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04" r:id="rId2"/>
  </p:sldMasterIdLst>
  <p:notesMasterIdLst>
    <p:notesMasterId r:id="rId20"/>
  </p:notesMasterIdLst>
  <p:sldIdLst>
    <p:sldId id="319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4" r:id="rId18"/>
    <p:sldId id="335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Kf4zmzjRdks6j54JBB3rw" hashData="uX4JTq1fdOjYXkL9ZYY+MhvzJV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3923"/>
    <a:srgbClr val="59492D"/>
    <a:srgbClr val="352C1B"/>
    <a:srgbClr val="E5DDCD"/>
    <a:srgbClr val="0F0C09"/>
    <a:srgbClr val="00CCFF"/>
    <a:srgbClr val="0099FF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5" autoAdjust="0"/>
    <p:restoredTop sz="94714" autoAdjust="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97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72A349E-C7B2-4A63-9FE1-A8358C842F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07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615A79-3354-44ED-8D03-CCCB5403FED7}" type="slidenum">
              <a:rPr lang="es-MX" smtClean="0"/>
              <a:pPr/>
              <a:t>1</a:t>
            </a:fld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2604CF-1027-4546-826D-C1B926FDB000}" type="slidenum">
              <a:rPr lang="es-MX" smtClean="0"/>
              <a:pPr/>
              <a:t>2</a:t>
            </a:fld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08C944-D959-44C2-9E45-CE5A1928EBEB}" type="slidenum">
              <a:rPr lang="es-MX" smtClean="0"/>
              <a:pPr/>
              <a:t>3</a:t>
            </a:fld>
            <a:endParaRPr lang="es-MX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11FB71-6367-4E15-A923-4A4C21C852AB}" type="slidenum">
              <a:rPr lang="es-MX" smtClean="0"/>
              <a:pPr/>
              <a:t>4</a:t>
            </a:fld>
            <a:endParaRPr lang="es-MX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F8E0CC-9B5A-4EDA-B1CE-A2FD143BC5E5}" type="slidenum">
              <a:rPr lang="es-MX" smtClean="0"/>
              <a:pPr/>
              <a:t>5</a:t>
            </a:fld>
            <a:endParaRPr lang="es-MX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30AF02-F1D8-42C9-A924-D40ED4CEFF38}" type="slidenum">
              <a:rPr lang="es-MX" smtClean="0"/>
              <a:pPr/>
              <a:t>6</a:t>
            </a:fld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C57EC-4EDB-4D98-A2A3-D4470A9B9832}" type="slidenum">
              <a:rPr lang="es-MX" smtClean="0"/>
              <a:pPr/>
              <a:t>7</a:t>
            </a:fld>
            <a:endParaRPr lang="es-MX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DC6836-5F35-4695-BF56-F931D6FF7AB4}" type="slidenum">
              <a:rPr lang="es-MX" smtClean="0"/>
              <a:pPr/>
              <a:t>8</a:t>
            </a:fld>
            <a:endParaRPr lang="es-MX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BD9B44-D796-4B2D-9DB4-6DE9684B5671}" type="slidenum">
              <a:rPr lang="es-MX" smtClean="0"/>
              <a:pPr/>
              <a:t>9</a:t>
            </a:fld>
            <a:endParaRPr lang="es-MX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2C14AA-3C54-4324-BB88-EA4A0422AF8D}" type="slidenum">
              <a:rPr lang="es-MX" smtClean="0"/>
              <a:pPr/>
              <a:t>10</a:t>
            </a:fld>
            <a:endParaRPr lang="es-MX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5A39C5-2E42-466B-AE94-6C3A50C72AA5}" type="slidenum">
              <a:rPr lang="es-MX" smtClean="0"/>
              <a:pPr/>
              <a:t>11</a:t>
            </a:fld>
            <a:endParaRPr lang="es-MX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DADBB2-5A09-4559-A87E-A8F6EA54DCA3}" type="slidenum">
              <a:rPr lang="es-MX" smtClean="0"/>
              <a:pPr/>
              <a:t>12</a:t>
            </a:fld>
            <a:endParaRPr lang="es-MX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487BD1-D393-466E-BEE3-04CB3D37F8C4}" type="slidenum">
              <a:rPr lang="es-MX" smtClean="0"/>
              <a:pPr/>
              <a:t>13</a:t>
            </a:fld>
            <a:endParaRPr lang="es-MX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C7A82C-647F-4200-9EB3-B4712015997E}" type="slidenum">
              <a:rPr lang="es-MX" smtClean="0"/>
              <a:pPr/>
              <a:t>14</a:t>
            </a:fld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D22D17-51D9-498B-AF8E-931741ACB2C5}" type="slidenum">
              <a:rPr lang="es-MX" smtClean="0"/>
              <a:pPr/>
              <a:t>15</a:t>
            </a:fld>
            <a:endParaRPr lang="es-MX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27E833-BB5D-4C7F-8FAA-7E20C29C886D}" type="slidenum">
              <a:rPr lang="es-MX" smtClean="0"/>
              <a:pPr/>
              <a:t>16</a:t>
            </a:fld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38AF0-07BA-46D7-9A00-79D1DAE8E11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B2167-B6D4-498B-8335-39C72055C54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607AE-0E17-4719-80F2-207AF593F1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C3757-86CE-4DC3-ADEB-D6145DB5281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C4E5B-CEA9-47D3-8845-BFA24D1ABB9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5DBF8-9929-498E-B6B1-6CBCA9D65C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56AA0-CD9B-4529-8C62-3D3A179AC6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4AEC4-5809-461D-BBE8-11E1EB489E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72110-6924-4DBB-9483-800E53BE3FC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55167-7478-41F2-A161-6E68F4355E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D4124-C1E6-4CF6-B51E-E90A6C1D13D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0C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3D8D636-47FD-4D82-9360-120DCFFE58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500166" y="2714620"/>
            <a:ext cx="6072187" cy="3857625"/>
          </a:xfrm>
          <a:prstGeom prst="rect">
            <a:avLst/>
          </a:prstGeom>
          <a:gradFill flip="none" rotWithShape="1">
            <a:gsLst>
              <a:gs pos="0">
                <a:srgbClr val="480000"/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2357438"/>
            <a:ext cx="9144000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dirty="0" err="1">
                <a:solidFill>
                  <a:srgbClr val="5A4C30"/>
                </a:solidFill>
                <a:latin typeface="Times New Roman" charset="0"/>
                <a:cs typeface="Times New Roman" charset="0"/>
              </a:rPr>
              <a:t>Irena</a:t>
            </a:r>
            <a:r>
              <a:rPr lang="es-ES" sz="4400" dirty="0">
                <a:solidFill>
                  <a:srgbClr val="5A4C30"/>
                </a:solidFill>
                <a:latin typeface="Times New Roman" charset="0"/>
                <a:cs typeface="Times New Roman" charset="0"/>
              </a:rPr>
              <a:t> </a:t>
            </a:r>
            <a:r>
              <a:rPr lang="es-ES" sz="4400" dirty="0" err="1">
                <a:solidFill>
                  <a:srgbClr val="5A4C30"/>
                </a:solidFill>
                <a:latin typeface="Times New Roman" charset="0"/>
                <a:cs typeface="Times New Roman" charset="0"/>
              </a:rPr>
              <a:t>Sendler</a:t>
            </a:r>
            <a:endParaRPr lang="es-ES" sz="4400" dirty="0">
              <a:solidFill>
                <a:srgbClr val="5A4C30"/>
              </a:solidFill>
              <a:latin typeface="Times New Roman" charset="0"/>
              <a:cs typeface="Times New Roman" charset="0"/>
            </a:endParaRPr>
          </a:p>
          <a:p>
            <a:pPr algn="ctr"/>
            <a:endParaRPr lang="es-ES" sz="3600" dirty="0">
              <a:solidFill>
                <a:srgbClr val="5A4C3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s-ES" sz="2800" dirty="0">
                <a:solidFill>
                  <a:srgbClr val="967F50"/>
                </a:solidFill>
                <a:latin typeface="Times New Roman" charset="0"/>
                <a:cs typeface="Times New Roman" charset="0"/>
              </a:rPr>
              <a:t>La madre </a:t>
            </a:r>
          </a:p>
          <a:p>
            <a:pPr algn="ctr"/>
            <a:r>
              <a:rPr lang="es-ES" sz="2800" dirty="0">
                <a:solidFill>
                  <a:srgbClr val="967F50"/>
                </a:solidFill>
                <a:latin typeface="Times New Roman" charset="0"/>
                <a:cs typeface="Times New Roman" charset="0"/>
              </a:rPr>
              <a:t>de los niños del Holocausto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938838"/>
            <a:ext cx="9144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20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Hacer </a:t>
            </a:r>
            <a:r>
              <a:rPr lang="es-ES" sz="1200" dirty="0" err="1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click</a:t>
            </a:r>
            <a:r>
              <a:rPr lang="es-ES" sz="120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 para avanzar</a:t>
            </a:r>
            <a:endParaRPr lang="es-ES" sz="1050" dirty="0">
              <a:solidFill>
                <a:srgbClr val="E5DDC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>
            <a:off x="2786063" y="3357563"/>
            <a:ext cx="3500437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  <p:sndAc>
      <p:stSnd loop="1">
        <p:snd r:embed="rId3" name="DAMAR[1][1].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8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1643063"/>
            <a:ext cx="9144000" cy="389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Mientras la figura de Oscar Schindler era aclamada por el mundo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Gracias a Steven Spielberg, quien se inspiró en él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para hacer la película que conseguiría siete premios Oscar en 1993,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narrando la vida de este industrial alemán que evitó la muerte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de 1,000 judios en los campos de concentración,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Irena Sendler seguía siendo una heroína desconocida fuera de Polonia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 apenas reconocida en su país por algunos historiadores,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ya que los años de oscurantismo comunista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habían borrado su hazaña de los libros oficiales de historia. </a:t>
            </a:r>
          </a:p>
          <a:p>
            <a:pPr algn="ctr">
              <a:spcBef>
                <a:spcPts val="6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Además ella nunca contó a nadie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nada de su vida durante aquellos años.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2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706438"/>
            <a:ext cx="914400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Sin embargo, en 1999 su historia empezó a conocerse,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curiosamente, gracias a un grupo de alumnos de un instituto de Kansas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 a su trabajo de final de curso sobre los héroes del Holocausto.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 su investigación consiguieron muy pocas referencias sobre Irena.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Sólo había un dato sorprendente: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había salvado la vida de 2,500 niños.</a:t>
            </a:r>
          </a:p>
          <a:p>
            <a:pPr algn="ctr">
              <a:spcBef>
                <a:spcPts val="6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Cómo es posible que apenas hubiese información sobre una persona así?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La gran sorpresa llegó cuando tras buscar el lugar de la tumba de Irena,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descubrieron que no existía dicha tumba, porque ella aún vivía,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…y de hecho todavía vive…</a:t>
            </a:r>
          </a:p>
          <a:p>
            <a:pPr algn="ctr">
              <a:spcBef>
                <a:spcPts val="6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Hoy es una anciana de 97 años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que reside en un asilo del centro de Varsovia,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 una habitación donde nunca faltan ramos de flores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 tarjetas de agradecimiento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procedentes del mundo entero.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2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26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26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26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26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26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611188" y="741363"/>
            <a:ext cx="7993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Cuando Alemania invadió el país en 1939, </a:t>
            </a: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Irena era enfermera en el Departamento de Bienestar Social de Varsovia,</a:t>
            </a: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el cual  manejaba los comedores comunitarios de la ciudad. </a:t>
            </a:r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428625" y="2143125"/>
            <a:ext cx="32797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 1942 los nazis crearon un ghetto en Varsovia. Irena, horrorizada por las condiciones en que se vivía allí, se unió al Consejo para la Ayuda de Judíos.</a:t>
            </a:r>
          </a:p>
          <a:p>
            <a:pPr algn="r"/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Consiguió identificaciones de la oficina sanitaria, una de cuyas tareas era la lucha contra las enfermedades contagiosas.</a:t>
            </a:r>
          </a:p>
          <a:p>
            <a:pPr algn="r"/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Como los alemanes invasores tenían miedo de una posible epidemia de tifus, permitían que los polacos controlaran el recinto.</a:t>
            </a:r>
          </a:p>
        </p:txBody>
      </p:sp>
      <p:pic>
        <p:nvPicPr>
          <p:cNvPr id="4100" name="Picture 8" descr="35"/>
          <p:cNvPicPr>
            <a:picLocks noChangeAspect="1" noChangeArrowheads="1"/>
          </p:cNvPicPr>
          <p:nvPr/>
        </p:nvPicPr>
        <p:blipFill>
          <a:blip r:embed="rId3">
            <a:lum bright="-6000" contrast="4000"/>
          </a:blip>
          <a:srcRect/>
          <a:stretch>
            <a:fillRect/>
          </a:stretch>
        </p:blipFill>
        <p:spPr bwMode="auto">
          <a:xfrm>
            <a:off x="3851275" y="2143125"/>
            <a:ext cx="4578350" cy="374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1071563" y="500063"/>
            <a:ext cx="7643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Pronto se puso en contacto con familias a las que les ofreció llevar a sus hijos </a:t>
            </a: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fuera del ghetto…</a:t>
            </a:r>
          </a:p>
        </p:txBody>
      </p:sp>
      <p:pic>
        <p:nvPicPr>
          <p:cNvPr id="5123" name="Picture 6" descr="irena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9850" y="3786188"/>
            <a:ext cx="3303588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 descr="57"/>
          <p:cNvPicPr>
            <a:picLocks noChangeAspect="1" noChangeArrowheads="1"/>
          </p:cNvPicPr>
          <p:nvPr/>
        </p:nvPicPr>
        <p:blipFill>
          <a:blip r:embed="rId4">
            <a:lum bright="-10000" contrast="30000"/>
          </a:blip>
          <a:srcRect/>
          <a:stretch>
            <a:fillRect/>
          </a:stretch>
        </p:blipFill>
        <p:spPr bwMode="auto">
          <a:xfrm>
            <a:off x="5148263" y="1285875"/>
            <a:ext cx="3455987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36575" y="1214438"/>
            <a:ext cx="446405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Pero no les podía dar garantías de éxito.</a:t>
            </a: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Era un momento horroroso, debía convencer a los padres de que le entregaran sus hijos, y  ellos le preguntaban: </a:t>
            </a:r>
          </a:p>
          <a:p>
            <a:pPr algn="r"/>
            <a:r>
              <a:rPr lang="es-ES" i="1">
                <a:solidFill>
                  <a:srgbClr val="BC221E"/>
                </a:solidFill>
                <a:latin typeface="Times New Roman" charset="0"/>
                <a:cs typeface="Times New Roman" charset="0"/>
              </a:rPr>
              <a:t>"</a:t>
            </a:r>
            <a:r>
              <a:rPr lang="es-ES" sz="1600" i="1">
                <a:solidFill>
                  <a:srgbClr val="BC221E"/>
                </a:solidFill>
                <a:latin typeface="Times New Roman" charset="0"/>
                <a:cs typeface="Times New Roman" charset="0"/>
              </a:rPr>
              <a:t>Puedes prometerme que mi niño vivirá…?"</a:t>
            </a:r>
            <a:endParaRPr lang="es-ES" i="1">
              <a:solidFill>
                <a:srgbClr val="BC221E"/>
              </a:solidFill>
              <a:latin typeface="Times New Roman" charset="0"/>
              <a:cs typeface="Times New Roman" charset="0"/>
            </a:endParaRPr>
          </a:p>
          <a:p>
            <a:pPr algn="r"/>
            <a:endParaRPr lang="es-ES" sz="1600">
              <a:solidFill>
                <a:srgbClr val="CDBE9F"/>
              </a:solidFill>
              <a:latin typeface="Times New Roman" charset="0"/>
              <a:cs typeface="Times New Roman" charset="0"/>
            </a:endParaRPr>
          </a:p>
          <a:p>
            <a:pPr algn="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…pero qué podía alguien prometer cuándo ni siquiera se sabía si lograrían salir del ghetto?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6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6146" name="Rectangle 5"/>
          <p:cNvSpPr>
            <a:spLocks noChangeArrowheads="1"/>
          </p:cNvSpPr>
          <p:nvPr/>
        </p:nvSpPr>
        <p:spPr bwMode="auto">
          <a:xfrm>
            <a:off x="250825" y="4510088"/>
            <a:ext cx="86074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Las madres y las abuelas no querían desprenderse de sus hijos y nietos. Irena las entendía perfectamente, pues ella misma era madre, y sabía perfectamente que, de todo el proceso                  que ella llevaba a cabo con los niños, el momento más duro era el de la separación.</a:t>
            </a:r>
            <a:endParaRPr lang="es-ES" sz="10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/>
            <a:endParaRPr lang="es-ES" sz="10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Algunas veces, cuando Irena o sus chicas volvían a visitar a las familias para intentar                   hacerlas cambiar de opinión, se encontraban con que todos habían sido llevados al tren                     que los conduciría a los campos de la muerte.</a:t>
            </a:r>
            <a:r>
              <a:rPr lang="es-ES" sz="10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/>
            </a:r>
            <a:br>
              <a:rPr lang="es-ES" sz="1000">
                <a:solidFill>
                  <a:srgbClr val="E5DDCD"/>
                </a:solidFill>
                <a:latin typeface="Times New Roman" charset="0"/>
                <a:cs typeface="Times New Roman" charset="0"/>
              </a:rPr>
            </a:br>
            <a:endParaRPr lang="es-ES" sz="10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Cada vez que le ocurría algo así, luchaba con más fuerza por salvar a más niños.</a:t>
            </a:r>
          </a:p>
        </p:txBody>
      </p:sp>
      <p:pic>
        <p:nvPicPr>
          <p:cNvPr id="6147" name="Picture 12" descr="bigghetto01"/>
          <p:cNvPicPr>
            <a:picLocks noChangeAspect="1" noChangeArrowheads="1"/>
          </p:cNvPicPr>
          <p:nvPr/>
        </p:nvPicPr>
        <p:blipFill>
          <a:blip r:embed="rId3"/>
          <a:srcRect r="17805"/>
          <a:stretch>
            <a:fillRect/>
          </a:stretch>
        </p:blipFill>
        <p:spPr bwMode="auto">
          <a:xfrm>
            <a:off x="384175" y="327025"/>
            <a:ext cx="46164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3" descr="230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 l="2362" t="677"/>
          <a:stretch>
            <a:fillRect/>
          </a:stretch>
        </p:blipFill>
        <p:spPr bwMode="auto">
          <a:xfrm>
            <a:off x="4221163" y="2070100"/>
            <a:ext cx="45688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Rectangle 14"/>
          <p:cNvSpPr>
            <a:spLocks noChangeArrowheads="1"/>
          </p:cNvSpPr>
          <p:nvPr/>
        </p:nvSpPr>
        <p:spPr bwMode="auto">
          <a:xfrm>
            <a:off x="5441950" y="741363"/>
            <a:ext cx="29162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Lo único cierto </a:t>
            </a:r>
          </a:p>
          <a:p>
            <a:pPr algn="ct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era que los niños morirían </a:t>
            </a:r>
          </a:p>
          <a:p>
            <a:pPr algn="ctr"/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si permanecían en él.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0" y="1000125"/>
            <a:ext cx="9144000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Comenzó a sacarlos en ambulancias como víctimas de tifus,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pero pronto se valió de todo lo que estaba a su alcance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para esconderlos y sacarlos de allí: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cestos de basura, cajas de herramientas,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cargamentos de mercaderías,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sacos de patatas, ataúdes...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 sus manos cualquier elemento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se transformaba en una vía de escape.</a:t>
            </a:r>
            <a:b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</a:b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Logró reclutar al menos una persona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de cada uno de los diez centros del Departamento de Bienestar Social.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Con su ayuda, elaboró cientos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de documentos falsos con firmas falsificadas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dándole identidades temporarias a los niños judíos.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1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1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1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1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395288" y="885825"/>
            <a:ext cx="8569325" cy="518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Irena vivía los tiempos de la guerra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pensando en los tiempos de la paz.</a:t>
            </a:r>
          </a:p>
          <a:p>
            <a:pPr algn="ctr">
              <a:spcBef>
                <a:spcPts val="6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Por eso no le bastaba solamente mantener a esos niños con vida.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Quería que un día pudieran recuperar sus verdaderos nombres,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su identidad, sus historias personales, sus familias.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Entonces ideó un archivo en el que registraba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los nombres de los niños y sus nuevas identidades.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Anotaba los datos en pequeños trozos de papel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 los guardaba dentro de botes de conserva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que luego enterraba bajo un manzano en el jardín de su vecino. </a:t>
            </a:r>
          </a:p>
          <a:p>
            <a:pPr algn="ctr">
              <a:spcBef>
                <a:spcPts val="6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Allí aguardó, sin que nadie lo sospechase, el pasado de 2,500 niños…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hasta que los nazis se marcharon.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1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1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1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0" y="968375"/>
            <a:ext cx="9144000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Pero un día los nazis supieron de sus actividades.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El 20 de octubre de 1943, Irena Sendler fue detenida por la Gestapo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 llevada a la prisión de Pawiak donde fue brutalmente torturada.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 un colchón de paja de su celda,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encontró una estampa ajada de Jesucristo.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La conservó como el resultado de un azar milagroso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en aquellos duros momentos de su vida,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hasta el año 1979, en que se deshizo de élla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y se la obsequió a Juan Pablo II.</a:t>
            </a:r>
            <a:b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</a:b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/>
            </a:r>
            <a:b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</a:b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Irena era la única que sabía los nombres y las direcciones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de las familias que albergaban a los niños judíos;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soportó la tortura y se rehusó a traicionar a sus colaboradores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o a cualquiera de los niños ocultos.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0" y="1000125"/>
            <a:ext cx="9144000" cy="486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Le rompieron los pies y las piernas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además de imponerle innumerables torturas.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FFCCFF"/>
                </a:solidFill>
                <a:latin typeface="Times New Roman" charset="0"/>
                <a:cs typeface="Times New Roman" charset="0"/>
              </a:rPr>
              <a:t>Sin embargo nadie pudo romper su voluntad.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Así que fue sentenciada a muerte.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Una sentencia que nunca se cumplió,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porque camino del lugar de la ejecución,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el soldado que la llevaba, la dejó escapar. </a:t>
            </a:r>
          </a:p>
          <a:p>
            <a:pPr algn="ctr">
              <a:spcBef>
                <a:spcPts val="6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La resistencia le había sobornado porque no querían que Irena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muriese con el secreto de la ubicación de los niños.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Oficialmente figuraba en las listas de los ejecutados,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así que a partir de entonces, Irena continuó trabajando,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pero con una identidad falsa.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3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63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13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63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1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1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976313"/>
            <a:ext cx="4214813" cy="2524125"/>
          </a:xfrm>
        </p:spPr>
        <p:txBody>
          <a:bodyPr/>
          <a:lstStyle/>
          <a:p>
            <a:pPr algn="r" eaLnBrk="1" hangingPunct="1">
              <a:spcBef>
                <a:spcPts val="600"/>
              </a:spcBef>
              <a:buFontTx/>
              <a:buNone/>
            </a:pPr>
            <a:r>
              <a:rPr lang="es-ES" sz="1600" smtClean="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    Al finalizar la guerra, ella misma desenterró los frascos y utilizó las notas para encontrar a los 2,500 niños que colocó con familias adoptivas. </a:t>
            </a:r>
          </a:p>
          <a:p>
            <a:pPr algn="r" eaLnBrk="1" hangingPunct="1">
              <a:spcBef>
                <a:spcPts val="600"/>
              </a:spcBef>
              <a:buFontTx/>
              <a:buNone/>
            </a:pPr>
            <a:endParaRPr lang="es-ES" sz="1600" smtClean="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r" eaLnBrk="1" hangingPunct="1">
              <a:spcBef>
                <a:spcPts val="600"/>
              </a:spcBef>
              <a:buFontTx/>
              <a:buNone/>
            </a:pPr>
            <a:r>
              <a:rPr lang="es-ES" sz="1600" smtClean="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Los reunió con sus parientes diseminados por toda Europa, pero la mayoría había perdido a sus familiares en los campos de concentración nazis.</a:t>
            </a:r>
          </a:p>
        </p:txBody>
      </p:sp>
      <p:pic>
        <p:nvPicPr>
          <p:cNvPr id="9219" name="Picture 55" descr="holocaust-childrenCA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476250"/>
            <a:ext cx="381635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6" descr="sendler_irena1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3832225"/>
            <a:ext cx="21050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42938" y="3779838"/>
            <a:ext cx="5357812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600" kern="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Los niños sólo la conocían por su nombre clave: </a:t>
            </a:r>
            <a:r>
              <a:rPr lang="es-ES" sz="1600" kern="0" dirty="0" err="1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Jolanta</a:t>
            </a:r>
            <a:r>
              <a:rPr lang="es-ES" sz="1600" kern="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600" kern="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Años más tarde, su historia apareció en un periódico</a:t>
            </a:r>
          </a:p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600" kern="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 acompañada de fotos suyas de la época, varias</a:t>
            </a:r>
          </a:p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600" kern="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 personas empezaron a llamarla para decirle:</a:t>
            </a:r>
          </a:p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600" kern="0" dirty="0">
                <a:solidFill>
                  <a:srgbClr val="CDBE9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800" i="1" kern="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“Recuerdo tu cara …soy uno de esos niños, </a:t>
            </a:r>
          </a:p>
          <a:p>
            <a:pPr marL="342900" indent="-342900" algn="r" eaLnBrk="1" hangingPunct="1">
              <a:spcBef>
                <a:spcPts val="600"/>
              </a:spcBef>
              <a:defRPr/>
            </a:pPr>
            <a:r>
              <a:rPr lang="es-ES" sz="1800" i="1" kern="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te debo mi vida, mi futuro y quisiera verte…”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6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  <p:bldP spid="7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pic>
        <p:nvPicPr>
          <p:cNvPr id="10243" name="Picture 6" descr="ire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7300" y="4486275"/>
            <a:ext cx="20923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7" descr="sendler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1550988"/>
            <a:ext cx="384810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18063" y="1550988"/>
            <a:ext cx="36115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9"/>
          <p:cNvSpPr txBox="1">
            <a:spLocks noChangeArrowheads="1"/>
          </p:cNvSpPr>
          <p:nvPr/>
        </p:nvSpPr>
        <p:spPr bwMode="auto">
          <a:xfrm>
            <a:off x="0" y="571500"/>
            <a:ext cx="9144000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Irena tiene en su habitación cientos de fotos </a:t>
            </a:r>
          </a:p>
          <a:p>
            <a:pPr algn="ctr">
              <a:spcBef>
                <a:spcPts val="6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con algunos de aquellos niños sobrevivientes o con hijos de ellos.</a:t>
            </a:r>
          </a:p>
        </p:txBody>
      </p:sp>
      <p:pic>
        <p:nvPicPr>
          <p:cNvPr id="10247" name="Picture 10" descr="tn_LizIrena-hug-we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3" y="4484688"/>
            <a:ext cx="23844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11" descr="tn_000_019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63" y="4484688"/>
            <a:ext cx="28194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0" y="3929063"/>
            <a:ext cx="91440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ts val="600"/>
              </a:spcBef>
              <a:defRPr/>
            </a:pPr>
            <a:r>
              <a:rPr lang="es-ES" sz="160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Su padre un médico, que falleció de tifus </a:t>
            </a:r>
          </a:p>
          <a:p>
            <a:pPr algn="ctr">
              <a:spcBef>
                <a:spcPts val="600"/>
              </a:spcBef>
              <a:defRPr/>
            </a:pPr>
            <a:r>
              <a:rPr lang="es-ES" sz="160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cuando ella era todavía pequeña, le inculcó lo siguiente:</a:t>
            </a:r>
          </a:p>
          <a:p>
            <a:pPr algn="ctr">
              <a:spcBef>
                <a:spcPts val="600"/>
              </a:spcBef>
              <a:defRPr/>
            </a:pPr>
            <a:endParaRPr lang="es-ES" sz="1600" dirty="0">
              <a:solidFill>
                <a:srgbClr val="E5DDCD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  <a:defRPr/>
            </a:pPr>
            <a:r>
              <a:rPr lang="es-ES" sz="1800" dirty="0">
                <a:solidFill>
                  <a:srgbClr val="E5DDCD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sz="1800" i="1" dirty="0">
                <a:solidFill>
                  <a:schemeClr val="accent1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“Ayuda siempre al que se está ahogando, </a:t>
            </a:r>
          </a:p>
          <a:p>
            <a:pPr algn="ctr">
              <a:spcBef>
                <a:spcPts val="600"/>
              </a:spcBef>
              <a:defRPr/>
            </a:pPr>
            <a:r>
              <a:rPr lang="es-ES" sz="1800" i="1" dirty="0">
                <a:solidFill>
                  <a:schemeClr val="accent1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sin tomar en cuenta su religión o nacionalidad. </a:t>
            </a:r>
          </a:p>
          <a:p>
            <a:pPr algn="ctr">
              <a:spcBef>
                <a:spcPts val="600"/>
              </a:spcBef>
              <a:defRPr/>
            </a:pPr>
            <a:r>
              <a:rPr lang="es-ES" sz="1800" i="1" dirty="0">
                <a:solidFill>
                  <a:schemeClr val="accent1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Ayudar cada día a alguien tiene que ser una necesidad </a:t>
            </a:r>
          </a:p>
          <a:p>
            <a:pPr algn="ctr">
              <a:spcBef>
                <a:spcPts val="600"/>
              </a:spcBef>
              <a:defRPr/>
            </a:pPr>
            <a:r>
              <a:rPr lang="es-ES" sz="1800" i="1" dirty="0">
                <a:solidFill>
                  <a:schemeClr val="accent1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que salga del corazón”</a:t>
            </a:r>
          </a:p>
        </p:txBody>
      </p:sp>
      <p:pic>
        <p:nvPicPr>
          <p:cNvPr id="10" name="Picture 8" descr="irene-send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928688"/>
            <a:ext cx="38100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1266" name="Rectangle 5"/>
          <p:cNvSpPr>
            <a:spLocks noChangeArrowheads="1"/>
          </p:cNvSpPr>
          <p:nvPr/>
        </p:nvSpPr>
        <p:spPr bwMode="auto">
          <a:xfrm>
            <a:off x="428625" y="1357313"/>
            <a:ext cx="3455988" cy="334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Irena Sendler lleva años encadenada a una silla de ruedas,  debido a las lesiones que arrastra tras las torturas sufridas por la Gestapo.</a:t>
            </a:r>
          </a:p>
          <a:p>
            <a:pPr algn="r">
              <a:spcBef>
                <a:spcPct val="200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r">
              <a:spcBef>
                <a:spcPct val="200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No se considera una heroína.</a:t>
            </a:r>
          </a:p>
          <a:p>
            <a:pPr algn="r">
              <a:spcBef>
                <a:spcPct val="200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r">
              <a:spcBef>
                <a:spcPct val="200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Nunca se adjudicó crédito alguno por sus acciones. </a:t>
            </a:r>
          </a:p>
          <a:p>
            <a:pPr algn="r">
              <a:spcBef>
                <a:spcPct val="20000"/>
              </a:spcBef>
            </a:pPr>
            <a:endParaRPr lang="es-ES" sz="1600">
              <a:solidFill>
                <a:srgbClr val="E5DDCD"/>
              </a:solidFill>
              <a:latin typeface="Times New Roman" charset="0"/>
              <a:cs typeface="Times New Roman" charset="0"/>
            </a:endParaRPr>
          </a:p>
          <a:p>
            <a:pPr algn="r">
              <a:spcBef>
                <a:spcPct val="20000"/>
              </a:spcBef>
            </a:pPr>
            <a:r>
              <a:rPr lang="es-ES" sz="1600">
                <a:solidFill>
                  <a:srgbClr val="E5DDCD"/>
                </a:solidFill>
                <a:latin typeface="Times New Roman" charset="0"/>
                <a:cs typeface="Times New Roman" charset="0"/>
              </a:rPr>
              <a:t>Siempre que se le pregunta sobre el tema, Irena dice: </a:t>
            </a:r>
          </a:p>
        </p:txBody>
      </p:sp>
      <p:pic>
        <p:nvPicPr>
          <p:cNvPr id="11267" name="Picture 6" descr="300px-Irena_Sendlerowa_by_Kubi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9075" y="1428750"/>
            <a:ext cx="46085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520382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s-ES" sz="1800" i="1">
                <a:solidFill>
                  <a:srgbClr val="FFFF99"/>
                </a:solidFill>
                <a:latin typeface="Times New Roman" charset="0"/>
                <a:cs typeface="Times New Roman" charset="0"/>
              </a:rPr>
              <a:t>      "Podría haber hecho más, y este lamento me seguirá hasta el día en que yo muera."</a:t>
            </a:r>
            <a:r>
              <a:rPr lang="es-ES" sz="1800">
                <a:solidFill>
                  <a:srgbClr val="FFFF99"/>
                </a:solidFill>
                <a:latin typeface="Times New Roman" charset="0"/>
                <a:cs typeface="Times New Roman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allAtOnce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2290" name="Rectangle 5"/>
          <p:cNvSpPr>
            <a:spLocks noChangeArrowheads="1"/>
          </p:cNvSpPr>
          <p:nvPr/>
        </p:nvSpPr>
        <p:spPr bwMode="auto">
          <a:xfrm>
            <a:off x="571500" y="1552575"/>
            <a:ext cx="3101975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2000" i="1">
                <a:solidFill>
                  <a:srgbClr val="FFFF99"/>
                </a:solidFill>
                <a:latin typeface="Times New Roman" charset="0"/>
                <a:cs typeface="Times New Roman" charset="0"/>
              </a:rPr>
              <a:t>“No se plantan semillas    de comida. </a:t>
            </a:r>
          </a:p>
          <a:p>
            <a:pPr algn="r"/>
            <a:r>
              <a:rPr lang="es-ES" sz="2000" i="1">
                <a:solidFill>
                  <a:srgbClr val="FFFF99"/>
                </a:solidFill>
                <a:latin typeface="Times New Roman" charset="0"/>
                <a:cs typeface="Times New Roman" charset="0"/>
              </a:rPr>
              <a:t>Se plantan semillas            de bondades.</a:t>
            </a:r>
          </a:p>
          <a:p>
            <a:pPr algn="r"/>
            <a:r>
              <a:rPr lang="es-ES" sz="2000" i="1">
                <a:solidFill>
                  <a:srgbClr val="FFFF99"/>
                </a:solidFill>
                <a:latin typeface="Times New Roman" charset="0"/>
                <a:cs typeface="Times New Roman" charset="0"/>
              </a:rPr>
              <a:t> </a:t>
            </a:r>
          </a:p>
          <a:p>
            <a:pPr algn="r"/>
            <a:r>
              <a:rPr lang="es-ES" sz="2000" i="1">
                <a:solidFill>
                  <a:srgbClr val="FFFF99"/>
                </a:solidFill>
                <a:latin typeface="Times New Roman" charset="0"/>
                <a:cs typeface="Times New Roman" charset="0"/>
              </a:rPr>
              <a:t>Traten de hacer un círculo de bondades, </a:t>
            </a:r>
          </a:p>
          <a:p>
            <a:pPr algn="r"/>
            <a:r>
              <a:rPr lang="es-ES" sz="2000" i="1">
                <a:solidFill>
                  <a:srgbClr val="FFFF99"/>
                </a:solidFill>
                <a:latin typeface="Times New Roman" charset="0"/>
                <a:cs typeface="Times New Roman" charset="0"/>
              </a:rPr>
              <a:t>éstas los rodearán y los harán crecer más y más”.</a:t>
            </a:r>
          </a:p>
          <a:p>
            <a:pPr algn="r"/>
            <a:r>
              <a:rPr lang="es-ES">
                <a:solidFill>
                  <a:schemeClr val="bg1"/>
                </a:solidFill>
                <a:latin typeface="Times New Roman" charset="0"/>
                <a:cs typeface="Times New Roman" charset="0"/>
              </a:rPr>
              <a:t>                                          </a:t>
            </a:r>
            <a:r>
              <a:rPr lang="es-ES" sz="2800">
                <a:solidFill>
                  <a:srgbClr val="CDBE9F"/>
                </a:solidFill>
                <a:latin typeface="French Script MT" pitchFamily="66" charset="0"/>
              </a:rPr>
              <a:t>Irena Sendler</a:t>
            </a:r>
          </a:p>
        </p:txBody>
      </p:sp>
      <p:pic>
        <p:nvPicPr>
          <p:cNvPr id="12292" name="Picture 9" descr="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1528763"/>
            <a:ext cx="443865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/>
          </p:cNvSpPr>
          <p:nvPr/>
        </p:nvSpPr>
        <p:spPr>
          <a:xfrm>
            <a:off x="214313" y="179388"/>
            <a:ext cx="8715375" cy="6464300"/>
          </a:xfrm>
          <a:prstGeom prst="rect">
            <a:avLst/>
          </a:prstGeom>
          <a:gradFill flip="none" rotWithShape="1">
            <a:gsLst>
              <a:gs pos="0">
                <a:srgbClr val="480000">
                  <a:alpha val="25000"/>
                </a:srgb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 w="9525">
            <a:solidFill>
              <a:srgbClr val="4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7" name="6 Rectángulo"/>
          <p:cNvSpPr/>
          <p:nvPr/>
        </p:nvSpPr>
        <p:spPr>
          <a:xfrm>
            <a:off x="1500188" y="2714625"/>
            <a:ext cx="6072187" cy="3857625"/>
          </a:xfrm>
          <a:prstGeom prst="rect">
            <a:avLst/>
          </a:prstGeom>
          <a:gradFill flip="none" rotWithShape="1">
            <a:gsLst>
              <a:gs pos="0">
                <a:srgbClr val="480000"/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2290" name="Rectangle 5"/>
          <p:cNvSpPr>
            <a:spLocks noChangeArrowheads="1"/>
          </p:cNvSpPr>
          <p:nvPr/>
        </p:nvSpPr>
        <p:spPr bwMode="auto">
          <a:xfrm>
            <a:off x="571500" y="3071813"/>
            <a:ext cx="3101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4000">
                <a:solidFill>
                  <a:srgbClr val="967F50"/>
                </a:solidFill>
                <a:latin typeface="Times New Roman" charset="0"/>
                <a:cs typeface="Times New Roman" charset="0"/>
              </a:rPr>
              <a:t>F  I  N</a:t>
            </a:r>
            <a:endParaRPr lang="es-ES" sz="4800">
              <a:solidFill>
                <a:srgbClr val="967F50"/>
              </a:solidFill>
              <a:latin typeface="Times New Roman" charset="0"/>
              <a:cs typeface="Times New Roman" charset="0"/>
            </a:endParaRPr>
          </a:p>
        </p:txBody>
      </p:sp>
      <p:pic>
        <p:nvPicPr>
          <p:cNvPr id="12292" name="Picture 9" descr="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1528763"/>
            <a:ext cx="443865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600076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rgbClr val="453923"/>
                </a:solidFill>
                <a:latin typeface="Times New Roman" charset="0"/>
                <a:cs typeface="Times New Roman" charset="0"/>
              </a:rPr>
              <a:t>Reedición cortesía de Carlos </a:t>
            </a:r>
            <a:r>
              <a:rPr lang="es-ES" sz="3200" dirty="0" smtClean="0">
                <a:solidFill>
                  <a:srgbClr val="453923"/>
                </a:solidFill>
                <a:latin typeface="Times New Roman" charset="0"/>
                <a:cs typeface="Times New Roman" charset="0"/>
              </a:rPr>
              <a:t>Rangel</a:t>
            </a:r>
            <a:endParaRPr lang="es-ES" sz="3200" dirty="0">
              <a:solidFill>
                <a:srgbClr val="453923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290" grpId="0"/>
      <p:bldP spid="6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067">
  <a:themeElements>
    <a:clrScheme name="En blan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 blanco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pp2067</Template>
  <TotalTime>5</TotalTime>
  <Words>1226</Words>
  <Application>Microsoft PowerPoint</Application>
  <PresentationFormat>Presentación en pantalla (4:3)</PresentationFormat>
  <Paragraphs>169</Paragraphs>
  <Slides>17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Times</vt:lpstr>
      <vt:lpstr>Arial</vt:lpstr>
      <vt:lpstr>Times New Roman</vt:lpstr>
      <vt:lpstr>French Script MT</vt:lpstr>
      <vt:lpstr>pp2067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2</cp:revision>
  <dcterms:created xsi:type="dcterms:W3CDTF">2015-08-29T16:43:22Z</dcterms:created>
  <dcterms:modified xsi:type="dcterms:W3CDTF">2015-08-29T16:49:21Z</dcterms:modified>
</cp:coreProperties>
</file>