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3.xml" ContentType="application/vnd.openxmlformats-officedocument.theme+xml"/>
  <Override PartName="/ppt/slideLayouts/slideLayout16.xml" ContentType="application/vnd.openxmlformats-officedocument.presentationml.slideLayout+xml"/>
  <Override PartName="/ppt/theme/theme4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69" r:id="rId3"/>
    <p:sldMasterId id="2147483706" r:id="rId4"/>
  </p:sldMasterIdLst>
  <p:sldIdLst>
    <p:sldId id="321" r:id="rId5"/>
    <p:sldId id="322" r:id="rId6"/>
    <p:sldId id="256" r:id="rId7"/>
    <p:sldId id="257" r:id="rId8"/>
    <p:sldId id="258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8" r:id="rId17"/>
    <p:sldId id="269" r:id="rId18"/>
    <p:sldId id="270" r:id="rId19"/>
    <p:sldId id="271" r:id="rId20"/>
    <p:sldId id="272" r:id="rId21"/>
    <p:sldId id="273" r:id="rId22"/>
    <p:sldId id="274" r:id="rId23"/>
    <p:sldId id="275" r:id="rId24"/>
    <p:sldId id="277" r:id="rId25"/>
    <p:sldId id="279" r:id="rId26"/>
    <p:sldId id="280" r:id="rId27"/>
    <p:sldId id="281" r:id="rId28"/>
    <p:sldId id="282" r:id="rId29"/>
    <p:sldId id="285" r:id="rId30"/>
    <p:sldId id="286" r:id="rId31"/>
    <p:sldId id="287" r:id="rId32"/>
    <p:sldId id="289" r:id="rId33"/>
    <p:sldId id="290" r:id="rId34"/>
    <p:sldId id="291" r:id="rId35"/>
    <p:sldId id="294" r:id="rId36"/>
    <p:sldId id="295" r:id="rId37"/>
    <p:sldId id="296" r:id="rId38"/>
    <p:sldId id="317" r:id="rId39"/>
    <p:sldId id="318" r:id="rId40"/>
    <p:sldId id="299" r:id="rId41"/>
    <p:sldId id="301" r:id="rId42"/>
    <p:sldId id="302" r:id="rId43"/>
    <p:sldId id="315" r:id="rId44"/>
    <p:sldId id="304" r:id="rId45"/>
    <p:sldId id="305" r:id="rId46"/>
    <p:sldId id="314" r:id="rId47"/>
    <p:sldId id="323" r:id="rId48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NlCJN6Ay2D85xRfEWJt9bQ==" hashData="ULB54qH6ORVss+EUix9QOslEL/s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00FF00"/>
    <a:srgbClr val="008000"/>
    <a:srgbClr val="66FFFF"/>
    <a:srgbClr val="FFFFCC"/>
    <a:srgbClr val="CC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napVertSplitter="1" vertBarState="minimized" horzBarState="maximized">
    <p:restoredLeft sz="15662" autoAdjust="0"/>
    <p:restoredTop sz="94624" autoAdjust="0"/>
  </p:normalViewPr>
  <p:slideViewPr>
    <p:cSldViewPr>
      <p:cViewPr varScale="1">
        <p:scale>
          <a:sx n="44" d="100"/>
          <a:sy n="44" d="100"/>
        </p:scale>
        <p:origin x="-954" y="-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slide" Target="slides/slide43.xml"/><Relationship Id="rId50" Type="http://schemas.openxmlformats.org/officeDocument/2006/relationships/viewProps" Target="viewProps.xml"/><Relationship Id="rId7" Type="http://schemas.openxmlformats.org/officeDocument/2006/relationships/slide" Target="slides/slide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presProps" Target="pres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52" Type="http://schemas.openxmlformats.org/officeDocument/2006/relationships/tableStyles" Target="tableStyles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slide" Target="slides/slide44.xml"/><Relationship Id="rId8" Type="http://schemas.openxmlformats.org/officeDocument/2006/relationships/slide" Target="slides/slide4.xml"/><Relationship Id="rId51" Type="http://schemas.openxmlformats.org/officeDocument/2006/relationships/theme" Target="theme/theme1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slide" Target="slides/slide42.xml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43B978-78E0-4741-B646-082A3D94DC3F}" type="datetimeFigureOut">
              <a:rPr lang="es-ES"/>
              <a:pPr>
                <a:defRPr/>
              </a:pPr>
              <a:t>02/01/2020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FD9CF5-C9BB-4D16-A271-D586529E2671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108159671"/>
      </p:ext>
    </p:extLst>
  </p:cSld>
  <p:clrMapOvr>
    <a:masterClrMapping/>
  </p:clrMapOvr>
  <p:transition spd="slow" advClick="0" advTm="10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A4F4DF5-93F8-4A33-86A3-4855FE76BBB8}" type="datetimeFigureOut">
              <a:rPr lang="es-ES"/>
              <a:pPr>
                <a:defRPr/>
              </a:pPr>
              <a:t>02/01/2020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FD58391-FBCE-44BB-8F6A-62EDB05D1B90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724563735"/>
      </p:ext>
    </p:extLst>
  </p:cSld>
  <p:clrMapOvr>
    <a:masterClrMapping/>
  </p:clrMapOvr>
  <p:transition spd="slow" advClick="0" advTm="10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76B9B67-2E04-4B26-BBAA-7221FF352BF9}" type="datetimeFigureOut">
              <a:rPr lang="es-ES"/>
              <a:pPr>
                <a:defRPr/>
              </a:pPr>
              <a:t>02/01/2020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06738C4-858A-420F-A579-94A08EA11FBB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121013063"/>
      </p:ext>
    </p:extLst>
  </p:cSld>
  <p:clrMapOvr>
    <a:masterClrMapping/>
  </p:clrMapOvr>
  <p:transition spd="slow" advClick="0" advTm="10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DD689C-A773-4B1C-9C7D-37CFD90B6C0A}" type="datetimeFigureOut">
              <a:rPr lang="es-ES"/>
              <a:pPr>
                <a:defRPr/>
              </a:pPr>
              <a:t>02/01/2020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CA6F51-7DD6-4A7F-AAB0-7AF41D9B8076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683764932"/>
      </p:ext>
    </p:extLst>
  </p:cSld>
  <p:clrMapOvr>
    <a:masterClrMapping/>
  </p:clrMapOvr>
  <p:transition spd="slow" advClick="0" advTm="10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D0411E8-3105-4881-A828-88E85862A14E}" type="datetimeFigureOut">
              <a:rPr lang="es-ES"/>
              <a:pPr>
                <a:defRPr/>
              </a:pPr>
              <a:t>02/01/2020</a:t>
            </a:fld>
            <a:endParaRPr lang="es-ES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E88E501-533B-4E37-BF30-778636052DA6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507631452"/>
      </p:ext>
    </p:extLst>
  </p:cSld>
  <p:clrMapOvr>
    <a:masterClrMapping/>
  </p:clrMapOvr>
  <p:transition spd="slow" advClick="0" advTm="10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24CC5C4-8CA4-4F78-9ABA-F0E95083D3B1}" type="datetimeFigureOut">
              <a:rPr lang="es-ES"/>
              <a:pPr>
                <a:defRPr/>
              </a:pPr>
              <a:t>02/01/2020</a:t>
            </a:fld>
            <a:endParaRPr lang="es-ES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CA8492F-945C-4707-8545-27A3DCC6149F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063625704"/>
      </p:ext>
    </p:extLst>
  </p:cSld>
  <p:clrMapOvr>
    <a:masterClrMapping/>
  </p:clrMapOvr>
  <p:transition spd="slow" advClick="0" advTm="10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4790609-FAEA-4611-94D4-2AF4B78A21D5}" type="datetimeFigureOut">
              <a:rPr lang="es-ES"/>
              <a:pPr>
                <a:defRPr/>
              </a:pPr>
              <a:t>02/01/2020</a:t>
            </a:fld>
            <a:endParaRPr lang="es-ES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B2955BC-6E69-4CC4-9B8F-4BC1A3ABA872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322343915"/>
      </p:ext>
    </p:extLst>
  </p:cSld>
  <p:clrMapOvr>
    <a:masterClrMapping/>
  </p:clrMapOvr>
  <p:transition spd="slow" advClick="0" advTm="10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673F20C-A523-46FE-8AB6-9E4740CC7082}" type="datetimeFigureOut">
              <a:rPr lang="es-ES"/>
              <a:pPr>
                <a:defRPr/>
              </a:pPr>
              <a:t>02/01/2020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7A280E-9E42-483D-B12D-8CD3E5986BDF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020434189"/>
      </p:ext>
    </p:extLst>
  </p:cSld>
  <p:clrMapOvr>
    <a:masterClrMapping/>
  </p:clrMapOvr>
  <p:transition spd="slow" advClick="0" advTm="10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es-ES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401291D-7116-429B-AD60-D45A7A2BFBE7}" type="datetimeFigureOut">
              <a:rPr lang="es-ES"/>
              <a:pPr>
                <a:defRPr/>
              </a:pPr>
              <a:t>02/01/2020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74D8EF8-962E-448C-83C1-2F2E746AD7C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695386780"/>
      </p:ext>
    </p:extLst>
  </p:cSld>
  <p:clrMapOvr>
    <a:masterClrMapping/>
  </p:clrMapOvr>
  <p:transition spd="slow" advClick="0" advTm="10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9C14D35-EC39-4209-B175-266676503008}" type="datetimeFigureOut">
              <a:rPr lang="es-ES"/>
              <a:pPr>
                <a:defRPr/>
              </a:pPr>
              <a:t>02/01/2020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747B687-9BD2-42BB-AD8A-E7BE9C67D229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074337938"/>
      </p:ext>
    </p:extLst>
  </p:cSld>
  <p:clrMapOvr>
    <a:masterClrMapping/>
  </p:clrMapOvr>
  <p:transition spd="slow" advClick="0" advTm="10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C0A4669-E604-4E75-8E01-C467E646CC2B}" type="datetimeFigureOut">
              <a:rPr lang="es-ES"/>
              <a:pPr>
                <a:defRPr/>
              </a:pPr>
              <a:t>02/01/2020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634BDE0-9DCA-4860-8BBD-32156B4C9189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372621310"/>
      </p:ext>
    </p:extLst>
  </p:cSld>
  <p:clrMapOvr>
    <a:masterClrMapping/>
  </p:clrMapOvr>
  <p:transition spd="slow" advClick="0" advTm="10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138792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45B4449-E44C-4FC7-9A83-6BBE75A28FB7}" type="datetimeFigureOut">
              <a:rPr lang="es-ES"/>
              <a:pPr>
                <a:defRPr/>
              </a:pPr>
              <a:t>02/01/2020</a:t>
            </a:fld>
            <a:endParaRPr lang="es-ES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8BFD336-3774-4F9F-9701-898CA83B8C1B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788588304"/>
      </p:ext>
    </p:extLst>
  </p:cSld>
  <p:clrMapOvr>
    <a:masterClrMapping/>
  </p:clrMapOvr>
  <p:transition spd="slow" advClick="0" advTm="1000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1_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71420828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A860FDB-4398-483C-9EB4-07A2C2AC20BE}" type="datetimeFigureOut">
              <a:rPr lang="es-ES"/>
              <a:pPr>
                <a:defRPr/>
              </a:pPr>
              <a:t>02/01/2020</a:t>
            </a:fld>
            <a:endParaRPr lang="es-ES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7DDCA9A-81A8-49CA-8E66-4093C969F96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913767460"/>
      </p:ext>
    </p:extLst>
  </p:cSld>
  <p:clrMapOvr>
    <a:masterClrMapping/>
  </p:clrMapOvr>
  <p:transition spd="slow" advClick="0" advTm="10000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954704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.jpeg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theme" Target="../theme/theme3.xml"/><Relationship Id="rId2" Type="http://schemas.openxmlformats.org/officeDocument/2006/relationships/slideLayout" Target="../slideLayouts/slideLayout15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2.jpeg"/></Relationships>
</file>

<file path=ppt/slideMasters/_rels/slideMaster4.xml.rels><?xml version="1.0" encoding="UTF-8" standalone="yes"?>
<Relationships xmlns="http://schemas.openxmlformats.org/package/2006/relationships"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16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8A432407-7421-4AF0-BDF0-BC9FCDA0DC12}" type="datetimeFigureOut">
              <a:rPr lang="es-ES"/>
              <a:pPr>
                <a:defRPr/>
              </a:pPr>
              <a:t>02/01/2020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68AD9A90-9CCF-4B85-B1F4-2DDAEB375161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91" r:id="rId1"/>
    <p:sldLayoutId id="2147483692" r:id="rId2"/>
    <p:sldLayoutId id="2147483693" r:id="rId3"/>
    <p:sldLayoutId id="2147483694" r:id="rId4"/>
    <p:sldLayoutId id="2147483695" r:id="rId5"/>
    <p:sldLayoutId id="2147483696" r:id="rId6"/>
    <p:sldLayoutId id="2147483697" r:id="rId7"/>
    <p:sldLayoutId id="2147483698" r:id="rId8"/>
    <p:sldLayoutId id="2147483699" r:id="rId9"/>
    <p:sldLayoutId id="2147483700" r:id="rId10"/>
    <p:sldLayoutId id="2147483701" r:id="rId11"/>
  </p:sldLayoutIdLst>
  <p:transition spd="slow" advClick="0" advTm="10000"/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Kép 7" descr="9348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702" r:id="rId1"/>
    <p:sldLayoutId id="2147483704" r:id="rId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u-H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Kép 1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5400" y="0"/>
            <a:ext cx="91694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703" r:id="rId1"/>
    <p:sldLayoutId id="2147483705" r:id="rId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u-H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7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5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9.jpe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8.jpe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eg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eg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jpeg"/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jpeg"/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44.xml.rels><?xml version="1.0" encoding="UTF-8" standalone="yes"?>
<Relationships xmlns="http://schemas.openxmlformats.org/package/2006/relationships"><Relationship Id="rId8" Type="http://schemas.openxmlformats.org/officeDocument/2006/relationships/image" Target="../media/image68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65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70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6.xml"/><Relationship Id="rId6" Type="http://schemas.openxmlformats.org/officeDocument/2006/relationships/image" Target="../media/image67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66.png"/><Relationship Id="rId10" Type="http://schemas.openxmlformats.org/officeDocument/2006/relationships/image" Target="../media/image69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7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1072462" y="1340768"/>
            <a:ext cx="7040196" cy="255454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8000" b="1" i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+mn-lt"/>
                <a:cs typeface="+mn-cs"/>
              </a:rPr>
              <a:t>Goya en Madrid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8000" b="1" i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+mn-lt"/>
                <a:cs typeface="+mn-cs"/>
              </a:rPr>
              <a:t>1775 a 1792</a:t>
            </a:r>
          </a:p>
        </p:txBody>
      </p:sp>
      <p:sp>
        <p:nvSpPr>
          <p:cNvPr id="6147" name="Szövegdoboz 3"/>
          <p:cNvSpPr txBox="1">
            <a:spLocks noChangeArrowheads="1"/>
          </p:cNvSpPr>
          <p:nvPr/>
        </p:nvSpPr>
        <p:spPr bwMode="auto">
          <a:xfrm>
            <a:off x="5724525" y="5589588"/>
            <a:ext cx="2160588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hu-HU" sz="2000" b="1"/>
              <a:t>automatic</a:t>
            </a:r>
          </a:p>
        </p:txBody>
      </p:sp>
    </p:spTree>
  </p:cSld>
  <p:clrMapOvr>
    <a:masterClrMapping/>
  </p:clrMapOvr>
  <p:transition spd="slow" advClick="0" advTm="7000">
    <p:wedge/>
    <p:sndAc>
      <p:stSnd loop="1">
        <p:snd r:embed="rId2" name="brahms nº7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File:Entrada al Real Museo por el Lado de San Jerónimo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5" y="0"/>
            <a:ext cx="91154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 descr="mhtml:file://C:\Users\Rafael\powerpoint\Francisco%20de%20Goya.mht!http://upload.wikimedia.org/wikipedia/commons/thumb/0/0d/Goya_self_portrait_%281771-75%29.jpg/150px-Goya_self_portrait_%281771-75%29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3311860" y="1723609"/>
            <a:ext cx="2520280" cy="3410782"/>
          </a:xfrm>
          <a:prstGeom prst="ellipse">
            <a:avLst/>
          </a:prstGeom>
          <a:ln w="63500" cap="rnd">
            <a:solidFill>
              <a:srgbClr val="FFC0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6" name="Picture 2" descr="Archivo:La vendimia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57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381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2" descr="Archivo:El columpio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-30163"/>
            <a:ext cx="4572000" cy="6888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381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7 Rectángulo"/>
          <p:cNvSpPr/>
          <p:nvPr/>
        </p:nvSpPr>
        <p:spPr>
          <a:xfrm>
            <a:off x="1370002" y="188640"/>
            <a:ext cx="6403996" cy="138499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44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+mn-lt"/>
                <a:cs typeface="+mn-cs"/>
              </a:rPr>
              <a:t> </a:t>
            </a:r>
            <a:r>
              <a:rPr lang="es-ES" sz="4000" b="1" dirty="0">
                <a:ln w="1905"/>
                <a:solidFill>
                  <a:schemeClr val="bg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+mn-lt"/>
                <a:cs typeface="+mn-cs"/>
              </a:rPr>
              <a:t>Francisco de Goya y Luciente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4000" b="1" dirty="0">
                <a:ln w="1905"/>
                <a:solidFill>
                  <a:schemeClr val="bg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+mn-lt"/>
                <a:cs typeface="+mn-cs"/>
              </a:rPr>
              <a:t>1746 - 1828</a:t>
            </a:r>
          </a:p>
        </p:txBody>
      </p:sp>
      <p:sp>
        <p:nvSpPr>
          <p:cNvPr id="9" name="8 Rectángulo"/>
          <p:cNvSpPr/>
          <p:nvPr/>
        </p:nvSpPr>
        <p:spPr>
          <a:xfrm>
            <a:off x="2038069" y="5949280"/>
            <a:ext cx="5067862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4000" b="1" dirty="0">
                <a:ln w="1905"/>
                <a:solidFill>
                  <a:schemeClr val="bg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+mn-lt"/>
                <a:cs typeface="+mn-cs"/>
              </a:rPr>
              <a:t>Museo del Prado, 1830</a:t>
            </a:r>
          </a:p>
        </p:txBody>
      </p:sp>
    </p:spTree>
  </p:cSld>
  <p:clrMapOvr>
    <a:masterClrMapping/>
  </p:clrMapOvr>
  <p:transition spd="slow" advClick="0"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14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7000"/>
                            </p:stCondLst>
                            <p:childTnLst>
                              <p:par>
                                <p:cTn id="1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 nodeType="afterGroup">
                            <p:stCondLst>
                              <p:cond delay="9000"/>
                            </p:stCondLst>
                            <p:childTnLst>
                              <p:par>
                                <p:cTn id="22" presetID="56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4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5" dur="1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6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7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Archivo:La caza del jabalí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549275"/>
            <a:ext cx="4210050" cy="6048375"/>
          </a:xfrm>
          <a:prstGeom prst="rect">
            <a:avLst/>
          </a:prstGeom>
          <a:noFill/>
          <a:ln w="38100">
            <a:solidFill>
              <a:srgbClr val="00B0F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4 Rectángulo"/>
          <p:cNvSpPr/>
          <p:nvPr/>
        </p:nvSpPr>
        <p:spPr>
          <a:xfrm>
            <a:off x="539552" y="0"/>
            <a:ext cx="3798515" cy="46166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ln w="1905"/>
                <a:solidFill>
                  <a:srgbClr val="FFFF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+mn-lt"/>
                <a:cs typeface="+mn-cs"/>
              </a:rPr>
              <a:t>La caza del Jabalí - 1775</a:t>
            </a:r>
          </a:p>
        </p:txBody>
      </p:sp>
      <p:pic>
        <p:nvPicPr>
          <p:cNvPr id="6" name="Picture 2" descr="Archivo:Partida de caza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463" y="549275"/>
            <a:ext cx="4191000" cy="6048375"/>
          </a:xfrm>
          <a:prstGeom prst="rect">
            <a:avLst/>
          </a:prstGeom>
          <a:noFill/>
          <a:ln w="38100">
            <a:solidFill>
              <a:srgbClr val="00B0F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6 Rectángulo"/>
          <p:cNvSpPr/>
          <p:nvPr/>
        </p:nvSpPr>
        <p:spPr>
          <a:xfrm>
            <a:off x="5415592" y="0"/>
            <a:ext cx="296536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ln w="1905"/>
                <a:solidFill>
                  <a:srgbClr val="FFFF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+mn-lt"/>
                <a:cs typeface="+mn-cs"/>
              </a:rPr>
              <a:t>Partida de caza - 1775</a:t>
            </a:r>
          </a:p>
        </p:txBody>
      </p:sp>
    </p:spTree>
  </p:cSld>
  <p:clrMapOvr>
    <a:masterClrMapping/>
  </p:clrMapOvr>
  <p:transition spd="slow"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2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16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8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20" presetID="2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Archivo:Perros y útiles de caz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7325" y="549275"/>
            <a:ext cx="8769350" cy="6065838"/>
          </a:xfrm>
          <a:prstGeom prst="rect">
            <a:avLst/>
          </a:prstGeom>
          <a:noFill/>
          <a:ln w="38100">
            <a:solidFill>
              <a:srgbClr val="00FF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1488180" y="0"/>
            <a:ext cx="6167650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ln w="1905"/>
                <a:solidFill>
                  <a:srgbClr val="FFFF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+mn-lt"/>
                <a:cs typeface="+mn-cs"/>
              </a:rPr>
              <a:t>Perros y útiles de caza o Perros en traílla - 1775</a:t>
            </a:r>
            <a:endParaRPr lang="es-ES" sz="2400" b="1" dirty="0">
              <a:ln w="1905"/>
              <a:solidFill>
                <a:srgbClr val="00B0F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+mn-lt"/>
              <a:cs typeface="+mn-cs"/>
            </a:endParaRPr>
          </a:p>
        </p:txBody>
      </p:sp>
    </p:spTree>
  </p:cSld>
  <p:clrMapOvr>
    <a:masterClrMapping/>
  </p:clrMapOvr>
  <p:transition spd="slow"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2000"/>
                                        <p:tgtEl>
                                          <p:spTgt spid="143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Archivo:Caza con reclamo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620713"/>
            <a:ext cx="8785225" cy="6048375"/>
          </a:xfrm>
          <a:prstGeom prst="rect">
            <a:avLst/>
          </a:prstGeom>
          <a:noFill/>
          <a:ln w="38100">
            <a:solidFill>
              <a:srgbClr val="92D05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Rectángulo"/>
          <p:cNvSpPr>
            <a:spLocks noChangeArrowheads="1"/>
          </p:cNvSpPr>
          <p:nvPr/>
        </p:nvSpPr>
        <p:spPr bwMode="auto">
          <a:xfrm>
            <a:off x="2946400" y="0"/>
            <a:ext cx="325120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s-ES" sz="2400" b="1">
                <a:solidFill>
                  <a:srgbClr val="FFFF00"/>
                </a:solidFill>
                <a:latin typeface="Calibri" pitchFamily="34" charset="0"/>
              </a:rPr>
              <a:t>Caza con reclamo - 1775</a:t>
            </a:r>
            <a:endParaRPr lang="es-ES" sz="2400">
              <a:solidFill>
                <a:srgbClr val="00B0F0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 spd="slow"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2000"/>
                                        <p:tgtEl>
                                          <p:spTgt spid="153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2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Archivo:Cazador cargando su escopet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908050"/>
            <a:ext cx="2016125" cy="5697538"/>
          </a:xfrm>
          <a:prstGeom prst="rect">
            <a:avLst/>
          </a:prstGeom>
          <a:noFill/>
          <a:ln w="38100">
            <a:solidFill>
              <a:srgbClr val="00B0F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412" name="Picture 4" descr="Archivo:El cazador con sus perros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89350" y="908050"/>
            <a:ext cx="1765300" cy="5689600"/>
          </a:xfrm>
          <a:prstGeom prst="rect">
            <a:avLst/>
          </a:prstGeom>
          <a:noFill/>
          <a:ln w="38100">
            <a:solidFill>
              <a:srgbClr val="00B0F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414" name="Picture 6" descr="Archivo:El pescador de caña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125" y="908050"/>
            <a:ext cx="2114550" cy="5695950"/>
          </a:xfrm>
          <a:prstGeom prst="rect">
            <a:avLst/>
          </a:prstGeom>
          <a:noFill/>
          <a:ln w="38100">
            <a:solidFill>
              <a:srgbClr val="00B0F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7 Rectángulo"/>
          <p:cNvSpPr>
            <a:spLocks noChangeArrowheads="1"/>
          </p:cNvSpPr>
          <p:nvPr/>
        </p:nvSpPr>
        <p:spPr bwMode="auto">
          <a:xfrm>
            <a:off x="3429000" y="0"/>
            <a:ext cx="2286000" cy="83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es-ES" sz="2400" b="1">
                <a:solidFill>
                  <a:srgbClr val="FFFF00"/>
                </a:solidFill>
                <a:latin typeface="Calibri" pitchFamily="34" charset="0"/>
              </a:rPr>
              <a:t>El cazador con sus perros. </a:t>
            </a:r>
          </a:p>
        </p:txBody>
      </p:sp>
      <p:sp>
        <p:nvSpPr>
          <p:cNvPr id="9" name="8 Rectángulo"/>
          <p:cNvSpPr/>
          <p:nvPr/>
        </p:nvSpPr>
        <p:spPr>
          <a:xfrm>
            <a:off x="0" y="0"/>
            <a:ext cx="2709075" cy="83099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ln w="1905"/>
                <a:solidFill>
                  <a:srgbClr val="FFFF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+mn-lt"/>
                <a:cs typeface="+mn-cs"/>
              </a:rPr>
              <a:t>El cazador cargando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ln w="1905"/>
                <a:solidFill>
                  <a:srgbClr val="FFFF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+mn-lt"/>
                <a:cs typeface="+mn-cs"/>
              </a:rPr>
              <a:t>Su escopeta</a:t>
            </a:r>
          </a:p>
        </p:txBody>
      </p:sp>
      <p:sp>
        <p:nvSpPr>
          <p:cNvPr id="10" name="9 Rectángulo"/>
          <p:cNvSpPr>
            <a:spLocks noChangeArrowheads="1"/>
          </p:cNvSpPr>
          <p:nvPr/>
        </p:nvSpPr>
        <p:spPr bwMode="auto">
          <a:xfrm>
            <a:off x="6791325" y="0"/>
            <a:ext cx="1711325" cy="83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s-ES" sz="2400" b="1">
                <a:solidFill>
                  <a:srgbClr val="FFFF00"/>
                </a:solidFill>
                <a:latin typeface="Calibri" pitchFamily="34" charset="0"/>
              </a:rPr>
              <a:t>El pescador </a:t>
            </a:r>
          </a:p>
          <a:p>
            <a:pPr algn="ctr"/>
            <a:r>
              <a:rPr lang="es-ES" sz="2400" b="1">
                <a:solidFill>
                  <a:srgbClr val="FFFF00"/>
                </a:solidFill>
                <a:latin typeface="Calibri" pitchFamily="34" charset="0"/>
              </a:rPr>
              <a:t>de caña</a:t>
            </a:r>
          </a:p>
        </p:txBody>
      </p:sp>
    </p:spTree>
  </p:cSld>
  <p:clrMapOvr>
    <a:masterClrMapping/>
  </p:clrMapOvr>
  <p:transition spd="slow"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174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174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174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174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174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174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174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174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2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 nodeType="afterGroup">
                            <p:stCondLst>
                              <p:cond delay="70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Archivo:La merienda a orilla del Manzanare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0" y="549275"/>
            <a:ext cx="6985000" cy="6119813"/>
          </a:xfrm>
          <a:prstGeom prst="rect">
            <a:avLst/>
          </a:prstGeom>
          <a:noFill/>
          <a:ln w="38100">
            <a:solidFill>
              <a:srgbClr val="FFFF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Rectángulo"/>
          <p:cNvSpPr>
            <a:spLocks noChangeArrowheads="1"/>
          </p:cNvSpPr>
          <p:nvPr/>
        </p:nvSpPr>
        <p:spPr bwMode="auto">
          <a:xfrm>
            <a:off x="2692400" y="0"/>
            <a:ext cx="375920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es-ES" sz="2400" b="1">
                <a:solidFill>
                  <a:srgbClr val="FFFF00"/>
                </a:solidFill>
                <a:latin typeface="Calibri" pitchFamily="34" charset="0"/>
              </a:rPr>
              <a:t>Merienda campestre (1776)</a:t>
            </a:r>
          </a:p>
        </p:txBody>
      </p:sp>
    </p:spTree>
  </p:cSld>
  <p:clrMapOvr>
    <a:masterClrMapping/>
  </p:clrMapOvr>
  <p:transition spd="slow"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184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2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Archivo:El baile de San Antonio de la Florid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8888" y="549275"/>
            <a:ext cx="6626225" cy="6127750"/>
          </a:xfrm>
          <a:prstGeom prst="rect">
            <a:avLst/>
          </a:prstGeom>
          <a:noFill/>
          <a:ln w="38100">
            <a:solidFill>
              <a:srgbClr val="00FF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Rectángulo"/>
          <p:cNvSpPr>
            <a:spLocks noChangeArrowheads="1"/>
          </p:cNvSpPr>
          <p:nvPr/>
        </p:nvSpPr>
        <p:spPr bwMode="auto">
          <a:xfrm>
            <a:off x="1655763" y="0"/>
            <a:ext cx="5832475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es-ES" sz="2400" b="1">
                <a:solidFill>
                  <a:srgbClr val="FFFF00"/>
                </a:solidFill>
                <a:latin typeface="Calibri" pitchFamily="34" charset="0"/>
              </a:rPr>
              <a:t>El baile de San Antonio de la Florida(1777)</a:t>
            </a:r>
          </a:p>
        </p:txBody>
      </p:sp>
    </p:spTree>
  </p:cSld>
  <p:clrMapOvr>
    <a:masterClrMapping/>
  </p:clrMapOvr>
  <p:transition spd="slow"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7" dur="2000"/>
                                        <p:tgtEl>
                                          <p:spTgt spid="194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Archivo:El bebedor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" y="549275"/>
            <a:ext cx="8534400" cy="6119813"/>
          </a:xfrm>
          <a:prstGeom prst="rect">
            <a:avLst/>
          </a:prstGeom>
          <a:noFill/>
          <a:ln w="38100">
            <a:solidFill>
              <a:srgbClr val="FFC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Rectángulo"/>
          <p:cNvSpPr>
            <a:spLocks noChangeArrowheads="1"/>
          </p:cNvSpPr>
          <p:nvPr/>
        </p:nvSpPr>
        <p:spPr bwMode="auto">
          <a:xfrm>
            <a:off x="2622550" y="0"/>
            <a:ext cx="389890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es-ES" sz="2400" b="1">
                <a:solidFill>
                  <a:srgbClr val="FFFF00"/>
                </a:solidFill>
                <a:latin typeface="Calibri" pitchFamily="34" charset="0"/>
              </a:rPr>
              <a:t>El bebedor (1777)</a:t>
            </a:r>
          </a:p>
        </p:txBody>
      </p:sp>
    </p:spTree>
  </p:cSld>
  <p:clrMapOvr>
    <a:masterClrMapping/>
  </p:clrMapOvr>
  <p:transition spd="slow"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3000"/>
                                        <p:tgtEl>
                                          <p:spTgt spid="204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Archivo:El quitasol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620713"/>
            <a:ext cx="8642350" cy="5983287"/>
          </a:xfrm>
          <a:prstGeom prst="rect">
            <a:avLst/>
          </a:prstGeom>
          <a:noFill/>
          <a:ln w="38100">
            <a:solidFill>
              <a:srgbClr val="00FF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2808288" y="0"/>
            <a:ext cx="3527425" cy="46196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solidFill>
                  <a:srgbClr val="FFFF00"/>
                </a:solidFill>
                <a:latin typeface="+mj-lt"/>
                <a:cs typeface="+mn-cs"/>
              </a:rPr>
              <a:t>El quitasol (1777) </a:t>
            </a:r>
          </a:p>
        </p:txBody>
      </p:sp>
    </p:spTree>
  </p:cSld>
  <p:clrMapOvr>
    <a:masterClrMapping/>
  </p:clrMapOvr>
  <p:transition spd="slow"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215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Archivo:La maja y los embozado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482600"/>
            <a:ext cx="4194175" cy="6126163"/>
          </a:xfrm>
          <a:prstGeom prst="rect">
            <a:avLst/>
          </a:prstGeom>
          <a:noFill/>
          <a:ln w="38100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Rectángulo"/>
          <p:cNvSpPr>
            <a:spLocks noChangeArrowheads="1"/>
          </p:cNvSpPr>
          <p:nvPr/>
        </p:nvSpPr>
        <p:spPr bwMode="auto">
          <a:xfrm>
            <a:off x="539750" y="0"/>
            <a:ext cx="397510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es-ES" sz="2400" b="1">
                <a:solidFill>
                  <a:srgbClr val="FFFF00"/>
                </a:solidFill>
                <a:latin typeface="Calibri" pitchFamily="34" charset="0"/>
              </a:rPr>
              <a:t>Paseo por Andalucía (1777)</a:t>
            </a:r>
          </a:p>
        </p:txBody>
      </p:sp>
      <p:pic>
        <p:nvPicPr>
          <p:cNvPr id="5" name="Picture 4" descr="Archivo:Jugadores de naipes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7900" y="482600"/>
            <a:ext cx="4132263" cy="6156325"/>
          </a:xfrm>
          <a:prstGeom prst="rect">
            <a:avLst/>
          </a:prstGeom>
          <a:noFill/>
          <a:ln w="38100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5 Rectángulo"/>
          <p:cNvSpPr>
            <a:spLocks noChangeArrowheads="1"/>
          </p:cNvSpPr>
          <p:nvPr/>
        </p:nvSpPr>
        <p:spPr bwMode="auto">
          <a:xfrm>
            <a:off x="4572000" y="0"/>
            <a:ext cx="4529138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es-ES" sz="2400" b="1">
                <a:solidFill>
                  <a:srgbClr val="FFFF00"/>
                </a:solidFill>
                <a:latin typeface="Calibri" pitchFamily="34" charset="0"/>
              </a:rPr>
              <a:t>Jugadores de naipes (1777-78)</a:t>
            </a:r>
          </a:p>
        </p:txBody>
      </p:sp>
    </p:spTree>
  </p:cSld>
  <p:clrMapOvr>
    <a:masterClrMapping/>
  </p:clrMapOvr>
  <p:transition spd="slow"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25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25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4" presetID="2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21" presetID="2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Archivo:La riña en la Venta Nuev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3429000"/>
            <a:ext cx="4953000" cy="3000375"/>
          </a:xfrm>
          <a:prstGeom prst="rect">
            <a:avLst/>
          </a:prstGeom>
          <a:noFill/>
          <a:ln w="38100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Rectángulo"/>
          <p:cNvSpPr>
            <a:spLocks noChangeArrowheads="1"/>
          </p:cNvSpPr>
          <p:nvPr/>
        </p:nvSpPr>
        <p:spPr bwMode="auto">
          <a:xfrm>
            <a:off x="684213" y="6396038"/>
            <a:ext cx="4392612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es-ES" sz="2400" b="1">
                <a:solidFill>
                  <a:srgbClr val="FFFF00"/>
                </a:solidFill>
                <a:latin typeface="Calibri" pitchFamily="34" charset="0"/>
              </a:rPr>
              <a:t>La riña en la venta nueva (1777)</a:t>
            </a:r>
          </a:p>
        </p:txBody>
      </p:sp>
      <p:pic>
        <p:nvPicPr>
          <p:cNvPr id="5" name="Picture 2" descr="Archivo:La pradera de San Isidro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89113" y="188913"/>
            <a:ext cx="7088187" cy="3046412"/>
          </a:xfrm>
          <a:prstGeom prst="rect">
            <a:avLst/>
          </a:prstGeom>
          <a:noFill/>
          <a:ln w="38100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6 Rectángulo"/>
          <p:cNvSpPr>
            <a:spLocks noChangeArrowheads="1"/>
          </p:cNvSpPr>
          <p:nvPr/>
        </p:nvSpPr>
        <p:spPr bwMode="auto">
          <a:xfrm>
            <a:off x="5435600" y="3429000"/>
            <a:ext cx="3387725" cy="83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s-ES" sz="2400" b="1">
                <a:solidFill>
                  <a:srgbClr val="FFFF00"/>
                </a:solidFill>
                <a:latin typeface="Calibri" pitchFamily="34" charset="0"/>
              </a:rPr>
              <a:t>La pradera de San Isidro. </a:t>
            </a:r>
          </a:p>
          <a:p>
            <a:pPr algn="ctr"/>
            <a:r>
              <a:rPr lang="es-ES" sz="2400" b="1">
                <a:solidFill>
                  <a:srgbClr val="FFFF00"/>
                </a:solidFill>
                <a:latin typeface="Calibri" pitchFamily="34" charset="0"/>
              </a:rPr>
              <a:t>(1788)</a:t>
            </a:r>
          </a:p>
        </p:txBody>
      </p:sp>
    </p:spTree>
  </p:cSld>
  <p:clrMapOvr>
    <a:masterClrMapping/>
  </p:clrMapOvr>
  <p:transition spd="slow"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235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235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7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Archivo:La Comet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4613" y="476250"/>
            <a:ext cx="6454775" cy="6192838"/>
          </a:xfrm>
          <a:prstGeom prst="rect">
            <a:avLst/>
          </a:prstGeom>
          <a:noFill/>
          <a:ln w="38100">
            <a:solidFill>
              <a:srgbClr val="FFFF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Rectángulo"/>
          <p:cNvSpPr>
            <a:spLocks noChangeArrowheads="1"/>
          </p:cNvSpPr>
          <p:nvPr/>
        </p:nvSpPr>
        <p:spPr bwMode="auto">
          <a:xfrm>
            <a:off x="3184525" y="0"/>
            <a:ext cx="277495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s-ES" sz="2400" b="1">
                <a:solidFill>
                  <a:srgbClr val="FFFF00"/>
                </a:solidFill>
                <a:latin typeface="Calibri" pitchFamily="34" charset="0"/>
              </a:rPr>
              <a:t>La cometa (1777-78)</a:t>
            </a:r>
          </a:p>
        </p:txBody>
      </p:sp>
    </p:spTree>
  </p:cSld>
  <p:clrMapOvr>
    <a:masterClrMapping/>
  </p:clrMapOvr>
  <p:transition spd="slow"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2000"/>
                                        <p:tgtEl>
                                          <p:spTgt spid="256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2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Archivo:Muchachos cogiendo frut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39863" y="549275"/>
            <a:ext cx="6264275" cy="6143625"/>
          </a:xfrm>
          <a:prstGeom prst="rect">
            <a:avLst/>
          </a:prstGeom>
          <a:noFill/>
          <a:ln w="38100">
            <a:solidFill>
              <a:srgbClr val="00FF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Rectángulo"/>
          <p:cNvSpPr>
            <a:spLocks noChangeArrowheads="1"/>
          </p:cNvSpPr>
          <p:nvPr/>
        </p:nvSpPr>
        <p:spPr bwMode="auto">
          <a:xfrm>
            <a:off x="2297113" y="0"/>
            <a:ext cx="4549775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es-ES" sz="2400" b="1">
                <a:solidFill>
                  <a:srgbClr val="FFFF00"/>
                </a:solidFill>
                <a:latin typeface="Calibri" pitchFamily="34" charset="0"/>
              </a:rPr>
              <a:t>Muchachos cogiendo fruta (1778)</a:t>
            </a:r>
          </a:p>
        </p:txBody>
      </p:sp>
    </p:spTree>
  </p:cSld>
  <p:clrMapOvr>
    <a:masterClrMapping/>
  </p:clrMapOvr>
  <p:transition spd="slow"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266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17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Archivo:Niños inflando una vejig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913" y="476250"/>
            <a:ext cx="6480175" cy="6216650"/>
          </a:xfrm>
          <a:prstGeom prst="rect">
            <a:avLst/>
          </a:prstGeom>
          <a:noFill/>
          <a:ln w="38100">
            <a:solidFill>
              <a:srgbClr val="00B0F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Rectángulo"/>
          <p:cNvSpPr>
            <a:spLocks noChangeArrowheads="1"/>
          </p:cNvSpPr>
          <p:nvPr/>
        </p:nvSpPr>
        <p:spPr bwMode="auto">
          <a:xfrm>
            <a:off x="2411413" y="0"/>
            <a:ext cx="4321175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es-ES" sz="2400" b="1">
                <a:solidFill>
                  <a:srgbClr val="FFFF00"/>
                </a:solidFill>
                <a:latin typeface="Calibri" pitchFamily="34" charset="0"/>
              </a:rPr>
              <a:t>Niños inflando una vejiga (1778)</a:t>
            </a:r>
          </a:p>
        </p:txBody>
      </p:sp>
    </p:spTree>
  </p:cSld>
  <p:clrMapOvr>
    <a:masterClrMapping/>
  </p:clrMapOvr>
  <p:transition spd="slow"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76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76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2000"/>
                                        <p:tgtEl>
                                          <p:spTgt spid="276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1" presetID="17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Archivo:El ciego de la guitarr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476250"/>
            <a:ext cx="7578725" cy="6180138"/>
          </a:xfrm>
          <a:prstGeom prst="rect">
            <a:avLst/>
          </a:prstGeom>
          <a:noFill/>
          <a:ln w="38100">
            <a:solidFill>
              <a:srgbClr val="66FFFF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Rectángulo"/>
          <p:cNvSpPr>
            <a:spLocks noChangeArrowheads="1"/>
          </p:cNvSpPr>
          <p:nvPr/>
        </p:nvSpPr>
        <p:spPr bwMode="auto">
          <a:xfrm>
            <a:off x="2238375" y="0"/>
            <a:ext cx="466725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es-ES" sz="2400" b="1">
                <a:solidFill>
                  <a:srgbClr val="FFFF00"/>
                </a:solidFill>
                <a:latin typeface="Calibri" pitchFamily="34" charset="0"/>
              </a:rPr>
              <a:t>El ciego de la guitarra (1778)</a:t>
            </a:r>
          </a:p>
        </p:txBody>
      </p:sp>
    </p:spTree>
  </p:cSld>
  <p:clrMapOvr>
    <a:masterClrMapping/>
  </p:clrMapOvr>
  <p:transition spd="slow"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286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17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Archivo:El cacharrero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8175" y="457200"/>
            <a:ext cx="5327650" cy="6283325"/>
          </a:xfrm>
          <a:prstGeom prst="rect">
            <a:avLst/>
          </a:prstGeom>
          <a:noFill/>
          <a:ln w="38100">
            <a:solidFill>
              <a:srgbClr val="FFFFCC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Rectángulo"/>
          <p:cNvSpPr>
            <a:spLocks noChangeArrowheads="1"/>
          </p:cNvSpPr>
          <p:nvPr/>
        </p:nvSpPr>
        <p:spPr bwMode="auto">
          <a:xfrm>
            <a:off x="2938463" y="0"/>
            <a:ext cx="3267075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es-ES" sz="2400" b="1">
                <a:solidFill>
                  <a:srgbClr val="FFFF00"/>
                </a:solidFill>
                <a:latin typeface="Calibri" pitchFamily="34" charset="0"/>
              </a:rPr>
              <a:t>El cacharrero (1779)</a:t>
            </a:r>
          </a:p>
        </p:txBody>
      </p:sp>
    </p:spTree>
  </p:cSld>
  <p:clrMapOvr>
    <a:masterClrMapping/>
  </p:clrMapOvr>
  <p:transition spd="slow"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2000"/>
                                        <p:tgtEl>
                                          <p:spTgt spid="296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17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Archivo:La aceroler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908050"/>
            <a:ext cx="2109787" cy="569595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24" name="Picture 4" descr="Archivo:El militar y la señora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125" y="908050"/>
            <a:ext cx="2112963" cy="569595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5 Rectángulo"/>
          <p:cNvSpPr>
            <a:spLocks noChangeArrowheads="1"/>
          </p:cNvSpPr>
          <p:nvPr/>
        </p:nvSpPr>
        <p:spPr bwMode="auto">
          <a:xfrm>
            <a:off x="6264275" y="0"/>
            <a:ext cx="2879725" cy="83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es-ES" sz="2400" b="1">
                <a:solidFill>
                  <a:srgbClr val="FFFF00"/>
                </a:solidFill>
                <a:latin typeface="Calibri" pitchFamily="34" charset="0"/>
              </a:rPr>
              <a:t>El militar y la señora</a:t>
            </a:r>
          </a:p>
          <a:p>
            <a:pPr algn="ctr"/>
            <a:r>
              <a:rPr lang="es-ES" sz="2400" b="1">
                <a:solidFill>
                  <a:srgbClr val="FFFF00"/>
                </a:solidFill>
                <a:latin typeface="Calibri" pitchFamily="34" charset="0"/>
              </a:rPr>
              <a:t>(1778-79)</a:t>
            </a:r>
          </a:p>
        </p:txBody>
      </p:sp>
      <p:sp>
        <p:nvSpPr>
          <p:cNvPr id="7" name="6 Rectángulo"/>
          <p:cNvSpPr>
            <a:spLocks noChangeArrowheads="1"/>
          </p:cNvSpPr>
          <p:nvPr/>
        </p:nvSpPr>
        <p:spPr bwMode="auto">
          <a:xfrm>
            <a:off x="596900" y="0"/>
            <a:ext cx="1728788" cy="83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s-ES" sz="2400" b="1">
                <a:solidFill>
                  <a:srgbClr val="FFFF00"/>
                </a:solidFill>
                <a:latin typeface="Calibri" pitchFamily="34" charset="0"/>
              </a:rPr>
              <a:t>La acerolera</a:t>
            </a:r>
          </a:p>
          <a:p>
            <a:pPr algn="ctr"/>
            <a:r>
              <a:rPr lang="es-ES" sz="2400" b="1">
                <a:solidFill>
                  <a:srgbClr val="FFFF00"/>
                </a:solidFill>
                <a:latin typeface="Calibri" pitchFamily="34" charset="0"/>
              </a:rPr>
              <a:t>(1779). </a:t>
            </a:r>
          </a:p>
        </p:txBody>
      </p:sp>
      <p:pic>
        <p:nvPicPr>
          <p:cNvPr id="8" name="Picture 2" descr="Archivo:Mujer y dos niños junto a una fuente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6600" y="908050"/>
            <a:ext cx="2590800" cy="5705475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8 Rectángulo"/>
          <p:cNvSpPr/>
          <p:nvPr/>
        </p:nvSpPr>
        <p:spPr>
          <a:xfrm>
            <a:off x="3057002" y="0"/>
            <a:ext cx="3029996" cy="83099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ln w="1905"/>
                <a:solidFill>
                  <a:srgbClr val="FFFF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+mn-lt"/>
                <a:cs typeface="+mn-cs"/>
              </a:rPr>
              <a:t>Una mujer y dos niños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ln w="1905"/>
                <a:solidFill>
                  <a:srgbClr val="FFFF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+mn-lt"/>
                <a:cs typeface="+mn-cs"/>
              </a:rPr>
              <a:t>Junto a la fuente</a:t>
            </a:r>
          </a:p>
        </p:txBody>
      </p:sp>
    </p:spTree>
  </p:cSld>
  <p:clrMapOvr>
    <a:masterClrMapping/>
  </p:clrMapOvr>
  <p:transition spd="slow"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307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2000"/>
                                        <p:tgtEl>
                                          <p:spTgt spid="307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8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 descr="Archivo:La feria de Madrid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8175" y="476250"/>
            <a:ext cx="5327650" cy="6213475"/>
          </a:xfrm>
          <a:prstGeom prst="rect">
            <a:avLst/>
          </a:prstGeom>
          <a:noFill/>
          <a:ln w="38100">
            <a:solidFill>
              <a:srgbClr val="CCFFFF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Rectángulo"/>
          <p:cNvSpPr>
            <a:spLocks noChangeArrowheads="1"/>
          </p:cNvSpPr>
          <p:nvPr/>
        </p:nvSpPr>
        <p:spPr bwMode="auto">
          <a:xfrm>
            <a:off x="2471738" y="0"/>
            <a:ext cx="4200525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es-ES" sz="2400" b="1">
                <a:solidFill>
                  <a:srgbClr val="FFFF00"/>
                </a:solidFill>
                <a:latin typeface="Calibri" pitchFamily="34" charset="0"/>
              </a:rPr>
              <a:t>La feria de Madrid (1778-79)</a:t>
            </a:r>
          </a:p>
        </p:txBody>
      </p:sp>
    </p:spTree>
  </p:cSld>
  <p:clrMapOvr>
    <a:masterClrMapping/>
  </p:clrMapOvr>
  <p:transition spd="slow"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317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 descr="Archivo:Muchachos jugando a soldado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549275"/>
            <a:ext cx="3889375" cy="6048375"/>
          </a:xfrm>
          <a:prstGeom prst="rect">
            <a:avLst/>
          </a:prstGeom>
          <a:noFill/>
          <a:ln w="38100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Rectángulo"/>
          <p:cNvSpPr>
            <a:spLocks noChangeArrowheads="1"/>
          </p:cNvSpPr>
          <p:nvPr/>
        </p:nvSpPr>
        <p:spPr bwMode="auto">
          <a:xfrm>
            <a:off x="0" y="0"/>
            <a:ext cx="457200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es-ES" sz="2400" b="1">
                <a:solidFill>
                  <a:srgbClr val="FFFF00"/>
                </a:solidFill>
                <a:latin typeface="Calibri" pitchFamily="34" charset="0"/>
              </a:rPr>
              <a:t>Muchachos jugando a soldados</a:t>
            </a:r>
          </a:p>
        </p:txBody>
      </p:sp>
      <p:pic>
        <p:nvPicPr>
          <p:cNvPr id="5" name="Picture 2" descr="Archivo:El columpio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3800" y="549275"/>
            <a:ext cx="3889375" cy="6048375"/>
          </a:xfrm>
          <a:prstGeom prst="rect">
            <a:avLst/>
          </a:prstGeom>
          <a:noFill/>
          <a:ln w="38100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5 Rectángulo"/>
          <p:cNvSpPr>
            <a:spLocks noChangeArrowheads="1"/>
          </p:cNvSpPr>
          <p:nvPr/>
        </p:nvSpPr>
        <p:spPr bwMode="auto">
          <a:xfrm>
            <a:off x="6372225" y="0"/>
            <a:ext cx="1666875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s-ES" sz="2400" b="1">
                <a:solidFill>
                  <a:srgbClr val="FFFF00"/>
                </a:solidFill>
                <a:latin typeface="Calibri" pitchFamily="34" charset="0"/>
              </a:rPr>
              <a:t>El columpio</a:t>
            </a:r>
          </a:p>
        </p:txBody>
      </p:sp>
      <p:sp>
        <p:nvSpPr>
          <p:cNvPr id="7" name="6 Rectángulo"/>
          <p:cNvSpPr/>
          <p:nvPr/>
        </p:nvSpPr>
        <p:spPr>
          <a:xfrm>
            <a:off x="4114439" y="1700808"/>
            <a:ext cx="915122" cy="3014158"/>
          </a:xfrm>
          <a:prstGeom prst="rect">
            <a:avLst/>
          </a:prstGeom>
          <a:noFill/>
        </p:spPr>
        <p:txBody>
          <a:bodyPr vert="wordArtVert"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4000" b="1" dirty="0">
                <a:ln w="1905"/>
                <a:solidFill>
                  <a:srgbClr val="FFFF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+mn-lt"/>
                <a:cs typeface="+mn-cs"/>
              </a:rPr>
              <a:t>1779</a:t>
            </a:r>
          </a:p>
        </p:txBody>
      </p:sp>
    </p:spTree>
  </p:cSld>
  <p:clrMapOvr>
    <a:masterClrMapping/>
  </p:clrMapOvr>
  <p:transition spd="slow"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3000"/>
                                        <p:tgtEl>
                                          <p:spTgt spid="327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2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17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 nodeType="afterGroup">
                            <p:stCondLst>
                              <p:cond delay="7000"/>
                            </p:stCondLst>
                            <p:childTnLst>
                              <p:par>
                                <p:cTn id="22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4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 descr="Archivo:Majo de la guitarr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613" y="576263"/>
            <a:ext cx="5113337" cy="6124575"/>
          </a:xfrm>
          <a:prstGeom prst="rect">
            <a:avLst/>
          </a:prstGeom>
          <a:noFill/>
          <a:ln w="38100">
            <a:solidFill>
              <a:srgbClr val="66FFFF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Rectángulo"/>
          <p:cNvSpPr>
            <a:spLocks noChangeArrowheads="1"/>
          </p:cNvSpPr>
          <p:nvPr/>
        </p:nvSpPr>
        <p:spPr bwMode="auto">
          <a:xfrm>
            <a:off x="2152650" y="0"/>
            <a:ext cx="483870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es-ES" sz="2400" b="1">
                <a:solidFill>
                  <a:srgbClr val="FFFF00"/>
                </a:solidFill>
                <a:latin typeface="Calibri" pitchFamily="34" charset="0"/>
              </a:rPr>
              <a:t>El majo de la guitarra (1779)</a:t>
            </a:r>
          </a:p>
        </p:txBody>
      </p:sp>
    </p:spTree>
  </p:cSld>
  <p:clrMapOvr>
    <a:masterClrMapping/>
  </p:clrMapOvr>
  <p:transition spd="slow"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348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348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10" presetID="2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2" descr="Archivo:El juego de la pelota a pal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3573463"/>
            <a:ext cx="5824537" cy="3095625"/>
          </a:xfrm>
          <a:prstGeom prst="rect">
            <a:avLst/>
          </a:prstGeom>
          <a:noFill/>
          <a:ln w="38100">
            <a:solidFill>
              <a:srgbClr val="FFFFCC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6868" name="Picture 4" descr="Archivo:La cita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5375" y="107950"/>
            <a:ext cx="5313363" cy="3305175"/>
          </a:xfrm>
          <a:prstGeom prst="rect">
            <a:avLst/>
          </a:prstGeom>
          <a:noFill/>
          <a:ln w="38100">
            <a:solidFill>
              <a:srgbClr val="FFFFCC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6 Rectángulo"/>
          <p:cNvSpPr>
            <a:spLocks noChangeArrowheads="1"/>
          </p:cNvSpPr>
          <p:nvPr/>
        </p:nvSpPr>
        <p:spPr bwMode="auto">
          <a:xfrm>
            <a:off x="6372225" y="4292600"/>
            <a:ext cx="2501900" cy="1570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es-ES" sz="3200" b="1">
                <a:solidFill>
                  <a:srgbClr val="FFFF00"/>
                </a:solidFill>
                <a:latin typeface="Calibri" pitchFamily="34" charset="0"/>
              </a:rPr>
              <a:t>El juego de la pelota a pala (1779)</a:t>
            </a:r>
          </a:p>
        </p:txBody>
      </p:sp>
      <p:sp>
        <p:nvSpPr>
          <p:cNvPr id="8" name="7 Rectángulo"/>
          <p:cNvSpPr>
            <a:spLocks noChangeArrowheads="1"/>
          </p:cNvSpPr>
          <p:nvPr/>
        </p:nvSpPr>
        <p:spPr bwMode="auto">
          <a:xfrm>
            <a:off x="611188" y="981075"/>
            <a:ext cx="2273300" cy="1076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s-ES" sz="3200" b="1">
                <a:solidFill>
                  <a:srgbClr val="FFFF00"/>
                </a:solidFill>
                <a:latin typeface="Calibri" pitchFamily="34" charset="0"/>
              </a:rPr>
              <a:t>La cita</a:t>
            </a:r>
          </a:p>
          <a:p>
            <a:pPr algn="ctr"/>
            <a:r>
              <a:rPr lang="es-ES" sz="3200" b="1">
                <a:solidFill>
                  <a:srgbClr val="FFFF00"/>
                </a:solidFill>
                <a:latin typeface="Calibri" pitchFamily="34" charset="0"/>
              </a:rPr>
              <a:t> (1779-1780</a:t>
            </a:r>
            <a:r>
              <a:rPr lang="es-ES" sz="2000" b="1">
                <a:solidFill>
                  <a:srgbClr val="FFFF00"/>
                </a:solidFill>
                <a:latin typeface="Calibri" pitchFamily="34" charset="0"/>
              </a:rPr>
              <a:t>)</a:t>
            </a:r>
          </a:p>
        </p:txBody>
      </p:sp>
    </p:spTree>
  </p:cSld>
  <p:clrMapOvr>
    <a:masterClrMapping/>
  </p:clrMapOvr>
  <p:transition spd="slow"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3000"/>
                                        <p:tgtEl>
                                          <p:spTgt spid="368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9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" dur="3000"/>
                                        <p:tgtEl>
                                          <p:spTgt spid="368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13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8000"/>
                            </p:stCondLst>
                            <p:childTnLst>
                              <p:par>
                                <p:cTn id="17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2" descr="Archivo:El médico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575" y="476250"/>
            <a:ext cx="8050213" cy="6192838"/>
          </a:xfrm>
          <a:prstGeom prst="rect">
            <a:avLst/>
          </a:prstGeom>
          <a:noFill/>
          <a:ln w="38100">
            <a:solidFill>
              <a:srgbClr val="00FF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Rectángulo"/>
          <p:cNvSpPr>
            <a:spLocks noChangeArrowheads="1"/>
          </p:cNvSpPr>
          <p:nvPr/>
        </p:nvSpPr>
        <p:spPr bwMode="auto">
          <a:xfrm>
            <a:off x="3128963" y="0"/>
            <a:ext cx="2886075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es-ES" sz="2400" b="1">
                <a:solidFill>
                  <a:srgbClr val="FFFF00"/>
                </a:solidFill>
                <a:latin typeface="Calibri" pitchFamily="34" charset="0"/>
              </a:rPr>
              <a:t>El médico (1779)</a:t>
            </a:r>
          </a:p>
        </p:txBody>
      </p:sp>
    </p:spTree>
  </p:cSld>
  <p:clrMapOvr>
    <a:masterClrMapping/>
  </p:clrMapOvr>
  <p:transition spd="slow"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3)">
                                      <p:cBhvr>
                                        <p:cTn id="7" dur="2000"/>
                                        <p:tgtEl>
                                          <p:spTgt spid="378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2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2" descr="Archivo:El balancí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2563" y="549275"/>
            <a:ext cx="8778875" cy="6048375"/>
          </a:xfrm>
          <a:prstGeom prst="rect">
            <a:avLst/>
          </a:prstGeom>
          <a:noFill/>
          <a:ln w="38100">
            <a:solidFill>
              <a:srgbClr val="FFFF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Rectángulo"/>
          <p:cNvSpPr>
            <a:spLocks noChangeArrowheads="1"/>
          </p:cNvSpPr>
          <p:nvPr/>
        </p:nvSpPr>
        <p:spPr bwMode="auto">
          <a:xfrm>
            <a:off x="2430463" y="0"/>
            <a:ext cx="4283075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es-ES" sz="2400" b="1">
                <a:solidFill>
                  <a:srgbClr val="FFFF00"/>
                </a:solidFill>
                <a:latin typeface="Calibri" pitchFamily="34" charset="0"/>
              </a:rPr>
              <a:t>El balancín (1779-1781)</a:t>
            </a:r>
          </a:p>
        </p:txBody>
      </p:sp>
    </p:spTree>
  </p:cSld>
  <p:clrMapOvr>
    <a:masterClrMapping/>
  </p:clrMapOvr>
  <p:transition spd="slow"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3000"/>
                                        <p:tgtEl>
                                          <p:spTgt spid="389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9" presetID="2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2" descr="Archivo:Niños del carretó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549275"/>
            <a:ext cx="3884613" cy="6048375"/>
          </a:xfrm>
          <a:prstGeom prst="rect">
            <a:avLst/>
          </a:prstGeom>
          <a:noFill/>
          <a:ln w="38100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Rectángulo"/>
          <p:cNvSpPr>
            <a:spLocks noChangeArrowheads="1"/>
          </p:cNvSpPr>
          <p:nvPr/>
        </p:nvSpPr>
        <p:spPr bwMode="auto">
          <a:xfrm>
            <a:off x="0" y="0"/>
            <a:ext cx="457200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es-ES" sz="2400" b="1">
                <a:solidFill>
                  <a:srgbClr val="FFFF00"/>
                </a:solidFill>
                <a:latin typeface="Calibri" pitchFamily="34" charset="0"/>
              </a:rPr>
              <a:t>Niños del carretón </a:t>
            </a:r>
          </a:p>
        </p:txBody>
      </p:sp>
      <p:pic>
        <p:nvPicPr>
          <p:cNvPr id="5" name="Picture 2" descr="Archivo:Las lavanderas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825" y="549275"/>
            <a:ext cx="3840163" cy="6048375"/>
          </a:xfrm>
          <a:prstGeom prst="rect">
            <a:avLst/>
          </a:prstGeom>
          <a:noFill/>
          <a:ln w="38100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5 Rectángulo"/>
          <p:cNvSpPr>
            <a:spLocks noChangeArrowheads="1"/>
          </p:cNvSpPr>
          <p:nvPr/>
        </p:nvSpPr>
        <p:spPr bwMode="auto">
          <a:xfrm>
            <a:off x="6011863" y="0"/>
            <a:ext cx="2039937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s-ES" sz="2400" b="1">
                <a:solidFill>
                  <a:srgbClr val="FFFF00"/>
                </a:solidFill>
                <a:latin typeface="Calibri" pitchFamily="34" charset="0"/>
              </a:rPr>
              <a:t>Las lavanderas</a:t>
            </a:r>
          </a:p>
        </p:txBody>
      </p:sp>
      <p:sp>
        <p:nvSpPr>
          <p:cNvPr id="7" name="6 Rectángulo"/>
          <p:cNvSpPr/>
          <p:nvPr/>
        </p:nvSpPr>
        <p:spPr>
          <a:xfrm>
            <a:off x="4223988" y="1219581"/>
            <a:ext cx="769121" cy="3914212"/>
          </a:xfrm>
          <a:prstGeom prst="rect">
            <a:avLst/>
          </a:prstGeom>
          <a:noFill/>
        </p:spPr>
        <p:txBody>
          <a:bodyPr vert="wordArtVert"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3200" b="1" spc="-300" dirty="0">
                <a:ln w="1905"/>
                <a:solidFill>
                  <a:srgbClr val="FFFF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+mn-lt"/>
                <a:cs typeface="+mn-cs"/>
              </a:rPr>
              <a:t>1778-79</a:t>
            </a:r>
          </a:p>
        </p:txBody>
      </p:sp>
    </p:spTree>
  </p:cSld>
  <p:clrMapOvr>
    <a:masterClrMapping/>
  </p:clrMapOvr>
  <p:transition spd="slow"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99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99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99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99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2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Picture 2" descr="Archivo:Los leñadore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6688" y="549275"/>
            <a:ext cx="4762500" cy="6048375"/>
          </a:xfrm>
          <a:prstGeom prst="rect">
            <a:avLst/>
          </a:prstGeom>
          <a:noFill/>
          <a:ln w="38100">
            <a:solidFill>
              <a:srgbClr val="00B0F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Rectángulo"/>
          <p:cNvSpPr>
            <a:spLocks noChangeArrowheads="1"/>
          </p:cNvSpPr>
          <p:nvPr/>
        </p:nvSpPr>
        <p:spPr bwMode="auto">
          <a:xfrm>
            <a:off x="179388" y="0"/>
            <a:ext cx="4392612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es-ES" sz="2400" b="1">
                <a:solidFill>
                  <a:srgbClr val="FFFF00"/>
                </a:solidFill>
                <a:latin typeface="Calibri" pitchFamily="34" charset="0"/>
              </a:rPr>
              <a:t>Los leñadores (1780)</a:t>
            </a:r>
          </a:p>
        </p:txBody>
      </p:sp>
      <p:pic>
        <p:nvPicPr>
          <p:cNvPr id="5" name="Picture 2" descr="Archivo:El resguardo de tabacos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525" y="549275"/>
            <a:ext cx="3178175" cy="6048375"/>
          </a:xfrm>
          <a:prstGeom prst="rect">
            <a:avLst/>
          </a:prstGeom>
          <a:noFill/>
          <a:ln w="38100">
            <a:solidFill>
              <a:srgbClr val="00B0F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5 Rectángulo"/>
          <p:cNvSpPr>
            <a:spLocks noChangeArrowheads="1"/>
          </p:cNvSpPr>
          <p:nvPr/>
        </p:nvSpPr>
        <p:spPr bwMode="auto">
          <a:xfrm>
            <a:off x="5435600" y="0"/>
            <a:ext cx="370840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es-ES" sz="2400" b="1">
                <a:solidFill>
                  <a:srgbClr val="FFFF00"/>
                </a:solidFill>
                <a:latin typeface="Calibri" pitchFamily="34" charset="0"/>
              </a:rPr>
              <a:t>El resguardo de tabacos</a:t>
            </a:r>
          </a:p>
        </p:txBody>
      </p:sp>
      <p:sp>
        <p:nvSpPr>
          <p:cNvPr id="7" name="6 Rectángulo"/>
          <p:cNvSpPr/>
          <p:nvPr/>
        </p:nvSpPr>
        <p:spPr>
          <a:xfrm>
            <a:off x="5004048" y="1337241"/>
            <a:ext cx="769121" cy="4183518"/>
          </a:xfrm>
          <a:prstGeom prst="rect">
            <a:avLst/>
          </a:prstGeom>
          <a:noFill/>
        </p:spPr>
        <p:txBody>
          <a:bodyPr vert="wordArtVert"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3200" b="1" dirty="0">
                <a:ln w="1905"/>
                <a:solidFill>
                  <a:srgbClr val="FFFF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+mn-lt"/>
                <a:cs typeface="+mn-cs"/>
              </a:rPr>
              <a:t>1779-80</a:t>
            </a:r>
          </a:p>
        </p:txBody>
      </p:sp>
    </p:spTree>
  </p:cSld>
  <p:clrMapOvr>
    <a:masterClrMapping/>
  </p:clrMapOvr>
  <p:transition spd="slow"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3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30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30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30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30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2" presetID="23" presetClass="entr" presetSubtype="3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19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1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2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25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7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8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 nodeType="afterGroup">
                            <p:stCondLst>
                              <p:cond delay="8000"/>
                            </p:stCondLst>
                            <p:childTnLst>
                              <p:par>
                                <p:cTn id="3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Picture 2" descr="Archivo:La Novillad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549275"/>
            <a:ext cx="3255963" cy="6119813"/>
          </a:xfrm>
          <a:prstGeom prst="rect">
            <a:avLst/>
          </a:prstGeom>
          <a:noFill/>
          <a:ln w="38100">
            <a:solidFill>
              <a:srgbClr val="FFFFCC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Rectángulo"/>
          <p:cNvSpPr>
            <a:spLocks noChangeArrowheads="1"/>
          </p:cNvSpPr>
          <p:nvPr/>
        </p:nvSpPr>
        <p:spPr bwMode="auto">
          <a:xfrm>
            <a:off x="539750" y="0"/>
            <a:ext cx="267970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s-ES">
                <a:solidFill>
                  <a:srgbClr val="FFFFFF"/>
                </a:solidFill>
                <a:latin typeface="Calibri" pitchFamily="34" charset="0"/>
              </a:rPr>
              <a:t> </a:t>
            </a:r>
            <a:r>
              <a:rPr lang="es-ES" sz="2400" b="1">
                <a:solidFill>
                  <a:srgbClr val="FFFF00"/>
                </a:solidFill>
                <a:latin typeface="Calibri" pitchFamily="34" charset="0"/>
              </a:rPr>
              <a:t>La Novillada (1780)</a:t>
            </a:r>
          </a:p>
        </p:txBody>
      </p:sp>
      <p:pic>
        <p:nvPicPr>
          <p:cNvPr id="5" name="Picture 2" descr="Archivo:El niño del carnero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5888" y="549275"/>
            <a:ext cx="4981575" cy="6119813"/>
          </a:xfrm>
          <a:prstGeom prst="rect">
            <a:avLst/>
          </a:prstGeom>
          <a:noFill/>
          <a:ln w="38100">
            <a:solidFill>
              <a:srgbClr val="FFFFCC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5 Rectángulo"/>
          <p:cNvSpPr>
            <a:spLocks noChangeArrowheads="1"/>
          </p:cNvSpPr>
          <p:nvPr/>
        </p:nvSpPr>
        <p:spPr bwMode="auto">
          <a:xfrm>
            <a:off x="4546600" y="0"/>
            <a:ext cx="3851275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s-ES" sz="2400" b="1">
                <a:solidFill>
                  <a:srgbClr val="FFFF00"/>
                </a:solidFill>
                <a:latin typeface="Calibri" pitchFamily="34" charset="0"/>
              </a:rPr>
              <a:t>El niño del carnero (1786-87)</a:t>
            </a:r>
          </a:p>
        </p:txBody>
      </p:sp>
    </p:spTree>
  </p:cSld>
  <p:clrMapOvr>
    <a:masterClrMapping/>
  </p:clrMapOvr>
  <p:transition spd="slow"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7" dur="2000"/>
                                        <p:tgtEl>
                                          <p:spTgt spid="440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2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4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5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18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0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1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Picture 2" descr="Archivo:Niños con mastine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188" y="549275"/>
            <a:ext cx="7921625" cy="6138863"/>
          </a:xfrm>
          <a:prstGeom prst="rect">
            <a:avLst/>
          </a:prstGeom>
          <a:noFill/>
          <a:ln w="38100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Rectángulo"/>
          <p:cNvSpPr>
            <a:spLocks noChangeArrowheads="1"/>
          </p:cNvSpPr>
          <p:nvPr/>
        </p:nvSpPr>
        <p:spPr bwMode="auto">
          <a:xfrm>
            <a:off x="2300288" y="0"/>
            <a:ext cx="4543425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es-ES" sz="2400" b="1">
                <a:solidFill>
                  <a:srgbClr val="FFFF00"/>
                </a:solidFill>
                <a:latin typeface="Calibri" pitchFamily="34" charset="0"/>
              </a:rPr>
              <a:t>Niños con mastines (786-1787)</a:t>
            </a:r>
          </a:p>
        </p:txBody>
      </p:sp>
    </p:spTree>
  </p:cSld>
  <p:clrMapOvr>
    <a:masterClrMapping/>
  </p:clrMapOvr>
  <p:transition spd="slow"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50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50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50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50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Picture 2" descr="Archivo:Las florera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549275"/>
            <a:ext cx="4105275" cy="6049963"/>
          </a:xfrm>
          <a:prstGeom prst="rect">
            <a:avLst/>
          </a:prstGeom>
          <a:noFill/>
          <a:ln w="38100">
            <a:solidFill>
              <a:srgbClr val="CCFFFF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Rectángulo"/>
          <p:cNvSpPr>
            <a:spLocks noChangeArrowheads="1"/>
          </p:cNvSpPr>
          <p:nvPr/>
        </p:nvSpPr>
        <p:spPr bwMode="auto">
          <a:xfrm>
            <a:off x="179388" y="0"/>
            <a:ext cx="4105275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es-ES" sz="2400" b="1">
                <a:solidFill>
                  <a:srgbClr val="FFFF00"/>
                </a:solidFill>
                <a:latin typeface="Calibri" pitchFamily="34" charset="0"/>
              </a:rPr>
              <a:t>Las floreras (1786-87)</a:t>
            </a:r>
          </a:p>
        </p:txBody>
      </p:sp>
      <p:pic>
        <p:nvPicPr>
          <p:cNvPr id="5" name="Picture 2" descr="Archivo:La vendimia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9338" y="549275"/>
            <a:ext cx="4124325" cy="6048375"/>
          </a:xfrm>
          <a:prstGeom prst="rect">
            <a:avLst/>
          </a:prstGeom>
          <a:noFill/>
          <a:ln w="38100">
            <a:solidFill>
              <a:srgbClr val="CCFFFF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5 Rectángulo"/>
          <p:cNvSpPr>
            <a:spLocks noChangeArrowheads="1"/>
          </p:cNvSpPr>
          <p:nvPr/>
        </p:nvSpPr>
        <p:spPr bwMode="auto">
          <a:xfrm>
            <a:off x="4859338" y="0"/>
            <a:ext cx="4105275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es-ES" sz="2400" b="1">
                <a:solidFill>
                  <a:srgbClr val="FFFF00"/>
                </a:solidFill>
                <a:latin typeface="Calibri" pitchFamily="34" charset="0"/>
              </a:rPr>
              <a:t>La vendimia</a:t>
            </a:r>
          </a:p>
        </p:txBody>
      </p:sp>
    </p:spTree>
  </p:cSld>
  <p:clrMapOvr>
    <a:masterClrMapping/>
  </p:clrMapOvr>
  <p:transition spd="slow"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7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Picture 2" descr="Archivo:La nevad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450" y="549275"/>
            <a:ext cx="6769100" cy="6119813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Rectángulo"/>
          <p:cNvSpPr>
            <a:spLocks noChangeArrowheads="1"/>
          </p:cNvSpPr>
          <p:nvPr/>
        </p:nvSpPr>
        <p:spPr bwMode="auto">
          <a:xfrm>
            <a:off x="2268538" y="0"/>
            <a:ext cx="4606925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es-ES" sz="2400" b="1">
                <a:solidFill>
                  <a:srgbClr val="FFFF00"/>
                </a:solidFill>
                <a:latin typeface="Calibri" pitchFamily="34" charset="0"/>
              </a:rPr>
              <a:t>La nevada o El invierno (1786-87)</a:t>
            </a:r>
          </a:p>
        </p:txBody>
      </p:sp>
    </p:spTree>
  </p:cSld>
  <p:clrMapOvr>
    <a:masterClrMapping/>
  </p:clrMapOvr>
  <p:transition spd="slow"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81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81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2000"/>
                                        <p:tgtEl>
                                          <p:spTgt spid="48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1" presetID="54" presetClass="entr" presetSubtype="0" ac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19" presetID="10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Picture 2" descr="Archivo:El albañil herido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549275"/>
            <a:ext cx="2520950" cy="5992813"/>
          </a:xfrm>
          <a:prstGeom prst="rect">
            <a:avLst/>
          </a:prstGeom>
          <a:noFill/>
          <a:ln w="38100">
            <a:solidFill>
              <a:srgbClr val="00FF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9156" name="Picture 4" descr="Archivo:Los pobres en la fuente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475" y="836613"/>
            <a:ext cx="2305050" cy="5705475"/>
          </a:xfrm>
          <a:prstGeom prst="rect">
            <a:avLst/>
          </a:prstGeom>
          <a:noFill/>
          <a:ln w="38100">
            <a:solidFill>
              <a:srgbClr val="00FF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9158" name="Picture 6" descr="Archivo:Gato acosado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25" y="549275"/>
            <a:ext cx="2520950" cy="5975350"/>
          </a:xfrm>
          <a:prstGeom prst="rect">
            <a:avLst/>
          </a:prstGeom>
          <a:noFill/>
          <a:ln w="38100">
            <a:solidFill>
              <a:srgbClr val="00FF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7 Rectángulo"/>
          <p:cNvSpPr>
            <a:spLocks noChangeArrowheads="1"/>
          </p:cNvSpPr>
          <p:nvPr/>
        </p:nvSpPr>
        <p:spPr bwMode="auto">
          <a:xfrm>
            <a:off x="179388" y="0"/>
            <a:ext cx="252095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es-ES" sz="2400" b="1">
                <a:solidFill>
                  <a:srgbClr val="FFFF00"/>
                </a:solidFill>
                <a:latin typeface="Calibri" pitchFamily="34" charset="0"/>
              </a:rPr>
              <a:t>El albañil herido</a:t>
            </a:r>
          </a:p>
        </p:txBody>
      </p:sp>
      <p:sp>
        <p:nvSpPr>
          <p:cNvPr id="9" name="8 Rectángulo"/>
          <p:cNvSpPr>
            <a:spLocks noChangeArrowheads="1"/>
          </p:cNvSpPr>
          <p:nvPr/>
        </p:nvSpPr>
        <p:spPr bwMode="auto">
          <a:xfrm>
            <a:off x="3429000" y="0"/>
            <a:ext cx="2286000" cy="83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es-ES" sz="2400" b="1">
                <a:solidFill>
                  <a:srgbClr val="FFFF00"/>
                </a:solidFill>
                <a:latin typeface="Calibri" pitchFamily="34" charset="0"/>
              </a:rPr>
              <a:t>Los pobres en la fuente</a:t>
            </a:r>
          </a:p>
        </p:txBody>
      </p:sp>
      <p:sp>
        <p:nvSpPr>
          <p:cNvPr id="10" name="9 Rectángulo"/>
          <p:cNvSpPr>
            <a:spLocks noChangeArrowheads="1"/>
          </p:cNvSpPr>
          <p:nvPr/>
        </p:nvSpPr>
        <p:spPr bwMode="auto">
          <a:xfrm>
            <a:off x="6372225" y="0"/>
            <a:ext cx="2447925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es-ES" sz="2400" b="1">
                <a:solidFill>
                  <a:srgbClr val="FFFF00"/>
                </a:solidFill>
                <a:latin typeface="Calibri" pitchFamily="34" charset="0"/>
              </a:rPr>
              <a:t>Gato acosado</a:t>
            </a:r>
          </a:p>
        </p:txBody>
      </p:sp>
      <p:sp>
        <p:nvSpPr>
          <p:cNvPr id="11" name="10 Rectángulo"/>
          <p:cNvSpPr/>
          <p:nvPr/>
        </p:nvSpPr>
        <p:spPr>
          <a:xfrm>
            <a:off x="2699792" y="2213923"/>
            <a:ext cx="769121" cy="2430152"/>
          </a:xfrm>
          <a:prstGeom prst="rect">
            <a:avLst/>
          </a:prstGeom>
          <a:noFill/>
        </p:spPr>
        <p:txBody>
          <a:bodyPr vert="wordArtVert"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3200" b="1" dirty="0">
                <a:ln w="1905"/>
                <a:solidFill>
                  <a:srgbClr val="FFFF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+mn-lt"/>
                <a:cs typeface="+mn-cs"/>
              </a:rPr>
              <a:t>1786</a:t>
            </a:r>
          </a:p>
        </p:txBody>
      </p:sp>
      <p:sp>
        <p:nvSpPr>
          <p:cNvPr id="12" name="11 Rectángulo"/>
          <p:cNvSpPr/>
          <p:nvPr/>
        </p:nvSpPr>
        <p:spPr>
          <a:xfrm>
            <a:off x="5652120" y="2213923"/>
            <a:ext cx="769121" cy="2430152"/>
          </a:xfrm>
          <a:prstGeom prst="rect">
            <a:avLst/>
          </a:prstGeom>
          <a:noFill/>
        </p:spPr>
        <p:txBody>
          <a:bodyPr vert="wordArtVert"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3200" b="1" dirty="0">
                <a:ln w="1905"/>
                <a:solidFill>
                  <a:srgbClr val="FFFF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+mn-lt"/>
                <a:cs typeface="+mn-cs"/>
              </a:rPr>
              <a:t>1787</a:t>
            </a:r>
          </a:p>
        </p:txBody>
      </p:sp>
    </p:spTree>
  </p:cSld>
  <p:clrMapOvr>
    <a:masterClrMapping/>
  </p:clrMapOvr>
  <p:transition spd="slow"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491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0" dur="2000"/>
                                        <p:tgtEl>
                                          <p:spTgt spid="491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3000"/>
                                        <p:tgtEl>
                                          <p:spTgt spid="491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20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7000"/>
                            </p:stCondLst>
                            <p:childTnLst>
                              <p:par>
                                <p:cTn id="2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6" name="Picture 2" descr="Archivo:La er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3716338"/>
            <a:ext cx="6986587" cy="2970212"/>
          </a:xfrm>
          <a:prstGeom prst="rect">
            <a:avLst/>
          </a:prstGeom>
          <a:noFill/>
          <a:ln w="38100">
            <a:solidFill>
              <a:srgbClr val="66FFFF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2228" name="Picture 4" descr="Archivo:Riña de gatos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988" y="476250"/>
            <a:ext cx="8912225" cy="2484438"/>
          </a:xfrm>
          <a:prstGeom prst="rect">
            <a:avLst/>
          </a:prstGeom>
          <a:noFill/>
          <a:ln w="38100">
            <a:solidFill>
              <a:srgbClr val="66FFFF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5 Rectángulo"/>
          <p:cNvSpPr>
            <a:spLocks noChangeArrowheads="1"/>
          </p:cNvSpPr>
          <p:nvPr/>
        </p:nvSpPr>
        <p:spPr bwMode="auto">
          <a:xfrm>
            <a:off x="7308850" y="4508500"/>
            <a:ext cx="1547813" cy="1201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es-ES" sz="2400" b="1">
                <a:solidFill>
                  <a:srgbClr val="FFFF00"/>
                </a:solidFill>
                <a:latin typeface="Calibri" pitchFamily="34" charset="0"/>
              </a:rPr>
              <a:t>La era</a:t>
            </a:r>
          </a:p>
          <a:p>
            <a:pPr algn="ctr"/>
            <a:r>
              <a:rPr lang="es-ES" sz="2400" b="1">
                <a:solidFill>
                  <a:srgbClr val="FFFF00"/>
                </a:solidFill>
                <a:latin typeface="Calibri" pitchFamily="34" charset="0"/>
              </a:rPr>
              <a:t> o </a:t>
            </a:r>
          </a:p>
          <a:p>
            <a:pPr algn="ctr"/>
            <a:r>
              <a:rPr lang="es-ES" sz="2400" b="1">
                <a:solidFill>
                  <a:srgbClr val="FFFF00"/>
                </a:solidFill>
                <a:latin typeface="Calibri" pitchFamily="34" charset="0"/>
              </a:rPr>
              <a:t>El verano. </a:t>
            </a:r>
          </a:p>
        </p:txBody>
      </p:sp>
      <p:sp>
        <p:nvSpPr>
          <p:cNvPr id="7" name="6 Rectángulo"/>
          <p:cNvSpPr>
            <a:spLocks noChangeArrowheads="1"/>
          </p:cNvSpPr>
          <p:nvPr/>
        </p:nvSpPr>
        <p:spPr bwMode="auto">
          <a:xfrm>
            <a:off x="3646488" y="0"/>
            <a:ext cx="189230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s-ES" sz="2400" b="1">
                <a:solidFill>
                  <a:srgbClr val="FFFF00"/>
                </a:solidFill>
                <a:latin typeface="Calibri" pitchFamily="34" charset="0"/>
              </a:rPr>
              <a:t>Riña de gatos</a:t>
            </a:r>
          </a:p>
        </p:txBody>
      </p:sp>
      <p:sp>
        <p:nvSpPr>
          <p:cNvPr id="8" name="7 Rectángulo"/>
          <p:cNvSpPr/>
          <p:nvPr/>
        </p:nvSpPr>
        <p:spPr>
          <a:xfrm>
            <a:off x="3693394" y="3167390"/>
            <a:ext cx="1757212" cy="5232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800" b="1" dirty="0">
                <a:ln w="1905"/>
                <a:solidFill>
                  <a:srgbClr val="FFFF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+mn-lt"/>
                <a:cs typeface="+mn-cs"/>
              </a:rPr>
              <a:t>1786-1787</a:t>
            </a:r>
          </a:p>
        </p:txBody>
      </p:sp>
    </p:spTree>
  </p:cSld>
  <p:clrMapOvr>
    <a:masterClrMapping/>
  </p:clrMapOvr>
  <p:transition spd="slow"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2000"/>
                                        <p:tgtEl>
                                          <p:spTgt spid="522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4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1" dur="2000"/>
                                        <p:tgtEl>
                                          <p:spTgt spid="522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19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8000"/>
                            </p:stCondLst>
                            <p:childTnLst>
                              <p:par>
                                <p:cTn id="2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0" name="Picture 2" descr="Archivo:Cazador junto a una fuent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350" y="476250"/>
            <a:ext cx="6315075" cy="6192838"/>
          </a:xfrm>
          <a:prstGeom prst="rect">
            <a:avLst/>
          </a:prstGeom>
          <a:noFill/>
          <a:ln w="38100">
            <a:solidFill>
              <a:srgbClr val="FFFF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Rectángulo"/>
          <p:cNvSpPr>
            <a:spLocks noChangeArrowheads="1"/>
          </p:cNvSpPr>
          <p:nvPr/>
        </p:nvSpPr>
        <p:spPr bwMode="auto">
          <a:xfrm>
            <a:off x="1727200" y="0"/>
            <a:ext cx="568960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es-ES" sz="2400" b="1">
                <a:solidFill>
                  <a:srgbClr val="FFFF00"/>
                </a:solidFill>
                <a:latin typeface="Calibri" pitchFamily="34" charset="0"/>
              </a:rPr>
              <a:t>Cazador al lado de una fuente (1786-1787)</a:t>
            </a:r>
          </a:p>
        </p:txBody>
      </p:sp>
    </p:spTree>
  </p:cSld>
  <p:clrMapOvr>
    <a:masterClrMapping/>
  </p:clrMapOvr>
  <p:transition spd="slow"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2000"/>
                                        <p:tgtEl>
                                          <p:spTgt spid="532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2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4" name="Picture 2" descr="Archivo:Pastor tocando la dulzain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6375" y="476250"/>
            <a:ext cx="6335713" cy="6191250"/>
          </a:xfrm>
          <a:prstGeom prst="rect">
            <a:avLst/>
          </a:prstGeom>
          <a:noFill/>
          <a:ln w="38100">
            <a:solidFill>
              <a:srgbClr val="66FFFF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Rectángulo"/>
          <p:cNvSpPr>
            <a:spLocks noChangeArrowheads="1"/>
          </p:cNvSpPr>
          <p:nvPr/>
        </p:nvSpPr>
        <p:spPr bwMode="auto">
          <a:xfrm>
            <a:off x="1655763" y="0"/>
            <a:ext cx="5832475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es-ES" sz="2400" b="1">
                <a:solidFill>
                  <a:srgbClr val="FFFF00"/>
                </a:solidFill>
                <a:latin typeface="Calibri" pitchFamily="34" charset="0"/>
              </a:rPr>
              <a:t>Pastor tocando la dulzaina (1786-1787)</a:t>
            </a:r>
          </a:p>
        </p:txBody>
      </p:sp>
    </p:spTree>
  </p:cSld>
  <p:clrMapOvr>
    <a:masterClrMapping/>
  </p:clrMapOvr>
  <p:transition spd="slow"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42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File:La ermita de San Isidro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8888" y="549275"/>
            <a:ext cx="6626225" cy="6108700"/>
          </a:xfrm>
          <a:prstGeom prst="rect">
            <a:avLst/>
          </a:prstGeom>
          <a:noFill/>
          <a:ln w="38100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Rectángulo"/>
          <p:cNvSpPr>
            <a:spLocks noChangeArrowheads="1"/>
          </p:cNvSpPr>
          <p:nvPr/>
        </p:nvSpPr>
        <p:spPr bwMode="auto">
          <a:xfrm>
            <a:off x="2954338" y="0"/>
            <a:ext cx="3235325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s-ES" sz="2400" b="1">
                <a:solidFill>
                  <a:srgbClr val="FFFF00"/>
                </a:solidFill>
                <a:latin typeface="Calibri" pitchFamily="34" charset="0"/>
              </a:rPr>
              <a:t>La Ermita de San Isidro. </a:t>
            </a:r>
          </a:p>
        </p:txBody>
      </p:sp>
    </p:spTree>
  </p:cSld>
  <p:clrMapOvr>
    <a:masterClrMapping/>
  </p:clrMapOvr>
  <p:transition spd="slow"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7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346" name="Picture 2" descr="File:Maja y viej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0975" y="3132138"/>
            <a:ext cx="6191250" cy="3536950"/>
          </a:xfrm>
          <a:prstGeom prst="rect">
            <a:avLst/>
          </a:prstGeom>
          <a:noFill/>
          <a:ln w="38100">
            <a:solidFill>
              <a:srgbClr val="FFC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7348" name="Picture 4" descr="File:La trilla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92388" y="188913"/>
            <a:ext cx="6342062" cy="2735262"/>
          </a:xfrm>
          <a:prstGeom prst="rect">
            <a:avLst/>
          </a:prstGeom>
          <a:noFill/>
          <a:ln w="38100">
            <a:solidFill>
              <a:srgbClr val="FFC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Rectángulo"/>
          <p:cNvSpPr>
            <a:spLocks noChangeArrowheads="1"/>
          </p:cNvSpPr>
          <p:nvPr/>
        </p:nvSpPr>
        <p:spPr bwMode="auto">
          <a:xfrm>
            <a:off x="395288" y="765175"/>
            <a:ext cx="1909762" cy="1076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s-ES" sz="3200" b="1">
                <a:solidFill>
                  <a:srgbClr val="FFFF00"/>
                </a:solidFill>
                <a:latin typeface="Calibri" pitchFamily="34" charset="0"/>
              </a:rPr>
              <a:t>La trilla</a:t>
            </a:r>
          </a:p>
          <a:p>
            <a:pPr algn="ctr"/>
            <a:r>
              <a:rPr lang="es-ES" sz="3200" b="1">
                <a:solidFill>
                  <a:srgbClr val="FFFF00"/>
                </a:solidFill>
                <a:latin typeface="Calibri" pitchFamily="34" charset="0"/>
              </a:rPr>
              <a:t> (1786-87</a:t>
            </a:r>
            <a:r>
              <a:rPr lang="es-ES" sz="3200" b="1">
                <a:latin typeface="Calibri" pitchFamily="34" charset="0"/>
              </a:rPr>
              <a:t>)</a:t>
            </a:r>
            <a:endParaRPr lang="es-ES" sz="3200">
              <a:latin typeface="Calibri" pitchFamily="34" charset="0"/>
            </a:endParaRPr>
          </a:p>
        </p:txBody>
      </p:sp>
      <p:sp>
        <p:nvSpPr>
          <p:cNvPr id="5" name="4 Rectángulo"/>
          <p:cNvSpPr>
            <a:spLocks noChangeArrowheads="1"/>
          </p:cNvSpPr>
          <p:nvPr/>
        </p:nvSpPr>
        <p:spPr bwMode="auto">
          <a:xfrm>
            <a:off x="6588125" y="4149725"/>
            <a:ext cx="2239963" cy="1076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s-ES" sz="3200" b="1">
                <a:solidFill>
                  <a:srgbClr val="FFFF00"/>
                </a:solidFill>
                <a:latin typeface="Calibri" pitchFamily="34" charset="0"/>
              </a:rPr>
              <a:t>Maja y vieja</a:t>
            </a:r>
          </a:p>
          <a:p>
            <a:pPr algn="ctr"/>
            <a:r>
              <a:rPr lang="es-ES" sz="3200" b="1">
                <a:solidFill>
                  <a:srgbClr val="FFFF00"/>
                </a:solidFill>
                <a:latin typeface="Calibri" pitchFamily="34" charset="0"/>
              </a:rPr>
              <a:t> (1779-80)</a:t>
            </a:r>
            <a:endParaRPr lang="es-ES" sz="3200">
              <a:solidFill>
                <a:srgbClr val="FFFF00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 spd="slow"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573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573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0" presetID="7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573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573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15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8000"/>
                            </p:stCondLst>
                            <p:childTnLst>
                              <p:par>
                                <p:cTn id="19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346" name="Picture 2" descr="Archivo:La Gallina Cieg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533400"/>
            <a:ext cx="7632700" cy="6164263"/>
          </a:xfrm>
          <a:prstGeom prst="rect">
            <a:avLst/>
          </a:prstGeom>
          <a:noFill/>
          <a:ln w="38100">
            <a:solidFill>
              <a:srgbClr val="00B0F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Rectángulo"/>
          <p:cNvSpPr>
            <a:spLocks noChangeArrowheads="1"/>
          </p:cNvSpPr>
          <p:nvPr/>
        </p:nvSpPr>
        <p:spPr bwMode="auto">
          <a:xfrm>
            <a:off x="1584325" y="0"/>
            <a:ext cx="597535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es-ES" sz="2400" b="1">
                <a:solidFill>
                  <a:srgbClr val="FFFF00"/>
                </a:solidFill>
                <a:latin typeface="Calibri" pitchFamily="34" charset="0"/>
              </a:rPr>
              <a:t>La gallina ciega (1788-1789) </a:t>
            </a:r>
          </a:p>
        </p:txBody>
      </p:sp>
    </p:spTree>
  </p:cSld>
  <p:clrMapOvr>
    <a:masterClrMapping/>
  </p:clrMapOvr>
  <p:transition spd="slow"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2000"/>
                                        <p:tgtEl>
                                          <p:spTgt spid="573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394" name="Picture 2" descr="Archivo:Las gigantilla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547688"/>
            <a:ext cx="4248150" cy="5976937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Rectángulo"/>
          <p:cNvSpPr>
            <a:spLocks noChangeArrowheads="1"/>
          </p:cNvSpPr>
          <p:nvPr/>
        </p:nvSpPr>
        <p:spPr bwMode="auto">
          <a:xfrm>
            <a:off x="250825" y="0"/>
            <a:ext cx="4105275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es-ES" sz="2400" b="1">
                <a:solidFill>
                  <a:srgbClr val="FFFF00"/>
                </a:solidFill>
                <a:latin typeface="Calibri" pitchFamily="34" charset="0"/>
              </a:rPr>
              <a:t>Las gigantillas (1791-92)</a:t>
            </a:r>
          </a:p>
        </p:txBody>
      </p:sp>
      <p:pic>
        <p:nvPicPr>
          <p:cNvPr id="5" name="Picture 2" descr="Archivo:Merienda campestre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9338" y="549275"/>
            <a:ext cx="4052887" cy="597535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5 Rectángulo"/>
          <p:cNvSpPr>
            <a:spLocks noChangeArrowheads="1"/>
          </p:cNvSpPr>
          <p:nvPr/>
        </p:nvSpPr>
        <p:spPr bwMode="auto">
          <a:xfrm>
            <a:off x="5076825" y="0"/>
            <a:ext cx="381635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es-ES" sz="2400" b="1">
                <a:solidFill>
                  <a:srgbClr val="FFFF00"/>
                </a:solidFill>
                <a:latin typeface="Calibri" pitchFamily="34" charset="0"/>
              </a:rPr>
              <a:t>Merienda campestre (1786)</a:t>
            </a:r>
          </a:p>
        </p:txBody>
      </p:sp>
    </p:spTree>
  </p:cSld>
  <p:clrMapOvr>
    <a:masterClrMapping/>
  </p:clrMapOvr>
  <p:transition spd="slow"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593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593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4" presetID="2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21" presetID="2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418" name="Picture 2" descr="Archivo:Los zanco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550" y="549275"/>
            <a:ext cx="7200900" cy="6064250"/>
          </a:xfrm>
          <a:prstGeom prst="rect">
            <a:avLst/>
          </a:prstGeom>
          <a:noFill/>
          <a:ln w="38100">
            <a:solidFill>
              <a:srgbClr val="00FF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Rectángulo"/>
          <p:cNvSpPr>
            <a:spLocks noChangeArrowheads="1"/>
          </p:cNvSpPr>
          <p:nvPr/>
        </p:nvSpPr>
        <p:spPr bwMode="auto">
          <a:xfrm>
            <a:off x="2916238" y="0"/>
            <a:ext cx="3311525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es-ES" sz="2400" b="1">
                <a:solidFill>
                  <a:srgbClr val="FFFF00"/>
                </a:solidFill>
                <a:latin typeface="Calibri" pitchFamily="34" charset="0"/>
              </a:rPr>
              <a:t>Los zancos (1791-1792)</a:t>
            </a:r>
          </a:p>
        </p:txBody>
      </p:sp>
    </p:spTree>
  </p:cSld>
  <p:clrMapOvr>
    <a:masterClrMapping/>
  </p:clrMapOvr>
  <p:transition spd="slow"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604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3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400" decel="10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24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4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4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File:La bod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9550" y="620713"/>
            <a:ext cx="8683625" cy="5970587"/>
          </a:xfrm>
          <a:prstGeom prst="rect">
            <a:avLst/>
          </a:prstGeom>
          <a:noFill/>
          <a:ln w="38100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Rectángulo"/>
          <p:cNvSpPr/>
          <p:nvPr/>
        </p:nvSpPr>
        <p:spPr>
          <a:xfrm>
            <a:off x="3372793" y="0"/>
            <a:ext cx="2398413" cy="5232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800" b="1" dirty="0">
                <a:ln w="1905"/>
                <a:solidFill>
                  <a:srgbClr val="FFFF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+mn-lt"/>
                <a:cs typeface="+mn-cs"/>
              </a:rPr>
              <a:t>La Boda (1792)</a:t>
            </a:r>
          </a:p>
        </p:txBody>
      </p:sp>
    </p:spTree>
  </p:cSld>
  <p:clrMapOvr>
    <a:masterClrMapping/>
  </p:clrMapOvr>
  <p:transition spd="slow"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400" decel="100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24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4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4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466" name="Picture 2" descr="Archivo:Las mozas del cántaro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549275"/>
            <a:ext cx="3673475" cy="6048375"/>
          </a:xfrm>
          <a:prstGeom prst="rect">
            <a:avLst/>
          </a:prstGeom>
          <a:noFill/>
          <a:ln w="38100">
            <a:solidFill>
              <a:srgbClr val="FFFFCC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Rectángulo"/>
          <p:cNvSpPr>
            <a:spLocks noChangeArrowheads="1"/>
          </p:cNvSpPr>
          <p:nvPr/>
        </p:nvSpPr>
        <p:spPr bwMode="auto">
          <a:xfrm>
            <a:off x="250825" y="0"/>
            <a:ext cx="3673475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es-ES" sz="2400" b="1">
                <a:solidFill>
                  <a:srgbClr val="FFFF00"/>
                </a:solidFill>
                <a:latin typeface="Calibri" pitchFamily="34" charset="0"/>
              </a:rPr>
              <a:t>Las mozas del cántaro</a:t>
            </a:r>
          </a:p>
        </p:txBody>
      </p:sp>
      <p:pic>
        <p:nvPicPr>
          <p:cNvPr id="5" name="Picture 2" descr="Archivo:El pelele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19700" y="549275"/>
            <a:ext cx="3636963" cy="6048375"/>
          </a:xfrm>
          <a:prstGeom prst="rect">
            <a:avLst/>
          </a:prstGeom>
          <a:noFill/>
          <a:ln w="38100">
            <a:solidFill>
              <a:srgbClr val="FFFFCC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5 Rectángulo"/>
          <p:cNvSpPr>
            <a:spLocks noChangeArrowheads="1"/>
          </p:cNvSpPr>
          <p:nvPr/>
        </p:nvSpPr>
        <p:spPr bwMode="auto">
          <a:xfrm>
            <a:off x="5219700" y="0"/>
            <a:ext cx="360045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es-ES" sz="2400" b="1">
                <a:solidFill>
                  <a:srgbClr val="FFFF00"/>
                </a:solidFill>
                <a:latin typeface="Calibri" pitchFamily="34" charset="0"/>
              </a:rPr>
              <a:t>El pelele</a:t>
            </a:r>
          </a:p>
        </p:txBody>
      </p:sp>
      <p:sp>
        <p:nvSpPr>
          <p:cNvPr id="7" name="6 Rectángulo"/>
          <p:cNvSpPr/>
          <p:nvPr/>
        </p:nvSpPr>
        <p:spPr>
          <a:xfrm>
            <a:off x="4187439" y="1471893"/>
            <a:ext cx="769121" cy="3914212"/>
          </a:xfrm>
          <a:prstGeom prst="rect">
            <a:avLst/>
          </a:prstGeom>
          <a:noFill/>
        </p:spPr>
        <p:txBody>
          <a:bodyPr vert="wordArtVert"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3200" b="1" spc="-300" dirty="0">
                <a:ln w="1905"/>
                <a:solidFill>
                  <a:srgbClr val="FFFF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+mn-lt"/>
                <a:cs typeface="+mn-cs"/>
              </a:rPr>
              <a:t>1791-92</a:t>
            </a:r>
          </a:p>
        </p:txBody>
      </p:sp>
    </p:spTree>
  </p:cSld>
  <p:clrMapOvr>
    <a:masterClrMapping/>
  </p:clrMapOvr>
  <p:transition spd="slow"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2000"/>
                                        <p:tgtEl>
                                          <p:spTgt spid="624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3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8000"/>
                            </p:stCondLst>
                            <p:childTnLst>
                              <p:par>
                                <p:cTn id="2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490" name="Picture 2" descr="Archivo:Muchachos trepando a un árbol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549275"/>
            <a:ext cx="4537075" cy="5975350"/>
          </a:xfrm>
          <a:prstGeom prst="rect">
            <a:avLst/>
          </a:prstGeom>
          <a:noFill/>
          <a:ln w="38100">
            <a:solidFill>
              <a:srgbClr val="66FFFF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Rectángulo"/>
          <p:cNvSpPr>
            <a:spLocks noChangeArrowheads="1"/>
          </p:cNvSpPr>
          <p:nvPr/>
        </p:nvSpPr>
        <p:spPr bwMode="auto">
          <a:xfrm>
            <a:off x="250825" y="0"/>
            <a:ext cx="4537075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es-ES" sz="2400" b="1">
                <a:solidFill>
                  <a:srgbClr val="FFFF00"/>
                </a:solidFill>
                <a:latin typeface="Calibri" pitchFamily="34" charset="0"/>
              </a:rPr>
              <a:t>Muchachos trepando a un árbol</a:t>
            </a:r>
          </a:p>
        </p:txBody>
      </p:sp>
      <p:pic>
        <p:nvPicPr>
          <p:cNvPr id="5" name="Picture 2" descr="Archivo:Mozas del cántaro (boceto)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625" y="549275"/>
            <a:ext cx="3384550" cy="6003925"/>
          </a:xfrm>
          <a:prstGeom prst="rect">
            <a:avLst/>
          </a:prstGeom>
          <a:noFill/>
          <a:ln w="38100">
            <a:solidFill>
              <a:srgbClr val="66FFFF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5 Rectángulo"/>
          <p:cNvSpPr>
            <a:spLocks noChangeArrowheads="1"/>
          </p:cNvSpPr>
          <p:nvPr/>
        </p:nvSpPr>
        <p:spPr bwMode="auto">
          <a:xfrm>
            <a:off x="5940425" y="0"/>
            <a:ext cx="252095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s-ES" sz="2400" b="1">
                <a:solidFill>
                  <a:srgbClr val="FFFF00"/>
                </a:solidFill>
                <a:latin typeface="Calibri" pitchFamily="34" charset="0"/>
              </a:rPr>
              <a:t>Mozas del cántaro</a:t>
            </a:r>
          </a:p>
        </p:txBody>
      </p:sp>
      <p:sp>
        <p:nvSpPr>
          <p:cNvPr id="7" name="6 Rectángulo"/>
          <p:cNvSpPr/>
          <p:nvPr/>
        </p:nvSpPr>
        <p:spPr>
          <a:xfrm>
            <a:off x="4788024" y="1471893"/>
            <a:ext cx="769121" cy="3914212"/>
          </a:xfrm>
          <a:prstGeom prst="rect">
            <a:avLst/>
          </a:prstGeom>
          <a:noFill/>
        </p:spPr>
        <p:txBody>
          <a:bodyPr vert="wordArtVert"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3200" b="1" spc="-300" dirty="0">
                <a:ln w="1905"/>
                <a:solidFill>
                  <a:srgbClr val="FFFF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+mn-lt"/>
                <a:cs typeface="+mn-cs"/>
              </a:rPr>
              <a:t>1791-92</a:t>
            </a:r>
          </a:p>
        </p:txBody>
      </p:sp>
    </p:spTree>
  </p:cSld>
  <p:clrMapOvr>
    <a:masterClrMapping/>
  </p:clrMapOvr>
  <p:transition spd="slow"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2000"/>
                                        <p:tgtEl>
                                          <p:spTgt spid="634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8000"/>
                            </p:stCondLst>
                            <p:childTnLst>
                              <p:par>
                                <p:cTn id="2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0" y="2924944"/>
            <a:ext cx="9144000" cy="378565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8000" b="1" dirty="0">
                <a:ln w="1905"/>
                <a:solidFill>
                  <a:srgbClr val="0000FF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+mn-lt"/>
                <a:cs typeface="+mn-cs"/>
              </a:rPr>
              <a:t>FIN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sz="40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+mn-lt"/>
              <a:cs typeface="+mn-cs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sz="40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+mn-lt"/>
              <a:cs typeface="+mn-cs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40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+mn-lt"/>
                <a:cs typeface="+mn-cs"/>
              </a:rPr>
              <a:t>                </a:t>
            </a:r>
            <a:endParaRPr lang="es-ES" sz="3200" b="1" i="1" dirty="0">
              <a:ln w="1905"/>
              <a:solidFill>
                <a:srgbClr val="FF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Monotype Corsiva" pitchFamily="66" charset="0"/>
              <a:cs typeface="+mn-cs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sz="40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+mn-lt"/>
              <a:cs typeface="+mn-cs"/>
            </a:endParaRPr>
          </a:p>
        </p:txBody>
      </p:sp>
    </p:spTree>
  </p:cSld>
  <p:clrMapOvr>
    <a:masterClrMapping/>
  </p:clrMapOvr>
  <p:transition spd="slow" advClick="0" advTm="4000"/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eintre Goya - Madrid .. 11 12 2019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éma206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éma204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Peintre Goya - Madrid .. 11 12 2019</Template>
  <TotalTime>9</TotalTime>
  <Words>386</Words>
  <Application>Microsoft Office PowerPoint</Application>
  <PresentationFormat>Presentación en pantalla (4:3)</PresentationFormat>
  <Paragraphs>91</Paragraphs>
  <Slides>44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2</vt:i4>
      </vt:variant>
      <vt:variant>
        <vt:lpstr>Tema</vt:lpstr>
      </vt:variant>
      <vt:variant>
        <vt:i4>4</vt:i4>
      </vt:variant>
      <vt:variant>
        <vt:lpstr>Títulos de diapositiva</vt:lpstr>
      </vt:variant>
      <vt:variant>
        <vt:i4>44</vt:i4>
      </vt:variant>
    </vt:vector>
  </HeadingPairs>
  <TitlesOfParts>
    <vt:vector size="50" baseType="lpstr">
      <vt:lpstr>Arial</vt:lpstr>
      <vt:lpstr>Calibri</vt:lpstr>
      <vt:lpstr>Peintre Goya - Madrid .. 11 12 2019</vt:lpstr>
      <vt:lpstr>Téma206</vt:lpstr>
      <vt:lpstr>Téma204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2</cp:revision>
  <dcterms:created xsi:type="dcterms:W3CDTF">2020-01-02T09:15:54Z</dcterms:created>
  <dcterms:modified xsi:type="dcterms:W3CDTF">2020-01-02T09:25:11Z</dcterms:modified>
</cp:coreProperties>
</file>