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0"/>
  </p:notesMasterIdLst>
  <p:sldIdLst>
    <p:sldId id="32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315" r:id="rId39"/>
    <p:sldId id="291" r:id="rId40"/>
    <p:sldId id="292" r:id="rId41"/>
    <p:sldId id="293" r:id="rId42"/>
    <p:sldId id="294" r:id="rId43"/>
    <p:sldId id="297" r:id="rId44"/>
    <p:sldId id="295" r:id="rId45"/>
    <p:sldId id="296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10" r:id="rId58"/>
    <p:sldId id="311" r:id="rId59"/>
    <p:sldId id="314" r:id="rId60"/>
    <p:sldId id="316" r:id="rId61"/>
    <p:sldId id="318" r:id="rId62"/>
    <p:sldId id="319" r:id="rId63"/>
    <p:sldId id="320" r:id="rId64"/>
    <p:sldId id="321" r:id="rId65"/>
    <p:sldId id="324" r:id="rId66"/>
    <p:sldId id="325" r:id="rId67"/>
    <p:sldId id="327" r:id="rId68"/>
    <p:sldId id="329" r:id="rId69"/>
  </p:sldIdLst>
  <p:sldSz cx="9144000" cy="5143500" type="screen16x9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nFhedfW6Cpb42qMaWdDPw" hashData="DfTsUmV8rV3elBYMkB+tSeOEyo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ACA8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1068" y="-59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479124-D076-40E7-929C-6FA9D1EAB1B6}" type="datetimeFigureOut">
              <a:rPr lang="zh-TW" altLang="en-US" smtClean="0"/>
              <a:pPr/>
              <a:t>2018/4/29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C530B-2B64-46B2-9E76-8EFC71043FED}" type="slidenum">
              <a:rPr lang="zh-TW" altLang="en-US" smtClean="0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66442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altLang="zh-TW" smtClean="0"/>
              <a:t>Haga clic para modificar el estilo de subtítulo del patrón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00B7C-5331-4752-ACF0-1C3103A43D11}" type="datetime1">
              <a:rPr lang="zh-TW" altLang="en-US" smtClean="0"/>
              <a:pPr/>
              <a:t>2018/4/29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5701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8378D-D775-4BF0-A83C-751AB48D5703}" type="datetime1">
              <a:rPr lang="zh-TW" altLang="en-US" smtClean="0"/>
              <a:pPr/>
              <a:t>2018/4/29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4919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C1A-EB16-4C4B-82B4-C056BE39500B}" type="datetime1">
              <a:rPr lang="zh-TW" altLang="en-US" smtClean="0"/>
              <a:pPr/>
              <a:t>2018/4/29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8765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7601-9189-4245-9EB0-B0ECF4FA8C47}" type="datetime1">
              <a:rPr lang="zh-TW" altLang="en-US" smtClean="0"/>
              <a:pPr/>
              <a:t>2018/4/29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33840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50D36-ADA1-4E30-A59E-EEAC1952794C}" type="datetime1">
              <a:rPr lang="zh-TW" altLang="en-US" smtClean="0"/>
              <a:pPr/>
              <a:t>2018/4/29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60166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A0229-6C23-4F4B-9F7D-4BF2550070A3}" type="datetime1">
              <a:rPr lang="zh-TW" altLang="en-US" smtClean="0"/>
              <a:pPr/>
              <a:t>2018/4/29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52680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CA6E0-D9E0-4FAF-B778-01938339175E}" type="datetime1">
              <a:rPr lang="zh-TW" altLang="en-US" smtClean="0"/>
              <a:pPr/>
              <a:t>2018/4/29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41491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420D0-5609-4E22-8DBB-21C5726A8700}" type="datetime1">
              <a:rPr lang="zh-TW" altLang="en-US" smtClean="0"/>
              <a:pPr/>
              <a:t>2018/4/29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8879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altLang="zh-TW" smtClean="0"/>
              <a:t>Haga clic en el icono para agregar una imagen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D731F-3525-415A-9FC7-63EBE37402D9}" type="datetime1">
              <a:rPr lang="zh-TW" altLang="en-US" smtClean="0"/>
              <a:pPr/>
              <a:t>2018/4/29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975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8AADC-4313-4DFB-9325-D85BE14347B6}" type="datetime1">
              <a:rPr lang="zh-TW" altLang="en-US" smtClean="0"/>
              <a:pPr/>
              <a:t>2018/4/29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12057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ECAEC-C657-4CEF-96BA-F25D52454AF0}" type="datetime1">
              <a:rPr lang="zh-TW" altLang="en-US" smtClean="0"/>
              <a:pPr/>
              <a:t>2018/4/29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96305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2E9AA-0DE3-4BD3-93AE-52B9027D37BA}" type="datetime1">
              <a:rPr lang="zh-TW" altLang="en-US" smtClean="0"/>
              <a:pPr/>
              <a:t>2018/4/29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76456" y="4869656"/>
            <a:ext cx="4675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ABB35-2F09-4555-8889-9F6CBE1313B8}" type="slidenum">
              <a:rPr lang="zh-TW" altLang="en-US" smtClean="0"/>
              <a:pPr/>
              <a:t>‹Nº›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8295206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gpoty.com/competition09/winners.asp?parent=winners" TargetMode="External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Picture 2" descr="D:\新下載資料\Winners - International Garden Photographer of the Year 2016\7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4376" y="1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971600" y="195486"/>
            <a:ext cx="55446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6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International </a:t>
            </a:r>
            <a:r>
              <a:rPr lang="en-US" altLang="zh-TW" sz="16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Garden Photographer of the </a:t>
            </a:r>
            <a:r>
              <a:rPr lang="en-US" altLang="zh-TW" sz="16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Year </a:t>
            </a:r>
            <a:r>
              <a:rPr lang="en-US" altLang="zh-TW" sz="16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2017 </a:t>
            </a:r>
            <a:r>
              <a:rPr lang="en-US" altLang="zh-TW" sz="16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: </a:t>
            </a:r>
            <a:r>
              <a:rPr lang="en-US" altLang="zh-TW" sz="1600" b="1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Winners</a:t>
            </a:r>
            <a:r>
              <a:rPr lang="es-ES" sz="1600" dirty="0" smtClean="0"/>
              <a:t/>
            </a:r>
            <a:br>
              <a:rPr lang="es-ES" sz="1600" dirty="0" smtClean="0"/>
            </a:br>
            <a:r>
              <a:rPr lang="es-ES" sz="1600" dirty="0" smtClean="0"/>
              <a:t>Fotógrafo Internacional Jardín del Año 2017: Ganadores</a:t>
            </a:r>
            <a:endParaRPr lang="zh-TW" altLang="en-US" sz="1600" b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660232" y="4587974"/>
            <a:ext cx="1133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/>
              <a:t>Marcio</a:t>
            </a:r>
            <a:r>
              <a:rPr lang="en-US" altLang="zh-TW" sz="1000" dirty="0"/>
              <a:t> Cabral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Golden Grass</a:t>
            </a:r>
            <a:endParaRPr lang="zh-TW" altLang="en-US" sz="1000" dirty="0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73979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15000">
        <p:randomBar dir="vert"/>
        <p:sndAc>
          <p:stSnd loop="1">
            <p:snd r:embed="rId4" name="Secret Garden-Song For A New Beginning ♫.wav"/>
          </p:stSnd>
        </p:sndAc>
      </p:transition>
    </mc:Choice>
    <mc:Fallback>
      <p:transition spd="slow" advTm="15000">
        <p:randomBar dir="vert"/>
        <p:sndAc>
          <p:stSnd loop="1">
            <p:snd r:embed="rId2" name="Secret Garden-Song For A New Beginning 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450"/>
                            </p:stCondLst>
                            <p:childTnLst>
                              <p:par>
                                <p:cTn id="13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45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Winners - International Garden Photographer of the Year 2016\0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57312" y="0"/>
            <a:ext cx="642937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Rectángulo"/>
          <p:cNvSpPr/>
          <p:nvPr/>
        </p:nvSpPr>
        <p:spPr>
          <a:xfrm>
            <a:off x="1390873" y="4415822"/>
            <a:ext cx="21730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solidFill>
                  <a:srgbClr val="FFC000"/>
                </a:solidFill>
              </a:rPr>
              <a:t>Overall </a:t>
            </a:r>
            <a:r>
              <a:rPr lang="en-US" sz="1000" b="1" dirty="0" smtClean="0">
                <a:solidFill>
                  <a:srgbClr val="FFC000"/>
                </a:solidFill>
              </a:rPr>
              <a:t>Winner</a:t>
            </a:r>
          </a:p>
          <a:p>
            <a:r>
              <a:rPr lang="en-US" altLang="zh-TW" sz="1000" b="1" dirty="0"/>
              <a:t>Lee </a:t>
            </a:r>
            <a:r>
              <a:rPr lang="en-US" altLang="zh-TW" sz="1000" b="1" dirty="0" err="1" smtClean="0"/>
              <a:t>Acaster</a:t>
            </a:r>
            <a:r>
              <a:rPr lang="en-US" altLang="zh-TW" sz="1000" b="1" dirty="0" smtClean="0"/>
              <a:t>, Left</a:t>
            </a:r>
            <a:endParaRPr lang="en-US" altLang="zh-TW" sz="1000" dirty="0"/>
          </a:p>
          <a:p>
            <a:r>
              <a:rPr lang="en-US" altLang="zh-TW" sz="1000" dirty="0" err="1"/>
              <a:t>Snowdonia</a:t>
            </a:r>
            <a:r>
              <a:rPr lang="en-US" altLang="zh-TW" sz="1000" dirty="0"/>
              <a:t> National Park, Wales, UK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0905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Winners - International Garden Photographer of the Year 2016\1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8340" y="1"/>
            <a:ext cx="772732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27584" y="51470"/>
            <a:ext cx="14977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 smtClean="0"/>
              <a:t>The Beauty of Plants</a:t>
            </a:r>
            <a:endParaRPr lang="zh-TW" altLang="en-US" sz="1200" b="1" dirty="0"/>
          </a:p>
        </p:txBody>
      </p:sp>
      <p:sp>
        <p:nvSpPr>
          <p:cNvPr id="6" name="矩形 5"/>
          <p:cNvSpPr/>
          <p:nvPr/>
        </p:nvSpPr>
        <p:spPr>
          <a:xfrm>
            <a:off x="6876256" y="4581505"/>
            <a:ext cx="15594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1</a:t>
            </a:r>
            <a:r>
              <a:rPr lang="en-US" altLang="zh-TW" sz="1000" baseline="30000" dirty="0" smtClean="0"/>
              <a:t>st</a:t>
            </a:r>
            <a:r>
              <a:rPr lang="en-US" altLang="zh-TW" sz="1000" dirty="0" smtClean="0"/>
              <a:t> Dianne </a:t>
            </a:r>
            <a:r>
              <a:rPr lang="en-US" altLang="zh-TW" sz="1000" dirty="0"/>
              <a:t>English</a:t>
            </a:r>
          </a:p>
          <a:p>
            <a:r>
              <a:rPr lang="en-US" altLang="zh-TW" sz="1000" dirty="0" err="1"/>
              <a:t>Bergenia</a:t>
            </a:r>
            <a:endParaRPr lang="en-US" altLang="zh-TW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635786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D:\新下載資料\Winners - International Garden Photographer of the Year 2016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816769"/>
            <a:ext cx="9144000" cy="350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55576" y="4336941"/>
            <a:ext cx="13681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2sd Paul </a:t>
            </a:r>
            <a:r>
              <a:rPr lang="en-US" altLang="zh-TW" sz="1000" dirty="0"/>
              <a:t>Mitchell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Winter Dogwoods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8420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D:\新下載資料\Winners - International Garden Photographer of the Year 2016\1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41309" y="1"/>
            <a:ext cx="766138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571999" y="4587974"/>
            <a:ext cx="18539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zh-TW" sz="1000" dirty="0" smtClean="0"/>
              <a:t>3rd Alexis </a:t>
            </a:r>
            <a:r>
              <a:rPr lang="es-ES" altLang="zh-TW" sz="1000" dirty="0"/>
              <a:t>Javier Acosta Simón</a:t>
            </a:r>
            <a:r>
              <a:rPr lang="es-ES" altLang="zh-TW" sz="1000" dirty="0" smtClean="0"/>
              <a:t/>
            </a:r>
            <a:br>
              <a:rPr lang="es-ES" altLang="zh-TW" sz="1000" dirty="0" smtClean="0"/>
            </a:br>
            <a:r>
              <a:rPr lang="es-ES" altLang="zh-TW" sz="1000" dirty="0"/>
              <a:t>Las Ánimas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59182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D:\新下載資料\Winners - International Garden Photographer of the Year 2016\2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79512" y="51470"/>
            <a:ext cx="13337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 smtClean="0"/>
              <a:t>Beautiful Gardens</a:t>
            </a:r>
            <a:endParaRPr lang="zh-TW" altLang="en-US" sz="1200" b="1" dirty="0"/>
          </a:p>
        </p:txBody>
      </p:sp>
      <p:sp>
        <p:nvSpPr>
          <p:cNvPr id="5" name="矩形 4"/>
          <p:cNvSpPr/>
          <p:nvPr/>
        </p:nvSpPr>
        <p:spPr>
          <a:xfrm>
            <a:off x="2195736" y="4659982"/>
            <a:ext cx="20699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1</a:t>
            </a:r>
            <a:r>
              <a:rPr lang="en-US" altLang="zh-TW" sz="1000" baseline="30000" dirty="0" smtClean="0"/>
              <a:t>st</a:t>
            </a:r>
            <a:r>
              <a:rPr lang="en-US" altLang="zh-TW" sz="1000" dirty="0" smtClean="0"/>
              <a:t> Nigel </a:t>
            </a:r>
            <a:r>
              <a:rPr lang="en-US" altLang="zh-TW" sz="1000" dirty="0"/>
              <a:t>McCall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Autumn Evening at </a:t>
            </a:r>
            <a:r>
              <a:rPr lang="en-US" altLang="zh-TW" sz="1000" dirty="0" err="1"/>
              <a:t>Aberglasney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06229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6146" name="Picture 2" descr="D:\新下載資料\Winners - International Garden Photographer of the Year 2016\2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93740" y="0"/>
            <a:ext cx="215652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99592" y="437195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1000" dirty="0" smtClean="0"/>
              <a:t>2</a:t>
            </a:r>
            <a:r>
              <a:rPr lang="en-US" altLang="zh-TW" sz="1000" baseline="30000" dirty="0" smtClean="0"/>
              <a:t>nd</a:t>
            </a:r>
            <a:r>
              <a:rPr lang="en-US" altLang="zh-TW" sz="1000" dirty="0" smtClean="0"/>
              <a:t> Simon </a:t>
            </a:r>
            <a:r>
              <a:rPr lang="en-US" altLang="zh-TW" sz="1000" dirty="0" err="1"/>
              <a:t>Hadleigh</a:t>
            </a:r>
            <a:r>
              <a:rPr lang="en-US" altLang="zh-TW" sz="1000" dirty="0"/>
              <a:t>-Sparks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Autumn Morning at </a:t>
            </a:r>
            <a:r>
              <a:rPr lang="en-US" altLang="zh-TW" sz="1000" dirty="0" err="1"/>
              <a:t>Syon</a:t>
            </a:r>
            <a:r>
              <a:rPr lang="en-US" altLang="zh-TW" sz="1000" dirty="0"/>
              <a:t> House Garden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76564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7170" name="Picture 2" descr="D:\新下載資料\Winners - International Garden Photographer of the Year 2016\2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02581" y="0"/>
            <a:ext cx="353883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403648" y="4443958"/>
            <a:ext cx="1349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3</a:t>
            </a:r>
            <a:r>
              <a:rPr lang="en-US" altLang="zh-TW" sz="1000" baseline="30000" dirty="0" smtClean="0"/>
              <a:t>rd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Benedikt</a:t>
            </a:r>
            <a:r>
              <a:rPr lang="en-US" altLang="zh-TW" sz="1000" dirty="0" smtClean="0"/>
              <a:t> </a:t>
            </a:r>
            <a:r>
              <a:rPr lang="en-US" altLang="zh-TW" sz="1000" dirty="0" err="1"/>
              <a:t>Dittli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Sea of Flowers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9297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 descr="D:\新下載資料\Winners - International Garden Photographer of the Year 2016\3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61481" y="0"/>
            <a:ext cx="402103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79512" y="51470"/>
            <a:ext cx="1593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/>
              <a:t>Wildlife in the Garden</a:t>
            </a:r>
            <a:endParaRPr lang="zh-TW" altLang="en-US" sz="1200" b="1" dirty="0"/>
          </a:p>
        </p:txBody>
      </p:sp>
      <p:sp>
        <p:nvSpPr>
          <p:cNvPr id="5" name="矩形 4"/>
          <p:cNvSpPr/>
          <p:nvPr/>
        </p:nvSpPr>
        <p:spPr>
          <a:xfrm>
            <a:off x="6609581" y="4443958"/>
            <a:ext cx="1637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1</a:t>
            </a:r>
            <a:r>
              <a:rPr lang="en-US" altLang="zh-TW" sz="1000" baseline="30000" dirty="0" smtClean="0"/>
              <a:t>st</a:t>
            </a:r>
            <a:r>
              <a:rPr lang="en-US" altLang="zh-TW" sz="1000" dirty="0" smtClean="0"/>
              <a:t> Ross </a:t>
            </a:r>
            <a:r>
              <a:rPr lang="en-US" altLang="zh-TW" sz="1000" dirty="0" err="1"/>
              <a:t>Hoddinott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Marbled White Butterfly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45795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 descr="D:\新下載資料\Winners - International Garden Photographer of the Year 2016\3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57500" y="0"/>
            <a:ext cx="3429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72200" y="4371950"/>
            <a:ext cx="12778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2sd Henrik </a:t>
            </a:r>
            <a:r>
              <a:rPr lang="en-US" altLang="zh-TW" sz="1000" dirty="0" err="1"/>
              <a:t>Spranz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Evening Encounter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75878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 descr="D:\新下載資料\Winners - International Garden Photographer of the Year 2016\3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57500" y="0"/>
            <a:ext cx="3429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444208" y="4371950"/>
            <a:ext cx="15659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altLang="zh-TW" sz="1000" dirty="0" smtClean="0"/>
              <a:t>3rd Johannes </a:t>
            </a:r>
            <a:r>
              <a:rPr lang="nl-NL" altLang="zh-TW" sz="1000" dirty="0"/>
              <a:t>Klapwijk</a:t>
            </a:r>
            <a:r>
              <a:rPr lang="nl-NL" altLang="zh-TW" sz="1000" dirty="0" smtClean="0"/>
              <a:t/>
            </a:r>
            <a:br>
              <a:rPr lang="nl-NL" altLang="zh-TW" sz="1000" dirty="0" smtClean="0"/>
            </a:br>
            <a:r>
              <a:rPr lang="nl-NL" altLang="zh-TW" sz="1000" dirty="0"/>
              <a:t>Blue Jewel in Gold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2820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6" name="Picture 2" descr="D:\新下載資料\Winners - International Garden Photographer of the Year 2016\4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919812" y="0"/>
            <a:ext cx="730437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971600" y="123478"/>
            <a:ext cx="2588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>
                <a:solidFill>
                  <a:schemeClr val="bg1"/>
                </a:solidFill>
              </a:rPr>
              <a:t>Breathing Spaces </a:t>
            </a:r>
            <a:r>
              <a:rPr lang="en-US" altLang="zh-TW" sz="1200" b="1" i="1" dirty="0">
                <a:solidFill>
                  <a:schemeClr val="bg1"/>
                </a:solidFill>
              </a:rPr>
              <a:t>(The National Trust)</a:t>
            </a:r>
            <a:endParaRPr lang="zh-TW" altLang="en-US" sz="1200" b="1" dirty="0">
              <a:solidFill>
                <a:schemeClr val="bg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82206" y="4594423"/>
            <a:ext cx="12260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>
                <a:solidFill>
                  <a:schemeClr val="bg1"/>
                </a:solidFill>
              </a:rPr>
              <a:t>1</a:t>
            </a:r>
            <a:r>
              <a:rPr lang="en-US" altLang="zh-TW" sz="1000" baseline="30000" dirty="0" smtClean="0">
                <a:solidFill>
                  <a:schemeClr val="bg1"/>
                </a:solidFill>
              </a:rPr>
              <a:t>st</a:t>
            </a:r>
            <a:r>
              <a:rPr lang="en-US" altLang="zh-TW" sz="1000" dirty="0" smtClean="0">
                <a:solidFill>
                  <a:schemeClr val="bg1"/>
                </a:solidFill>
              </a:rPr>
              <a:t> Anil </a:t>
            </a:r>
            <a:r>
              <a:rPr lang="en-US" altLang="zh-TW" sz="1000" dirty="0" err="1">
                <a:solidFill>
                  <a:schemeClr val="bg1"/>
                </a:solidFill>
              </a:rPr>
              <a:t>Sud</a:t>
            </a:r>
            <a:r>
              <a:rPr lang="en-US" altLang="zh-TW" sz="1000" dirty="0" smtClean="0">
                <a:solidFill>
                  <a:schemeClr val="bg1"/>
                </a:solidFill>
              </a:rPr>
              <a:t/>
            </a:r>
            <a:br>
              <a:rPr lang="en-US" altLang="zh-TW" sz="1000" dirty="0" smtClean="0">
                <a:solidFill>
                  <a:schemeClr val="bg1"/>
                </a:solidFill>
              </a:rPr>
            </a:br>
            <a:r>
              <a:rPr lang="en-US" altLang="zh-TW" sz="1000" dirty="0">
                <a:solidFill>
                  <a:schemeClr val="bg1"/>
                </a:solidFill>
              </a:rPr>
              <a:t>Mountain Fog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22420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90" name="Picture 2" descr="D:\新下載資料\Winners - International Garden Photographer of the Year 2016\4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4378" y="1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508104" y="4659982"/>
            <a:ext cx="12241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2sd Mauro </a:t>
            </a:r>
            <a:r>
              <a:rPr lang="en-US" altLang="zh-TW" sz="1000" dirty="0" err="1"/>
              <a:t>Tronto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All Together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80774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4" name="Picture 2" descr="D:\新下載資料\Winners - International Garden Photographer of the Year 2016\4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57500" y="0"/>
            <a:ext cx="3429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331640" y="4371950"/>
            <a:ext cx="11521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3</a:t>
            </a:r>
            <a:r>
              <a:rPr lang="en-US" altLang="zh-TW" sz="1000" baseline="30000" dirty="0" smtClean="0"/>
              <a:t>rd</a:t>
            </a:r>
            <a:r>
              <a:rPr lang="en-US" altLang="zh-TW" sz="1000" dirty="0" smtClean="0"/>
              <a:t> Francis </a:t>
            </a:r>
            <a:r>
              <a:rPr lang="en-US" altLang="zh-TW" sz="1000" dirty="0"/>
              <a:t>Taylor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Breaking Light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75391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8" name="Picture 2" descr="D:\新下載資料\Winners - International Garden Photographer of the Year 2016\5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08463" y="0"/>
            <a:ext cx="752707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99592" y="51470"/>
            <a:ext cx="142834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/>
              <a:t>The Bountiful Earth</a:t>
            </a:r>
            <a:endParaRPr lang="zh-TW" altLang="en-US" sz="1200" b="1" dirty="0"/>
          </a:p>
        </p:txBody>
      </p:sp>
      <p:sp>
        <p:nvSpPr>
          <p:cNvPr id="5" name="矩形 4"/>
          <p:cNvSpPr/>
          <p:nvPr/>
        </p:nvSpPr>
        <p:spPr>
          <a:xfrm>
            <a:off x="5724128" y="4515966"/>
            <a:ext cx="1709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1</a:t>
            </a:r>
            <a:r>
              <a:rPr lang="en-US" altLang="zh-TW" sz="1000" baseline="30000" dirty="0" smtClean="0"/>
              <a:t>st</a:t>
            </a:r>
            <a:r>
              <a:rPr lang="en-US" altLang="zh-TW" sz="1000" dirty="0" smtClean="0"/>
              <a:t> Evelyn </a:t>
            </a:r>
            <a:r>
              <a:rPr lang="en-US" altLang="zh-TW" sz="1000" dirty="0" err="1"/>
              <a:t>Nodwell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Bringing Home the Fodder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77465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2" name="Picture 2" descr="D:\新下載資料\Winners - International Garden Photographer of the Year 2016\5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406104" y="0"/>
            <a:ext cx="433179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876256" y="4371950"/>
            <a:ext cx="1349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2sd Flavio </a:t>
            </a:r>
            <a:r>
              <a:rPr lang="en-US" altLang="zh-TW" sz="1000" dirty="0"/>
              <a:t>Catalano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Savoy Cabbage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11924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386" name="Picture 2" descr="D:\新下載資料\Winners - International Garden Photographer of the Year 2016\5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0394" y="0"/>
            <a:ext cx="770321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427984" y="4587974"/>
            <a:ext cx="12778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3</a:t>
            </a:r>
            <a:r>
              <a:rPr lang="en-US" altLang="zh-TW" sz="1000" baseline="30000" dirty="0" smtClean="0"/>
              <a:t>rd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Mingli</a:t>
            </a:r>
            <a:r>
              <a:rPr lang="en-US" altLang="zh-TW" sz="1000" dirty="0" smtClean="0"/>
              <a:t> </a:t>
            </a:r>
            <a:r>
              <a:rPr lang="en-US" altLang="zh-TW" sz="1000" dirty="0"/>
              <a:t>Tian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The Miao Terraces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74563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10" name="Picture 2" descr="D:\新下載資料\Winners - International Garden Photographer of the Year 2016\6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71017" y="0"/>
            <a:ext cx="642937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5921" y="51470"/>
            <a:ext cx="16753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/>
              <a:t>Trees, Woods &amp; Forests</a:t>
            </a:r>
            <a:endParaRPr lang="zh-TW" altLang="en-US" sz="1200" b="1" dirty="0"/>
          </a:p>
        </p:txBody>
      </p:sp>
      <p:sp>
        <p:nvSpPr>
          <p:cNvPr id="7" name="2 Rectángulo"/>
          <p:cNvSpPr/>
          <p:nvPr/>
        </p:nvSpPr>
        <p:spPr>
          <a:xfrm>
            <a:off x="5927377" y="4443958"/>
            <a:ext cx="217301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solidFill>
                  <a:srgbClr val="FFC000"/>
                </a:solidFill>
              </a:rPr>
              <a:t>Overall </a:t>
            </a:r>
            <a:r>
              <a:rPr lang="en-US" sz="1000" b="1" dirty="0" smtClean="0">
                <a:solidFill>
                  <a:srgbClr val="FFC000"/>
                </a:solidFill>
              </a:rPr>
              <a:t>Winner, 1st</a:t>
            </a:r>
          </a:p>
          <a:p>
            <a:r>
              <a:rPr lang="en-US" altLang="zh-TW" sz="1000" b="1" dirty="0"/>
              <a:t>Lee </a:t>
            </a:r>
            <a:r>
              <a:rPr lang="en-US" altLang="zh-TW" sz="1000" b="1" dirty="0" err="1" smtClean="0"/>
              <a:t>Acaster</a:t>
            </a:r>
            <a:r>
              <a:rPr lang="en-US" altLang="zh-TW" sz="1000" b="1" dirty="0" smtClean="0"/>
              <a:t>, Left</a:t>
            </a:r>
            <a:endParaRPr lang="en-US" altLang="zh-TW" sz="1000" dirty="0"/>
          </a:p>
          <a:p>
            <a:r>
              <a:rPr lang="en-US" altLang="zh-TW" sz="1000" dirty="0" err="1"/>
              <a:t>Snowdonia</a:t>
            </a:r>
            <a:r>
              <a:rPr lang="en-US" altLang="zh-TW" sz="1000" dirty="0"/>
              <a:t> National Park, Wales, UK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94265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8000">
        <p:randomBar dir="vert"/>
      </p:transition>
    </mc:Choice>
    <mc:Fallback>
      <p:transition spd="slow" advTm="8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4" name="Picture 2" descr="D:\新下載資料\Winners - International Garden Photographer of the Year 2016\6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8338" y="0"/>
            <a:ext cx="772732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660232" y="4443958"/>
            <a:ext cx="1205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>
                <a:solidFill>
                  <a:schemeClr val="bg1"/>
                </a:solidFill>
              </a:rPr>
              <a:t>2sd Bart </a:t>
            </a:r>
            <a:r>
              <a:rPr lang="en-US" altLang="zh-TW" sz="1000" dirty="0" err="1">
                <a:solidFill>
                  <a:schemeClr val="bg1"/>
                </a:solidFill>
              </a:rPr>
              <a:t>Heirweg</a:t>
            </a:r>
            <a:r>
              <a:rPr lang="en-US" altLang="zh-TW" sz="1000" dirty="0" smtClean="0">
                <a:solidFill>
                  <a:schemeClr val="bg1"/>
                </a:solidFill>
              </a:rPr>
              <a:t/>
            </a:r>
            <a:br>
              <a:rPr lang="en-US" altLang="zh-TW" sz="1000" dirty="0" smtClean="0">
                <a:solidFill>
                  <a:schemeClr val="bg1"/>
                </a:solidFill>
              </a:rPr>
            </a:br>
            <a:r>
              <a:rPr lang="en-US" altLang="zh-TW" sz="1000" dirty="0">
                <a:solidFill>
                  <a:schemeClr val="bg1"/>
                </a:solidFill>
              </a:rPr>
              <a:t>Noir </a:t>
            </a:r>
            <a:r>
              <a:rPr lang="en-US" altLang="zh-TW" sz="1000" dirty="0" err="1">
                <a:solidFill>
                  <a:schemeClr val="bg1"/>
                </a:solidFill>
              </a:rPr>
              <a:t>Flohay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97708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458" name="Picture 2" descr="D:\新下載資料\Winners - International Garden Photographer of the Year 2016\6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57500" y="0"/>
            <a:ext cx="3429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72200" y="4371950"/>
            <a:ext cx="1637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3</a:t>
            </a:r>
            <a:r>
              <a:rPr lang="en-US" altLang="zh-TW" sz="1000" baseline="30000" dirty="0" smtClean="0"/>
              <a:t>rd</a:t>
            </a:r>
            <a:r>
              <a:rPr lang="en-US" altLang="zh-TW" sz="1000" dirty="0" smtClean="0"/>
              <a:t> Stephen </a:t>
            </a:r>
            <a:r>
              <a:rPr lang="en-US" altLang="zh-TW" sz="1000" dirty="0"/>
              <a:t>Davis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Bluebell Beech Mist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64295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482" name="Picture 2" descr="D:\新下載資料\Winners - International Garden Photographer of the Year 2016\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800099"/>
            <a:ext cx="9143999" cy="3543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7504" y="51470"/>
            <a:ext cx="166340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/>
              <a:t>Wildflower Landscapes</a:t>
            </a:r>
            <a:endParaRPr lang="zh-TW" altLang="en-US" sz="1200" b="1" dirty="0"/>
          </a:p>
        </p:txBody>
      </p:sp>
      <p:sp>
        <p:nvSpPr>
          <p:cNvPr id="5" name="矩形 4"/>
          <p:cNvSpPr/>
          <p:nvPr/>
        </p:nvSpPr>
        <p:spPr>
          <a:xfrm>
            <a:off x="923232" y="4344083"/>
            <a:ext cx="14885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1</a:t>
            </a:r>
            <a:r>
              <a:rPr lang="en-US" altLang="zh-TW" sz="1000" baseline="30000" dirty="0" smtClean="0"/>
              <a:t>st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Gianluca</a:t>
            </a:r>
            <a:r>
              <a:rPr lang="en-US" altLang="zh-TW" sz="1000" dirty="0" smtClean="0"/>
              <a:t> </a:t>
            </a:r>
            <a:r>
              <a:rPr lang="en-US" altLang="zh-TW" sz="1000" dirty="0" err="1"/>
              <a:t>Benini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White Stars at Sunset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73152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506" name="Picture 2" descr="D:\新下載資料\Winners - International Garden Photographer of the Year 2016\7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7386" y="1"/>
            <a:ext cx="770922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092280" y="4587974"/>
            <a:ext cx="1133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2sd Yi </a:t>
            </a:r>
            <a:r>
              <a:rPr lang="en-US" altLang="zh-TW" sz="1000" dirty="0"/>
              <a:t>Fan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Standing Alone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73205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530" name="Picture 2" descr="D:\新下載資料\Winners - International Garden Photographer of the Year 2016\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9133" y="1"/>
            <a:ext cx="830573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195736" y="4587974"/>
            <a:ext cx="1205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3sd Salvo </a:t>
            </a:r>
            <a:r>
              <a:rPr lang="en-US" altLang="zh-TW" sz="1000" dirty="0"/>
              <a:t>Orlando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i="1" dirty="0" err="1"/>
              <a:t>Saponaria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65300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3554" name="Picture 2" descr="D:\新下載資料\Winners - International Garden Photographer of the Year 2016\8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0393" y="0"/>
            <a:ext cx="770321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33738" y="51470"/>
            <a:ext cx="12970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/>
              <a:t>Greening the City</a:t>
            </a:r>
            <a:endParaRPr lang="zh-TW" altLang="en-US" sz="1200" b="1" dirty="0"/>
          </a:p>
        </p:txBody>
      </p:sp>
      <p:sp>
        <p:nvSpPr>
          <p:cNvPr id="5" name="矩形 4"/>
          <p:cNvSpPr/>
          <p:nvPr/>
        </p:nvSpPr>
        <p:spPr>
          <a:xfrm>
            <a:off x="6660232" y="4587974"/>
            <a:ext cx="1421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1</a:t>
            </a:r>
            <a:r>
              <a:rPr lang="en-US" altLang="zh-TW" sz="1000" baseline="30000" dirty="0" smtClean="0"/>
              <a:t>st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Zsolt</a:t>
            </a:r>
            <a:r>
              <a:rPr lang="en-US" altLang="zh-TW" sz="1000" dirty="0" smtClean="0"/>
              <a:t> </a:t>
            </a:r>
            <a:r>
              <a:rPr lang="en-US" altLang="zh-TW" sz="1000" dirty="0" err="1"/>
              <a:t>Varanka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Goodnight, Budapest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5104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4578" name="Picture 2" descr="D:\新下載資料\Winners - International Garden Photographer of the Year 2016\8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62577" y="1"/>
            <a:ext cx="7018847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156176" y="123478"/>
            <a:ext cx="12778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2sd Dina </a:t>
            </a:r>
            <a:r>
              <a:rPr lang="en-US" altLang="zh-TW" sz="1000" dirty="0"/>
              <a:t>Vieira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Roof Garden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5833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5602" name="Picture 2" descr="D:\新下載資料\Winners - International Garden Photographer of the Year 2016\8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31207" y="0"/>
            <a:ext cx="3429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72200" y="4371950"/>
            <a:ext cx="15659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3</a:t>
            </a:r>
            <a:r>
              <a:rPr lang="en-US" altLang="zh-TW" sz="1000" baseline="30000" dirty="0" smtClean="0"/>
              <a:t>rd</a:t>
            </a:r>
            <a:r>
              <a:rPr lang="en-US" altLang="zh-TW" sz="1000" dirty="0" smtClean="0"/>
              <a:t> Dagmar </a:t>
            </a:r>
            <a:r>
              <a:rPr lang="en-US" altLang="zh-TW" sz="1000" dirty="0" err="1"/>
              <a:t>Haggenburg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Windows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877319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6626" name="Picture 2" descr="D:\新下載資料\Winners - International Garden Photographer of the Year 2016\p1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01498" y="1"/>
            <a:ext cx="5341005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51520" y="51470"/>
            <a:ext cx="8050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 smtClean="0"/>
              <a:t>Portfolios</a:t>
            </a:r>
            <a:endParaRPr lang="zh-TW" altLang="en-US" sz="1200" b="1" dirty="0"/>
          </a:p>
        </p:txBody>
      </p:sp>
      <p:sp>
        <p:nvSpPr>
          <p:cNvPr id="6" name="矩形 5"/>
          <p:cNvSpPr/>
          <p:nvPr/>
        </p:nvSpPr>
        <p:spPr>
          <a:xfrm>
            <a:off x="7242503" y="4371950"/>
            <a:ext cx="17281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1</a:t>
            </a:r>
            <a:r>
              <a:rPr lang="en-US" altLang="zh-TW" sz="1000" baseline="30000" dirty="0" smtClean="0"/>
              <a:t>st</a:t>
            </a:r>
            <a:r>
              <a:rPr lang="en-US" altLang="zh-TW" sz="1000" dirty="0" smtClean="0"/>
              <a:t> Steve </a:t>
            </a:r>
            <a:r>
              <a:rPr lang="en-US" altLang="zh-TW" sz="1000" dirty="0"/>
              <a:t>Lowry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Cut Flowers 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The Beauty of Plants</a:t>
            </a:r>
            <a:endParaRPr lang="zh-TW" altLang="en-US" sz="1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36698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7650" name="Picture 2" descr="D:\新下載資料\Winners - International Garden Photographer of the Year 2016\p1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04729" y="1"/>
            <a:ext cx="493454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7242503" y="4371950"/>
            <a:ext cx="17281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1</a:t>
            </a:r>
            <a:r>
              <a:rPr lang="en-US" altLang="zh-TW" sz="1000" baseline="30000" dirty="0" smtClean="0"/>
              <a:t>st</a:t>
            </a:r>
            <a:r>
              <a:rPr lang="en-US" altLang="zh-TW" sz="1000" dirty="0" smtClean="0"/>
              <a:t> Steve </a:t>
            </a:r>
            <a:r>
              <a:rPr lang="en-US" altLang="zh-TW" sz="1000" dirty="0"/>
              <a:t>Lowry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Cut Flowers 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The Beauty of Plants</a:t>
            </a:r>
            <a:endParaRPr lang="zh-TW" altLang="en-US" sz="1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47088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8674" name="Picture 2" descr="D:\新下載資料\Winners - International Garden Photographer of the Year 2016\p2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4378" y="1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516216" y="4443958"/>
            <a:ext cx="15659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>
                <a:solidFill>
                  <a:schemeClr val="bg1"/>
                </a:solidFill>
              </a:rPr>
              <a:t>2sd </a:t>
            </a:r>
            <a:r>
              <a:rPr lang="en-US" altLang="zh-TW" sz="1000" dirty="0" err="1" smtClean="0">
                <a:solidFill>
                  <a:schemeClr val="bg1"/>
                </a:solidFill>
              </a:rPr>
              <a:t>Tommaso</a:t>
            </a:r>
            <a:r>
              <a:rPr lang="en-US" altLang="zh-TW" sz="1000" dirty="0" smtClean="0">
                <a:solidFill>
                  <a:schemeClr val="bg1"/>
                </a:solidFill>
              </a:rPr>
              <a:t> </a:t>
            </a:r>
            <a:r>
              <a:rPr lang="en-US" altLang="zh-TW" sz="1000" dirty="0">
                <a:solidFill>
                  <a:schemeClr val="bg1"/>
                </a:solidFill>
              </a:rPr>
              <a:t>Renzi</a:t>
            </a:r>
            <a:r>
              <a:rPr lang="en-US" altLang="zh-TW" sz="1000" dirty="0" smtClean="0">
                <a:solidFill>
                  <a:schemeClr val="bg1"/>
                </a:solidFill>
              </a:rPr>
              <a:t/>
            </a:r>
            <a:br>
              <a:rPr lang="en-US" altLang="zh-TW" sz="1000" dirty="0" smtClean="0">
                <a:solidFill>
                  <a:schemeClr val="bg1"/>
                </a:solidFill>
              </a:rPr>
            </a:br>
            <a:r>
              <a:rPr lang="en-US" altLang="zh-TW" sz="1000" dirty="0">
                <a:solidFill>
                  <a:schemeClr val="bg1"/>
                </a:solidFill>
              </a:rPr>
              <a:t>White Winter</a:t>
            </a:r>
            <a:r>
              <a:rPr lang="en-US" altLang="zh-TW" sz="1000" dirty="0" smtClean="0">
                <a:solidFill>
                  <a:schemeClr val="bg1"/>
                </a:solidFill>
              </a:rPr>
              <a:t/>
            </a:r>
            <a:br>
              <a:rPr lang="en-US" altLang="zh-TW" sz="1000" dirty="0" smtClean="0">
                <a:solidFill>
                  <a:schemeClr val="bg1"/>
                </a:solidFill>
              </a:rPr>
            </a:br>
            <a:r>
              <a:rPr lang="en-US" altLang="zh-TW" sz="1000" dirty="0">
                <a:solidFill>
                  <a:schemeClr val="bg1"/>
                </a:solidFill>
              </a:rPr>
              <a:t>Trees, Woods &amp; Forests 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70850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9698" name="Picture 2" descr="D:\新下載資料\Winners - International Garden Photographer of the Year 2016\p2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4376" y="1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899592" y="4443958"/>
            <a:ext cx="15659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>
                <a:solidFill>
                  <a:schemeClr val="bg1"/>
                </a:solidFill>
              </a:rPr>
              <a:t>2sd </a:t>
            </a:r>
            <a:r>
              <a:rPr lang="en-US" altLang="zh-TW" sz="1000" dirty="0" err="1" smtClean="0">
                <a:solidFill>
                  <a:schemeClr val="bg1"/>
                </a:solidFill>
              </a:rPr>
              <a:t>Tommaso</a:t>
            </a:r>
            <a:r>
              <a:rPr lang="en-US" altLang="zh-TW" sz="1000" dirty="0" smtClean="0">
                <a:solidFill>
                  <a:schemeClr val="bg1"/>
                </a:solidFill>
              </a:rPr>
              <a:t> </a:t>
            </a:r>
            <a:r>
              <a:rPr lang="en-US" altLang="zh-TW" sz="1000" dirty="0">
                <a:solidFill>
                  <a:schemeClr val="bg1"/>
                </a:solidFill>
              </a:rPr>
              <a:t>Renzi</a:t>
            </a:r>
            <a:r>
              <a:rPr lang="en-US" altLang="zh-TW" sz="1000" dirty="0" smtClean="0">
                <a:solidFill>
                  <a:schemeClr val="bg1"/>
                </a:solidFill>
              </a:rPr>
              <a:t/>
            </a:r>
            <a:br>
              <a:rPr lang="en-US" altLang="zh-TW" sz="1000" dirty="0" smtClean="0">
                <a:solidFill>
                  <a:schemeClr val="bg1"/>
                </a:solidFill>
              </a:rPr>
            </a:br>
            <a:r>
              <a:rPr lang="en-US" altLang="zh-TW" sz="1000" dirty="0">
                <a:solidFill>
                  <a:schemeClr val="bg1"/>
                </a:solidFill>
              </a:rPr>
              <a:t>White Winter</a:t>
            </a:r>
            <a:r>
              <a:rPr lang="en-US" altLang="zh-TW" sz="1000" dirty="0" smtClean="0">
                <a:solidFill>
                  <a:schemeClr val="bg1"/>
                </a:solidFill>
              </a:rPr>
              <a:t/>
            </a:r>
            <a:br>
              <a:rPr lang="en-US" altLang="zh-TW" sz="1000" dirty="0" smtClean="0">
                <a:solidFill>
                  <a:schemeClr val="bg1"/>
                </a:solidFill>
              </a:rPr>
            </a:br>
            <a:r>
              <a:rPr lang="en-US" altLang="zh-TW" sz="1000" dirty="0">
                <a:solidFill>
                  <a:schemeClr val="bg1"/>
                </a:solidFill>
              </a:rPr>
              <a:t>Trees, Woods &amp; Forests 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8602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22" name="Picture 2" descr="D:\新下載資料\Winners - International Garden Photographer of the Year 2016\p3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935948" y="0"/>
            <a:ext cx="72721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868144" y="4515966"/>
            <a:ext cx="13498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>
                <a:solidFill>
                  <a:schemeClr val="bg1"/>
                </a:solidFill>
              </a:rPr>
              <a:t>3</a:t>
            </a:r>
            <a:r>
              <a:rPr lang="en-US" altLang="zh-TW" sz="1000" baseline="30000" dirty="0" smtClean="0">
                <a:solidFill>
                  <a:schemeClr val="bg1"/>
                </a:solidFill>
              </a:rPr>
              <a:t>rd</a:t>
            </a:r>
            <a:r>
              <a:rPr lang="en-US" altLang="zh-TW" sz="1000" dirty="0" smtClean="0">
                <a:solidFill>
                  <a:schemeClr val="bg1"/>
                </a:solidFill>
              </a:rPr>
              <a:t> Anna </a:t>
            </a:r>
            <a:r>
              <a:rPr lang="en-US" altLang="zh-TW" sz="1000" dirty="0">
                <a:solidFill>
                  <a:schemeClr val="bg1"/>
                </a:solidFill>
              </a:rPr>
              <a:t>Laurent</a:t>
            </a:r>
            <a:r>
              <a:rPr lang="en-US" altLang="zh-TW" sz="1000" dirty="0" smtClean="0">
                <a:solidFill>
                  <a:schemeClr val="bg1"/>
                </a:solidFill>
              </a:rPr>
              <a:t/>
            </a:r>
            <a:br>
              <a:rPr lang="en-US" altLang="zh-TW" sz="1000" dirty="0" smtClean="0">
                <a:solidFill>
                  <a:schemeClr val="bg1"/>
                </a:solidFill>
              </a:rPr>
            </a:br>
            <a:r>
              <a:rPr lang="en-US" altLang="zh-TW" sz="1000" dirty="0">
                <a:solidFill>
                  <a:schemeClr val="bg1"/>
                </a:solidFill>
              </a:rPr>
              <a:t>Dispersal I</a:t>
            </a:r>
            <a:r>
              <a:rPr lang="en-US" altLang="zh-TW" sz="1000" dirty="0" smtClean="0">
                <a:solidFill>
                  <a:schemeClr val="bg1"/>
                </a:solidFill>
              </a:rPr>
              <a:t/>
            </a:r>
            <a:br>
              <a:rPr lang="en-US" altLang="zh-TW" sz="1000" dirty="0" smtClean="0">
                <a:solidFill>
                  <a:schemeClr val="bg1"/>
                </a:solidFill>
              </a:rPr>
            </a:br>
            <a:r>
              <a:rPr lang="en-US" altLang="zh-TW" sz="1000" dirty="0">
                <a:solidFill>
                  <a:schemeClr val="bg1"/>
                </a:solidFill>
              </a:rPr>
              <a:t>The Beauty of Plants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4765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1746" name="Picture 2" descr="D:\新下載資料\Winners - International Garden Photographer of the Year 2016\p3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903950" y="0"/>
            <a:ext cx="72721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5868144" y="4515966"/>
            <a:ext cx="13498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>
                <a:solidFill>
                  <a:schemeClr val="bg1"/>
                </a:solidFill>
              </a:rPr>
              <a:t>3</a:t>
            </a:r>
            <a:r>
              <a:rPr lang="en-US" altLang="zh-TW" sz="1000" baseline="30000" dirty="0" smtClean="0">
                <a:solidFill>
                  <a:schemeClr val="bg1"/>
                </a:solidFill>
              </a:rPr>
              <a:t>rd</a:t>
            </a:r>
            <a:r>
              <a:rPr lang="en-US" altLang="zh-TW" sz="1000" dirty="0" smtClean="0">
                <a:solidFill>
                  <a:schemeClr val="bg1"/>
                </a:solidFill>
              </a:rPr>
              <a:t> Anna </a:t>
            </a:r>
            <a:r>
              <a:rPr lang="en-US" altLang="zh-TW" sz="1000" dirty="0">
                <a:solidFill>
                  <a:schemeClr val="bg1"/>
                </a:solidFill>
              </a:rPr>
              <a:t>Laurent</a:t>
            </a:r>
            <a:r>
              <a:rPr lang="en-US" altLang="zh-TW" sz="1000" dirty="0" smtClean="0">
                <a:solidFill>
                  <a:schemeClr val="bg1"/>
                </a:solidFill>
              </a:rPr>
              <a:t/>
            </a:r>
            <a:br>
              <a:rPr lang="en-US" altLang="zh-TW" sz="1000" dirty="0" smtClean="0">
                <a:solidFill>
                  <a:schemeClr val="bg1"/>
                </a:solidFill>
              </a:rPr>
            </a:br>
            <a:r>
              <a:rPr lang="en-US" altLang="zh-TW" sz="1000" dirty="0">
                <a:solidFill>
                  <a:schemeClr val="bg1"/>
                </a:solidFill>
              </a:rPr>
              <a:t>Dispersal I</a:t>
            </a:r>
            <a:r>
              <a:rPr lang="en-US" altLang="zh-TW" sz="1000" dirty="0" smtClean="0">
                <a:solidFill>
                  <a:schemeClr val="bg1"/>
                </a:solidFill>
              </a:rPr>
              <a:t/>
            </a:r>
            <a:br>
              <a:rPr lang="en-US" altLang="zh-TW" sz="1000" dirty="0" smtClean="0">
                <a:solidFill>
                  <a:schemeClr val="bg1"/>
                </a:solidFill>
              </a:rPr>
            </a:br>
            <a:r>
              <a:rPr lang="en-US" altLang="zh-TW" sz="1000" dirty="0">
                <a:solidFill>
                  <a:schemeClr val="bg1"/>
                </a:solidFill>
              </a:rPr>
              <a:t>The Beauty of Plants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53622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2770" name="Picture 2" descr="D:\新下載資料\Winners - International Garden Photographer of the Year 2016\y0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261904" y="123478"/>
            <a:ext cx="272286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 smtClean="0"/>
              <a:t>Young Garden Photographer of the Year</a:t>
            </a:r>
            <a:endParaRPr lang="zh-TW" altLang="en-US" sz="1200" b="1" dirty="0"/>
          </a:p>
        </p:txBody>
      </p:sp>
      <p:sp>
        <p:nvSpPr>
          <p:cNvPr id="5" name="矩形 4"/>
          <p:cNvSpPr/>
          <p:nvPr/>
        </p:nvSpPr>
        <p:spPr>
          <a:xfrm>
            <a:off x="1773951" y="4659982"/>
            <a:ext cx="169876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1</a:t>
            </a:r>
            <a:r>
              <a:rPr lang="en-US" altLang="zh-TW" sz="1000" baseline="30000" dirty="0" smtClean="0"/>
              <a:t>st</a:t>
            </a:r>
            <a:r>
              <a:rPr lang="en-US" altLang="zh-TW" sz="1000" dirty="0" smtClean="0"/>
              <a:t>  Fergus </a:t>
            </a:r>
            <a:r>
              <a:rPr lang="en-US" altLang="zh-TW" sz="1000" dirty="0"/>
              <a:t>Brown, Age 10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Kaleidoscope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1214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3794" name="Picture 2" descr="D:\新下載資料\Winners - International Garden Photographer of the Year 2016\y0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8338" y="0"/>
            <a:ext cx="772732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804248" y="4587974"/>
            <a:ext cx="14939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2sd </a:t>
            </a:r>
            <a:r>
              <a:rPr lang="en-US" altLang="zh-TW" sz="1000" dirty="0" err="1" smtClean="0"/>
              <a:t>Zozi</a:t>
            </a:r>
            <a:r>
              <a:rPr lang="en-US" altLang="zh-TW" sz="1000" dirty="0" smtClean="0"/>
              <a:t> </a:t>
            </a:r>
            <a:r>
              <a:rPr lang="en-US" altLang="zh-TW" sz="1000" dirty="0" err="1"/>
              <a:t>Lencz</a:t>
            </a:r>
            <a:r>
              <a:rPr lang="en-US" altLang="zh-TW" sz="1000" dirty="0"/>
              <a:t>, Age 14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 smtClean="0"/>
              <a:t>Spiky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986854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4818" name="Picture 2" descr="D:\新下載資料\Winners - International Garden Photographer of the Year 2016\y0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907704" y="4659982"/>
            <a:ext cx="1421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3</a:t>
            </a:r>
            <a:r>
              <a:rPr lang="en-US" altLang="zh-TW" sz="1000" baseline="30000" dirty="0" smtClean="0"/>
              <a:t>rd</a:t>
            </a:r>
            <a:r>
              <a:rPr lang="en-US" altLang="zh-TW" sz="1000" dirty="0" smtClean="0"/>
              <a:t> Katy </a:t>
            </a:r>
            <a:r>
              <a:rPr lang="en-US" altLang="zh-TW" sz="1000" dirty="0"/>
              <a:t>Read, Age 12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Looking Up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81803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5842" name="Picture 2" descr="D:\新下載資料\Winners - International Garden Photographer of the Year 2016\m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36758" y="-1"/>
            <a:ext cx="3870485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79512" y="51470"/>
            <a:ext cx="20630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 smtClean="0"/>
              <a:t>Photo Projects: Monochrome</a:t>
            </a:r>
            <a:endParaRPr lang="zh-TW" altLang="en-US" sz="1200" b="1" dirty="0"/>
          </a:p>
        </p:txBody>
      </p:sp>
      <p:sp>
        <p:nvSpPr>
          <p:cNvPr id="5" name="矩形 4"/>
          <p:cNvSpPr/>
          <p:nvPr/>
        </p:nvSpPr>
        <p:spPr>
          <a:xfrm>
            <a:off x="6588224" y="4371950"/>
            <a:ext cx="917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1</a:t>
            </a:r>
            <a:r>
              <a:rPr lang="en-US" altLang="zh-TW" sz="1000" baseline="30000" dirty="0" smtClean="0"/>
              <a:t>st</a:t>
            </a:r>
            <a:r>
              <a:rPr lang="en-US" altLang="zh-TW" sz="1000" dirty="0" smtClean="0"/>
              <a:t> Don </a:t>
            </a:r>
            <a:r>
              <a:rPr lang="en-US" altLang="zh-TW" sz="1000" dirty="0"/>
              <a:t>Rice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Water Lily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84271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42" name="Picture 2" descr="D:\新下載資料\Winners - International Garden Photographer of the Year 2016\m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948" y="0"/>
            <a:ext cx="886810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555776" y="4587974"/>
            <a:ext cx="19259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2sd James </a:t>
            </a:r>
            <a:r>
              <a:rPr lang="en-US" altLang="zh-TW" sz="1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Woodend</a:t>
            </a:r>
            <a:r>
              <a:rPr lang="en-US" altLang="zh-TW" sz="10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/>
            </a:r>
            <a:br>
              <a:rPr lang="en-US" altLang="zh-TW" sz="10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</a:br>
            <a:r>
              <a:rPr lang="en-US" altLang="zh-TW" sz="1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Raining over Fields of Rapeseed</a:t>
            </a:r>
            <a:endParaRPr lang="zh-TW" altLang="en-US" sz="10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49487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36867" name="Picture 3" descr="D:\新下載資料\Winners - International Garden Photographer of the Year 2016\m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8572" y="0"/>
            <a:ext cx="342685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72200" y="4371950"/>
            <a:ext cx="18539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3</a:t>
            </a:r>
            <a:r>
              <a:rPr lang="en-US" altLang="zh-TW" sz="1000" baseline="30000" dirty="0" smtClean="0"/>
              <a:t>rd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Minghui</a:t>
            </a:r>
            <a:r>
              <a:rPr lang="en-US" altLang="zh-TW" sz="1000" dirty="0" smtClean="0"/>
              <a:t> </a:t>
            </a:r>
            <a:r>
              <a:rPr lang="en-US" altLang="zh-TW" sz="1000" dirty="0"/>
              <a:t>Yuan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An Umbrella for You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5168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7890" name="Picture 2" descr="D:\新下載資料\Winners - International Garden Photographer of the Year 2016\m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6181" y="0"/>
            <a:ext cx="723163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985153" y="123478"/>
            <a:ext cx="18385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/>
              <a:t>Photo Projects: Macro Art</a:t>
            </a:r>
            <a:endParaRPr lang="zh-TW" altLang="en-US" sz="1200" b="1" dirty="0"/>
          </a:p>
        </p:txBody>
      </p:sp>
      <p:sp>
        <p:nvSpPr>
          <p:cNvPr id="6" name="矩形 5"/>
          <p:cNvSpPr/>
          <p:nvPr/>
        </p:nvSpPr>
        <p:spPr>
          <a:xfrm>
            <a:off x="6588224" y="4443958"/>
            <a:ext cx="1349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1</a:t>
            </a:r>
            <a:r>
              <a:rPr lang="en-US" altLang="zh-TW" sz="1000" baseline="30000" dirty="0" smtClean="0"/>
              <a:t>st</a:t>
            </a:r>
            <a:r>
              <a:rPr lang="en-US" altLang="zh-TW" sz="1000" dirty="0" smtClean="0"/>
              <a:t> George </a:t>
            </a:r>
            <a:r>
              <a:rPr lang="en-US" altLang="zh-TW" sz="1000" dirty="0" err="1"/>
              <a:t>Pantazis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Embryo</a:t>
            </a:r>
            <a:endParaRPr lang="zh-TW" altLang="en-US" sz="1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5844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38914" name="Picture 2" descr="D:\新下載資料\Winners - International Garden Photographer of the Year 2016\m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4707" y="0"/>
            <a:ext cx="773458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020272" y="3075806"/>
            <a:ext cx="12778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2sd </a:t>
            </a:r>
            <a:r>
              <a:rPr lang="en-US" altLang="zh-TW" sz="1000" dirty="0" err="1" smtClean="0"/>
              <a:t>Minghui</a:t>
            </a:r>
            <a:r>
              <a:rPr lang="en-US" altLang="zh-TW" sz="1000" dirty="0" smtClean="0"/>
              <a:t> </a:t>
            </a:r>
            <a:r>
              <a:rPr lang="en-US" altLang="zh-TW" sz="1000" dirty="0"/>
              <a:t>Yuan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Woods in a Pod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946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9938" name="Picture 2" descr="D:\新下載資料\Winners - International Garden Photographer of the Year 2016\m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1962" y="0"/>
            <a:ext cx="772007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123728" y="4587974"/>
            <a:ext cx="12778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3sd Mandy </a:t>
            </a:r>
            <a:r>
              <a:rPr lang="en-US" altLang="zh-TW" sz="1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Disher</a:t>
            </a:r>
            <a: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zh-TW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Alpine </a:t>
            </a:r>
            <a:r>
              <a:rPr lang="en-US" altLang="zh-TW" sz="10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Hypericum</a:t>
            </a:r>
            <a:endParaRPr lang="zh-TW" alt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41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1419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3010" name="Picture 2" descr="D:\新下載資料\Winners - International Garden Photographer of the Year 2016\s1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35358" y="1"/>
            <a:ext cx="7673285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956181" y="51470"/>
            <a:ext cx="2285049" cy="276999"/>
          </a:xfrm>
          <a:prstGeom prst="rect">
            <a:avLst/>
          </a:prstGeom>
          <a:solidFill>
            <a:schemeClr val="tx2">
              <a:lumMod val="25000"/>
              <a:alpha val="5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TW" sz="1200" b="1" dirty="0"/>
              <a:t>Special Awards: Captured at Kew</a:t>
            </a:r>
            <a:endParaRPr lang="zh-TW" altLang="en-US" sz="1200" b="1" dirty="0"/>
          </a:p>
        </p:txBody>
      </p:sp>
      <p:sp>
        <p:nvSpPr>
          <p:cNvPr id="4" name="矩形 3"/>
          <p:cNvSpPr/>
          <p:nvPr/>
        </p:nvSpPr>
        <p:spPr>
          <a:xfrm>
            <a:off x="1115616" y="4502209"/>
            <a:ext cx="1224136" cy="553998"/>
          </a:xfrm>
          <a:prstGeom prst="rect">
            <a:avLst/>
          </a:prstGeom>
          <a:solidFill>
            <a:srgbClr val="ACA800">
              <a:alpha val="50000"/>
            </a:srgbClr>
          </a:solidFill>
        </p:spPr>
        <p:txBody>
          <a:bodyPr wrap="square">
            <a:spAutoFit/>
          </a:bodyPr>
          <a:lstStyle/>
          <a:p>
            <a:r>
              <a:rPr lang="en-US" altLang="zh-TW" sz="1000" dirty="0" err="1"/>
              <a:t>Roop</a:t>
            </a:r>
            <a:r>
              <a:rPr lang="en-US" altLang="zh-TW" sz="1000" dirty="0"/>
              <a:t> </a:t>
            </a:r>
            <a:r>
              <a:rPr lang="en-US" altLang="zh-TW" sz="1000" dirty="0" err="1"/>
              <a:t>Khural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Pagoda with Mist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b="1" dirty="0"/>
              <a:t>First Place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43470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62" name="Picture 2" descr="D:\新下載資料\Winners - International Garden Photographer of the Year 2016\s1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90114" y="0"/>
            <a:ext cx="776377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092280" y="4011910"/>
            <a:ext cx="10801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Andrew Wade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Kew Mist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b="1" dirty="0"/>
              <a:t>Second Place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39308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1986" name="Picture 2" descr="D:\新下載資料\Winners - International Garden Photographer of the Year 2016\s1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236296" y="4299942"/>
            <a:ext cx="106186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Jane Simmonds</a:t>
            </a:r>
            <a:br>
              <a:rPr lang="en-US" altLang="zh-TW" sz="1000" dirty="0"/>
            </a:br>
            <a:r>
              <a:rPr lang="en-US" altLang="zh-TW" sz="1000" dirty="0"/>
              <a:t>Entwined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b="1" dirty="0"/>
              <a:t>Third Place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66691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4034" name="Picture 2" descr="D:\新下載資料\Winners - International Garden Photographer of the Year 2016\s2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4376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27584" y="51470"/>
            <a:ext cx="3233129" cy="276999"/>
          </a:xfrm>
          <a:prstGeom prst="rect">
            <a:avLst/>
          </a:prstGeom>
          <a:solidFill>
            <a:schemeClr val="tx2">
              <a:lumMod val="25000"/>
              <a:alpha val="5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zh-TW" sz="1200" b="1" dirty="0" smtClean="0"/>
              <a:t>Special Awards: European Garden Photography </a:t>
            </a:r>
            <a:endParaRPr lang="zh-TW" altLang="en-US" sz="1200" b="1" dirty="0"/>
          </a:p>
        </p:txBody>
      </p:sp>
      <p:sp>
        <p:nvSpPr>
          <p:cNvPr id="5" name="矩形 4"/>
          <p:cNvSpPr/>
          <p:nvPr/>
        </p:nvSpPr>
        <p:spPr>
          <a:xfrm>
            <a:off x="7092280" y="4371950"/>
            <a:ext cx="98985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Ulrike Adam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Magnolia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b="1" dirty="0"/>
              <a:t>First Place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2334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5058" name="Picture 2" descr="D:\新下載資料\Winners - International Garden Photographer of the Year 2016\s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7637"/>
            <a:ext cx="9144000" cy="484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403648" y="4437399"/>
            <a:ext cx="15659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altLang="zh-TW" sz="1000" dirty="0"/>
              <a:t>Claire Takacs</a:t>
            </a:r>
            <a:r>
              <a:rPr lang="fr-FR" altLang="zh-TW" sz="1000" dirty="0" smtClean="0"/>
              <a:t/>
            </a:r>
            <a:br>
              <a:rPr lang="fr-FR" altLang="zh-TW" sz="1000" dirty="0" smtClean="0"/>
            </a:br>
            <a:r>
              <a:rPr lang="fr-FR" altLang="zh-TW" sz="1000" dirty="0"/>
              <a:t>Sunrise</a:t>
            </a:r>
            <a:r>
              <a:rPr lang="fr-FR" altLang="zh-TW" sz="1000" dirty="0" smtClean="0"/>
              <a:t/>
            </a:r>
            <a:br>
              <a:rPr lang="fr-FR" altLang="zh-TW" sz="1000" dirty="0" smtClean="0"/>
            </a:br>
            <a:r>
              <a:rPr lang="fr-FR" altLang="zh-TW" sz="1000" b="1" dirty="0"/>
              <a:t>Second Place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46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22734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6082" name="Picture 2" descr="D:\新下載資料\Winners - International Garden Photographer of the Year 2016\s2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04305" y="1"/>
            <a:ext cx="693483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084168" y="4155926"/>
            <a:ext cx="1205880" cy="553998"/>
          </a:xfrm>
          <a:prstGeom prst="rect">
            <a:avLst/>
          </a:prstGeom>
          <a:solidFill>
            <a:schemeClr val="accent3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TW" sz="1000" dirty="0"/>
              <a:t>Matthew </a:t>
            </a:r>
            <a:r>
              <a:rPr lang="en-US" altLang="zh-TW" sz="1000" dirty="0" err="1"/>
              <a:t>Cremin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Exotic Garden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b="1" dirty="0"/>
              <a:t>Third Place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06473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7106" name="Picture 2" descr="D:\新下載資料\Winners - International Garden Photographer of the Year 2016\s3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779812" y="0"/>
            <a:ext cx="358437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79512" y="123478"/>
            <a:ext cx="23387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/>
              <a:t>Special Awards: </a:t>
            </a:r>
            <a:r>
              <a:rPr lang="en-US" altLang="zh-TW" sz="1200" b="1" dirty="0" err="1"/>
              <a:t>Parques</a:t>
            </a:r>
            <a:r>
              <a:rPr lang="en-US" altLang="zh-TW" sz="1200" b="1" dirty="0"/>
              <a:t> de </a:t>
            </a:r>
            <a:r>
              <a:rPr lang="en-US" altLang="zh-TW" sz="1200" b="1" dirty="0" err="1"/>
              <a:t>Sintra</a:t>
            </a:r>
            <a:endParaRPr lang="zh-TW" altLang="en-US" sz="1200" b="1" dirty="0"/>
          </a:p>
        </p:txBody>
      </p:sp>
      <p:sp>
        <p:nvSpPr>
          <p:cNvPr id="5" name="矩形 4"/>
          <p:cNvSpPr/>
          <p:nvPr/>
        </p:nvSpPr>
        <p:spPr>
          <a:xfrm>
            <a:off x="6516216" y="4299942"/>
            <a:ext cx="113387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Marek </a:t>
            </a:r>
            <a:r>
              <a:rPr lang="en-US" altLang="zh-TW" sz="1000" dirty="0" err="1"/>
              <a:t>Zylinski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Running Free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b="1" dirty="0"/>
              <a:t>First Place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2570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8130" name="Picture 2" descr="D:\新下載資料\Winners - International Garden Photographer of the Year 2016\s3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4376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403648" y="4515966"/>
            <a:ext cx="127788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Carole Anne Ferris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Waterfall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b="1" dirty="0"/>
              <a:t>Second Place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10186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9154" name="Picture 2" descr="D:\新下載資料\Winners - International Garden Photographer of the Year 2016\s3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14601" y="0"/>
            <a:ext cx="41148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732240" y="4299942"/>
            <a:ext cx="14939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Cheryl Ribeiro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The Beauty of Queluz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b="1" dirty="0"/>
              <a:t>Third Place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2649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0178" name="Picture 2" descr="D:\新下載資料\Winners - International Garden Photographer of the Year 2016\s4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59224" y="0"/>
            <a:ext cx="3429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7504" y="51470"/>
            <a:ext cx="308392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/>
              <a:t>Special Awards: The Spirit of </a:t>
            </a:r>
            <a:r>
              <a:rPr lang="en-US" altLang="zh-TW" sz="1200" b="1" dirty="0" err="1"/>
              <a:t>Trauttmansdorff</a:t>
            </a:r>
            <a:endParaRPr lang="zh-TW" altLang="en-US" sz="1200" b="1" dirty="0"/>
          </a:p>
        </p:txBody>
      </p:sp>
      <p:sp>
        <p:nvSpPr>
          <p:cNvPr id="5" name="矩形 4"/>
          <p:cNvSpPr/>
          <p:nvPr/>
        </p:nvSpPr>
        <p:spPr>
          <a:xfrm>
            <a:off x="6660232" y="4299942"/>
            <a:ext cx="13498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Diego P. H. </a:t>
            </a:r>
            <a:r>
              <a:rPr lang="en-US" altLang="zh-TW" sz="1000" dirty="0" err="1"/>
              <a:t>Lucerna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 err="1"/>
              <a:t>Sissi's</a:t>
            </a:r>
            <a:r>
              <a:rPr lang="en-US" altLang="zh-TW" sz="1000" dirty="0"/>
              <a:t> Dream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b="1" dirty="0"/>
              <a:t>First Place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02804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02" name="Picture 2" descr="D:\新下載資料\Winners - International Garden Photographer of the Year 2016\s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769" y="1"/>
            <a:ext cx="82364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164288" y="195486"/>
            <a:ext cx="127788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Andrea </a:t>
            </a:r>
            <a:r>
              <a:rPr lang="en-US" altLang="zh-TW" sz="1000" dirty="0" err="1"/>
              <a:t>Capraro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Alone in the Garden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b="1" dirty="0"/>
              <a:t>Second Place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52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886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2226" name="Picture 2" descr="D:\新下載資料\Winners - International Garden Photographer of the Year 2016\s4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7386" y="1"/>
            <a:ext cx="770922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932040" y="4515966"/>
            <a:ext cx="120588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Roland </a:t>
            </a:r>
            <a:r>
              <a:rPr lang="en-US" altLang="zh-TW" sz="1000" dirty="0" err="1"/>
              <a:t>Pircher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 err="1"/>
              <a:t>Blütenträume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b="1" dirty="0"/>
              <a:t>Third Place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53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43508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3250" name="Picture 2" descr="D:\新下載資料\Winners - International Garden Photographer of the Year 2016\s5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57500" y="0"/>
            <a:ext cx="3429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79512" y="51470"/>
            <a:ext cx="19885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/>
              <a:t>Special Awards: New Shoots</a:t>
            </a:r>
            <a:endParaRPr lang="zh-TW" altLang="en-US" sz="1200" b="1" dirty="0"/>
          </a:p>
        </p:txBody>
      </p:sp>
      <p:sp>
        <p:nvSpPr>
          <p:cNvPr id="5" name="矩形 4"/>
          <p:cNvSpPr/>
          <p:nvPr/>
        </p:nvSpPr>
        <p:spPr>
          <a:xfrm>
            <a:off x="6372200" y="4371950"/>
            <a:ext cx="1637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Tammy </a:t>
            </a:r>
            <a:r>
              <a:rPr lang="en-US" altLang="zh-TW" sz="1000" dirty="0" err="1"/>
              <a:t>Marlar</a:t>
            </a:r>
            <a:r>
              <a:rPr lang="en-US" altLang="zh-TW" sz="1000" dirty="0"/>
              <a:t> </a:t>
            </a:r>
            <a:r>
              <a:rPr lang="en-US" altLang="zh-TW" sz="1000" dirty="0" err="1"/>
              <a:t>Bascombe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i="1" dirty="0"/>
              <a:t>Dahlia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54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69765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4274" name="Picture 2" descr="D:\新下載資料\Winners - International Garden Photographer of the Year 2016\s5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14600" y="0"/>
            <a:ext cx="41148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804248" y="4371950"/>
            <a:ext cx="12778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Elisabeth </a:t>
            </a:r>
            <a:r>
              <a:rPr lang="en-US" altLang="zh-TW" sz="1000" dirty="0" err="1"/>
              <a:t>Liljenberg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Spring Light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55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30996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6322" name="Picture 2" descr="D:\新下載資料\Winners - International Garden Photographer of the Year 2016\s5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4374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1475656" y="4587974"/>
            <a:ext cx="1709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Beverley </a:t>
            </a:r>
            <a:r>
              <a:rPr lang="en-US" altLang="zh-TW" sz="1000" dirty="0" err="1" smtClean="0"/>
              <a:t>Brouwer</a:t>
            </a:r>
            <a:endParaRPr lang="en-US" altLang="zh-TW" sz="1000" dirty="0" smtClean="0"/>
          </a:p>
          <a:p>
            <a:r>
              <a:rPr lang="en-US" altLang="zh-TW" sz="1000" dirty="0" smtClean="0"/>
              <a:t>Artistic Spider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56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7191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7346" name="Picture 2" descr="D:\新下載資料\Winners - International Garden Photographer of the Year 2016\s55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0394" y="0"/>
            <a:ext cx="770321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699792" y="4587974"/>
            <a:ext cx="12778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/>
              <a:t>Danièle</a:t>
            </a:r>
            <a:r>
              <a:rPr lang="en-US" altLang="zh-TW" sz="1000" dirty="0"/>
              <a:t> </a:t>
            </a:r>
            <a:r>
              <a:rPr lang="en-US" altLang="zh-TW" sz="1000" dirty="0" err="1"/>
              <a:t>Dugré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 err="1"/>
              <a:t>Coloured</a:t>
            </a:r>
            <a:r>
              <a:rPr lang="en-US" altLang="zh-TW" sz="1000" dirty="0"/>
              <a:t> Autumn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7498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0418" name="Picture 2" descr="D:\新下載資料\Winners - International Garden Photographer of the Year 2016\s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442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236296" y="4386203"/>
            <a:ext cx="1349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Elisabeth </a:t>
            </a:r>
            <a:r>
              <a:rPr lang="en-US" altLang="zh-TW" sz="1000" dirty="0" err="1">
                <a:solidFill>
                  <a:schemeClr val="bg1">
                    <a:lumMod val="75000"/>
                    <a:lumOff val="25000"/>
                  </a:schemeClr>
                </a:solidFill>
              </a:rPr>
              <a:t>Liljenberg</a:t>
            </a:r>
            <a:r>
              <a:rPr lang="en-US" altLang="zh-TW" sz="10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/>
            </a:r>
            <a:br>
              <a:rPr lang="en-US" altLang="zh-TW" sz="10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</a:br>
            <a:r>
              <a:rPr lang="en-US" altLang="zh-TW" sz="1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Winter Wetland</a:t>
            </a:r>
            <a:endParaRPr lang="zh-TW" altLang="en-US" sz="10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58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33933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2466" name="Picture 2" descr="D:\新下載資料\Winners - International Garden Photographer of the Year 2016\m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0"/>
            <a:ext cx="51435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524328" y="4371950"/>
            <a:ext cx="1133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Linde Stewart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Red Ribbons</a:t>
            </a:r>
            <a:endParaRPr lang="zh-TW" altLang="en-US" sz="1000" dirty="0"/>
          </a:p>
        </p:txBody>
      </p:sp>
      <p:sp>
        <p:nvSpPr>
          <p:cNvPr id="7" name="矩形 6"/>
          <p:cNvSpPr/>
          <p:nvPr/>
        </p:nvSpPr>
        <p:spPr>
          <a:xfrm>
            <a:off x="16768" y="24884"/>
            <a:ext cx="20360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 smtClean="0"/>
              <a:t>Finalists, Highly Commended</a:t>
            </a:r>
            <a:endParaRPr lang="zh-TW" altLang="en-US" sz="1200" b="1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59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36429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4514" name="Picture 2" descr="D:\新下載資料\Winners - International Garden Photographer of the Year 2016\3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4378" y="1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804248" y="195486"/>
            <a:ext cx="1349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Yi Fan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Fantastic Homeland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60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1728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5538" name="Picture 2" descr="D:\新下載資料\Winners - International Garden Photographer of the Year 2016\4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7386" y="1"/>
            <a:ext cx="770922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660232" y="4587974"/>
            <a:ext cx="12778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Stefano </a:t>
            </a:r>
            <a:r>
              <a:rPr lang="en-US" altLang="zh-TW" sz="1000" dirty="0" err="1"/>
              <a:t>Coltelli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Tuscany Sunrise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61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22375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6562" name="Picture 2" descr="D:\新下載資料\Winners - International Garden Photographer of the Year 2016\5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4376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660232" y="4587974"/>
            <a:ext cx="1061864" cy="400110"/>
          </a:xfrm>
          <a:prstGeom prst="rect">
            <a:avLst/>
          </a:prstGeom>
          <a:solidFill>
            <a:srgbClr val="ACA800">
              <a:alpha val="50000"/>
            </a:srgbClr>
          </a:solidFill>
        </p:spPr>
        <p:txBody>
          <a:bodyPr wrap="square">
            <a:spAutoFit/>
          </a:bodyPr>
          <a:lstStyle/>
          <a:p>
            <a:r>
              <a:rPr lang="en-US" altLang="zh-TW" sz="1000" dirty="0" err="1"/>
              <a:t>Jianjun</a:t>
            </a:r>
            <a:r>
              <a:rPr lang="en-US" altLang="zh-TW" sz="1000" dirty="0"/>
              <a:t> Huang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Reap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62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0660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7586" name="Picture 2" descr="D:\新下載資料\Winners - International Garden Photographer of the Year 2016\6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4376" y="1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732240" y="4587974"/>
            <a:ext cx="1133872" cy="400110"/>
          </a:xfrm>
          <a:prstGeom prst="rect">
            <a:avLst/>
          </a:prstGeom>
          <a:solidFill>
            <a:schemeClr val="accent2">
              <a:lumMod val="50000"/>
              <a:alpha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TW" sz="1000" dirty="0"/>
              <a:t>Mauro </a:t>
            </a:r>
            <a:r>
              <a:rPr lang="en-US" altLang="zh-TW" sz="1000" dirty="0" err="1"/>
              <a:t>Tronto</a:t>
            </a:r>
            <a:r>
              <a:rPr lang="en-US" altLang="zh-TW" sz="1000" dirty="0" smtClean="0"/>
              <a:t/>
            </a:r>
            <a:br>
              <a:rPr lang="en-US" altLang="zh-TW" sz="1000" dirty="0" smtClean="0"/>
            </a:br>
            <a:r>
              <a:rPr lang="en-US" altLang="zh-TW" sz="1000" dirty="0"/>
              <a:t>Winter </a:t>
            </a:r>
            <a:r>
              <a:rPr lang="en-US" altLang="zh-TW" sz="1000" dirty="0" err="1"/>
              <a:t>Colours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63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3371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Winners - International Garden Photographer of the Year 2016\85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7388" y="1"/>
            <a:ext cx="7709226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619672" y="4500771"/>
            <a:ext cx="12241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J. Ramon Moreno</a:t>
            </a:r>
            <a:br>
              <a:rPr lang="en-US" altLang="zh-TW" sz="1000" dirty="0"/>
            </a:br>
            <a:r>
              <a:rPr lang="en-US" altLang="zh-TW" sz="1000" dirty="0"/>
              <a:t>Urban Trees III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64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0372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Winners - International Garden Photographer of the Year 2016\35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88276" y="1"/>
            <a:ext cx="7567447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660232" y="4587974"/>
            <a:ext cx="10618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Julian Rad</a:t>
            </a:r>
            <a:br>
              <a:rPr lang="en-US" altLang="zh-TW" sz="1000" dirty="0"/>
            </a:br>
            <a:r>
              <a:rPr lang="en-US" altLang="zh-TW" sz="1000" dirty="0"/>
              <a:t>Thirsty Squirrel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65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29059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Bar dir="vert"/>
      </p:transition>
    </mc:Choice>
    <mc:Fallback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" name="Picture 2" descr="D:\新下載資料\Winners - International Garden Photographer of the Year 2016\1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933268" y="1"/>
            <a:ext cx="7277464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5940152" y="4587974"/>
            <a:ext cx="14939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altLang="zh-TW" sz="1000" dirty="0"/>
              <a:t>Angela de Groot</a:t>
            </a:r>
            <a:r>
              <a:rPr lang="nl-NL" altLang="zh-TW" sz="1000" dirty="0" smtClean="0"/>
              <a:t/>
            </a:r>
            <a:br>
              <a:rPr lang="nl-NL" altLang="zh-TW" sz="1000" dirty="0" smtClean="0"/>
            </a:br>
            <a:r>
              <a:rPr lang="nl-NL" altLang="zh-TW" sz="1000" dirty="0"/>
              <a:t>Bothering Buttercups</a:t>
            </a:r>
            <a:endParaRPr lang="zh-TW" altLang="en-US" sz="1000" dirty="0"/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5232383" y="843558"/>
            <a:ext cx="284762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>
              <a:buNone/>
              <a:defRPr/>
            </a:pPr>
            <a:r>
              <a:rPr lang="en-US" altLang="zh-TW" sz="1000" dirty="0">
                <a:latin typeface="+mn-lt"/>
              </a:rPr>
              <a:t>February </a:t>
            </a:r>
            <a:r>
              <a:rPr lang="en-US" altLang="zh-TW" sz="1000" dirty="0" smtClean="0">
                <a:latin typeface="+mn-lt"/>
              </a:rPr>
              <a:t>11, 2017 </a:t>
            </a:r>
            <a:r>
              <a:rPr kumimoji="0" lang="zh-TW" altLang="en-US" sz="1000" dirty="0" smtClean="0">
                <a:latin typeface="+mn-lt"/>
                <a:ea typeface="微軟正黑體" panose="020B0604030504040204" pitchFamily="34" charset="-120"/>
              </a:rPr>
              <a:t>王文堯</a:t>
            </a:r>
            <a:r>
              <a:rPr kumimoji="0" lang="zh-TW" altLang="en-US" sz="1000" dirty="0" smtClean="0">
                <a:latin typeface="+mn-lt"/>
              </a:rPr>
              <a:t> </a:t>
            </a:r>
            <a:r>
              <a:rPr kumimoji="0" lang="en-US" altLang="zh-TW" sz="1000" dirty="0">
                <a:latin typeface="+mn-lt"/>
              </a:rPr>
              <a:t>Kaohsiung Taiwan R.O.C  All photos were taken </a:t>
            </a:r>
            <a:r>
              <a:rPr kumimoji="0" lang="en-US" altLang="zh-TW" sz="1000" dirty="0" smtClean="0">
                <a:latin typeface="+mn-lt"/>
              </a:rPr>
              <a:t>from </a:t>
            </a:r>
            <a:r>
              <a:rPr kumimoji="0" lang="en-US" altLang="zh-TW" sz="1000" dirty="0" smtClean="0">
                <a:latin typeface="+mn-lt"/>
                <a:hlinkClick r:id="rId3"/>
              </a:rPr>
              <a:t>IG</a:t>
            </a:r>
            <a:r>
              <a:rPr lang="en-US" altLang="zh-TW" sz="1000" dirty="0" smtClean="0">
                <a:latin typeface="+mn-lt"/>
                <a:hlinkClick r:id="rId3"/>
              </a:rPr>
              <a:t>POTY</a:t>
            </a:r>
            <a:r>
              <a:rPr lang="en-US" altLang="zh-TW" sz="1000" dirty="0" smtClean="0">
                <a:latin typeface="+mn-lt"/>
              </a:rPr>
              <a:t>,.</a:t>
            </a:r>
            <a:endParaRPr kumimoji="0" lang="zh-TW" altLang="zh-TW" sz="1000" kern="100" dirty="0">
              <a:latin typeface="+mn-lt"/>
              <a:ea typeface="新細明體"/>
              <a:cs typeface="Times New Roman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232383" y="1138893"/>
            <a:ext cx="279595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Music : </a:t>
            </a:r>
            <a:r>
              <a:rPr lang="en-US" altLang="zh-TW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Secret </a:t>
            </a:r>
            <a: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Garden - Song </a:t>
            </a:r>
            <a:r>
              <a:rPr lang="en-US" altLang="zh-TW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A New Beginning</a:t>
            </a:r>
            <a:endParaRPr lang="zh-TW" alt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7437065" y="4761072"/>
            <a:ext cx="64293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kumimoji="0" lang="en-US" altLang="zh-TW" sz="1000" dirty="0"/>
              <a:t>THE END</a:t>
            </a:r>
            <a:endParaRPr kumimoji="0"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BB35-2F09-4555-8889-9F6CBE1313B8}" type="slidenum">
              <a:rPr lang="zh-TW" altLang="en-US" smtClean="0"/>
              <a:pPr/>
              <a:t>66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0267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95000">
        <p:randomBar dir="vert"/>
      </p:transition>
    </mc:Choice>
    <mc:Fallback>
      <p:transition spd="slow" advTm="9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9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3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50"/>
                            </p:stCondLst>
                            <p:childTnLst>
                              <p:par>
                                <p:cTn id="37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50"/>
                            </p:stCondLst>
                            <p:childTnLst>
                              <p:par>
                                <p:cTn id="43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1" grpId="1"/>
      <p:bldP spid="12" grpId="0"/>
      <p:bldP spid="12" grpId="1"/>
      <p:bldP spid="13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que - Concours Geographique 2017 .. 20 06 201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Afrique - Concours Geographique 2017 .. 20 06 2017</Template>
  <TotalTime>8</TotalTime>
  <Words>412</Words>
  <Application>Microsoft Office PowerPoint</Application>
  <PresentationFormat>Presentación en pantalla (16:9)</PresentationFormat>
  <Paragraphs>162</Paragraphs>
  <Slides>67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Afrique - Concours Geographique 2017 .. 20 06 2017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7</cp:revision>
  <dcterms:created xsi:type="dcterms:W3CDTF">2018-04-29T20:01:04Z</dcterms:created>
  <dcterms:modified xsi:type="dcterms:W3CDTF">2018-04-29T20:10:03Z</dcterms:modified>
</cp:coreProperties>
</file>