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es-UY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66" y="3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8C5C3-8AAE-4A2E-AFF8-9EFAC464811E}" type="datetimeFigureOut">
              <a:rPr lang="es-UY" smtClean="0"/>
              <a:pPr/>
              <a:t>17/12/2017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7B795-E9F0-4071-B32D-5F57F6FBD712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8C5C3-8AAE-4A2E-AFF8-9EFAC464811E}" type="datetimeFigureOut">
              <a:rPr lang="es-UY" smtClean="0"/>
              <a:pPr/>
              <a:t>17/12/2017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7B795-E9F0-4071-B32D-5F57F6FBD712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8C5C3-8AAE-4A2E-AFF8-9EFAC464811E}" type="datetimeFigureOut">
              <a:rPr lang="es-UY" smtClean="0"/>
              <a:pPr/>
              <a:t>17/12/2017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7B795-E9F0-4071-B32D-5F57F6FBD712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8C5C3-8AAE-4A2E-AFF8-9EFAC464811E}" type="datetimeFigureOut">
              <a:rPr lang="es-UY" smtClean="0"/>
              <a:pPr/>
              <a:t>17/12/2017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7B795-E9F0-4071-B32D-5F57F6FBD712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8C5C3-8AAE-4A2E-AFF8-9EFAC464811E}" type="datetimeFigureOut">
              <a:rPr lang="es-UY" smtClean="0"/>
              <a:pPr/>
              <a:t>17/12/2017</a:t>
            </a:fld>
            <a:endParaRPr lang="es-UY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7B795-E9F0-4071-B32D-5F57F6FBD712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8C5C3-8AAE-4A2E-AFF8-9EFAC464811E}" type="datetimeFigureOut">
              <a:rPr lang="es-UY" smtClean="0"/>
              <a:pPr/>
              <a:t>17/12/2017</a:t>
            </a:fld>
            <a:endParaRPr lang="es-UY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7B795-E9F0-4071-B32D-5F57F6FBD712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8C5C3-8AAE-4A2E-AFF8-9EFAC464811E}" type="datetimeFigureOut">
              <a:rPr lang="es-UY" smtClean="0"/>
              <a:pPr/>
              <a:t>17/12/2017</a:t>
            </a:fld>
            <a:endParaRPr lang="es-UY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7B795-E9F0-4071-B32D-5F57F6FBD712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8C5C3-8AAE-4A2E-AFF8-9EFAC464811E}" type="datetimeFigureOut">
              <a:rPr lang="es-UY" smtClean="0"/>
              <a:pPr/>
              <a:t>17/12/2017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7B795-E9F0-4071-B32D-5F57F6FBD712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8C5C3-8AAE-4A2E-AFF8-9EFAC464811E}" type="datetimeFigureOut">
              <a:rPr lang="es-UY" smtClean="0"/>
              <a:pPr/>
              <a:t>17/12/2017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7B795-E9F0-4071-B32D-5F57F6FBD712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8C5C3-8AAE-4A2E-AFF8-9EFAC464811E}" type="datetimeFigureOut">
              <a:rPr lang="es-UY" smtClean="0"/>
              <a:pPr/>
              <a:t>17/12/2017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7B795-E9F0-4071-B32D-5F57F6FBD712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8C5C3-8AAE-4A2E-AFF8-9EFAC464811E}" type="datetimeFigureOut">
              <a:rPr lang="es-UY" smtClean="0"/>
              <a:pPr/>
              <a:t>17/12/2017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7B795-E9F0-4071-B32D-5F57F6FBD712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3491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98C5C3-8AAE-4A2E-AFF8-9EFAC464811E}" type="datetimeFigureOut">
              <a:rPr lang="es-UY" smtClean="0"/>
              <a:pPr/>
              <a:t>17/12/2017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77B795-E9F0-4071-B32D-5F57F6FBD712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479855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7.png"/><Relationship Id="rId10" Type="http://schemas.openxmlformats.org/officeDocument/2006/relationships/image" Target="../media/image4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785794"/>
            <a:ext cx="9144000" cy="1470025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9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8100" dir="10800000" algn="r" rotWithShape="0">
                    <a:prstClr val="black"/>
                  </a:outerShdw>
                </a:effectLst>
                <a:latin typeface="Edwardian Script ITC" pitchFamily="66" charset="0"/>
              </a:rPr>
              <a:t>El Palacio Belvedere </a:t>
            </a:r>
            <a:endParaRPr lang="es-UY" sz="9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8100" dir="10800000" algn="r" rotWithShape="0">
                  <a:prstClr val="black"/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4" name="Mozart - Piano Concerto No. 22 in E flat, K. 482 [complete].wav">
            <a:hlinkClick r:id="" action="ppaction://media"/>
          </p:cNvPr>
          <p:cNvPicPr>
            <a:picLocks noRot="1" noChangeAspect="1"/>
          </p:cNvPicPr>
          <p:nvPr>
            <a:wavAudioFile r:embed="rId1" name="Mozart - Piano Concerto No. 22 in E flat, K. 482 [complete].wav"/>
          </p:nvPr>
        </p:nvPicPr>
        <p:blipFill>
          <a:blip r:embed="rId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21429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it-IT" dirty="0" smtClean="0">
                <a:solidFill>
                  <a:schemeClr val="bg2">
                    <a:lumMod val="10000"/>
                  </a:schemeClr>
                </a:solidFill>
                <a:latin typeface="Brush Script MT" pitchFamily="66" charset="0"/>
              </a:rPr>
              <a:t>Audio : Mozart - Piano Concerto No. 22</a:t>
            </a:r>
          </a:p>
          <a:p>
            <a:r>
              <a:rPr lang="it-IT" dirty="0" smtClean="0">
                <a:solidFill>
                  <a:schemeClr val="bg2">
                    <a:lumMod val="10000"/>
                  </a:schemeClr>
                </a:solidFill>
                <a:latin typeface="Brush Script MT" pitchFamily="66" charset="0"/>
              </a:rPr>
              <a:t>Fotografía : Propia y de internet</a:t>
            </a:r>
          </a:p>
          <a:p>
            <a:r>
              <a:rPr lang="it-IT" dirty="0" smtClean="0">
                <a:solidFill>
                  <a:schemeClr val="bg2">
                    <a:lumMod val="10000"/>
                  </a:schemeClr>
                </a:solidFill>
                <a:latin typeface="Brush Script MT" pitchFamily="66" charset="0"/>
              </a:rPr>
              <a:t>Diseño : Eliza</a:t>
            </a:r>
          </a:p>
        </p:txBody>
      </p:sp>
      <p:sp>
        <p:nvSpPr>
          <p:cNvPr id="6" name="5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UY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571472" y="214290"/>
            <a:ext cx="8215370" cy="6370975"/>
          </a:xfrm>
          <a:prstGeom prst="rect">
            <a:avLst/>
          </a:prstGeom>
          <a:ln w="5715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txBody>
          <a:bodyPr wrap="square">
            <a:spAutoFit/>
          </a:bodyPr>
          <a:lstStyle/>
          <a:p>
            <a:r>
              <a:rPr lang="es-UY" sz="2400" dirty="0" smtClean="0">
                <a:latin typeface="Maiandra GD" pitchFamily="34" charset="0"/>
              </a:rPr>
              <a:t>El príncipe Eugene de </a:t>
            </a:r>
            <a:r>
              <a:rPr lang="es-UY" sz="2400" dirty="0" err="1" smtClean="0">
                <a:latin typeface="Maiandra GD" pitchFamily="34" charset="0"/>
              </a:rPr>
              <a:t>Savoy</a:t>
            </a:r>
            <a:r>
              <a:rPr lang="es-UY" sz="2400" dirty="0" smtClean="0">
                <a:latin typeface="Maiandra GD" pitchFamily="34" charset="0"/>
              </a:rPr>
              <a:t> mandó a construir  en 1714 una villa de descanso  y entretenimiento con hermosos jardines y algunos pabellones para vivir. En aquel momento no era un palacio, pero con el tiempo cambió de manos y hacia 1750 la villa fue reformada bajo el gobierno de los Habsburgo que le dieron el estilo imperial que podemos ver hoy: el </a:t>
            </a:r>
            <a:r>
              <a:rPr lang="es-UY" sz="2400" b="1" dirty="0" smtClean="0">
                <a:latin typeface="Maiandra GD" pitchFamily="34" charset="0"/>
              </a:rPr>
              <a:t>Palacio Belvedere</a:t>
            </a:r>
            <a:r>
              <a:rPr lang="es-UY" sz="2400" dirty="0" smtClean="0">
                <a:latin typeface="Maiandra GD" pitchFamily="34" charset="0"/>
              </a:rPr>
              <a:t>.</a:t>
            </a:r>
          </a:p>
          <a:p>
            <a:r>
              <a:rPr lang="es-UY" sz="2400" dirty="0" smtClean="0">
                <a:latin typeface="Maiandra GD" pitchFamily="34" charset="0"/>
              </a:rPr>
              <a:t>La primera parte de la villa hoy se conoce con el nombre de Belvedere Bajo y su edificación se debe a la maestría del arquitecto Johann </a:t>
            </a:r>
            <a:r>
              <a:rPr lang="es-UY" sz="2400" dirty="0" err="1" smtClean="0">
                <a:latin typeface="Maiandra GD" pitchFamily="34" charset="0"/>
              </a:rPr>
              <a:t>Lukas</a:t>
            </a:r>
            <a:r>
              <a:rPr lang="es-UY" sz="2400" dirty="0" smtClean="0">
                <a:latin typeface="Maiandra GD" pitchFamily="34" charset="0"/>
              </a:rPr>
              <a:t> von </a:t>
            </a:r>
            <a:r>
              <a:rPr lang="es-UY" sz="2400" dirty="0" err="1" smtClean="0">
                <a:latin typeface="Maiandra GD" pitchFamily="34" charset="0"/>
              </a:rPr>
              <a:t>Hildebrandt</a:t>
            </a:r>
            <a:r>
              <a:rPr lang="es-UY" sz="2400" dirty="0" smtClean="0">
                <a:latin typeface="Maiandra GD" pitchFamily="34" charset="0"/>
              </a:rPr>
              <a:t> y al escultor veneciano Giovanni </a:t>
            </a:r>
            <a:r>
              <a:rPr lang="es-UY" sz="2400" dirty="0" err="1" smtClean="0">
                <a:latin typeface="Maiandra GD" pitchFamily="34" charset="0"/>
              </a:rPr>
              <a:t>Stanetti</a:t>
            </a:r>
            <a:r>
              <a:rPr lang="es-UY" sz="2400" dirty="0" smtClean="0">
                <a:latin typeface="Maiandra GD" pitchFamily="34" charset="0"/>
              </a:rPr>
              <a:t> quienes con sus asistentes le dieron forma a la hermosa residencia, sus salones y sus jardines. Esos jardines son de estilo francés ya que fueron diseñados por Dominique </a:t>
            </a:r>
            <a:r>
              <a:rPr lang="es-UY" sz="2400" dirty="0" err="1" smtClean="0">
                <a:latin typeface="Maiandra GD" pitchFamily="34" charset="0"/>
              </a:rPr>
              <a:t>Girard</a:t>
            </a:r>
            <a:r>
              <a:rPr lang="es-UY" sz="2400" dirty="0" smtClean="0">
                <a:latin typeface="Maiandra GD" pitchFamily="34" charset="0"/>
              </a:rPr>
              <a:t> (un asistente del diseñador de Versalles), tienes senderos de grava y un hermosa fuente de agua con escaleras y cascadas repletas de ninfas, diosas y flores de piedra.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62946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642974" y="0"/>
            <a:ext cx="10513462" cy="6858000"/>
          </a:xfrm>
          <a:prstGeom prst="rect">
            <a:avLst/>
          </a:prstGeom>
        </p:spPr>
      </p:pic>
      <p:pic>
        <p:nvPicPr>
          <p:cNvPr id="3" name="2 Imagen" descr="1126279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642974" y="0"/>
            <a:ext cx="10312782" cy="6858000"/>
          </a:xfrm>
          <a:prstGeom prst="rect">
            <a:avLst/>
          </a:prstGeom>
        </p:spPr>
      </p:pic>
      <p:pic>
        <p:nvPicPr>
          <p:cNvPr id="4" name="3 Imagen" descr="1126279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642974" y="0"/>
            <a:ext cx="10312782" cy="6858000"/>
          </a:xfrm>
          <a:prstGeom prst="rect">
            <a:avLst/>
          </a:prstGeom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68489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57222" y="0"/>
            <a:ext cx="9929882" cy="6858000"/>
          </a:xfrm>
          <a:prstGeom prst="rect">
            <a:avLst/>
          </a:prstGeom>
        </p:spPr>
      </p:pic>
      <p:pic>
        <p:nvPicPr>
          <p:cNvPr id="3" name="2 Imagen" descr="522894350_9a308d9d66_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5" name="4 Imagen" descr="2290904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215517" y="0"/>
            <a:ext cx="10359517" cy="6858000"/>
          </a:xfrm>
          <a:prstGeom prst="rect">
            <a:avLst/>
          </a:prstGeom>
        </p:spPr>
      </p:pic>
      <p:pic>
        <p:nvPicPr>
          <p:cNvPr id="7" name="6 Imagen" descr="2661852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428660" y="0"/>
            <a:ext cx="9572660" cy="6858000"/>
          </a:xfrm>
          <a:prstGeom prst="rect">
            <a:avLst/>
          </a:prstGeom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4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xit" presetSubtype="2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9093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5720"/>
            <a:ext cx="9144000" cy="6812280"/>
          </a:xfrm>
          <a:prstGeom prst="rect">
            <a:avLst/>
          </a:prstGeom>
        </p:spPr>
      </p:pic>
      <p:pic>
        <p:nvPicPr>
          <p:cNvPr id="3" name="2 Imagen" descr="1185152191_aa673fcb75_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Imagen1vc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3" name="2 Imagen" descr="1197307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714412" y="0"/>
            <a:ext cx="10001319" cy="6858000"/>
          </a:xfrm>
          <a:prstGeom prst="rect">
            <a:avLst/>
          </a:prstGeom>
        </p:spPr>
      </p:pic>
      <p:pic>
        <p:nvPicPr>
          <p:cNvPr id="4" name="3 Imagen" descr="f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  <p:pic>
        <p:nvPicPr>
          <p:cNvPr id="5" name="4 Imagen" descr="f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6" name="5 Imagen" descr="f9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7" name="6 Imagen" descr="d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xit" presetSubtype="2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784335781_7af32c2031_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2785189440_be8f50aa33_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6383002615_cb459329de_b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790" y="0"/>
            <a:ext cx="9108420" cy="6858000"/>
          </a:xfrm>
          <a:prstGeom prst="rect">
            <a:avLst/>
          </a:prstGeom>
        </p:spPr>
      </p:pic>
      <p:pic>
        <p:nvPicPr>
          <p:cNvPr id="5" name="4 Imagen" descr="Imagen1belv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6" name="5 Imagen" descr="Imagen1belv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</p:spPr>
      </p:pic>
      <p:pic>
        <p:nvPicPr>
          <p:cNvPr id="7" name="6 Imagen" descr="Wien_Oberes_Belvedere_Marmo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Belvedere_Marmorsaa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Belvedere_Marmorsaa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4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76398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85784" y="0"/>
            <a:ext cx="9429784" cy="6858000"/>
          </a:xfrm>
          <a:prstGeom prst="rect">
            <a:avLst/>
          </a:prstGeom>
        </p:spPr>
      </p:pic>
      <p:pic>
        <p:nvPicPr>
          <p:cNvPr id="3" name="2 Imagen" descr="1779209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714412" y="0"/>
            <a:ext cx="10715700" cy="6858000"/>
          </a:xfrm>
          <a:prstGeom prst="rect">
            <a:avLst/>
          </a:prstGeom>
        </p:spPr>
      </p:pic>
      <p:pic>
        <p:nvPicPr>
          <p:cNvPr id="4" name="3 Imagen" descr="18845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305667" y="0"/>
            <a:ext cx="9755334" cy="6858000"/>
          </a:xfrm>
          <a:prstGeom prst="rect">
            <a:avLst/>
          </a:prstGeom>
        </p:spPr>
      </p:pic>
      <p:pic>
        <p:nvPicPr>
          <p:cNvPr id="5" name="4 Imagen" descr="b5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6783" y="0"/>
            <a:ext cx="9157565" cy="6857999"/>
          </a:xfrm>
          <a:prstGeom prst="rect">
            <a:avLst/>
          </a:prstGeom>
        </p:spPr>
      </p:pic>
      <p:pic>
        <p:nvPicPr>
          <p:cNvPr id="7" name="6 Imagen" descr="f6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8" name="7 Imagen" descr="q34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9" name="8 Imagen" descr="q34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3995759459_c21f8996cc_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6" name="5 Imagen" descr="h6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7" name="6 Imagen" descr="1280504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in-título-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14346" y="-166404"/>
            <a:ext cx="9358346" cy="7022296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285852" y="6334780"/>
            <a:ext cx="3643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atin typeface="Maiandra GD" pitchFamily="34" charset="0"/>
              </a:rPr>
              <a:t>Bajo Belvedere</a:t>
            </a:r>
            <a:endParaRPr lang="es-UY" sz="2800" b="1" dirty="0">
              <a:latin typeface="Maiandra GD" pitchFamily="34" charset="0"/>
            </a:endParaRPr>
          </a:p>
        </p:txBody>
      </p:sp>
      <p:pic>
        <p:nvPicPr>
          <p:cNvPr id="4" name="3 Imagen" descr="2080664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85720" y="214290"/>
            <a:ext cx="3643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atin typeface="Maiandra GD" pitchFamily="34" charset="0"/>
              </a:rPr>
              <a:t>Bajo Belvedere</a:t>
            </a:r>
            <a:endParaRPr lang="es-UY" sz="2800" b="1" dirty="0">
              <a:latin typeface="Maiandra GD" pitchFamily="34" charset="0"/>
            </a:endParaRPr>
          </a:p>
        </p:txBody>
      </p:sp>
      <p:pic>
        <p:nvPicPr>
          <p:cNvPr id="7" name="6 Imagen" descr="Wien_Unteres_Belveder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214282" y="6000768"/>
            <a:ext cx="3643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atin typeface="Maiandra GD" pitchFamily="34" charset="0"/>
              </a:rPr>
              <a:t>Bajo Belvedere</a:t>
            </a:r>
            <a:endParaRPr lang="es-UY" sz="2800" b="1" dirty="0">
              <a:latin typeface="Maiandra GD" pitchFamily="34" charset="0"/>
            </a:endParaRPr>
          </a:p>
        </p:txBody>
      </p:sp>
      <p:pic>
        <p:nvPicPr>
          <p:cNvPr id="10" name="9 Imagen" descr="n7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214338"/>
            <a:ext cx="9429783" cy="7072338"/>
          </a:xfrm>
          <a:prstGeom prst="rect">
            <a:avLst/>
          </a:prstGeom>
        </p:spPr>
      </p:pic>
      <p:pic>
        <p:nvPicPr>
          <p:cNvPr id="12" name="11 Imagen" descr="n7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214338"/>
            <a:ext cx="9429783" cy="7072338"/>
          </a:xfrm>
          <a:prstGeom prst="rect">
            <a:avLst/>
          </a:prstGeom>
        </p:spPr>
      </p:pic>
      <p:sp>
        <p:nvSpPr>
          <p:cNvPr id="13" name="12 CuadroTexto"/>
          <p:cNvSpPr txBox="1"/>
          <p:nvPr/>
        </p:nvSpPr>
        <p:spPr>
          <a:xfrm>
            <a:off x="5786446" y="0"/>
            <a:ext cx="3643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atin typeface="Maiandra GD" pitchFamily="34" charset="0"/>
              </a:rPr>
              <a:t>Bajo Belvedere</a:t>
            </a:r>
            <a:endParaRPr lang="es-UY" sz="2800" b="1" dirty="0">
              <a:latin typeface="Maiandra GD" pitchFamily="34" charset="0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ES" sz="60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¿Te ha gustado?</a:t>
            </a:r>
            <a:r>
              <a:rPr kumimoji="0" lang="es-ES" altLang="es-ES" sz="4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 </a:t>
            </a:r>
            <a:br>
              <a:rPr kumimoji="0" lang="es-ES" altLang="es-ES" sz="4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Puedes ver más entrando </a:t>
            </a:r>
            <a:br>
              <a:rPr kumimoji="0" lang="es-ES" altLang="es-ES" sz="4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1" i="0" u="none" strike="noStrike" kern="1200" cap="none" spc="0" normalizeH="0" baseline="0" noProof="0" smtClean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  <a:hlinkClick r:id="rId2"/>
              </a:rPr>
              <a:t>Aquí</a:t>
            </a:r>
            <a:endParaRPr kumimoji="0" lang="es-ES" altLang="es-ES" sz="4400" b="1" i="0" u="none" strike="noStrike" kern="1200" cap="none" spc="0" normalizeH="0" baseline="0" noProof="0" smtClean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ES" sz="18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kumimoji="0" lang="es-ES_tradnl" altLang="es-ES" sz="1800" b="1" i="0" u="none" strike="noStrike" kern="1200" cap="none" spc="0" normalizeH="0" baseline="0" noProof="0" smtClean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1" i="0" u="none" strike="noStrike" kern="1200" cap="none" spc="0" normalizeH="0" baseline="0" noProof="0" smtClean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3879977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Solsticio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53</Words>
  <Application>Microsoft Office PowerPoint</Application>
  <PresentationFormat>Presentación en pantalla (4:3)</PresentationFormat>
  <Paragraphs>12</Paragraphs>
  <Slides>11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9" baseType="lpstr">
      <vt:lpstr>Arial</vt:lpstr>
      <vt:lpstr>Brush Script MT</vt:lpstr>
      <vt:lpstr>Calibri</vt:lpstr>
      <vt:lpstr>Edwardian Script ITC</vt:lpstr>
      <vt:lpstr>Kristen ITC</vt:lpstr>
      <vt:lpstr>Maiandra GD</vt:lpstr>
      <vt:lpstr>Tema de Office</vt:lpstr>
      <vt:lpstr>Diseño predeterminado</vt:lpstr>
      <vt:lpstr>El Palacio Belvedere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Palacio Belvedere</dc:title>
  <dc:creator/>
  <cp:lastModifiedBy/>
  <cp:revision>15</cp:revision>
  <dcterms:created xsi:type="dcterms:W3CDTF">2012-07-05T01:39:19Z</dcterms:created>
  <dcterms:modified xsi:type="dcterms:W3CDTF">2017-12-17T01:24:38Z</dcterms:modified>
</cp:coreProperties>
</file>