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340" r:id="rId3"/>
    <p:sldId id="347" r:id="rId4"/>
    <p:sldId id="341" r:id="rId5"/>
    <p:sldId id="297" r:id="rId6"/>
    <p:sldId id="322" r:id="rId7"/>
    <p:sldId id="325" r:id="rId8"/>
    <p:sldId id="324" r:id="rId9"/>
    <p:sldId id="329" r:id="rId10"/>
    <p:sldId id="336" r:id="rId11"/>
    <p:sldId id="335" r:id="rId12"/>
    <p:sldId id="328" r:id="rId13"/>
    <p:sldId id="321" r:id="rId14"/>
    <p:sldId id="330" r:id="rId15"/>
    <p:sldId id="333" r:id="rId16"/>
    <p:sldId id="332" r:id="rId17"/>
    <p:sldId id="320" r:id="rId18"/>
    <p:sldId id="316" r:id="rId19"/>
    <p:sldId id="305" r:id="rId20"/>
    <p:sldId id="339" r:id="rId21"/>
    <p:sldId id="315" r:id="rId22"/>
    <p:sldId id="296" r:id="rId23"/>
    <p:sldId id="344" r:id="rId24"/>
    <p:sldId id="345" r:id="rId25"/>
    <p:sldId id="346" r:id="rId26"/>
    <p:sldId id="342" r:id="rId27"/>
    <p:sldId id="348" r:id="rId2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8XcOA74bCqPrbbR3rfaunw" hashData="Fn+s1ral/bBGpymF+z1xcP2NZD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9898"/>
    <a:srgbClr val="FF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DE5E3C5-9AE3-4118-9583-C31C8ADE6DA2}" type="datetimeFigureOut">
              <a:rPr lang="es-ES"/>
              <a:pPr>
                <a:defRPr/>
              </a:pPr>
              <a:t>15/03/2017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0D11C12D-40D0-4E4A-A78D-7A7F0BD6D755}"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7BF27B3-1996-4A7D-A5E1-AA56286C566C}" type="datetimeFigureOut">
              <a:rPr lang="es-ES"/>
              <a:pPr>
                <a:defRPr/>
              </a:pPr>
              <a:t>15/03/2017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E8051C6-4760-463D-AD14-1C832C2442A1}"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E068441-6B52-4042-A50F-28F3BD084190}" type="datetimeFigureOut">
              <a:rPr lang="es-ES"/>
              <a:pPr>
                <a:defRPr/>
              </a:pPr>
              <a:t>15/03/2017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4074481-78E6-4584-905B-B7A3DDA77EE3}"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C6FF0B9-E4CA-4D26-A8C9-313CCFFE556A}" type="datetimeFigureOut">
              <a:rPr lang="es-ES"/>
              <a:pPr>
                <a:defRPr/>
              </a:pPr>
              <a:t>15/03/2017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4295D70-CB6E-4BBD-B6BB-D0E2771CE273}"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0AB00603-8977-433E-A8C0-C75A44E60C92}" type="datetimeFigureOut">
              <a:rPr lang="es-ES"/>
              <a:pPr>
                <a:defRPr/>
              </a:pPr>
              <a:t>15/03/2017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41A67B4-3587-4B34-9EF6-D5782F1E4167}"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EE9F9666-114E-424E-A407-CB2422FE79FA}" type="datetimeFigureOut">
              <a:rPr lang="es-ES"/>
              <a:pPr>
                <a:defRPr/>
              </a:pPr>
              <a:t>15/03/2017</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6B89D9F-DCA7-4C8D-B175-6F960ED6BB9F}"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A4BC9DDB-5B12-4F74-8E06-E45A8D5CE982}" type="datetimeFigureOut">
              <a:rPr lang="es-ES"/>
              <a:pPr>
                <a:defRPr/>
              </a:pPr>
              <a:t>15/03/2017</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28AB153E-6E51-4280-8DD9-36A03759E68B}"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FE656D38-4358-4377-B02D-9CBBF49791DA}" type="datetimeFigureOut">
              <a:rPr lang="es-ES"/>
              <a:pPr>
                <a:defRPr/>
              </a:pPr>
              <a:t>15/03/2017</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F275E0C-2C27-4DA4-B8B5-DE0AFA3DC1A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5633A78-3436-46DA-90FC-CE4DCE3B8E4C}" type="datetimeFigureOut">
              <a:rPr lang="es-ES"/>
              <a:pPr>
                <a:defRPr/>
              </a:pPr>
              <a:t>15/03/2017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DD5F663-65F0-4B2A-B494-925E84C487B1}"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5B022EC-8BF8-4BEF-B695-2A6E2A4015AB}" type="datetimeFigureOut">
              <a:rPr lang="es-ES"/>
              <a:pPr>
                <a:defRPr/>
              </a:pPr>
              <a:t>15/03/2017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91870B-BAF7-4948-9679-391680300A2F}"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1380399-0A7E-44BA-83B7-0BD248000E14}" type="datetimeFigureOut">
              <a:rPr lang="es-ES"/>
              <a:pPr>
                <a:defRPr/>
              </a:pPr>
              <a:t>15/03/2017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5190714-D677-40F1-9E55-5F3FA4F6C3DD}"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F4398DC-CD26-4DDF-98F3-E1C0DFDBB31F}" type="datetimeFigureOut">
              <a:rPr lang="es-ES"/>
              <a:pPr>
                <a:defRPr/>
              </a:pPr>
              <a:t>15/03/2017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0CB88A3-3274-4477-9659-57CA273125C8}"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7"/>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AB0EBCA-EAE7-474E-ACE0-6299F3525A8E}" type="datetimeFigureOut">
              <a:rPr lang="es-ES"/>
              <a:pPr>
                <a:defRPr/>
              </a:pPr>
              <a:t>15/03/2017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AC852B3-A54F-43E2-A3C1-FD25A66C3598}"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commons.wikimedia.org/wiki/File:El_ingenioso_hidalgo_don_Quijote_de_la_Mancha.jpg" TargetMode="External"/><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hyperlink" Target="http://upload.wikimedia.org/wikipedia/commons/3/3c/CHANDOS3.jpg" TargetMode="External"/><Relationship Id="rId7" Type="http://schemas.openxmlformats.org/officeDocument/2006/relationships/hyperlink" Target="http://www.google.es/url?sa=i&amp;rct=j&amp;q=&amp;esrc=s&amp;frm=1&amp;source=images&amp;cd=&amp;cad=rja&amp;uact=8&amp;ved=0CAcQjRw&amp;url=http%3A%2F%2Fcontent.time.com%2Ftime%2Fcovers%2F0%2C16641%2C19690523%2C00.html&amp;ei=zhQ2VbalItL1arTtgdgB&amp;bvm=bv.91071109,d.ZGU&amp;psig=AFQjCNEIWr-ehad8JameANpdreCNG2lmnw&amp;ust=1429694025582586" TargetMode="External"/><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es/url?sa=i&amp;rct=j&amp;q=&amp;esrc=s&amp;frm=1&amp;source=images&amp;cd=&amp;cad=rja&amp;uact=8&amp;ved=0CAcQjRw&amp;url=http%3A%2F%2Fde.academic.ru%2Fdic.nsf%2Fdewiki%2F778789&amp;ei=9Ac2Ve-SKNHiaLLmgYgE&amp;bvm=bv.91071109,d.ZWU&amp;psig=AFQjCNFFBF_8lhwVWdw2qs3yzq6s9Mt-EQ&amp;ust=1429689509975355" TargetMode="Externa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hyperlink" Target="http://www.google.es/url?sa=i&amp;rct=j&amp;q=&amp;esrc=s&amp;frm=1&amp;source=images&amp;cd=&amp;cad=rja&amp;uact=8&amp;ved=0CAcQjRw&amp;url=http%3A%2F%2Fes.wikipedia.org%2Fwiki%2FEscritorio_de_San_Mill%25C3%25A1n&amp;ei=NwM2VcbGD4Lqav3CgKAL&amp;bvm=bv.91071109,d.ZWU&amp;psig=AFQjCNFFBF_8lhwVWdw2qs3yzq6s9Mt-EQ&amp;ust=1429689509975355" TargetMode="External"/><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google.es/url?sa=i&amp;rct=j&amp;q=&amp;esrc=s&amp;frm=1&amp;source=images&amp;cd=&amp;cad=rja&amp;uact=8&amp;ved=0CAcQjRw&amp;url=http%3A%2F%2Fwww.vallenajerilla.com%2Fberceo%2Fbraulio%2Fbraulio.htm&amp;ei=aZg2Vbm0Fo2Vav2zgZAF&amp;bvm=bv.91071109,d.ZGU&amp;psig=AFQjCNGhrRyBmKZHTJH11x3x4w3wUewFNA&amp;ust=1429727692573111" TargetMode="Externa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google.es/url?sa=i&amp;rct=j&amp;q=&amp;esrc=s&amp;frm=1&amp;source=images&amp;cd=&amp;cad=rja&amp;uact=8&amp;ved=0CAcQjRw&amp;url=http%3A%2F%2Fwww.xn--espaaescultura-tnb.es%2Fes%2Fmonumentos%2Frioja_la%2Fmonasterio_de_suso_de_san_millan_de_la_cogolla.html&amp;ei=9Ac2Ve-SKNHiaLLmgYgE&amp;bvm=bv.91071109,d.ZWU&amp;psig=AFQjCNFFBF_8lhwVWdw2qs3yzq6s9Mt-EQ&amp;ust=1429689509975355"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upload.wikimedia.org/wikipedia/commons/3/3b/Gonzalo_de_berceo.jpg" TargetMode="External"/><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commons.wikimedia.org/wiki/File:Garcia_III_Sanches_de_Pamplona_-_The_Portuguese_Genealogy_(Genealogia_dos_Reis_de_Portugal).png" TargetMode="External"/><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hyperlink" Target="http://www.google.es/url?sa=i&amp;rct=j&amp;q=&amp;esrc=s&amp;frm=1&amp;source=images&amp;cd=&amp;cad=rja&amp;uact=8&amp;ved=0CAcQjRw&amp;url=http%3A%2F%2Flariojaturismo.com%2Fcomunidad%2Flarioja%2Frecurso%2Fmonasterio-de-santa-maria-la-real%2Fe93f47ef-a562-42bf-87db-9c9b436765c9&amp;ei=Qqs2VYnpKdjlaqPegZAF&amp;bvm=bv.91071109,d.ZGU&amp;psig=AFQjCNGxfFLdqqCEvKxSM2ljKbZoTdapFQ&amp;ust=1429732509206887"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hyperlink" Target="https://www.google.es/url?sa=i&amp;rct=j&amp;q=&amp;esrc=s&amp;frm=1&amp;source=images&amp;cd=&amp;cad=rja&amp;uact=8&amp;ved=0CAcQjRw&amp;url=https%3A%2F%2Fwww.flickr.com%2Fphotos%2F129040774%40N04%2Ffavorites%2F&amp;ei=t3I3VcS_LcOUaoL2gGA&amp;bvm=bv.91071109,d.ZGU&amp;psig=AFQjCNG9zbLf4SzTee_GVQF3tc_quLfQuQ&amp;ust=1429783567909724"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upload.wikimedia.org/wikipedia/commons/e/e9/Grammatica_Nebrissensis.JPG" TargetMode="External"/><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25.xml.rels><?xml version="1.0" encoding="UTF-8" standalone="yes"?>
<Relationships xmlns="http://schemas.openxmlformats.org/package/2006/relationships"><Relationship Id="rId3" Type="http://schemas.openxmlformats.org/officeDocument/2006/relationships/hyperlink" Target="http://www.google.es/url?sa=i&amp;rct=j&amp;q=&amp;esrc=s&amp;frm=1&amp;source=images&amp;cd=&amp;cad=rja&amp;uact=8&amp;ved=0CAcQjRw&amp;url=http%3A%2F%2Famaga-antioquia.gov.co%2Fnoticias.shtml%3Fapc%3DCnxx-1-%26x%3D1943996&amp;ei=Q904VcNXxMtovJmAoAY&amp;bvm=bv.91427555,d.ZGU&amp;psig=AFQjCNEj6Fz1crDwMN-467qJNaG3mFXMHw&amp;ust=1429876417192544" TargetMode="External"/><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7.jpeg"/></Relationships>
</file>

<file path=ppt/slides/_rels/slide26.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CuadroTexto"/>
          <p:cNvSpPr txBox="1">
            <a:spLocks noChangeArrowheads="1"/>
          </p:cNvSpPr>
          <p:nvPr/>
        </p:nvSpPr>
        <p:spPr bwMode="auto">
          <a:xfrm>
            <a:off x="260350" y="5711825"/>
            <a:ext cx="8375650" cy="954088"/>
          </a:xfrm>
          <a:prstGeom prst="rect">
            <a:avLst/>
          </a:prstGeom>
          <a:noFill/>
          <a:ln w="9525">
            <a:noFill/>
            <a:miter lim="800000"/>
            <a:headEnd/>
            <a:tailEnd/>
          </a:ln>
        </p:spPr>
        <p:txBody>
          <a:bodyPr>
            <a:spAutoFit/>
          </a:bodyPr>
          <a:lstStyle/>
          <a:p>
            <a:r>
              <a:rPr lang="es-ES" sz="1400" b="1"/>
              <a:t>23 de abril </a:t>
            </a:r>
            <a:r>
              <a:rPr lang="es-ES" sz="1400"/>
              <a:t>es el </a:t>
            </a:r>
            <a:r>
              <a:rPr lang="es-ES" sz="1400" b="1"/>
              <a:t>Día del Libro </a:t>
            </a:r>
            <a:r>
              <a:rPr lang="es-ES" sz="1400"/>
              <a:t>y</a:t>
            </a:r>
            <a:r>
              <a:rPr lang="es-ES" sz="1400" b="1"/>
              <a:t>  Día de la Lengua Española </a:t>
            </a:r>
            <a:r>
              <a:rPr lang="es-ES" sz="1400"/>
              <a:t>porque en ese día del año 1616 fallecía </a:t>
            </a:r>
            <a:r>
              <a:rPr lang="es-ES" sz="1400" b="1"/>
              <a:t>Miguel de Cervantes de Saavedra</a:t>
            </a:r>
            <a:r>
              <a:rPr lang="es-ES" sz="1400"/>
              <a:t>, el autor de </a:t>
            </a:r>
            <a:r>
              <a:rPr lang="es-ES" sz="1400" b="1" i="1"/>
              <a:t>“Don Quijote de la Mancha</a:t>
            </a:r>
            <a:r>
              <a:rPr lang="es-ES" sz="1400"/>
              <a:t>”  </a:t>
            </a:r>
            <a:r>
              <a:rPr lang="es-ES" sz="1400" i="1"/>
              <a:t>”La Galatea” </a:t>
            </a:r>
            <a:r>
              <a:rPr lang="es-ES" sz="1400"/>
              <a:t>y </a:t>
            </a:r>
            <a:r>
              <a:rPr lang="es-ES" sz="1400" i="1"/>
              <a:t>Novelas ejemplares</a:t>
            </a:r>
            <a:r>
              <a:rPr lang="es-ES" sz="1400"/>
              <a:t>”, icono universal como símbolo de la Lengua Española. Nació en Alcalá de Henares (Madrid), 29 de septiembre de 1547 y falleció en Madrid el  23 de abril de 1616. </a:t>
            </a:r>
          </a:p>
        </p:txBody>
      </p:sp>
      <p:pic>
        <p:nvPicPr>
          <p:cNvPr id="2051" name="Picture 2" descr="Cervates jauregui.jpg"/>
          <p:cNvPicPr>
            <a:picLocks noChangeAspect="1" noChangeArrowheads="1"/>
          </p:cNvPicPr>
          <p:nvPr/>
        </p:nvPicPr>
        <p:blipFill>
          <a:blip r:embed="rId2"/>
          <a:srcRect/>
          <a:stretch>
            <a:fillRect/>
          </a:stretch>
        </p:blipFill>
        <p:spPr bwMode="auto">
          <a:xfrm>
            <a:off x="4932363" y="1250950"/>
            <a:ext cx="2879725" cy="3783013"/>
          </a:xfrm>
          <a:prstGeom prst="rect">
            <a:avLst/>
          </a:prstGeom>
          <a:noFill/>
          <a:ln w="9525">
            <a:noFill/>
            <a:miter lim="800000"/>
            <a:headEnd/>
            <a:tailEnd/>
          </a:ln>
        </p:spPr>
      </p:pic>
      <p:sp>
        <p:nvSpPr>
          <p:cNvPr id="2052" name="2 CuadroTexto"/>
          <p:cNvSpPr txBox="1">
            <a:spLocks noChangeArrowheads="1"/>
          </p:cNvSpPr>
          <p:nvPr/>
        </p:nvSpPr>
        <p:spPr bwMode="auto">
          <a:xfrm>
            <a:off x="5688013" y="5157788"/>
            <a:ext cx="2947987" cy="492125"/>
          </a:xfrm>
          <a:prstGeom prst="rect">
            <a:avLst/>
          </a:prstGeom>
          <a:noFill/>
          <a:ln w="9525">
            <a:noFill/>
            <a:miter lim="800000"/>
            <a:headEnd/>
            <a:tailEnd/>
          </a:ln>
        </p:spPr>
        <p:txBody>
          <a:bodyPr>
            <a:spAutoFit/>
          </a:bodyPr>
          <a:lstStyle/>
          <a:p>
            <a:pPr algn="r"/>
            <a:r>
              <a:rPr lang="es-ES" sz="1200" i="1"/>
              <a:t>Retrato atribuído a Juan de Jaúregui  y </a:t>
            </a:r>
          </a:p>
          <a:p>
            <a:pPr algn="r"/>
            <a:r>
              <a:rPr lang="es-ES" sz="1200" i="1"/>
              <a:t>1ª edición del Quijote (1605</a:t>
            </a:r>
            <a:r>
              <a:rPr lang="es-ES" sz="1400" i="1"/>
              <a:t>)</a:t>
            </a:r>
          </a:p>
        </p:txBody>
      </p:sp>
      <p:pic>
        <p:nvPicPr>
          <p:cNvPr id="2053" name="Picture 4" descr="http://upload.wikimedia.org/wikipedia/commons/thumb/d/d8/El_ingenioso_hidalgo_don_Quijote_de_la_Mancha.jpg/220px-El_ingenioso_hidalgo_don_Quijote_de_la_Mancha.jpg">
            <a:hlinkClick r:id="rId3"/>
          </p:cNvPr>
          <p:cNvPicPr>
            <a:picLocks noChangeAspect="1" noChangeArrowheads="1"/>
          </p:cNvPicPr>
          <p:nvPr/>
        </p:nvPicPr>
        <p:blipFill>
          <a:blip r:embed="rId4"/>
          <a:srcRect/>
          <a:stretch>
            <a:fillRect/>
          </a:stretch>
        </p:blipFill>
        <p:spPr bwMode="auto">
          <a:xfrm>
            <a:off x="1736725" y="1308100"/>
            <a:ext cx="2470150" cy="3783013"/>
          </a:xfrm>
          <a:prstGeom prst="rect">
            <a:avLst/>
          </a:prstGeom>
          <a:noFill/>
          <a:ln w="9525">
            <a:noFill/>
            <a:miter lim="800000"/>
            <a:headEnd/>
            <a:tailEnd/>
          </a:ln>
        </p:spPr>
      </p:pic>
      <p:sp>
        <p:nvSpPr>
          <p:cNvPr id="4" name="3 CuadroTexto"/>
          <p:cNvSpPr txBox="1"/>
          <p:nvPr/>
        </p:nvSpPr>
        <p:spPr>
          <a:xfrm>
            <a:off x="827088" y="404813"/>
            <a:ext cx="7469187" cy="584200"/>
          </a:xfrm>
          <a:prstGeom prst="rect">
            <a:avLst/>
          </a:prstGeom>
          <a:noFill/>
        </p:spPr>
        <p:txBody>
          <a:bodyPr wrap="none">
            <a:spAutoFit/>
          </a:bodyPr>
          <a:lstStyle/>
          <a:p>
            <a:pPr>
              <a:defRPr/>
            </a:pPr>
            <a:r>
              <a:rPr lang="es-ES" sz="3200" b="1" dirty="0">
                <a:solidFill>
                  <a:srgbClr val="C00000"/>
                </a:solidFill>
                <a:effectLst>
                  <a:outerShdw blurRad="38100" dist="38100" dir="2700000" algn="tl">
                    <a:srgbClr val="000000">
                      <a:alpha val="43137"/>
                    </a:srgbClr>
                  </a:outerShdw>
                </a:effectLst>
                <a:latin typeface="Papyrus" pitchFamily="66" charset="0"/>
              </a:rPr>
              <a:t>23 de abril: Día del Libro y de la Lengua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Rectángulo"/>
          <p:cNvSpPr>
            <a:spLocks noChangeArrowheads="1"/>
          </p:cNvSpPr>
          <p:nvPr/>
        </p:nvSpPr>
        <p:spPr bwMode="auto">
          <a:xfrm>
            <a:off x="182563" y="4652963"/>
            <a:ext cx="6692900" cy="2062162"/>
          </a:xfrm>
          <a:prstGeom prst="rect">
            <a:avLst/>
          </a:prstGeom>
          <a:noFill/>
          <a:ln w="9525">
            <a:noFill/>
            <a:miter lim="800000"/>
            <a:headEnd/>
            <a:tailEnd/>
          </a:ln>
        </p:spPr>
        <p:txBody>
          <a:bodyPr>
            <a:spAutoFit/>
          </a:bodyPr>
          <a:lstStyle/>
          <a:p>
            <a:r>
              <a:rPr lang="es-ES" sz="1600">
                <a:latin typeface="Calibri" pitchFamily="34" charset="0"/>
              </a:rPr>
              <a:t>Ese mismo día  y año 23 de abril de 1616, según el calendario Juliano, murió </a:t>
            </a:r>
            <a:r>
              <a:rPr lang="es-ES" sz="1600" b="1">
                <a:latin typeface="Calibri" pitchFamily="34" charset="0"/>
              </a:rPr>
              <a:t>William Shakespeare </a:t>
            </a:r>
            <a:r>
              <a:rPr lang="es-ES" sz="1600">
                <a:latin typeface="Calibri" pitchFamily="34" charset="0"/>
              </a:rPr>
              <a:t>en el Reino Unido y el peruano </a:t>
            </a:r>
            <a:r>
              <a:rPr lang="es-ES" sz="1600" b="1">
                <a:latin typeface="Calibri" pitchFamily="34" charset="0"/>
              </a:rPr>
              <a:t>Inca Garcilaso de la Vega </a:t>
            </a:r>
            <a:r>
              <a:rPr lang="es-ES" sz="1600">
                <a:latin typeface="Calibri" pitchFamily="34" charset="0"/>
              </a:rPr>
              <a:t>considerado </a:t>
            </a:r>
            <a:r>
              <a:rPr lang="es-ES" sz="1600" i="1">
                <a:latin typeface="Calibri" pitchFamily="34" charset="0"/>
              </a:rPr>
              <a:t>“el primer mestizo biológico y espiritual de América“ Y en el </a:t>
            </a:r>
            <a:r>
              <a:rPr lang="es-ES" sz="1600">
                <a:latin typeface="Calibri" pitchFamily="34" charset="0"/>
              </a:rPr>
              <a:t>mismo día 23 de abril pero  del año  1899</a:t>
            </a:r>
            <a:r>
              <a:rPr lang="es-ES" sz="1600" i="1">
                <a:latin typeface="Calibri" pitchFamily="34" charset="0"/>
              </a:rPr>
              <a:t> </a:t>
            </a:r>
            <a:r>
              <a:rPr lang="es-ES" sz="1600" b="1">
                <a:latin typeface="Calibri" pitchFamily="34" charset="0"/>
              </a:rPr>
              <a:t>Vladimir Nabokov</a:t>
            </a:r>
            <a:r>
              <a:rPr lang="es-ES" sz="1600">
                <a:latin typeface="Calibri" pitchFamily="34" charset="0"/>
              </a:rPr>
              <a:t>, ruso nacionalizado estadounidense. </a:t>
            </a:r>
          </a:p>
          <a:p>
            <a:r>
              <a:rPr lang="es-ES" sz="1600">
                <a:latin typeface="Calibri" pitchFamily="34" charset="0"/>
              </a:rPr>
              <a:t>El  </a:t>
            </a:r>
            <a:r>
              <a:rPr lang="es-ES" sz="1600" b="1">
                <a:latin typeface="Calibri" pitchFamily="34" charset="0"/>
              </a:rPr>
              <a:t>Día del Idioma </a:t>
            </a:r>
            <a:r>
              <a:rPr lang="es-ES" sz="1600">
                <a:latin typeface="Calibri" pitchFamily="34" charset="0"/>
              </a:rPr>
              <a:t>se celebra a partir del año 1702.   En algunos países se conmemora a la vez el </a:t>
            </a:r>
            <a:r>
              <a:rPr lang="es-ES" sz="1600" b="1">
                <a:latin typeface="Calibri" pitchFamily="34" charset="0"/>
              </a:rPr>
              <a:t>Día del Libro</a:t>
            </a:r>
            <a:r>
              <a:rPr lang="es-ES" sz="1600">
                <a:latin typeface="Calibri" pitchFamily="34" charset="0"/>
              </a:rPr>
              <a:t>. </a:t>
            </a:r>
            <a:r>
              <a:rPr lang="es-ES" sz="1600" b="1">
                <a:latin typeface="Calibri" pitchFamily="34" charset="0"/>
              </a:rPr>
              <a:t>Naciones Unidas </a:t>
            </a:r>
            <a:r>
              <a:rPr lang="es-ES" sz="1600">
                <a:latin typeface="Calibri" pitchFamily="34" charset="0"/>
              </a:rPr>
              <a:t>designó en el año 2000 el 21 de febrero como el </a:t>
            </a:r>
            <a:r>
              <a:rPr lang="es-ES" sz="1600" b="1">
                <a:latin typeface="Calibri" pitchFamily="34" charset="0"/>
              </a:rPr>
              <a:t>Día Internacional de la Lengua Materna.</a:t>
            </a:r>
          </a:p>
        </p:txBody>
      </p:sp>
      <p:pic>
        <p:nvPicPr>
          <p:cNvPr id="3" name="Picture 2" descr="C:\Documents and Settings\Satur.MI_ORNENADOR\Escritorio\Cervates por Juan de Jauregui.jpg"/>
          <p:cNvPicPr>
            <a:picLocks noChangeAspect="1" noChangeArrowheads="1"/>
          </p:cNvPicPr>
          <p:nvPr/>
        </p:nvPicPr>
        <p:blipFill>
          <a:blip r:embed="rId2"/>
          <a:srcRect/>
          <a:stretch>
            <a:fillRect/>
          </a:stretch>
        </p:blipFill>
        <p:spPr bwMode="auto">
          <a:xfrm>
            <a:off x="2987675" y="222250"/>
            <a:ext cx="2736850" cy="3703638"/>
          </a:xfrm>
          <a:prstGeom prst="rect">
            <a:avLst/>
          </a:prstGeom>
        </p:spPr>
        <p:style>
          <a:lnRef idx="3">
            <a:schemeClr val="lt1"/>
          </a:lnRef>
          <a:fillRef idx="1">
            <a:schemeClr val="dk1"/>
          </a:fillRef>
          <a:effectRef idx="1">
            <a:schemeClr val="dk1"/>
          </a:effectRef>
          <a:fontRef idx="minor">
            <a:schemeClr val="lt1"/>
          </a:fontRef>
        </p:style>
      </p:pic>
      <p:pic>
        <p:nvPicPr>
          <p:cNvPr id="43010" name="Picture 2" descr="Archivo:CHANDOS3.jpg">
            <a:hlinkClick r:id="rId3"/>
          </p:cNvPr>
          <p:cNvPicPr>
            <a:picLocks noChangeAspect="1" noChangeArrowheads="1"/>
          </p:cNvPicPr>
          <p:nvPr/>
        </p:nvPicPr>
        <p:blipFill>
          <a:blip r:embed="rId4"/>
          <a:srcRect/>
          <a:stretch>
            <a:fillRect/>
          </a:stretch>
        </p:blipFill>
        <p:spPr bwMode="auto">
          <a:xfrm>
            <a:off x="6659563" y="228600"/>
            <a:ext cx="2273300" cy="2924175"/>
          </a:xfrm>
          <a:prstGeom prst="rect">
            <a:avLst/>
          </a:prstGeom>
        </p:spPr>
        <p:style>
          <a:lnRef idx="3">
            <a:schemeClr val="lt1"/>
          </a:lnRef>
          <a:fillRef idx="1">
            <a:schemeClr val="dk1"/>
          </a:fillRef>
          <a:effectRef idx="1">
            <a:schemeClr val="dk1"/>
          </a:effectRef>
          <a:fontRef idx="minor">
            <a:schemeClr val="lt1"/>
          </a:fontRef>
        </p:style>
      </p:pic>
      <p:pic>
        <p:nvPicPr>
          <p:cNvPr id="43012" name="Picture 4" descr="http://1.bp.blogspot.com/_gr41FEso034/SPBiRgPsh7I/AAAAAAAAR_c/dH0uQB4tcTc/s400/Inca+Garcilaso+de+la+Vega.gif"/>
          <p:cNvPicPr>
            <a:picLocks noChangeAspect="1" noChangeArrowheads="1"/>
          </p:cNvPicPr>
          <p:nvPr/>
        </p:nvPicPr>
        <p:blipFill>
          <a:blip r:embed="rId5"/>
          <a:srcRect/>
          <a:stretch>
            <a:fillRect/>
          </a:stretch>
        </p:blipFill>
        <p:spPr bwMode="auto">
          <a:xfrm>
            <a:off x="6240463" y="2462213"/>
            <a:ext cx="1912937" cy="1936750"/>
          </a:xfrm>
          <a:prstGeom prst="rect">
            <a:avLst/>
          </a:prstGeom>
        </p:spPr>
        <p:style>
          <a:lnRef idx="3">
            <a:schemeClr val="lt1"/>
          </a:lnRef>
          <a:fillRef idx="1">
            <a:schemeClr val="dk1"/>
          </a:fillRef>
          <a:effectRef idx="1">
            <a:schemeClr val="dk1"/>
          </a:effectRef>
          <a:fontRef idx="minor">
            <a:schemeClr val="lt1"/>
          </a:fontRef>
        </p:style>
      </p:pic>
      <p:pic>
        <p:nvPicPr>
          <p:cNvPr id="3081" name="Picture 9" descr="http://www.educa.madrid.org/web/ies.villanuevadelpardillo/horariosycalendarioescolar/dia_del_libro.jpg"/>
          <p:cNvPicPr>
            <a:picLocks noChangeAspect="1" noChangeArrowheads="1"/>
          </p:cNvPicPr>
          <p:nvPr/>
        </p:nvPicPr>
        <p:blipFill>
          <a:blip r:embed="rId6"/>
          <a:srcRect/>
          <a:stretch>
            <a:fillRect/>
          </a:stretch>
        </p:blipFill>
        <p:spPr bwMode="auto">
          <a:xfrm>
            <a:off x="323850" y="1125538"/>
            <a:ext cx="2384425" cy="2159000"/>
          </a:xfrm>
          <a:prstGeom prst="rect">
            <a:avLst/>
          </a:prstGeom>
        </p:spPr>
        <p:style>
          <a:lnRef idx="3">
            <a:schemeClr val="lt1"/>
          </a:lnRef>
          <a:fillRef idx="1">
            <a:schemeClr val="dk1"/>
          </a:fillRef>
          <a:effectRef idx="1">
            <a:schemeClr val="dk1"/>
          </a:effectRef>
          <a:fontRef idx="minor">
            <a:schemeClr val="lt1"/>
          </a:fontRef>
        </p:style>
      </p:pic>
      <p:pic>
        <p:nvPicPr>
          <p:cNvPr id="3080" name="Picture 8" descr="http://img.timeinc.net/time/magazine/archive/covers/1969/1101690523_400.jpg">
            <a:hlinkClick r:id="rId7"/>
          </p:cNvPr>
          <p:cNvPicPr>
            <a:picLocks noChangeAspect="1" noChangeArrowheads="1"/>
          </p:cNvPicPr>
          <p:nvPr/>
        </p:nvPicPr>
        <p:blipFill>
          <a:blip r:embed="rId8"/>
          <a:srcRect/>
          <a:stretch>
            <a:fillRect/>
          </a:stretch>
        </p:blipFill>
        <p:spPr bwMode="auto">
          <a:xfrm>
            <a:off x="7307263" y="4562475"/>
            <a:ext cx="1625600" cy="2141538"/>
          </a:xfrm>
          <a:prstGeom prst="rect">
            <a:avLst/>
          </a:prstGeom>
        </p:spPr>
        <p:style>
          <a:lnRef idx="3">
            <a:schemeClr val="lt1"/>
          </a:lnRef>
          <a:fillRef idx="1">
            <a:schemeClr val="dk1"/>
          </a:fillRef>
          <a:effectRef idx="1">
            <a:schemeClr val="dk1"/>
          </a:effectRef>
          <a:fontRef idx="minor">
            <a:schemeClr val="lt1"/>
          </a:fontRef>
        </p:style>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fotos.imagenesdeposito.com/imagenes/b/banderas_de_espana_y_latinoamerica-12930.gif"/>
          <p:cNvPicPr>
            <a:picLocks noChangeAspect="1" noChangeArrowheads="1"/>
          </p:cNvPicPr>
          <p:nvPr/>
        </p:nvPicPr>
        <p:blipFill>
          <a:blip r:embed="rId2"/>
          <a:srcRect/>
          <a:stretch>
            <a:fillRect/>
          </a:stretch>
        </p:blipFill>
        <p:spPr bwMode="auto">
          <a:xfrm>
            <a:off x="468313" y="0"/>
            <a:ext cx="2705100" cy="6400800"/>
          </a:xfrm>
          <a:prstGeom prst="rect">
            <a:avLst/>
          </a:prstGeom>
          <a:noFill/>
          <a:ln w="9525">
            <a:noFill/>
            <a:miter lim="800000"/>
            <a:headEnd/>
            <a:tailEnd/>
          </a:ln>
        </p:spPr>
      </p:pic>
      <p:pic>
        <p:nvPicPr>
          <p:cNvPr id="4099" name="Picture 4" descr="http://web.madritel.es/personales/alphapj/gifs/leng.jpg"/>
          <p:cNvPicPr>
            <a:picLocks noChangeAspect="1" noChangeArrowheads="1"/>
          </p:cNvPicPr>
          <p:nvPr/>
        </p:nvPicPr>
        <p:blipFill>
          <a:blip r:embed="rId3"/>
          <a:srcRect/>
          <a:stretch>
            <a:fillRect/>
          </a:stretch>
        </p:blipFill>
        <p:spPr bwMode="auto">
          <a:xfrm>
            <a:off x="4932363" y="476250"/>
            <a:ext cx="1728787" cy="1728788"/>
          </a:xfrm>
          <a:prstGeom prst="rect">
            <a:avLst/>
          </a:prstGeom>
          <a:noFill/>
          <a:ln w="9525">
            <a:noFill/>
            <a:miter lim="800000"/>
            <a:headEnd/>
            <a:tailEnd/>
          </a:ln>
        </p:spPr>
      </p:pic>
      <p:sp>
        <p:nvSpPr>
          <p:cNvPr id="4" name="3 Rectángulo"/>
          <p:cNvSpPr/>
          <p:nvPr/>
        </p:nvSpPr>
        <p:spPr>
          <a:xfrm>
            <a:off x="3633788" y="2420938"/>
            <a:ext cx="5237162" cy="646112"/>
          </a:xfrm>
          <a:prstGeom prst="rect">
            <a:avLst/>
          </a:prstGeom>
        </p:spPr>
        <p:txBody>
          <a:bodyPr wrap="none">
            <a:spAutoFit/>
          </a:bodyPr>
          <a:lstStyle/>
          <a:p>
            <a:pPr>
              <a:defRPr/>
            </a:pPr>
            <a:r>
              <a:rPr lang="es-ES" sz="3600" dirty="0">
                <a:solidFill>
                  <a:srgbClr val="0070C0"/>
                </a:solidFill>
                <a:effectLst>
                  <a:outerShdw blurRad="38100" dist="38100" dir="2700000" algn="tl">
                    <a:srgbClr val="000000">
                      <a:alpha val="43137"/>
                    </a:srgbClr>
                  </a:outerShdw>
                </a:effectLst>
                <a:latin typeface="Arial Black" pitchFamily="34" charset="0"/>
              </a:rPr>
              <a:t>La Lengua española</a:t>
            </a:r>
          </a:p>
        </p:txBody>
      </p:sp>
      <p:sp>
        <p:nvSpPr>
          <p:cNvPr id="5" name="4 Rectángulo"/>
          <p:cNvSpPr/>
          <p:nvPr/>
        </p:nvSpPr>
        <p:spPr>
          <a:xfrm>
            <a:off x="3398838" y="3181350"/>
            <a:ext cx="5472112" cy="461963"/>
          </a:xfrm>
          <a:prstGeom prst="rect">
            <a:avLst/>
          </a:prstGeom>
        </p:spPr>
        <p:txBody>
          <a:bodyPr>
            <a:spAutoFit/>
          </a:bodyPr>
          <a:lstStyle/>
          <a:p>
            <a:pPr>
              <a:defRPr/>
            </a:pPr>
            <a:r>
              <a:rPr lang="es-ES" sz="2400" b="1" dirty="0">
                <a:solidFill>
                  <a:schemeClr val="accent2">
                    <a:lumMod val="75000"/>
                  </a:schemeClr>
                </a:solidFill>
                <a:effectLst>
                  <a:outerShdw blurRad="38100" dist="38100" dir="2700000" algn="tl">
                    <a:srgbClr val="000000">
                      <a:alpha val="43137"/>
                    </a:srgbClr>
                  </a:outerShdw>
                </a:effectLst>
                <a:latin typeface="Century Gothic" pitchFamily="34" charset="0"/>
              </a:rPr>
              <a:t>      </a:t>
            </a:r>
            <a:r>
              <a:rPr lang="es-ES" sz="2400" b="1" dirty="0">
                <a:solidFill>
                  <a:srgbClr val="0070C0"/>
                </a:solidFill>
                <a:effectLst>
                  <a:outerShdw blurRad="38100" dist="38100" dir="2700000" algn="tl">
                    <a:srgbClr val="000000">
                      <a:alpha val="43137"/>
                    </a:srgbClr>
                  </a:outerShdw>
                </a:effectLst>
                <a:latin typeface="Century Gothic" pitchFamily="34" charset="0"/>
              </a:rPr>
              <a:t>1- Los caminos de la Lengua</a:t>
            </a:r>
          </a:p>
        </p:txBody>
      </p:sp>
      <p:sp>
        <p:nvSpPr>
          <p:cNvPr id="4102" name="2 CuadroTexto"/>
          <p:cNvSpPr txBox="1">
            <a:spLocks noChangeArrowheads="1"/>
          </p:cNvSpPr>
          <p:nvPr/>
        </p:nvSpPr>
        <p:spPr bwMode="auto">
          <a:xfrm>
            <a:off x="3387725" y="4292600"/>
            <a:ext cx="5570538" cy="2032000"/>
          </a:xfrm>
          <a:prstGeom prst="rect">
            <a:avLst/>
          </a:prstGeom>
          <a:noFill/>
          <a:ln w="9525">
            <a:noFill/>
            <a:miter lim="800000"/>
            <a:headEnd/>
            <a:tailEnd/>
          </a:ln>
        </p:spPr>
        <p:txBody>
          <a:bodyPr wrap="none">
            <a:spAutoFit/>
          </a:bodyPr>
          <a:lstStyle/>
          <a:p>
            <a:pPr algn="ctr"/>
            <a:r>
              <a:rPr lang="es-ES">
                <a:solidFill>
                  <a:srgbClr val="002060"/>
                </a:solidFill>
              </a:rPr>
              <a:t>Esta fecha del 23 de abril entendemos que es una </a:t>
            </a:r>
          </a:p>
          <a:p>
            <a:pPr algn="ctr"/>
            <a:r>
              <a:rPr lang="es-ES">
                <a:solidFill>
                  <a:srgbClr val="002060"/>
                </a:solidFill>
              </a:rPr>
              <a:t>buena ocasión para rescatar, actualizada,  una </a:t>
            </a:r>
          </a:p>
          <a:p>
            <a:pPr algn="ctr"/>
            <a:r>
              <a:rPr lang="es-ES">
                <a:solidFill>
                  <a:srgbClr val="002060"/>
                </a:solidFill>
              </a:rPr>
              <a:t>colección de  presentaciones realizadas y enviadas </a:t>
            </a:r>
          </a:p>
          <a:p>
            <a:pPr algn="ctr"/>
            <a:r>
              <a:rPr lang="es-ES">
                <a:solidFill>
                  <a:srgbClr val="002060"/>
                </a:solidFill>
              </a:rPr>
              <a:t>hace ya unos años con esta misma portada, </a:t>
            </a:r>
          </a:p>
          <a:p>
            <a:pPr algn="ctr"/>
            <a:r>
              <a:rPr lang="es-ES">
                <a:solidFill>
                  <a:srgbClr val="002060"/>
                </a:solidFill>
              </a:rPr>
              <a:t>y que volveremos a enviar. </a:t>
            </a:r>
          </a:p>
          <a:p>
            <a:pPr algn="ctr"/>
            <a:r>
              <a:rPr lang="es-ES">
                <a:solidFill>
                  <a:srgbClr val="002060"/>
                </a:solidFill>
              </a:rPr>
              <a:t>Comenzamos con ésta primera  sobre </a:t>
            </a:r>
          </a:p>
          <a:p>
            <a:pPr algn="ctr"/>
            <a:r>
              <a:rPr lang="es-ES" b="1">
                <a:solidFill>
                  <a:srgbClr val="002060"/>
                </a:solidFill>
              </a:rPr>
              <a:t>“Los caminos de la Lengua”.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Monasterios Emilianenses: YUSO en primer plano, al fondo SUSO, en San Millán de la Cogolla (La Rioja España)"/>
          <p:cNvPicPr>
            <a:picLocks noChangeAspect="1" noChangeArrowheads="1"/>
          </p:cNvPicPr>
          <p:nvPr/>
        </p:nvPicPr>
        <p:blipFill>
          <a:blip r:embed="rId2"/>
          <a:srcRect/>
          <a:stretch>
            <a:fillRect/>
          </a:stretch>
        </p:blipFill>
        <p:spPr bwMode="auto">
          <a:xfrm>
            <a:off x="0" y="0"/>
            <a:ext cx="9124950" cy="6858000"/>
          </a:xfrm>
          <a:prstGeom prst="rect">
            <a:avLst/>
          </a:prstGeom>
          <a:noFill/>
          <a:ln w="9525">
            <a:noFill/>
            <a:miter lim="800000"/>
            <a:headEnd/>
            <a:tailEnd/>
          </a:ln>
        </p:spPr>
      </p:pic>
      <p:sp>
        <p:nvSpPr>
          <p:cNvPr id="5123" name="2 Rectángulo"/>
          <p:cNvSpPr>
            <a:spLocks noChangeArrowheads="1"/>
          </p:cNvSpPr>
          <p:nvPr/>
        </p:nvSpPr>
        <p:spPr bwMode="auto">
          <a:xfrm>
            <a:off x="900113" y="1052513"/>
            <a:ext cx="4572000" cy="738187"/>
          </a:xfrm>
          <a:prstGeom prst="rect">
            <a:avLst/>
          </a:prstGeom>
          <a:noFill/>
          <a:ln w="9525">
            <a:noFill/>
            <a:miter lim="800000"/>
            <a:headEnd/>
            <a:tailEnd/>
          </a:ln>
        </p:spPr>
        <p:txBody>
          <a:bodyPr>
            <a:spAutoFit/>
          </a:bodyPr>
          <a:lstStyle/>
          <a:p>
            <a:r>
              <a:rPr lang="es-ES" sz="2400">
                <a:solidFill>
                  <a:schemeClr val="bg1"/>
                </a:solidFill>
                <a:latin typeface="Arial Black" pitchFamily="34" charset="0"/>
              </a:rPr>
              <a:t>    El idioma español</a:t>
            </a:r>
          </a:p>
          <a:p>
            <a:r>
              <a:rPr lang="es-ES">
                <a:solidFill>
                  <a:schemeClr val="bg1"/>
                </a:solidFill>
                <a:latin typeface="Arial Black" pitchFamily="34" charset="0"/>
              </a:rPr>
              <a:t>La segunda lengua del mundo</a:t>
            </a:r>
          </a:p>
        </p:txBody>
      </p:sp>
      <p:sp>
        <p:nvSpPr>
          <p:cNvPr id="2" name="1 Rectángulo"/>
          <p:cNvSpPr/>
          <p:nvPr/>
        </p:nvSpPr>
        <p:spPr>
          <a:xfrm>
            <a:off x="5724525" y="6237288"/>
            <a:ext cx="3275013" cy="528637"/>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dirty="0"/>
              <a:t>San Millán de la Cogolla:</a:t>
            </a:r>
          </a:p>
          <a:p>
            <a:pPr algn="ctr">
              <a:defRPr/>
            </a:pPr>
            <a:r>
              <a:rPr lang="es-ES" b="1" dirty="0"/>
              <a:t>Monasterios de </a:t>
            </a:r>
            <a:r>
              <a:rPr lang="es-ES" b="1" dirty="0" err="1"/>
              <a:t>Suso</a:t>
            </a:r>
            <a:r>
              <a:rPr lang="es-ES" b="1" dirty="0"/>
              <a:t> y </a:t>
            </a:r>
            <a:r>
              <a:rPr lang="es-ES" b="1" dirty="0" err="1"/>
              <a:t>Yuso</a:t>
            </a:r>
            <a:endParaRPr lang="es-ES"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an Millán de la Cogolla (Monasterio de Yuso)"/>
          <p:cNvPicPr>
            <a:picLocks noChangeAspect="1" noChangeArrowheads="1"/>
          </p:cNvPicPr>
          <p:nvPr/>
        </p:nvPicPr>
        <p:blipFill>
          <a:blip r:embed="rId2"/>
          <a:srcRect/>
          <a:stretch>
            <a:fillRect/>
          </a:stretch>
        </p:blipFill>
        <p:spPr bwMode="auto">
          <a:xfrm>
            <a:off x="4897438" y="1268413"/>
            <a:ext cx="4105275" cy="3311525"/>
          </a:xfrm>
          <a:prstGeom prst="rect">
            <a:avLst/>
          </a:prstGeom>
          <a:noFill/>
          <a:ln w="9525">
            <a:noFill/>
            <a:miter lim="800000"/>
            <a:headEnd/>
            <a:tailEnd/>
          </a:ln>
        </p:spPr>
      </p:pic>
      <p:pic>
        <p:nvPicPr>
          <p:cNvPr id="6147" name="Picture 4" descr="http://4.bp.blogspot.com/_nj-cGPgpSbU/SP3x9Y_3QsI/AAAAAAAAARY/imQLHSKZrjU/s1600/monasterio+de+suso.jpg"/>
          <p:cNvPicPr>
            <a:picLocks noChangeAspect="1" noChangeArrowheads="1"/>
          </p:cNvPicPr>
          <p:nvPr/>
        </p:nvPicPr>
        <p:blipFill>
          <a:blip r:embed="rId3"/>
          <a:srcRect/>
          <a:stretch>
            <a:fillRect/>
          </a:stretch>
        </p:blipFill>
        <p:spPr bwMode="auto">
          <a:xfrm>
            <a:off x="255588" y="1268413"/>
            <a:ext cx="4416425" cy="3311525"/>
          </a:xfrm>
          <a:prstGeom prst="rect">
            <a:avLst/>
          </a:prstGeom>
          <a:noFill/>
          <a:ln w="9525">
            <a:noFill/>
            <a:miter lim="800000"/>
            <a:headEnd/>
            <a:tailEnd/>
          </a:ln>
        </p:spPr>
      </p:pic>
      <p:sp>
        <p:nvSpPr>
          <p:cNvPr id="2" name="1 Rectángulo"/>
          <p:cNvSpPr/>
          <p:nvPr/>
        </p:nvSpPr>
        <p:spPr>
          <a:xfrm>
            <a:off x="204788" y="5157788"/>
            <a:ext cx="8640762" cy="1322387"/>
          </a:xfrm>
          <a:prstGeom prst="rect">
            <a:avLst/>
          </a:prstGeom>
        </p:spPr>
        <p:txBody>
          <a:bodyPr>
            <a:spAutoFit/>
          </a:bodyPr>
          <a:lstStyle/>
          <a:p>
            <a:pPr>
              <a:defRPr/>
            </a:pPr>
            <a:r>
              <a:rPr lang="es-ES" sz="1600" dirty="0">
                <a:latin typeface="+mn-lt"/>
              </a:rPr>
              <a:t>La pequeña localidad de </a:t>
            </a:r>
            <a:r>
              <a:rPr lang="es-ES" sz="1600" b="1" dirty="0">
                <a:latin typeface="+mn-lt"/>
              </a:rPr>
              <a:t>San Millán de la Cogolla</a:t>
            </a:r>
            <a:r>
              <a:rPr lang="es-ES" sz="1600" dirty="0">
                <a:latin typeface="+mn-lt"/>
              </a:rPr>
              <a:t>, en la provincia de La Rioja (España) engloba dos monasterios: </a:t>
            </a:r>
            <a:r>
              <a:rPr lang="es-ES" sz="1600" b="1" dirty="0">
                <a:latin typeface="+mn-lt"/>
              </a:rPr>
              <a:t>San Millán de </a:t>
            </a:r>
            <a:r>
              <a:rPr lang="es-ES" sz="1600" b="1" dirty="0" err="1">
                <a:latin typeface="+mn-lt"/>
              </a:rPr>
              <a:t>Suso</a:t>
            </a:r>
            <a:r>
              <a:rPr lang="es-ES" sz="1600" b="1" dirty="0">
                <a:latin typeface="+mn-lt"/>
              </a:rPr>
              <a:t> </a:t>
            </a:r>
            <a:r>
              <a:rPr lang="es-ES" sz="1600" dirty="0">
                <a:latin typeface="+mn-lt"/>
              </a:rPr>
              <a:t>(el “de arriba”) , el más antiguo y  </a:t>
            </a:r>
            <a:r>
              <a:rPr lang="es-ES" sz="1600" b="1" dirty="0">
                <a:latin typeface="+mn-lt"/>
              </a:rPr>
              <a:t>San Millán de</a:t>
            </a:r>
            <a:r>
              <a:rPr lang="es-ES" sz="1600" dirty="0">
                <a:latin typeface="+mn-lt"/>
              </a:rPr>
              <a:t> </a:t>
            </a:r>
            <a:r>
              <a:rPr lang="es-ES" sz="1600" b="1" dirty="0" err="1">
                <a:latin typeface="+mn-lt"/>
              </a:rPr>
              <a:t>Yuso</a:t>
            </a:r>
            <a:r>
              <a:rPr lang="es-ES" sz="1600" dirty="0">
                <a:latin typeface="+mn-lt"/>
              </a:rPr>
              <a:t>, (el “de abajo”) más reciente.  Ambos declarados  </a:t>
            </a:r>
            <a:r>
              <a:rPr lang="es-ES" sz="1600" b="1" dirty="0">
                <a:latin typeface="+mn-lt"/>
              </a:rPr>
              <a:t>Patrimonio de la Humanidad  </a:t>
            </a:r>
            <a:r>
              <a:rPr lang="es-ES" sz="1600" dirty="0">
                <a:latin typeface="+mn-lt"/>
              </a:rPr>
              <a:t>en</a:t>
            </a:r>
            <a:r>
              <a:rPr lang="es-ES" sz="1600" b="1" dirty="0">
                <a:latin typeface="+mn-lt"/>
              </a:rPr>
              <a:t> </a:t>
            </a:r>
            <a:r>
              <a:rPr lang="es-ES" sz="1600" dirty="0">
                <a:latin typeface="+mn-lt"/>
              </a:rPr>
              <a:t> 1997 </a:t>
            </a:r>
            <a:r>
              <a:rPr lang="es-ES" sz="1600" i="1" dirty="0">
                <a:latin typeface="+mn-lt"/>
              </a:rPr>
              <a:t>“por razones históricas, artísticas, religiosas, lingüísticas y literarias”,  </a:t>
            </a:r>
            <a:r>
              <a:rPr lang="es-ES" sz="1600" dirty="0">
                <a:latin typeface="+mn-lt"/>
              </a:rPr>
              <a:t>situados  en los </a:t>
            </a:r>
            <a:r>
              <a:rPr lang="es-ES" sz="1600" b="1" dirty="0">
                <a:latin typeface="+mn-lt"/>
              </a:rPr>
              <a:t>orígenes de la lengua y la cultura  españolas.</a:t>
            </a:r>
            <a:r>
              <a:rPr lang="es-ES" sz="1600" dirty="0">
                <a:latin typeface="+mn-lt"/>
              </a:rPr>
              <a:t> </a:t>
            </a:r>
          </a:p>
        </p:txBody>
      </p:sp>
      <p:sp>
        <p:nvSpPr>
          <p:cNvPr id="6149" name="2 CuadroTexto"/>
          <p:cNvSpPr txBox="1">
            <a:spLocks noChangeArrowheads="1"/>
          </p:cNvSpPr>
          <p:nvPr/>
        </p:nvSpPr>
        <p:spPr bwMode="auto">
          <a:xfrm>
            <a:off x="7353300" y="4740275"/>
            <a:ext cx="1192213" cy="307975"/>
          </a:xfrm>
          <a:prstGeom prst="rect">
            <a:avLst/>
          </a:prstGeom>
          <a:noFill/>
          <a:ln w="9525">
            <a:noFill/>
            <a:miter lim="800000"/>
            <a:headEnd/>
            <a:tailEnd/>
          </a:ln>
        </p:spPr>
        <p:txBody>
          <a:bodyPr wrap="none">
            <a:spAutoFit/>
          </a:bodyPr>
          <a:lstStyle/>
          <a:p>
            <a:r>
              <a:rPr lang="es-ES" sz="1400" i="1"/>
              <a:t>Yuso (abajo)</a:t>
            </a:r>
          </a:p>
        </p:txBody>
      </p:sp>
      <p:sp>
        <p:nvSpPr>
          <p:cNvPr id="6150" name="3 CuadroTexto"/>
          <p:cNvSpPr txBox="1">
            <a:spLocks noChangeArrowheads="1"/>
          </p:cNvSpPr>
          <p:nvPr/>
        </p:nvSpPr>
        <p:spPr bwMode="auto">
          <a:xfrm>
            <a:off x="234950" y="4740275"/>
            <a:ext cx="1219200" cy="307975"/>
          </a:xfrm>
          <a:prstGeom prst="rect">
            <a:avLst/>
          </a:prstGeom>
          <a:noFill/>
          <a:ln w="9525">
            <a:noFill/>
            <a:miter lim="800000"/>
            <a:headEnd/>
            <a:tailEnd/>
          </a:ln>
        </p:spPr>
        <p:txBody>
          <a:bodyPr wrap="none">
            <a:spAutoFit/>
          </a:bodyPr>
          <a:lstStyle/>
          <a:p>
            <a:r>
              <a:rPr lang="es-ES" sz="1400" i="1"/>
              <a:t>Suso (arriba)</a:t>
            </a:r>
          </a:p>
        </p:txBody>
      </p:sp>
      <p:sp>
        <p:nvSpPr>
          <p:cNvPr id="9223" name="4 CuadroTexto"/>
          <p:cNvSpPr txBox="1">
            <a:spLocks noChangeArrowheads="1"/>
          </p:cNvSpPr>
          <p:nvPr/>
        </p:nvSpPr>
        <p:spPr bwMode="auto">
          <a:xfrm>
            <a:off x="1835150" y="333375"/>
            <a:ext cx="5984875" cy="830263"/>
          </a:xfrm>
          <a:prstGeom prst="rect">
            <a:avLst/>
          </a:prstGeom>
          <a:noFill/>
          <a:ln>
            <a:noFill/>
          </a:ln>
          <a:extLst>
            <a:ext uri="{909E8E84-426E-40DD-AFC4-6F175D3DCCD1}"/>
            <a:ext uri="{91240B29-F687-4F45-9708-019B960494DF}"/>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s-ES" sz="2400" b="1" dirty="0" smtClean="0">
                <a:solidFill>
                  <a:srgbClr val="0070C0"/>
                </a:solidFill>
                <a:effectLst>
                  <a:outerShdw blurRad="38100" dist="38100" dir="2700000" algn="tl">
                    <a:srgbClr val="000000">
                      <a:alpha val="43137"/>
                    </a:srgbClr>
                  </a:outerShdw>
                </a:effectLst>
              </a:rPr>
              <a:t>San Millán de la Cogolla (</a:t>
            </a:r>
            <a:r>
              <a:rPr lang="es-ES" sz="2400" b="1" dirty="0" err="1" smtClean="0">
                <a:solidFill>
                  <a:srgbClr val="0070C0"/>
                </a:solidFill>
                <a:effectLst>
                  <a:outerShdw blurRad="38100" dist="38100" dir="2700000" algn="tl">
                    <a:srgbClr val="000000">
                      <a:alpha val="43137"/>
                    </a:srgbClr>
                  </a:outerShdw>
                </a:effectLst>
              </a:rPr>
              <a:t>Suso</a:t>
            </a:r>
            <a:r>
              <a:rPr lang="es-ES" sz="2400" b="1" dirty="0" smtClean="0">
                <a:solidFill>
                  <a:srgbClr val="0070C0"/>
                </a:solidFill>
                <a:effectLst>
                  <a:outerShdw blurRad="38100" dist="38100" dir="2700000" algn="tl">
                    <a:srgbClr val="000000">
                      <a:alpha val="43137"/>
                    </a:srgbClr>
                  </a:outerShdw>
                </a:effectLst>
              </a:rPr>
              <a:t> y </a:t>
            </a:r>
            <a:r>
              <a:rPr lang="es-ES" sz="2400" b="1" dirty="0" err="1" smtClean="0">
                <a:solidFill>
                  <a:srgbClr val="0070C0"/>
                </a:solidFill>
                <a:effectLst>
                  <a:outerShdw blurRad="38100" dist="38100" dir="2700000" algn="tl">
                    <a:srgbClr val="000000">
                      <a:alpha val="43137"/>
                    </a:srgbClr>
                  </a:outerShdw>
                </a:effectLst>
              </a:rPr>
              <a:t>Yuso</a:t>
            </a:r>
            <a:r>
              <a:rPr lang="es-ES" sz="2400" b="1" dirty="0" smtClean="0">
                <a:solidFill>
                  <a:srgbClr val="0070C0"/>
                </a:solidFill>
                <a:effectLst>
                  <a:outerShdw blurRad="38100" dist="38100" dir="2700000" algn="tl">
                    <a:srgbClr val="000000">
                      <a:alpha val="43137"/>
                    </a:srgbClr>
                  </a:outerShdw>
                </a:effectLst>
              </a:rPr>
              <a:t>)  </a:t>
            </a:r>
          </a:p>
          <a:p>
            <a:pPr eaLnBrk="1" hangingPunct="1">
              <a:defRPr/>
            </a:pPr>
            <a:r>
              <a:rPr lang="es-ES" sz="2400" b="1" dirty="0" smtClean="0">
                <a:solidFill>
                  <a:srgbClr val="0070C0"/>
                </a:solidFill>
                <a:effectLst>
                  <a:outerShdw blurRad="38100" dist="38100" dir="2700000" algn="tl">
                    <a:srgbClr val="000000">
                      <a:alpha val="43137"/>
                    </a:srgbClr>
                  </a:outerShdw>
                </a:effectLst>
              </a:rPr>
              <a:t>            Los orígenes del español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http://de.academic.ru/pictures/dewiki/67/Cenotafio_de_San_Millan_en_el_Monasterio_de_San_Millan_de_Suso.jpg">
            <a:hlinkClick r:id="rId2"/>
          </p:cNvPr>
          <p:cNvPicPr>
            <a:picLocks noChangeAspect="1" noChangeArrowheads="1"/>
          </p:cNvPicPr>
          <p:nvPr/>
        </p:nvPicPr>
        <p:blipFill>
          <a:blip r:embed="rId3"/>
          <a:srcRect/>
          <a:stretch>
            <a:fillRect/>
          </a:stretch>
        </p:blipFill>
        <p:spPr bwMode="auto">
          <a:xfrm>
            <a:off x="247650" y="115888"/>
            <a:ext cx="3824288" cy="2736850"/>
          </a:xfrm>
          <a:prstGeom prst="rect">
            <a:avLst/>
          </a:prstGeom>
          <a:noFill/>
          <a:ln w="9525">
            <a:noFill/>
            <a:miter lim="800000"/>
            <a:headEnd/>
            <a:tailEnd/>
          </a:ln>
        </p:spPr>
      </p:pic>
      <p:sp>
        <p:nvSpPr>
          <p:cNvPr id="2" name="1 CuadroTexto"/>
          <p:cNvSpPr txBox="1"/>
          <p:nvPr/>
        </p:nvSpPr>
        <p:spPr>
          <a:xfrm>
            <a:off x="79375" y="3743325"/>
            <a:ext cx="3916363" cy="523875"/>
          </a:xfrm>
          <a:prstGeom prst="rect">
            <a:avLst/>
          </a:prstGeom>
          <a:noFill/>
        </p:spPr>
        <p:txBody>
          <a:bodyPr>
            <a:spAutoFit/>
          </a:bodyPr>
          <a:lstStyle/>
          <a:p>
            <a:pPr>
              <a:defRPr/>
            </a:pPr>
            <a:r>
              <a:rPr lang="es-ES" sz="1400" i="1" dirty="0">
                <a:latin typeface="+mn-lt"/>
              </a:rPr>
              <a:t>Cenotafio de San Millán en el Monasterio de </a:t>
            </a:r>
            <a:r>
              <a:rPr lang="es-ES" sz="1400" i="1" dirty="0" err="1">
                <a:latin typeface="+mn-lt"/>
              </a:rPr>
              <a:t>Suso</a:t>
            </a:r>
            <a:r>
              <a:rPr lang="es-ES" sz="1400" i="1" dirty="0">
                <a:latin typeface="+mn-lt"/>
              </a:rPr>
              <a:t> y</a:t>
            </a:r>
          </a:p>
          <a:p>
            <a:pPr>
              <a:defRPr/>
            </a:pPr>
            <a:r>
              <a:rPr lang="es-ES" sz="1400" i="1" dirty="0">
                <a:latin typeface="+mn-lt"/>
              </a:rPr>
              <a:t>Monasterio posterior</a:t>
            </a:r>
          </a:p>
        </p:txBody>
      </p:sp>
      <p:sp>
        <p:nvSpPr>
          <p:cNvPr id="3" name="2 Rectángulo"/>
          <p:cNvSpPr/>
          <p:nvPr/>
        </p:nvSpPr>
        <p:spPr>
          <a:xfrm>
            <a:off x="79375" y="5013325"/>
            <a:ext cx="8975725" cy="1570038"/>
          </a:xfrm>
          <a:prstGeom prst="rect">
            <a:avLst/>
          </a:prstGeom>
        </p:spPr>
        <p:txBody>
          <a:bodyPr>
            <a:spAutoFit/>
          </a:bodyPr>
          <a:lstStyle/>
          <a:p>
            <a:pPr>
              <a:defRPr/>
            </a:pPr>
            <a:r>
              <a:rPr lang="es-ES" sz="1600" dirty="0">
                <a:latin typeface="+mn-lt"/>
              </a:rPr>
              <a:t>Tras la llegada de los </a:t>
            </a:r>
            <a:r>
              <a:rPr lang="es-ES" sz="1600" b="1" dirty="0">
                <a:latin typeface="+mn-lt"/>
              </a:rPr>
              <a:t>visigodos </a:t>
            </a:r>
            <a:r>
              <a:rPr lang="es-ES" sz="1600" dirty="0">
                <a:latin typeface="+mn-lt"/>
              </a:rPr>
              <a:t>a la Península Ibérica se retiró a este lugar apartado y recóndito el anacoreta </a:t>
            </a:r>
            <a:r>
              <a:rPr lang="es-ES" sz="1600" b="1" dirty="0" err="1">
                <a:latin typeface="+mn-lt"/>
              </a:rPr>
              <a:t>Aemilianus</a:t>
            </a:r>
            <a:r>
              <a:rPr lang="es-ES" sz="1600" b="1" dirty="0">
                <a:latin typeface="+mn-lt"/>
              </a:rPr>
              <a:t> </a:t>
            </a:r>
            <a:r>
              <a:rPr lang="es-ES" sz="1600" dirty="0">
                <a:latin typeface="+mn-lt"/>
              </a:rPr>
              <a:t>(Millán, Emiliano), hijo de un pastor y natural de </a:t>
            </a:r>
            <a:r>
              <a:rPr lang="es-ES" sz="1600" b="1" dirty="0" err="1">
                <a:latin typeface="+mn-lt"/>
              </a:rPr>
              <a:t>Vergegium</a:t>
            </a:r>
            <a:r>
              <a:rPr lang="es-ES" sz="1600" dirty="0">
                <a:latin typeface="+mn-lt"/>
              </a:rPr>
              <a:t>, actual </a:t>
            </a:r>
            <a:r>
              <a:rPr lang="es-ES" sz="1600" b="1" dirty="0">
                <a:latin typeface="+mn-lt"/>
              </a:rPr>
              <a:t>Berceo</a:t>
            </a:r>
            <a:r>
              <a:rPr lang="es-ES" sz="1600" dirty="0">
                <a:latin typeface="+mn-lt"/>
              </a:rPr>
              <a:t> (La Rioja). Aquí vivió como ermitaño, en una pequeña celda donde murió  en el año 574 a  los 101 años y enterrado en una tumba excavada en la roca.  Al</a:t>
            </a:r>
            <a:r>
              <a:rPr lang="es-ES" sz="1600" dirty="0">
                <a:solidFill>
                  <a:srgbClr val="000000"/>
                </a:solidFill>
                <a:latin typeface="Calibri"/>
              </a:rPr>
              <a:t>rededor de ella se va formando el primer monasterio, el de </a:t>
            </a:r>
            <a:r>
              <a:rPr lang="es-ES" sz="1600" b="1" dirty="0">
                <a:solidFill>
                  <a:srgbClr val="000000"/>
                </a:solidFill>
                <a:latin typeface="Calibri"/>
              </a:rPr>
              <a:t>San Millán de </a:t>
            </a:r>
            <a:r>
              <a:rPr lang="es-ES" sz="1600" b="1" dirty="0" err="1">
                <a:solidFill>
                  <a:srgbClr val="000000"/>
                </a:solidFill>
                <a:latin typeface="Calibri"/>
              </a:rPr>
              <a:t>Suso</a:t>
            </a:r>
            <a:r>
              <a:rPr lang="es-ES" sz="1600" b="1" dirty="0">
                <a:solidFill>
                  <a:srgbClr val="000000"/>
                </a:solidFill>
                <a:latin typeface="Calibri"/>
              </a:rPr>
              <a:t> </a:t>
            </a:r>
            <a:r>
              <a:rPr lang="es-ES" sz="1600" dirty="0">
                <a:solidFill>
                  <a:srgbClr val="000000"/>
                </a:solidFill>
                <a:latin typeface="Calibri"/>
              </a:rPr>
              <a:t>a finales del siglo VI sobre el cenobio visigodo alrededor del sepulcro del </a:t>
            </a:r>
            <a:r>
              <a:rPr lang="es-ES" sz="1600" dirty="0">
                <a:solidFill>
                  <a:srgbClr val="000000"/>
                </a:solidFill>
                <a:latin typeface="Calibri"/>
              </a:rPr>
              <a:t>eremita, </a:t>
            </a:r>
            <a:r>
              <a:rPr lang="es-ES" sz="1600" dirty="0">
                <a:solidFill>
                  <a:srgbClr val="000000"/>
                </a:solidFill>
                <a:latin typeface="Calibri"/>
              </a:rPr>
              <a:t>574.</a:t>
            </a:r>
            <a:r>
              <a:rPr lang="es-ES" sz="1600" b="1" dirty="0">
                <a:solidFill>
                  <a:srgbClr val="000000"/>
                </a:solidFill>
                <a:latin typeface="Calibri"/>
              </a:rPr>
              <a:t> </a:t>
            </a:r>
            <a:endParaRPr lang="es-ES" sz="1600" b="1" dirty="0">
              <a:latin typeface="+mn-lt"/>
            </a:endParaRPr>
          </a:p>
        </p:txBody>
      </p:sp>
      <p:pic>
        <p:nvPicPr>
          <p:cNvPr id="7173" name="Picture 5"/>
          <p:cNvPicPr>
            <a:picLocks noChangeAspect="1" noChangeArrowheads="1"/>
          </p:cNvPicPr>
          <p:nvPr/>
        </p:nvPicPr>
        <p:blipFill>
          <a:blip r:embed="rId4"/>
          <a:srcRect/>
          <a:stretch>
            <a:fillRect/>
          </a:stretch>
        </p:blipFill>
        <p:spPr bwMode="auto">
          <a:xfrm>
            <a:off x="2336800" y="2190750"/>
            <a:ext cx="1993900" cy="1323975"/>
          </a:xfrm>
          <a:prstGeom prst="rect">
            <a:avLst/>
          </a:prstGeom>
          <a:noFill/>
          <a:ln w="9525">
            <a:noFill/>
            <a:miter lim="800000"/>
            <a:headEnd/>
            <a:tailEnd/>
          </a:ln>
        </p:spPr>
      </p:pic>
      <p:pic>
        <p:nvPicPr>
          <p:cNvPr id="7174" name="Picture 2" descr="Monasterio de Suso."/>
          <p:cNvPicPr>
            <a:picLocks noChangeAspect="1" noChangeArrowheads="1"/>
          </p:cNvPicPr>
          <p:nvPr/>
        </p:nvPicPr>
        <p:blipFill>
          <a:blip r:embed="rId5"/>
          <a:srcRect/>
          <a:stretch>
            <a:fillRect/>
          </a:stretch>
        </p:blipFill>
        <p:spPr bwMode="auto">
          <a:xfrm>
            <a:off x="4344988" y="1249363"/>
            <a:ext cx="4537075" cy="3017837"/>
          </a:xfrm>
          <a:prstGeom prst="rect">
            <a:avLst/>
          </a:prstGeom>
          <a:noFill/>
          <a:ln w="9525">
            <a:noFill/>
            <a:miter lim="800000"/>
            <a:headEnd/>
            <a:tailEnd/>
          </a:ln>
        </p:spPr>
      </p:pic>
      <p:sp>
        <p:nvSpPr>
          <p:cNvPr id="4" name="3 CuadroTexto"/>
          <p:cNvSpPr txBox="1"/>
          <p:nvPr/>
        </p:nvSpPr>
        <p:spPr>
          <a:xfrm>
            <a:off x="5076825" y="620713"/>
            <a:ext cx="3479800" cy="369887"/>
          </a:xfrm>
          <a:prstGeom prst="rect">
            <a:avLst/>
          </a:prstGeom>
          <a:noFill/>
        </p:spPr>
        <p:txBody>
          <a:bodyPr wrap="none">
            <a:spAutoFit/>
          </a:bodyPr>
          <a:lstStyle/>
          <a:p>
            <a:pPr>
              <a:defRPr/>
            </a:pPr>
            <a:r>
              <a:rPr lang="es-ES" b="1" dirty="0">
                <a:solidFill>
                  <a:srgbClr val="002060"/>
                </a:solidFill>
                <a:effectLst>
                  <a:outerShdw blurRad="38100" dist="38100" dir="2700000" algn="tl">
                    <a:srgbClr val="000000">
                      <a:alpha val="43137"/>
                    </a:srgbClr>
                  </a:outerShdw>
                </a:effectLst>
              </a:rPr>
              <a:t>San Millán de </a:t>
            </a:r>
            <a:r>
              <a:rPr lang="es-ES" b="1" dirty="0" err="1">
                <a:solidFill>
                  <a:srgbClr val="002060"/>
                </a:solidFill>
                <a:effectLst>
                  <a:outerShdw blurRad="38100" dist="38100" dir="2700000" algn="tl">
                    <a:srgbClr val="000000">
                      <a:alpha val="43137"/>
                    </a:srgbClr>
                  </a:outerShdw>
                </a:effectLst>
              </a:rPr>
              <a:t>Suso</a:t>
            </a:r>
            <a:r>
              <a:rPr lang="es-ES" b="1" dirty="0">
                <a:solidFill>
                  <a:srgbClr val="002060"/>
                </a:solidFill>
                <a:effectLst>
                  <a:outerShdw blurRad="38100" dist="38100" dir="2700000" algn="tl">
                    <a:srgbClr val="000000">
                      <a:alpha val="43137"/>
                    </a:srgbClr>
                  </a:outerShdw>
                </a:effectLst>
              </a:rPr>
              <a:t> (de arriba)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92725" y="3862388"/>
            <a:ext cx="3243263" cy="2308225"/>
          </a:xfrm>
          <a:prstGeom prst="rect">
            <a:avLst/>
          </a:prstGeom>
        </p:spPr>
        <p:txBody>
          <a:bodyPr>
            <a:spAutoFit/>
          </a:bodyPr>
          <a:lstStyle/>
          <a:p>
            <a:pPr algn="r">
              <a:defRPr/>
            </a:pPr>
            <a:r>
              <a:rPr lang="es-ES" sz="1600" dirty="0">
                <a:latin typeface="+mn-lt"/>
              </a:rPr>
              <a:t>El </a:t>
            </a:r>
            <a:r>
              <a:rPr lang="es-ES" sz="1600" b="1" dirty="0">
                <a:latin typeface="+mn-lt"/>
              </a:rPr>
              <a:t>Monasterio de </a:t>
            </a:r>
            <a:r>
              <a:rPr lang="es-ES" sz="1600" b="1" dirty="0" err="1">
                <a:latin typeface="+mn-lt"/>
              </a:rPr>
              <a:t>Suso</a:t>
            </a:r>
            <a:r>
              <a:rPr lang="es-ES" sz="1600" dirty="0">
                <a:latin typeface="+mn-lt"/>
              </a:rPr>
              <a:t>, el “de arriba” y más </a:t>
            </a:r>
            <a:r>
              <a:rPr lang="es-ES" sz="1600" dirty="0">
                <a:latin typeface="+mn-lt"/>
              </a:rPr>
              <a:t>antiguo</a:t>
            </a:r>
            <a:r>
              <a:rPr lang="es-ES" sz="1600" dirty="0">
                <a:latin typeface="+mn-lt"/>
              </a:rPr>
              <a:t>, surgió de las cuevas que habitaron los eremitas discípulos de San Millán, allá por el siglo VI.  Es el principal escritorio de la Edad Media española y el marco en el que va a surgir la que hoy es la más antigua manifestación escrita de la </a:t>
            </a:r>
            <a:r>
              <a:rPr lang="es-ES" sz="1600" b="1" dirty="0">
                <a:latin typeface="+mn-lt"/>
              </a:rPr>
              <a:t>Lengua Española</a:t>
            </a:r>
            <a:r>
              <a:rPr lang="es-ES" sz="1600" dirty="0">
                <a:latin typeface="+mn-lt"/>
              </a:rPr>
              <a:t>.</a:t>
            </a:r>
          </a:p>
        </p:txBody>
      </p:sp>
      <p:pic>
        <p:nvPicPr>
          <p:cNvPr id="8195" name="Picture 2" descr="http://upload.wikimedia.org/wikipedia/commons/7/78/Suso.5.jpg"/>
          <p:cNvPicPr>
            <a:picLocks noChangeAspect="1" noChangeArrowheads="1"/>
          </p:cNvPicPr>
          <p:nvPr/>
        </p:nvPicPr>
        <p:blipFill>
          <a:blip r:embed="rId2"/>
          <a:srcRect/>
          <a:stretch>
            <a:fillRect/>
          </a:stretch>
        </p:blipFill>
        <p:spPr bwMode="auto">
          <a:xfrm>
            <a:off x="285750" y="652463"/>
            <a:ext cx="4040188" cy="5386387"/>
          </a:xfrm>
          <a:prstGeom prst="rect">
            <a:avLst/>
          </a:prstGeom>
          <a:noFill/>
          <a:ln w="9525">
            <a:noFill/>
            <a:miter lim="800000"/>
            <a:headEnd/>
            <a:tailEnd/>
          </a:ln>
        </p:spPr>
      </p:pic>
      <p:pic>
        <p:nvPicPr>
          <p:cNvPr id="8196" name="Picture 2" descr="http://upload.wikimedia.org/wikipedia/commons/thumb/4/4d/Escritorio-san-millan.jpg/200px-Escritorio-san-millan.jpg">
            <a:hlinkClick r:id="rId3"/>
          </p:cNvPr>
          <p:cNvPicPr>
            <a:picLocks noChangeAspect="1" noChangeArrowheads="1"/>
          </p:cNvPicPr>
          <p:nvPr/>
        </p:nvPicPr>
        <p:blipFill>
          <a:blip r:embed="rId4"/>
          <a:srcRect/>
          <a:stretch>
            <a:fillRect/>
          </a:stretch>
        </p:blipFill>
        <p:spPr bwMode="auto">
          <a:xfrm>
            <a:off x="5961063" y="628650"/>
            <a:ext cx="1905000" cy="2438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http://www.vallenajerilla.com/berceo/braulio/DVC00088bis.JPG">
            <a:hlinkClick r:id="rId2"/>
          </p:cNvPr>
          <p:cNvPicPr>
            <a:picLocks noChangeAspect="1" noChangeArrowheads="1"/>
          </p:cNvPicPr>
          <p:nvPr/>
        </p:nvPicPr>
        <p:blipFill>
          <a:blip r:embed="rId3"/>
          <a:srcRect/>
          <a:stretch>
            <a:fillRect/>
          </a:stretch>
        </p:blipFill>
        <p:spPr bwMode="auto">
          <a:xfrm>
            <a:off x="4676775" y="333375"/>
            <a:ext cx="4110038" cy="3062288"/>
          </a:xfrm>
          <a:prstGeom prst="rect">
            <a:avLst/>
          </a:prstGeom>
          <a:noFill/>
          <a:ln w="9525">
            <a:noFill/>
            <a:miter lim="800000"/>
            <a:headEnd/>
            <a:tailEnd/>
          </a:ln>
        </p:spPr>
      </p:pic>
      <p:sp>
        <p:nvSpPr>
          <p:cNvPr id="2" name="1 Rectángulo"/>
          <p:cNvSpPr/>
          <p:nvPr/>
        </p:nvSpPr>
        <p:spPr>
          <a:xfrm>
            <a:off x="5540375" y="3455988"/>
            <a:ext cx="3246438" cy="523875"/>
          </a:xfrm>
          <a:prstGeom prst="rect">
            <a:avLst/>
          </a:prstGeom>
        </p:spPr>
        <p:txBody>
          <a:bodyPr wrap="none">
            <a:spAutoFit/>
          </a:bodyPr>
          <a:lstStyle/>
          <a:p>
            <a:pPr>
              <a:defRPr/>
            </a:pPr>
            <a:r>
              <a:rPr lang="es-ES" sz="1400" i="1" dirty="0">
                <a:latin typeface="+mn-lt"/>
              </a:rPr>
              <a:t>Relieve sobre la vida de San Millán siglo XI</a:t>
            </a:r>
          </a:p>
          <a:p>
            <a:pPr>
              <a:defRPr/>
            </a:pPr>
            <a:r>
              <a:rPr lang="es-ES" sz="1400" i="1" dirty="0">
                <a:latin typeface="+mn-lt"/>
              </a:rPr>
              <a:t>en el relicario  de san Millán</a:t>
            </a:r>
          </a:p>
        </p:txBody>
      </p:sp>
      <p:sp>
        <p:nvSpPr>
          <p:cNvPr id="4" name="3 Rectángulo"/>
          <p:cNvSpPr/>
          <p:nvPr/>
        </p:nvSpPr>
        <p:spPr>
          <a:xfrm>
            <a:off x="242888" y="5335588"/>
            <a:ext cx="8559800" cy="1322387"/>
          </a:xfrm>
          <a:prstGeom prst="rect">
            <a:avLst/>
          </a:prstGeom>
        </p:spPr>
        <p:txBody>
          <a:bodyPr>
            <a:spAutoFit/>
          </a:bodyPr>
          <a:lstStyle/>
          <a:p>
            <a:pPr>
              <a:defRPr/>
            </a:pPr>
            <a:r>
              <a:rPr lang="es-ES" sz="1600" dirty="0">
                <a:latin typeface="+mn-lt"/>
              </a:rPr>
              <a:t>Su vida es bien conocida por haber sido escrita en latín hacia el año 635 por el obispo de Zaragoza  </a:t>
            </a:r>
            <a:r>
              <a:rPr lang="es-ES" sz="1600" b="1" dirty="0">
                <a:latin typeface="+mn-lt"/>
              </a:rPr>
              <a:t>san Braulio</a:t>
            </a:r>
            <a:r>
              <a:rPr lang="es-ES" sz="1600" dirty="0">
                <a:latin typeface="+mn-lt"/>
              </a:rPr>
              <a:t>, siendo </a:t>
            </a:r>
            <a:r>
              <a:rPr lang="es-ES" sz="1600" b="1" dirty="0">
                <a:latin typeface="+mn-lt"/>
              </a:rPr>
              <a:t>Gonzalo de Berceo</a:t>
            </a:r>
            <a:r>
              <a:rPr lang="es-ES" sz="1600" dirty="0">
                <a:latin typeface="+mn-lt"/>
              </a:rPr>
              <a:t>, que se educó en este monasterio, quien tradujo esta biografía del latín a versos en lengua vulgar o </a:t>
            </a:r>
            <a:r>
              <a:rPr lang="es-ES" sz="1600" b="1" dirty="0">
                <a:latin typeface="+mn-lt"/>
              </a:rPr>
              <a:t>romance. </a:t>
            </a:r>
            <a:r>
              <a:rPr lang="es-ES" sz="1600" dirty="0">
                <a:latin typeface="+mn-lt"/>
              </a:rPr>
              <a:t>Tras la batalla de </a:t>
            </a:r>
            <a:r>
              <a:rPr lang="es-ES" sz="1600" b="1" dirty="0" err="1">
                <a:latin typeface="+mn-lt"/>
              </a:rPr>
              <a:t>Simancas</a:t>
            </a:r>
            <a:r>
              <a:rPr lang="es-ES" sz="1600" dirty="0">
                <a:latin typeface="+mn-lt"/>
              </a:rPr>
              <a:t>, en el año 923 contra los musulmanes en la que </a:t>
            </a:r>
            <a:r>
              <a:rPr lang="es-ES" sz="1600" b="1" dirty="0">
                <a:latin typeface="+mn-lt"/>
              </a:rPr>
              <a:t>San Millán </a:t>
            </a:r>
            <a:r>
              <a:rPr lang="es-ES" sz="1600" dirty="0">
                <a:latin typeface="+mn-lt"/>
              </a:rPr>
              <a:t>aparece en defensa de los cristianos, es nombrado </a:t>
            </a:r>
            <a:r>
              <a:rPr lang="es-ES" sz="1600" b="1" dirty="0">
                <a:latin typeface="+mn-lt"/>
              </a:rPr>
              <a:t>patrón de </a:t>
            </a:r>
            <a:r>
              <a:rPr lang="es-ES" sz="1600" b="1" dirty="0">
                <a:latin typeface="+mn-lt"/>
              </a:rPr>
              <a:t>Castilla.</a:t>
            </a:r>
            <a:endParaRPr lang="es-ES" sz="1600" b="1" dirty="0">
              <a:latin typeface="+mn-lt"/>
            </a:endParaRPr>
          </a:p>
        </p:txBody>
      </p:sp>
      <p:pic>
        <p:nvPicPr>
          <p:cNvPr id="9221" name="Picture 2" descr="http://1.bp.blogspot.com/_VOajCKP_cSg/TQaPfzbBJ7I/AAAAAAAADUI/3h635v7VnHw/s400/santiago2.jpg"/>
          <p:cNvPicPr>
            <a:picLocks noChangeAspect="1" noChangeArrowheads="1"/>
          </p:cNvPicPr>
          <p:nvPr/>
        </p:nvPicPr>
        <p:blipFill>
          <a:blip r:embed="rId4"/>
          <a:srcRect/>
          <a:stretch>
            <a:fillRect/>
          </a:stretch>
        </p:blipFill>
        <p:spPr bwMode="auto">
          <a:xfrm>
            <a:off x="323850" y="333375"/>
            <a:ext cx="3168650" cy="4608513"/>
          </a:xfrm>
          <a:prstGeom prst="rect">
            <a:avLst/>
          </a:prstGeom>
          <a:noFill/>
          <a:ln w="9525">
            <a:noFill/>
            <a:miter lim="800000"/>
            <a:headEnd/>
            <a:tailEnd/>
          </a:ln>
        </p:spPr>
      </p:pic>
      <p:sp>
        <p:nvSpPr>
          <p:cNvPr id="6" name="5 Rectángulo"/>
          <p:cNvSpPr/>
          <p:nvPr/>
        </p:nvSpPr>
        <p:spPr>
          <a:xfrm>
            <a:off x="3708400" y="4625975"/>
            <a:ext cx="3024188" cy="523875"/>
          </a:xfrm>
          <a:prstGeom prst="rect">
            <a:avLst/>
          </a:prstGeom>
        </p:spPr>
        <p:txBody>
          <a:bodyPr>
            <a:spAutoFit/>
          </a:bodyPr>
          <a:lstStyle/>
          <a:p>
            <a:pPr>
              <a:defRPr/>
            </a:pPr>
            <a:r>
              <a:rPr lang="es-ES" sz="1400" i="1" dirty="0">
                <a:latin typeface="+mn-lt"/>
              </a:rPr>
              <a:t>Lienzo sobre la legendaria intervención en la batalla de </a:t>
            </a:r>
            <a:r>
              <a:rPr lang="es-ES" sz="1400" i="1" dirty="0" err="1">
                <a:latin typeface="+mn-lt"/>
              </a:rPr>
              <a:t>Simancas</a:t>
            </a:r>
            <a:endParaRPr lang="es-ES" sz="1400" i="1" dirty="0">
              <a:latin typeface="+mn-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2 Rectángulo"/>
          <p:cNvSpPr>
            <a:spLocks noChangeArrowheads="1"/>
          </p:cNvSpPr>
          <p:nvPr/>
        </p:nvSpPr>
        <p:spPr bwMode="auto">
          <a:xfrm>
            <a:off x="193675" y="5133975"/>
            <a:ext cx="5818188" cy="1323975"/>
          </a:xfrm>
          <a:prstGeom prst="rect">
            <a:avLst/>
          </a:prstGeom>
          <a:noFill/>
          <a:ln w="9525">
            <a:noFill/>
            <a:miter lim="800000"/>
            <a:headEnd/>
            <a:tailEnd/>
          </a:ln>
        </p:spPr>
        <p:txBody>
          <a:bodyPr>
            <a:spAutoFit/>
          </a:bodyPr>
          <a:lstStyle/>
          <a:p>
            <a:r>
              <a:rPr lang="es-ES" sz="1600" b="1">
                <a:latin typeface="Calibri" pitchFamily="34" charset="0"/>
              </a:rPr>
              <a:t>Gonzalo de Berceo </a:t>
            </a:r>
            <a:r>
              <a:rPr lang="es-ES" sz="1600">
                <a:latin typeface="Calibri" pitchFamily="34" charset="0"/>
              </a:rPr>
              <a:t>(Berceo, La Rioja  1197 - circa 1264) es el primer poeta del idioma castellano que conocemos. Fue clérigo, aunque no monje, del monasterio de </a:t>
            </a:r>
            <a:r>
              <a:rPr lang="es-ES" sz="1600" b="1">
                <a:latin typeface="Calibri" pitchFamily="34" charset="0"/>
              </a:rPr>
              <a:t>San Millán de la Cogolla </a:t>
            </a:r>
            <a:r>
              <a:rPr lang="es-ES" sz="1600" i="1">
                <a:latin typeface="Calibri" pitchFamily="34" charset="0"/>
              </a:rPr>
              <a:t>("en Sant Millán de Suso, fue de niñez criado"</a:t>
            </a:r>
            <a:r>
              <a:rPr lang="es-ES" sz="1600">
                <a:latin typeface="Calibri" pitchFamily="34" charset="0"/>
              </a:rPr>
              <a:t>), en tierras de La Rioja. Llegó a ser, como clérigo secular, preste o presbítero (1237), notario y escritor. </a:t>
            </a:r>
          </a:p>
        </p:txBody>
      </p:sp>
      <p:pic>
        <p:nvPicPr>
          <p:cNvPr id="10243" name="Picture 6" descr="Esta receración de Gonzalo de Berceo  es obra de Rubio Dalmati y Alejandro Narvaiza"/>
          <p:cNvPicPr>
            <a:picLocks noChangeAspect="1" noChangeArrowheads="1"/>
          </p:cNvPicPr>
          <p:nvPr/>
        </p:nvPicPr>
        <p:blipFill>
          <a:blip r:embed="rId2"/>
          <a:srcRect/>
          <a:stretch>
            <a:fillRect/>
          </a:stretch>
        </p:blipFill>
        <p:spPr bwMode="auto">
          <a:xfrm>
            <a:off x="6503988" y="260350"/>
            <a:ext cx="2090737" cy="5338763"/>
          </a:xfrm>
          <a:prstGeom prst="rect">
            <a:avLst/>
          </a:prstGeom>
          <a:noFill/>
          <a:ln w="9525">
            <a:noFill/>
            <a:miter lim="800000"/>
            <a:headEnd/>
            <a:tailEnd/>
          </a:ln>
        </p:spPr>
      </p:pic>
      <p:pic>
        <p:nvPicPr>
          <p:cNvPr id="10244" name="Picture 2" descr="http://upload.wikimedia.org/wikipedia/commons/thumb/d/de/Berceo_-_7391550.jpg/1280px-Berceo_-_7391550.jpg"/>
          <p:cNvPicPr>
            <a:picLocks noChangeAspect="1" noChangeArrowheads="1"/>
          </p:cNvPicPr>
          <p:nvPr/>
        </p:nvPicPr>
        <p:blipFill>
          <a:blip r:embed="rId3"/>
          <a:srcRect/>
          <a:stretch>
            <a:fillRect/>
          </a:stretch>
        </p:blipFill>
        <p:spPr bwMode="auto">
          <a:xfrm>
            <a:off x="384175" y="404813"/>
            <a:ext cx="5627688" cy="3960812"/>
          </a:xfrm>
          <a:prstGeom prst="rect">
            <a:avLst/>
          </a:prstGeom>
          <a:noFill/>
          <a:ln w="9525">
            <a:noFill/>
            <a:miter lim="800000"/>
            <a:headEnd/>
            <a:tailEnd/>
          </a:ln>
        </p:spPr>
      </p:pic>
      <p:sp>
        <p:nvSpPr>
          <p:cNvPr id="3" name="2 Rectángulo"/>
          <p:cNvSpPr/>
          <p:nvPr/>
        </p:nvSpPr>
        <p:spPr>
          <a:xfrm>
            <a:off x="5846763" y="5795963"/>
            <a:ext cx="3060700" cy="522287"/>
          </a:xfrm>
          <a:prstGeom prst="rect">
            <a:avLst/>
          </a:prstGeom>
        </p:spPr>
        <p:txBody>
          <a:bodyPr>
            <a:spAutoFit/>
          </a:bodyPr>
          <a:lstStyle/>
          <a:p>
            <a:pPr algn="r">
              <a:defRPr/>
            </a:pPr>
            <a:r>
              <a:rPr lang="es-ES" sz="1400" i="1" dirty="0">
                <a:latin typeface="+mn-lt"/>
              </a:rPr>
              <a:t>El cuadro recrea  modernamente  la </a:t>
            </a:r>
          </a:p>
          <a:p>
            <a:pPr algn="r">
              <a:defRPr/>
            </a:pPr>
            <a:r>
              <a:rPr lang="es-ES" sz="1400" i="1" dirty="0">
                <a:latin typeface="+mn-lt"/>
              </a:rPr>
              <a:t>imagen de  Gonzalo de Berceo</a:t>
            </a:r>
          </a:p>
        </p:txBody>
      </p:sp>
      <p:sp>
        <p:nvSpPr>
          <p:cNvPr id="5" name="4 CuadroTexto"/>
          <p:cNvSpPr txBox="1"/>
          <p:nvPr/>
        </p:nvSpPr>
        <p:spPr>
          <a:xfrm>
            <a:off x="334963" y="4508500"/>
            <a:ext cx="2678112" cy="307975"/>
          </a:xfrm>
          <a:prstGeom prst="rect">
            <a:avLst/>
          </a:prstGeom>
          <a:noFill/>
        </p:spPr>
        <p:txBody>
          <a:bodyPr wrap="none">
            <a:spAutoFit/>
          </a:bodyPr>
          <a:lstStyle/>
          <a:p>
            <a:pPr>
              <a:defRPr/>
            </a:pPr>
            <a:r>
              <a:rPr lang="es-ES" sz="1400" i="1" dirty="0">
                <a:latin typeface="+mn-lt"/>
              </a:rPr>
              <a:t>El  pequeño pueblo de Berceo hoy</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74650" y="5157788"/>
            <a:ext cx="8497888" cy="1322387"/>
          </a:xfrm>
          <a:prstGeom prst="rect">
            <a:avLst/>
          </a:prstGeom>
        </p:spPr>
        <p:txBody>
          <a:bodyPr>
            <a:spAutoFit/>
          </a:bodyPr>
          <a:lstStyle/>
          <a:p>
            <a:pPr>
              <a:defRPr/>
            </a:pPr>
            <a:r>
              <a:rPr lang="es-ES" sz="1600" dirty="0">
                <a:latin typeface="+mn-lt"/>
              </a:rPr>
              <a:t>Tras la expulsión de los musulmanes con la toma de Calahorra, el </a:t>
            </a:r>
            <a:r>
              <a:rPr lang="es-ES" sz="1600" b="1" dirty="0">
                <a:latin typeface="+mn-lt"/>
              </a:rPr>
              <a:t>Monasterio de San Millán </a:t>
            </a:r>
            <a:r>
              <a:rPr lang="es-ES" sz="1600" dirty="0">
                <a:latin typeface="+mn-lt"/>
              </a:rPr>
              <a:t>contó con la protección de los </a:t>
            </a:r>
            <a:r>
              <a:rPr lang="es-ES" sz="1600" b="1" dirty="0">
                <a:latin typeface="+mn-lt"/>
              </a:rPr>
              <a:t>reyes de Pamplona</a:t>
            </a:r>
            <a:r>
              <a:rPr lang="es-ES" sz="1600" dirty="0">
                <a:latin typeface="+mn-lt"/>
              </a:rPr>
              <a:t>. En el 959 es consagrada la iglesia de </a:t>
            </a:r>
            <a:r>
              <a:rPr lang="es-ES" sz="1600" b="1" dirty="0" err="1">
                <a:latin typeface="+mn-lt"/>
              </a:rPr>
              <a:t>Suso</a:t>
            </a:r>
            <a:r>
              <a:rPr lang="es-ES" sz="1600">
                <a:latin typeface="+mn-lt"/>
              </a:rPr>
              <a:t>  </a:t>
            </a:r>
            <a:r>
              <a:rPr lang="es-ES" sz="1600" dirty="0">
                <a:latin typeface="+mn-lt"/>
              </a:rPr>
              <a:t>con la seguridad suficiente para reemprender la tarea del </a:t>
            </a:r>
            <a:r>
              <a:rPr lang="es-ES" sz="1600" i="1" dirty="0" err="1">
                <a:latin typeface="+mn-lt"/>
              </a:rPr>
              <a:t>scriptorium</a:t>
            </a:r>
            <a:r>
              <a:rPr lang="es-ES" sz="1600" i="1" dirty="0">
                <a:latin typeface="+mn-lt"/>
              </a:rPr>
              <a:t> </a:t>
            </a:r>
            <a:r>
              <a:rPr lang="es-ES" sz="1600" dirty="0">
                <a:latin typeface="+mn-lt"/>
              </a:rPr>
              <a:t>o escritorio iniciado muy pronto por los monjes. Obras de esta primera época son la </a:t>
            </a:r>
            <a:r>
              <a:rPr lang="es-ES" sz="1600" i="1" dirty="0">
                <a:latin typeface="+mn-lt"/>
              </a:rPr>
              <a:t>Vida de San Millán</a:t>
            </a:r>
            <a:r>
              <a:rPr lang="es-ES" sz="1600" dirty="0">
                <a:latin typeface="+mn-lt"/>
              </a:rPr>
              <a:t>, el </a:t>
            </a:r>
            <a:r>
              <a:rPr lang="es-ES" sz="1600" i="1" dirty="0">
                <a:latin typeface="+mn-lt"/>
              </a:rPr>
              <a:t>himno O </a:t>
            </a:r>
            <a:r>
              <a:rPr lang="es-ES" sz="1600" i="1" dirty="0" err="1">
                <a:latin typeface="+mn-lt"/>
              </a:rPr>
              <a:t>magne</a:t>
            </a:r>
            <a:r>
              <a:rPr lang="es-ES" sz="1600" i="1" dirty="0">
                <a:latin typeface="+mn-lt"/>
              </a:rPr>
              <a:t> </a:t>
            </a:r>
            <a:r>
              <a:rPr lang="es-ES" sz="1600" i="1" dirty="0" err="1">
                <a:latin typeface="+mn-lt"/>
              </a:rPr>
              <a:t>rerum</a:t>
            </a:r>
            <a:r>
              <a:rPr lang="es-ES" sz="1600" dirty="0">
                <a:latin typeface="+mn-lt"/>
              </a:rPr>
              <a:t>, documentos copiados  con esmero a lo largo de los siglos en diversos códices. </a:t>
            </a:r>
          </a:p>
        </p:txBody>
      </p:sp>
      <p:pic>
        <p:nvPicPr>
          <p:cNvPr id="11267" name="Picture 2" descr="http://www.xn--espaaescultura-tnb.es/export/sites/cultura/multimedia/galerias/monumentos/monasterio_suso_millan_cogolla_t2600345.jpg_1306973099.jpg">
            <a:hlinkClick r:id="rId2"/>
          </p:cNvPr>
          <p:cNvPicPr>
            <a:picLocks noChangeAspect="1" noChangeArrowheads="1"/>
          </p:cNvPicPr>
          <p:nvPr/>
        </p:nvPicPr>
        <p:blipFill>
          <a:blip r:embed="rId3"/>
          <a:srcRect/>
          <a:stretch>
            <a:fillRect/>
          </a:stretch>
        </p:blipFill>
        <p:spPr bwMode="auto">
          <a:xfrm>
            <a:off x="846138" y="665163"/>
            <a:ext cx="7129462" cy="3940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upload.wikimedia.org/wikipedia/commons/1/16/Suso.6.jpg"/>
          <p:cNvPicPr>
            <a:picLocks noChangeAspect="1" noChangeArrowheads="1"/>
          </p:cNvPicPr>
          <p:nvPr/>
        </p:nvPicPr>
        <p:blipFill>
          <a:blip r:embed="rId2"/>
          <a:srcRect/>
          <a:stretch>
            <a:fillRect/>
          </a:stretch>
        </p:blipFill>
        <p:spPr bwMode="auto">
          <a:xfrm>
            <a:off x="323850" y="295275"/>
            <a:ext cx="3960813" cy="5060950"/>
          </a:xfrm>
          <a:prstGeom prst="rect">
            <a:avLst/>
          </a:prstGeom>
          <a:noFill/>
          <a:ln w="9525">
            <a:noFill/>
            <a:miter lim="800000"/>
            <a:headEnd/>
            <a:tailEnd/>
          </a:ln>
        </p:spPr>
      </p:pic>
      <p:sp>
        <p:nvSpPr>
          <p:cNvPr id="2" name="1 Rectángulo"/>
          <p:cNvSpPr/>
          <p:nvPr/>
        </p:nvSpPr>
        <p:spPr>
          <a:xfrm>
            <a:off x="4983163" y="4662488"/>
            <a:ext cx="3924300" cy="1169987"/>
          </a:xfrm>
          <a:prstGeom prst="rect">
            <a:avLst/>
          </a:prstGeom>
        </p:spPr>
        <p:txBody>
          <a:bodyPr>
            <a:spAutoFit/>
          </a:bodyPr>
          <a:lstStyle/>
          <a:p>
            <a:pPr algn="r">
              <a:defRPr/>
            </a:pPr>
            <a:r>
              <a:rPr lang="es-ES" sz="1400" i="1" dirty="0">
                <a:latin typeface="+mn-lt"/>
              </a:rPr>
              <a:t>Busto de Gonzalo de Berceo  y sarcófagos de los siete infantes de Lara de los que habla el “Cantar de mío Cid” y que la tradición dice  estar enterrados en  el “</a:t>
            </a:r>
            <a:r>
              <a:rPr lang="es-ES" sz="1400" i="1" dirty="0" err="1">
                <a:latin typeface="+mn-lt"/>
              </a:rPr>
              <a:t>portiello</a:t>
            </a:r>
            <a:r>
              <a:rPr lang="es-ES" sz="1400" i="1" dirty="0">
                <a:latin typeface="+mn-lt"/>
              </a:rPr>
              <a:t>” del </a:t>
            </a:r>
            <a:r>
              <a:rPr lang="es-ES" sz="1400" i="1" dirty="0">
                <a:latin typeface="+mn-lt"/>
              </a:rPr>
              <a:t>monasterio con </a:t>
            </a:r>
            <a:r>
              <a:rPr lang="es-ES" sz="1400" i="1" dirty="0">
                <a:latin typeface="+mn-lt"/>
              </a:rPr>
              <a:t>los sarcófagos de los siete Infantes de Lara y tres reinas navarras.</a:t>
            </a:r>
          </a:p>
        </p:txBody>
      </p:sp>
      <p:pic>
        <p:nvPicPr>
          <p:cNvPr id="5" name="Picture 3" descr="Archivo:Gonzalo de berceo.jpg">
            <a:hlinkClick r:id="rId3"/>
          </p:cNvPr>
          <p:cNvPicPr>
            <a:picLocks noChangeAspect="1" noChangeArrowheads="1"/>
          </p:cNvPicPr>
          <p:nvPr/>
        </p:nvPicPr>
        <p:blipFill>
          <a:blip r:embed="rId4"/>
          <a:srcRect/>
          <a:stretch>
            <a:fillRect/>
          </a:stretch>
        </p:blipFill>
        <p:spPr bwMode="auto">
          <a:xfrm>
            <a:off x="3143250" y="4071938"/>
            <a:ext cx="1800225" cy="2660650"/>
          </a:xfrm>
          <a:prstGeom prst="rect">
            <a:avLst/>
          </a:prstGeom>
          <a:ln>
            <a:headEnd/>
            <a:tailEnd/>
          </a:ln>
        </p:spPr>
        <p:style>
          <a:lnRef idx="3">
            <a:schemeClr val="lt1"/>
          </a:lnRef>
          <a:fillRef idx="1">
            <a:schemeClr val="dk1"/>
          </a:fillRef>
          <a:effectRef idx="1">
            <a:schemeClr val="dk1"/>
          </a:effectRef>
          <a:fontRef idx="minor">
            <a:schemeClr val="lt1"/>
          </a:fontRef>
        </p:style>
      </p:pic>
      <p:sp>
        <p:nvSpPr>
          <p:cNvPr id="12293" name="3 Rectángulo"/>
          <p:cNvSpPr>
            <a:spLocks noChangeArrowheads="1"/>
          </p:cNvSpPr>
          <p:nvPr/>
        </p:nvSpPr>
        <p:spPr bwMode="auto">
          <a:xfrm>
            <a:off x="5292725" y="1125538"/>
            <a:ext cx="3328988" cy="3046412"/>
          </a:xfrm>
          <a:prstGeom prst="rect">
            <a:avLst/>
          </a:prstGeom>
          <a:noFill/>
          <a:ln w="9525">
            <a:noFill/>
            <a:miter lim="800000"/>
            <a:headEnd/>
            <a:tailEnd/>
          </a:ln>
        </p:spPr>
        <p:txBody>
          <a:bodyPr>
            <a:spAutoFit/>
          </a:bodyPr>
          <a:lstStyle/>
          <a:p>
            <a:pPr algn="r"/>
            <a:r>
              <a:rPr lang="es-ES" sz="1600">
                <a:latin typeface="Calibri" pitchFamily="34" charset="0"/>
              </a:rPr>
              <a:t>Depuró el idioma castellano creando la lengua literaria, para lo cual trasvasó numeroso vocabulario del latín (cultismos) y recurrió a fórmulas de la literatura oral tradicional y del </a:t>
            </a:r>
            <a:r>
              <a:rPr lang="es-ES" sz="1600" i="1">
                <a:latin typeface="Calibri" pitchFamily="34" charset="0"/>
              </a:rPr>
              <a:t>“mester de juglaría” </a:t>
            </a:r>
            <a:r>
              <a:rPr lang="es-ES" sz="1600">
                <a:latin typeface="Calibri" pitchFamily="34" charset="0"/>
              </a:rPr>
              <a:t>como se denomina a la poesía -épica o lírica- de carácter popular difundida durante la Edad Media por los juglares, que eran quienes las cantaban o recitaban para recreo de </a:t>
            </a:r>
          </a:p>
          <a:p>
            <a:pPr algn="r"/>
            <a:r>
              <a:rPr lang="es-ES" sz="1600">
                <a:latin typeface="Calibri" pitchFamily="34" charset="0"/>
              </a:rPr>
              <a:t>nobles y pueblo.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46063" y="5084763"/>
            <a:ext cx="8497887" cy="1570037"/>
          </a:xfrm>
          <a:prstGeom prst="rect">
            <a:avLst/>
          </a:prstGeom>
        </p:spPr>
        <p:txBody>
          <a:bodyPr>
            <a:spAutoFit/>
          </a:bodyPr>
          <a:lstStyle/>
          <a:p>
            <a:pPr>
              <a:defRPr/>
            </a:pPr>
            <a:r>
              <a:rPr lang="es-ES" sz="1600" dirty="0">
                <a:latin typeface="+mn-lt"/>
              </a:rPr>
              <a:t>El Monasterio de </a:t>
            </a:r>
            <a:r>
              <a:rPr lang="es-ES" sz="1600" b="1" dirty="0">
                <a:latin typeface="+mn-lt"/>
              </a:rPr>
              <a:t>San Millán de </a:t>
            </a:r>
            <a:r>
              <a:rPr lang="es-ES" sz="1600" b="1" dirty="0" err="1">
                <a:latin typeface="+mn-lt"/>
              </a:rPr>
              <a:t>Yuso</a:t>
            </a:r>
            <a:r>
              <a:rPr lang="es-ES" sz="1600" b="1" dirty="0">
                <a:latin typeface="+mn-lt"/>
              </a:rPr>
              <a:t> </a:t>
            </a:r>
            <a:r>
              <a:rPr lang="es-ES" sz="1600" dirty="0">
                <a:latin typeface="+mn-lt"/>
              </a:rPr>
              <a:t>(el “de abajo”) fue mandado construir en el año 1053 por el rey </a:t>
            </a:r>
            <a:r>
              <a:rPr lang="es-ES" sz="1600" b="1" dirty="0">
                <a:latin typeface="+mn-lt"/>
              </a:rPr>
              <a:t>García Sánchez III </a:t>
            </a:r>
            <a:r>
              <a:rPr lang="es-ES" sz="1600" dirty="0">
                <a:latin typeface="+mn-lt"/>
              </a:rPr>
              <a:t>de Navarra (llamado “el de Nájera”). La historia de su fundación va unida a una leyenda basada en un milagro de san Millán (o Emiliano). Cuando en 574 muere Millán, a la edad de 101 años, sus discípulos lo entierran en su cueva, y alrededor de ella se va formando el primer monasterio, el de </a:t>
            </a:r>
            <a:r>
              <a:rPr lang="es-ES" sz="1600" b="1" dirty="0">
                <a:latin typeface="+mn-lt"/>
              </a:rPr>
              <a:t>San Millán de </a:t>
            </a:r>
            <a:r>
              <a:rPr lang="es-ES" sz="1600" b="1" dirty="0" err="1">
                <a:latin typeface="+mn-lt"/>
              </a:rPr>
              <a:t>Suso</a:t>
            </a:r>
            <a:r>
              <a:rPr lang="es-ES" sz="1600" dirty="0">
                <a:latin typeface="+mn-lt"/>
              </a:rPr>
              <a:t>. San Braulio, arzobispo de Zaragoza,  escribe su vida, cincuenta años después de muerto, que recogerá  después uno de los monjes  </a:t>
            </a:r>
            <a:r>
              <a:rPr lang="es-ES" sz="1600" b="1" dirty="0">
                <a:latin typeface="+mn-lt"/>
              </a:rPr>
              <a:t>Gonzalo de Berceo</a:t>
            </a:r>
            <a:r>
              <a:rPr lang="es-ES" sz="1600" dirty="0">
                <a:latin typeface="+mn-lt"/>
              </a:rPr>
              <a:t>. </a:t>
            </a:r>
          </a:p>
        </p:txBody>
      </p:sp>
      <p:pic>
        <p:nvPicPr>
          <p:cNvPr id="13315" name="Picture 6" descr="http://upload.wikimedia.org/wikipedia/commons/8/8d/Valle-de-San-Mill%C3%A1n.jpg"/>
          <p:cNvPicPr>
            <a:picLocks noChangeAspect="1" noChangeArrowheads="1"/>
          </p:cNvPicPr>
          <p:nvPr/>
        </p:nvPicPr>
        <p:blipFill>
          <a:blip r:embed="rId2"/>
          <a:srcRect/>
          <a:stretch>
            <a:fillRect/>
          </a:stretch>
        </p:blipFill>
        <p:spPr bwMode="auto">
          <a:xfrm>
            <a:off x="1844675" y="836613"/>
            <a:ext cx="5300663" cy="3975100"/>
          </a:xfrm>
          <a:prstGeom prst="rect">
            <a:avLst/>
          </a:prstGeom>
          <a:noFill/>
          <a:ln w="9525">
            <a:noFill/>
            <a:miter lim="800000"/>
            <a:headEnd/>
            <a:tailEnd/>
          </a:ln>
        </p:spPr>
      </p:pic>
      <p:sp>
        <p:nvSpPr>
          <p:cNvPr id="3" name="2 CuadroTexto"/>
          <p:cNvSpPr txBox="1"/>
          <p:nvPr/>
        </p:nvSpPr>
        <p:spPr>
          <a:xfrm>
            <a:off x="611188" y="288925"/>
            <a:ext cx="3425825" cy="368300"/>
          </a:xfrm>
          <a:prstGeom prst="rect">
            <a:avLst/>
          </a:prstGeom>
          <a:noFill/>
        </p:spPr>
        <p:txBody>
          <a:bodyPr wrap="none">
            <a:spAutoFit/>
          </a:bodyPr>
          <a:lstStyle/>
          <a:p>
            <a:pPr>
              <a:defRPr/>
            </a:pPr>
            <a:r>
              <a:rPr lang="es-ES" b="1" dirty="0">
                <a:solidFill>
                  <a:srgbClr val="002060"/>
                </a:solidFill>
                <a:effectLst>
                  <a:outerShdw blurRad="38100" dist="38100" dir="2700000" algn="tl">
                    <a:srgbClr val="000000">
                      <a:alpha val="43137"/>
                    </a:srgbClr>
                  </a:outerShdw>
                </a:effectLst>
              </a:rPr>
              <a:t>San Millán de </a:t>
            </a:r>
            <a:r>
              <a:rPr lang="es-ES" b="1" dirty="0" err="1">
                <a:solidFill>
                  <a:srgbClr val="002060"/>
                </a:solidFill>
                <a:effectLst>
                  <a:outerShdw blurRad="38100" dist="38100" dir="2700000" algn="tl">
                    <a:srgbClr val="000000">
                      <a:alpha val="43137"/>
                    </a:srgbClr>
                  </a:outerShdw>
                </a:effectLst>
              </a:rPr>
              <a:t>Yuso</a:t>
            </a:r>
            <a:r>
              <a:rPr lang="es-ES" b="1" dirty="0">
                <a:solidFill>
                  <a:srgbClr val="002060"/>
                </a:solidFill>
                <a:effectLst>
                  <a:outerShdw blurRad="38100" dist="38100" dir="2700000" algn="tl">
                    <a:srgbClr val="000000">
                      <a:alpha val="43137"/>
                    </a:srgbClr>
                  </a:outerShdw>
                </a:effectLst>
              </a:rPr>
              <a:t> (de abajo)</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233363" y="5053013"/>
            <a:ext cx="8712200" cy="1570037"/>
          </a:xfrm>
          <a:prstGeom prst="rect">
            <a:avLst/>
          </a:prstGeom>
        </p:spPr>
        <p:txBody>
          <a:bodyPr>
            <a:spAutoFit/>
          </a:bodyPr>
          <a:lstStyle/>
          <a:p>
            <a:pPr>
              <a:defRPr/>
            </a:pPr>
            <a:r>
              <a:rPr lang="es-ES" sz="1600" dirty="0">
                <a:latin typeface="+mn-lt"/>
              </a:rPr>
              <a:t>El </a:t>
            </a:r>
            <a:r>
              <a:rPr lang="es-ES" sz="1600" b="1" dirty="0">
                <a:latin typeface="+mn-lt"/>
              </a:rPr>
              <a:t>rey García Sánchez III</a:t>
            </a:r>
            <a:r>
              <a:rPr lang="es-ES" sz="1600" dirty="0">
                <a:latin typeface="+mn-lt"/>
              </a:rPr>
              <a:t>, gran devoto de San Millán, acababa de fundar el gran monasterio de </a:t>
            </a:r>
            <a:r>
              <a:rPr lang="es-ES" sz="1600" b="1" dirty="0">
                <a:latin typeface="+mn-lt"/>
              </a:rPr>
              <a:t>Santa María la Real de Nájer</a:t>
            </a:r>
            <a:r>
              <a:rPr lang="es-ES" sz="1600" dirty="0">
                <a:latin typeface="+mn-lt"/>
              </a:rPr>
              <a:t>a, ciudad  Corte del reino de Navarra  que fue panteón de los reyes del reino de Nájera-Pamplona, antecesor del reino de Navarra y quiso llevarse allí los restos mortales del Santo, enterrados en el monasterio de </a:t>
            </a:r>
            <a:r>
              <a:rPr lang="es-ES" sz="1600" b="1" dirty="0">
                <a:latin typeface="+mn-lt"/>
              </a:rPr>
              <a:t>San Millán de </a:t>
            </a:r>
            <a:r>
              <a:rPr lang="es-ES" sz="1600" b="1" dirty="0" err="1">
                <a:latin typeface="+mn-lt"/>
              </a:rPr>
              <a:t>Suso</a:t>
            </a:r>
            <a:r>
              <a:rPr lang="es-ES" sz="1600" dirty="0">
                <a:latin typeface="+mn-lt"/>
              </a:rPr>
              <a:t>. El 29 de mayo de 1053 colocaron los restos del Santo en una carreta tirada por bueyes y emprendieron el viaje, con gran descontento de los monjes desolados por la pérdida de su patrono.  </a:t>
            </a:r>
            <a:endParaRPr lang="es-ES" sz="1600" b="1" dirty="0">
              <a:latin typeface="+mn-lt"/>
            </a:endParaRPr>
          </a:p>
        </p:txBody>
      </p:sp>
      <p:pic>
        <p:nvPicPr>
          <p:cNvPr id="14339" name="Picture 2" descr="Garcia III Sanches de Pamplona - The Portuguese Genealogy (Genealogia dos Reis de Portugal).png">
            <a:hlinkClick r:id="rId2"/>
          </p:cNvPr>
          <p:cNvPicPr>
            <a:picLocks noChangeAspect="1" noChangeArrowheads="1"/>
          </p:cNvPicPr>
          <p:nvPr/>
        </p:nvPicPr>
        <p:blipFill>
          <a:blip r:embed="rId3"/>
          <a:srcRect/>
          <a:stretch>
            <a:fillRect/>
          </a:stretch>
        </p:blipFill>
        <p:spPr bwMode="auto">
          <a:xfrm>
            <a:off x="5724525" y="814388"/>
            <a:ext cx="2381250" cy="2667000"/>
          </a:xfrm>
          <a:prstGeom prst="rect">
            <a:avLst/>
          </a:prstGeom>
          <a:noFill/>
          <a:ln w="9525">
            <a:noFill/>
            <a:miter lim="800000"/>
            <a:headEnd/>
            <a:tailEnd/>
          </a:ln>
        </p:spPr>
      </p:pic>
      <p:sp>
        <p:nvSpPr>
          <p:cNvPr id="5" name="4 CuadroTexto"/>
          <p:cNvSpPr txBox="1"/>
          <p:nvPr/>
        </p:nvSpPr>
        <p:spPr>
          <a:xfrm>
            <a:off x="5540375" y="3716338"/>
            <a:ext cx="3140075" cy="523875"/>
          </a:xfrm>
          <a:prstGeom prst="rect">
            <a:avLst/>
          </a:prstGeom>
          <a:noFill/>
        </p:spPr>
        <p:txBody>
          <a:bodyPr wrap="none">
            <a:spAutoFit/>
          </a:bodyPr>
          <a:lstStyle/>
          <a:p>
            <a:pPr algn="r">
              <a:defRPr/>
            </a:pPr>
            <a:r>
              <a:rPr lang="es-ES" sz="1400" i="1" dirty="0">
                <a:latin typeface="+mn-lt"/>
              </a:rPr>
              <a:t>Monasterio Sta</a:t>
            </a:r>
            <a:r>
              <a:rPr lang="es-ES" sz="1400" i="1" dirty="0">
                <a:latin typeface="+mn-lt"/>
              </a:rPr>
              <a:t>. María </a:t>
            </a:r>
            <a:r>
              <a:rPr lang="es-ES" sz="1400" i="1" dirty="0">
                <a:latin typeface="+mn-lt"/>
              </a:rPr>
              <a:t>la Real de Nájera </a:t>
            </a:r>
          </a:p>
          <a:p>
            <a:pPr algn="r">
              <a:defRPr/>
            </a:pPr>
            <a:r>
              <a:rPr lang="es-ES" sz="1400" i="1" dirty="0">
                <a:latin typeface="+mn-lt"/>
              </a:rPr>
              <a:t>y el rey García Sánchez III</a:t>
            </a:r>
          </a:p>
        </p:txBody>
      </p:sp>
      <p:pic>
        <p:nvPicPr>
          <p:cNvPr id="14341" name="Picture 8" descr="http://content1.lariojaturismo.com/imagenes/Documentos/imgsem/e9/e93f/e93f47ef-a562-42bf-87db-9c9b436765c9/19370cb6-51fe-86c9-e805-72792f8a6935.jpg">
            <a:hlinkClick r:id="rId4"/>
          </p:cNvPr>
          <p:cNvPicPr>
            <a:picLocks noChangeAspect="1" noChangeArrowheads="1"/>
          </p:cNvPicPr>
          <p:nvPr/>
        </p:nvPicPr>
        <p:blipFill>
          <a:blip r:embed="rId5"/>
          <a:srcRect/>
          <a:stretch>
            <a:fillRect/>
          </a:stretch>
        </p:blipFill>
        <p:spPr bwMode="auto">
          <a:xfrm>
            <a:off x="468313" y="333375"/>
            <a:ext cx="4325937" cy="4325938"/>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0825" y="5516563"/>
            <a:ext cx="8497888" cy="1076325"/>
          </a:xfrm>
          <a:prstGeom prst="rect">
            <a:avLst/>
          </a:prstGeom>
        </p:spPr>
        <p:txBody>
          <a:bodyPr>
            <a:spAutoFit/>
          </a:bodyPr>
          <a:lstStyle/>
          <a:p>
            <a:pPr>
              <a:defRPr/>
            </a:pPr>
            <a:r>
              <a:rPr lang="es-ES" sz="1600" dirty="0">
                <a:latin typeface="+mn-lt"/>
              </a:rPr>
              <a:t>Al llegar al llano, cerca del río, los bueyes se detuvieron y ya no quisieron volver a andar. El rey y toda la comitiva comprendieron que aquello era un milagro de san Millán que imponía su voluntad de no pasar de allí y ser enterrado de nuevo en aquellos lugares. El </a:t>
            </a:r>
            <a:r>
              <a:rPr lang="es-ES" sz="1600" b="1" dirty="0">
                <a:latin typeface="+mn-lt"/>
              </a:rPr>
              <a:t>rey García </a:t>
            </a:r>
            <a:r>
              <a:rPr lang="es-ES" sz="1600" dirty="0">
                <a:latin typeface="+mn-lt"/>
              </a:rPr>
              <a:t>mandó construir el reciente monasterio, al que </a:t>
            </a:r>
            <a:r>
              <a:rPr lang="es-ES" sz="1600" b="1" dirty="0">
                <a:latin typeface="+mn-lt"/>
              </a:rPr>
              <a:t>se llamó </a:t>
            </a:r>
            <a:r>
              <a:rPr lang="es-ES" sz="1600" b="1" dirty="0" err="1">
                <a:latin typeface="+mn-lt"/>
              </a:rPr>
              <a:t>Yuso</a:t>
            </a:r>
            <a:r>
              <a:rPr lang="es-ES" sz="1600" b="1" dirty="0">
                <a:latin typeface="+mn-lt"/>
              </a:rPr>
              <a:t> </a:t>
            </a:r>
            <a:r>
              <a:rPr lang="es-ES" sz="1600" dirty="0">
                <a:latin typeface="+mn-lt"/>
              </a:rPr>
              <a:t>(el de </a:t>
            </a:r>
            <a:r>
              <a:rPr lang="es-ES" sz="1600" b="1" dirty="0">
                <a:latin typeface="+mn-lt"/>
              </a:rPr>
              <a:t>abajo</a:t>
            </a:r>
            <a:r>
              <a:rPr lang="es-ES" sz="1600" dirty="0">
                <a:latin typeface="+mn-lt"/>
              </a:rPr>
              <a:t>), en contraposición con el de</a:t>
            </a:r>
            <a:r>
              <a:rPr lang="es-ES" sz="1600" b="1" dirty="0">
                <a:latin typeface="+mn-lt"/>
              </a:rPr>
              <a:t> </a:t>
            </a:r>
            <a:r>
              <a:rPr lang="es-ES" sz="1600" dirty="0">
                <a:latin typeface="+mn-lt"/>
              </a:rPr>
              <a:t>arriba</a:t>
            </a:r>
            <a:r>
              <a:rPr lang="es-ES" sz="1600" b="1" dirty="0">
                <a:latin typeface="+mn-lt"/>
              </a:rPr>
              <a:t> (</a:t>
            </a:r>
            <a:r>
              <a:rPr lang="es-ES" sz="1600" b="1" dirty="0" err="1">
                <a:latin typeface="+mn-lt"/>
              </a:rPr>
              <a:t>Suso</a:t>
            </a:r>
            <a:r>
              <a:rPr lang="es-ES" sz="1600" b="1" dirty="0">
                <a:latin typeface="+mn-lt"/>
              </a:rPr>
              <a:t>).</a:t>
            </a:r>
          </a:p>
        </p:txBody>
      </p:sp>
      <p:pic>
        <p:nvPicPr>
          <p:cNvPr id="15363" name="Picture 2" descr="http://upload.wikimedia.org/wikipedia/commons/0/0e/Arca-san-millan.25.jpg"/>
          <p:cNvPicPr>
            <a:picLocks noChangeAspect="1" noChangeArrowheads="1"/>
          </p:cNvPicPr>
          <p:nvPr/>
        </p:nvPicPr>
        <p:blipFill>
          <a:blip r:embed="rId2"/>
          <a:srcRect/>
          <a:stretch>
            <a:fillRect/>
          </a:stretch>
        </p:blipFill>
        <p:spPr bwMode="auto">
          <a:xfrm>
            <a:off x="4643438" y="2058988"/>
            <a:ext cx="4351337" cy="3263900"/>
          </a:xfrm>
          <a:prstGeom prst="rect">
            <a:avLst/>
          </a:prstGeom>
          <a:noFill/>
          <a:ln w="9525">
            <a:noFill/>
            <a:miter lim="800000"/>
            <a:headEnd/>
            <a:tailEnd/>
          </a:ln>
        </p:spPr>
      </p:pic>
      <p:sp>
        <p:nvSpPr>
          <p:cNvPr id="5" name="4 Rectángulo"/>
          <p:cNvSpPr/>
          <p:nvPr/>
        </p:nvSpPr>
        <p:spPr>
          <a:xfrm>
            <a:off x="228600" y="4673600"/>
            <a:ext cx="4125913" cy="738188"/>
          </a:xfrm>
          <a:prstGeom prst="rect">
            <a:avLst/>
          </a:prstGeom>
        </p:spPr>
        <p:txBody>
          <a:bodyPr>
            <a:spAutoFit/>
          </a:bodyPr>
          <a:lstStyle/>
          <a:p>
            <a:pPr>
              <a:defRPr/>
            </a:pPr>
            <a:r>
              <a:rPr lang="es-ES" sz="1400" i="1" dirty="0">
                <a:latin typeface="+mn-lt"/>
              </a:rPr>
              <a:t>Entorno del Río Cárdenas en san Millán de la Cogolla (</a:t>
            </a:r>
            <a:r>
              <a:rPr lang="es-ES" sz="1400" i="1" dirty="0" err="1">
                <a:latin typeface="+mn-lt"/>
              </a:rPr>
              <a:t>Yuso</a:t>
            </a:r>
            <a:r>
              <a:rPr lang="es-ES" sz="1400" i="1" dirty="0">
                <a:latin typeface="+mn-lt"/>
              </a:rPr>
              <a:t>) donde pudo tener lugar el hecho, con la ermitilla del santo.  </a:t>
            </a:r>
          </a:p>
        </p:txBody>
      </p:sp>
      <p:pic>
        <p:nvPicPr>
          <p:cNvPr id="15365" name="Picture 9" descr="http://www.condedebadaran.com/sites/default/files/styles/node_large/public/blog/cueva_del_santo.jpg?itok=sOgH22J9"/>
          <p:cNvPicPr>
            <a:picLocks noChangeAspect="1" noChangeArrowheads="1"/>
          </p:cNvPicPr>
          <p:nvPr/>
        </p:nvPicPr>
        <p:blipFill>
          <a:blip r:embed="rId3"/>
          <a:srcRect/>
          <a:stretch>
            <a:fillRect/>
          </a:stretch>
        </p:blipFill>
        <p:spPr bwMode="auto">
          <a:xfrm>
            <a:off x="1547813" y="476250"/>
            <a:ext cx="4556125" cy="1897063"/>
          </a:xfrm>
          <a:prstGeom prst="rect">
            <a:avLst/>
          </a:prstGeom>
          <a:noFill/>
          <a:ln w="9525">
            <a:noFill/>
            <a:miter lim="800000"/>
            <a:headEnd/>
            <a:tailEnd/>
          </a:ln>
        </p:spPr>
      </p:pic>
      <p:sp>
        <p:nvSpPr>
          <p:cNvPr id="3" name="2 Rectángulo"/>
          <p:cNvSpPr/>
          <p:nvPr/>
        </p:nvSpPr>
        <p:spPr>
          <a:xfrm>
            <a:off x="6367463" y="1052513"/>
            <a:ext cx="2490787" cy="523875"/>
          </a:xfrm>
          <a:prstGeom prst="rect">
            <a:avLst/>
          </a:prstGeom>
        </p:spPr>
        <p:txBody>
          <a:bodyPr>
            <a:spAutoFit/>
          </a:bodyPr>
          <a:lstStyle/>
          <a:p>
            <a:pPr>
              <a:defRPr/>
            </a:pPr>
            <a:r>
              <a:rPr lang="es-ES" sz="1400" i="1" dirty="0">
                <a:latin typeface="+mn-lt"/>
              </a:rPr>
              <a:t>Relicario de san Millán en las iglesia del Monasterio de </a:t>
            </a:r>
            <a:r>
              <a:rPr lang="es-ES" sz="1400" i="1" dirty="0" err="1">
                <a:latin typeface="+mn-lt"/>
              </a:rPr>
              <a:t>Yuso</a:t>
            </a:r>
            <a:r>
              <a:rPr lang="es-ES" sz="1400" i="1" dirty="0">
                <a:latin typeface="+mn-lt"/>
              </a:rPr>
              <a:t>.</a:t>
            </a:r>
            <a:endParaRPr lang="es-ES" sz="1400" i="1" dirty="0">
              <a:latin typeface="+mn-lt"/>
            </a:endParaRPr>
          </a:p>
        </p:txBody>
      </p:sp>
      <p:pic>
        <p:nvPicPr>
          <p:cNvPr id="15367" name="Picture 7" descr="https://c2.staticflickr.com/8/7529/15037131054_bd97f7cb99.jpg">
            <a:hlinkClick r:id="rId4"/>
          </p:cNvPr>
          <p:cNvPicPr>
            <a:picLocks noChangeAspect="1" noChangeArrowheads="1"/>
          </p:cNvPicPr>
          <p:nvPr/>
        </p:nvPicPr>
        <p:blipFill>
          <a:blip r:embed="rId5"/>
          <a:srcRect/>
          <a:stretch>
            <a:fillRect/>
          </a:stretch>
        </p:blipFill>
        <p:spPr bwMode="auto">
          <a:xfrm>
            <a:off x="211138" y="855663"/>
            <a:ext cx="2449512" cy="36449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upload.wikimedia.org/wikipedia/commons/thumb/7/7a/San-millan-56.jpg/1280px-San-millan-56.jpg"/>
          <p:cNvPicPr>
            <a:picLocks noChangeAspect="1" noChangeArrowheads="1"/>
          </p:cNvPicPr>
          <p:nvPr/>
        </p:nvPicPr>
        <p:blipFill>
          <a:blip r:embed="rId2"/>
          <a:srcRect/>
          <a:stretch>
            <a:fillRect/>
          </a:stretch>
        </p:blipFill>
        <p:spPr bwMode="auto">
          <a:xfrm>
            <a:off x="179388" y="261938"/>
            <a:ext cx="5180012" cy="3887787"/>
          </a:xfrm>
          <a:prstGeom prst="rect">
            <a:avLst/>
          </a:prstGeom>
          <a:noFill/>
          <a:ln w="9525">
            <a:noFill/>
            <a:miter lim="800000"/>
            <a:headEnd/>
            <a:tailEnd/>
          </a:ln>
        </p:spPr>
      </p:pic>
      <p:pic>
        <p:nvPicPr>
          <p:cNvPr id="16387" name="Picture 2" descr="http://upload.wikimedia.org/wikipedia/commons/e/e1/Salon-de-la-lengua.25.jpg"/>
          <p:cNvPicPr>
            <a:picLocks noChangeAspect="1" noChangeArrowheads="1"/>
          </p:cNvPicPr>
          <p:nvPr/>
        </p:nvPicPr>
        <p:blipFill>
          <a:blip r:embed="rId3"/>
          <a:srcRect/>
          <a:stretch>
            <a:fillRect/>
          </a:stretch>
        </p:blipFill>
        <p:spPr bwMode="auto">
          <a:xfrm>
            <a:off x="3222625" y="2708275"/>
            <a:ext cx="5568950" cy="3675063"/>
          </a:xfrm>
          <a:prstGeom prst="rect">
            <a:avLst/>
          </a:prstGeom>
          <a:noFill/>
          <a:ln w="9525">
            <a:noFill/>
            <a:miter lim="800000"/>
            <a:headEnd/>
            <a:tailEnd/>
          </a:ln>
        </p:spPr>
      </p:pic>
      <p:sp>
        <p:nvSpPr>
          <p:cNvPr id="2" name="1 CuadroTexto"/>
          <p:cNvSpPr txBox="1"/>
          <p:nvPr/>
        </p:nvSpPr>
        <p:spPr>
          <a:xfrm>
            <a:off x="395288" y="4941888"/>
            <a:ext cx="2373312" cy="1168400"/>
          </a:xfrm>
          <a:prstGeom prst="rect">
            <a:avLst/>
          </a:prstGeom>
          <a:noFill/>
        </p:spPr>
        <p:txBody>
          <a:bodyPr>
            <a:spAutoFit/>
          </a:bodyPr>
          <a:lstStyle/>
          <a:p>
            <a:pPr>
              <a:defRPr/>
            </a:pPr>
            <a:r>
              <a:rPr lang="es-ES" sz="1400" i="1" dirty="0">
                <a:latin typeface="+mn-lt"/>
              </a:rPr>
              <a:t>Monasterio de </a:t>
            </a:r>
            <a:r>
              <a:rPr lang="es-ES" sz="1400" i="1" dirty="0" err="1">
                <a:latin typeface="+mn-lt"/>
              </a:rPr>
              <a:t>Yuso</a:t>
            </a:r>
            <a:r>
              <a:rPr lang="es-ES" sz="1400" i="1" dirty="0">
                <a:latin typeface="+mn-lt"/>
              </a:rPr>
              <a:t> hoy y Salón de Sesiones donde se han celebrado varios Congresos internacionales  de la Lengua </a:t>
            </a:r>
            <a:r>
              <a:rPr lang="es-ES" sz="1400" i="1" dirty="0">
                <a:latin typeface="+mn-lt"/>
              </a:rPr>
              <a:t>Española.</a:t>
            </a:r>
            <a:endParaRPr lang="es-ES" sz="1400" i="1" dirty="0">
              <a:latin typeface="+mn-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572000" y="1268413"/>
            <a:ext cx="3960813" cy="5016500"/>
          </a:xfrm>
          <a:prstGeom prst="rect">
            <a:avLst/>
          </a:prstGeom>
        </p:spPr>
        <p:txBody>
          <a:bodyPr>
            <a:spAutoFit/>
          </a:bodyPr>
          <a:lstStyle/>
          <a:p>
            <a:pPr algn="ctr">
              <a:defRPr/>
            </a:pPr>
            <a:r>
              <a:rPr lang="es-ES" sz="1600" dirty="0">
                <a:latin typeface="+mn-lt"/>
              </a:rPr>
              <a:t>El 13 de junio del año 964 exactamente se terminó de escribir en el monasterio riojano de </a:t>
            </a:r>
            <a:r>
              <a:rPr lang="es-ES" sz="1600" b="1" dirty="0">
                <a:latin typeface="+mn-lt"/>
              </a:rPr>
              <a:t>San Millán de la Cogolla</a:t>
            </a:r>
            <a:r>
              <a:rPr lang="es-ES" sz="1600" dirty="0">
                <a:latin typeface="+mn-lt"/>
              </a:rPr>
              <a:t> uno de los diccionarios enciclopédicos más voluminosos e interesantes de cuantos se conocen en Europa hasta el siglo XI.  Son 20.000 artículos como los diccionarios actuales de la A </a:t>
            </a:r>
            <a:r>
              <a:rPr lang="es-ES" sz="1600" dirty="0" err="1">
                <a:latin typeface="+mn-lt"/>
              </a:rPr>
              <a:t>a</a:t>
            </a:r>
            <a:r>
              <a:rPr lang="es-ES" sz="1600" dirty="0">
                <a:latin typeface="+mn-lt"/>
              </a:rPr>
              <a:t> la Z, en los que se recoge todo el saber de la época. </a:t>
            </a:r>
          </a:p>
          <a:p>
            <a:pPr algn="ctr">
              <a:defRPr/>
            </a:pPr>
            <a:endParaRPr lang="es-ES" sz="1600" dirty="0">
              <a:latin typeface="+mn-lt"/>
            </a:endParaRPr>
          </a:p>
          <a:p>
            <a:pPr algn="ctr">
              <a:defRPr/>
            </a:pPr>
            <a:endParaRPr lang="es-ES" sz="1600" dirty="0">
              <a:latin typeface="+mn-lt"/>
            </a:endParaRPr>
          </a:p>
          <a:p>
            <a:pPr algn="ctr">
              <a:defRPr/>
            </a:pPr>
            <a:r>
              <a:rPr lang="es-ES" sz="1600" dirty="0">
                <a:latin typeface="+mn-lt"/>
              </a:rPr>
              <a:t>A la importancia histórica de su contenido, que revela el alto nivel de los conocimientos del hombre medieval, hay que añadir que el texto fue copiado en un latín plagado de incorrecciones y contagiado de innumerables formas romances que denominamos  </a:t>
            </a:r>
            <a:r>
              <a:rPr lang="es-ES" sz="1600" b="1" i="1" dirty="0">
                <a:latin typeface="+mn-lt"/>
              </a:rPr>
              <a:t>Glosas </a:t>
            </a:r>
            <a:r>
              <a:rPr lang="es-ES" sz="1600" b="1" i="1" dirty="0" err="1">
                <a:latin typeface="+mn-lt"/>
              </a:rPr>
              <a:t>Emilianenses</a:t>
            </a:r>
            <a:r>
              <a:rPr lang="es-ES" sz="1600" b="1" i="1" dirty="0">
                <a:latin typeface="+mn-lt"/>
              </a:rPr>
              <a:t>, </a:t>
            </a:r>
            <a:r>
              <a:rPr lang="es-ES" sz="1600" b="1" i="1" dirty="0" err="1">
                <a:latin typeface="+mn-lt"/>
              </a:rPr>
              <a:t>Silenses</a:t>
            </a:r>
            <a:r>
              <a:rPr lang="es-ES" sz="1600" b="1" i="1" dirty="0">
                <a:latin typeface="+mn-lt"/>
              </a:rPr>
              <a:t>,</a:t>
            </a:r>
            <a:r>
              <a:rPr lang="es-ES" sz="1600" dirty="0">
                <a:latin typeface="+mn-lt"/>
              </a:rPr>
              <a:t> etc. Y que son consideradas como los inicios de la lengua </a:t>
            </a:r>
            <a:r>
              <a:rPr lang="es-ES" sz="1600" dirty="0">
                <a:latin typeface="+mn-lt"/>
              </a:rPr>
              <a:t>española.</a:t>
            </a:r>
            <a:endParaRPr lang="es-ES" sz="1600" dirty="0">
              <a:latin typeface="+mn-lt"/>
            </a:endParaRPr>
          </a:p>
        </p:txBody>
      </p:sp>
      <p:pic>
        <p:nvPicPr>
          <p:cNvPr id="17411" name="Picture 2" descr="Letra capitular del códice 46 "/>
          <p:cNvPicPr>
            <a:picLocks noChangeAspect="1" noChangeArrowheads="1"/>
          </p:cNvPicPr>
          <p:nvPr/>
        </p:nvPicPr>
        <p:blipFill>
          <a:blip r:embed="rId2"/>
          <a:srcRect/>
          <a:stretch>
            <a:fillRect/>
          </a:stretch>
        </p:blipFill>
        <p:spPr bwMode="auto">
          <a:xfrm>
            <a:off x="407988" y="620713"/>
            <a:ext cx="3267075" cy="5184775"/>
          </a:xfrm>
          <a:prstGeom prst="rect">
            <a:avLst/>
          </a:prstGeom>
          <a:noFill/>
          <a:ln w="9525">
            <a:noFill/>
            <a:miter lim="800000"/>
            <a:headEnd/>
            <a:tailEnd/>
          </a:ln>
        </p:spPr>
      </p:pic>
      <p:sp>
        <p:nvSpPr>
          <p:cNvPr id="18436" name="2 CuadroTexto"/>
          <p:cNvSpPr txBox="1">
            <a:spLocks noChangeArrowheads="1"/>
          </p:cNvSpPr>
          <p:nvPr/>
        </p:nvSpPr>
        <p:spPr bwMode="auto">
          <a:xfrm>
            <a:off x="431800" y="6092825"/>
            <a:ext cx="2273300" cy="307975"/>
          </a:xfrm>
          <a:prstGeom prst="rect">
            <a:avLst/>
          </a:prstGeom>
          <a:noFill/>
          <a:ln>
            <a:noFill/>
          </a:ln>
          <a:extLst>
            <a:ext uri="{909E8E84-426E-40DD-AFC4-6F175D3DCCD1}"/>
            <a:ext uri="{91240B29-F687-4F45-9708-019B960494DF}"/>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r>
              <a:rPr lang="es-ES" sz="1400" i="1" dirty="0" smtClean="0">
                <a:latin typeface="+mn-lt"/>
              </a:rPr>
              <a:t>Letra Capitular del Códice 46</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76825" y="936625"/>
            <a:ext cx="3240088" cy="4770438"/>
          </a:xfrm>
          <a:prstGeom prst="rect">
            <a:avLst/>
          </a:prstGeom>
        </p:spPr>
        <p:txBody>
          <a:bodyPr>
            <a:spAutoFit/>
          </a:bodyPr>
          <a:lstStyle/>
          <a:p>
            <a:pPr algn="r">
              <a:defRPr/>
            </a:pPr>
            <a:r>
              <a:rPr lang="es-ES" sz="1600" dirty="0">
                <a:latin typeface="+mn-lt"/>
              </a:rPr>
              <a:t>En San Millán  un monje escribió las “</a:t>
            </a:r>
            <a:r>
              <a:rPr lang="es-ES" sz="1600" b="1" dirty="0">
                <a:latin typeface="+mn-lt"/>
              </a:rPr>
              <a:t>glosas </a:t>
            </a:r>
            <a:r>
              <a:rPr lang="es-ES" sz="1600" b="1" dirty="0" err="1">
                <a:latin typeface="+mn-lt"/>
              </a:rPr>
              <a:t>Emilianenses</a:t>
            </a:r>
            <a:r>
              <a:rPr lang="es-ES" sz="1600" b="1" dirty="0">
                <a:latin typeface="+mn-lt"/>
              </a:rPr>
              <a:t>”</a:t>
            </a:r>
            <a:r>
              <a:rPr lang="es-ES" sz="1600" dirty="0">
                <a:latin typeface="+mn-lt"/>
              </a:rPr>
              <a:t>, en el clasificado como </a:t>
            </a:r>
            <a:r>
              <a:rPr lang="es-ES" sz="1600" b="1" dirty="0">
                <a:latin typeface="+mn-lt"/>
              </a:rPr>
              <a:t>Códice 60 </a:t>
            </a:r>
            <a:r>
              <a:rPr lang="es-ES" sz="1600" dirty="0">
                <a:latin typeface="+mn-lt"/>
              </a:rPr>
              <a:t>que eran anotaciones aclaratorias en los márgenes de las páginas escritas en latín. Dichas anotaciones estaban escritas en romance o en un </a:t>
            </a:r>
            <a:r>
              <a:rPr lang="es-ES" sz="1600" b="1" dirty="0" err="1">
                <a:latin typeface="+mn-lt"/>
              </a:rPr>
              <a:t>precastellano</a:t>
            </a:r>
            <a:r>
              <a:rPr lang="es-ES" sz="1600" dirty="0">
                <a:latin typeface="+mn-lt"/>
              </a:rPr>
              <a:t> poco evolucionado respecto del latín. </a:t>
            </a:r>
          </a:p>
          <a:p>
            <a:pPr algn="r">
              <a:defRPr/>
            </a:pPr>
            <a:endParaRPr lang="es-ES" sz="1600" dirty="0">
              <a:latin typeface="+mn-lt"/>
            </a:endParaRPr>
          </a:p>
          <a:p>
            <a:pPr algn="r">
              <a:defRPr/>
            </a:pPr>
            <a:r>
              <a:rPr lang="es-ES" sz="1600" dirty="0">
                <a:latin typeface="+mn-lt"/>
              </a:rPr>
              <a:t>En este monasterio aparecen a su vez las primeras anotaciones escritas en </a:t>
            </a:r>
            <a:r>
              <a:rPr lang="es-ES" sz="1600" b="1" dirty="0">
                <a:latin typeface="+mn-lt"/>
              </a:rPr>
              <a:t>euskera</a:t>
            </a:r>
            <a:r>
              <a:rPr lang="es-ES" sz="1600" dirty="0">
                <a:latin typeface="+mn-lt"/>
              </a:rPr>
              <a:t>, por lo que se ha considerado la cuna de dichos romances hispanos y del euskera. </a:t>
            </a:r>
          </a:p>
          <a:p>
            <a:pPr algn="r">
              <a:defRPr/>
            </a:pPr>
            <a:endParaRPr lang="es-ES" sz="1600" dirty="0">
              <a:latin typeface="+mn-lt"/>
            </a:endParaRPr>
          </a:p>
          <a:p>
            <a:pPr algn="r">
              <a:defRPr/>
            </a:pPr>
            <a:r>
              <a:rPr lang="es-ES" sz="1600" dirty="0">
                <a:latin typeface="+mn-lt"/>
              </a:rPr>
              <a:t>Aquí habitó asimismo el monje y primer poeta de nombre conocido en castellano, </a:t>
            </a:r>
            <a:r>
              <a:rPr lang="es-ES" sz="1600" b="1" dirty="0">
                <a:latin typeface="+mn-lt"/>
              </a:rPr>
              <a:t>Gonzalo de Berceo</a:t>
            </a:r>
            <a:r>
              <a:rPr lang="es-ES" sz="1600" dirty="0">
                <a:latin typeface="+mn-lt"/>
              </a:rPr>
              <a:t>. </a:t>
            </a:r>
          </a:p>
        </p:txBody>
      </p:sp>
      <p:pic>
        <p:nvPicPr>
          <p:cNvPr id="3" name="Picture 4" descr="http://gatopardo.blogia.com/upload/20090701135928-codiceemil.jpg"/>
          <p:cNvPicPr>
            <a:picLocks noChangeAspect="1" noChangeArrowheads="1"/>
          </p:cNvPicPr>
          <p:nvPr/>
        </p:nvPicPr>
        <p:blipFill>
          <a:blip r:embed="rId2"/>
          <a:srcRect/>
          <a:stretch>
            <a:fillRect/>
          </a:stretch>
        </p:blipFill>
        <p:spPr bwMode="auto">
          <a:xfrm>
            <a:off x="395288" y="549275"/>
            <a:ext cx="3744912" cy="4911725"/>
          </a:xfrm>
          <a:prstGeom prst="rect">
            <a:avLst/>
          </a:prstGeom>
        </p:spPr>
        <p:style>
          <a:lnRef idx="2">
            <a:schemeClr val="dk1"/>
          </a:lnRef>
          <a:fillRef idx="1">
            <a:schemeClr val="lt1"/>
          </a:fillRef>
          <a:effectRef idx="0">
            <a:schemeClr val="dk1"/>
          </a:effectRef>
          <a:fontRef idx="minor">
            <a:schemeClr val="dk1"/>
          </a:fontRef>
        </p:style>
      </p:pic>
      <p:sp>
        <p:nvSpPr>
          <p:cNvPr id="18436" name="3 Rectángulo"/>
          <p:cNvSpPr>
            <a:spLocks noChangeArrowheads="1"/>
          </p:cNvSpPr>
          <p:nvPr/>
        </p:nvSpPr>
        <p:spPr bwMode="auto">
          <a:xfrm>
            <a:off x="539750" y="5707063"/>
            <a:ext cx="2803525" cy="307975"/>
          </a:xfrm>
          <a:prstGeom prst="rect">
            <a:avLst/>
          </a:prstGeom>
          <a:noFill/>
          <a:ln w="9525">
            <a:noFill/>
            <a:miter lim="800000"/>
            <a:headEnd/>
            <a:tailEnd/>
          </a:ln>
        </p:spPr>
        <p:txBody>
          <a:bodyPr wrap="none">
            <a:spAutoFit/>
          </a:bodyPr>
          <a:lstStyle/>
          <a:p>
            <a:r>
              <a:rPr lang="es-ES" sz="1400" i="1">
                <a:latin typeface="Calibri" pitchFamily="34" charset="0"/>
              </a:rPr>
              <a:t>Página de las “Glosas Emilianenses”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5288" y="5716588"/>
            <a:ext cx="8353425" cy="1077912"/>
          </a:xfrm>
          <a:prstGeom prst="rect">
            <a:avLst/>
          </a:prstGeom>
        </p:spPr>
        <p:txBody>
          <a:bodyPr>
            <a:spAutoFit/>
          </a:bodyPr>
          <a:lstStyle/>
          <a:p>
            <a:pPr>
              <a:defRPr/>
            </a:pPr>
            <a:r>
              <a:rPr lang="es-ES" sz="1600" dirty="0">
                <a:latin typeface="+mn-lt"/>
              </a:rPr>
              <a:t>El número de códices ilustrados y sobre todo la calidad de las miniaturas de alguno de ellos, como </a:t>
            </a:r>
            <a:r>
              <a:rPr lang="es-ES" sz="1600" i="1" dirty="0">
                <a:latin typeface="+mn-lt"/>
              </a:rPr>
              <a:t>los Beatos</a:t>
            </a:r>
            <a:r>
              <a:rPr lang="es-ES" sz="1600" dirty="0">
                <a:latin typeface="+mn-lt"/>
              </a:rPr>
              <a:t>, el </a:t>
            </a:r>
            <a:r>
              <a:rPr lang="es-ES" sz="1600" i="1" dirty="0">
                <a:latin typeface="+mn-lt"/>
              </a:rPr>
              <a:t>Conciliar</a:t>
            </a:r>
            <a:r>
              <a:rPr lang="es-ES" sz="1600" dirty="0">
                <a:latin typeface="+mn-lt"/>
              </a:rPr>
              <a:t> o la </a:t>
            </a:r>
            <a:r>
              <a:rPr lang="es-ES" sz="1600" i="1" dirty="0">
                <a:latin typeface="+mn-lt"/>
              </a:rPr>
              <a:t>Exposición de los </a:t>
            </a:r>
            <a:r>
              <a:rPr lang="es-ES" sz="1600" i="1" dirty="0" err="1">
                <a:latin typeface="+mn-lt"/>
              </a:rPr>
              <a:t>Psalmos</a:t>
            </a:r>
            <a:r>
              <a:rPr lang="es-ES" sz="1600" i="1" dirty="0">
                <a:latin typeface="+mn-lt"/>
              </a:rPr>
              <a:t> </a:t>
            </a:r>
            <a:r>
              <a:rPr lang="es-ES" sz="1600" dirty="0">
                <a:latin typeface="+mn-lt"/>
              </a:rPr>
              <a:t>evidencian</a:t>
            </a:r>
            <a:r>
              <a:rPr lang="es-ES" sz="1600" i="1" dirty="0">
                <a:latin typeface="+mn-lt"/>
              </a:rPr>
              <a:t> </a:t>
            </a:r>
            <a:r>
              <a:rPr lang="es-ES" sz="1600" dirty="0">
                <a:latin typeface="+mn-lt"/>
              </a:rPr>
              <a:t>la presencia en </a:t>
            </a:r>
            <a:r>
              <a:rPr lang="es-ES" sz="1600" b="1" dirty="0">
                <a:latin typeface="+mn-lt"/>
              </a:rPr>
              <a:t>San Millán de la Cogolla </a:t>
            </a:r>
            <a:r>
              <a:rPr lang="es-ES" sz="1600" dirty="0">
                <a:latin typeface="+mn-lt"/>
              </a:rPr>
              <a:t>de un escritorio importante tanto para la cultura como para el arte de la miniatura altomedieval. </a:t>
            </a:r>
          </a:p>
        </p:txBody>
      </p:sp>
      <p:pic>
        <p:nvPicPr>
          <p:cNvPr id="19459" name="Picture 10" descr="http://www.nationalgeographic.com.es/medio/2012/10/15/84862_1000x665.jpg"/>
          <p:cNvPicPr>
            <a:picLocks noChangeAspect="1" noChangeArrowheads="1"/>
          </p:cNvPicPr>
          <p:nvPr/>
        </p:nvPicPr>
        <p:blipFill>
          <a:blip r:embed="rId2"/>
          <a:srcRect/>
          <a:stretch>
            <a:fillRect/>
          </a:stretch>
        </p:blipFill>
        <p:spPr bwMode="auto">
          <a:xfrm>
            <a:off x="179388" y="1916113"/>
            <a:ext cx="4968875" cy="3303587"/>
          </a:xfrm>
          <a:prstGeom prst="rect">
            <a:avLst/>
          </a:prstGeom>
          <a:noFill/>
          <a:ln w="9525">
            <a:noFill/>
            <a:miter lim="800000"/>
            <a:headEnd/>
            <a:tailEnd/>
          </a:ln>
        </p:spPr>
      </p:pic>
      <p:sp>
        <p:nvSpPr>
          <p:cNvPr id="5" name="4 CuadroTexto"/>
          <p:cNvSpPr txBox="1"/>
          <p:nvPr/>
        </p:nvSpPr>
        <p:spPr>
          <a:xfrm>
            <a:off x="6227763" y="3798888"/>
            <a:ext cx="2085975" cy="307975"/>
          </a:xfrm>
          <a:prstGeom prst="rect">
            <a:avLst/>
          </a:prstGeom>
          <a:noFill/>
        </p:spPr>
        <p:txBody>
          <a:bodyPr wrap="none">
            <a:spAutoFit/>
          </a:bodyPr>
          <a:lstStyle/>
          <a:p>
            <a:pPr>
              <a:defRPr/>
            </a:pPr>
            <a:r>
              <a:rPr lang="es-ES" sz="1400" i="1" dirty="0">
                <a:latin typeface="+mn-lt"/>
              </a:rPr>
              <a:t>Biblioteca del </a:t>
            </a:r>
            <a:r>
              <a:rPr lang="es-ES" sz="1400" i="1" dirty="0">
                <a:latin typeface="+mn-lt"/>
              </a:rPr>
              <a:t>Monasterio.</a:t>
            </a:r>
            <a:endParaRPr lang="es-ES" sz="1400" i="1" dirty="0">
              <a:latin typeface="+mn-lt"/>
            </a:endParaRPr>
          </a:p>
        </p:txBody>
      </p:sp>
      <p:pic>
        <p:nvPicPr>
          <p:cNvPr id="19461" name="Picture 4" descr="http://upload.wikimedia.org/wikipedia/commons/e/ec/Bibliotecayuso.jpg"/>
          <p:cNvPicPr>
            <a:picLocks noChangeAspect="1" noChangeArrowheads="1"/>
          </p:cNvPicPr>
          <p:nvPr/>
        </p:nvPicPr>
        <p:blipFill>
          <a:blip r:embed="rId3"/>
          <a:srcRect/>
          <a:stretch>
            <a:fillRect/>
          </a:stretch>
        </p:blipFill>
        <p:spPr bwMode="auto">
          <a:xfrm>
            <a:off x="4814888" y="501650"/>
            <a:ext cx="3933825" cy="30400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0825" y="5534025"/>
            <a:ext cx="8174038" cy="1077913"/>
          </a:xfrm>
          <a:prstGeom prst="rect">
            <a:avLst/>
          </a:prstGeom>
        </p:spPr>
        <p:txBody>
          <a:bodyPr>
            <a:spAutoFit/>
          </a:bodyPr>
          <a:lstStyle/>
          <a:p>
            <a:pPr>
              <a:defRPr/>
            </a:pPr>
            <a:r>
              <a:rPr lang="es-ES" sz="1600" dirty="0">
                <a:latin typeface="+mn-lt"/>
              </a:rPr>
              <a:t>La importancia de este escritorio es capital. Hoy en día conservamos unos treinta manuscritos del siglo X, aunque la mayor parte de ellos se conservan en la </a:t>
            </a:r>
            <a:r>
              <a:rPr lang="es-ES" sz="1600" b="1" dirty="0">
                <a:latin typeface="+mn-lt"/>
              </a:rPr>
              <a:t>Real Academia de la Historia de Madrid</a:t>
            </a:r>
            <a:r>
              <a:rPr lang="es-ES" sz="1600" dirty="0">
                <a:latin typeface="+mn-lt"/>
              </a:rPr>
              <a:t>. Es verdad que es difícil averiguar cuáles salieron de su escritorio y cuáles fueron comprados o adquiridos para la biblioteca.</a:t>
            </a:r>
            <a:r>
              <a:rPr lang="es-ES" sz="1600" dirty="0"/>
              <a:t> </a:t>
            </a:r>
            <a:endParaRPr lang="es-ES" sz="1600" dirty="0">
              <a:latin typeface="+mn-lt"/>
            </a:endParaRPr>
          </a:p>
        </p:txBody>
      </p:sp>
      <p:pic>
        <p:nvPicPr>
          <p:cNvPr id="20483" name="Picture 4" descr="http://www.monestirs.cat/monst/annex/espa/rioja/suso/codex/G-Apocalipsi-3.jpg"/>
          <p:cNvPicPr>
            <a:picLocks noChangeAspect="1" noChangeArrowheads="1"/>
          </p:cNvPicPr>
          <p:nvPr/>
        </p:nvPicPr>
        <p:blipFill>
          <a:blip r:embed="rId2"/>
          <a:srcRect/>
          <a:stretch>
            <a:fillRect/>
          </a:stretch>
        </p:blipFill>
        <p:spPr bwMode="auto">
          <a:xfrm>
            <a:off x="954088" y="436563"/>
            <a:ext cx="3384550" cy="4910137"/>
          </a:xfrm>
          <a:prstGeom prst="rect">
            <a:avLst/>
          </a:prstGeom>
          <a:noFill/>
          <a:ln w="9525">
            <a:noFill/>
            <a:miter lim="800000"/>
            <a:headEnd/>
            <a:tailEnd/>
          </a:ln>
        </p:spPr>
      </p:pic>
      <p:pic>
        <p:nvPicPr>
          <p:cNvPr id="20484" name="Picture 6" descr="http://www.monestirs.cat/monst/annex/espa/rioja/suso/codex/G-Moralia-1.jpg"/>
          <p:cNvPicPr>
            <a:picLocks noChangeAspect="1" noChangeArrowheads="1"/>
          </p:cNvPicPr>
          <p:nvPr/>
        </p:nvPicPr>
        <p:blipFill>
          <a:blip r:embed="rId3"/>
          <a:srcRect/>
          <a:stretch>
            <a:fillRect/>
          </a:stretch>
        </p:blipFill>
        <p:spPr bwMode="auto">
          <a:xfrm>
            <a:off x="4643438" y="436563"/>
            <a:ext cx="3457575" cy="4892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http://content1.lariojaturismo.com/imagenes/usuarios/ImagenesCKEditor/8adb2f95-edf0-42e6-9ebe-6c5d2f02789b/b3df84ee-ea2e-4f3d-9418-4b8d67260b29.jpg"/>
          <p:cNvPicPr>
            <a:picLocks noChangeAspect="1" noChangeArrowheads="1"/>
          </p:cNvPicPr>
          <p:nvPr/>
        </p:nvPicPr>
        <p:blipFill>
          <a:blip r:embed="rId2"/>
          <a:srcRect/>
          <a:stretch>
            <a:fillRect/>
          </a:stretch>
        </p:blipFill>
        <p:spPr bwMode="auto">
          <a:xfrm>
            <a:off x="468313" y="476250"/>
            <a:ext cx="4046537" cy="5689600"/>
          </a:xfrm>
          <a:prstGeom prst="rect">
            <a:avLst/>
          </a:prstGeom>
          <a:noFill/>
          <a:ln w="9525">
            <a:noFill/>
            <a:miter lim="800000"/>
            <a:headEnd/>
            <a:tailEnd/>
          </a:ln>
        </p:spPr>
      </p:pic>
      <p:sp>
        <p:nvSpPr>
          <p:cNvPr id="3" name="2 Rectángulo"/>
          <p:cNvSpPr/>
          <p:nvPr/>
        </p:nvSpPr>
        <p:spPr>
          <a:xfrm>
            <a:off x="5138738" y="1304925"/>
            <a:ext cx="3438525" cy="4062413"/>
          </a:xfrm>
          <a:prstGeom prst="rect">
            <a:avLst/>
          </a:prstGeom>
        </p:spPr>
        <p:txBody>
          <a:bodyPr>
            <a:spAutoFit/>
          </a:bodyPr>
          <a:lstStyle/>
          <a:p>
            <a:pPr algn="r">
              <a:defRPr/>
            </a:pPr>
            <a:r>
              <a:rPr lang="es-ES" sz="1600" dirty="0">
                <a:latin typeface="+mn-lt"/>
              </a:rPr>
              <a:t>La historia del</a:t>
            </a:r>
            <a:r>
              <a:rPr lang="es-ES" sz="1600" b="1" dirty="0">
                <a:latin typeface="+mn-lt"/>
              </a:rPr>
              <a:t> idioma español </a:t>
            </a:r>
            <a:r>
              <a:rPr lang="es-ES" sz="1600" dirty="0">
                <a:latin typeface="+mn-lt"/>
              </a:rPr>
              <a:t>comienza con el </a:t>
            </a:r>
            <a:r>
              <a:rPr lang="es-ES" sz="1600" b="1" dirty="0">
                <a:latin typeface="+mn-lt"/>
              </a:rPr>
              <a:t>latín vulgar </a:t>
            </a:r>
            <a:r>
              <a:rPr lang="es-ES" sz="1600" dirty="0">
                <a:latin typeface="+mn-lt"/>
              </a:rPr>
              <a:t>del Imperio romano, concretamente con el de la zona central del norte de </a:t>
            </a:r>
            <a:r>
              <a:rPr lang="es-ES" sz="1600" b="1" dirty="0">
                <a:latin typeface="+mn-lt"/>
              </a:rPr>
              <a:t>Hispania</a:t>
            </a:r>
            <a:r>
              <a:rPr lang="es-ES" sz="1600" dirty="0">
                <a:latin typeface="+mn-lt"/>
              </a:rPr>
              <a:t>. Tras la caída del Imperio romano en el siglo V, la influencia del latín culto en la gente común fue disminuyendo paulatinamente.</a:t>
            </a:r>
          </a:p>
          <a:p>
            <a:pPr algn="r">
              <a:defRPr/>
            </a:pPr>
            <a:endParaRPr lang="es-ES" sz="1600" dirty="0">
              <a:latin typeface="+mn-lt"/>
            </a:endParaRPr>
          </a:p>
          <a:p>
            <a:pPr algn="r">
              <a:defRPr/>
            </a:pPr>
            <a:r>
              <a:rPr lang="es-ES" sz="1600" dirty="0">
                <a:latin typeface="+mn-lt"/>
              </a:rPr>
              <a:t> A la importancia histórica de su contenido, que revela el alto nivel de los conocimientos del hombre medieval, hay que añadir que el texto fue copiado en un </a:t>
            </a:r>
            <a:r>
              <a:rPr lang="es-ES" sz="1600" b="1" dirty="0">
                <a:latin typeface="+mn-lt"/>
              </a:rPr>
              <a:t>latín</a:t>
            </a:r>
            <a:r>
              <a:rPr lang="es-ES" sz="1600" dirty="0">
                <a:latin typeface="+mn-lt"/>
              </a:rPr>
              <a:t> plagado de incorrecciones y contagiado de innumerables </a:t>
            </a:r>
            <a:r>
              <a:rPr lang="es-ES" sz="1600" b="1" dirty="0">
                <a:latin typeface="+mn-lt"/>
              </a:rPr>
              <a:t>formas romances</a:t>
            </a:r>
            <a:r>
              <a:rPr lang="es-ES" sz="1600" dirty="0">
                <a:latin typeface="+mn-lt"/>
              </a:rPr>
              <a: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Rectángulo"/>
          <p:cNvSpPr>
            <a:spLocks noChangeArrowheads="1"/>
          </p:cNvSpPr>
          <p:nvPr/>
        </p:nvSpPr>
        <p:spPr bwMode="auto">
          <a:xfrm>
            <a:off x="395288" y="1700213"/>
            <a:ext cx="4105275" cy="4278312"/>
          </a:xfrm>
          <a:prstGeom prst="rect">
            <a:avLst/>
          </a:prstGeom>
          <a:noFill/>
          <a:ln w="9525">
            <a:noFill/>
            <a:miter lim="800000"/>
            <a:headEnd/>
            <a:tailEnd/>
          </a:ln>
        </p:spPr>
        <p:txBody>
          <a:bodyPr>
            <a:spAutoFit/>
          </a:bodyPr>
          <a:lstStyle/>
          <a:p>
            <a:r>
              <a:rPr lang="es-ES" sz="1600">
                <a:latin typeface="Calibri" pitchFamily="34" charset="0"/>
              </a:rPr>
              <a:t>“Cuando el romance floreció en cantares</a:t>
            </a:r>
          </a:p>
          <a:p>
            <a:r>
              <a:rPr lang="es-ES" sz="1600">
                <a:latin typeface="Calibri" pitchFamily="34" charset="0"/>
              </a:rPr>
              <a:t>rimando el verbo con el mar sonoro,</a:t>
            </a:r>
          </a:p>
          <a:p>
            <a:r>
              <a:rPr lang="es-ES" sz="1600">
                <a:latin typeface="Calibri" pitchFamily="34" charset="0"/>
              </a:rPr>
              <a:t>nació un idioma de vocales de oro,</a:t>
            </a:r>
          </a:p>
          <a:p>
            <a:r>
              <a:rPr lang="es-ES" sz="1600">
                <a:latin typeface="Calibri" pitchFamily="34" charset="0"/>
              </a:rPr>
              <a:t>y el castellano conquistó los mares.</a:t>
            </a:r>
          </a:p>
          <a:p>
            <a:endParaRPr lang="es-ES" sz="1600">
              <a:latin typeface="Calibri" pitchFamily="34" charset="0"/>
            </a:endParaRPr>
          </a:p>
          <a:p>
            <a:r>
              <a:rPr lang="es-ES" sz="1600">
                <a:latin typeface="Calibri" pitchFamily="34" charset="0"/>
              </a:rPr>
              <a:t>Le da el latín sus sílabas albares,</a:t>
            </a:r>
          </a:p>
          <a:p>
            <a:r>
              <a:rPr lang="es-ES" sz="1600">
                <a:latin typeface="Calibri" pitchFamily="34" charset="0"/>
              </a:rPr>
              <a:t>la lengua griega su ático tesoro,</a:t>
            </a:r>
          </a:p>
          <a:p>
            <a:r>
              <a:rPr lang="es-ES" sz="1600">
                <a:latin typeface="Calibri" pitchFamily="34" charset="0"/>
              </a:rPr>
              <a:t>y el arabismo ruiseñor canoro,</a:t>
            </a:r>
          </a:p>
          <a:p>
            <a:r>
              <a:rPr lang="es-ES" sz="1600">
                <a:latin typeface="Calibri" pitchFamily="34" charset="0"/>
              </a:rPr>
              <a:t>rumor de aljibe y trinos estelares.</a:t>
            </a:r>
          </a:p>
          <a:p>
            <a:endParaRPr lang="es-ES" sz="1600">
              <a:latin typeface="Calibri" pitchFamily="34" charset="0"/>
            </a:endParaRPr>
          </a:p>
          <a:p>
            <a:r>
              <a:rPr lang="es-ES" sz="1600">
                <a:latin typeface="Calibri" pitchFamily="34" charset="0"/>
              </a:rPr>
              <a:t>Mas, fue </a:t>
            </a:r>
            <a:r>
              <a:rPr lang="es-ES" sz="1600" b="1">
                <a:latin typeface="Calibri" pitchFamily="34" charset="0"/>
              </a:rPr>
              <a:t>Berceo</a:t>
            </a:r>
            <a:r>
              <a:rPr lang="es-ES" sz="1600">
                <a:latin typeface="Calibri" pitchFamily="34" charset="0"/>
              </a:rPr>
              <a:t> que al Olimpo sube,</a:t>
            </a:r>
          </a:p>
          <a:p>
            <a:r>
              <a:rPr lang="es-ES" sz="1600">
                <a:latin typeface="Calibri" pitchFamily="34" charset="0"/>
              </a:rPr>
              <a:t>quién dio a la fabla que los mundos mueve,</a:t>
            </a:r>
          </a:p>
          <a:p>
            <a:r>
              <a:rPr lang="es-ES" sz="1600">
                <a:latin typeface="Calibri" pitchFamily="34" charset="0"/>
              </a:rPr>
              <a:t>voz de campana y retumbar de nube.</a:t>
            </a:r>
          </a:p>
          <a:p>
            <a:endParaRPr lang="es-ES" sz="1600">
              <a:latin typeface="Calibri" pitchFamily="34" charset="0"/>
            </a:endParaRPr>
          </a:p>
          <a:p>
            <a:r>
              <a:rPr lang="es-ES" sz="1600">
                <a:latin typeface="Calibri" pitchFamily="34" charset="0"/>
              </a:rPr>
              <a:t>Y hace un milenio que el lenguaje hispano,</a:t>
            </a:r>
          </a:p>
          <a:p>
            <a:r>
              <a:rPr lang="es-ES" sz="1600">
                <a:latin typeface="Calibri" pitchFamily="34" charset="0"/>
              </a:rPr>
              <a:t>-crisol de fuego y madrigal de nieve-,</a:t>
            </a:r>
          </a:p>
          <a:p>
            <a:r>
              <a:rPr lang="es-ES" sz="1600">
                <a:latin typeface="Calibri" pitchFamily="34" charset="0"/>
              </a:rPr>
              <a:t>acuña el sol del pensamiento humano”.</a:t>
            </a:r>
          </a:p>
        </p:txBody>
      </p:sp>
      <p:pic>
        <p:nvPicPr>
          <p:cNvPr id="22531" name="Picture 2" descr="http://1.bp.blogspot.com/_zRApKTzdUw0/TQcxM-19EyI/AAAAAAAAADY/yVmy9H4hQq4/s1600/Nomada_Berceo_05g.jpg"/>
          <p:cNvPicPr>
            <a:picLocks noChangeAspect="1" noChangeArrowheads="1"/>
          </p:cNvPicPr>
          <p:nvPr/>
        </p:nvPicPr>
        <p:blipFill>
          <a:blip r:embed="rId2"/>
          <a:srcRect/>
          <a:stretch>
            <a:fillRect/>
          </a:stretch>
        </p:blipFill>
        <p:spPr bwMode="auto">
          <a:xfrm>
            <a:off x="4841875" y="3429000"/>
            <a:ext cx="3979863" cy="2649538"/>
          </a:xfrm>
          <a:prstGeom prst="rect">
            <a:avLst/>
          </a:prstGeom>
          <a:noFill/>
          <a:ln w="9525">
            <a:noFill/>
            <a:miter lim="800000"/>
            <a:headEnd/>
            <a:tailEnd/>
          </a:ln>
        </p:spPr>
      </p:pic>
      <p:sp>
        <p:nvSpPr>
          <p:cNvPr id="22532" name="3 CuadroTexto"/>
          <p:cNvSpPr txBox="1">
            <a:spLocks noChangeArrowheads="1"/>
          </p:cNvSpPr>
          <p:nvPr/>
        </p:nvSpPr>
        <p:spPr bwMode="auto">
          <a:xfrm>
            <a:off x="6070600" y="6224588"/>
            <a:ext cx="2751138" cy="460375"/>
          </a:xfrm>
          <a:prstGeom prst="rect">
            <a:avLst/>
          </a:prstGeom>
          <a:noFill/>
          <a:ln w="9525">
            <a:noFill/>
            <a:miter lim="800000"/>
            <a:headEnd/>
            <a:tailEnd/>
          </a:ln>
        </p:spPr>
        <p:txBody>
          <a:bodyPr wrap="none">
            <a:spAutoFit/>
          </a:bodyPr>
          <a:lstStyle/>
          <a:p>
            <a:pPr algn="r"/>
            <a:r>
              <a:rPr lang="es-ES" sz="1200" i="1"/>
              <a:t>“Los Milagroso de Nuestra Señora”” </a:t>
            </a:r>
          </a:p>
          <a:p>
            <a:pPr algn="r"/>
            <a:r>
              <a:rPr lang="es-ES" sz="1200" i="1"/>
              <a:t>de Gonzalo de Berceo.</a:t>
            </a:r>
          </a:p>
        </p:txBody>
      </p:sp>
      <p:sp>
        <p:nvSpPr>
          <p:cNvPr id="5" name="4 CuadroTexto"/>
          <p:cNvSpPr txBox="1"/>
          <p:nvPr/>
        </p:nvSpPr>
        <p:spPr>
          <a:xfrm>
            <a:off x="376238" y="692150"/>
            <a:ext cx="3887787" cy="615950"/>
          </a:xfrm>
          <a:prstGeom prst="rect">
            <a:avLst/>
          </a:prstGeom>
          <a:noFill/>
        </p:spPr>
        <p:txBody>
          <a:bodyPr>
            <a:spAutoFit/>
          </a:bodyPr>
          <a:lstStyle/>
          <a:p>
            <a:pPr>
              <a:defRPr/>
            </a:pPr>
            <a:r>
              <a:rPr lang="es-ES" b="1" dirty="0">
                <a:solidFill>
                  <a:srgbClr val="002060"/>
                </a:solidFill>
                <a:latin typeface="+mn-lt"/>
              </a:rPr>
              <a:t>                Soneto a la lengua</a:t>
            </a:r>
            <a:endParaRPr lang="es-ES" dirty="0">
              <a:solidFill>
                <a:srgbClr val="002060"/>
              </a:solidFill>
              <a:latin typeface="+mn-lt"/>
            </a:endParaRPr>
          </a:p>
          <a:p>
            <a:pPr>
              <a:defRPr/>
            </a:pPr>
            <a:r>
              <a:rPr lang="es-ES" sz="1600" i="1" dirty="0">
                <a:latin typeface="Calibri" pitchFamily="34" charset="0"/>
              </a:rPr>
              <a:t>    Javier del Granado (Bolivia,1913 -1996)</a:t>
            </a:r>
            <a:endParaRPr lang="es-ES" dirty="0"/>
          </a:p>
        </p:txBody>
      </p:sp>
      <p:pic>
        <p:nvPicPr>
          <p:cNvPr id="22534" name="Picture 4" descr="http://4.bp.blogspot.com/_XJ4wdCx8JPo/TDW3YaNrOLI/AAAAAAAAAAU/36dg35untrQ/s1600/Berceo.jpg"/>
          <p:cNvPicPr>
            <a:picLocks noChangeAspect="1" noChangeArrowheads="1"/>
          </p:cNvPicPr>
          <p:nvPr/>
        </p:nvPicPr>
        <p:blipFill>
          <a:blip r:embed="rId3"/>
          <a:srcRect/>
          <a:stretch>
            <a:fillRect/>
          </a:stretch>
        </p:blipFill>
        <p:spPr bwMode="auto">
          <a:xfrm>
            <a:off x="6727825" y="225425"/>
            <a:ext cx="1844675" cy="2949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En español. Cada vez se hace más necesario tener la letra Ñ en el teclado."/>
          <p:cNvPicPr>
            <a:picLocks noChangeAspect="1" noChangeArrowheads="1"/>
          </p:cNvPicPr>
          <p:nvPr/>
        </p:nvPicPr>
        <p:blipFill>
          <a:blip r:embed="rId2"/>
          <a:srcRect/>
          <a:stretch>
            <a:fillRect/>
          </a:stretch>
        </p:blipFill>
        <p:spPr bwMode="auto">
          <a:xfrm>
            <a:off x="787400" y="476250"/>
            <a:ext cx="7281863" cy="4102100"/>
          </a:xfrm>
          <a:prstGeom prst="rect">
            <a:avLst/>
          </a:prstGeom>
          <a:noFill/>
          <a:ln w="9525">
            <a:noFill/>
            <a:miter lim="800000"/>
            <a:headEnd/>
            <a:tailEnd/>
          </a:ln>
        </p:spPr>
      </p:pic>
      <p:sp>
        <p:nvSpPr>
          <p:cNvPr id="2" name="1 Rectángulo"/>
          <p:cNvSpPr/>
          <p:nvPr/>
        </p:nvSpPr>
        <p:spPr>
          <a:xfrm>
            <a:off x="0" y="5013325"/>
            <a:ext cx="8856663" cy="1570038"/>
          </a:xfrm>
          <a:prstGeom prst="rect">
            <a:avLst/>
          </a:prstGeom>
        </p:spPr>
        <p:txBody>
          <a:bodyPr>
            <a:spAutoFit/>
          </a:bodyPr>
          <a:lstStyle/>
          <a:p>
            <a:pPr>
              <a:defRPr/>
            </a:pPr>
            <a:r>
              <a:rPr lang="es-ES" sz="1600" dirty="0">
                <a:latin typeface="+mn-lt"/>
              </a:rPr>
              <a:t>El </a:t>
            </a:r>
            <a:r>
              <a:rPr lang="es-ES" sz="1600" b="1" dirty="0">
                <a:latin typeface="+mn-lt"/>
              </a:rPr>
              <a:t>idioma español </a:t>
            </a:r>
            <a:r>
              <a:rPr lang="es-ES" sz="1600" dirty="0">
                <a:latin typeface="+mn-lt"/>
              </a:rPr>
              <a:t>continúa su imparable ascenso en el mundo y  - según un estudio realizado por el </a:t>
            </a:r>
            <a:r>
              <a:rPr lang="es-ES" sz="1600" b="1" dirty="0">
                <a:latin typeface="+mn-lt"/>
              </a:rPr>
              <a:t>Instituto Cervantes </a:t>
            </a:r>
            <a:r>
              <a:rPr lang="es-ES" sz="1600" dirty="0">
                <a:latin typeface="+mn-lt"/>
              </a:rPr>
              <a:t>- es hablado o estudiado por </a:t>
            </a:r>
            <a:r>
              <a:rPr lang="es-ES" sz="1600" dirty="0">
                <a:latin typeface="+mn-lt"/>
              </a:rPr>
              <a:t>unos </a:t>
            </a:r>
            <a:r>
              <a:rPr lang="es-ES" sz="1600" b="1" dirty="0">
                <a:latin typeface="+mn-lt"/>
              </a:rPr>
              <a:t>548 millones </a:t>
            </a:r>
            <a:r>
              <a:rPr lang="es-ES" sz="1600" dirty="0">
                <a:latin typeface="+mn-lt"/>
              </a:rPr>
              <a:t>de personas en todo el planeta, entre las que 470 millones lo dominan plenamente, más de 50 millones lo habla con alguna limitación y cerca de 20 millones están en proceso de aprendizaje. Según el citado informe, la lengua de Cervantes va </a:t>
            </a:r>
            <a:r>
              <a:rPr lang="es-ES" sz="1600" b="1" dirty="0">
                <a:latin typeface="+mn-lt"/>
              </a:rPr>
              <a:t>sólo detrás del mandarín </a:t>
            </a:r>
            <a:r>
              <a:rPr lang="es-ES" sz="1600" dirty="0">
                <a:latin typeface="+mn-lt"/>
              </a:rPr>
              <a:t>y por primera vez, </a:t>
            </a:r>
            <a:r>
              <a:rPr lang="es-ES" sz="1600" b="1" dirty="0">
                <a:latin typeface="+mn-lt"/>
              </a:rPr>
              <a:t>por delante del inglés</a:t>
            </a:r>
            <a:r>
              <a:rPr lang="es-ES" sz="1600" dirty="0">
                <a:latin typeface="+mn-lt"/>
              </a:rPr>
              <a:t>, alcanzando así el rango de </a:t>
            </a:r>
            <a:r>
              <a:rPr lang="es-ES" sz="1600" b="1" dirty="0">
                <a:latin typeface="+mn-lt"/>
              </a:rPr>
              <a:t>segunda lengua franca</a:t>
            </a:r>
            <a:r>
              <a:rPr lang="es-ES" sz="1600" dirty="0">
                <a:latin typeface="+mn-lt"/>
              </a:rPr>
              <a:t> en el mundo: el </a:t>
            </a:r>
            <a:r>
              <a:rPr lang="es-ES" sz="1600" b="1" dirty="0">
                <a:latin typeface="+mn-lt"/>
              </a:rPr>
              <a:t>67% de la población </a:t>
            </a:r>
            <a:r>
              <a:rPr lang="es-ES" sz="1600" dirty="0">
                <a:latin typeface="+mn-lt"/>
              </a:rPr>
              <a:t>mundial es ya hispanohablante.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upload.wikimedia.org/wikipedia/commons/thumb/7/78/Distribuci%C3%B3n_Geogr%C3%A1fica_de_la_Lengua_Espa%C3%B1ola.jpg/1280px-Distribuci%C3%B3n_Geogr%C3%A1fica_de_la_Lengua_Espa%C3%B1ola.jpg"/>
          <p:cNvPicPr>
            <a:picLocks noChangeAspect="1" noChangeArrowheads="1"/>
          </p:cNvPicPr>
          <p:nvPr/>
        </p:nvPicPr>
        <p:blipFill>
          <a:blip r:embed="rId2"/>
          <a:srcRect/>
          <a:stretch>
            <a:fillRect/>
          </a:stretch>
        </p:blipFill>
        <p:spPr bwMode="auto">
          <a:xfrm>
            <a:off x="468313" y="620713"/>
            <a:ext cx="8188325" cy="5473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3 Rectángulo"/>
          <p:cNvSpPr>
            <a:spLocks noChangeArrowheads="1"/>
          </p:cNvSpPr>
          <p:nvPr/>
        </p:nvSpPr>
        <p:spPr bwMode="auto">
          <a:xfrm>
            <a:off x="5435600" y="1557338"/>
            <a:ext cx="3294063" cy="4030662"/>
          </a:xfrm>
          <a:prstGeom prst="rect">
            <a:avLst/>
          </a:prstGeom>
          <a:noFill/>
          <a:ln w="9525">
            <a:noFill/>
            <a:miter lim="800000"/>
            <a:headEnd/>
            <a:tailEnd/>
          </a:ln>
        </p:spPr>
        <p:txBody>
          <a:bodyPr>
            <a:spAutoFit/>
          </a:bodyPr>
          <a:lstStyle/>
          <a:p>
            <a:pPr algn="r"/>
            <a:r>
              <a:rPr lang="es-ES" sz="1600">
                <a:latin typeface="Calibri" pitchFamily="34" charset="0"/>
              </a:rPr>
              <a:t>El  </a:t>
            </a:r>
            <a:r>
              <a:rPr lang="es-ES" sz="1600" b="1">
                <a:latin typeface="Calibri" pitchFamily="34" charset="0"/>
              </a:rPr>
              <a:t>español</a:t>
            </a:r>
            <a:r>
              <a:rPr lang="es-ES" sz="1600">
                <a:latin typeface="Calibri" pitchFamily="34" charset="0"/>
              </a:rPr>
              <a:t> es denominado también </a:t>
            </a:r>
            <a:r>
              <a:rPr lang="es-ES" sz="1600" b="1">
                <a:latin typeface="Calibri" pitchFamily="34" charset="0"/>
              </a:rPr>
              <a:t>castellano </a:t>
            </a:r>
            <a:r>
              <a:rPr lang="es-ES" sz="1600">
                <a:latin typeface="Calibri" pitchFamily="34" charset="0"/>
              </a:rPr>
              <a:t>por ser una lengua romance originada en </a:t>
            </a:r>
            <a:r>
              <a:rPr lang="es-ES" sz="1600" b="1">
                <a:latin typeface="Calibri" pitchFamily="34" charset="0"/>
              </a:rPr>
              <a:t>Castilla (España), </a:t>
            </a:r>
            <a:r>
              <a:rPr lang="es-ES" sz="1600">
                <a:latin typeface="Calibri" pitchFamily="34" charset="0"/>
              </a:rPr>
              <a:t>que se consolidó con la unión de Isabel de Castilla y Fernando de Aragón, los reyes Católicos, y se expandió por todo el mundo a partir de la llegada de Cristóbal Colón a América </a:t>
            </a:r>
          </a:p>
          <a:p>
            <a:pPr algn="r"/>
            <a:r>
              <a:rPr lang="es-ES" sz="1600">
                <a:latin typeface="Calibri" pitchFamily="34" charset="0"/>
              </a:rPr>
              <a:t>el año 1492. </a:t>
            </a:r>
          </a:p>
          <a:p>
            <a:pPr algn="r"/>
            <a:endParaRPr lang="es-ES" sz="1600">
              <a:latin typeface="Calibri" pitchFamily="34" charset="0"/>
            </a:endParaRPr>
          </a:p>
          <a:p>
            <a:pPr algn="r"/>
            <a:r>
              <a:rPr lang="es-ES" sz="1600">
                <a:latin typeface="Calibri" pitchFamily="34" charset="0"/>
              </a:rPr>
              <a:t>Fue decisiva también la publicación de la primera </a:t>
            </a:r>
            <a:r>
              <a:rPr lang="es-ES" sz="1600" b="1">
                <a:latin typeface="Calibri" pitchFamily="34" charset="0"/>
              </a:rPr>
              <a:t>gramática  </a:t>
            </a:r>
            <a:r>
              <a:rPr lang="es-ES" sz="1600">
                <a:latin typeface="Calibri" pitchFamily="34" charset="0"/>
              </a:rPr>
              <a:t>por </a:t>
            </a:r>
            <a:r>
              <a:rPr lang="es-ES" sz="1600" b="1">
                <a:latin typeface="Calibri" pitchFamily="34" charset="0"/>
              </a:rPr>
              <a:t>Antonio de Nebrija </a:t>
            </a:r>
            <a:r>
              <a:rPr lang="es-ES" sz="1600">
                <a:latin typeface="Calibri" pitchFamily="34" charset="0"/>
              </a:rPr>
              <a:t>precisamente el mismo año (1492) en que Colón </a:t>
            </a:r>
          </a:p>
          <a:p>
            <a:pPr algn="r"/>
            <a:r>
              <a:rPr lang="es-ES" sz="1600">
                <a:latin typeface="Calibri" pitchFamily="34" charset="0"/>
              </a:rPr>
              <a:t>pisaba América. </a:t>
            </a:r>
          </a:p>
        </p:txBody>
      </p:sp>
      <p:pic>
        <p:nvPicPr>
          <p:cNvPr id="41986" name="Picture 2" descr="http://www.recursosacademicos.net/web/wp-content/uploads/2010/12/20070417klplyllec_229.Ies_.SCO_.jpg"/>
          <p:cNvPicPr>
            <a:picLocks noChangeAspect="1" noChangeArrowheads="1"/>
          </p:cNvPicPr>
          <p:nvPr/>
        </p:nvPicPr>
        <p:blipFill>
          <a:blip r:embed="rId2"/>
          <a:srcRect/>
          <a:stretch>
            <a:fillRect/>
          </a:stretch>
        </p:blipFill>
        <p:spPr bwMode="auto">
          <a:xfrm>
            <a:off x="323850" y="352425"/>
            <a:ext cx="1609725" cy="2309813"/>
          </a:xfrm>
          <a:prstGeom prst="rect">
            <a:avLst/>
          </a:prstGeom>
        </p:spPr>
        <p:style>
          <a:lnRef idx="3">
            <a:schemeClr val="lt1"/>
          </a:lnRef>
          <a:fillRef idx="1">
            <a:schemeClr val="dk1"/>
          </a:fillRef>
          <a:effectRef idx="1">
            <a:schemeClr val="dk1"/>
          </a:effectRef>
          <a:fontRef idx="minor">
            <a:schemeClr val="lt1"/>
          </a:fontRef>
        </p:style>
      </p:pic>
      <p:pic>
        <p:nvPicPr>
          <p:cNvPr id="41990" name="Picture 6" descr="Archivo:Grammatica Nebrissensis.JPG">
            <a:hlinkClick r:id="rId3"/>
          </p:cNvPr>
          <p:cNvPicPr>
            <a:picLocks noChangeAspect="1" noChangeArrowheads="1"/>
          </p:cNvPicPr>
          <p:nvPr/>
        </p:nvPicPr>
        <p:blipFill>
          <a:blip r:embed="rId4"/>
          <a:srcRect/>
          <a:stretch>
            <a:fillRect/>
          </a:stretch>
        </p:blipFill>
        <p:spPr bwMode="auto">
          <a:xfrm>
            <a:off x="1944688" y="1557338"/>
            <a:ext cx="3168650" cy="4900612"/>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28625" y="2786063"/>
            <a:ext cx="8280400" cy="3292475"/>
          </a:xfrm>
          <a:prstGeom prst="rect">
            <a:avLst/>
          </a:prstGeom>
        </p:spPr>
        <p:txBody>
          <a:bodyPr>
            <a:spAutoFit/>
          </a:bodyPr>
          <a:lstStyle/>
          <a:p>
            <a:pPr>
              <a:defRPr/>
            </a:pPr>
            <a:r>
              <a:rPr lang="es-ES" sz="1600" dirty="0">
                <a:latin typeface="+mn-lt"/>
              </a:rPr>
              <a:t>El </a:t>
            </a:r>
            <a:r>
              <a:rPr lang="es-ES" sz="1600" b="1" dirty="0">
                <a:latin typeface="+mn-lt"/>
              </a:rPr>
              <a:t>Día del Idioma </a:t>
            </a:r>
            <a:r>
              <a:rPr lang="es-ES" sz="1600" dirty="0">
                <a:latin typeface="+mn-lt"/>
              </a:rPr>
              <a:t>es una conmemoración organizada por el </a:t>
            </a:r>
            <a:r>
              <a:rPr lang="es-ES" sz="1600" b="1" dirty="0">
                <a:latin typeface="+mn-lt"/>
              </a:rPr>
              <a:t>Instituto Cervantes </a:t>
            </a:r>
            <a:r>
              <a:rPr lang="es-ES" sz="1600" dirty="0">
                <a:latin typeface="+mn-lt"/>
              </a:rPr>
              <a:t>para celebrar la importancia del idioma español como lengua internacional, que cuenta con más de 450 millones de hablantes en el mundo. El Día del Idioma tiene su origen en el año 1926, cuando el escritor valenciano Vicente Clavel Andrés propuso la idea de un día especial para celebrar la literatura. La tradición comenzó en Valencia y se diseminó gradualmente en toda España.[cita requerida]</a:t>
            </a:r>
          </a:p>
          <a:p>
            <a:pPr>
              <a:defRPr/>
            </a:pPr>
            <a:r>
              <a:rPr lang="es-ES" sz="1600" dirty="0">
                <a:latin typeface="+mn-lt"/>
              </a:rPr>
              <a:t> </a:t>
            </a:r>
          </a:p>
          <a:p>
            <a:pPr>
              <a:defRPr/>
            </a:pPr>
            <a:r>
              <a:rPr lang="es-ES" sz="1600" dirty="0">
                <a:latin typeface="+mn-lt"/>
              </a:rPr>
              <a:t>El </a:t>
            </a:r>
            <a:r>
              <a:rPr lang="es-ES" sz="1600" b="1" dirty="0">
                <a:latin typeface="+mn-lt"/>
              </a:rPr>
              <a:t>13 de octubre de 1946 </a:t>
            </a:r>
            <a:r>
              <a:rPr lang="es-ES" sz="1600" dirty="0">
                <a:latin typeface="+mn-lt"/>
              </a:rPr>
              <a:t>se aprobó al día </a:t>
            </a:r>
            <a:r>
              <a:rPr lang="es-ES" sz="1600" b="1" dirty="0">
                <a:latin typeface="+mn-lt"/>
              </a:rPr>
              <a:t>23 de abril </a:t>
            </a:r>
            <a:r>
              <a:rPr lang="es-ES" sz="1600" dirty="0">
                <a:latin typeface="+mn-lt"/>
              </a:rPr>
              <a:t>como fecha para celebrar el Día del Idioma en honor al escritor </a:t>
            </a:r>
            <a:r>
              <a:rPr lang="es-ES" sz="1600" b="1" dirty="0">
                <a:latin typeface="+mn-lt"/>
              </a:rPr>
              <a:t>Miguel de Cervantes Saavedra</a:t>
            </a:r>
            <a:r>
              <a:rPr lang="es-ES" sz="1600" dirty="0">
                <a:latin typeface="+mn-lt"/>
              </a:rPr>
              <a:t>,  que falleció el </a:t>
            </a:r>
            <a:r>
              <a:rPr lang="es-ES" sz="1600" b="1" dirty="0">
                <a:latin typeface="+mn-lt"/>
              </a:rPr>
              <a:t>23 de abril de  1616</a:t>
            </a:r>
            <a:r>
              <a:rPr lang="es-ES" sz="1600" dirty="0">
                <a:latin typeface="+mn-lt"/>
              </a:rPr>
              <a:t>, cuya novela </a:t>
            </a:r>
            <a:r>
              <a:rPr lang="es-ES" sz="1600" b="1" i="1" dirty="0">
                <a:latin typeface="+mn-lt"/>
              </a:rPr>
              <a:t>Don Quijote de la Mancha </a:t>
            </a:r>
            <a:r>
              <a:rPr lang="es-ES" sz="1600" dirty="0">
                <a:latin typeface="+mn-lt"/>
              </a:rPr>
              <a:t>es considerada la obra cumbre del idioma.</a:t>
            </a:r>
          </a:p>
          <a:p>
            <a:pPr>
              <a:defRPr/>
            </a:pPr>
            <a:r>
              <a:rPr lang="es-ES" sz="1600" dirty="0">
                <a:latin typeface="+mn-lt"/>
              </a:rPr>
              <a:t> </a:t>
            </a:r>
          </a:p>
          <a:p>
            <a:pPr>
              <a:defRPr/>
            </a:pPr>
            <a:r>
              <a:rPr lang="es-ES" sz="1600" b="1" dirty="0">
                <a:latin typeface="+mn-lt"/>
              </a:rPr>
              <a:t>Colombia</a:t>
            </a:r>
            <a:r>
              <a:rPr lang="es-ES" sz="1600" dirty="0">
                <a:latin typeface="+mn-lt"/>
              </a:rPr>
              <a:t> se adelantó  y el </a:t>
            </a:r>
            <a:r>
              <a:rPr lang="es-ES" sz="1600" b="1" dirty="0">
                <a:latin typeface="+mn-lt"/>
              </a:rPr>
              <a:t>Día del Idioma </a:t>
            </a:r>
            <a:r>
              <a:rPr lang="es-ES" sz="1600" dirty="0">
                <a:latin typeface="+mn-lt"/>
              </a:rPr>
              <a:t>fue institucionalizado mediante el decreto ejecutivo 708 del </a:t>
            </a:r>
            <a:r>
              <a:rPr lang="es-ES" sz="1600" b="1" dirty="0">
                <a:latin typeface="+mn-lt"/>
              </a:rPr>
              <a:t>23 de abril de 1938 </a:t>
            </a:r>
            <a:r>
              <a:rPr lang="es-ES" sz="1600" dirty="0">
                <a:latin typeface="+mn-lt"/>
              </a:rPr>
              <a:t>la administración del presidente </a:t>
            </a:r>
            <a:r>
              <a:rPr lang="es-ES" sz="1600" b="1" dirty="0">
                <a:latin typeface="+mn-lt"/>
              </a:rPr>
              <a:t>Alfonso López Pumarejo</a:t>
            </a:r>
            <a:r>
              <a:rPr lang="es-ES" sz="1600" dirty="0">
                <a:latin typeface="+mn-lt"/>
              </a:rPr>
              <a:t>, siendo ministro de Educación Nacional José Joaquín Castro Martínez.</a:t>
            </a:r>
          </a:p>
        </p:txBody>
      </p:sp>
      <p:pic>
        <p:nvPicPr>
          <p:cNvPr id="26627" name="Picture 2" descr="http://www.ceibal.edu.uy/contenidos/areas_conocimiento/lengua/090411_dia_idioma/quijote_tit.gif"/>
          <p:cNvPicPr>
            <a:picLocks noChangeAspect="1" noChangeArrowheads="1"/>
          </p:cNvPicPr>
          <p:nvPr/>
        </p:nvPicPr>
        <p:blipFill>
          <a:blip r:embed="rId2"/>
          <a:srcRect/>
          <a:stretch>
            <a:fillRect/>
          </a:stretch>
        </p:blipFill>
        <p:spPr bwMode="auto">
          <a:xfrm>
            <a:off x="1357313" y="214313"/>
            <a:ext cx="2686050" cy="2273300"/>
          </a:xfrm>
          <a:prstGeom prst="rect">
            <a:avLst/>
          </a:prstGeom>
          <a:noFill/>
          <a:ln w="9525">
            <a:noFill/>
            <a:miter lim="800000"/>
            <a:headEnd/>
            <a:tailEnd/>
          </a:ln>
        </p:spPr>
      </p:pic>
      <p:pic>
        <p:nvPicPr>
          <p:cNvPr id="26628" name="Picture 4" descr="http://amaga-antioquia.gov.co/apc-aa-files/64363032323964613566383762666466/espaol.jpg">
            <a:hlinkClick r:id="rId3"/>
          </p:cNvPr>
          <p:cNvPicPr>
            <a:picLocks noChangeAspect="1" noChangeArrowheads="1"/>
          </p:cNvPicPr>
          <p:nvPr/>
        </p:nvPicPr>
        <p:blipFill>
          <a:blip r:embed="rId4"/>
          <a:srcRect/>
          <a:stretch>
            <a:fillRect/>
          </a:stretch>
        </p:blipFill>
        <p:spPr bwMode="auto">
          <a:xfrm>
            <a:off x="3000375" y="357188"/>
            <a:ext cx="5400675" cy="2117725"/>
          </a:xfrm>
          <a:prstGeom prst="rect">
            <a:avLst/>
          </a:prstGeom>
          <a:noFill/>
          <a:ln w="9525">
            <a:noFill/>
            <a:miter lim="800000"/>
            <a:headEnd/>
            <a:tailEnd/>
          </a:ln>
        </p:spPr>
      </p:pic>
      <p:sp>
        <p:nvSpPr>
          <p:cNvPr id="26629" name="4 CuadroTexto"/>
          <p:cNvSpPr txBox="1">
            <a:spLocks noChangeArrowheads="1"/>
          </p:cNvSpPr>
          <p:nvPr/>
        </p:nvSpPr>
        <p:spPr bwMode="auto">
          <a:xfrm>
            <a:off x="0" y="6215063"/>
            <a:ext cx="7310438" cy="369887"/>
          </a:xfrm>
          <a:prstGeom prst="rect">
            <a:avLst/>
          </a:prstGeom>
          <a:noFill/>
          <a:ln w="9525">
            <a:noFill/>
            <a:miter lim="800000"/>
            <a:headEnd/>
            <a:tailEnd/>
          </a:ln>
        </p:spPr>
        <p:txBody>
          <a:bodyPr wrap="none">
            <a:spAutoFit/>
          </a:bodyPr>
          <a:lstStyle/>
          <a:p>
            <a:r>
              <a:rPr lang="es-ES" b="1" i="1">
                <a:solidFill>
                  <a:srgbClr val="FFFF00"/>
                </a:solidFill>
              </a:rPr>
              <a:t>Hoy es </a:t>
            </a:r>
            <a:fld id="{602AE91F-B009-4603-B69B-EF82F93C364D}" type="datetime2">
              <a:rPr lang="es-ES" b="1" i="1">
                <a:solidFill>
                  <a:srgbClr val="FFFF00"/>
                </a:solidFill>
              </a:rPr>
              <a:pPr/>
              <a:t>miércoles, 15 de marzo de 2017</a:t>
            </a:fld>
            <a:r>
              <a:rPr lang="es-ES" b="1" i="1">
                <a:solidFill>
                  <a:srgbClr val="FFFF00"/>
                </a:solidFill>
              </a:rPr>
              <a:t> y ahora son las </a:t>
            </a:r>
            <a:fld id="{3771618F-2E02-4E80-B849-2F95C5C67F24}" type="datetime11">
              <a:rPr lang="es-ES" b="1" i="1">
                <a:solidFill>
                  <a:srgbClr val="FFFF00"/>
                </a:solidFill>
              </a:rPr>
              <a:pPr/>
              <a:t>15:01:12</a:t>
            </a:fld>
            <a:r>
              <a:rPr lang="es-ES" b="1" i="1">
                <a:solidFill>
                  <a:srgbClr val="FFFF00"/>
                </a:solidFill>
              </a:rPr>
              <a:t> horas.</a:t>
            </a:r>
          </a:p>
        </p:txBody>
      </p:sp>
      <p:sp>
        <p:nvSpPr>
          <p:cNvPr id="26630" name="5 CuadroTexto"/>
          <p:cNvSpPr txBox="1">
            <a:spLocks noChangeArrowheads="1"/>
          </p:cNvSpPr>
          <p:nvPr/>
        </p:nvSpPr>
        <p:spPr bwMode="auto">
          <a:xfrm>
            <a:off x="7429500" y="6000750"/>
            <a:ext cx="1552575" cy="708025"/>
          </a:xfrm>
          <a:prstGeom prst="rect">
            <a:avLst/>
          </a:prstGeom>
          <a:noFill/>
          <a:ln w="9525">
            <a:noFill/>
            <a:miter lim="800000"/>
            <a:headEnd/>
            <a:tailEnd/>
          </a:ln>
        </p:spPr>
        <p:txBody>
          <a:bodyPr wrap="none">
            <a:spAutoFit/>
          </a:bodyPr>
          <a:lstStyle/>
          <a:p>
            <a:r>
              <a:rPr lang="es-ES" sz="4000" b="1" i="1">
                <a:solidFill>
                  <a:srgbClr val="FF0000"/>
                </a:solidFill>
              </a:rPr>
              <a:t>S</a:t>
            </a:r>
            <a:r>
              <a:rPr lang="es-ES" sz="4000" b="1" i="1">
                <a:solidFill>
                  <a:srgbClr val="FFFF00"/>
                </a:solidFill>
              </a:rPr>
              <a:t>alu</a:t>
            </a:r>
            <a:r>
              <a:rPr lang="es-ES" sz="4000" b="1" i="1">
                <a:solidFill>
                  <a:srgbClr val="FF0000"/>
                </a:solidFill>
              </a:rPr>
              <a:t>2</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1" y="0"/>
            <a:ext cx="4876800" cy="1562100"/>
          </a:xfrm>
          <a:prstGeom prst="rect">
            <a:avLst/>
          </a:prstGeom>
          <a:noFill/>
        </p:spPr>
      </p:pic>
      <p:sp>
        <p:nvSpPr>
          <p:cNvPr id="4104" name="Text Box 8"/>
          <p:cNvSpPr txBox="1">
            <a:spLocks noChangeArrowheads="1"/>
          </p:cNvSpPr>
          <p:nvPr/>
        </p:nvSpPr>
        <p:spPr bwMode="auto">
          <a:xfrm>
            <a:off x="0" y="1905001"/>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2"/>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1"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17-EL ORIGEN DEL CASTELLANO">
  <a:themeElements>
    <a:clrScheme name="Fundición">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17-EL ORIGEN DEL CASTELLANO</Template>
  <TotalTime>1</TotalTime>
  <Words>2365</Words>
  <Application>Microsoft Office PowerPoint</Application>
  <PresentationFormat>Presentación en pantalla (4:3)</PresentationFormat>
  <Paragraphs>103</Paragraphs>
  <Slides>26</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26</vt:i4>
      </vt:variant>
    </vt:vector>
  </HeadingPairs>
  <TitlesOfParts>
    <vt:vector size="33" baseType="lpstr">
      <vt:lpstr>Arial</vt:lpstr>
      <vt:lpstr>Calibri</vt:lpstr>
      <vt:lpstr>Papyrus</vt:lpstr>
      <vt:lpstr>Arial Black</vt:lpstr>
      <vt:lpstr>Century Gothic</vt:lpstr>
      <vt:lpstr>17-EL ORIGEN DEL CASTELLANO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2017-03-15T14:01:12Z</dcterms:created>
  <dcterms:modified xsi:type="dcterms:W3CDTF">2017-03-15T14:02:48Z</dcterms:modified>
</cp:coreProperties>
</file>