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75" r:id="rId4"/>
    <p:sldId id="258" r:id="rId5"/>
    <p:sldId id="257" r:id="rId6"/>
    <p:sldId id="259" r:id="rId7"/>
    <p:sldId id="260" r:id="rId8"/>
    <p:sldId id="276" r:id="rId9"/>
    <p:sldId id="261" r:id="rId10"/>
    <p:sldId id="262" r:id="rId11"/>
    <p:sldId id="263" r:id="rId12"/>
    <p:sldId id="264" r:id="rId13"/>
    <p:sldId id="265" r:id="rId14"/>
    <p:sldId id="266" r:id="rId15"/>
    <p:sldId id="267" r:id="rId16"/>
    <p:sldId id="268" r:id="rId17"/>
    <p:sldId id="269" r:id="rId18"/>
    <p:sldId id="273" r:id="rId19"/>
    <p:sldId id="277" r:id="rId2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cyqDVGeYxD0H52VVvVhamg==" hashData="wCPOI9CTcvxObPasXLYHk1/dUN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91D"/>
    <a:srgbClr val="D7E4B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642"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BC99920-D2D4-4E1E-84D2-3B1E389B3A9E}" type="slidenum">
              <a:rPr lang="es-ES"/>
              <a:pPr>
                <a:defRPr/>
              </a:pPr>
              <a:t>‹Nº›</a:t>
            </a:fld>
            <a:endParaRPr lang="es-ES"/>
          </a:p>
        </p:txBody>
      </p:sp>
    </p:spTree>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3A24D37-22AC-48B6-A0E7-9EC2E19B36A6}" type="slidenum">
              <a:rPr lang="es-ES"/>
              <a:pPr>
                <a:defRPr/>
              </a:pPr>
              <a:t>‹Nº›</a:t>
            </a:fld>
            <a:endParaRPr lang="es-ES"/>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DB48D309-ADCD-4A22-90B2-87D0299A3FAE}" type="slidenum">
              <a:rPr lang="es-ES"/>
              <a:pPr>
                <a:defRPr/>
              </a:pPr>
              <a:t>‹Nº›</a:t>
            </a:fld>
            <a:endParaRPr lang="es-ES"/>
          </a:p>
        </p:txBody>
      </p:sp>
    </p:spTree>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606E6037-2625-4159-BCD9-E4C33C96F61C}" type="slidenum">
              <a:rPr lang="es-ES"/>
              <a:pPr>
                <a:defRPr/>
              </a:pPr>
              <a:t>‹Nº›</a:t>
            </a:fld>
            <a:endParaRPr lang="es-ES"/>
          </a:p>
        </p:txBody>
      </p:sp>
    </p:spTree>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0487A336-9FC8-44D0-A856-80A5532A9747}" type="slidenum">
              <a:rPr lang="es-ES"/>
              <a:pPr>
                <a:defRPr/>
              </a:pPr>
              <a:t>‹Nº›</a:t>
            </a:fld>
            <a:endParaRPr lang="es-ES"/>
          </a:p>
        </p:txBody>
      </p:sp>
    </p:spTree>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2596CA39-B1B7-4E16-A9E9-FB608B77DA44}" type="slidenum">
              <a:rPr lang="es-ES"/>
              <a:pPr>
                <a:defRPr/>
              </a:pPr>
              <a:t>‹Nº›</a:t>
            </a:fld>
            <a:endParaRPr lang="es-ES"/>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B21CF348-8ADD-4EBB-8A0D-64BF2B5137BF}" type="slidenum">
              <a:rPr lang="es-ES"/>
              <a:pPr>
                <a:defRPr/>
              </a:pPr>
              <a:t>‹Nº›</a:t>
            </a:fld>
            <a:endParaRPr lang="es-ES"/>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9D51E3DD-8F6F-4163-9101-0A36FFD7322D}" type="slidenum">
              <a:rPr lang="es-ES"/>
              <a:pPr>
                <a:defRPr/>
              </a:pPr>
              <a:t>‹Nº›</a:t>
            </a:fld>
            <a:endParaRPr lang="es-ES"/>
          </a:p>
        </p:txBody>
      </p:sp>
    </p:spTree>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6905599-1158-41E8-A90A-14D252B62205}" type="slidenum">
              <a:rPr lang="es-ES"/>
              <a:pPr>
                <a:defRPr/>
              </a:pPr>
              <a:t>‹Nº›</a:t>
            </a:fld>
            <a:endParaRPr lang="es-ES"/>
          </a:p>
        </p:txBody>
      </p:sp>
    </p:spTree>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93E2EB0-F034-433F-BB1C-B07D46858383}" type="slidenum">
              <a:rPr lang="es-ES"/>
              <a:pPr>
                <a:defRPr/>
              </a:pPr>
              <a:t>‹Nº›</a:t>
            </a:fld>
            <a:endParaRPr lang="es-ES"/>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BE77972D-BE49-483E-9569-5C54028CB06C}" type="slidenum">
              <a:rPr lang="es-ES"/>
              <a:pPr>
                <a:defRPr/>
              </a:pPr>
              <a:t>‹Nº›</a:t>
            </a:fld>
            <a:endParaRPr lang="es-ES"/>
          </a:p>
        </p:txBody>
      </p:sp>
    </p:spTree>
  </p:cSld>
  <p:clrMapOvr>
    <a:masterClrMapping/>
  </p:clrMapOvr>
  <p:transition>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F5631884-E0B2-4B63-850B-BFAEE09ABA40}"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thruBlk="1"/>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vk.com/mispps" TargetMode="External"/><Relationship Id="rId3" Type="http://schemas.openxmlformats.org/officeDocument/2006/relationships/image" Target="../media/image16.png"/><Relationship Id="rId7" Type="http://schemas.openxmlformats.org/officeDocument/2006/relationships/hyperlink" Target="https://www.facebook.com/mispps" TargetMode="External"/><Relationship Id="rId12" Type="http://schemas.openxmlformats.org/officeDocument/2006/relationships/image" Target="../media/image2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8.png"/><Relationship Id="rId11" Type="http://schemas.openxmlformats.org/officeDocument/2006/relationships/hyperlink" Target="https://plus.google.com/+Mispps/"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2 Subtítulo"/>
          <p:cNvSpPr>
            <a:spLocks/>
          </p:cNvSpPr>
          <p:nvPr/>
        </p:nvSpPr>
        <p:spPr bwMode="auto">
          <a:xfrm>
            <a:off x="1385888" y="3860800"/>
            <a:ext cx="6400800" cy="1752600"/>
          </a:xfrm>
          <a:prstGeom prst="rect">
            <a:avLst/>
          </a:prstGeom>
          <a:noFill/>
          <a:ln w="9525">
            <a:noFill/>
            <a:miter lim="800000"/>
            <a:headEnd/>
            <a:tailEnd/>
          </a:ln>
        </p:spPr>
        <p:txBody>
          <a:bodyPr/>
          <a:lstStyle/>
          <a:p>
            <a:pPr algn="ctr">
              <a:spcBef>
                <a:spcPct val="20000"/>
              </a:spcBef>
            </a:pPr>
            <a:r>
              <a:rPr lang="es-ES" sz="2000">
                <a:latin typeface="Benguiat Bk BT" pitchFamily="18" charset="0"/>
              </a:rPr>
              <a:t>150 Aniversario de uno de los grandes</a:t>
            </a:r>
          </a:p>
          <a:p>
            <a:pPr algn="ctr">
              <a:spcBef>
                <a:spcPct val="20000"/>
              </a:spcBef>
            </a:pPr>
            <a:r>
              <a:rPr lang="es-ES" sz="2000">
                <a:latin typeface="Benguiat Bk BT" pitchFamily="18" charset="0"/>
              </a:rPr>
              <a:t> símbolos de Londres y del Reino Unido</a:t>
            </a:r>
          </a:p>
          <a:p>
            <a:pPr algn="ctr">
              <a:spcBef>
                <a:spcPct val="20000"/>
              </a:spcBef>
            </a:pPr>
            <a:r>
              <a:rPr lang="es-ES" sz="2000">
                <a:latin typeface="Benguiat Bk BT" pitchFamily="18" charset="0"/>
              </a:rPr>
              <a:t>(1859-2009)</a:t>
            </a:r>
          </a:p>
        </p:txBody>
      </p:sp>
      <p:sp>
        <p:nvSpPr>
          <p:cNvPr id="2057" name="WordArt 9"/>
          <p:cNvSpPr>
            <a:spLocks noChangeArrowheads="1" noChangeShapeType="1" noTextEdit="1"/>
          </p:cNvSpPr>
          <p:nvPr/>
        </p:nvSpPr>
        <p:spPr bwMode="auto">
          <a:xfrm>
            <a:off x="1714500" y="1341438"/>
            <a:ext cx="5761038" cy="1441450"/>
          </a:xfrm>
          <a:prstGeom prst="rect">
            <a:avLst/>
          </a:prstGeom>
        </p:spPr>
        <p:txBody>
          <a:bodyPr wrap="none" fromWordArt="1">
            <a:prstTxWarp prst="textPlain">
              <a:avLst>
                <a:gd name="adj" fmla="val 50000"/>
              </a:avLst>
            </a:prstTxWarp>
          </a:bodyPr>
          <a:lstStyle/>
          <a:p>
            <a:pPr algn="ctr"/>
            <a:r>
              <a:rPr lang="es-ES" sz="3600" kern="10" dirty="0">
                <a:ln w="19050">
                  <a:solidFill>
                    <a:srgbClr val="99CCFF"/>
                  </a:solidFill>
                  <a:round/>
                  <a:headEnd/>
                  <a:tailEnd/>
                </a:ln>
                <a:solidFill>
                  <a:srgbClr val="0066CC"/>
                </a:solidFill>
                <a:effectLst>
                  <a:outerShdw dist="35921" dir="2700000" algn="ctr" rotWithShape="0">
                    <a:srgbClr val="990000"/>
                  </a:outerShdw>
                </a:effectLst>
                <a:latin typeface="Impact"/>
              </a:rPr>
              <a:t>El Big Ben</a:t>
            </a:r>
          </a:p>
        </p:txBody>
      </p:sp>
    </p:spTree>
  </p:cSld>
  <p:clrMapOvr>
    <a:masterClrMapping/>
  </p:clrMapOvr>
  <p:transition>
    <p:fade thruBlk="1"/>
    <p:sndAc>
      <p:stSnd>
        <p:snd r:embed="rId2" name="BIG BEN - 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2054">
                                            <p:txEl>
                                              <p:pRg st="0" end="0"/>
                                            </p:txEl>
                                          </p:spTgt>
                                        </p:tgtEl>
                                        <p:attrNameLst>
                                          <p:attrName>style.visibility</p:attrName>
                                        </p:attrNameLst>
                                      </p:cBhvr>
                                      <p:to>
                                        <p:strVal val="visible"/>
                                      </p:to>
                                    </p:set>
                                    <p:animEffect transition="in" filter="diamond(out)">
                                      <p:cBhvr>
                                        <p:cTn id="7" dur="1000"/>
                                        <p:tgtEl>
                                          <p:spTgt spid="2054">
                                            <p:txEl>
                                              <p:pRg st="0" end="0"/>
                                            </p:txEl>
                                          </p:spTgt>
                                        </p:tgtEl>
                                      </p:cBhvr>
                                    </p:animEffect>
                                  </p:childTnLst>
                                </p:cTn>
                              </p:par>
                            </p:childTnLst>
                          </p:cTn>
                        </p:par>
                        <p:par>
                          <p:cTn id="8" fill="hold">
                            <p:stCondLst>
                              <p:cond delay="1000"/>
                            </p:stCondLst>
                            <p:childTnLst>
                              <p:par>
                                <p:cTn id="9" presetID="8" presetClass="entr" presetSubtype="32" fill="hold" grpId="0" nodeType="afterEffect">
                                  <p:stCondLst>
                                    <p:cond delay="0"/>
                                  </p:stCondLst>
                                  <p:childTnLst>
                                    <p:set>
                                      <p:cBhvr>
                                        <p:cTn id="10" dur="1" fill="hold">
                                          <p:stCondLst>
                                            <p:cond delay="0"/>
                                          </p:stCondLst>
                                        </p:cTn>
                                        <p:tgtEl>
                                          <p:spTgt spid="2054">
                                            <p:txEl>
                                              <p:pRg st="1" end="1"/>
                                            </p:txEl>
                                          </p:spTgt>
                                        </p:tgtEl>
                                        <p:attrNameLst>
                                          <p:attrName>style.visibility</p:attrName>
                                        </p:attrNameLst>
                                      </p:cBhvr>
                                      <p:to>
                                        <p:strVal val="visible"/>
                                      </p:to>
                                    </p:set>
                                    <p:animEffect transition="in" filter="diamond(out)">
                                      <p:cBhvr>
                                        <p:cTn id="11" dur="1000"/>
                                        <p:tgtEl>
                                          <p:spTgt spid="2054">
                                            <p:txEl>
                                              <p:pRg st="1" end="1"/>
                                            </p:txEl>
                                          </p:spTgt>
                                        </p:tgtEl>
                                      </p:cBhvr>
                                    </p:animEffect>
                                  </p:childTnLst>
                                </p:cTn>
                              </p:par>
                            </p:childTnLst>
                          </p:cTn>
                        </p:par>
                        <p:par>
                          <p:cTn id="12" fill="hold">
                            <p:stCondLst>
                              <p:cond delay="2000"/>
                            </p:stCondLst>
                            <p:childTnLst>
                              <p:par>
                                <p:cTn id="13" presetID="8" presetClass="entr" presetSubtype="32" fill="hold" grpId="0" nodeType="afterEffect">
                                  <p:stCondLst>
                                    <p:cond delay="0"/>
                                  </p:stCondLst>
                                  <p:childTnLst>
                                    <p:set>
                                      <p:cBhvr>
                                        <p:cTn id="14" dur="1" fill="hold">
                                          <p:stCondLst>
                                            <p:cond delay="0"/>
                                          </p:stCondLst>
                                        </p:cTn>
                                        <p:tgtEl>
                                          <p:spTgt spid="2054">
                                            <p:txEl>
                                              <p:pRg st="2" end="2"/>
                                            </p:txEl>
                                          </p:spTgt>
                                        </p:tgtEl>
                                        <p:attrNameLst>
                                          <p:attrName>style.visibility</p:attrName>
                                        </p:attrNameLst>
                                      </p:cBhvr>
                                      <p:to>
                                        <p:strVal val="visible"/>
                                      </p:to>
                                    </p:set>
                                    <p:animEffect transition="in" filter="diamond(out)">
                                      <p:cBhvr>
                                        <p:cTn id="15" dur="1000"/>
                                        <p:tgtEl>
                                          <p:spTgt spid="2054">
                                            <p:txEl>
                                              <p:pRg st="2" end="2"/>
                                            </p:txEl>
                                          </p:spTgt>
                                        </p:tgtEl>
                                      </p:cBhvr>
                                    </p:animEffect>
                                  </p:childTnLst>
                                </p:cTn>
                              </p:par>
                            </p:childTnLst>
                          </p:cTn>
                        </p:par>
                        <p:par>
                          <p:cTn id="16" fill="hold">
                            <p:stCondLst>
                              <p:cond delay="3000"/>
                            </p:stCondLst>
                            <p:childTnLst>
                              <p:par>
                                <p:cTn id="17" presetID="6" presetClass="emph" presetSubtype="0" fill="hold" grpId="0" nodeType="afterEffect">
                                  <p:stCondLst>
                                    <p:cond delay="0"/>
                                  </p:stCondLst>
                                  <p:childTnLst>
                                    <p:animScale>
                                      <p:cBhvr>
                                        <p:cTn id="18" dur="1000" fill="hold"/>
                                        <p:tgtEl>
                                          <p:spTgt spid="205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4" grpId="0" build="p"/>
      <p:bldP spid="205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2 Rectángulo"/>
          <p:cNvSpPr>
            <a:spLocks noChangeArrowheads="1"/>
          </p:cNvSpPr>
          <p:nvPr/>
        </p:nvSpPr>
        <p:spPr bwMode="auto">
          <a:xfrm>
            <a:off x="1000125" y="1643063"/>
            <a:ext cx="7429500" cy="3108325"/>
          </a:xfrm>
          <a:prstGeom prst="rect">
            <a:avLst/>
          </a:prstGeom>
          <a:noFill/>
          <a:ln w="9525">
            <a:noFill/>
            <a:miter lim="800000"/>
            <a:headEnd/>
            <a:tailEnd/>
          </a:ln>
        </p:spPr>
        <p:txBody>
          <a:bodyPr>
            <a:spAutoFit/>
          </a:bodyPr>
          <a:lstStyle/>
          <a:p>
            <a:pPr algn="ctr"/>
            <a:r>
              <a:rPr lang="es-ES" sz="2800">
                <a:solidFill>
                  <a:srgbClr val="FFC000"/>
                </a:solidFill>
                <a:latin typeface="Benguiat Bk BT" pitchFamily="18" charset="0"/>
              </a:rPr>
              <a:t>El </a:t>
            </a:r>
            <a:r>
              <a:rPr lang="es-ES" sz="2800" b="1">
                <a:solidFill>
                  <a:srgbClr val="FFC000"/>
                </a:solidFill>
                <a:latin typeface="Benguiat Bk BT" pitchFamily="18" charset="0"/>
              </a:rPr>
              <a:t>"Big Ben"</a:t>
            </a:r>
            <a:r>
              <a:rPr lang="es-ES" sz="2800">
                <a:solidFill>
                  <a:srgbClr val="FFC000"/>
                </a:solidFill>
                <a:latin typeface="Benguiat Bk BT" pitchFamily="18" charset="0"/>
              </a:rPr>
              <a:t>, uno de los símbolos más representativos de </a:t>
            </a:r>
            <a:r>
              <a:rPr lang="es-ES" sz="2800" b="1">
                <a:solidFill>
                  <a:srgbClr val="FFC000"/>
                </a:solidFill>
                <a:latin typeface="Benguiat Bk BT" pitchFamily="18" charset="0"/>
              </a:rPr>
              <a:t>Londres</a:t>
            </a:r>
            <a:r>
              <a:rPr lang="es-ES" sz="2800">
                <a:solidFill>
                  <a:srgbClr val="FFC000"/>
                </a:solidFill>
                <a:latin typeface="Benguiat Bk BT" pitchFamily="18" charset="0"/>
              </a:rPr>
              <a:t> y del Reino Unido.</a:t>
            </a:r>
          </a:p>
          <a:p>
            <a:pPr algn="ctr"/>
            <a:endParaRPr lang="es-ES" sz="2800">
              <a:solidFill>
                <a:srgbClr val="FFC000"/>
              </a:solidFill>
              <a:latin typeface="Benguiat Bk BT" pitchFamily="18" charset="0"/>
            </a:endParaRPr>
          </a:p>
          <a:p>
            <a:pPr algn="ctr"/>
            <a:r>
              <a:rPr lang="es-ES" sz="2800">
                <a:solidFill>
                  <a:srgbClr val="FFC000"/>
                </a:solidFill>
                <a:latin typeface="Benguiat Bk BT" pitchFamily="18" charset="0"/>
              </a:rPr>
              <a:t>El 31 mayo 2009 cumplió </a:t>
            </a:r>
            <a:r>
              <a:rPr lang="es-ES" sz="2800" b="1">
                <a:solidFill>
                  <a:srgbClr val="FFC000"/>
                </a:solidFill>
                <a:latin typeface="Benguiat Bk BT" pitchFamily="18" charset="0"/>
              </a:rPr>
              <a:t>150 años</a:t>
            </a:r>
            <a:r>
              <a:rPr lang="es-ES" sz="2800">
                <a:solidFill>
                  <a:srgbClr val="FFC000"/>
                </a:solidFill>
                <a:latin typeface="Benguiat Bk BT" pitchFamily="18" charset="0"/>
              </a:rPr>
              <a:t> y lo hizo de la misma manera en la que empezó,</a:t>
            </a:r>
          </a:p>
          <a:p>
            <a:pPr algn="ctr"/>
            <a:r>
              <a:rPr lang="es-ES" sz="2800">
                <a:solidFill>
                  <a:srgbClr val="FFC000"/>
                </a:solidFill>
                <a:latin typeface="Benguiat Bk BT" pitchFamily="18" charset="0"/>
              </a:rPr>
              <a:t> rodeado de polémica, de escándalos</a:t>
            </a:r>
          </a:p>
          <a:p>
            <a:pPr algn="ctr"/>
            <a:r>
              <a:rPr lang="es-ES" sz="2800">
                <a:solidFill>
                  <a:srgbClr val="FFC000"/>
                </a:solidFill>
                <a:latin typeface="Benguiat Bk BT" pitchFamily="18" charset="0"/>
              </a:rPr>
              <a:t>y de intrigas políticas. </a:t>
            </a:r>
          </a:p>
        </p:txBody>
      </p:sp>
      <p:pic>
        <p:nvPicPr>
          <p:cNvPr id="3" name="Picture 4" descr="498363_54"/>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endParaRPr lang="es-ES" smtClean="0"/>
          </a:p>
        </p:txBody>
      </p:sp>
      <p:sp>
        <p:nvSpPr>
          <p:cNvPr id="4099" name="Rectangle 3"/>
          <p:cNvSpPr>
            <a:spLocks noGrp="1" noChangeArrowheads="1"/>
          </p:cNvSpPr>
          <p:nvPr>
            <p:ph type="body" idx="1"/>
          </p:nvPr>
        </p:nvSpPr>
        <p:spPr/>
        <p:txBody>
          <a:bodyPr/>
          <a:lstStyle/>
          <a:p>
            <a:pPr eaLnBrk="1" hangingPunct="1"/>
            <a:endParaRPr lang="es-ES" smtClean="0"/>
          </a:p>
        </p:txBody>
      </p:sp>
      <p:pic>
        <p:nvPicPr>
          <p:cNvPr id="4100" name="Picture 2"/>
          <p:cNvPicPr>
            <a:picLocks noChangeAspect="1" noChangeArrowheads="1"/>
          </p:cNvPicPr>
          <p:nvPr/>
        </p:nvPicPr>
        <p:blipFill>
          <a:blip r:embed="rId2" cstate="print"/>
          <a:srcRect/>
          <a:stretch>
            <a:fillRect/>
          </a:stretch>
        </p:blipFill>
        <p:spPr bwMode="auto">
          <a:xfrm>
            <a:off x="0" y="0"/>
            <a:ext cx="9401175" cy="6858000"/>
          </a:xfrm>
          <a:prstGeom prst="rect">
            <a:avLst/>
          </a:prstGeom>
          <a:noFill/>
          <a:ln w="9525">
            <a:noFill/>
            <a:miter lim="800000"/>
            <a:headEnd/>
            <a:tailEnd/>
          </a:ln>
        </p:spPr>
      </p:pic>
      <p:sp>
        <p:nvSpPr>
          <p:cNvPr id="4101" name="Rectangle 3"/>
          <p:cNvSpPr>
            <a:spLocks noChangeArrowheads="1"/>
          </p:cNvSpPr>
          <p:nvPr/>
        </p:nvSpPr>
        <p:spPr bwMode="auto">
          <a:xfrm>
            <a:off x="1042988" y="5318125"/>
            <a:ext cx="7185025" cy="1601788"/>
          </a:xfrm>
          <a:prstGeom prst="rect">
            <a:avLst/>
          </a:prstGeom>
          <a:noFill/>
          <a:ln w="9525">
            <a:noFill/>
            <a:miter lim="800000"/>
            <a:headEnd/>
            <a:tailEnd/>
          </a:ln>
        </p:spPr>
        <p:txBody>
          <a:bodyPr anchor="ctr">
            <a:spAutoFit/>
          </a:bodyPr>
          <a:lstStyle/>
          <a:p>
            <a:pPr algn="ctr"/>
            <a:r>
              <a:rPr lang="es-ES" sz="2000">
                <a:solidFill>
                  <a:srgbClr val="DCE6F2"/>
                </a:solidFill>
                <a:latin typeface="Benguiat Bk BT" pitchFamily="18" charset="0"/>
              </a:rPr>
              <a:t>El Big Ben de Londres (gran Reloj) es una </a:t>
            </a:r>
          </a:p>
          <a:p>
            <a:pPr algn="ctr"/>
            <a:r>
              <a:rPr lang="es-ES" sz="2000">
                <a:solidFill>
                  <a:srgbClr val="DCE6F2"/>
                </a:solidFill>
                <a:latin typeface="Benguiat Bk BT" pitchFamily="18" charset="0"/>
              </a:rPr>
              <a:t>denominación habitual de la jerga inglesa que </a:t>
            </a:r>
          </a:p>
          <a:p>
            <a:pPr algn="ctr"/>
            <a:r>
              <a:rPr lang="es-ES" sz="2000">
                <a:solidFill>
                  <a:srgbClr val="DCE6F2"/>
                </a:solidFill>
                <a:latin typeface="Benguiat Bk BT" pitchFamily="18" charset="0"/>
              </a:rPr>
              <a:t>se le otorga al reloj inmerso dentro de la cúpula</a:t>
            </a:r>
          </a:p>
          <a:p>
            <a:pPr algn="ctr"/>
            <a:r>
              <a:rPr lang="es-ES" sz="2000">
                <a:solidFill>
                  <a:srgbClr val="DCE6F2"/>
                </a:solidFill>
                <a:latin typeface="Benguiat Bk BT" pitchFamily="18" charset="0"/>
              </a:rPr>
              <a:t> del Palacio de Westminster.</a:t>
            </a:r>
          </a:p>
          <a:p>
            <a:pPr algn="ctr" eaLnBrk="0" hangingPunct="0"/>
            <a:endParaRPr lang="es-ES">
              <a:solidFill>
                <a:srgbClr val="DCE6F2"/>
              </a:solidFill>
              <a:latin typeface="Benguiat Bk BT" pitchFamily="18"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4101"/>
                                        </p:tgtEl>
                                        <p:attrNameLst>
                                          <p:attrName>style.visibility</p:attrName>
                                        </p:attrNameLst>
                                      </p:cBhvr>
                                      <p:to>
                                        <p:strVal val="visible"/>
                                      </p:to>
                                    </p:set>
                                    <p:animEffect transition="in" filter="diamond(out)">
                                      <p:cBhvr>
                                        <p:cTn id="7" dur="2000"/>
                                        <p:tgtEl>
                                          <p:spTgt spid="4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D:\Mis Documentos\TIC.jpg"/>
          <p:cNvPicPr>
            <a:picLocks noChangeAspect="1" noChangeArrowheads="1"/>
          </p:cNvPicPr>
          <p:nvPr/>
        </p:nvPicPr>
        <p:blipFill>
          <a:blip r:embed="rId2" cstate="print">
            <a:clrChange>
              <a:clrFrom>
                <a:srgbClr val="FFFFFF"/>
              </a:clrFrom>
              <a:clrTo>
                <a:srgbClr val="FFFFFF">
                  <a:alpha val="0"/>
                </a:srgbClr>
              </a:clrTo>
            </a:clrChange>
            <a:lum contrast="30000"/>
          </a:blip>
          <a:srcRect/>
          <a:stretch>
            <a:fillRect/>
          </a:stretch>
        </p:blipFill>
        <p:spPr bwMode="auto">
          <a:xfrm>
            <a:off x="1547813" y="428625"/>
            <a:ext cx="7096125" cy="4714875"/>
          </a:xfrm>
          <a:prstGeom prst="rect">
            <a:avLst/>
          </a:prstGeom>
          <a:noFill/>
          <a:ln w="9525">
            <a:noFill/>
            <a:miter lim="800000"/>
            <a:headEnd/>
            <a:tailEnd/>
          </a:ln>
        </p:spPr>
      </p:pic>
      <p:sp>
        <p:nvSpPr>
          <p:cNvPr id="3077" name="2 Rectángulo"/>
          <p:cNvSpPr>
            <a:spLocks noChangeArrowheads="1"/>
          </p:cNvSpPr>
          <p:nvPr/>
        </p:nvSpPr>
        <p:spPr bwMode="auto">
          <a:xfrm>
            <a:off x="0" y="5516563"/>
            <a:ext cx="9144000" cy="1323975"/>
          </a:xfrm>
          <a:prstGeom prst="rect">
            <a:avLst/>
          </a:prstGeom>
          <a:noFill/>
          <a:ln w="9525">
            <a:noFill/>
            <a:miter lim="800000"/>
            <a:headEnd/>
            <a:tailEnd/>
          </a:ln>
        </p:spPr>
        <p:txBody>
          <a:bodyPr>
            <a:spAutoFit/>
          </a:bodyPr>
          <a:lstStyle/>
          <a:p>
            <a:pPr algn="ctr"/>
            <a:r>
              <a:rPr lang="en-US" sz="2000">
                <a:solidFill>
                  <a:srgbClr val="FFC91D"/>
                </a:solidFill>
                <a:latin typeface="Benguiat Bk BT" pitchFamily="18" charset="0"/>
              </a:rPr>
              <a:t>En la base de cada una de las caras del reloj se lee en latín:</a:t>
            </a:r>
          </a:p>
          <a:p>
            <a:pPr algn="ctr"/>
            <a:r>
              <a:rPr lang="en-US" sz="2000" b="1">
                <a:solidFill>
                  <a:srgbClr val="FFC91D"/>
                </a:solidFill>
                <a:latin typeface="Benguiat Bk BT" pitchFamily="18" charset="0"/>
              </a:rPr>
              <a:t>“</a:t>
            </a:r>
            <a:r>
              <a:rPr lang="en-US" sz="2000">
                <a:solidFill>
                  <a:srgbClr val="FFC91D"/>
                </a:solidFill>
                <a:latin typeface="Benguiat Bk BT" pitchFamily="18" charset="0"/>
              </a:rPr>
              <a:t> DOMINE SALVAM FAC REGINAM NOSTRAM VICTORIAM PRIMAM </a:t>
            </a:r>
            <a:r>
              <a:rPr lang="en-US" sz="2000" b="1">
                <a:solidFill>
                  <a:srgbClr val="FFC91D"/>
                </a:solidFill>
                <a:latin typeface="Benguiat Bk BT" pitchFamily="18" charset="0"/>
              </a:rPr>
              <a:t>”</a:t>
            </a:r>
            <a:r>
              <a:rPr lang="en-US" sz="2000">
                <a:solidFill>
                  <a:srgbClr val="FFC91D"/>
                </a:solidFill>
                <a:latin typeface="Benguiat Bk BT" pitchFamily="18" charset="0"/>
              </a:rPr>
              <a:t> (Señor, mantén a salvo a nuestra Reina Victoria Primera)</a:t>
            </a:r>
          </a:p>
          <a:p>
            <a:endParaRPr lang="en-US" sz="200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3077"/>
                                        </p:tgtEl>
                                        <p:attrNameLst>
                                          <p:attrName>style.visibility</p:attrName>
                                        </p:attrNameLst>
                                      </p:cBhvr>
                                      <p:to>
                                        <p:strVal val="visible"/>
                                      </p:to>
                                    </p:set>
                                    <p:animEffect transition="in" filter="diamond(out)">
                                      <p:cBhvr>
                                        <p:cTn id="7" dur="2000"/>
                                        <p:tgtEl>
                                          <p:spTgt spid="3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endParaRPr lang="es-ES" smtClean="0"/>
          </a:p>
        </p:txBody>
      </p:sp>
      <p:sp>
        <p:nvSpPr>
          <p:cNvPr id="6147" name="Rectangle 3"/>
          <p:cNvSpPr>
            <a:spLocks noGrp="1" noChangeArrowheads="1"/>
          </p:cNvSpPr>
          <p:nvPr>
            <p:ph type="body" idx="1"/>
          </p:nvPr>
        </p:nvSpPr>
        <p:spPr/>
        <p:txBody>
          <a:bodyPr/>
          <a:lstStyle/>
          <a:p>
            <a:pPr eaLnBrk="1" hangingPunct="1"/>
            <a:endParaRPr lang="es-ES" smtClean="0"/>
          </a:p>
        </p:txBody>
      </p:sp>
      <p:pic>
        <p:nvPicPr>
          <p:cNvPr id="6148"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125" name="2 Rectángulo"/>
          <p:cNvSpPr>
            <a:spLocks noChangeArrowheads="1"/>
          </p:cNvSpPr>
          <p:nvPr/>
        </p:nvSpPr>
        <p:spPr bwMode="auto">
          <a:xfrm>
            <a:off x="2339975" y="5443538"/>
            <a:ext cx="4572000" cy="1200150"/>
          </a:xfrm>
          <a:prstGeom prst="rect">
            <a:avLst/>
          </a:prstGeom>
          <a:noFill/>
          <a:ln w="9525">
            <a:noFill/>
            <a:miter lim="800000"/>
            <a:headEnd/>
            <a:tailEnd/>
          </a:ln>
        </p:spPr>
        <p:txBody>
          <a:bodyPr>
            <a:spAutoFit/>
          </a:bodyPr>
          <a:lstStyle/>
          <a:p>
            <a:pPr algn="ctr">
              <a:defRPr/>
            </a:pPr>
            <a:r>
              <a:rPr lang="es-ES" dirty="0">
                <a:solidFill>
                  <a:schemeClr val="tx1">
                    <a:lumMod val="85000"/>
                  </a:schemeClr>
                </a:solidFill>
                <a:latin typeface="Benguiat Bk BT" pitchFamily="18" charset="0"/>
              </a:rPr>
              <a:t>La torre del reloj se encuentra en un extremo del palacio y alberga también una campana que se escucha por kilómetros a las redonda </a:t>
            </a:r>
          </a:p>
          <a:p>
            <a:pPr algn="ctr">
              <a:defRPr/>
            </a:pPr>
            <a:r>
              <a:rPr lang="es-ES" dirty="0">
                <a:solidFill>
                  <a:schemeClr val="tx1">
                    <a:lumMod val="85000"/>
                  </a:schemeClr>
                </a:solidFill>
                <a:latin typeface="Benguiat Bk BT" pitchFamily="18" charset="0"/>
              </a:rPr>
              <a:t>y que marca las horas.</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5125"/>
                                        </p:tgtEl>
                                        <p:attrNameLst>
                                          <p:attrName>style.visibility</p:attrName>
                                        </p:attrNameLst>
                                      </p:cBhvr>
                                      <p:to>
                                        <p:strVal val="visible"/>
                                      </p:to>
                                    </p:set>
                                    <p:animEffect transition="in" filter="diamond(out)">
                                      <p:cBhvr>
                                        <p:cTn id="7" dur="2000"/>
                                        <p:tgtEl>
                                          <p:spTgt spid="5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endParaRPr lang="es-ES" smtClean="0"/>
          </a:p>
        </p:txBody>
      </p:sp>
      <p:sp>
        <p:nvSpPr>
          <p:cNvPr id="7171" name="Rectangle 3"/>
          <p:cNvSpPr>
            <a:spLocks noGrp="1" noChangeArrowheads="1"/>
          </p:cNvSpPr>
          <p:nvPr>
            <p:ph type="body" idx="1"/>
          </p:nvPr>
        </p:nvSpPr>
        <p:spPr/>
        <p:txBody>
          <a:bodyPr/>
          <a:lstStyle/>
          <a:p>
            <a:pPr eaLnBrk="1" hangingPunct="1"/>
            <a:endParaRPr lang="es-ES" smtClean="0"/>
          </a:p>
        </p:txBody>
      </p:sp>
      <p:pic>
        <p:nvPicPr>
          <p:cNvPr id="7172" name="Picture 3"/>
          <p:cNvPicPr>
            <a:picLocks noChangeAspect="1" noChangeArrowheads="1"/>
          </p:cNvPicPr>
          <p:nvPr/>
        </p:nvPicPr>
        <p:blipFill>
          <a:blip r:embed="rId2" cstate="print"/>
          <a:srcRect/>
          <a:stretch>
            <a:fillRect/>
          </a:stretch>
        </p:blipFill>
        <p:spPr bwMode="auto">
          <a:xfrm>
            <a:off x="-61913" y="0"/>
            <a:ext cx="9205913" cy="6858000"/>
          </a:xfrm>
          <a:prstGeom prst="rect">
            <a:avLst/>
          </a:prstGeom>
          <a:noFill/>
          <a:ln w="9525">
            <a:noFill/>
            <a:miter lim="800000"/>
            <a:headEnd/>
            <a:tailEnd/>
          </a:ln>
        </p:spPr>
      </p:pic>
      <p:sp>
        <p:nvSpPr>
          <p:cNvPr id="6149" name="2 Rectángulo"/>
          <p:cNvSpPr>
            <a:spLocks noChangeArrowheads="1"/>
          </p:cNvSpPr>
          <p:nvPr/>
        </p:nvSpPr>
        <p:spPr bwMode="auto">
          <a:xfrm>
            <a:off x="4356100" y="476250"/>
            <a:ext cx="4572000" cy="2554288"/>
          </a:xfrm>
          <a:prstGeom prst="rect">
            <a:avLst/>
          </a:prstGeom>
          <a:noFill/>
          <a:ln w="9525">
            <a:noFill/>
            <a:miter lim="800000"/>
            <a:headEnd/>
            <a:tailEnd/>
          </a:ln>
        </p:spPr>
        <p:txBody>
          <a:bodyPr>
            <a:spAutoFit/>
          </a:bodyPr>
          <a:lstStyle/>
          <a:p>
            <a:pPr algn="ctr"/>
            <a:r>
              <a:rPr lang="es-ES" sz="2000">
                <a:solidFill>
                  <a:schemeClr val="bg2"/>
                </a:solidFill>
                <a:latin typeface="Benguiat Bk BT" pitchFamily="18" charset="0"/>
              </a:rPr>
              <a:t>En realidad, </a:t>
            </a:r>
            <a:r>
              <a:rPr lang="es-ES" sz="2000" b="1">
                <a:solidFill>
                  <a:schemeClr val="bg2"/>
                </a:solidFill>
                <a:latin typeface="Benguiat Bk BT" pitchFamily="18" charset="0"/>
              </a:rPr>
              <a:t>Big Ben</a:t>
            </a:r>
            <a:r>
              <a:rPr lang="es-ES" sz="2000">
                <a:solidFill>
                  <a:schemeClr val="bg2"/>
                </a:solidFill>
                <a:latin typeface="Benguiat Bk BT" pitchFamily="18" charset="0"/>
              </a:rPr>
              <a:t> se refiere a</a:t>
            </a:r>
          </a:p>
          <a:p>
            <a:pPr algn="ctr"/>
            <a:r>
              <a:rPr lang="es-ES" sz="2000">
                <a:solidFill>
                  <a:schemeClr val="bg2"/>
                </a:solidFill>
                <a:latin typeface="Benguiat Bk BT" pitchFamily="18" charset="0"/>
              </a:rPr>
              <a:t>la </a:t>
            </a:r>
            <a:r>
              <a:rPr lang="es-ES" sz="2000" b="1">
                <a:solidFill>
                  <a:schemeClr val="bg2"/>
                </a:solidFill>
                <a:latin typeface="Benguiat Bk BT" pitchFamily="18" charset="0"/>
              </a:rPr>
              <a:t>gran campana del reloj</a:t>
            </a:r>
            <a:r>
              <a:rPr lang="es-ES" sz="2000">
                <a:solidFill>
                  <a:schemeClr val="bg2"/>
                </a:solidFill>
                <a:latin typeface="Benguiat Bk BT" pitchFamily="18" charset="0"/>
              </a:rPr>
              <a:t>,</a:t>
            </a:r>
          </a:p>
          <a:p>
            <a:pPr algn="ctr"/>
            <a:r>
              <a:rPr lang="es-ES" sz="2000">
                <a:solidFill>
                  <a:schemeClr val="bg2"/>
                </a:solidFill>
                <a:latin typeface="Benguiat Bk BT" pitchFamily="18" charset="0"/>
              </a:rPr>
              <a:t>de 13.8 toneladas de peso,</a:t>
            </a:r>
          </a:p>
          <a:p>
            <a:pPr algn="ctr"/>
            <a:r>
              <a:rPr lang="es-ES" sz="2000">
                <a:solidFill>
                  <a:schemeClr val="bg2"/>
                </a:solidFill>
                <a:latin typeface="Benguiat Bk BT" pitchFamily="18" charset="0"/>
              </a:rPr>
              <a:t>que se encarga de dar las horas.</a:t>
            </a:r>
          </a:p>
          <a:p>
            <a:pPr algn="ctr"/>
            <a:endParaRPr lang="es-ES" sz="2000">
              <a:solidFill>
                <a:schemeClr val="bg2"/>
              </a:solidFill>
              <a:latin typeface="Benguiat Bk BT" pitchFamily="18" charset="0"/>
            </a:endParaRPr>
          </a:p>
          <a:p>
            <a:pPr algn="ctr"/>
            <a:r>
              <a:rPr lang="es-ES" sz="2000">
                <a:solidFill>
                  <a:schemeClr val="bg2"/>
                </a:solidFill>
                <a:latin typeface="Benguiat Bk BT" pitchFamily="18" charset="0"/>
              </a:rPr>
              <a:t>En cuanto al nombre, se cuenta que hace referencia a Benjamin Hall, primer encargado de su construcción.</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diamond(out)">
                                      <p:cBhvr>
                                        <p:cTn id="7" dur="2000"/>
                                        <p:tgtEl>
                                          <p:spTgt spid="6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3 Imagen" descr="Big Ben.JPG"/>
          <p:cNvPicPr>
            <a:picLocks noChangeAspect="1"/>
          </p:cNvPicPr>
          <p:nvPr/>
        </p:nvPicPr>
        <p:blipFill>
          <a:blip r:embed="rId2" cstate="print"/>
          <a:srcRect/>
          <a:stretch>
            <a:fillRect/>
          </a:stretch>
        </p:blipFill>
        <p:spPr bwMode="auto">
          <a:xfrm>
            <a:off x="-765175" y="0"/>
            <a:ext cx="10766425" cy="6918325"/>
          </a:xfrm>
          <a:prstGeom prst="rect">
            <a:avLst/>
          </a:prstGeom>
          <a:noFill/>
          <a:ln w="9525">
            <a:noFill/>
            <a:miter lim="800000"/>
            <a:headEnd/>
            <a:tailEnd/>
          </a:ln>
        </p:spPr>
      </p:pic>
      <p:sp>
        <p:nvSpPr>
          <p:cNvPr id="5" name="2 Rectángulo"/>
          <p:cNvSpPr>
            <a:spLocks noChangeArrowheads="1"/>
          </p:cNvSpPr>
          <p:nvPr/>
        </p:nvSpPr>
        <p:spPr bwMode="auto">
          <a:xfrm>
            <a:off x="4498975" y="357188"/>
            <a:ext cx="4073525" cy="1323975"/>
          </a:xfrm>
          <a:prstGeom prst="rect">
            <a:avLst/>
          </a:prstGeom>
          <a:noFill/>
          <a:ln w="9525">
            <a:noFill/>
            <a:miter lim="800000"/>
            <a:headEnd/>
            <a:tailEnd/>
          </a:ln>
        </p:spPr>
        <p:txBody>
          <a:bodyPr>
            <a:spAutoFit/>
          </a:bodyPr>
          <a:lstStyle/>
          <a:p>
            <a:pPr algn="ctr"/>
            <a:r>
              <a:rPr lang="es-ES" sz="2000">
                <a:solidFill>
                  <a:schemeClr val="bg2"/>
                </a:solidFill>
                <a:latin typeface="Benguiat Bk BT" pitchFamily="18" charset="0"/>
              </a:rPr>
              <a:t>Otras cuatro pequeñas campanas</a:t>
            </a:r>
          </a:p>
          <a:p>
            <a:pPr algn="ctr"/>
            <a:r>
              <a:rPr lang="es-ES" sz="2000">
                <a:solidFill>
                  <a:schemeClr val="bg2"/>
                </a:solidFill>
                <a:latin typeface="Benguiat Bk BT" pitchFamily="18" charset="0"/>
              </a:rPr>
              <a:t>tocan la tradicional melodía</a:t>
            </a:r>
          </a:p>
          <a:p>
            <a:pPr algn="ctr"/>
            <a:r>
              <a:rPr lang="es-ES" sz="2000">
                <a:solidFill>
                  <a:schemeClr val="bg2"/>
                </a:solidFill>
                <a:latin typeface="Benguiat Bk BT" pitchFamily="18" charset="0"/>
              </a:rPr>
              <a:t>“Westminster chimes”</a:t>
            </a:r>
          </a:p>
          <a:p>
            <a:pPr algn="ctr"/>
            <a:r>
              <a:rPr lang="es-ES" sz="2000">
                <a:solidFill>
                  <a:schemeClr val="bg2"/>
                </a:solidFill>
                <a:latin typeface="Benguiat Bk BT" pitchFamily="18" charset="0"/>
              </a:rPr>
              <a:t>en los cuartos de hora.</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endParaRPr lang="es-ES" smtClean="0"/>
          </a:p>
        </p:txBody>
      </p:sp>
      <p:sp>
        <p:nvSpPr>
          <p:cNvPr id="9219" name="Rectangle 3"/>
          <p:cNvSpPr>
            <a:spLocks noGrp="1" noChangeArrowheads="1"/>
          </p:cNvSpPr>
          <p:nvPr>
            <p:ph type="body" idx="1"/>
          </p:nvPr>
        </p:nvSpPr>
        <p:spPr/>
        <p:txBody>
          <a:bodyPr/>
          <a:lstStyle/>
          <a:p>
            <a:pPr eaLnBrk="1" hangingPunct="1"/>
            <a:endParaRPr lang="es-ES" smtClean="0"/>
          </a:p>
        </p:txBody>
      </p:sp>
      <p:pic>
        <p:nvPicPr>
          <p:cNvPr id="9220" name="Picture 5" descr="http://www.richard-seaman.com/Wallpaper/Travel/Europe/ParliamentFromLondonEye.jpg"/>
          <p:cNvPicPr>
            <a:picLocks noChangeAspect="1" noChangeArrowheads="1"/>
          </p:cNvPicPr>
          <p:nvPr/>
        </p:nvPicPr>
        <p:blipFill>
          <a:blip r:embed="rId2" cstate="print">
            <a:lum contrast="30000"/>
          </a:blip>
          <a:srcRect/>
          <a:stretch>
            <a:fillRect/>
          </a:stretch>
        </p:blipFill>
        <p:spPr bwMode="auto">
          <a:xfrm>
            <a:off x="0" y="0"/>
            <a:ext cx="9147175" cy="6858000"/>
          </a:xfrm>
          <a:prstGeom prst="rect">
            <a:avLst/>
          </a:prstGeom>
          <a:noFill/>
          <a:ln w="9525">
            <a:noFill/>
            <a:miter lim="800000"/>
            <a:headEnd/>
            <a:tailEnd/>
          </a:ln>
        </p:spPr>
      </p:pic>
      <p:sp>
        <p:nvSpPr>
          <p:cNvPr id="7173" name="2 Rectángulo"/>
          <p:cNvSpPr>
            <a:spLocks noChangeArrowheads="1"/>
          </p:cNvSpPr>
          <p:nvPr/>
        </p:nvSpPr>
        <p:spPr bwMode="auto">
          <a:xfrm>
            <a:off x="3492500" y="214313"/>
            <a:ext cx="4572000" cy="1323975"/>
          </a:xfrm>
          <a:prstGeom prst="rect">
            <a:avLst/>
          </a:prstGeom>
          <a:noFill/>
          <a:ln w="9525">
            <a:noFill/>
            <a:miter lim="800000"/>
            <a:headEnd/>
            <a:tailEnd/>
          </a:ln>
        </p:spPr>
        <p:txBody>
          <a:bodyPr>
            <a:spAutoFit/>
          </a:bodyPr>
          <a:lstStyle/>
          <a:p>
            <a:pPr algn="ctr"/>
            <a:r>
              <a:rPr lang="es-ES" sz="2000">
                <a:solidFill>
                  <a:srgbClr val="984807"/>
                </a:solidFill>
                <a:latin typeface="Benguiat Bk BT" pitchFamily="18" charset="0"/>
              </a:rPr>
              <a:t>La </a:t>
            </a:r>
            <a:r>
              <a:rPr lang="es-ES" sz="2000" b="1">
                <a:solidFill>
                  <a:srgbClr val="984807"/>
                </a:solidFill>
                <a:latin typeface="Benguiat Bk BT" pitchFamily="18" charset="0"/>
              </a:rPr>
              <a:t>historia del Big Ben </a:t>
            </a:r>
            <a:r>
              <a:rPr lang="es-ES" sz="2000">
                <a:solidFill>
                  <a:srgbClr val="984807"/>
                </a:solidFill>
                <a:latin typeface="Benguiat Bk BT" pitchFamily="18" charset="0"/>
              </a:rPr>
              <a:t>se puede decir que empieza en 1834 con el incendio del viejo palacio de Westminster, por lo que éste hubo de ser reconstruido.</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7173"/>
                                        </p:tgtEl>
                                        <p:attrNameLst>
                                          <p:attrName>style.visibility</p:attrName>
                                        </p:attrNameLst>
                                      </p:cBhvr>
                                      <p:to>
                                        <p:strVal val="visible"/>
                                      </p:to>
                                    </p:set>
                                    <p:animEffect transition="in" filter="diamond(out)">
                                      <p:cBhvr>
                                        <p:cTn id="7" dur="2000"/>
                                        <p:tgtEl>
                                          <p:spTgt spid="7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endParaRPr lang="es-ES" smtClean="0"/>
          </a:p>
        </p:txBody>
      </p:sp>
      <p:sp>
        <p:nvSpPr>
          <p:cNvPr id="10243" name="Rectangle 3"/>
          <p:cNvSpPr>
            <a:spLocks noGrp="1" noChangeArrowheads="1"/>
          </p:cNvSpPr>
          <p:nvPr>
            <p:ph type="body" idx="1"/>
          </p:nvPr>
        </p:nvSpPr>
        <p:spPr/>
        <p:txBody>
          <a:bodyPr/>
          <a:lstStyle/>
          <a:p>
            <a:pPr eaLnBrk="1" hangingPunct="1"/>
            <a:endParaRPr lang="es-ES" smtClean="0"/>
          </a:p>
        </p:txBody>
      </p:sp>
      <p:pic>
        <p:nvPicPr>
          <p:cNvPr id="10244" name="Picture 2" descr="http://nicolasramospintado.files.wordpress.com/2008/01/londres_para_turistas.jpg"/>
          <p:cNvPicPr>
            <a:picLocks noChangeAspect="1" noChangeArrowheads="1"/>
          </p:cNvPicPr>
          <p:nvPr/>
        </p:nvPicPr>
        <p:blipFill>
          <a:blip r:embed="rId2" cstate="print"/>
          <a:srcRect/>
          <a:stretch>
            <a:fillRect/>
          </a:stretch>
        </p:blipFill>
        <p:spPr bwMode="auto">
          <a:xfrm>
            <a:off x="0" y="0"/>
            <a:ext cx="9147175" cy="6858000"/>
          </a:xfrm>
          <a:prstGeom prst="rect">
            <a:avLst/>
          </a:prstGeom>
          <a:noFill/>
          <a:ln w="9525">
            <a:noFill/>
            <a:miter lim="800000"/>
            <a:headEnd/>
            <a:tailEnd/>
          </a:ln>
        </p:spPr>
      </p:pic>
      <p:sp>
        <p:nvSpPr>
          <p:cNvPr id="8197" name="2 Rectángulo"/>
          <p:cNvSpPr>
            <a:spLocks noChangeArrowheads="1"/>
          </p:cNvSpPr>
          <p:nvPr/>
        </p:nvSpPr>
        <p:spPr bwMode="auto">
          <a:xfrm>
            <a:off x="2714625" y="404813"/>
            <a:ext cx="3987800" cy="1323975"/>
          </a:xfrm>
          <a:prstGeom prst="rect">
            <a:avLst/>
          </a:prstGeom>
          <a:noFill/>
          <a:ln w="9525">
            <a:noFill/>
            <a:miter lim="800000"/>
            <a:headEnd/>
            <a:tailEnd/>
          </a:ln>
        </p:spPr>
        <p:txBody>
          <a:bodyPr>
            <a:spAutoFit/>
          </a:bodyPr>
          <a:lstStyle/>
          <a:p>
            <a:pPr algn="ctr"/>
            <a:r>
              <a:rPr lang="es-ES" sz="2000">
                <a:solidFill>
                  <a:srgbClr val="FFFF99"/>
                </a:solidFill>
                <a:latin typeface="Benguiat Bk BT" pitchFamily="18" charset="0"/>
              </a:rPr>
              <a:t>La obra  se encargó a Charles Barry, quien lo diseñó siguiendo un estilo gótico victoriano, dándole a la torre algo más de 96 metros de altura.</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8197"/>
                                        </p:tgtEl>
                                        <p:attrNameLst>
                                          <p:attrName>style.visibility</p:attrName>
                                        </p:attrNameLst>
                                      </p:cBhvr>
                                      <p:to>
                                        <p:strVal val="visible"/>
                                      </p:to>
                                    </p:set>
                                    <p:animEffect transition="in" filter="diamond(out)">
                                      <p:cBhvr>
                                        <p:cTn id="7" dur="2000"/>
                                        <p:tgtEl>
                                          <p:spTgt spid="8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endParaRPr lang="es-ES" smtClean="0"/>
          </a:p>
        </p:txBody>
      </p:sp>
      <p:sp>
        <p:nvSpPr>
          <p:cNvPr id="11267" name="Rectangle 3"/>
          <p:cNvSpPr>
            <a:spLocks noGrp="1" noChangeArrowheads="1"/>
          </p:cNvSpPr>
          <p:nvPr>
            <p:ph type="body" idx="1"/>
          </p:nvPr>
        </p:nvSpPr>
        <p:spPr/>
        <p:txBody>
          <a:bodyPr/>
          <a:lstStyle/>
          <a:p>
            <a:pPr eaLnBrk="1" hangingPunct="1"/>
            <a:endParaRPr lang="es-ES" smtClean="0"/>
          </a:p>
        </p:txBody>
      </p:sp>
      <p:pic>
        <p:nvPicPr>
          <p:cNvPr id="11268" name="Picture 2" descr="http://blogs.mediotiempo.com/wp-content/uploads/big%20ben.jpg"/>
          <p:cNvPicPr>
            <a:picLocks noChangeAspect="1" noChangeArrowheads="1"/>
          </p:cNvPicPr>
          <p:nvPr/>
        </p:nvPicPr>
        <p:blipFill>
          <a:blip r:embed="rId2" cstate="print"/>
          <a:srcRect/>
          <a:stretch>
            <a:fillRect/>
          </a:stretch>
        </p:blipFill>
        <p:spPr bwMode="auto">
          <a:xfrm>
            <a:off x="-71438" y="0"/>
            <a:ext cx="9215438" cy="6858000"/>
          </a:xfrm>
          <a:prstGeom prst="rect">
            <a:avLst/>
          </a:prstGeom>
          <a:noFill/>
          <a:ln w="9525">
            <a:noFill/>
            <a:miter lim="800000"/>
            <a:headEnd/>
            <a:tailEnd/>
          </a:ln>
        </p:spPr>
      </p:pic>
      <p:sp>
        <p:nvSpPr>
          <p:cNvPr id="9221" name="2 Rectángulo"/>
          <p:cNvSpPr>
            <a:spLocks noChangeArrowheads="1"/>
          </p:cNvSpPr>
          <p:nvPr/>
        </p:nvSpPr>
        <p:spPr bwMode="auto">
          <a:xfrm>
            <a:off x="2555875" y="188913"/>
            <a:ext cx="4572000" cy="1323975"/>
          </a:xfrm>
          <a:prstGeom prst="rect">
            <a:avLst/>
          </a:prstGeom>
          <a:noFill/>
          <a:ln w="9525">
            <a:noFill/>
            <a:miter lim="800000"/>
            <a:headEnd/>
            <a:tailEnd/>
          </a:ln>
        </p:spPr>
        <p:txBody>
          <a:bodyPr>
            <a:spAutoFit/>
          </a:bodyPr>
          <a:lstStyle/>
          <a:p>
            <a:pPr algn="ctr"/>
            <a:r>
              <a:rPr lang="es-ES" sz="2000">
                <a:solidFill>
                  <a:srgbClr val="FFFF00"/>
                </a:solidFill>
                <a:latin typeface="Benguiat Bk BT" pitchFamily="18" charset="0"/>
              </a:rPr>
              <a:t>En cuanto al reloj, su mecanismo sería construido en 1854, si bien no sería hasta 1858 cuando sería instalado en la torre, y en 1859 se encontraba ya funcionando.</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diamond(out)">
                                      <p:cBhvr>
                                        <p:cTn id="7" dur="2000"/>
                                        <p:tgtEl>
                                          <p:spTgt spid="9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endParaRPr lang="es-ES" smtClean="0"/>
          </a:p>
        </p:txBody>
      </p:sp>
      <p:sp>
        <p:nvSpPr>
          <p:cNvPr id="12291" name="Rectangle 3"/>
          <p:cNvSpPr>
            <a:spLocks noGrp="1" noChangeArrowheads="1"/>
          </p:cNvSpPr>
          <p:nvPr>
            <p:ph type="body" idx="1"/>
          </p:nvPr>
        </p:nvSpPr>
        <p:spPr/>
        <p:txBody>
          <a:bodyPr/>
          <a:lstStyle/>
          <a:p>
            <a:pPr eaLnBrk="1" hangingPunct="1"/>
            <a:endParaRPr lang="es-ES" smtClean="0"/>
          </a:p>
        </p:txBody>
      </p:sp>
      <p:pic>
        <p:nvPicPr>
          <p:cNvPr id="12292" name="Picture 2" descr="http://farm3.static.flickr.com/2323/1980769055_1da7f706c0.jpg"/>
          <p:cNvPicPr>
            <a:picLocks noChangeAspect="1" noChangeArrowheads="1"/>
          </p:cNvPicPr>
          <p:nvPr/>
        </p:nvPicPr>
        <p:blipFill>
          <a:blip r:embed="rId2" cstate="print"/>
          <a:srcRect/>
          <a:stretch>
            <a:fillRect/>
          </a:stretch>
        </p:blipFill>
        <p:spPr bwMode="auto">
          <a:xfrm>
            <a:off x="0" y="0"/>
            <a:ext cx="9467850" cy="6858000"/>
          </a:xfrm>
          <a:prstGeom prst="rect">
            <a:avLst/>
          </a:prstGeom>
          <a:noFill/>
          <a:ln w="9525">
            <a:noFill/>
            <a:miter lim="800000"/>
            <a:headEnd/>
            <a:tailEnd/>
          </a:ln>
        </p:spPr>
      </p:pic>
      <p:sp>
        <p:nvSpPr>
          <p:cNvPr id="10245" name="2 Rectángulo"/>
          <p:cNvSpPr>
            <a:spLocks noChangeArrowheads="1"/>
          </p:cNvSpPr>
          <p:nvPr/>
        </p:nvSpPr>
        <p:spPr bwMode="auto">
          <a:xfrm>
            <a:off x="2286000" y="357188"/>
            <a:ext cx="5500688" cy="1292225"/>
          </a:xfrm>
          <a:prstGeom prst="rect">
            <a:avLst/>
          </a:prstGeom>
          <a:noFill/>
          <a:ln w="9525">
            <a:noFill/>
            <a:miter lim="800000"/>
            <a:headEnd/>
            <a:tailEnd/>
          </a:ln>
        </p:spPr>
        <p:txBody>
          <a:bodyPr>
            <a:spAutoFit/>
          </a:bodyPr>
          <a:lstStyle/>
          <a:p>
            <a:pPr algn="ctr"/>
            <a:r>
              <a:rPr lang="es-ES" sz="2000">
                <a:latin typeface="Benguiat Bk BT" pitchFamily="18" charset="0"/>
              </a:rPr>
              <a:t>Para hacerse una idea de las dimensiones del reloj, el minutero mide 4 metros</a:t>
            </a:r>
          </a:p>
          <a:p>
            <a:pPr algn="ctr"/>
            <a:r>
              <a:rPr lang="es-ES" sz="2000">
                <a:latin typeface="Benguiat Bk BT" pitchFamily="18" charset="0"/>
              </a:rPr>
              <a:t>y cada número tiene una altura de medio metro. </a:t>
            </a:r>
          </a:p>
          <a:p>
            <a:pPr algn="ctr"/>
            <a:r>
              <a:rPr lang="es-ES">
                <a:solidFill>
                  <a:srgbClr val="C6D9F1"/>
                </a:solidFill>
                <a:latin typeface="Benguiat Bk BT" pitchFamily="18" charset="0"/>
              </a:rPr>
              <a:t> </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10245"/>
                                        </p:tgtEl>
                                        <p:attrNameLst>
                                          <p:attrName>style.visibility</p:attrName>
                                        </p:attrNameLst>
                                      </p:cBhvr>
                                      <p:to>
                                        <p:strVal val="visible"/>
                                      </p:to>
                                    </p:set>
                                    <p:animEffect transition="in" filter="diamond(out)">
                                      <p:cBhvr>
                                        <p:cTn id="7" dur="20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endParaRPr lang="es-ES" smtClean="0"/>
          </a:p>
        </p:txBody>
      </p:sp>
      <p:sp>
        <p:nvSpPr>
          <p:cNvPr id="13315" name="Rectangle 3"/>
          <p:cNvSpPr>
            <a:spLocks noGrp="1" noChangeArrowheads="1"/>
          </p:cNvSpPr>
          <p:nvPr>
            <p:ph type="body" idx="1"/>
          </p:nvPr>
        </p:nvSpPr>
        <p:spPr/>
        <p:txBody>
          <a:bodyPr/>
          <a:lstStyle/>
          <a:p>
            <a:pPr eaLnBrk="1" hangingPunct="1"/>
            <a:endParaRPr lang="es-ES" smtClean="0"/>
          </a:p>
        </p:txBody>
      </p:sp>
      <p:pic>
        <p:nvPicPr>
          <p:cNvPr id="13316" name="Picture 2" descr="Londres_diciembre_2006043.jpg image by anilmanchego"/>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1269" name="2 Rectángulo"/>
          <p:cNvSpPr>
            <a:spLocks noChangeArrowheads="1"/>
          </p:cNvSpPr>
          <p:nvPr/>
        </p:nvSpPr>
        <p:spPr bwMode="auto">
          <a:xfrm>
            <a:off x="1357313" y="333375"/>
            <a:ext cx="7500937" cy="1323975"/>
          </a:xfrm>
          <a:prstGeom prst="rect">
            <a:avLst/>
          </a:prstGeom>
          <a:noFill/>
          <a:ln w="9525">
            <a:noFill/>
            <a:miter lim="800000"/>
            <a:headEnd/>
            <a:tailEnd/>
          </a:ln>
        </p:spPr>
        <p:txBody>
          <a:bodyPr>
            <a:spAutoFit/>
          </a:bodyPr>
          <a:lstStyle/>
          <a:p>
            <a:pPr algn="ctr"/>
            <a:r>
              <a:rPr lang="es-ES" sz="2000" b="1">
                <a:solidFill>
                  <a:schemeClr val="bg1"/>
                </a:solidFill>
                <a:latin typeface="Benguiat Bk BT" pitchFamily="18" charset="0"/>
              </a:rPr>
              <a:t>Se trata del reloj más grande de la Gran Bretaña.</a:t>
            </a:r>
          </a:p>
          <a:p>
            <a:pPr algn="ctr"/>
            <a:r>
              <a:rPr lang="es-ES" sz="2000" b="1">
                <a:solidFill>
                  <a:schemeClr val="bg1"/>
                </a:solidFill>
                <a:latin typeface="Benguiat Bk BT" pitchFamily="18" charset="0"/>
              </a:rPr>
              <a:t>Cada cara de su reloj mide 7.5 m de diámetro</a:t>
            </a:r>
          </a:p>
          <a:p>
            <a:pPr algn="ctr"/>
            <a:r>
              <a:rPr lang="es-ES" sz="2000" b="1">
                <a:solidFill>
                  <a:schemeClr val="bg1"/>
                </a:solidFill>
                <a:latin typeface="Benguiat Bk BT" pitchFamily="18" charset="0"/>
              </a:rPr>
              <a:t>y el minutero mide casi 5;</a:t>
            </a:r>
          </a:p>
          <a:p>
            <a:pPr algn="ctr"/>
            <a:r>
              <a:rPr lang="es-ES" sz="2000" b="1">
                <a:solidFill>
                  <a:schemeClr val="bg1"/>
                </a:solidFill>
                <a:latin typeface="Benguiat Bk BT" pitchFamily="18" charset="0"/>
              </a:rPr>
              <a:t>esta aguja se hizo de cobre hueco para que el peso fuera soportable.</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11269"/>
                                        </p:tgtEl>
                                        <p:attrNameLst>
                                          <p:attrName>style.visibility</p:attrName>
                                        </p:attrNameLst>
                                      </p:cBhvr>
                                      <p:to>
                                        <p:strVal val="visible"/>
                                      </p:to>
                                    </p:set>
                                    <p:animEffect transition="in" filter="diamond(out)">
                                      <p:cBhvr>
                                        <p:cTn id="7" dur="2000"/>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endParaRPr lang="es-ES" smtClean="0"/>
          </a:p>
        </p:txBody>
      </p:sp>
      <p:sp>
        <p:nvSpPr>
          <p:cNvPr id="14339" name="Rectangle 3"/>
          <p:cNvSpPr>
            <a:spLocks noGrp="1" noChangeArrowheads="1"/>
          </p:cNvSpPr>
          <p:nvPr>
            <p:ph type="body" idx="1"/>
          </p:nvPr>
        </p:nvSpPr>
        <p:spPr/>
        <p:txBody>
          <a:bodyPr/>
          <a:lstStyle/>
          <a:p>
            <a:pPr eaLnBrk="1" hangingPunct="1"/>
            <a:endParaRPr lang="es-ES" smtClean="0"/>
          </a:p>
        </p:txBody>
      </p:sp>
      <p:pic>
        <p:nvPicPr>
          <p:cNvPr id="14340" name="Picture 2" descr="http://www.nodejesdevolar.com/ficherosusuarios/usuarioid5637/categoria2/S6000513.JPG"/>
          <p:cNvPicPr>
            <a:picLocks noChangeAspect="1" noChangeArrowheads="1"/>
          </p:cNvPicPr>
          <p:nvPr/>
        </p:nvPicPr>
        <p:blipFill>
          <a:blip r:embed="rId2" cstate="print"/>
          <a:srcRect/>
          <a:stretch>
            <a:fillRect/>
          </a:stretch>
        </p:blipFill>
        <p:spPr bwMode="auto">
          <a:xfrm>
            <a:off x="0" y="-12700"/>
            <a:ext cx="9144000" cy="6870700"/>
          </a:xfrm>
          <a:prstGeom prst="rect">
            <a:avLst/>
          </a:prstGeom>
          <a:noFill/>
          <a:ln w="9525">
            <a:noFill/>
            <a:miter lim="800000"/>
            <a:headEnd/>
            <a:tailEnd/>
          </a:ln>
        </p:spPr>
      </p:pic>
      <p:sp>
        <p:nvSpPr>
          <p:cNvPr id="12293" name="2 Rectángulo"/>
          <p:cNvSpPr>
            <a:spLocks noChangeArrowheads="1"/>
          </p:cNvSpPr>
          <p:nvPr/>
        </p:nvSpPr>
        <p:spPr bwMode="auto">
          <a:xfrm>
            <a:off x="2268538" y="4929188"/>
            <a:ext cx="4929187" cy="1016000"/>
          </a:xfrm>
          <a:prstGeom prst="rect">
            <a:avLst/>
          </a:prstGeom>
          <a:noFill/>
          <a:ln w="9525">
            <a:noFill/>
            <a:miter lim="800000"/>
            <a:headEnd/>
            <a:tailEnd/>
          </a:ln>
        </p:spPr>
        <p:txBody>
          <a:bodyPr>
            <a:spAutoFit/>
          </a:bodyPr>
          <a:lstStyle/>
          <a:p>
            <a:pPr algn="ctr"/>
            <a:r>
              <a:rPr lang="es-ES" sz="2000">
                <a:solidFill>
                  <a:srgbClr val="FFC000"/>
                </a:solidFill>
                <a:latin typeface="Benguiat Bk BT" pitchFamily="18" charset="0"/>
              </a:rPr>
              <a:t>Durante la Segunda Guerra Mundial los bombardeos afectaron seriamente al parlamento pero no dañaron el Big Ben.</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12293"/>
                                        </p:tgtEl>
                                        <p:attrNameLst>
                                          <p:attrName>style.visibility</p:attrName>
                                        </p:attrNameLst>
                                      </p:cBhvr>
                                      <p:to>
                                        <p:strVal val="visible"/>
                                      </p:to>
                                    </p:set>
                                    <p:animEffect transition="in" filter="diamond(out)">
                                      <p:cBhvr>
                                        <p:cTn id="7" dur="2000"/>
                                        <p:tgtEl>
                                          <p:spTgt spid="122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endParaRPr lang="es-ES" smtClean="0"/>
          </a:p>
        </p:txBody>
      </p:sp>
      <p:sp>
        <p:nvSpPr>
          <p:cNvPr id="15363" name="Rectangle 3"/>
          <p:cNvSpPr>
            <a:spLocks noGrp="1" noChangeArrowheads="1"/>
          </p:cNvSpPr>
          <p:nvPr>
            <p:ph type="body" idx="1"/>
          </p:nvPr>
        </p:nvSpPr>
        <p:spPr/>
        <p:txBody>
          <a:bodyPr/>
          <a:lstStyle/>
          <a:p>
            <a:pPr eaLnBrk="1" hangingPunct="1"/>
            <a:endParaRPr lang="es-ES" smtClean="0"/>
          </a:p>
        </p:txBody>
      </p:sp>
      <p:pic>
        <p:nvPicPr>
          <p:cNvPr id="15364" name="Picture 2" descr="http://blogs.lanacion.com.ar/vuelta-al-mundo/files/2009/02/londres-07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3317" name="2 Rectángulo"/>
          <p:cNvSpPr>
            <a:spLocks noChangeArrowheads="1"/>
          </p:cNvSpPr>
          <p:nvPr/>
        </p:nvSpPr>
        <p:spPr bwMode="auto">
          <a:xfrm>
            <a:off x="0" y="188913"/>
            <a:ext cx="3857625" cy="1631950"/>
          </a:xfrm>
          <a:prstGeom prst="rect">
            <a:avLst/>
          </a:prstGeom>
          <a:noFill/>
          <a:ln w="9525">
            <a:noFill/>
            <a:miter lim="800000"/>
            <a:headEnd/>
            <a:tailEnd/>
          </a:ln>
        </p:spPr>
        <p:txBody>
          <a:bodyPr>
            <a:spAutoFit/>
          </a:bodyPr>
          <a:lstStyle/>
          <a:p>
            <a:pPr algn="ctr">
              <a:defRPr/>
            </a:pPr>
            <a:r>
              <a:rPr lang="es-ES" sz="2000" dirty="0">
                <a:solidFill>
                  <a:schemeClr val="accent3">
                    <a:lumMod val="85000"/>
                  </a:schemeClr>
                </a:solidFill>
                <a:latin typeface="Benguiat Bk BT" pitchFamily="18" charset="0"/>
              </a:rPr>
              <a:t>Los ingleses tiene una especial devoción por su sonido que simbólicamente representa el horario del reino, y se transmite a diario por la radio BBC.</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13317"/>
                                        </p:tgtEl>
                                        <p:attrNameLst>
                                          <p:attrName>style.visibility</p:attrName>
                                        </p:attrNameLst>
                                      </p:cBhvr>
                                      <p:to>
                                        <p:strVal val="visible"/>
                                      </p:to>
                                    </p:set>
                                    <p:animEffect transition="in" filter="diamond(out)">
                                      <p:cBhvr>
                                        <p:cTn id="7" dur="2000"/>
                                        <p:tgtEl>
                                          <p:spTgt spid="13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endParaRPr lang="es-ES" smtClean="0"/>
          </a:p>
        </p:txBody>
      </p:sp>
      <p:sp>
        <p:nvSpPr>
          <p:cNvPr id="16387" name="Rectangle 3"/>
          <p:cNvSpPr>
            <a:spLocks noGrp="1" noChangeArrowheads="1"/>
          </p:cNvSpPr>
          <p:nvPr>
            <p:ph type="body" idx="1"/>
          </p:nvPr>
        </p:nvSpPr>
        <p:spPr/>
        <p:txBody>
          <a:bodyPr/>
          <a:lstStyle/>
          <a:p>
            <a:pPr eaLnBrk="1" hangingPunct="1"/>
            <a:endParaRPr lang="es-ES" smtClean="0"/>
          </a:p>
        </p:txBody>
      </p:sp>
      <p:pic>
        <p:nvPicPr>
          <p:cNvPr id="16388" name="Picture 2" descr="http://www.disfrutalondres.com/fotos/londr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4341" name="1 Rectángulo"/>
          <p:cNvSpPr>
            <a:spLocks noChangeArrowheads="1"/>
          </p:cNvSpPr>
          <p:nvPr/>
        </p:nvSpPr>
        <p:spPr bwMode="auto">
          <a:xfrm>
            <a:off x="3348038" y="333375"/>
            <a:ext cx="4572000" cy="1878013"/>
          </a:xfrm>
          <a:prstGeom prst="rect">
            <a:avLst/>
          </a:prstGeom>
          <a:noFill/>
          <a:ln w="9525">
            <a:noFill/>
            <a:miter lim="800000"/>
            <a:headEnd/>
            <a:tailEnd/>
          </a:ln>
        </p:spPr>
        <p:txBody>
          <a:bodyPr>
            <a:spAutoFit/>
          </a:bodyPr>
          <a:lstStyle/>
          <a:p>
            <a:pPr algn="ctr"/>
            <a:r>
              <a:rPr lang="es-ES" sz="2000">
                <a:solidFill>
                  <a:srgbClr val="FFC000"/>
                </a:solidFill>
                <a:latin typeface="Benguiat Bk BT" pitchFamily="18" charset="0"/>
              </a:rPr>
              <a:t>Para reforzar esta identificación del Big Ben con el reino, se enciende una luz sobre las caras del reloj durante las sesiones del parlamento británico.</a:t>
            </a:r>
          </a:p>
          <a:p>
            <a:pPr algn="ctr"/>
            <a:r>
              <a:rPr lang="es-ES">
                <a:solidFill>
                  <a:srgbClr val="FFC000"/>
                </a:solidFill>
                <a:latin typeface="Benguiat Bk BT" pitchFamily="18" charset="0"/>
              </a:rPr>
              <a:t/>
            </a:r>
            <a:br>
              <a:rPr lang="es-ES">
                <a:solidFill>
                  <a:srgbClr val="FFC000"/>
                </a:solidFill>
                <a:latin typeface="Benguiat Bk BT" pitchFamily="18" charset="0"/>
              </a:rPr>
            </a:br>
            <a:endParaRPr lang="es-ES">
              <a:solidFill>
                <a:srgbClr val="FFC000"/>
              </a:solidFill>
              <a:latin typeface="Benguiat Bk BT" pitchFamily="18"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14341"/>
                                        </p:tgtEl>
                                        <p:attrNameLst>
                                          <p:attrName>style.visibility</p:attrName>
                                        </p:attrNameLst>
                                      </p:cBhvr>
                                      <p:to>
                                        <p:strVal val="visible"/>
                                      </p:to>
                                    </p:set>
                                    <p:animEffect transition="in" filter="diamond(out)">
                                      <p:cBhvr>
                                        <p:cTn id="7" dur="2000"/>
                                        <p:tgtEl>
                                          <p:spTgt spid="143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endParaRPr lang="es-ES" smtClean="0"/>
          </a:p>
        </p:txBody>
      </p:sp>
      <p:sp>
        <p:nvSpPr>
          <p:cNvPr id="17411" name="Rectangle 3"/>
          <p:cNvSpPr>
            <a:spLocks noGrp="1" noChangeArrowheads="1"/>
          </p:cNvSpPr>
          <p:nvPr>
            <p:ph type="body" idx="1"/>
          </p:nvPr>
        </p:nvSpPr>
        <p:spPr/>
        <p:txBody>
          <a:bodyPr/>
          <a:lstStyle/>
          <a:p>
            <a:pPr eaLnBrk="1" hangingPunct="1"/>
            <a:endParaRPr lang="es-ES" smtClean="0"/>
          </a:p>
        </p:txBody>
      </p:sp>
      <p:pic>
        <p:nvPicPr>
          <p:cNvPr id="17412" name="Picture 4" descr="El Big Ben"/>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5365" name="2 Rectángulo"/>
          <p:cNvSpPr>
            <a:spLocks noChangeArrowheads="1"/>
          </p:cNvSpPr>
          <p:nvPr/>
        </p:nvSpPr>
        <p:spPr bwMode="auto">
          <a:xfrm>
            <a:off x="755650" y="5300663"/>
            <a:ext cx="7929563" cy="1323975"/>
          </a:xfrm>
          <a:prstGeom prst="rect">
            <a:avLst/>
          </a:prstGeom>
          <a:noFill/>
          <a:ln w="9525">
            <a:noFill/>
            <a:miter lim="800000"/>
            <a:headEnd/>
            <a:tailEnd/>
          </a:ln>
        </p:spPr>
        <p:txBody>
          <a:bodyPr>
            <a:spAutoFit/>
          </a:bodyPr>
          <a:lstStyle/>
          <a:p>
            <a:pPr algn="ctr"/>
            <a:r>
              <a:rPr lang="es-ES" sz="2000">
                <a:solidFill>
                  <a:srgbClr val="FFCCFF"/>
                </a:solidFill>
                <a:latin typeface="Benguiat Bk BT" pitchFamily="18" charset="0"/>
              </a:rPr>
              <a:t>El estilo gótico fue elegido finalmente por la necesidad del imperio británico de diferenciarse del resto de naciones en aquellos días, que ellos consideraban menos fuertes, donde sus parlamentos se regían principalmente por el estilo clásico</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15365"/>
                                        </p:tgtEl>
                                        <p:attrNameLst>
                                          <p:attrName>style.visibility</p:attrName>
                                        </p:attrNameLst>
                                      </p:cBhvr>
                                      <p:to>
                                        <p:strVal val="visible"/>
                                      </p:to>
                                    </p:set>
                                    <p:animEffect transition="in" filter="diamond(out)">
                                      <p:cBhvr>
                                        <p:cTn id="7" dur="20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2 Subtítulo"/>
          <p:cNvSpPr>
            <a:spLocks/>
          </p:cNvSpPr>
          <p:nvPr/>
        </p:nvSpPr>
        <p:spPr bwMode="auto">
          <a:xfrm>
            <a:off x="1385888" y="3860800"/>
            <a:ext cx="6400800" cy="1752600"/>
          </a:xfrm>
          <a:prstGeom prst="rect">
            <a:avLst/>
          </a:prstGeom>
          <a:noFill/>
          <a:ln w="9525">
            <a:noFill/>
            <a:miter lim="800000"/>
            <a:headEnd/>
            <a:tailEnd/>
          </a:ln>
        </p:spPr>
        <p:txBody>
          <a:bodyPr/>
          <a:lstStyle/>
          <a:p>
            <a:pPr algn="ctr">
              <a:spcBef>
                <a:spcPct val="20000"/>
              </a:spcBef>
            </a:pPr>
            <a:r>
              <a:rPr lang="es-ES" sz="2000">
                <a:latin typeface="Benguiat Bk BT" pitchFamily="18" charset="0"/>
              </a:rPr>
              <a:t>150 Aniversario de uno de los grandes</a:t>
            </a:r>
          </a:p>
          <a:p>
            <a:pPr algn="ctr">
              <a:spcBef>
                <a:spcPct val="20000"/>
              </a:spcBef>
            </a:pPr>
            <a:r>
              <a:rPr lang="es-ES" sz="2000">
                <a:latin typeface="Benguiat Bk BT" pitchFamily="18" charset="0"/>
              </a:rPr>
              <a:t> símbolos de Londres y del Reino Unido</a:t>
            </a:r>
          </a:p>
          <a:p>
            <a:pPr algn="ctr">
              <a:spcBef>
                <a:spcPct val="20000"/>
              </a:spcBef>
            </a:pPr>
            <a:r>
              <a:rPr lang="es-ES" sz="2000">
                <a:latin typeface="Benguiat Bk BT" pitchFamily="18" charset="0"/>
              </a:rPr>
              <a:t>(1859-2009)</a:t>
            </a:r>
          </a:p>
        </p:txBody>
      </p:sp>
      <p:sp>
        <p:nvSpPr>
          <p:cNvPr id="2057" name="WordArt 9"/>
          <p:cNvSpPr>
            <a:spLocks noChangeArrowheads="1" noChangeShapeType="1" noTextEdit="1"/>
          </p:cNvSpPr>
          <p:nvPr/>
        </p:nvSpPr>
        <p:spPr bwMode="auto">
          <a:xfrm>
            <a:off x="1714500" y="1341438"/>
            <a:ext cx="5761038" cy="1441450"/>
          </a:xfrm>
          <a:prstGeom prst="rect">
            <a:avLst/>
          </a:prstGeom>
        </p:spPr>
        <p:txBody>
          <a:bodyPr wrap="none" fromWordArt="1">
            <a:prstTxWarp prst="textPlain">
              <a:avLst>
                <a:gd name="adj" fmla="val 50000"/>
              </a:avLst>
            </a:prstTxWarp>
          </a:bodyPr>
          <a:lstStyle/>
          <a:p>
            <a:pPr algn="ctr"/>
            <a:r>
              <a:rPr lang="es-ES" sz="3600" kern="10">
                <a:ln w="19050">
                  <a:solidFill>
                    <a:srgbClr val="99CCFF"/>
                  </a:solidFill>
                  <a:round/>
                  <a:headEnd/>
                  <a:tailEnd/>
                </a:ln>
                <a:solidFill>
                  <a:srgbClr val="0066CC"/>
                </a:solidFill>
                <a:effectLst>
                  <a:outerShdw dist="35921" dir="2700000" algn="ctr" rotWithShape="0">
                    <a:srgbClr val="990000"/>
                  </a:outerShdw>
                </a:effectLst>
                <a:latin typeface="Impact"/>
              </a:rPr>
              <a:t>El Big Ben</a:t>
            </a:r>
          </a:p>
        </p:txBody>
      </p:sp>
    </p:spTree>
  </p:cSld>
  <p:clrMapOvr>
    <a:masterClrMapping/>
  </p:clrMapOvr>
  <p:transition>
    <p:fade thruBlk="1"/>
    <p:sndAc>
      <p:stSnd>
        <p:snd r:embed="rId2" name="BIG BEN - 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2054">
                                            <p:txEl>
                                              <p:pRg st="0" end="0"/>
                                            </p:txEl>
                                          </p:spTgt>
                                        </p:tgtEl>
                                        <p:attrNameLst>
                                          <p:attrName>style.visibility</p:attrName>
                                        </p:attrNameLst>
                                      </p:cBhvr>
                                      <p:to>
                                        <p:strVal val="visible"/>
                                      </p:to>
                                    </p:set>
                                    <p:animEffect transition="in" filter="diamond(out)">
                                      <p:cBhvr>
                                        <p:cTn id="7" dur="1000"/>
                                        <p:tgtEl>
                                          <p:spTgt spid="2054">
                                            <p:txEl>
                                              <p:pRg st="0" end="0"/>
                                            </p:txEl>
                                          </p:spTgt>
                                        </p:tgtEl>
                                      </p:cBhvr>
                                    </p:animEffect>
                                  </p:childTnLst>
                                </p:cTn>
                              </p:par>
                            </p:childTnLst>
                          </p:cTn>
                        </p:par>
                        <p:par>
                          <p:cTn id="8" fill="hold">
                            <p:stCondLst>
                              <p:cond delay="1000"/>
                            </p:stCondLst>
                            <p:childTnLst>
                              <p:par>
                                <p:cTn id="9" presetID="8" presetClass="entr" presetSubtype="32" fill="hold" grpId="0" nodeType="afterEffect">
                                  <p:stCondLst>
                                    <p:cond delay="0"/>
                                  </p:stCondLst>
                                  <p:childTnLst>
                                    <p:set>
                                      <p:cBhvr>
                                        <p:cTn id="10" dur="1" fill="hold">
                                          <p:stCondLst>
                                            <p:cond delay="0"/>
                                          </p:stCondLst>
                                        </p:cTn>
                                        <p:tgtEl>
                                          <p:spTgt spid="2054">
                                            <p:txEl>
                                              <p:pRg st="1" end="1"/>
                                            </p:txEl>
                                          </p:spTgt>
                                        </p:tgtEl>
                                        <p:attrNameLst>
                                          <p:attrName>style.visibility</p:attrName>
                                        </p:attrNameLst>
                                      </p:cBhvr>
                                      <p:to>
                                        <p:strVal val="visible"/>
                                      </p:to>
                                    </p:set>
                                    <p:animEffect transition="in" filter="diamond(out)">
                                      <p:cBhvr>
                                        <p:cTn id="11" dur="1000"/>
                                        <p:tgtEl>
                                          <p:spTgt spid="2054">
                                            <p:txEl>
                                              <p:pRg st="1" end="1"/>
                                            </p:txEl>
                                          </p:spTgt>
                                        </p:tgtEl>
                                      </p:cBhvr>
                                    </p:animEffect>
                                  </p:childTnLst>
                                </p:cTn>
                              </p:par>
                            </p:childTnLst>
                          </p:cTn>
                        </p:par>
                        <p:par>
                          <p:cTn id="12" fill="hold">
                            <p:stCondLst>
                              <p:cond delay="2000"/>
                            </p:stCondLst>
                            <p:childTnLst>
                              <p:par>
                                <p:cTn id="13" presetID="8" presetClass="entr" presetSubtype="32" fill="hold" grpId="0" nodeType="afterEffect">
                                  <p:stCondLst>
                                    <p:cond delay="0"/>
                                  </p:stCondLst>
                                  <p:childTnLst>
                                    <p:set>
                                      <p:cBhvr>
                                        <p:cTn id="14" dur="1" fill="hold">
                                          <p:stCondLst>
                                            <p:cond delay="0"/>
                                          </p:stCondLst>
                                        </p:cTn>
                                        <p:tgtEl>
                                          <p:spTgt spid="2054">
                                            <p:txEl>
                                              <p:pRg st="2" end="2"/>
                                            </p:txEl>
                                          </p:spTgt>
                                        </p:tgtEl>
                                        <p:attrNameLst>
                                          <p:attrName>style.visibility</p:attrName>
                                        </p:attrNameLst>
                                      </p:cBhvr>
                                      <p:to>
                                        <p:strVal val="visible"/>
                                      </p:to>
                                    </p:set>
                                    <p:animEffect transition="in" filter="diamond(out)">
                                      <p:cBhvr>
                                        <p:cTn id="15" dur="1000"/>
                                        <p:tgtEl>
                                          <p:spTgt spid="2054">
                                            <p:txEl>
                                              <p:pRg st="2" end="2"/>
                                            </p:txEl>
                                          </p:spTgt>
                                        </p:tgtEl>
                                      </p:cBhvr>
                                    </p:animEffect>
                                  </p:childTnLst>
                                </p:cTn>
                              </p:par>
                            </p:childTnLst>
                          </p:cTn>
                        </p:par>
                        <p:par>
                          <p:cTn id="16" fill="hold">
                            <p:stCondLst>
                              <p:cond delay="3000"/>
                            </p:stCondLst>
                            <p:childTnLst>
                              <p:par>
                                <p:cTn id="17" presetID="6" presetClass="emph" presetSubtype="0" fill="hold" grpId="0" nodeType="afterEffect">
                                  <p:stCondLst>
                                    <p:cond delay="0"/>
                                  </p:stCondLst>
                                  <p:childTnLst>
                                    <p:animScale>
                                      <p:cBhvr>
                                        <p:cTn id="18" dur="1000" fill="hold"/>
                                        <p:tgtEl>
                                          <p:spTgt spid="205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4" grpId="0" build="p"/>
      <p:bldP spid="205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_Big_Ben">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El_Big_Ben</Template>
  <TotalTime>4</TotalTime>
  <Words>543</Words>
  <Application>Microsoft Office PowerPoint</Application>
  <PresentationFormat>Presentación en pantalla (4:3)</PresentationFormat>
  <Paragraphs>48</Paragraphs>
  <Slides>18</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18</vt:i4>
      </vt:variant>
    </vt:vector>
  </HeadingPairs>
  <TitlesOfParts>
    <vt:vector size="23" baseType="lpstr">
      <vt:lpstr>Arial</vt:lpstr>
      <vt:lpstr>Calibri</vt:lpstr>
      <vt:lpstr>Benguiat Bk BT</vt:lpstr>
      <vt:lpstr>El_Big_Ben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2015-03-19T20:13:15Z</dcterms:created>
  <dcterms:modified xsi:type="dcterms:W3CDTF">2015-03-19T20:18:12Z</dcterms:modified>
</cp:coreProperties>
</file>