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69" r:id="rId4"/>
    <p:sldId id="256" r:id="rId5"/>
    <p:sldId id="271" r:id="rId6"/>
    <p:sldId id="288" r:id="rId7"/>
    <p:sldId id="258" r:id="rId8"/>
    <p:sldId id="289" r:id="rId9"/>
    <p:sldId id="272" r:id="rId10"/>
    <p:sldId id="259" r:id="rId11"/>
    <p:sldId id="290" r:id="rId12"/>
    <p:sldId id="273" r:id="rId13"/>
    <p:sldId id="260" r:id="rId14"/>
    <p:sldId id="291" r:id="rId15"/>
    <p:sldId id="274" r:id="rId16"/>
    <p:sldId id="261" r:id="rId17"/>
    <p:sldId id="292" r:id="rId18"/>
    <p:sldId id="275" r:id="rId19"/>
    <p:sldId id="262" r:id="rId20"/>
    <p:sldId id="276" r:id="rId21"/>
    <p:sldId id="293" r:id="rId22"/>
    <p:sldId id="263" r:id="rId23"/>
    <p:sldId id="294" r:id="rId24"/>
    <p:sldId id="277" r:id="rId25"/>
    <p:sldId id="264" r:id="rId26"/>
    <p:sldId id="278" r:id="rId27"/>
    <p:sldId id="296" r:id="rId28"/>
    <p:sldId id="265" r:id="rId29"/>
    <p:sldId id="279" r:id="rId30"/>
    <p:sldId id="297" r:id="rId31"/>
    <p:sldId id="266" r:id="rId32"/>
    <p:sldId id="281" r:id="rId33"/>
    <p:sldId id="267" r:id="rId34"/>
    <p:sldId id="295" r:id="rId35"/>
    <p:sldId id="282" r:id="rId36"/>
    <p:sldId id="284" r:id="rId37"/>
    <p:sldId id="268" r:id="rId38"/>
    <p:sldId id="287" r:id="rId39"/>
    <p:sldId id="283" r:id="rId40"/>
    <p:sldId id="270" r:id="rId41"/>
    <p:sldId id="285" r:id="rId42"/>
    <p:sldId id="286" r:id="rId43"/>
    <p:sldId id="298" r:id="rId44"/>
    <p:sldId id="299" r:id="rId45"/>
  </p:sldIdLst>
  <p:sldSz cx="9144000" cy="6858000" type="screen4x3"/>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Z7IajFa2dPpov3Syq3c9Jg" hashData="oo1ZM0MMqGfDB4pV/Mt9o/prnS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939" autoAdjust="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23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AB8BAD97-C2EF-4EEE-908C-DC84137989BF}" type="datetimeFigureOut">
              <a:rPr lang="es-ES"/>
              <a:pPr>
                <a:defRPr/>
              </a:pPr>
              <a:t>13/05/2014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A72920A-FA42-43B0-A5B6-1C45A7EA5A1C}"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6A71211-3BFB-4501-B1BD-77991CDB10D1}" type="datetimeFigureOut">
              <a:rPr lang="es-ES"/>
              <a:pPr>
                <a:defRPr/>
              </a:pPr>
              <a:t>13/05/2014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FD62C2C-0FB3-422D-BB23-AD06CFEEC550}"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A7B3EAD8-99DE-44C7-88DE-1F9F0B744DCE}" type="datetimeFigureOut">
              <a:rPr lang="es-ES"/>
              <a:pPr>
                <a:defRPr/>
              </a:pPr>
              <a:t>13/05/2014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23F9ABC-6532-43AB-AD06-17C3C4B00683}"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73FE831E-2CC0-4344-BC13-6E27527C262F}" type="datetimeFigureOut">
              <a:rPr lang="es-ES"/>
              <a:pPr>
                <a:defRPr/>
              </a:pPr>
              <a:t>13/05/2014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EAC727C-FACE-44E1-88A1-0D74EB222D65}"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21A3243F-C790-424D-9156-136572E72FE1}" type="datetimeFigureOut">
              <a:rPr lang="es-ES"/>
              <a:pPr>
                <a:defRPr/>
              </a:pPr>
              <a:t>13/05/2014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5D2F6202-A44B-41A5-8C30-90C34F116FD5}"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2A71B07A-DEDC-4964-8FB3-839647C632CE}" type="datetimeFigureOut">
              <a:rPr lang="es-ES"/>
              <a:pPr>
                <a:defRPr/>
              </a:pPr>
              <a:t>13/05/2014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32AEDF1-7F2B-4794-A591-A775CC6086CF}"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BFEECAD0-4FD1-4F28-A9E3-A69549D6C68A}" type="datetimeFigureOut">
              <a:rPr lang="es-ES"/>
              <a:pPr>
                <a:defRPr/>
              </a:pPr>
              <a:t>13/05/2014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EC98F4AE-C7E1-43C5-8A59-596903BF9D31}"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EC3FB94-C0EE-4127-9569-A1820795F951}" type="datetimeFigureOut">
              <a:rPr lang="es-ES"/>
              <a:pPr>
                <a:defRPr/>
              </a:pPr>
              <a:t>13/05/2014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174EE76-91E9-4794-8A05-C7F5CAE0378B}"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1F4A23C-B1A2-4C45-A51D-F13E1ADD7311}" type="datetimeFigureOut">
              <a:rPr lang="es-ES"/>
              <a:pPr>
                <a:defRPr/>
              </a:pPr>
              <a:t>13/05/2014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A741E17-855D-4CD2-B98E-5637B34A54B0}"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8F6C8A5-ED49-4858-BB50-B6C0ADCEC74E}" type="datetimeFigureOut">
              <a:rPr lang="es-ES"/>
              <a:pPr>
                <a:defRPr/>
              </a:pPr>
              <a:t>13/05/2014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3E8EF6C-1CD8-4947-92DF-3358E3D4667D}"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B369CC4-1066-4A20-959A-A6E0F9397A3A}" type="datetimeFigureOut">
              <a:rPr lang="es-ES"/>
              <a:pPr>
                <a:defRPr/>
              </a:pPr>
              <a:t>13/05/2014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74D7360-DBAA-47C0-9807-2F35FDD9F5E5}"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A58D8F-91D4-4D35-85E1-5C9B14C3831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156A967C-6213-4827-A20A-18DAF7367A78}" type="datetimeFigureOut">
              <a:rPr lang="es-ES"/>
              <a:pPr>
                <a:defRPr/>
              </a:pPr>
              <a:t>13/05/2014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8F1C3FAE-F091-46ED-B1A3-A463B4C471FD}"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151ED62-878A-416C-BB51-2EFE2FB20ED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EGIPTE 94"/>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2055" name="WordArt 7"/>
          <p:cNvSpPr>
            <a:spLocks noChangeArrowheads="1" noChangeShapeType="1" noTextEdit="1"/>
          </p:cNvSpPr>
          <p:nvPr/>
        </p:nvSpPr>
        <p:spPr bwMode="auto">
          <a:xfrm>
            <a:off x="2339975" y="692150"/>
            <a:ext cx="3671888" cy="571500"/>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Impact"/>
              </a:rPr>
              <a:t>EGIPTO</a:t>
            </a:r>
          </a:p>
        </p:txBody>
      </p:sp>
    </p:spTree>
  </p:cSld>
  <p:clrMapOvr>
    <a:masterClrMapping/>
  </p:clrMapOvr>
  <p:transition spd="slow" advTm="2000">
    <p:sndAc>
      <p:stSnd loop="1">
        <p:snd r:embed="rId2" name="lisa gerrard - elegy (2).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007.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500063" y="285750"/>
            <a:ext cx="8215312" cy="457200"/>
          </a:xfrm>
          <a:prstGeom prst="rect">
            <a:avLst/>
          </a:prstGeom>
          <a:noFill/>
          <a:ln w="9525">
            <a:noFill/>
            <a:miter lim="800000"/>
            <a:headEnd/>
            <a:tailEnd/>
          </a:ln>
        </p:spPr>
        <p:txBody>
          <a:bodyPr>
            <a:spAutoFit/>
          </a:bodyPr>
          <a:lstStyle/>
          <a:p>
            <a:r>
              <a:rPr lang="es-ES" sz="2400">
                <a:effectLst>
                  <a:outerShdw blurRad="38100" dist="38100" dir="2700000" algn="tl">
                    <a:srgbClr val="1F497D"/>
                  </a:outerShdw>
                </a:effectLst>
                <a:latin typeface="Lucida Fax" pitchFamily="18" charset="0"/>
              </a:rPr>
              <a:t>Tierras sagradas del Nilo del Rayo Egipcio…</a:t>
            </a: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9 Imagen" descr="004.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4214813" y="4214813"/>
            <a:ext cx="4500562" cy="1200150"/>
          </a:xfrm>
          <a:prstGeom prst="rect">
            <a:avLst/>
          </a:prstGeom>
          <a:noFill/>
          <a:ln w="9525">
            <a:noFill/>
            <a:miter lim="800000"/>
            <a:headEnd/>
            <a:tailEnd/>
          </a:ln>
        </p:spPr>
        <p:txBody>
          <a:bodyPr>
            <a:spAutoFit/>
          </a:bodyPr>
          <a:lstStyle/>
          <a:p>
            <a:r>
              <a:rPr lang="es-ES" sz="2400">
                <a:latin typeface="Lucida Fax" pitchFamily="18" charset="0"/>
              </a:rPr>
              <a:t>“Toda Luz viene del Este,</a:t>
            </a:r>
          </a:p>
          <a:p>
            <a:r>
              <a:rPr lang="es-ES" sz="2400">
                <a:latin typeface="Lucida Fax" pitchFamily="18" charset="0"/>
              </a:rPr>
              <a:t>toda Iniciación de Egipto”.</a:t>
            </a:r>
          </a:p>
          <a:p>
            <a:r>
              <a:rPr lang="es-ES" sz="2400">
                <a:latin typeface="Constantia" pitchFamily="18" charset="0"/>
              </a:rPr>
              <a:t>                                        </a:t>
            </a:r>
            <a:r>
              <a:rPr lang="es-ES" sz="2000">
                <a:latin typeface="Calibri" pitchFamily="34" charset="0"/>
              </a:rPr>
              <a:t>Cagliostro</a:t>
            </a:r>
          </a:p>
        </p:txBody>
      </p:sp>
      <p:pic>
        <p:nvPicPr>
          <p:cNvPr id="3077" name="Picture 5" descr="Avanzar"/>
          <p:cNvPicPr>
            <a:picLocks noChangeAspect="1" noChangeArrowheads="1" noCrop="1"/>
          </p:cNvPicPr>
          <p:nvPr/>
        </p:nvPicPr>
        <p:blipFill>
          <a:blip r:embed="rId3"/>
          <a:srcRect/>
          <a:stretch>
            <a:fillRect/>
          </a:stretch>
        </p:blipFill>
        <p:spPr bwMode="auto">
          <a:xfrm>
            <a:off x="8604250" y="6308725"/>
            <a:ext cx="352425" cy="352425"/>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3000"/>
                                        <p:tgtEl>
                                          <p:spTgt spid="3074"/>
                                        </p:tgtEl>
                                      </p:cBhvr>
                                    </p:animEffect>
                                  </p:childTnLst>
                                </p:cTn>
                              </p:par>
                            </p:childTnLst>
                          </p:cTn>
                        </p:par>
                        <p:par>
                          <p:cTn id="8" fill="hold">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par>
                          <p:cTn id="12" fill="hold">
                            <p:stCondLst>
                              <p:cond delay="5000"/>
                            </p:stCondLst>
                            <p:childTnLst>
                              <p:par>
                                <p:cTn id="13" presetID="10" presetClass="entr" presetSubtype="0" fill="hold" nodeType="afterEffect">
                                  <p:stCondLst>
                                    <p:cond delay="0"/>
                                  </p:stCondLst>
                                  <p:childTnLst>
                                    <p:set>
                                      <p:cBhvr>
                                        <p:cTn id="14" dur="1" fill="hold">
                                          <p:stCondLst>
                                            <p:cond delay="0"/>
                                          </p:stCondLst>
                                        </p:cTn>
                                        <p:tgtEl>
                                          <p:spTgt spid="3077"/>
                                        </p:tgtEl>
                                        <p:attrNameLst>
                                          <p:attrName>style.visibility</p:attrName>
                                        </p:attrNameLst>
                                      </p:cBhvr>
                                      <p:to>
                                        <p:strVal val="visible"/>
                                      </p:to>
                                    </p:set>
                                    <p:animEffect transition="in" filter="fade">
                                      <p:cBhvr>
                                        <p:cTn id="15" dur="2000"/>
                                        <p:tgtEl>
                                          <p:spTgt spid="30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p:cNvSpPr>
          <p:nvPr>
            <p:ph type="title"/>
          </p:nvPr>
        </p:nvSpPr>
        <p:spPr/>
        <p:txBody>
          <a:bodyPr/>
          <a:lstStyle/>
          <a:p>
            <a:endParaRPr lang="es-ES" smtClean="0"/>
          </a:p>
        </p:txBody>
      </p:sp>
      <p:pic>
        <p:nvPicPr>
          <p:cNvPr id="29700" name="Picture 4" descr="Karavana"/>
          <p:cNvPicPr>
            <a:picLocks noChangeAspect="1" noChangeArrowheads="1"/>
          </p:cNvPicPr>
          <p:nvPr>
            <p:ph type="body" idx="1"/>
          </p:nvPr>
        </p:nvPicPr>
        <p:blipFill>
          <a:blip r:embed="rId2"/>
          <a:srcRect/>
          <a:stretch>
            <a:fillRect/>
          </a:stretch>
        </p:blipFill>
        <p:spPr>
          <a:xfrm>
            <a:off x="0" y="0"/>
            <a:ext cx="9144000" cy="6858000"/>
          </a:xfrm>
        </p:spPr>
      </p:pic>
    </p:spTree>
  </p:cSld>
  <p:clrMapOvr>
    <a:masterClrMapping/>
  </p:clrMapOvr>
  <p:transition spd="slow" advTm="2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p:cNvSpPr>
          <p:nvPr>
            <p:ph type="title"/>
          </p:nvPr>
        </p:nvSpPr>
        <p:spPr/>
        <p:txBody>
          <a:bodyPr/>
          <a:lstStyle/>
          <a:p>
            <a:endParaRPr lang="es-ES" smtClean="0"/>
          </a:p>
        </p:txBody>
      </p:sp>
      <p:sp>
        <p:nvSpPr>
          <p:cNvPr id="48131" name="Rectangle 3"/>
          <p:cNvSpPr>
            <a:spLocks noGrp="1"/>
          </p:cNvSpPr>
          <p:nvPr>
            <p:ph type="body" idx="1"/>
          </p:nvPr>
        </p:nvSpPr>
        <p:spPr/>
        <p:txBody>
          <a:bodyPr/>
          <a:lstStyle/>
          <a:p>
            <a:endParaRPr lang="es-ES" smtClean="0"/>
          </a:p>
        </p:txBody>
      </p:sp>
      <p:pic>
        <p:nvPicPr>
          <p:cNvPr id="48132" name="Picture 4" descr="EGIPTE 5"/>
          <p:cNvPicPr>
            <a:picLocks noChangeAspect="1" noChangeArrowheads="1"/>
          </p:cNvPicPr>
          <p:nvPr/>
        </p:nvPicPr>
        <p:blipFill>
          <a:blip r:embed="rId2"/>
          <a:srcRect/>
          <a:stretch>
            <a:fillRect/>
          </a:stretch>
        </p:blipFill>
        <p:spPr bwMode="auto">
          <a:xfrm>
            <a:off x="179388" y="187325"/>
            <a:ext cx="8785225" cy="6481763"/>
          </a:xfrm>
          <a:prstGeom prst="rect">
            <a:avLst/>
          </a:prstGeom>
          <a:noFill/>
        </p:spPr>
      </p:pic>
    </p:spTree>
  </p:cSld>
  <p:clrMapOvr>
    <a:masterClrMapping/>
  </p:clrMapOvr>
  <p:transition spd="slow" advTm="3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ilosofos griegos.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357188" y="501650"/>
            <a:ext cx="8358187" cy="2101850"/>
          </a:xfrm>
          <a:prstGeom prst="rect">
            <a:avLst/>
          </a:prstGeom>
          <a:noFill/>
          <a:ln w="9525">
            <a:noFill/>
            <a:miter lim="800000"/>
            <a:headEnd/>
            <a:tailEnd/>
          </a:ln>
        </p:spPr>
        <p:txBody>
          <a:bodyPr>
            <a:spAutoFit/>
          </a:bodyPr>
          <a:lstStyle/>
          <a:p>
            <a:pPr algn="ctr"/>
            <a:r>
              <a:rPr lang="es-ES" sz="2400">
                <a:effectLst>
                  <a:outerShdw blurRad="38100" dist="38100" dir="2700000" algn="tl">
                    <a:srgbClr val="1F497D"/>
                  </a:outerShdw>
                </a:effectLst>
                <a:latin typeface="Lucida Fax" pitchFamily="18" charset="0"/>
              </a:rPr>
              <a:t>Hace unos miles de años unos hombres sabios imaginaron y construyeron un modelo de sociedad sobre el que se fundamenta la cultura de occidente: </a:t>
            </a:r>
            <a:r>
              <a:rPr lang="es-ES" sz="3600" b="1" i="1">
                <a:solidFill>
                  <a:schemeClr val="hlink"/>
                </a:solidFill>
                <a:effectLst>
                  <a:outerShdw blurRad="38100" dist="38100" dir="2700000" algn="tl">
                    <a:srgbClr val="FFFFFF"/>
                  </a:outerShdw>
                </a:effectLst>
                <a:latin typeface="Lucida Fax" pitchFamily="18" charset="0"/>
              </a:rPr>
              <a:t>Grecia</a:t>
            </a:r>
            <a:r>
              <a:rPr lang="es-ES" sz="2400" i="1">
                <a:solidFill>
                  <a:schemeClr val="hlink"/>
                </a:solidFill>
                <a:effectLst>
                  <a:outerShdw blurRad="38100" dist="38100" dir="2700000" algn="tl">
                    <a:srgbClr val="FFFFFF"/>
                  </a:outerShdw>
                </a:effectLst>
                <a:latin typeface="Lucida Fax" pitchFamily="18" charset="0"/>
              </a:rPr>
              <a:t>,</a:t>
            </a:r>
            <a:r>
              <a:rPr lang="es-ES" sz="2400">
                <a:effectLst>
                  <a:outerShdw blurRad="38100" dist="38100" dir="2700000" algn="tl">
                    <a:srgbClr val="1F497D"/>
                  </a:outerShdw>
                </a:effectLst>
                <a:latin typeface="Lucida Fax" pitchFamily="18" charset="0"/>
              </a:rPr>
              <a:t> </a:t>
            </a:r>
            <a:br>
              <a:rPr lang="es-ES" sz="2400">
                <a:effectLst>
                  <a:outerShdw blurRad="38100" dist="38100" dir="2700000" algn="tl">
                    <a:srgbClr val="1F497D"/>
                  </a:outerShdw>
                </a:effectLst>
                <a:latin typeface="Lucida Fax" pitchFamily="18" charset="0"/>
              </a:rPr>
            </a:br>
            <a:r>
              <a:rPr lang="es-ES" sz="2400">
                <a:effectLst>
                  <a:outerShdw blurRad="38100" dist="38100" dir="2700000" algn="tl">
                    <a:srgbClr val="1F497D"/>
                  </a:outerShdw>
                </a:effectLst>
                <a:latin typeface="Lucida Fax" pitchFamily="18" charset="0"/>
              </a:rPr>
              <a:t>la cuna de la civilización occidental…</a:t>
            </a:r>
            <a:endParaRPr lang="es-ES" sz="2000">
              <a:effectLst>
                <a:outerShdw blurRad="38100" dist="38100" dir="2700000" algn="tl">
                  <a:srgbClr val="1F497D"/>
                </a:outerShdw>
              </a:effectLst>
              <a:latin typeface="Lucida Fax" pitchFamily="18" charset="0"/>
            </a:endParaRPr>
          </a:p>
        </p:txBody>
      </p:sp>
      <p:pic>
        <p:nvPicPr>
          <p:cNvPr id="4101" name="Picture 5" descr="Avanzar"/>
          <p:cNvPicPr>
            <a:picLocks noChangeAspect="1" noChangeArrowheads="1" noCrop="1"/>
          </p:cNvPicPr>
          <p:nvPr/>
        </p:nvPicPr>
        <p:blipFill>
          <a:blip r:embed="rId3"/>
          <a:srcRect/>
          <a:stretch>
            <a:fillRect/>
          </a:stretch>
        </p:blipFill>
        <p:spPr bwMode="auto">
          <a:xfrm>
            <a:off x="8604250" y="6308725"/>
            <a:ext cx="352425" cy="352425"/>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4101"/>
                                        </p:tgtEl>
                                        <p:attrNameLst>
                                          <p:attrName>style.visibility</p:attrName>
                                        </p:attrNameLst>
                                      </p:cBhvr>
                                      <p:to>
                                        <p:strVal val="visible"/>
                                      </p:to>
                                    </p:set>
                                    <p:animEffect transition="in" filter="fade">
                                      <p:cBhvr>
                                        <p:cTn id="15" dur="2000"/>
                                        <p:tgtEl>
                                          <p:spTgt spid="4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p:cNvSpPr>
          <p:nvPr>
            <p:ph type="title"/>
          </p:nvPr>
        </p:nvSpPr>
        <p:spPr/>
        <p:txBody>
          <a:bodyPr/>
          <a:lstStyle/>
          <a:p>
            <a:endParaRPr lang="es-ES" smtClean="0"/>
          </a:p>
        </p:txBody>
      </p:sp>
      <p:pic>
        <p:nvPicPr>
          <p:cNvPr id="49156" name="Picture 4" descr="DSC02125"/>
          <p:cNvPicPr>
            <a:picLocks noChangeAspect="1" noChangeArrowheads="1"/>
          </p:cNvPicPr>
          <p:nvPr>
            <p:ph type="body" idx="1"/>
          </p:nvPr>
        </p:nvPicPr>
        <p:blipFill>
          <a:blip r:embed="rId2"/>
          <a:srcRect/>
          <a:stretch>
            <a:fillRect/>
          </a:stretch>
        </p:blipFill>
        <p:spPr>
          <a:xfrm>
            <a:off x="0" y="0"/>
            <a:ext cx="9144000" cy="6858000"/>
          </a:xfrm>
          <a:noFill/>
          <a:ln w="28575">
            <a:solidFill>
              <a:schemeClr val="bg1"/>
            </a:solidFill>
          </a:ln>
        </p:spPr>
      </p:pic>
    </p:spTree>
  </p:cSld>
  <p:clrMapOvr>
    <a:masterClrMapping/>
  </p:clrMapOvr>
  <p:transition spd="slow" advTm="4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p:cNvSpPr>
          <p:nvPr>
            <p:ph type="title"/>
          </p:nvPr>
        </p:nvSpPr>
        <p:spPr/>
        <p:txBody>
          <a:bodyPr/>
          <a:lstStyle/>
          <a:p>
            <a:endParaRPr lang="es-ES" smtClean="0"/>
          </a:p>
        </p:txBody>
      </p:sp>
      <p:pic>
        <p:nvPicPr>
          <p:cNvPr id="30724" name="Picture 4" descr="EGIPTE 95"/>
          <p:cNvPicPr>
            <a:picLocks noChangeAspect="1" noChangeArrowheads="1"/>
          </p:cNvPicPr>
          <p:nvPr>
            <p:ph type="body" idx="1"/>
          </p:nvPr>
        </p:nvPicPr>
        <p:blipFill>
          <a:blip r:embed="rId2"/>
          <a:srcRect/>
          <a:stretch>
            <a:fillRect/>
          </a:stretch>
        </p:blipFill>
        <p:spPr>
          <a:xfrm>
            <a:off x="0" y="0"/>
            <a:ext cx="9144000" cy="6858000"/>
          </a:xfrm>
        </p:spPr>
      </p:pic>
    </p:spTree>
  </p:cSld>
  <p:clrMapOvr>
    <a:masterClrMapping/>
  </p:clrMapOvr>
  <p:transition spd="slow" advTm="4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filosofos 2.jpg"/>
          <p:cNvPicPr>
            <a:picLocks noChangeAspect="1"/>
          </p:cNvPicPr>
          <p:nvPr/>
        </p:nvPicPr>
        <p:blipFill>
          <a:blip r:embed="rId2"/>
          <a:srcRect/>
          <a:stretch>
            <a:fillRect/>
          </a:stretch>
        </p:blipFill>
        <p:spPr bwMode="auto">
          <a:xfrm>
            <a:off x="2000250" y="28575"/>
            <a:ext cx="5397500" cy="4686300"/>
          </a:xfrm>
          <a:prstGeom prst="rect">
            <a:avLst/>
          </a:prstGeom>
          <a:noFill/>
          <a:ln w="9525">
            <a:noFill/>
            <a:miter lim="800000"/>
            <a:headEnd/>
            <a:tailEnd/>
          </a:ln>
        </p:spPr>
      </p:pic>
      <p:sp>
        <p:nvSpPr>
          <p:cNvPr id="5" name="4 CuadroTexto"/>
          <p:cNvSpPr txBox="1">
            <a:spLocks noChangeArrowheads="1"/>
          </p:cNvSpPr>
          <p:nvPr/>
        </p:nvSpPr>
        <p:spPr bwMode="auto">
          <a:xfrm>
            <a:off x="714375" y="4683125"/>
            <a:ext cx="8072438" cy="2246313"/>
          </a:xfrm>
          <a:prstGeom prst="rect">
            <a:avLst/>
          </a:prstGeom>
          <a:noFill/>
          <a:ln w="9525">
            <a:noFill/>
            <a:miter lim="800000"/>
            <a:headEnd/>
            <a:tailEnd/>
          </a:ln>
        </p:spPr>
        <p:txBody>
          <a:bodyPr>
            <a:spAutoFit/>
          </a:bodyPr>
          <a:lstStyle/>
          <a:p>
            <a:r>
              <a:rPr lang="es-ES" sz="2400">
                <a:latin typeface="Lucida Fax" pitchFamily="18" charset="0"/>
              </a:rPr>
              <a:t>Resulta fácil nombrar algún sabio griego de la antigüedad como Sócrates, Solón, Demócrito, Anaxágoras, etc. Grandes maestros que establecieron leyes y principios que todavía hoy siguen vigentes…</a:t>
            </a:r>
          </a:p>
          <a:p>
            <a:endParaRPr lang="es-ES" sz="2000">
              <a:latin typeface="Lucida Fax" pitchFamily="18" charset="0"/>
            </a:endParaRPr>
          </a:p>
        </p:txBody>
      </p:sp>
      <p:pic>
        <p:nvPicPr>
          <p:cNvPr id="5125" name="Picture 5" descr="Avanzar"/>
          <p:cNvPicPr>
            <a:picLocks noChangeAspect="1" noChangeArrowheads="1" noCrop="1"/>
          </p:cNvPicPr>
          <p:nvPr/>
        </p:nvPicPr>
        <p:blipFill>
          <a:blip r:embed="rId3"/>
          <a:srcRect/>
          <a:stretch>
            <a:fillRect/>
          </a:stretch>
        </p:blipFill>
        <p:spPr bwMode="auto">
          <a:xfrm>
            <a:off x="8604250" y="6308725"/>
            <a:ext cx="352425" cy="352425"/>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5125"/>
                                        </p:tgtEl>
                                        <p:attrNameLst>
                                          <p:attrName>style.visibility</p:attrName>
                                        </p:attrNameLst>
                                      </p:cBhvr>
                                      <p:to>
                                        <p:strVal val="visible"/>
                                      </p:to>
                                    </p:set>
                                    <p:animEffect transition="in" filter="fade">
                                      <p:cBhvr>
                                        <p:cTn id="15" dur="2000"/>
                                        <p:tgtEl>
                                          <p:spTgt spid="5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title"/>
          </p:nvPr>
        </p:nvSpPr>
        <p:spPr/>
        <p:txBody>
          <a:bodyPr/>
          <a:lstStyle/>
          <a:p>
            <a:endParaRPr lang="es-ES" smtClean="0"/>
          </a:p>
        </p:txBody>
      </p:sp>
      <p:pic>
        <p:nvPicPr>
          <p:cNvPr id="50180" name="Picture 4" descr="EGIPTE 1"/>
          <p:cNvPicPr>
            <a:picLocks noChangeAspect="1" noChangeArrowheads="1"/>
          </p:cNvPicPr>
          <p:nvPr>
            <p:ph type="body" idx="1"/>
          </p:nvPr>
        </p:nvPicPr>
        <p:blipFill>
          <a:blip r:embed="rId2"/>
          <a:srcRect/>
          <a:stretch>
            <a:fillRect/>
          </a:stretch>
        </p:blipFill>
        <p:spPr>
          <a:xfrm>
            <a:off x="0" y="0"/>
            <a:ext cx="9144000" cy="6858000"/>
          </a:xfrm>
        </p:spPr>
      </p:pic>
    </p:spTree>
  </p:cSld>
  <p:clrMapOvr>
    <a:masterClrMapping/>
  </p:clrMapOvr>
  <p:transition spd="slow" advTm="4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descr="EGIPTE 8"/>
          <p:cNvPicPr>
            <a:picLocks noChangeAspect="1" noChangeArrowheads="1"/>
          </p:cNvPicPr>
          <p:nvPr>
            <p:ph type="body" idx="1"/>
          </p:nvPr>
        </p:nvPicPr>
        <p:blipFill>
          <a:blip r:embed="rId2"/>
          <a:srcRect/>
          <a:stretch>
            <a:fillRect/>
          </a:stretch>
        </p:blipFill>
        <p:spPr>
          <a:xfrm>
            <a:off x="0" y="0"/>
            <a:ext cx="9144000" cy="6858000"/>
          </a:xfrm>
          <a:ln w="28575">
            <a:solidFill>
              <a:schemeClr val="bg1"/>
            </a:solidFill>
          </a:ln>
        </p:spPr>
      </p:pic>
    </p:spTree>
  </p:cSld>
  <p:clrMapOvr>
    <a:masterClrMapping/>
  </p:clrMapOvr>
  <p:transition spd="slow" advTm="4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socrates.jpg"/>
          <p:cNvPicPr>
            <a:picLocks noChangeAspect="1"/>
          </p:cNvPicPr>
          <p:nvPr/>
        </p:nvPicPr>
        <p:blipFill>
          <a:blip r:embed="rId2"/>
          <a:srcRect/>
          <a:stretch>
            <a:fillRect/>
          </a:stretch>
        </p:blipFill>
        <p:spPr bwMode="auto">
          <a:xfrm>
            <a:off x="4000500" y="0"/>
            <a:ext cx="5143500" cy="6858000"/>
          </a:xfrm>
          <a:prstGeom prst="rect">
            <a:avLst/>
          </a:prstGeom>
          <a:noFill/>
          <a:ln w="9525">
            <a:noFill/>
            <a:miter lim="800000"/>
            <a:headEnd/>
            <a:tailEnd/>
          </a:ln>
        </p:spPr>
      </p:pic>
      <p:sp>
        <p:nvSpPr>
          <p:cNvPr id="5" name="4 CuadroTexto"/>
          <p:cNvSpPr txBox="1">
            <a:spLocks noChangeArrowheads="1"/>
          </p:cNvSpPr>
          <p:nvPr/>
        </p:nvSpPr>
        <p:spPr bwMode="auto">
          <a:xfrm>
            <a:off x="428625" y="1143000"/>
            <a:ext cx="4214813" cy="4838700"/>
          </a:xfrm>
          <a:prstGeom prst="rect">
            <a:avLst/>
          </a:prstGeom>
          <a:noFill/>
          <a:ln w="9525">
            <a:noFill/>
            <a:miter lim="800000"/>
            <a:headEnd/>
            <a:tailEnd/>
          </a:ln>
        </p:spPr>
        <p:txBody>
          <a:bodyPr>
            <a:spAutoFit/>
          </a:bodyPr>
          <a:lstStyle/>
          <a:p>
            <a:r>
              <a:rPr lang="es-ES" sz="2400">
                <a:latin typeface="Lucida Fax" pitchFamily="18" charset="0"/>
              </a:rPr>
              <a:t>Pero, </a:t>
            </a:r>
            <a:r>
              <a:rPr lang="es-ES" sz="2400" i="1">
                <a:latin typeface="Lucida Fax" pitchFamily="18" charset="0"/>
              </a:rPr>
              <a:t>¿quiénes enseñaron a los sabios griegos? </a:t>
            </a:r>
          </a:p>
          <a:p>
            <a:endParaRPr lang="es-ES" sz="2400" i="1">
              <a:latin typeface="Lucida Fax" pitchFamily="18" charset="0"/>
            </a:endParaRPr>
          </a:p>
          <a:p>
            <a:r>
              <a:rPr lang="es-ES" sz="2400">
                <a:latin typeface="Lucida Fax" pitchFamily="18" charset="0"/>
              </a:rPr>
              <a:t>Recordamos a Tales de Mileto, a Pitágoras, a Platón, etc., pero nos olvidamos de sus maestros...</a:t>
            </a:r>
          </a:p>
          <a:p>
            <a:endParaRPr lang="es-ES" sz="2400" i="1">
              <a:latin typeface="Lucida Fax" pitchFamily="18" charset="0"/>
            </a:endParaRPr>
          </a:p>
          <a:p>
            <a:r>
              <a:rPr lang="es-ES" sz="2400" i="1">
                <a:latin typeface="Lucida Fax" pitchFamily="18" charset="0"/>
              </a:rPr>
              <a:t>¿Quiénes fueron sus Maestros? </a:t>
            </a:r>
            <a:br>
              <a:rPr lang="es-ES" sz="2400" i="1">
                <a:latin typeface="Lucida Fax" pitchFamily="18" charset="0"/>
              </a:rPr>
            </a:br>
            <a:r>
              <a:rPr lang="es-ES" sz="2400" i="1">
                <a:latin typeface="Lucida Fax" pitchFamily="18" charset="0"/>
              </a:rPr>
              <a:t>¿Dónde obtuvieron todos sus conocimientos?</a:t>
            </a:r>
          </a:p>
        </p:txBody>
      </p:sp>
      <p:pic>
        <p:nvPicPr>
          <p:cNvPr id="6149" name="Picture 5" descr="Avanzar"/>
          <p:cNvPicPr>
            <a:picLocks noChangeAspect="1" noChangeArrowheads="1" noCrop="1"/>
          </p:cNvPicPr>
          <p:nvPr/>
        </p:nvPicPr>
        <p:blipFill>
          <a:blip r:embed="rId3"/>
          <a:srcRect/>
          <a:stretch>
            <a:fillRect/>
          </a:stretch>
        </p:blipFill>
        <p:spPr bwMode="auto">
          <a:xfrm>
            <a:off x="8604250" y="6308725"/>
            <a:ext cx="352425" cy="352425"/>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30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0"/>
                                        <p:tgtEl>
                                          <p:spTgt spid="5">
                                            <p:txEl>
                                              <p:pRg st="0" end="0"/>
                                            </p:txEl>
                                          </p:spTgt>
                                        </p:tgtEl>
                                      </p:cBhvr>
                                    </p:animEffect>
                                  </p:childTnLst>
                                </p:cTn>
                              </p:par>
                            </p:childTnLst>
                          </p:cTn>
                        </p:par>
                        <p:par>
                          <p:cTn id="11" fill="hold">
                            <p:stCondLst>
                              <p:cond delay="5000"/>
                            </p:stCondLst>
                            <p:childTnLst>
                              <p:par>
                                <p:cTn id="12" presetID="10" presetClass="entr" presetSubtype="0" fill="hold" nodeType="after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2000"/>
                                        <p:tgtEl>
                                          <p:spTgt spid="5">
                                            <p:txEl>
                                              <p:pRg st="2" end="2"/>
                                            </p:txEl>
                                          </p:spTgt>
                                        </p:tgtEl>
                                      </p:cBhvr>
                                    </p:animEffect>
                                  </p:childTnLst>
                                </p:cTn>
                              </p:par>
                            </p:childTnLst>
                          </p:cTn>
                        </p:par>
                        <p:par>
                          <p:cTn id="15" fill="hold">
                            <p:stCondLst>
                              <p:cond delay="7000"/>
                            </p:stCondLst>
                            <p:childTnLst>
                              <p:par>
                                <p:cTn id="16" presetID="10" presetClass="entr" presetSubtype="0" fill="hold" nodeType="afterEffect">
                                  <p:stCondLst>
                                    <p:cond delay="0"/>
                                  </p:stCondLst>
                                  <p:childTnLst>
                                    <p:set>
                                      <p:cBhvr>
                                        <p:cTn id="17" dur="1" fill="hold">
                                          <p:stCondLst>
                                            <p:cond delay="0"/>
                                          </p:stCondLst>
                                        </p:cTn>
                                        <p:tgtEl>
                                          <p:spTgt spid="5">
                                            <p:txEl>
                                              <p:pRg st="4" end="4"/>
                                            </p:txEl>
                                          </p:spTgt>
                                        </p:tgtEl>
                                        <p:attrNameLst>
                                          <p:attrName>style.visibility</p:attrName>
                                        </p:attrNameLst>
                                      </p:cBhvr>
                                      <p:to>
                                        <p:strVal val="visible"/>
                                      </p:to>
                                    </p:set>
                                    <p:animEffect transition="in" filter="fade">
                                      <p:cBhvr>
                                        <p:cTn id="18" dur="2000"/>
                                        <p:tgtEl>
                                          <p:spTgt spid="5">
                                            <p:txEl>
                                              <p:pRg st="4" end="4"/>
                                            </p:txEl>
                                          </p:spTgt>
                                        </p:tgtEl>
                                      </p:cBhvr>
                                    </p:animEffect>
                                  </p:childTnLst>
                                </p:cTn>
                              </p:par>
                            </p:childTnLst>
                          </p:cTn>
                        </p:par>
                        <p:par>
                          <p:cTn id="19" fill="hold">
                            <p:stCondLst>
                              <p:cond delay="9000"/>
                            </p:stCondLst>
                            <p:childTnLst>
                              <p:par>
                                <p:cTn id="20" presetID="10" presetClass="entr" presetSubtype="0" fill="hold" nodeType="afterEffect">
                                  <p:stCondLst>
                                    <p:cond delay="0"/>
                                  </p:stCondLst>
                                  <p:childTnLst>
                                    <p:set>
                                      <p:cBhvr>
                                        <p:cTn id="21" dur="1" fill="hold">
                                          <p:stCondLst>
                                            <p:cond delay="0"/>
                                          </p:stCondLst>
                                        </p:cTn>
                                        <p:tgtEl>
                                          <p:spTgt spid="6149"/>
                                        </p:tgtEl>
                                        <p:attrNameLst>
                                          <p:attrName>style.visibility</p:attrName>
                                        </p:attrNameLst>
                                      </p:cBhvr>
                                      <p:to>
                                        <p:strVal val="visible"/>
                                      </p:to>
                                    </p:set>
                                    <p:animEffect transition="in" filter="fade">
                                      <p:cBhvr>
                                        <p:cTn id="22" dur="2000"/>
                                        <p:tgtEl>
                                          <p:spTgt spid="6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p:nvPr>
        </p:nvSpPr>
        <p:spPr/>
        <p:txBody>
          <a:bodyPr/>
          <a:lstStyle/>
          <a:p>
            <a:endParaRPr lang="es-ES" smtClean="0"/>
          </a:p>
        </p:txBody>
      </p:sp>
      <p:pic>
        <p:nvPicPr>
          <p:cNvPr id="51204" name="Picture 4" descr="DSC02370"/>
          <p:cNvPicPr>
            <a:picLocks noChangeAspect="1" noChangeArrowheads="1"/>
          </p:cNvPicPr>
          <p:nvPr>
            <p:ph type="body" idx="1"/>
          </p:nvPr>
        </p:nvPicPr>
        <p:blipFill>
          <a:blip r:embed="rId2"/>
          <a:srcRect/>
          <a:stretch>
            <a:fillRect/>
          </a:stretch>
        </p:blipFill>
        <p:spPr>
          <a:xfrm>
            <a:off x="0" y="0"/>
            <a:ext cx="9144000" cy="6858000"/>
          </a:xfrm>
          <a:noFill/>
          <a:ln w="28575">
            <a:solidFill>
              <a:schemeClr val="bg1"/>
            </a:solidFill>
          </a:ln>
        </p:spPr>
      </p:pic>
    </p:spTree>
  </p:cSld>
  <p:clrMapOvr>
    <a:masterClrMapping/>
  </p:clrMapOvr>
  <p:transition spd="slow" advTm="4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descr="EGIPTE 3"/>
          <p:cNvPicPr>
            <a:picLocks noChangeAspect="1" noChangeArrowheads="1"/>
          </p:cNvPicPr>
          <p:nvPr>
            <p:ph type="body" idx="1"/>
          </p:nvPr>
        </p:nvPicPr>
        <p:blipFill>
          <a:blip r:embed="rId2"/>
          <a:srcRect t="3380"/>
          <a:stretch>
            <a:fillRect/>
          </a:stretch>
        </p:blipFill>
        <p:spPr>
          <a:xfrm>
            <a:off x="0" y="0"/>
            <a:ext cx="9144000" cy="6858000"/>
          </a:xfrm>
          <a:ln w="28575">
            <a:solidFill>
              <a:schemeClr val="bg1"/>
            </a:solidFill>
          </a:ln>
        </p:spPr>
      </p:pic>
    </p:spTree>
  </p:cSld>
  <p:clrMapOvr>
    <a:masterClrMapping/>
  </p:clrMapOvr>
  <p:transition spd="slow" advTm="4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09.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428625" y="214313"/>
            <a:ext cx="8286750" cy="2162175"/>
          </a:xfrm>
          <a:prstGeom prst="rect">
            <a:avLst/>
          </a:prstGeom>
          <a:noFill/>
          <a:ln w="9525">
            <a:noFill/>
            <a:miter lim="800000"/>
            <a:headEnd/>
            <a:tailEnd/>
          </a:ln>
        </p:spPr>
        <p:txBody>
          <a:bodyPr>
            <a:spAutoFit/>
          </a:bodyPr>
          <a:lstStyle/>
          <a:p>
            <a:pPr algn="ctr"/>
            <a:r>
              <a:rPr lang="es-ES" sz="2400">
                <a:effectLst>
                  <a:outerShdw blurRad="38100" dist="38100" dir="2700000" algn="tl">
                    <a:srgbClr val="1F497D"/>
                  </a:outerShdw>
                </a:effectLst>
                <a:latin typeface="Lucida Fax" pitchFamily="18" charset="0"/>
              </a:rPr>
              <a:t>Sólo había un lugar en la tierra donde pudieron adquirir esos conocimientos:</a:t>
            </a:r>
          </a:p>
          <a:p>
            <a:pPr algn="ctr"/>
            <a:endParaRPr lang="es-ES" sz="2400" i="1">
              <a:effectLst>
                <a:outerShdw blurRad="38100" dist="38100" dir="2700000" algn="tl">
                  <a:srgbClr val="1F497D"/>
                </a:outerShdw>
              </a:effectLst>
              <a:latin typeface="Lucida Fax" pitchFamily="18" charset="0"/>
            </a:endParaRPr>
          </a:p>
          <a:p>
            <a:pPr algn="ctr"/>
            <a:r>
              <a:rPr lang="es-ES" sz="2400" i="1">
                <a:effectLst>
                  <a:outerShdw blurRad="38100" dist="38100" dir="2700000" algn="tl">
                    <a:srgbClr val="1F497D"/>
                  </a:outerShdw>
                </a:effectLst>
                <a:latin typeface="Lucida Fax" pitchFamily="18" charset="0"/>
              </a:rPr>
              <a:t>“El país asoleado de Kem”:</a:t>
            </a:r>
          </a:p>
          <a:p>
            <a:pPr algn="ctr"/>
            <a:r>
              <a:rPr lang="es-ES" sz="4000" b="1">
                <a:solidFill>
                  <a:schemeClr val="hlink"/>
                </a:solidFill>
                <a:effectLst>
                  <a:outerShdw blurRad="38100" dist="38100" dir="2700000" algn="tl">
                    <a:srgbClr val="FFFFFF"/>
                  </a:outerShdw>
                </a:effectLst>
                <a:latin typeface="Lucida Fax" pitchFamily="18" charset="0"/>
              </a:rPr>
              <a:t>EGIPTO</a:t>
            </a:r>
          </a:p>
        </p:txBody>
      </p:sp>
      <p:pic>
        <p:nvPicPr>
          <p:cNvPr id="7173" name="Picture 5" descr="Avanzar"/>
          <p:cNvPicPr>
            <a:picLocks noChangeAspect="1" noChangeArrowheads="1" noCrop="1"/>
          </p:cNvPicPr>
          <p:nvPr/>
        </p:nvPicPr>
        <p:blipFill>
          <a:blip r:embed="rId3"/>
          <a:srcRect/>
          <a:stretch>
            <a:fillRect/>
          </a:stretch>
        </p:blipFill>
        <p:spPr bwMode="auto">
          <a:xfrm>
            <a:off x="7740650" y="6381750"/>
            <a:ext cx="352425" cy="352425"/>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Effect transition="in" filter="fade">
                                      <p:cBhvr>
                                        <p:cTn id="11" dur="2000"/>
                                        <p:tgtEl>
                                          <p:spTgt spid="5">
                                            <p:txEl>
                                              <p:pRg st="2" end="2"/>
                                            </p:txEl>
                                          </p:spTgt>
                                        </p:tgtEl>
                                      </p:cBhvr>
                                    </p:animEffect>
                                  </p:childTnLst>
                                </p:cTn>
                              </p:par>
                            </p:childTnLst>
                          </p:cTn>
                        </p:par>
                        <p:par>
                          <p:cTn id="12" fill="hold">
                            <p:stCondLst>
                              <p:cond delay="3000"/>
                            </p:stCondLst>
                            <p:childTnLst>
                              <p:par>
                                <p:cTn id="13" presetID="10" presetClass="entr" presetSubtype="0" fill="hold" nodeType="after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animEffect transition="in" filter="fade">
                                      <p:cBhvr>
                                        <p:cTn id="15" dur="2000"/>
                                        <p:tgtEl>
                                          <p:spTgt spid="5">
                                            <p:txEl>
                                              <p:pRg st="3" end="3"/>
                                            </p:txEl>
                                          </p:spTgt>
                                        </p:tgtEl>
                                      </p:cBhvr>
                                    </p:animEffect>
                                  </p:childTnLst>
                                </p:cTn>
                              </p:par>
                            </p:childTnLst>
                          </p:cTn>
                        </p:par>
                        <p:par>
                          <p:cTn id="16" fill="hold">
                            <p:stCondLst>
                              <p:cond delay="50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3000"/>
                                        <p:tgtEl>
                                          <p:spTgt spid="4"/>
                                        </p:tgtEl>
                                      </p:cBhvr>
                                    </p:animEffect>
                                  </p:childTnLst>
                                </p:cTn>
                              </p:par>
                            </p:childTnLst>
                          </p:cTn>
                        </p:par>
                        <p:par>
                          <p:cTn id="20" fill="hold">
                            <p:stCondLst>
                              <p:cond delay="8000"/>
                            </p:stCondLst>
                            <p:childTnLst>
                              <p:par>
                                <p:cTn id="21" presetID="10" presetClass="entr" presetSubtype="0" fill="hold" nodeType="afterEffect">
                                  <p:stCondLst>
                                    <p:cond delay="0"/>
                                  </p:stCondLst>
                                  <p:childTnLst>
                                    <p:set>
                                      <p:cBhvr>
                                        <p:cTn id="22" dur="1" fill="hold">
                                          <p:stCondLst>
                                            <p:cond delay="0"/>
                                          </p:stCondLst>
                                        </p:cTn>
                                        <p:tgtEl>
                                          <p:spTgt spid="7173"/>
                                        </p:tgtEl>
                                        <p:attrNameLst>
                                          <p:attrName>style.visibility</p:attrName>
                                        </p:attrNameLst>
                                      </p:cBhvr>
                                      <p:to>
                                        <p:strVal val="visible"/>
                                      </p:to>
                                    </p:set>
                                    <p:animEffect transition="in" filter="fade">
                                      <p:cBhvr>
                                        <p:cTn id="23" dur="2000"/>
                                        <p:tgtEl>
                                          <p:spTgt spid="7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p:nvPr>
        </p:nvSpPr>
        <p:spPr/>
        <p:txBody>
          <a:bodyPr/>
          <a:lstStyle/>
          <a:p>
            <a:endParaRPr lang="es-ES" smtClean="0"/>
          </a:p>
        </p:txBody>
      </p:sp>
      <p:pic>
        <p:nvPicPr>
          <p:cNvPr id="52228" name="Picture 4" descr="egypt3"/>
          <p:cNvPicPr>
            <a:picLocks noChangeAspect="1" noChangeArrowheads="1"/>
          </p:cNvPicPr>
          <p:nvPr>
            <p:ph type="body" idx="1"/>
          </p:nvPr>
        </p:nvPicPr>
        <p:blipFill>
          <a:blip r:embed="rId2"/>
          <a:srcRect/>
          <a:stretch>
            <a:fillRect/>
          </a:stretch>
        </p:blipFill>
        <p:spPr>
          <a:xfrm>
            <a:off x="0" y="0"/>
            <a:ext cx="9144000" cy="6858000"/>
          </a:xfrm>
          <a:ln w="28575">
            <a:solidFill>
              <a:schemeClr val="bg1"/>
            </a:solidFill>
          </a:ln>
        </p:spPr>
      </p:pic>
    </p:spTree>
  </p:cSld>
  <p:clrMapOvr>
    <a:masterClrMapping/>
  </p:clrMapOvr>
  <p:transition spd="slow" advTm="4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p:cNvSpPr>
          <p:nvPr>
            <p:ph type="title"/>
          </p:nvPr>
        </p:nvSpPr>
        <p:spPr/>
        <p:txBody>
          <a:bodyPr/>
          <a:lstStyle/>
          <a:p>
            <a:endParaRPr lang="es-ES" smtClean="0"/>
          </a:p>
        </p:txBody>
      </p:sp>
      <p:pic>
        <p:nvPicPr>
          <p:cNvPr id="34820" name="Picture 4" descr="egypt-1"/>
          <p:cNvPicPr>
            <a:picLocks noChangeAspect="1" noChangeArrowheads="1"/>
          </p:cNvPicPr>
          <p:nvPr>
            <p:ph type="body" idx="1"/>
          </p:nvPr>
        </p:nvPicPr>
        <p:blipFill>
          <a:blip r:embed="rId2"/>
          <a:srcRect/>
          <a:stretch>
            <a:fillRect/>
          </a:stretch>
        </p:blipFill>
        <p:spPr>
          <a:xfrm>
            <a:off x="0" y="0"/>
            <a:ext cx="9144000" cy="6858000"/>
          </a:xfrm>
          <a:ln w="28575">
            <a:solidFill>
              <a:schemeClr val="bg1"/>
            </a:solidFill>
          </a:ln>
        </p:spPr>
      </p:pic>
    </p:spTree>
  </p:cSld>
  <p:clrMapOvr>
    <a:masterClrMapping/>
  </p:clrMapOvr>
  <p:transition spd="slow" advTm="4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9.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500063" y="4121150"/>
            <a:ext cx="8072437" cy="2308225"/>
          </a:xfrm>
          <a:prstGeom prst="rect">
            <a:avLst/>
          </a:prstGeom>
          <a:noFill/>
          <a:ln w="9525">
            <a:noFill/>
            <a:miter lim="800000"/>
            <a:headEnd/>
            <a:tailEnd/>
          </a:ln>
        </p:spPr>
        <p:txBody>
          <a:bodyPr>
            <a:spAutoFit/>
          </a:bodyPr>
          <a:lstStyle/>
          <a:p>
            <a:pPr>
              <a:defRPr/>
            </a:pPr>
            <a:r>
              <a:rPr lang="es-ES" sz="2400" dirty="0">
                <a:effectLst>
                  <a:outerShdw blurRad="38100" dist="38100" dir="2700000" algn="tl">
                    <a:srgbClr val="000000">
                      <a:alpha val="43137"/>
                    </a:srgbClr>
                  </a:outerShdw>
                </a:effectLst>
                <a:latin typeface="Lucida Fax" pitchFamily="18" charset="0"/>
              </a:rPr>
              <a:t>Por aquel entonces la civilización egipcia resplandecía en el apogeo de su gloria. Existía una gran actividad en todos los sentidos, enormes caravanas circulaban por el desierto, los trabajos de arquitectura continuaban ocupando a gran parte de su población…</a:t>
            </a:r>
            <a:endParaRPr lang="es-ES" sz="2400" i="1" dirty="0">
              <a:effectLst>
                <a:outerShdw blurRad="38100" dist="38100" dir="2700000" algn="tl">
                  <a:srgbClr val="000000">
                    <a:alpha val="43137"/>
                  </a:srgbClr>
                </a:outerShdw>
              </a:effectLst>
              <a:latin typeface="Lucida Fax" pitchFamily="18" charset="0"/>
            </a:endParaRPr>
          </a:p>
        </p:txBody>
      </p:sp>
      <p:pic>
        <p:nvPicPr>
          <p:cNvPr id="8197" name="Picture 5" descr="Avanzar"/>
          <p:cNvPicPr>
            <a:picLocks noChangeAspect="1" noChangeArrowheads="1" noCrop="1"/>
          </p:cNvPicPr>
          <p:nvPr/>
        </p:nvPicPr>
        <p:blipFill>
          <a:blip r:embed="rId3"/>
          <a:srcRect/>
          <a:stretch>
            <a:fillRect/>
          </a:stretch>
        </p:blipFill>
        <p:spPr bwMode="auto">
          <a:xfrm>
            <a:off x="8604250" y="6308725"/>
            <a:ext cx="352425" cy="352425"/>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8197"/>
                                        </p:tgtEl>
                                        <p:attrNameLst>
                                          <p:attrName>style.visibility</p:attrName>
                                        </p:attrNameLst>
                                      </p:cBhvr>
                                      <p:to>
                                        <p:strVal val="visible"/>
                                      </p:to>
                                    </p:set>
                                    <p:animEffect transition="in" filter="fade">
                                      <p:cBhvr>
                                        <p:cTn id="15" dur="2000"/>
                                        <p:tgtEl>
                                          <p:spTgt spid="81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title"/>
          </p:nvPr>
        </p:nvSpPr>
        <p:spPr/>
        <p:txBody>
          <a:bodyPr/>
          <a:lstStyle/>
          <a:p>
            <a:endParaRPr lang="es-ES" smtClean="0"/>
          </a:p>
        </p:txBody>
      </p:sp>
      <p:pic>
        <p:nvPicPr>
          <p:cNvPr id="35844" name="Picture 4" descr="EGIPTE 96"/>
          <p:cNvPicPr>
            <a:picLocks noChangeAspect="1" noChangeArrowheads="1"/>
          </p:cNvPicPr>
          <p:nvPr>
            <p:ph type="body" idx="1"/>
          </p:nvPr>
        </p:nvPicPr>
        <p:blipFill>
          <a:blip r:embed="rId2"/>
          <a:srcRect/>
          <a:stretch>
            <a:fillRect/>
          </a:stretch>
        </p:blipFill>
        <p:spPr>
          <a:xfrm>
            <a:off x="0" y="0"/>
            <a:ext cx="9144000" cy="6858000"/>
          </a:xfrm>
        </p:spPr>
      </p:pic>
    </p:spTree>
  </p:cSld>
  <p:clrMapOvr>
    <a:masterClrMapping/>
  </p:clrMapOvr>
  <p:transition spd="slow" advTm="4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title"/>
          </p:nvPr>
        </p:nvSpPr>
        <p:spPr/>
        <p:txBody>
          <a:bodyPr/>
          <a:lstStyle/>
          <a:p>
            <a:endParaRPr lang="es-ES" smtClean="0"/>
          </a:p>
        </p:txBody>
      </p:sp>
      <p:pic>
        <p:nvPicPr>
          <p:cNvPr id="53252" name="Picture 4" descr="EGIPTE 7"/>
          <p:cNvPicPr>
            <a:picLocks noChangeAspect="1" noChangeArrowheads="1"/>
          </p:cNvPicPr>
          <p:nvPr>
            <p:ph type="body" idx="1"/>
          </p:nvPr>
        </p:nvPicPr>
        <p:blipFill>
          <a:blip r:embed="rId2"/>
          <a:srcRect/>
          <a:stretch>
            <a:fillRect/>
          </a:stretch>
        </p:blipFill>
        <p:spPr>
          <a:xfrm>
            <a:off x="0" y="0"/>
            <a:ext cx="9144000" cy="6858000"/>
          </a:xfrm>
          <a:ln w="28575">
            <a:solidFill>
              <a:schemeClr val="bg1"/>
            </a:solidFill>
          </a:ln>
        </p:spPr>
      </p:pic>
    </p:spTree>
  </p:cSld>
  <p:clrMapOvr>
    <a:masterClrMapping/>
  </p:clrMapOvr>
  <p:transition spd="slow" advTm="4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00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500063" y="3214688"/>
            <a:ext cx="5572125" cy="3046412"/>
          </a:xfrm>
          <a:prstGeom prst="rect">
            <a:avLst/>
          </a:prstGeom>
          <a:noFill/>
          <a:ln w="9525">
            <a:noFill/>
            <a:miter lim="800000"/>
            <a:headEnd/>
            <a:tailEnd/>
          </a:ln>
        </p:spPr>
        <p:txBody>
          <a:bodyPr>
            <a:spAutoFit/>
          </a:bodyPr>
          <a:lstStyle/>
          <a:p>
            <a:r>
              <a:rPr lang="es-ES" sz="2400">
                <a:latin typeface="Lucida Fax" pitchFamily="18" charset="0"/>
              </a:rPr>
              <a:t>En medio de aquella actividad más de un extranjero aspirante a los </a:t>
            </a:r>
            <a:r>
              <a:rPr lang="es-ES" sz="2400" i="1">
                <a:latin typeface="Lucida Fax" pitchFamily="18" charset="0"/>
              </a:rPr>
              <a:t>Misterios</a:t>
            </a:r>
            <a:r>
              <a:rPr lang="es-ES" sz="2400">
                <a:latin typeface="Lucida Fax" pitchFamily="18" charset="0"/>
              </a:rPr>
              <a:t>, venido tal vez de las playas lejanas de Grecia, o de las montañas de Asia, o de otros lugares de la tierra... llegaba a Egipto atraído por la reputación de sus Templos.</a:t>
            </a:r>
            <a:endParaRPr lang="es-ES" sz="2400" i="1">
              <a:latin typeface="Lucida Fax" pitchFamily="18" charset="0"/>
            </a:endParaRPr>
          </a:p>
        </p:txBody>
      </p:sp>
      <p:pic>
        <p:nvPicPr>
          <p:cNvPr id="9221" name="Picture 5" descr="Avanzar"/>
          <p:cNvPicPr>
            <a:picLocks noChangeAspect="1" noChangeArrowheads="1" noCrop="1"/>
          </p:cNvPicPr>
          <p:nvPr/>
        </p:nvPicPr>
        <p:blipFill>
          <a:blip r:embed="rId3"/>
          <a:srcRect/>
          <a:stretch>
            <a:fillRect/>
          </a:stretch>
        </p:blipFill>
        <p:spPr bwMode="auto">
          <a:xfrm>
            <a:off x="8604250" y="6308725"/>
            <a:ext cx="352425" cy="352425"/>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3000"/>
                                        <p:tgtEl>
                                          <p:spTgt spid="5"/>
                                        </p:tgtEl>
                                      </p:cBhvr>
                                    </p:animEffect>
                                  </p:childTnLst>
                                </p:cTn>
                              </p:par>
                            </p:childTnLst>
                          </p:cTn>
                        </p:par>
                        <p:par>
                          <p:cTn id="12" fill="hold">
                            <p:stCondLst>
                              <p:cond delay="5000"/>
                            </p:stCondLst>
                            <p:childTnLst>
                              <p:par>
                                <p:cTn id="13" presetID="10" presetClass="entr" presetSubtype="0" fill="hold" nodeType="afterEffect">
                                  <p:stCondLst>
                                    <p:cond delay="0"/>
                                  </p:stCondLst>
                                  <p:childTnLst>
                                    <p:set>
                                      <p:cBhvr>
                                        <p:cTn id="14" dur="1" fill="hold">
                                          <p:stCondLst>
                                            <p:cond delay="0"/>
                                          </p:stCondLst>
                                        </p:cTn>
                                        <p:tgtEl>
                                          <p:spTgt spid="9221"/>
                                        </p:tgtEl>
                                        <p:attrNameLst>
                                          <p:attrName>style.visibility</p:attrName>
                                        </p:attrNameLst>
                                      </p:cBhvr>
                                      <p:to>
                                        <p:strVal val="visible"/>
                                      </p:to>
                                    </p:set>
                                    <p:animEffect transition="in" filter="fade">
                                      <p:cBhvr>
                                        <p:cTn id="15" dur="2000"/>
                                        <p:tgtEl>
                                          <p:spTgt spid="9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1"/>
          </p:nvPr>
        </p:nvSpPr>
        <p:spPr/>
        <p:txBody>
          <a:bodyPr/>
          <a:lstStyle/>
          <a:p>
            <a:endParaRPr lang="es-ES" smtClean="0"/>
          </a:p>
        </p:txBody>
      </p:sp>
      <p:pic>
        <p:nvPicPr>
          <p:cNvPr id="54276" name="Picture 4" descr="EgyptKomOmboDay-1024"/>
          <p:cNvPicPr>
            <a:picLocks noChangeAspect="1" noChangeArrowheads="1"/>
          </p:cNvPicPr>
          <p:nvPr>
            <p:ph type="title"/>
          </p:nvPr>
        </p:nvPicPr>
        <p:blipFill>
          <a:blip r:embed="rId2"/>
          <a:srcRect/>
          <a:stretch>
            <a:fillRect/>
          </a:stretch>
        </p:blipFill>
        <p:spPr>
          <a:xfrm>
            <a:off x="0" y="0"/>
            <a:ext cx="9144000" cy="6858000"/>
          </a:xfrm>
          <a:ln w="28575">
            <a:solidFill>
              <a:schemeClr val="bg1"/>
            </a:solidFill>
          </a:ln>
        </p:spPr>
      </p:pic>
    </p:spTree>
  </p:cSld>
  <p:clrMapOvr>
    <a:masterClrMapping/>
  </p:clrMapOvr>
  <p:transition spd="slow" advTm="4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p:cNvSpPr>
          <p:nvPr>
            <p:ph type="title"/>
          </p:nvPr>
        </p:nvSpPr>
        <p:spPr/>
        <p:txBody>
          <a:bodyPr/>
          <a:lstStyle/>
          <a:p>
            <a:endParaRPr lang="es-ES" smtClean="0"/>
          </a:p>
        </p:txBody>
      </p:sp>
      <p:pic>
        <p:nvPicPr>
          <p:cNvPr id="36868" name="Picture 4" descr="EGIPTE 6"/>
          <p:cNvPicPr>
            <a:picLocks noChangeAspect="1" noChangeArrowheads="1"/>
          </p:cNvPicPr>
          <p:nvPr>
            <p:ph type="body" idx="1"/>
          </p:nvPr>
        </p:nvPicPr>
        <p:blipFill>
          <a:blip r:embed="rId2"/>
          <a:srcRect/>
          <a:stretch>
            <a:fillRect/>
          </a:stretch>
        </p:blipFill>
        <p:spPr>
          <a:xfrm>
            <a:off x="0" y="0"/>
            <a:ext cx="9144000" cy="6858000"/>
          </a:xfrm>
        </p:spPr>
      </p:pic>
    </p:spTree>
  </p:cSld>
  <p:clrMapOvr>
    <a:masterClrMapping/>
  </p:clrMapOvr>
  <p:transition spd="slow" advTm="4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5.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571500" y="2500313"/>
            <a:ext cx="5715000" cy="3786187"/>
          </a:xfrm>
          <a:prstGeom prst="rect">
            <a:avLst/>
          </a:prstGeom>
          <a:noFill/>
          <a:ln w="9525">
            <a:noFill/>
            <a:miter lim="800000"/>
            <a:headEnd/>
            <a:tailEnd/>
          </a:ln>
        </p:spPr>
        <p:txBody>
          <a:bodyPr>
            <a:spAutoFit/>
          </a:bodyPr>
          <a:lstStyle/>
          <a:p>
            <a:pPr>
              <a:tabLst>
                <a:tab pos="530225" algn="l"/>
              </a:tabLst>
            </a:pPr>
            <a:r>
              <a:rPr lang="es-ES" sz="2400">
                <a:latin typeface="Lucida Fax" pitchFamily="18" charset="0"/>
              </a:rPr>
              <a:t>Una vez allí, quedaba asombrado: monumentos, celebraciones y fiestas sagradas… pero en el fondo todo aquello le daba igual; eso no era lo que buscaba. Había oído que en los santuarios de Egipto vivían Sabios, Magos y Hierofantes en posesión de la </a:t>
            </a:r>
            <a:r>
              <a:rPr lang="es-ES" sz="2400" i="1">
                <a:latin typeface="Lucida Fax" pitchFamily="18" charset="0"/>
              </a:rPr>
              <a:t>Ciencia Sagrada</a:t>
            </a:r>
            <a:r>
              <a:rPr lang="es-ES" sz="2400">
                <a:latin typeface="Lucida Fax" pitchFamily="18" charset="0"/>
              </a:rPr>
              <a:t>, y él deseaba también entrar en el secreto de los Dioses...</a:t>
            </a:r>
            <a:endParaRPr lang="es-ES" sz="2400" i="1">
              <a:latin typeface="Lucida Fax" pitchFamily="18" charset="0"/>
            </a:endParaRPr>
          </a:p>
        </p:txBody>
      </p:sp>
      <p:pic>
        <p:nvPicPr>
          <p:cNvPr id="10245" name="Picture 5" descr="Avanzar"/>
          <p:cNvPicPr>
            <a:picLocks noChangeAspect="1" noChangeArrowheads="1" noCrop="1"/>
          </p:cNvPicPr>
          <p:nvPr/>
        </p:nvPicPr>
        <p:blipFill>
          <a:blip r:embed="rId3"/>
          <a:srcRect/>
          <a:stretch>
            <a:fillRect/>
          </a:stretch>
        </p:blipFill>
        <p:spPr bwMode="auto">
          <a:xfrm>
            <a:off x="8604250" y="6308725"/>
            <a:ext cx="352425" cy="352425"/>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childTnLst>
                          </p:cTn>
                        </p:par>
                        <p:par>
                          <p:cTn id="8" fill="hold">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3000"/>
                                        <p:tgtEl>
                                          <p:spTgt spid="5"/>
                                        </p:tgtEl>
                                      </p:cBhvr>
                                    </p:animEffect>
                                  </p:childTnLst>
                                </p:cTn>
                              </p:par>
                            </p:childTnLst>
                          </p:cTn>
                        </p:par>
                        <p:par>
                          <p:cTn id="12" fill="hold">
                            <p:stCondLst>
                              <p:cond delay="6000"/>
                            </p:stCondLst>
                            <p:childTnLst>
                              <p:par>
                                <p:cTn id="13" presetID="10" presetClass="entr" presetSubtype="0" fill="hold" nodeType="afterEffect">
                                  <p:stCondLst>
                                    <p:cond delay="0"/>
                                  </p:stCondLst>
                                  <p:childTnLst>
                                    <p:set>
                                      <p:cBhvr>
                                        <p:cTn id="14" dur="1" fill="hold">
                                          <p:stCondLst>
                                            <p:cond delay="0"/>
                                          </p:stCondLst>
                                        </p:cTn>
                                        <p:tgtEl>
                                          <p:spTgt spid="10245"/>
                                        </p:tgtEl>
                                        <p:attrNameLst>
                                          <p:attrName>style.visibility</p:attrName>
                                        </p:attrNameLst>
                                      </p:cBhvr>
                                      <p:to>
                                        <p:strVal val="visible"/>
                                      </p:to>
                                    </p:set>
                                    <p:animEffect transition="in" filter="fade">
                                      <p:cBhvr>
                                        <p:cTn id="15" dur="2000"/>
                                        <p:tgtEl>
                                          <p:spTgt spid="10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p:cNvSpPr>
          <p:nvPr>
            <p:ph type="title"/>
          </p:nvPr>
        </p:nvSpPr>
        <p:spPr/>
        <p:txBody>
          <a:bodyPr/>
          <a:lstStyle/>
          <a:p>
            <a:endParaRPr lang="es-ES" smtClean="0"/>
          </a:p>
        </p:txBody>
      </p:sp>
      <p:pic>
        <p:nvPicPr>
          <p:cNvPr id="37892" name="Picture 4" descr="DSC02111"/>
          <p:cNvPicPr>
            <a:picLocks noChangeAspect="1" noChangeArrowheads="1"/>
          </p:cNvPicPr>
          <p:nvPr>
            <p:ph type="body" idx="1"/>
          </p:nvPr>
        </p:nvPicPr>
        <p:blipFill>
          <a:blip r:embed="rId2"/>
          <a:srcRect/>
          <a:stretch>
            <a:fillRect/>
          </a:stretch>
        </p:blipFill>
        <p:spPr>
          <a:xfrm>
            <a:off x="0" y="0"/>
            <a:ext cx="9144000" cy="6858000"/>
          </a:xfrm>
          <a:noFill/>
          <a:ln w="28575">
            <a:solidFill>
              <a:schemeClr val="bg1"/>
            </a:solidFill>
          </a:ln>
        </p:spPr>
      </p:pic>
    </p:spTree>
  </p:cSld>
  <p:clrMapOvr>
    <a:masterClrMapping/>
  </p:clrMapOvr>
  <p:transition spd="slow" advTm="4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p:nvPr>
        </p:nvSpPr>
        <p:spPr/>
        <p:txBody>
          <a:bodyPr/>
          <a:lstStyle/>
          <a:p>
            <a:endParaRPr lang="es-ES" smtClean="0"/>
          </a:p>
        </p:txBody>
      </p:sp>
      <p:sp>
        <p:nvSpPr>
          <p:cNvPr id="56323" name="Rectangle 3"/>
          <p:cNvSpPr>
            <a:spLocks noGrp="1"/>
          </p:cNvSpPr>
          <p:nvPr>
            <p:ph type="body" idx="1"/>
          </p:nvPr>
        </p:nvSpPr>
        <p:spPr/>
        <p:txBody>
          <a:bodyPr/>
          <a:lstStyle/>
          <a:p>
            <a:endParaRPr lang="es-ES" smtClean="0"/>
          </a:p>
        </p:txBody>
      </p:sp>
      <p:pic>
        <p:nvPicPr>
          <p:cNvPr id="56324" name="Picture 4" descr="EGIPTE 9"/>
          <p:cNvPicPr>
            <a:picLocks noChangeAspect="1" noChangeArrowheads="1"/>
          </p:cNvPicPr>
          <p:nvPr/>
        </p:nvPicPr>
        <p:blipFill>
          <a:blip r:embed="rId2"/>
          <a:srcRect/>
          <a:stretch>
            <a:fillRect/>
          </a:stretch>
        </p:blipFill>
        <p:spPr bwMode="auto">
          <a:xfrm>
            <a:off x="179388" y="188913"/>
            <a:ext cx="8785225" cy="6480175"/>
          </a:xfrm>
          <a:prstGeom prst="rect">
            <a:avLst/>
          </a:prstGeom>
          <a:noFill/>
        </p:spPr>
      </p:pic>
    </p:spTree>
  </p:cSld>
  <p:clrMapOvr>
    <a:masterClrMapping/>
  </p:clrMapOvr>
  <p:transition spd="slow" advTm="4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00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500063" y="427038"/>
            <a:ext cx="4714875" cy="6216650"/>
          </a:xfrm>
          <a:prstGeom prst="rect">
            <a:avLst/>
          </a:prstGeom>
          <a:noFill/>
          <a:ln w="9525">
            <a:noFill/>
            <a:miter lim="800000"/>
            <a:headEnd/>
            <a:tailEnd/>
          </a:ln>
        </p:spPr>
        <p:txBody>
          <a:bodyPr>
            <a:spAutoFit/>
          </a:bodyPr>
          <a:lstStyle/>
          <a:p>
            <a:pPr>
              <a:tabLst>
                <a:tab pos="530225" algn="l"/>
              </a:tabLst>
            </a:pPr>
            <a:r>
              <a:rPr lang="es-ES" sz="2400">
                <a:latin typeface="Lucida Fax" pitchFamily="18" charset="0"/>
              </a:rPr>
              <a:t>Movidos por la búsqueda de la sabiduría, los sabios griegos viajaron a Egipto y no dudaron en permanecer allí durante años para perfeccionar su  conocimiento, donde, después de haber demostrado ser dignos superando las durísimas </a:t>
            </a:r>
            <a:r>
              <a:rPr lang="es-ES" sz="2400" i="1">
                <a:latin typeface="Lucida Fax" pitchFamily="18" charset="0"/>
              </a:rPr>
              <a:t>pruebas iniciáticas </a:t>
            </a:r>
            <a:r>
              <a:rPr lang="es-ES" sz="2400">
                <a:latin typeface="Lucida Fax" pitchFamily="18" charset="0"/>
              </a:rPr>
              <a:t>a las que eran sometidos, podían entrar en los Templos y participar de las enseñanzas de los Maestros y Sacerdotes egipcios…</a:t>
            </a:r>
            <a:endParaRPr lang="es-ES" sz="2400" i="1">
              <a:latin typeface="Lucida Fax" pitchFamily="18" charset="0"/>
            </a:endParaRPr>
          </a:p>
        </p:txBody>
      </p:sp>
      <p:pic>
        <p:nvPicPr>
          <p:cNvPr id="11269" name="Picture 5" descr="Avanzar"/>
          <p:cNvPicPr>
            <a:picLocks noChangeAspect="1" noChangeArrowheads="1" noCrop="1"/>
          </p:cNvPicPr>
          <p:nvPr/>
        </p:nvPicPr>
        <p:blipFill>
          <a:blip r:embed="rId3"/>
          <a:srcRect/>
          <a:stretch>
            <a:fillRect/>
          </a:stretch>
        </p:blipFill>
        <p:spPr bwMode="auto">
          <a:xfrm>
            <a:off x="8604250" y="6308725"/>
            <a:ext cx="352425" cy="352425"/>
          </a:xfrm>
          <a:prstGeom prst="rect">
            <a:avLst/>
          </a:prstGeom>
          <a:noFill/>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3000"/>
                                        <p:tgtEl>
                                          <p:spTgt spid="6"/>
                                        </p:tgtEl>
                                      </p:cBhvr>
                                    </p:animEffect>
                                  </p:childTnLst>
                                </p:cTn>
                              </p:par>
                            </p:childTnLst>
                          </p:cTn>
                        </p:par>
                        <p:par>
                          <p:cTn id="8" fill="hold">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par>
                          <p:cTn id="12" fill="hold">
                            <p:stCondLst>
                              <p:cond delay="5000"/>
                            </p:stCondLst>
                            <p:childTnLst>
                              <p:par>
                                <p:cTn id="13" presetID="10" presetClass="entr" presetSubtype="0" fill="hold" nodeType="afterEffect">
                                  <p:stCondLst>
                                    <p:cond delay="0"/>
                                  </p:stCondLst>
                                  <p:childTnLst>
                                    <p:set>
                                      <p:cBhvr>
                                        <p:cTn id="14" dur="1" fill="hold">
                                          <p:stCondLst>
                                            <p:cond delay="0"/>
                                          </p:stCondLst>
                                        </p:cTn>
                                        <p:tgtEl>
                                          <p:spTgt spid="11269"/>
                                        </p:tgtEl>
                                        <p:attrNameLst>
                                          <p:attrName>style.visibility</p:attrName>
                                        </p:attrNameLst>
                                      </p:cBhvr>
                                      <p:to>
                                        <p:strVal val="visible"/>
                                      </p:to>
                                    </p:set>
                                    <p:animEffect transition="in" filter="fade">
                                      <p:cBhvr>
                                        <p:cTn id="15" dur="2000"/>
                                        <p:tgtEl>
                                          <p:spTgt spid="11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p:cNvSpPr>
          <p:nvPr>
            <p:ph type="title"/>
          </p:nvPr>
        </p:nvSpPr>
        <p:spPr/>
        <p:txBody>
          <a:bodyPr/>
          <a:lstStyle/>
          <a:p>
            <a:endParaRPr lang="es-ES" smtClean="0"/>
          </a:p>
        </p:txBody>
      </p:sp>
      <p:pic>
        <p:nvPicPr>
          <p:cNvPr id="38916" name="Picture 4" descr="EGIPTE 2"/>
          <p:cNvPicPr>
            <a:picLocks noChangeAspect="1" noChangeArrowheads="1"/>
          </p:cNvPicPr>
          <p:nvPr>
            <p:ph type="body" idx="1"/>
          </p:nvPr>
        </p:nvPicPr>
        <p:blipFill>
          <a:blip r:embed="rId2"/>
          <a:srcRect/>
          <a:stretch>
            <a:fillRect/>
          </a:stretch>
        </p:blipFill>
        <p:spPr>
          <a:xfrm>
            <a:off x="0" y="0"/>
            <a:ext cx="9144000" cy="6858000"/>
          </a:xfrm>
        </p:spPr>
      </p:pic>
    </p:spTree>
  </p:cSld>
  <p:clrMapOvr>
    <a:masterClrMapping/>
  </p:clrMapOvr>
  <p:transition spd="slow" advTm="3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8" name="Picture 4" descr="egypt6D"/>
          <p:cNvPicPr>
            <a:picLocks noChangeAspect="1" noChangeArrowheads="1"/>
          </p:cNvPicPr>
          <p:nvPr/>
        </p:nvPicPr>
        <p:blipFill>
          <a:blip r:embed="rId2"/>
          <a:srcRect/>
          <a:stretch>
            <a:fillRect/>
          </a:stretch>
        </p:blipFill>
        <p:spPr bwMode="auto">
          <a:xfrm>
            <a:off x="250825" y="260350"/>
            <a:ext cx="4249738" cy="6408738"/>
          </a:xfrm>
          <a:prstGeom prst="rect">
            <a:avLst/>
          </a:prstGeom>
          <a:noFill/>
          <a:ln w="28575">
            <a:solidFill>
              <a:schemeClr val="bg1"/>
            </a:solidFill>
            <a:miter lim="800000"/>
            <a:headEnd/>
            <a:tailEnd/>
          </a:ln>
        </p:spPr>
      </p:pic>
      <p:pic>
        <p:nvPicPr>
          <p:cNvPr id="57349" name="Picture 5" descr="egypt8B"/>
          <p:cNvPicPr>
            <a:picLocks noChangeAspect="1" noChangeArrowheads="1"/>
          </p:cNvPicPr>
          <p:nvPr/>
        </p:nvPicPr>
        <p:blipFill>
          <a:blip r:embed="rId3"/>
          <a:srcRect/>
          <a:stretch>
            <a:fillRect/>
          </a:stretch>
        </p:blipFill>
        <p:spPr bwMode="auto">
          <a:xfrm>
            <a:off x="4716463" y="260350"/>
            <a:ext cx="4248150" cy="6408738"/>
          </a:xfrm>
          <a:prstGeom prst="rect">
            <a:avLst/>
          </a:prstGeom>
          <a:noFill/>
          <a:ln w="28575">
            <a:solidFill>
              <a:schemeClr val="bg1"/>
            </a:solidFill>
            <a:miter lim="800000"/>
            <a:headEnd/>
            <a:tailEnd/>
          </a:ln>
        </p:spPr>
      </p:pic>
    </p:spTree>
  </p:cSld>
  <p:clrMapOvr>
    <a:masterClrMapping/>
  </p:clrMapOvr>
  <p:transition spd="slow" advTm="4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3.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2714625" y="1762125"/>
            <a:ext cx="6286500" cy="4524375"/>
          </a:xfrm>
          <a:prstGeom prst="rect">
            <a:avLst/>
          </a:prstGeom>
          <a:noFill/>
          <a:ln w="9525">
            <a:noFill/>
            <a:miter lim="800000"/>
            <a:headEnd/>
            <a:tailEnd/>
          </a:ln>
        </p:spPr>
        <p:txBody>
          <a:bodyPr>
            <a:spAutoFit/>
          </a:bodyPr>
          <a:lstStyle/>
          <a:p>
            <a:r>
              <a:rPr lang="es-ES" sz="2400" i="1">
                <a:latin typeface="Lucida Fax" pitchFamily="18" charset="0"/>
              </a:rPr>
              <a:t>-Solón</a:t>
            </a:r>
            <a:r>
              <a:rPr lang="es-ES" sz="2400">
                <a:latin typeface="Lucida Fax" pitchFamily="18" charset="0"/>
              </a:rPr>
              <a:t> (abuelo de Platón), se estableció en Heliópolis, la ciudad solar de Ra, entró en relación con los sacerdotes y mediante ellos se acercó a los secretos del sacerdocio. Allí escuchó por primera vez la conocida historia de la Atlántida, la cual llegará hasta nosotros gracias a Platón…</a:t>
            </a:r>
          </a:p>
          <a:p>
            <a:r>
              <a:rPr lang="es-ES" sz="2400" i="1">
                <a:latin typeface="Lucida Fax" pitchFamily="18" charset="0"/>
              </a:rPr>
              <a:t>-Platón</a:t>
            </a:r>
            <a:r>
              <a:rPr lang="es-ES" sz="2400">
                <a:latin typeface="Lucida Fax" pitchFamily="18" charset="0"/>
              </a:rPr>
              <a:t> vivió durante 13 años en Egipto, accedió a los Libros Sagrados y fundó a su regreso a Grecia su famosa "Academia“…</a:t>
            </a:r>
          </a:p>
        </p:txBody>
      </p:sp>
      <p:sp>
        <p:nvSpPr>
          <p:cNvPr id="7" name="6 CuadroTexto"/>
          <p:cNvSpPr txBox="1">
            <a:spLocks noChangeArrowheads="1"/>
          </p:cNvSpPr>
          <p:nvPr/>
        </p:nvSpPr>
        <p:spPr bwMode="auto">
          <a:xfrm>
            <a:off x="500063" y="379413"/>
            <a:ext cx="8215312" cy="1477962"/>
          </a:xfrm>
          <a:prstGeom prst="rect">
            <a:avLst/>
          </a:prstGeom>
          <a:noFill/>
          <a:ln w="9525">
            <a:noFill/>
            <a:miter lim="800000"/>
            <a:headEnd/>
            <a:tailEnd/>
          </a:ln>
        </p:spPr>
        <p:txBody>
          <a:bodyPr>
            <a:spAutoFit/>
          </a:bodyPr>
          <a:lstStyle/>
          <a:p>
            <a:r>
              <a:rPr lang="es-ES" sz="2400" i="1">
                <a:latin typeface="Lucida Fax" pitchFamily="18" charset="0"/>
              </a:rPr>
              <a:t>-Tales de Mileto </a:t>
            </a:r>
            <a:r>
              <a:rPr lang="es-ES" sz="2400">
                <a:latin typeface="Lucida Fax" pitchFamily="18" charset="0"/>
              </a:rPr>
              <a:t>permaneció 4 años en Menfis…</a:t>
            </a:r>
          </a:p>
          <a:p>
            <a:r>
              <a:rPr lang="es-ES" sz="2400" i="1">
                <a:latin typeface="Lucida Fax" pitchFamily="18" charset="0"/>
              </a:rPr>
              <a:t>-Demócrito</a:t>
            </a:r>
            <a:r>
              <a:rPr lang="es-ES" sz="2400">
                <a:latin typeface="Lucida Fax" pitchFamily="18" charset="0"/>
              </a:rPr>
              <a:t>, 5 años…</a:t>
            </a:r>
          </a:p>
          <a:p>
            <a:r>
              <a:rPr lang="es-ES" sz="2400" i="1">
                <a:latin typeface="Lucida Fax" pitchFamily="18" charset="0"/>
              </a:rPr>
              <a:t>-Anaxágoras</a:t>
            </a:r>
            <a:r>
              <a:rPr lang="es-ES" sz="2400">
                <a:latin typeface="Lucida Fax" pitchFamily="18" charset="0"/>
              </a:rPr>
              <a:t>, vivió 20 años en Egipto…</a:t>
            </a:r>
          </a:p>
          <a:p>
            <a:endParaRPr lang="es-ES"/>
          </a:p>
        </p:txBody>
      </p:sp>
      <p:pic>
        <p:nvPicPr>
          <p:cNvPr id="12294" name="Picture 6" descr="Avanzar"/>
          <p:cNvPicPr>
            <a:picLocks noChangeAspect="1" noChangeArrowheads="1" noCrop="1"/>
          </p:cNvPicPr>
          <p:nvPr/>
        </p:nvPicPr>
        <p:blipFill>
          <a:blip r:embed="rId3"/>
          <a:srcRect/>
          <a:stretch>
            <a:fillRect/>
          </a:stretch>
        </p:blipFill>
        <p:spPr bwMode="auto">
          <a:xfrm>
            <a:off x="8604250" y="6308725"/>
            <a:ext cx="352425" cy="352425"/>
          </a:xfrm>
          <a:prstGeom prst="rect">
            <a:avLst/>
          </a:prstGeom>
          <a:noFill/>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3000"/>
                                        <p:tgtEl>
                                          <p:spTgt spid="7"/>
                                        </p:tgtEl>
                                      </p:cBhvr>
                                    </p:animEffect>
                                  </p:childTnLst>
                                </p:cTn>
                              </p:par>
                            </p:childTnLst>
                          </p:cTn>
                        </p:par>
                        <p:par>
                          <p:cTn id="8" fill="hold">
                            <p:stCondLst>
                              <p:cond delay="3000"/>
                            </p:stCondLst>
                            <p:childTnLst>
                              <p:par>
                                <p:cTn id="9" presetID="10" presetClass="entr" presetSubtype="0" fill="hold" grpId="0" nodeType="afterEffect">
                                  <p:stCondLst>
                                    <p:cond delay="300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2000"/>
                                        <p:tgtEl>
                                          <p:spTgt spid="5">
                                            <p:txEl>
                                              <p:pRg st="0" end="0"/>
                                            </p:txEl>
                                          </p:spTgt>
                                        </p:tgtEl>
                                      </p:cBhvr>
                                    </p:animEffect>
                                  </p:childTnLst>
                                </p:cTn>
                              </p:par>
                            </p:childTnLst>
                          </p:cTn>
                        </p:par>
                        <p:par>
                          <p:cTn id="12" fill="hold">
                            <p:stCondLst>
                              <p:cond delay="8000"/>
                            </p:stCondLst>
                            <p:childTnLst>
                              <p:par>
                                <p:cTn id="13" presetID="10" presetClass="entr" presetSubtype="0" fill="hold" nodeType="afterEffect">
                                  <p:stCondLst>
                                    <p:cond delay="800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fade">
                                      <p:cBhvr>
                                        <p:cTn id="15" dur="2000"/>
                                        <p:tgtEl>
                                          <p:spTgt spid="5">
                                            <p:txEl>
                                              <p:pRg st="1" end="1"/>
                                            </p:txEl>
                                          </p:spTgt>
                                        </p:tgtEl>
                                      </p:cBhvr>
                                    </p:animEffect>
                                  </p:childTnLst>
                                </p:cTn>
                              </p:par>
                            </p:childTnLst>
                          </p:cTn>
                        </p:par>
                        <p:par>
                          <p:cTn id="16" fill="hold">
                            <p:stCondLst>
                              <p:cond delay="18000"/>
                            </p:stCondLst>
                            <p:childTnLst>
                              <p:par>
                                <p:cTn id="17" presetID="10" presetClass="entr" presetSubtype="0" fill="hold" nodeType="afterEffect">
                                  <p:stCondLst>
                                    <p:cond delay="2000"/>
                                  </p:stCondLst>
                                  <p:childTnLst>
                                    <p:set>
                                      <p:cBhvr>
                                        <p:cTn id="18" dur="1" fill="hold">
                                          <p:stCondLst>
                                            <p:cond delay="0"/>
                                          </p:stCondLst>
                                        </p:cTn>
                                        <p:tgtEl>
                                          <p:spTgt spid="12294"/>
                                        </p:tgtEl>
                                        <p:attrNameLst>
                                          <p:attrName>style.visibility</p:attrName>
                                        </p:attrNameLst>
                                      </p:cBhvr>
                                      <p:to>
                                        <p:strVal val="visible"/>
                                      </p:to>
                                    </p:set>
                                    <p:animEffect transition="in" filter="fade">
                                      <p:cBhvr>
                                        <p:cTn id="19" dur="2000"/>
                                        <p:tgtEl>
                                          <p:spTgt spid="12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egypt_1350_b_c"/>
          <p:cNvPicPr>
            <a:picLocks noChangeAspect="1" noChangeArrowheads="1"/>
          </p:cNvPicPr>
          <p:nvPr/>
        </p:nvPicPr>
        <p:blipFill>
          <a:blip r:embed="rId2"/>
          <a:srcRect l="3220" t="18813" r="3218" b="8907"/>
          <a:stretch>
            <a:fillRect/>
          </a:stretch>
        </p:blipFill>
        <p:spPr bwMode="auto">
          <a:xfrm>
            <a:off x="0" y="0"/>
            <a:ext cx="9144000" cy="6858000"/>
          </a:xfrm>
          <a:prstGeom prst="rect">
            <a:avLst/>
          </a:prstGeom>
          <a:noFill/>
          <a:ln w="28575">
            <a:solidFill>
              <a:schemeClr val="tx1"/>
            </a:solidFill>
            <a:miter lim="800000"/>
            <a:headEnd/>
            <a:tailEnd/>
          </a:ln>
        </p:spPr>
      </p:pic>
    </p:spTree>
  </p:cSld>
  <p:clrMapOvr>
    <a:masterClrMapping/>
  </p:clrMapOvr>
  <p:transition spd="slow" advTm="4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006.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428625" y="427038"/>
            <a:ext cx="6215063" cy="6002337"/>
          </a:xfrm>
          <a:prstGeom prst="rect">
            <a:avLst/>
          </a:prstGeom>
          <a:noFill/>
          <a:ln w="9525">
            <a:noFill/>
            <a:miter lim="800000"/>
            <a:headEnd/>
            <a:tailEnd/>
          </a:ln>
        </p:spPr>
        <p:txBody>
          <a:bodyPr>
            <a:spAutoFit/>
          </a:bodyPr>
          <a:lstStyle/>
          <a:p>
            <a:r>
              <a:rPr lang="es-ES" sz="2400" i="1">
                <a:latin typeface="Lucida Fax" pitchFamily="18" charset="0"/>
              </a:rPr>
              <a:t>Pitágoras</a:t>
            </a:r>
            <a:r>
              <a:rPr lang="es-ES" sz="2400">
                <a:latin typeface="Lucida Fax" pitchFamily="18" charset="0"/>
              </a:rPr>
              <a:t> fue un caso excepcional, paso 22 años en los templos de Menfis y de Tebas... Cuando regresó a Grecia fundó la escuela que lleva su nombre y estableció una filosofía metafísica, una doctrina de la Unidad que abarca lo espiritual y lo material, el cielo y la tierra. Integró la filosofía con la política, la astronomía con la ética, la música con la religión, la geometría con la divinidad. Reconcilió las matemáticas y habló de la reencarnación... Sus enseñanzas siguieron el modelo egipcio; el simbolismo se convirtió en la piedra angular de su enseñanza.</a:t>
            </a:r>
          </a:p>
        </p:txBody>
      </p:sp>
      <p:pic>
        <p:nvPicPr>
          <p:cNvPr id="13317" name="Picture 5" descr="Avanzar"/>
          <p:cNvPicPr>
            <a:picLocks noChangeAspect="1" noChangeArrowheads="1" noCrop="1"/>
          </p:cNvPicPr>
          <p:nvPr/>
        </p:nvPicPr>
        <p:blipFill>
          <a:blip r:embed="rId3"/>
          <a:srcRect/>
          <a:stretch>
            <a:fillRect/>
          </a:stretch>
        </p:blipFill>
        <p:spPr bwMode="auto">
          <a:xfrm>
            <a:off x="8604250" y="6308725"/>
            <a:ext cx="352425" cy="352425"/>
          </a:xfrm>
          <a:prstGeom prst="rect">
            <a:avLst/>
          </a:prstGeom>
          <a:noFill/>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3000"/>
                                        <p:tgtEl>
                                          <p:spTgt spid="6"/>
                                        </p:tgtEl>
                                      </p:cBhvr>
                                    </p:animEffect>
                                  </p:childTnLst>
                                </p:cTn>
                              </p:par>
                            </p:childTnLst>
                          </p:cTn>
                        </p:par>
                        <p:par>
                          <p:cTn id="8" fill="hold">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0"/>
                                        <p:tgtEl>
                                          <p:spTgt spid="5"/>
                                        </p:tgtEl>
                                      </p:cBhvr>
                                    </p:animEffect>
                                  </p:childTnLst>
                                </p:cTn>
                              </p:par>
                            </p:childTnLst>
                          </p:cTn>
                        </p:par>
                        <p:par>
                          <p:cTn id="12" fill="hold">
                            <p:stCondLst>
                              <p:cond delay="8000"/>
                            </p:stCondLst>
                            <p:childTnLst>
                              <p:par>
                                <p:cTn id="13" presetID="10" presetClass="entr" presetSubtype="0" fill="hold" nodeType="afterEffect">
                                  <p:stCondLst>
                                    <p:cond delay="10000"/>
                                  </p:stCondLst>
                                  <p:childTnLst>
                                    <p:set>
                                      <p:cBhvr>
                                        <p:cTn id="14" dur="1" fill="hold">
                                          <p:stCondLst>
                                            <p:cond delay="0"/>
                                          </p:stCondLst>
                                        </p:cTn>
                                        <p:tgtEl>
                                          <p:spTgt spid="13317"/>
                                        </p:tgtEl>
                                        <p:attrNameLst>
                                          <p:attrName>style.visibility</p:attrName>
                                        </p:attrNameLst>
                                      </p:cBhvr>
                                      <p:to>
                                        <p:strVal val="visible"/>
                                      </p:to>
                                    </p:set>
                                    <p:animEffect transition="in" filter="fade">
                                      <p:cBhvr>
                                        <p:cTn id="15" dur="2000"/>
                                        <p:tgtEl>
                                          <p:spTgt spid="13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title"/>
          </p:nvPr>
        </p:nvSpPr>
        <p:spPr/>
        <p:txBody>
          <a:bodyPr/>
          <a:lstStyle/>
          <a:p>
            <a:endParaRPr lang="es-ES" smtClean="0"/>
          </a:p>
        </p:txBody>
      </p:sp>
      <p:pic>
        <p:nvPicPr>
          <p:cNvPr id="55300" name="Picture 4" descr="DSC02258"/>
          <p:cNvPicPr>
            <a:picLocks noChangeAspect="1" noChangeArrowheads="1"/>
          </p:cNvPicPr>
          <p:nvPr>
            <p:ph type="body" idx="1"/>
          </p:nvPr>
        </p:nvPicPr>
        <p:blipFill>
          <a:blip r:embed="rId2"/>
          <a:srcRect/>
          <a:stretch>
            <a:fillRect/>
          </a:stretch>
        </p:blipFill>
        <p:spPr>
          <a:xfrm>
            <a:off x="0" y="0"/>
            <a:ext cx="9144000" cy="6858000"/>
          </a:xfrm>
          <a:noFill/>
          <a:ln w="28575">
            <a:solidFill>
              <a:schemeClr val="bg1"/>
            </a:solidFill>
          </a:ln>
        </p:spPr>
      </p:pic>
    </p:spTree>
  </p:cSld>
  <p:clrMapOvr>
    <a:masterClrMapping/>
  </p:clrMapOvr>
  <p:transition spd="slow" advTm="4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p:cNvSpPr>
          <p:nvPr>
            <p:ph type="title"/>
          </p:nvPr>
        </p:nvSpPr>
        <p:spPr/>
        <p:txBody>
          <a:bodyPr/>
          <a:lstStyle/>
          <a:p>
            <a:endParaRPr lang="es-ES" smtClean="0"/>
          </a:p>
        </p:txBody>
      </p:sp>
      <p:pic>
        <p:nvPicPr>
          <p:cNvPr id="41988" name="Picture 4" descr="EGIPTE 4"/>
          <p:cNvPicPr>
            <a:picLocks noChangeAspect="1" noChangeArrowheads="1"/>
          </p:cNvPicPr>
          <p:nvPr>
            <p:ph type="body" idx="1"/>
          </p:nvPr>
        </p:nvPicPr>
        <p:blipFill>
          <a:blip r:embed="rId2"/>
          <a:srcRect/>
          <a:stretch>
            <a:fillRect/>
          </a:stretch>
        </p:blipFill>
        <p:spPr>
          <a:xfrm>
            <a:off x="0" y="0"/>
            <a:ext cx="9144000" cy="6858000"/>
          </a:xfrm>
        </p:spPr>
      </p:pic>
    </p:spTree>
  </p:cSld>
  <p:clrMapOvr>
    <a:masterClrMapping/>
  </p:clrMapOvr>
  <p:transition spd="slow" advTm="4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title"/>
          </p:nvPr>
        </p:nvSpPr>
        <p:spPr/>
        <p:txBody>
          <a:bodyPr/>
          <a:lstStyle/>
          <a:p>
            <a:endParaRPr lang="es-ES" smtClean="0"/>
          </a:p>
        </p:txBody>
      </p:sp>
      <p:sp>
        <p:nvSpPr>
          <p:cNvPr id="44035" name="Rectangle 3"/>
          <p:cNvSpPr>
            <a:spLocks noGrp="1"/>
          </p:cNvSpPr>
          <p:nvPr>
            <p:ph type="body" idx="1"/>
          </p:nvPr>
        </p:nvSpPr>
        <p:spPr/>
        <p:txBody>
          <a:bodyPr/>
          <a:lstStyle/>
          <a:p>
            <a:endParaRPr lang="es-ES" smtClean="0"/>
          </a:p>
        </p:txBody>
      </p:sp>
      <p:pic>
        <p:nvPicPr>
          <p:cNvPr id="8" name="7 Imagen" descr="017.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2268538" y="2492375"/>
            <a:ext cx="6732587" cy="3743325"/>
          </a:xfrm>
          <a:prstGeom prst="rect">
            <a:avLst/>
          </a:prstGeom>
          <a:noFill/>
          <a:ln w="9525">
            <a:noFill/>
            <a:miter lim="800000"/>
            <a:headEnd/>
            <a:tailEnd/>
          </a:ln>
        </p:spPr>
        <p:txBody>
          <a:bodyPr>
            <a:spAutoFit/>
          </a:bodyPr>
          <a:lstStyle/>
          <a:p>
            <a:r>
              <a:rPr lang="es-ES" sz="2400">
                <a:latin typeface="Lucida Fax" pitchFamily="18" charset="0"/>
              </a:rPr>
              <a:t>Las enseñanzas recibidas por estos sabios en Egipto eran estudiadas dentro de los Templos a través de los libros que en ellos habían. Estos libros eran:</a:t>
            </a:r>
          </a:p>
          <a:p>
            <a:pPr algn="ctr"/>
            <a:r>
              <a:rPr lang="es-ES" sz="2400" b="1" i="1">
                <a:solidFill>
                  <a:schemeClr val="hlink"/>
                </a:solidFill>
                <a:latin typeface="Lucida Fax" pitchFamily="18" charset="0"/>
              </a:rPr>
              <a:t>"Los libros sagrados de Thot-Hermes“…</a:t>
            </a:r>
            <a:r>
              <a:rPr lang="es-ES" sz="2400" i="1">
                <a:latin typeface="Lucida Fax" pitchFamily="18" charset="0"/>
              </a:rPr>
              <a:t> </a:t>
            </a:r>
          </a:p>
          <a:p>
            <a:pPr algn="ctr"/>
            <a:r>
              <a:rPr lang="es-ES" sz="2400" i="1">
                <a:latin typeface="Lucida Fax" pitchFamily="18" charset="0"/>
              </a:rPr>
              <a:t/>
            </a:r>
            <a:br>
              <a:rPr lang="es-ES" sz="2400" i="1">
                <a:latin typeface="Lucida Fax" pitchFamily="18" charset="0"/>
              </a:rPr>
            </a:br>
            <a:r>
              <a:rPr lang="es-ES" sz="2400">
                <a:latin typeface="Lucida Fax" pitchFamily="18" charset="0"/>
              </a:rPr>
              <a:t>Se puede afirmar </a:t>
            </a:r>
            <a:br>
              <a:rPr lang="es-ES" sz="2400">
                <a:latin typeface="Lucida Fax" pitchFamily="18" charset="0"/>
              </a:rPr>
            </a:br>
            <a:r>
              <a:rPr lang="es-ES" sz="2400">
                <a:latin typeface="Lucida Fax" pitchFamily="18" charset="0"/>
              </a:rPr>
              <a:t>que la Tradición Hermética occidental </a:t>
            </a:r>
            <a:br>
              <a:rPr lang="es-ES" sz="2400">
                <a:latin typeface="Lucida Fax" pitchFamily="18" charset="0"/>
              </a:rPr>
            </a:br>
            <a:r>
              <a:rPr lang="es-ES" sz="2400">
                <a:latin typeface="Lucida Fax" pitchFamily="18" charset="0"/>
              </a:rPr>
              <a:t>es la directa heredera </a:t>
            </a:r>
            <a:br>
              <a:rPr lang="es-ES" sz="2400">
                <a:latin typeface="Lucida Fax" pitchFamily="18" charset="0"/>
              </a:rPr>
            </a:br>
            <a:r>
              <a:rPr lang="es-ES" sz="2400">
                <a:latin typeface="Lucida Fax" pitchFamily="18" charset="0"/>
              </a:rPr>
              <a:t>de los conocimientos esotéricos egipcios.</a:t>
            </a:r>
          </a:p>
        </p:txBody>
      </p:sp>
      <p:pic>
        <p:nvPicPr>
          <p:cNvPr id="14341" name="Picture 5" descr="Avanzar"/>
          <p:cNvPicPr>
            <a:picLocks noChangeAspect="1" noChangeArrowheads="1" noCrop="1"/>
          </p:cNvPicPr>
          <p:nvPr/>
        </p:nvPicPr>
        <p:blipFill>
          <a:blip r:embed="rId3"/>
          <a:srcRect/>
          <a:stretch>
            <a:fillRect/>
          </a:stretch>
        </p:blipFill>
        <p:spPr bwMode="auto">
          <a:xfrm>
            <a:off x="8604250" y="6308725"/>
            <a:ext cx="352425" cy="352425"/>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childTnLst>
                          </p:cTn>
                        </p:par>
                        <p:par>
                          <p:cTn id="8" fill="hold">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0"/>
                                        <p:tgtEl>
                                          <p:spTgt spid="5"/>
                                        </p:tgtEl>
                                      </p:cBhvr>
                                    </p:animEffect>
                                  </p:childTnLst>
                                </p:cTn>
                              </p:par>
                            </p:childTnLst>
                          </p:cTn>
                        </p:par>
                        <p:par>
                          <p:cTn id="12" fill="hold">
                            <p:stCondLst>
                              <p:cond delay="8000"/>
                            </p:stCondLst>
                            <p:childTnLst>
                              <p:par>
                                <p:cTn id="13" presetID="10" presetClass="entr" presetSubtype="0" fill="hold" nodeType="afterEffect">
                                  <p:stCondLst>
                                    <p:cond delay="5000"/>
                                  </p:stCondLst>
                                  <p:childTnLst>
                                    <p:set>
                                      <p:cBhvr>
                                        <p:cTn id="14" dur="1" fill="hold">
                                          <p:stCondLst>
                                            <p:cond delay="0"/>
                                          </p:stCondLst>
                                        </p:cTn>
                                        <p:tgtEl>
                                          <p:spTgt spid="14341"/>
                                        </p:tgtEl>
                                        <p:attrNameLst>
                                          <p:attrName>style.visibility</p:attrName>
                                        </p:attrNameLst>
                                      </p:cBhvr>
                                      <p:to>
                                        <p:strVal val="visible"/>
                                      </p:to>
                                    </p:set>
                                    <p:animEffect transition="in" filter="fade">
                                      <p:cBhvr>
                                        <p:cTn id="15" dur="2000"/>
                                        <p:tgtEl>
                                          <p:spTgt spid="143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p:nvPr>
        </p:nvSpPr>
        <p:spPr/>
        <p:txBody>
          <a:bodyPr/>
          <a:lstStyle/>
          <a:p>
            <a:endParaRPr lang="es-ES" smtClean="0"/>
          </a:p>
        </p:txBody>
      </p:sp>
      <p:pic>
        <p:nvPicPr>
          <p:cNvPr id="47108" name="Picture 4" descr="z54"/>
          <p:cNvPicPr>
            <a:picLocks noChangeAspect="1" noChangeArrowheads="1"/>
          </p:cNvPicPr>
          <p:nvPr>
            <p:ph type="body" idx="1"/>
          </p:nvPr>
        </p:nvPicPr>
        <p:blipFill>
          <a:blip r:embed="rId2"/>
          <a:srcRect/>
          <a:stretch>
            <a:fillRect/>
          </a:stretch>
        </p:blipFill>
        <p:spPr>
          <a:xfrm>
            <a:off x="0" y="0"/>
            <a:ext cx="9144000" cy="6858000"/>
          </a:xfrm>
        </p:spPr>
      </p:pic>
    </p:spTree>
  </p:cSld>
  <p:clrMapOvr>
    <a:masterClrMapping/>
  </p:clrMapOvr>
  <p:transition spd="slow" advTm="4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p:nvPr>
        </p:nvSpPr>
        <p:spPr/>
        <p:txBody>
          <a:bodyPr/>
          <a:lstStyle/>
          <a:p>
            <a:endParaRPr lang="es-ES" smtClean="0"/>
          </a:p>
        </p:txBody>
      </p:sp>
      <p:pic>
        <p:nvPicPr>
          <p:cNvPr id="43012" name="Picture 4" descr="DSC02506"/>
          <p:cNvPicPr>
            <a:picLocks noChangeAspect="1" noChangeArrowheads="1"/>
          </p:cNvPicPr>
          <p:nvPr>
            <p:ph type="body" idx="1"/>
          </p:nvPr>
        </p:nvPicPr>
        <p:blipFill>
          <a:blip r:embed="rId2"/>
          <a:srcRect/>
          <a:stretch>
            <a:fillRect/>
          </a:stretch>
        </p:blipFill>
        <p:spPr>
          <a:xfrm>
            <a:off x="0" y="0"/>
            <a:ext cx="9144000" cy="6858000"/>
          </a:xfrm>
          <a:noFill/>
          <a:ln w="28575">
            <a:solidFill>
              <a:schemeClr val="bg1"/>
            </a:solidFill>
          </a:ln>
        </p:spPr>
      </p:pic>
    </p:spTree>
  </p:cSld>
  <p:clrMapOvr>
    <a:masterClrMapping/>
  </p:clrMapOvr>
  <p:transition spd="slow" advTm="4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osiris.jpg"/>
          <p:cNvPicPr>
            <a:picLocks noChangeAspect="1"/>
          </p:cNvPicPr>
          <p:nvPr/>
        </p:nvPicPr>
        <p:blipFill>
          <a:blip r:embed="rId2"/>
          <a:srcRect/>
          <a:stretch>
            <a:fillRect/>
          </a:stretch>
        </p:blipFill>
        <p:spPr bwMode="auto">
          <a:xfrm>
            <a:off x="0" y="-142875"/>
            <a:ext cx="9144000" cy="7000875"/>
          </a:xfrm>
          <a:prstGeom prst="rect">
            <a:avLst/>
          </a:prstGeom>
          <a:noFill/>
          <a:ln w="9525">
            <a:noFill/>
            <a:miter lim="800000"/>
            <a:headEnd/>
            <a:tailEnd/>
          </a:ln>
        </p:spPr>
      </p:pic>
      <p:sp>
        <p:nvSpPr>
          <p:cNvPr id="5" name="4 CuadroTexto"/>
          <p:cNvSpPr txBox="1">
            <a:spLocks noChangeArrowheads="1"/>
          </p:cNvSpPr>
          <p:nvPr/>
        </p:nvSpPr>
        <p:spPr bwMode="auto">
          <a:xfrm>
            <a:off x="0" y="0"/>
            <a:ext cx="2268538" cy="3013075"/>
          </a:xfrm>
          <a:prstGeom prst="rect">
            <a:avLst/>
          </a:prstGeom>
          <a:noFill/>
          <a:ln w="9525">
            <a:noFill/>
            <a:miter lim="800000"/>
            <a:headEnd/>
            <a:tailEnd/>
          </a:ln>
        </p:spPr>
        <p:txBody>
          <a:bodyPr>
            <a:spAutoFit/>
          </a:bodyPr>
          <a:lstStyle/>
          <a:p>
            <a:pPr algn="ctr"/>
            <a:r>
              <a:rPr lang="es-ES" sz="2400" i="1">
                <a:effectLst>
                  <a:outerShdw blurRad="38100" dist="38100" dir="2700000" algn="tl">
                    <a:srgbClr val="1F497D"/>
                  </a:outerShdw>
                </a:effectLst>
                <a:latin typeface="Lucida Fax" pitchFamily="18" charset="0"/>
              </a:rPr>
              <a:t>Osiris</a:t>
            </a:r>
            <a:r>
              <a:rPr lang="es-ES" sz="2400">
                <a:effectLst>
                  <a:outerShdw blurRad="38100" dist="38100" dir="2700000" algn="tl">
                    <a:srgbClr val="1F497D"/>
                  </a:outerShdw>
                </a:effectLst>
                <a:latin typeface="Lucida Fax" pitchFamily="18" charset="0"/>
              </a:rPr>
              <a:t>, poderoso Emperador,                              responde a los peregrinos suplicantes…</a:t>
            </a:r>
          </a:p>
          <a:p>
            <a:pPr algn="ctr"/>
            <a:endParaRPr lang="es-ES" sz="2400">
              <a:effectLst>
                <a:outerShdw blurRad="38100" dist="38100" dir="2700000" algn="tl">
                  <a:srgbClr val="1F497D"/>
                </a:outerShdw>
              </a:effectLst>
              <a:latin typeface="Lucida Fax" pitchFamily="18" charset="0"/>
            </a:endParaRPr>
          </a:p>
        </p:txBody>
      </p:sp>
      <p:pic>
        <p:nvPicPr>
          <p:cNvPr id="16389" name="Picture 5" descr="Avanzar"/>
          <p:cNvPicPr>
            <a:picLocks noChangeAspect="1" noChangeArrowheads="1" noCrop="1"/>
          </p:cNvPicPr>
          <p:nvPr/>
        </p:nvPicPr>
        <p:blipFill>
          <a:blip r:embed="rId3"/>
          <a:srcRect/>
          <a:stretch>
            <a:fillRect/>
          </a:stretch>
        </p:blipFill>
        <p:spPr bwMode="auto">
          <a:xfrm>
            <a:off x="8604250" y="6308725"/>
            <a:ext cx="352425" cy="352425"/>
          </a:xfrm>
          <a:prstGeom prst="rect">
            <a:avLst/>
          </a:prstGeom>
          <a:noFill/>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childTnLst>
                          </p:cTn>
                        </p:par>
                        <p:par>
                          <p:cTn id="8" fill="hold">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2000"/>
                                        <p:tgtEl>
                                          <p:spTgt spid="5">
                                            <p:txEl>
                                              <p:pRg st="0" end="0"/>
                                            </p:txEl>
                                          </p:spTgt>
                                        </p:tgtEl>
                                      </p:cBhvr>
                                    </p:animEffect>
                                  </p:childTnLst>
                                </p:cTn>
                              </p:par>
                            </p:childTnLst>
                          </p:cTn>
                        </p:par>
                        <p:par>
                          <p:cTn id="12" fill="hold">
                            <p:stCondLst>
                              <p:cond delay="5000"/>
                            </p:stCondLst>
                            <p:childTnLst>
                              <p:par>
                                <p:cTn id="13" presetID="10" presetClass="entr" presetSubtype="0" fill="hold" nodeType="afterEffect">
                                  <p:stCondLst>
                                    <p:cond delay="0"/>
                                  </p:stCondLst>
                                  <p:childTnLst>
                                    <p:set>
                                      <p:cBhvr>
                                        <p:cTn id="14" dur="1" fill="hold">
                                          <p:stCondLst>
                                            <p:cond delay="0"/>
                                          </p:stCondLst>
                                        </p:cTn>
                                        <p:tgtEl>
                                          <p:spTgt spid="16389"/>
                                        </p:tgtEl>
                                        <p:attrNameLst>
                                          <p:attrName>style.visibility</p:attrName>
                                        </p:attrNameLst>
                                      </p:cBhvr>
                                      <p:to>
                                        <p:strVal val="visible"/>
                                      </p:to>
                                    </p:set>
                                    <p:animEffect transition="in" filter="fade">
                                      <p:cBhvr>
                                        <p:cTn id="15" dur="2000"/>
                                        <p:tgtEl>
                                          <p:spTgt spid="163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p:cNvSpPr>
          <p:nvPr>
            <p:ph type="title"/>
          </p:nvPr>
        </p:nvSpPr>
        <p:spPr/>
        <p:txBody>
          <a:bodyPr/>
          <a:lstStyle/>
          <a:p>
            <a:endParaRPr lang="es-ES" smtClean="0"/>
          </a:p>
        </p:txBody>
      </p:sp>
      <p:pic>
        <p:nvPicPr>
          <p:cNvPr id="45060" name="Picture 4" descr="EGIPTE 91"/>
          <p:cNvPicPr>
            <a:picLocks noChangeAspect="1" noChangeArrowheads="1"/>
          </p:cNvPicPr>
          <p:nvPr>
            <p:ph type="body" idx="1"/>
          </p:nvPr>
        </p:nvPicPr>
        <p:blipFill>
          <a:blip r:embed="rId2"/>
          <a:srcRect/>
          <a:stretch>
            <a:fillRect/>
          </a:stretch>
        </p:blipFill>
        <p:spPr>
          <a:xfrm>
            <a:off x="0" y="0"/>
            <a:ext cx="9144000" cy="6858000"/>
          </a:xfrm>
        </p:spPr>
      </p:pic>
      <p:sp>
        <p:nvSpPr>
          <p:cNvPr id="45061" name="Text Box 5"/>
          <p:cNvSpPr txBox="1">
            <a:spLocks noChangeArrowheads="1"/>
          </p:cNvSpPr>
          <p:nvPr/>
        </p:nvSpPr>
        <p:spPr bwMode="auto">
          <a:xfrm>
            <a:off x="158750" y="207963"/>
            <a:ext cx="184150" cy="366712"/>
          </a:xfrm>
          <a:prstGeom prst="rect">
            <a:avLst/>
          </a:prstGeom>
          <a:noFill/>
          <a:ln w="9525">
            <a:noFill/>
            <a:miter lim="800000"/>
            <a:headEnd/>
            <a:tailEnd/>
          </a:ln>
          <a:effectLst/>
        </p:spPr>
        <p:txBody>
          <a:bodyPr wrap="none">
            <a:spAutoFit/>
          </a:bodyPr>
          <a:lstStyle/>
          <a:p>
            <a:endParaRPr lang="es-ES"/>
          </a:p>
        </p:txBody>
      </p:sp>
      <p:sp>
        <p:nvSpPr>
          <p:cNvPr id="45063" name="Text Box 7"/>
          <p:cNvSpPr txBox="1">
            <a:spLocks noChangeArrowheads="1"/>
          </p:cNvSpPr>
          <p:nvPr/>
        </p:nvSpPr>
        <p:spPr bwMode="auto">
          <a:xfrm>
            <a:off x="303213" y="496888"/>
            <a:ext cx="8883650" cy="641350"/>
          </a:xfrm>
          <a:prstGeom prst="rect">
            <a:avLst/>
          </a:prstGeom>
          <a:noFill/>
          <a:ln w="9525">
            <a:noFill/>
            <a:miter lim="800000"/>
            <a:headEnd/>
            <a:tailEnd/>
          </a:ln>
          <a:effectLst/>
        </p:spPr>
        <p:txBody>
          <a:bodyPr wrap="none">
            <a:spAutoFit/>
          </a:bodyPr>
          <a:lstStyle/>
          <a:p>
            <a:r>
              <a:rPr lang="es-ES" i="1">
                <a:solidFill>
                  <a:schemeClr val="bg1"/>
                </a:solidFill>
                <a:effectLst>
                  <a:outerShdw blurRad="38100" dist="38100" dir="2700000" algn="tl">
                    <a:srgbClr val="FFFFFF"/>
                  </a:outerShdw>
                </a:effectLst>
              </a:rPr>
              <a:t>Horus</a:t>
            </a:r>
            <a:r>
              <a:rPr lang="es-ES">
                <a:solidFill>
                  <a:schemeClr val="bg1"/>
                </a:solidFill>
                <a:effectLst>
                  <a:outerShdw blurRad="38100" dist="38100" dir="2700000" algn="tl">
                    <a:srgbClr val="FFFFFF"/>
                  </a:outerShdw>
                </a:effectLst>
              </a:rPr>
              <a:t>, Espíritu Divino,                                     responde a los peregrinos suplicantes…</a:t>
            </a:r>
          </a:p>
          <a:p>
            <a:endParaRPr lang="es-ES">
              <a:solidFill>
                <a:schemeClr val="bg1"/>
              </a:solidFill>
              <a:effectLst>
                <a:outerShdw blurRad="38100" dist="38100" dir="2700000" algn="tl">
                  <a:srgbClr val="FFFFFF"/>
                </a:outerShdw>
              </a:effectLst>
            </a:endParaRPr>
          </a:p>
        </p:txBody>
      </p:sp>
    </p:spTree>
  </p:cSld>
  <p:clrMapOvr>
    <a:masterClrMapping/>
  </p:clrMapOvr>
  <p:transition spd="slow" advTm="4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p:cNvSpPr>
          <p:nvPr>
            <p:ph type="title"/>
          </p:nvPr>
        </p:nvSpPr>
        <p:spPr/>
        <p:txBody>
          <a:bodyPr/>
          <a:lstStyle/>
          <a:p>
            <a:endParaRPr lang="es-ES" smtClean="0"/>
          </a:p>
        </p:txBody>
      </p:sp>
      <p:pic>
        <p:nvPicPr>
          <p:cNvPr id="46084" name="Picture 4" descr="DSC02432"/>
          <p:cNvPicPr>
            <a:picLocks noChangeAspect="1" noChangeArrowheads="1"/>
          </p:cNvPicPr>
          <p:nvPr>
            <p:ph type="body" idx="1"/>
          </p:nvPr>
        </p:nvPicPr>
        <p:blipFill>
          <a:blip r:embed="rId2"/>
          <a:srcRect/>
          <a:stretch>
            <a:fillRect/>
          </a:stretch>
        </p:blipFill>
        <p:spPr>
          <a:xfrm>
            <a:off x="0" y="0"/>
            <a:ext cx="9144000" cy="6858000"/>
          </a:xfrm>
          <a:noFill/>
          <a:ln w="28575">
            <a:solidFill>
              <a:schemeClr val="bg1"/>
            </a:solidFill>
          </a:ln>
        </p:spPr>
      </p:pic>
      <p:sp>
        <p:nvSpPr>
          <p:cNvPr id="46085" name="Text Box 5"/>
          <p:cNvSpPr txBox="1">
            <a:spLocks noChangeArrowheads="1"/>
          </p:cNvSpPr>
          <p:nvPr/>
        </p:nvSpPr>
        <p:spPr bwMode="auto">
          <a:xfrm>
            <a:off x="303213" y="207963"/>
            <a:ext cx="8362950" cy="641350"/>
          </a:xfrm>
          <a:prstGeom prst="rect">
            <a:avLst/>
          </a:prstGeom>
          <a:noFill/>
          <a:ln w="9525">
            <a:noFill/>
            <a:miter lim="800000"/>
            <a:headEnd/>
            <a:tailEnd/>
          </a:ln>
          <a:effectLst/>
        </p:spPr>
        <p:txBody>
          <a:bodyPr wrap="none">
            <a:spAutoFit/>
          </a:bodyPr>
          <a:lstStyle/>
          <a:p>
            <a:r>
              <a:rPr lang="es-ES" i="1">
                <a:solidFill>
                  <a:schemeClr val="bg1"/>
                </a:solidFill>
                <a:effectLst>
                  <a:outerShdw blurRad="38100" dist="38100" dir="2700000" algn="tl">
                    <a:srgbClr val="FFFFFF"/>
                  </a:outerShdw>
                </a:effectLst>
              </a:rPr>
              <a:t>Isis</a:t>
            </a:r>
            <a:r>
              <a:rPr lang="es-ES">
                <a:solidFill>
                  <a:schemeClr val="bg1"/>
                </a:solidFill>
                <a:effectLst>
                  <a:outerShdw blurRad="38100" dist="38100" dir="2700000" algn="tl">
                    <a:srgbClr val="FFFFFF"/>
                  </a:outerShdw>
                </a:effectLst>
              </a:rPr>
              <a:t>, Madre dignísima,                                       responde a tus hijos suplicantes…</a:t>
            </a:r>
          </a:p>
          <a:p>
            <a:endParaRPr lang="es-ES"/>
          </a:p>
        </p:txBody>
      </p:sp>
    </p:spTree>
  </p:cSld>
  <p:clrMapOvr>
    <a:masterClrMapping/>
  </p:clrMapOvr>
  <p:transition spd="slow" advTm="5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title"/>
          </p:nvPr>
        </p:nvSpPr>
        <p:spPr/>
        <p:txBody>
          <a:bodyPr/>
          <a:lstStyle/>
          <a:p>
            <a:endParaRPr lang="es-ES" smtClean="0"/>
          </a:p>
        </p:txBody>
      </p:sp>
      <p:sp>
        <p:nvSpPr>
          <p:cNvPr id="59395" name="Rectangle 3"/>
          <p:cNvSpPr>
            <a:spLocks noGrp="1"/>
          </p:cNvSpPr>
          <p:nvPr>
            <p:ph type="body" idx="1"/>
          </p:nvPr>
        </p:nvSpPr>
        <p:spPr/>
        <p:txBody>
          <a:bodyPr/>
          <a:lstStyle/>
          <a:p>
            <a:endParaRPr lang="es-ES" smtClean="0"/>
          </a:p>
        </p:txBody>
      </p:sp>
      <p:sp>
        <p:nvSpPr>
          <p:cNvPr id="2" name="1 Rectángulo"/>
          <p:cNvSpPr/>
          <p:nvPr/>
        </p:nvSpPr>
        <p:spPr>
          <a:xfrm>
            <a:off x="2008790" y="1209676"/>
            <a:ext cx="4958747" cy="3770263"/>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spAutoFit/>
          </a:bodyPr>
          <a:lstStyle/>
          <a:p>
            <a:pPr algn="ctr" fontAlgn="auto">
              <a:spcBef>
                <a:spcPts val="0"/>
              </a:spcBef>
              <a:spcAft>
                <a:spcPts val="0"/>
              </a:spcAft>
              <a:defRPr/>
            </a:pPr>
            <a:r>
              <a:rPr lang="es-ES_tradnl" sz="239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mn-lt"/>
              </a:rPr>
              <a:t>FIN</a:t>
            </a:r>
            <a:endParaRPr lang="es-ES" sz="239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mn-lt"/>
            </a:endParaRPr>
          </a:p>
        </p:txBody>
      </p:sp>
    </p:spTree>
  </p:cSld>
  <p:clrMapOvr>
    <a:masterClrMapping/>
  </p:clrMapOvr>
  <p:transition spd="slow" advTm="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withEffect">
                                  <p:stCondLst>
                                    <p:cond delay="0"/>
                                  </p:stCondLst>
                                  <p:childTnLst>
                                    <p:anim calcmode="lin" valueType="num">
                                      <p:cBhvr>
                                        <p:cTn id="6" dur="5000"/>
                                        <p:tgtEl>
                                          <p:spTgt spid="2"/>
                                        </p:tgtEl>
                                        <p:attrNameLst>
                                          <p:attrName>ppt_w</p:attrName>
                                        </p:attrNameLst>
                                      </p:cBhvr>
                                      <p:tavLst>
                                        <p:tav tm="0">
                                          <p:val>
                                            <p:strVal val="ppt_w"/>
                                          </p:val>
                                        </p:tav>
                                        <p:tav tm="100000">
                                          <p:val>
                                            <p:fltVal val="0"/>
                                          </p:val>
                                        </p:tav>
                                      </p:tavLst>
                                    </p:anim>
                                    <p:anim calcmode="lin" valueType="num">
                                      <p:cBhvr>
                                        <p:cTn id="7" dur="5000"/>
                                        <p:tgtEl>
                                          <p:spTgt spid="2"/>
                                        </p:tgtEl>
                                        <p:attrNameLst>
                                          <p:attrName>ppt_h</p:attrName>
                                        </p:attrNameLst>
                                      </p:cBhvr>
                                      <p:tavLst>
                                        <p:tav tm="0">
                                          <p:val>
                                            <p:strVal val="ppt_h"/>
                                          </p:val>
                                        </p:tav>
                                        <p:tav tm="100000">
                                          <p:val>
                                            <p:fltVal val="0"/>
                                          </p:val>
                                        </p:tav>
                                      </p:tavLst>
                                    </p:anim>
                                    <p:animEffect transition="out" filter="fade">
                                      <p:cBhvr>
                                        <p:cTn id="8" dur="5000"/>
                                        <p:tgtEl>
                                          <p:spTgt spid="2"/>
                                        </p:tgtEl>
                                      </p:cBhvr>
                                    </p:animEffect>
                                    <p:set>
                                      <p:cBhvr>
                                        <p:cTn id="9" dur="1" fill="hold">
                                          <p:stCondLst>
                                            <p:cond delay="4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gipto_y_Grecia-El_origen_del_conocimient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Egipto_y_Grecia-El_origen_del_conocimiento</Template>
  <TotalTime>1</TotalTime>
  <Words>704</Words>
  <Application>Microsoft Office PowerPoint</Application>
  <PresentationFormat>Presentación en pantalla (4:3)</PresentationFormat>
  <Paragraphs>61</Paragraphs>
  <Slides>43</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43</vt:i4>
      </vt:variant>
    </vt:vector>
  </HeadingPairs>
  <TitlesOfParts>
    <vt:vector size="49" baseType="lpstr">
      <vt:lpstr>Arial</vt:lpstr>
      <vt:lpstr>Calibri</vt:lpstr>
      <vt:lpstr>Lucida Fax</vt:lpstr>
      <vt:lpstr>Constantia</vt:lpstr>
      <vt:lpstr>Egipto_y_Grecia-El_origen_del_conocimiento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subject>El origen del conocimiento</dc:subject>
  <dc:creator>X</dc:creator>
  <cp:lastModifiedBy>JOSE LUIS</cp:lastModifiedBy>
  <cp:revision>1</cp:revision>
  <dcterms:created xsi:type="dcterms:W3CDTF">2014-05-13T08:03:54Z</dcterms:created>
  <dcterms:modified xsi:type="dcterms:W3CDTF">2014-05-13T08:05:30Z</dcterms:modified>
</cp:coreProperties>
</file>