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0" r:id="rId5"/>
    <p:sldId id="299" r:id="rId6"/>
    <p:sldId id="298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85" r:id="rId42"/>
    <p:sldId id="297" r:id="rId43"/>
    <p:sldId id="294" r:id="rId44"/>
    <p:sldId id="295" r:id="rId45"/>
    <p:sldId id="301" r:id="rId4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Z+nbrrb4xlvBZ4A656Pdg==" hashData="ponsm8Cr/GZZREzvs4uoz/612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D0F264-0196-4C14-B30F-797E2D4C775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741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4B9243-E2DC-4ECB-8101-CBA3C1DB496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956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3E242-DFFC-41A6-A490-FDD654D255A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0846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A9922-9D1A-4156-AB63-CF1B1BDE2B3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885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22C448-9254-480C-ACAC-44C82275778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8804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405DE-7075-4816-A495-77F33D613AA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0083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7C472E-A41B-4DDA-925B-3160889E5FE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5349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BD66E-70CE-4BCE-A366-B6FC25CE13F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8786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E9F2B-B97C-43BB-94F3-A985E48A58E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6559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64EC7-8F70-4614-BC30-87F49FD70F7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9549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C331C6-56C0-4E11-8FCE-BA0290D4456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24062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119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C57409C-7E06-494C-B08D-0FCA4ABDB994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andre-charles-bou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488" y="908050"/>
            <a:ext cx="4754562" cy="566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1722438" y="257175"/>
            <a:ext cx="55133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ANDRE-CHARLES BOULLE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79388" y="604838"/>
            <a:ext cx="8785225" cy="556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b="1" u="sng">
                <a:solidFill>
                  <a:srgbClr val="FFFF00"/>
                </a:solidFill>
              </a:rPr>
              <a:t>ANDRE-CHARLES BOULLE (1642-1732</a:t>
            </a:r>
            <a:r>
              <a:rPr lang="es-ES" b="1">
                <a:solidFill>
                  <a:srgbClr val="FFFF00"/>
                </a:solidFill>
              </a:rPr>
              <a:t>)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sz="800">
                <a:solidFill>
                  <a:srgbClr val="FFFF00"/>
                </a:solidFill>
              </a:rPr>
              <a:t> 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b="1">
                <a:solidFill>
                  <a:srgbClr val="FFFF00"/>
                </a:solidFill>
              </a:rPr>
              <a:t>   </a:t>
            </a:r>
            <a:r>
              <a:rPr lang="es-ES" sz="1600" b="1">
                <a:solidFill>
                  <a:srgbClr val="FFFF00"/>
                </a:solidFill>
              </a:rPr>
              <a:t>Nació en Paris en 1642 en el seno de una familia de ebanistas, llego a maestro a los veinticuatro años. 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sz="1600" b="1">
                <a:solidFill>
                  <a:srgbClr val="FFFF00"/>
                </a:solidFill>
              </a:rPr>
              <a:t>   Seis años mas tarde el rey le llamo y puso a su disposición veinte talleres reales y alojamiento en el Louvre. 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sz="1600" b="1">
                <a:solidFill>
                  <a:srgbClr val="FFFF00"/>
                </a:solidFill>
              </a:rPr>
              <a:t>En 1672 recibió el honor de ser nombrado "Ebanista, cincelador, dorador y escultor del Rey", de su gran producción de muebles pocos fueron realizados para el rey. 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sz="1600" b="1">
                <a:solidFill>
                  <a:srgbClr val="FFFF00"/>
                </a:solidFill>
              </a:rPr>
              <a:t>La reina y el heredero fueron los entusiastas del maestro, el monarca le encargo a Boulle maravillosos trabajos de marquetería y parquets para la decoración de los palacios reales. </a:t>
            </a:r>
            <a:endParaRPr lang="es-ES" sz="800">
              <a:solidFill>
                <a:srgbClr val="FFFF00"/>
              </a:solidFill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sz="1600" b="1">
                <a:solidFill>
                  <a:srgbClr val="FFFF00"/>
                </a:solidFill>
              </a:rPr>
              <a:t>A pesar de ser ebanista del rey, sus principales clientes fueron privados, financieros y ministros, cardenales y monarcas extranjeros. </a:t>
            </a:r>
            <a:endParaRPr lang="es-ES" sz="800">
              <a:solidFill>
                <a:srgbClr val="FFFF00"/>
              </a:solidFill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sz="1600" b="1">
                <a:solidFill>
                  <a:srgbClr val="FFFF00"/>
                </a:solidFill>
              </a:rPr>
              <a:t>Boulle se adelanto a su época con sus muebles, su principal característica es la incorporación de elementos esculturales.</a:t>
            </a:r>
            <a:endParaRPr lang="es-ES" sz="800">
              <a:solidFill>
                <a:srgbClr val="FFFF00"/>
              </a:solidFill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sz="1600" b="1">
                <a:solidFill>
                  <a:srgbClr val="FFFF00"/>
                </a:solidFill>
              </a:rPr>
              <a:t>Los montajes de bronce dorado tienen entidad propia y aparecen con mayor profusión y escala. </a:t>
            </a:r>
            <a:endParaRPr lang="es-ES" sz="800">
              <a:solidFill>
                <a:srgbClr val="FFFF00"/>
              </a:solidFill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sz="1600" b="1">
                <a:solidFill>
                  <a:srgbClr val="FFFF00"/>
                </a:solidFill>
              </a:rPr>
              <a:t>El bronce se convirtió en el elemento central de su composición, con los paneles de marquetería a su alrededor, como una extensión del dorado.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sz="1600" b="1">
                <a:solidFill>
                  <a:srgbClr val="FFFF00"/>
                </a:solidFill>
              </a:rPr>
              <a:t>Boulle, además de ebanista, era un estupendo escultor y perfecciono la marquetería con sus técnicas -premier partie y contra partie. 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s-ES" sz="1600" b="1">
                <a:solidFill>
                  <a:srgbClr val="FFFF00"/>
                </a:solidFill>
              </a:rPr>
              <a:t>Era un coleccionista empedernido y debido a su pasión por el coleccionismo paso apuros económicos, murió endeudado y pidiendo protección al rey.</a:t>
            </a:r>
            <a:r>
              <a:rPr lang="es-ES" sz="1600">
                <a:solidFill>
                  <a:srgbClr val="FFFF00"/>
                </a:solidFill>
              </a:rPr>
              <a:t> </a:t>
            </a:r>
          </a:p>
          <a:p>
            <a:pPr algn="ctr">
              <a:spcBef>
                <a:spcPct val="20000"/>
              </a:spcBef>
            </a:pPr>
            <a:endParaRPr lang="es-ES" sz="16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d4541664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" t="899" b="9715"/>
          <a:stretch>
            <a:fillRect/>
          </a:stretch>
        </p:blipFill>
        <p:spPr bwMode="auto">
          <a:xfrm>
            <a:off x="0" y="858838"/>
            <a:ext cx="9144000" cy="5018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216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25" y="0"/>
            <a:ext cx="45259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35486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-19050"/>
            <a:ext cx="6784975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4f_2c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43imboulv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-30163"/>
            <a:ext cx="7850188" cy="688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rtwork_images_424924540_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oull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8135937" cy="714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oulleWritingTa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492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abi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1" b="1250"/>
          <a:stretch>
            <a:fillRect/>
          </a:stretch>
        </p:blipFill>
        <p:spPr bwMode="auto">
          <a:xfrm>
            <a:off x="2111375" y="0"/>
            <a:ext cx="5260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0B2F629-A19B-77CB-EA4C-ED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823a726e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0"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006328D1V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82015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2926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oulle_Louis_XIV_coff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1" t="2724" r="5795"/>
          <a:stretch>
            <a:fillRect/>
          </a:stretch>
        </p:blipFill>
        <p:spPr bwMode="auto">
          <a:xfrm>
            <a:off x="468313" y="9525"/>
            <a:ext cx="82804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oulle-blog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67" b="1987"/>
          <a:stretch>
            <a:fillRect/>
          </a:stretch>
        </p:blipFill>
        <p:spPr bwMode="auto">
          <a:xfrm>
            <a:off x="1692275" y="0"/>
            <a:ext cx="58578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BoulleClockWithPedes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0"/>
            <a:ext cx="38766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exp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" b="1250"/>
          <a:stretch>
            <a:fillRect/>
          </a:stretch>
        </p:blipFill>
        <p:spPr bwMode="auto">
          <a:xfrm>
            <a:off x="5586413" y="0"/>
            <a:ext cx="2514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b_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0"/>
            <a:ext cx="39973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b_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0"/>
            <a:ext cx="8316913" cy="648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625725" y="6491288"/>
            <a:ext cx="4826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Detalle mueble gabinete anterior (1)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b_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0"/>
            <a:ext cx="648017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908175" y="6491288"/>
            <a:ext cx="4826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Detalle mueble gabinete anterior (2)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BoulleClockWithPedestalDe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024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G_13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1"/>
          <a:stretch>
            <a:fillRect/>
          </a:stretch>
        </p:blipFill>
        <p:spPr bwMode="auto">
          <a:xfrm>
            <a:off x="323850" y="0"/>
            <a:ext cx="8316913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oa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3" b="2438"/>
          <a:stretch>
            <a:fillRect/>
          </a:stretch>
        </p:blipFill>
        <p:spPr bwMode="auto">
          <a:xfrm>
            <a:off x="1763713" y="0"/>
            <a:ext cx="4752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0"/>
            <a:ext cx="8964612" cy="681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ME0000043904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-17463"/>
            <a:ext cx="7632700" cy="690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P10908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pa05_boulle_the_c70_250302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0"/>
            <a:ext cx="25638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7" name="Picture 3" descr="Sin-título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25" y="0"/>
            <a:ext cx="4933950" cy="685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Picture_in_Mazarind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888"/>
            <a:ext cx="9144000" cy="621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V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4" t="2782" r="5011"/>
          <a:stretch>
            <a:fillRect/>
          </a:stretch>
        </p:blipFill>
        <p:spPr bwMode="auto">
          <a:xfrm>
            <a:off x="2568575" y="0"/>
            <a:ext cx="3587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BoulleOrnateTable-T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44000" cy="5386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Andre-Charles-Boulle-armo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3" y="0"/>
            <a:ext cx="8929687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006328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7" t="5902" r="6580" b="4861"/>
          <a:stretch>
            <a:fillRect/>
          </a:stretch>
        </p:blipFill>
        <p:spPr bwMode="auto">
          <a:xfrm>
            <a:off x="361950" y="0"/>
            <a:ext cx="50022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5651500" y="2133600"/>
            <a:ext cx="3132138" cy="366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</a:rPr>
              <a:t>Armario</a:t>
            </a:r>
            <a:br>
              <a:rPr lang="es-ES" b="1">
                <a:solidFill>
                  <a:srgbClr val="FFFF00"/>
                </a:solidFill>
              </a:rPr>
            </a:br>
            <a:r>
              <a:rPr lang="es-ES" b="1">
                <a:solidFill>
                  <a:srgbClr val="FFFF00"/>
                </a:solidFill>
              </a:rPr>
              <a:t>París, principios del siglo XVIII</a:t>
            </a:r>
            <a:br>
              <a:rPr lang="es-ES" b="1">
                <a:solidFill>
                  <a:srgbClr val="FFFF00"/>
                </a:solidFill>
              </a:rPr>
            </a:br>
            <a:r>
              <a:rPr lang="es-ES" b="1">
                <a:solidFill>
                  <a:srgbClr val="FFFF00"/>
                </a:solidFill>
              </a:rPr>
              <a:t>Armazón de roble, enchapado de ébano y carey, marquetería de latón, estaño, cuerno y maderas de colores, bronce dorado</a:t>
            </a:r>
            <a:br>
              <a:rPr lang="es-ES" b="1">
                <a:solidFill>
                  <a:srgbClr val="FFFF00"/>
                </a:solidFill>
              </a:rPr>
            </a:br>
            <a:r>
              <a:rPr lang="es-ES" b="1">
                <a:solidFill>
                  <a:srgbClr val="FFFF00"/>
                </a:solidFill>
              </a:rPr>
              <a:t>Alto 2,60 m; ancho 1,48 m; profundidad 0,64 m </a:t>
            </a:r>
            <a:br>
              <a:rPr lang="es-ES" b="1">
                <a:solidFill>
                  <a:srgbClr val="FFFF00"/>
                </a:solidFill>
              </a:rPr>
            </a:br>
            <a:r>
              <a:rPr lang="es-ES">
                <a:solidFill>
                  <a:srgbClr val="FFFF00"/>
                </a:solidFill>
              </a:rPr>
              <a:t/>
            </a:r>
            <a:br>
              <a:rPr lang="es-ES">
                <a:solidFill>
                  <a:srgbClr val="FFFF00"/>
                </a:solidFill>
              </a:rPr>
            </a:br>
            <a:endParaRPr lang="es-ES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006328D2V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2195513" y="6105525"/>
            <a:ext cx="4752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Detalles del Armario figura anterior (1)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006328D3V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7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2195513" y="5999163"/>
            <a:ext cx="48974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Detalles del Armario figura anterior (2)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006328D4V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2195513" y="6091238"/>
            <a:ext cx="46085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Detalles del Armario figura anterior (3)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006328D5V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7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195513" y="6491288"/>
            <a:ext cx="46815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</a:rPr>
              <a:t>Detalles del Armario figura anterior (4)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Andre_Charles_Boulle_The_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75" y="0"/>
            <a:ext cx="4287838" cy="6858000"/>
          </a:xfrm>
          <a:prstGeom prst="rect">
            <a:avLst/>
          </a:prstGeom>
          <a:noFill/>
          <a:ln w="9525">
            <a:solidFill>
              <a:srgbClr val="DBC8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006328D6V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3143250" cy="6858000"/>
          </a:xfrm>
          <a:prstGeom prst="rect">
            <a:avLst/>
          </a:prstGeom>
          <a:noFill/>
          <a:ln w="9525">
            <a:solidFill>
              <a:srgbClr val="DBC8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BoulleOrnateCommo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109075" cy="680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andre-bou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44450"/>
            <a:ext cx="6697663" cy="6697663"/>
          </a:xfrm>
          <a:prstGeom prst="rect">
            <a:avLst/>
          </a:prstGeom>
          <a:noFill/>
          <a:ln w="9525">
            <a:solidFill>
              <a:srgbClr val="DBC8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Andre_Charles_Boulle_Louis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175"/>
            <a:ext cx="7412037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686e7af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4984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béniste - A. Charles Boulle .. 17 12 2010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Ebéniste - A. Charles Boulle .. 17 12 2010</Template>
  <TotalTime>2</TotalTime>
  <Words>314</Words>
  <Application>Microsoft Office PowerPoint</Application>
  <PresentationFormat>Presentación en pantalla (4:3)</PresentationFormat>
  <Paragraphs>22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7" baseType="lpstr">
      <vt:lpstr>Arial</vt:lpstr>
      <vt:lpstr>Ebéniste - A. Charles Boulle .. 17 12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2021-04-06T08:52:24Z</dcterms:created>
  <dcterms:modified xsi:type="dcterms:W3CDTF">2021-04-06T08:54:59Z</dcterms:modified>
</cp:coreProperties>
</file>