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73" r:id="rId3"/>
  </p:sldMasterIdLst>
  <p:notesMasterIdLst>
    <p:notesMasterId r:id="rId74"/>
  </p:notesMasterIdLst>
  <p:sldIdLst>
    <p:sldId id="310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327" r:id="rId21"/>
    <p:sldId id="308" r:id="rId22"/>
    <p:sldId id="309" r:id="rId23"/>
    <p:sldId id="259" r:id="rId24"/>
    <p:sldId id="260" r:id="rId25"/>
    <p:sldId id="261" r:id="rId26"/>
    <p:sldId id="305" r:id="rId27"/>
    <p:sldId id="262" r:id="rId28"/>
    <p:sldId id="263" r:id="rId29"/>
    <p:sldId id="264" r:id="rId30"/>
    <p:sldId id="265" r:id="rId31"/>
    <p:sldId id="266" r:id="rId32"/>
    <p:sldId id="267" r:id="rId33"/>
    <p:sldId id="268" r:id="rId34"/>
    <p:sldId id="269" r:id="rId35"/>
    <p:sldId id="270" r:id="rId36"/>
    <p:sldId id="271" r:id="rId37"/>
    <p:sldId id="306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307" r:id="rId48"/>
    <p:sldId id="281" r:id="rId49"/>
    <p:sldId id="282" r:id="rId50"/>
    <p:sldId id="283" r:id="rId51"/>
    <p:sldId id="284" r:id="rId52"/>
    <p:sldId id="285" r:id="rId53"/>
    <p:sldId id="286" r:id="rId54"/>
    <p:sldId id="287" r:id="rId55"/>
    <p:sldId id="288" r:id="rId56"/>
    <p:sldId id="289" r:id="rId57"/>
    <p:sldId id="290" r:id="rId58"/>
    <p:sldId id="291" r:id="rId59"/>
    <p:sldId id="292" r:id="rId60"/>
    <p:sldId id="293" r:id="rId61"/>
    <p:sldId id="294" r:id="rId62"/>
    <p:sldId id="295" r:id="rId63"/>
    <p:sldId id="296" r:id="rId64"/>
    <p:sldId id="297" r:id="rId65"/>
    <p:sldId id="298" r:id="rId66"/>
    <p:sldId id="299" r:id="rId67"/>
    <p:sldId id="300" r:id="rId68"/>
    <p:sldId id="301" r:id="rId69"/>
    <p:sldId id="302" r:id="rId70"/>
    <p:sldId id="303" r:id="rId71"/>
    <p:sldId id="304" r:id="rId72"/>
    <p:sldId id="328" r:id="rId7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7m/CO93a/wdX3OzumzCUw" hashData="UUmJZJ2NpHA6zViSaVgpKvfPlp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C6600"/>
    <a:srgbClr val="FF3300"/>
    <a:srgbClr val="FF9966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37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34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4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9BCAA9F-07D5-4526-9F91-06F62FB520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E06073-90D3-4A1C-938B-0FA7EDAD2150}" type="slidenum">
              <a:rPr lang="en-US"/>
              <a:pPr/>
              <a:t>24</a:t>
            </a:fld>
            <a:endParaRPr lang="en-US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7FEDCF-57E0-4AD9-A74B-243DD96C4F17}" type="slidenum">
              <a:rPr lang="en-US"/>
              <a:pPr/>
              <a:t>45</a:t>
            </a:fld>
            <a:endParaRPr lang="en-US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DABEB-035C-476B-AEBB-057A450610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28E38-4E1C-4033-B1C9-4A2BD9850F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45157-CC70-41B1-AD59-6D2C1644BF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9D097-C963-48E0-B84D-33FA11A31C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66892-628B-4731-8568-E7B63BCF71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DA314-C8E1-4CE5-AEC6-8178F7C345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416A2-DE9B-4A3A-A1E1-7392B8879E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974F2-1591-400D-9859-C66CBE00EC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55321-B9CB-49E6-AA01-44234CE5F1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44F91-EEF5-4418-A555-E41390CA30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28FE8-1881-4A85-99C0-0BCB809849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7CA44-59C6-4201-B94F-DF3CEB5A20A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6C27A-7F34-4AE3-83DB-AAFF7BB247A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407F9-A594-4023-9A39-9743E789884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6E9DA-2CA3-46ED-A987-DD1330DD0F0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9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0127C-21E7-48DD-B370-B49AAAE1C10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788AD-818B-4BE9-A2D2-CB2C0C4C3C9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5F6EAB-B407-4149-834A-2E2BB0F33A5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8B9DC-7DC7-41C0-801E-F6B7489E92B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66FE1-4580-427F-AC0A-F2739EE1BC5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DB16F-738F-453E-8A99-444D730D9B1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CC721-7F71-4687-A9CF-8BF597E0B0A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  <p:transition spd="slow">
    <p:blinds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F44C076-5144-45D9-90EC-31EA9B0558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grpSp>
        <p:nvGrpSpPr>
          <p:cNvPr id="1031" name="Group 8"/>
          <p:cNvGrpSpPr>
            <a:grpSpLocks/>
          </p:cNvGrpSpPr>
          <p:nvPr/>
        </p:nvGrpSpPr>
        <p:grpSpPr bwMode="auto">
          <a:xfrm>
            <a:off x="0" y="6453188"/>
            <a:ext cx="9144000" cy="404812"/>
            <a:chOff x="68" y="4082"/>
            <a:chExt cx="5692" cy="238"/>
          </a:xfrm>
        </p:grpSpPr>
        <p:pic>
          <p:nvPicPr>
            <p:cNvPr id="1036" name="Picture 9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68" y="4082"/>
              <a:ext cx="1905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7" name="Picture 10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973" y="4082"/>
              <a:ext cx="1905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8" name="Picture 11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3855" y="4082"/>
              <a:ext cx="1905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32" name="Group 12"/>
          <p:cNvGrpSpPr>
            <a:grpSpLocks/>
          </p:cNvGrpSpPr>
          <p:nvPr/>
        </p:nvGrpSpPr>
        <p:grpSpPr bwMode="auto">
          <a:xfrm>
            <a:off x="0" y="-26988"/>
            <a:ext cx="9144000" cy="404813"/>
            <a:chOff x="68" y="4082"/>
            <a:chExt cx="5692" cy="238"/>
          </a:xfrm>
        </p:grpSpPr>
        <p:pic>
          <p:nvPicPr>
            <p:cNvPr id="1033" name="Picture 13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68" y="4082"/>
              <a:ext cx="1905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4" name="Picture 14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1973" y="4082"/>
              <a:ext cx="1905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5" name="Picture 15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3855" y="4082"/>
              <a:ext cx="1905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 advTm="6000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 smtClean="0">
                <a:solidFill>
                  <a:srgbClr val="FFFF00"/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r>
              <a:rPr lang="es-CL"/>
              <a:t>PRODUCCIONES RAKIMCHILE – CANADA</a:t>
            </a:r>
          </a:p>
          <a:p>
            <a:pPr>
              <a:defRPr/>
            </a:pPr>
            <a:r>
              <a:rPr lang="es-CL"/>
              <a:t>rakimchile@hotmail.com</a:t>
            </a:r>
          </a:p>
          <a:p>
            <a:pPr>
              <a:defRPr/>
            </a:pPr>
            <a:r>
              <a:rPr lang="es-CL"/>
              <a:t>Sirope de Savia de Arce la Miel de la Vida</a:t>
            </a: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457B287-33B8-411E-B71F-9F4BCA53959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>
    <p:blinds dir="vert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1619250" y="4005263"/>
            <a:ext cx="6408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CL" sz="2400" b="1">
                <a:solidFill>
                  <a:srgbClr val="FFFF00"/>
                </a:solidFill>
                <a:latin typeface="Gungsuh" pitchFamily="18" charset="-127"/>
                <a:ea typeface="Gungsuh" pitchFamily="18" charset="-127"/>
              </a:rPr>
              <a:t>Quiénes fueron realmente los Mayas. </a:t>
            </a:r>
          </a:p>
        </p:txBody>
      </p:sp>
      <p:sp>
        <p:nvSpPr>
          <p:cNvPr id="132099" name="WordArt 3"/>
          <p:cNvSpPr>
            <a:spLocks noChangeArrowheads="1" noChangeShapeType="1" noTextEdit="1"/>
          </p:cNvSpPr>
          <p:nvPr/>
        </p:nvSpPr>
        <p:spPr bwMode="auto">
          <a:xfrm>
            <a:off x="1835150" y="4508500"/>
            <a:ext cx="5832475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Civilización Maya</a:t>
            </a:r>
          </a:p>
        </p:txBody>
      </p:sp>
      <p:sp>
        <p:nvSpPr>
          <p:cNvPr id="33811" name="Rectangle 21"/>
          <p:cNvSpPr>
            <a:spLocks noChangeArrowheads="1"/>
          </p:cNvSpPr>
          <p:nvPr/>
        </p:nvSpPr>
        <p:spPr bwMode="auto">
          <a:xfrm>
            <a:off x="5219700" y="5229225"/>
            <a:ext cx="291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b="1">
                <a:solidFill>
                  <a:schemeClr val="bg1"/>
                </a:solidFill>
              </a:rPr>
              <a:t>Automático y con sonido</a:t>
            </a:r>
            <a:endParaRPr lang="es-ES" b="1">
              <a:solidFill>
                <a:schemeClr val="bg1"/>
              </a:solidFill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2051050" y="260350"/>
            <a:ext cx="5048250" cy="790575"/>
            <a:chOff x="5057" y="3624"/>
            <a:chExt cx="3180" cy="498"/>
          </a:xfrm>
        </p:grpSpPr>
        <p:sp>
          <p:nvSpPr>
            <p:cNvPr id="3079" name="WordArt 7"/>
            <p:cNvSpPr>
              <a:spLocks noChangeArrowheads="1" noChangeShapeType="1" noTextEdit="1"/>
            </p:cNvSpPr>
            <p:nvPr/>
          </p:nvSpPr>
          <p:spPr bwMode="auto">
            <a:xfrm>
              <a:off x="5057" y="3624"/>
              <a:ext cx="3180" cy="49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" sz="4400" kern="10" spc="88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AAAAAA"/>
                      </a:gs>
                      <a:gs pos="100000">
                        <a:srgbClr val="FFFFFF"/>
                      </a:gs>
                    </a:gsLst>
                    <a:lin ang="5400000" scaled="1"/>
                  </a:gradFill>
                  <a:effectLst>
                    <a:outerShdw dist="45791" dir="3378596" algn="ctr" rotWithShape="0">
                      <a:srgbClr val="4D4D4D">
                        <a:alpha val="79999"/>
                      </a:srgbClr>
                    </a:outerShdw>
                  </a:effectLst>
                  <a:latin typeface="Arial Black"/>
                </a:rPr>
                <a:t>DÍA DE LA RAZA</a:t>
              </a:r>
            </a:p>
          </p:txBody>
        </p:sp>
        <p:sp>
          <p:nvSpPr>
            <p:cNvPr id="3080" name="WordArt 8"/>
            <p:cNvSpPr>
              <a:spLocks noChangeArrowheads="1" noChangeShapeType="1" noTextEdit="1"/>
            </p:cNvSpPr>
            <p:nvPr/>
          </p:nvSpPr>
          <p:spPr bwMode="auto">
            <a:xfrm>
              <a:off x="5194" y="3760"/>
              <a:ext cx="408" cy="22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endParaRPr lang="es-ES" sz="3600" kern="10" spc="7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endParaRPr>
            </a:p>
          </p:txBody>
        </p:sp>
      </p:grpSp>
    </p:spTree>
  </p:cSld>
  <p:clrMapOvr>
    <a:masterClrMapping/>
  </p:clrMapOvr>
  <p:transition spd="slow" advTm="18000">
    <p:blinds dir="vert"/>
    <p:sndAc>
      <p:stSnd loop="1">
        <p:snd r:embed="rId2" name="JamesHorner-CelticC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/>
      <p:bldP spid="132099" grpId="0" animBg="1"/>
      <p:bldP spid="338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3122" name="WordArt 2"/>
          <p:cNvSpPr>
            <a:spLocks noChangeArrowheads="1" noChangeShapeType="1" noTextEdit="1"/>
          </p:cNvSpPr>
          <p:nvPr/>
        </p:nvSpPr>
        <p:spPr bwMode="auto">
          <a:xfrm>
            <a:off x="2843213" y="260350"/>
            <a:ext cx="381635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entury Gothic"/>
              </a:rPr>
              <a:t>Un Origen aun casi desconocido</a:t>
            </a: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4146" name="Text Box 2"/>
          <p:cNvSpPr txBox="1">
            <a:spLocks noChangeArrowheads="1"/>
          </p:cNvSpPr>
          <p:nvPr/>
        </p:nvSpPr>
        <p:spPr bwMode="auto">
          <a:xfrm>
            <a:off x="1547813" y="3789363"/>
            <a:ext cx="662463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La civilización Maya se ubicó en Quintana Roo,                      Yucatán y Campeche, en México, y en países                              como Guatemala, Belice, Honduras y El Salvador. 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3132138" y="6308725"/>
            <a:ext cx="2735262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5170" name="Text Box 2"/>
          <p:cNvSpPr txBox="1">
            <a:spLocks noChangeArrowheads="1"/>
          </p:cNvSpPr>
          <p:nvPr/>
        </p:nvSpPr>
        <p:spPr bwMode="auto">
          <a:xfrm>
            <a:off x="3851275" y="1125538"/>
            <a:ext cx="4679950" cy="400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Existen varias hipótesis de cuándo                  y donde "aparecieron" los primeros grupos, sin embargo, la más aceptada dice que en el año 2600 A.C. llegaron algunos pobladores a Yucatán y de ahí se dispersaron al resto de los territorios.</a:t>
            </a:r>
            <a:br>
              <a:rPr lang="es-CL" sz="1600" b="1">
                <a:solidFill>
                  <a:srgbClr val="FFFF00"/>
                </a:solidFill>
                <a:latin typeface="Century Gothic" pitchFamily="34" charset="0"/>
              </a:rPr>
            </a:b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/>
            </a:r>
            <a:br>
              <a:rPr lang="es-CL" sz="1600" b="1">
                <a:solidFill>
                  <a:srgbClr val="FFFF00"/>
                </a:solidFill>
                <a:latin typeface="Century Gothic" pitchFamily="34" charset="0"/>
              </a:rPr>
            </a:br>
            <a:endParaRPr lang="es-CL" sz="1600" b="1">
              <a:solidFill>
                <a:srgbClr val="FFFF00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En cuanto a su origen también                                  hay varias suposiciones. </a:t>
            </a:r>
          </a:p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Unos creen que eran grupos nómadas procedentes de regiones de                       Meso-América, pero nuevos                 hallazgos indican que tuvieron                              su origen en grupos asiáticos. </a:t>
            </a:r>
          </a:p>
        </p:txBody>
      </p:sp>
      <p:sp>
        <p:nvSpPr>
          <p:cNvPr id="6148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3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5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00"/>
                            </p:stCondLst>
                            <p:childTnLst>
                              <p:par>
                                <p:cTn id="9" presetID="5" presetClass="entr" presetSubtype="5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1000"/>
                                        <p:tgtEl>
                                          <p:spTgt spid="135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700"/>
                            </p:stCondLst>
                            <p:childTnLst>
                              <p:par>
                                <p:cTn id="13" presetID="5" presetClass="entr" presetSubtype="5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1000"/>
                                        <p:tgtEl>
                                          <p:spTgt spid="135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 build="p" advAuto="10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250825" y="5013325"/>
            <a:ext cx="86042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"Se han hecho pruebas de ADN y se comprueba la teoría, entonces decimos que cruzaron el estrecho de Bering y caminaron hacia el sur hasta encontrar un lugar que les ofrecía agua y tierra para sembrar", indica José Manuel Chávez Gómez, arqueólogo del INAH e investigador de la Dirección de Estudios Históricos del INAH. 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1547813" y="188913"/>
            <a:ext cx="6049962" cy="3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dir="54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Para su estudio, la historia Maya                                             se divide en tres periodos.                                         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En el preclásico:</a:t>
            </a:r>
          </a:p>
          <a:p>
            <a:pPr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Se desarrollan la agricultura y la lengua.</a:t>
            </a:r>
          </a:p>
          <a:p>
            <a:pPr>
              <a:defRPr/>
            </a:pPr>
            <a:endParaRPr lang="es-CL" sz="1600" b="1">
              <a:solidFill>
                <a:srgbClr val="FFFF00"/>
              </a:solidFill>
              <a:latin typeface="Century Gothic" pitchFamily="34" charset="0"/>
            </a:endParaRPr>
          </a:p>
          <a:p>
            <a:pPr>
              <a:buFontTx/>
              <a:buChar char="•"/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En el clásico, el más importante, ciudades                             como Tikal, Palenque, Calakmul y Cobá                                                      que se convierten en importantes centros ceremoniales.</a:t>
            </a:r>
          </a:p>
          <a:p>
            <a:pPr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  </a:t>
            </a:r>
          </a:p>
          <a:p>
            <a:pPr>
              <a:buFontTx/>
              <a:buChar char="•"/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Y en el posclásico:</a:t>
            </a:r>
          </a:p>
          <a:p>
            <a:pPr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Comienza la decadencia de la cultura;                                                     los pobladores abandonan  las grandes ciudades                           y forman pequeñas comunidades. 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4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40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90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40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40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 build="p" advAuto="100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8242" name="WordArt 2"/>
          <p:cNvSpPr>
            <a:spLocks noChangeArrowheads="1" noChangeShapeType="1" noTextEdit="1"/>
          </p:cNvSpPr>
          <p:nvPr/>
        </p:nvSpPr>
        <p:spPr bwMode="auto">
          <a:xfrm>
            <a:off x="2627313" y="188913"/>
            <a:ext cx="35909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entury Gothic"/>
              </a:rPr>
              <a:t>VERDADEROS GENIOS </a:t>
            </a: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395288" y="404813"/>
            <a:ext cx="8496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Los mayas vivían en clases sociales bien definidas y dominaban                              las matemáticas, astronomía, construcción, artes y escritura. 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0290" name="Text Box 2"/>
          <p:cNvSpPr txBox="1">
            <a:spLocks noChangeArrowheads="1"/>
          </p:cNvSpPr>
          <p:nvPr/>
        </p:nvSpPr>
        <p:spPr bwMode="auto">
          <a:xfrm>
            <a:off x="1116013" y="5229225"/>
            <a:ext cx="734536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Lograron edificar grandes ciudades y templos monumentales,                               bien ubicados, sin el uso de instrumentos de metal, de modo que todo quedara cerca y con lógica para sus traslados. </a:t>
            </a:r>
            <a:endParaRPr lang="es-CL" sz="1600"/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4716463" y="1412875"/>
            <a:ext cx="4176712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81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Por su creencia de que el tiempo                   era cíclico, idearon dos calendarios:                    uno de 260 días, usado en los rituales, celebraciones religiosas y predicciones astrológicas y otro solar basado en cálculos que consideraban que el           año tenía unos 365 días. </a:t>
            </a:r>
          </a:p>
          <a:p>
            <a:pPr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                                                                </a:t>
            </a:r>
          </a:p>
          <a:p>
            <a:pPr algn="ctr">
              <a:spcBef>
                <a:spcPct val="50000"/>
              </a:spcBef>
              <a:defRPr/>
            </a:pPr>
            <a:r>
              <a:rPr lang="es-CL" sz="1600" b="1">
                <a:solidFill>
                  <a:srgbClr val="FFFF00"/>
                </a:solidFill>
                <a:latin typeface="Century Gothic" pitchFamily="34" charset="0"/>
              </a:rPr>
              <a:t>En conjunto, ambos calendarios ofrecían un conteo de días más preciso que el calendario gregoriano, creado en Europa y usado hasta la fecha. 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2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6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1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 build="p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2338" name="Text Box 2"/>
          <p:cNvSpPr txBox="1">
            <a:spLocks noChangeArrowheads="1"/>
          </p:cNvSpPr>
          <p:nvPr/>
        </p:nvSpPr>
        <p:spPr bwMode="auto">
          <a:xfrm>
            <a:off x="4932363" y="1196975"/>
            <a:ext cx="3744912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b="1">
                <a:solidFill>
                  <a:srgbClr val="FFFF00"/>
                </a:solidFill>
                <a:latin typeface="Century Gothic" pitchFamily="34" charset="0"/>
              </a:rPr>
              <a:t>En astronomía seguían el movimiento del Sol, la Luna                 y las estrellas con tal exactitud que predecían fenómenos como eclipses y equinoccios.</a:t>
            </a:r>
            <a:br>
              <a:rPr lang="es-CL" b="1">
                <a:solidFill>
                  <a:srgbClr val="FFFF00"/>
                </a:solidFill>
                <a:latin typeface="Century Gothic" pitchFamily="34" charset="0"/>
              </a:rPr>
            </a:br>
            <a:r>
              <a:rPr lang="es-CL" b="1">
                <a:solidFill>
                  <a:srgbClr val="FFFF00"/>
                </a:solidFill>
                <a:latin typeface="Century Gothic" pitchFamily="34" charset="0"/>
              </a:rPr>
              <a:t/>
            </a:r>
            <a:br>
              <a:rPr lang="es-CL" b="1">
                <a:solidFill>
                  <a:srgbClr val="FFFF00"/>
                </a:solidFill>
                <a:latin typeface="Century Gothic" pitchFamily="34" charset="0"/>
              </a:rPr>
            </a:br>
            <a:endParaRPr lang="es-CL" b="1">
              <a:solidFill>
                <a:srgbClr val="FFFF00"/>
              </a:solidFill>
              <a:latin typeface="Century Gothic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CL" b="1">
                <a:solidFill>
                  <a:srgbClr val="FFFF00"/>
                </a:solidFill>
                <a:latin typeface="Century Gothic" pitchFamily="34" charset="0"/>
              </a:rPr>
              <a:t>Los mayas fueron la primera civilización mesoamericana           en conocer el cero y lo usaron mucho antes de que fuera descubierto en otras latitudes; también conocían la rueda, pero sólo la usaron en juguetes para niños y no como medio              de transporte.</a:t>
            </a:r>
            <a:br>
              <a:rPr lang="es-CL" b="1">
                <a:solidFill>
                  <a:srgbClr val="FFFF00"/>
                </a:solidFill>
                <a:latin typeface="Century Gothic" pitchFamily="34" charset="0"/>
              </a:rPr>
            </a:br>
            <a:endParaRPr lang="es-CL" b="1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2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2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6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2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 build="p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3362" name="WordArt 2"/>
          <p:cNvSpPr>
            <a:spLocks noChangeArrowheads="1" noChangeShapeType="1" noTextEdit="1"/>
          </p:cNvSpPr>
          <p:nvPr/>
        </p:nvSpPr>
        <p:spPr bwMode="auto">
          <a:xfrm>
            <a:off x="5651500" y="4076700"/>
            <a:ext cx="2592388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32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t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MS PGothic"/>
              </a:rPr>
              <a:t>UN PUEBLO</a:t>
            </a:r>
          </a:p>
          <a:p>
            <a:pPr algn="ctr"/>
            <a:r>
              <a:rPr lang="es-ES" sz="20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t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MS PGothic"/>
              </a:rPr>
              <a:t>SANGRIENTO</a:t>
            </a:r>
          </a:p>
          <a:p>
            <a:pPr algn="ctr"/>
            <a:endParaRPr lang="es-ES" sz="2000" b="1" kern="10">
              <a:ln w="9525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rect">
                  <a:fillToRect l="100000" t="10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MS PGothic"/>
            </a:endParaRPr>
          </a:p>
          <a:p>
            <a:pPr algn="ctr"/>
            <a:endParaRPr lang="es-ES" sz="2000" b="1" kern="10">
              <a:ln w="9525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rect">
                  <a:fillToRect l="100000" t="10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MS PGothic"/>
            </a:endParaRPr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476250"/>
            <a:ext cx="2665413" cy="2592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4386" name="Text Box 2"/>
          <p:cNvSpPr txBox="1">
            <a:spLocks noChangeArrowheads="1"/>
          </p:cNvSpPr>
          <p:nvPr/>
        </p:nvSpPr>
        <p:spPr bwMode="auto">
          <a:xfrm>
            <a:off x="1835150" y="476250"/>
            <a:ext cx="3455988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81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Los primeros estudios afirmaban que eran un pueblo pacífico, sin embargo, investigaciones de los últimos 8 y 10 años con glifos, pinturas y escritos señalan                 que sí eran "sangrientos".</a:t>
            </a:r>
            <a:endParaRPr lang="es-CL" sz="1600" b="1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3284538"/>
            <a:ext cx="2130425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5410" name="Text Box 2"/>
          <p:cNvSpPr txBox="1">
            <a:spLocks noChangeArrowheads="1"/>
          </p:cNvSpPr>
          <p:nvPr/>
        </p:nvSpPr>
        <p:spPr bwMode="auto">
          <a:xfrm>
            <a:off x="3924300" y="1412875"/>
            <a:ext cx="4932363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81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"Se decía que no porque no había pruebas, pero ahora las hay; sus sacrificios eran para pedir o agradecer por cosechas, lluvia, salud, como muchas otras culturas“.</a:t>
            </a:r>
          </a:p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 </a:t>
            </a:r>
            <a:b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</a:b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También se sacrificaban a ellos mismos,                   con tatuajes y perforaciones en el cuerpo.</a:t>
            </a:r>
            <a:b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</a:b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/>
            </a:r>
            <a:b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</a:br>
            <a:endParaRPr lang="es-CL" altLang="zh-CN" sz="1600" b="1">
              <a:solidFill>
                <a:srgbClr val="FFFF00"/>
              </a:solidFill>
              <a:latin typeface="Century Gothic" pitchFamily="34" charset="0"/>
              <a:ea typeface="SimSun" pitchFamily="2" charset="-122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"Algunos sacrificios terminaban en los templos, pero eran muy específicos, en ciertos rituales con prisioneros de guerra y personas designadas para sacrificarse. </a:t>
            </a:r>
            <a:b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</a:br>
            <a:endParaRPr lang="es-CL" sz="1600" b="1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16389" name="Line 4"/>
          <p:cNvSpPr>
            <a:spLocks noChangeShapeType="1"/>
          </p:cNvSpPr>
          <p:nvPr/>
        </p:nvSpPr>
        <p:spPr bwMode="auto">
          <a:xfrm>
            <a:off x="3057525" y="6272213"/>
            <a:ext cx="792163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5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6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45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8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5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 build="p" advAuto="150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5435600" y="981075"/>
            <a:ext cx="3240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/>
              <a:t>SU CAIDA</a:t>
            </a:r>
          </a:p>
        </p:txBody>
      </p:sp>
      <p:sp>
        <p:nvSpPr>
          <p:cNvPr id="146435" name="WordArt 3"/>
          <p:cNvSpPr>
            <a:spLocks noChangeArrowheads="1" noChangeShapeType="1" noTextEdit="1"/>
          </p:cNvSpPr>
          <p:nvPr/>
        </p:nvSpPr>
        <p:spPr bwMode="auto">
          <a:xfrm>
            <a:off x="6011863" y="2997200"/>
            <a:ext cx="22320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MS PGothic"/>
              </a:rPr>
              <a:t>SU CAIDA</a:t>
            </a:r>
          </a:p>
        </p:txBody>
      </p:sp>
      <p:sp>
        <p:nvSpPr>
          <p:cNvPr id="17413" name="Rectangle 4"/>
          <p:cNvSpPr>
            <a:spLocks noChangeArrowheads="1"/>
          </p:cNvSpPr>
          <p:nvPr/>
        </p:nvSpPr>
        <p:spPr bwMode="auto">
          <a:xfrm>
            <a:off x="250825" y="6237288"/>
            <a:ext cx="5616575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7458" name="Text Box 2"/>
          <p:cNvSpPr txBox="1">
            <a:spLocks noChangeArrowheads="1"/>
          </p:cNvSpPr>
          <p:nvPr/>
        </p:nvSpPr>
        <p:spPr bwMode="auto">
          <a:xfrm>
            <a:off x="323850" y="4437063"/>
            <a:ext cx="84963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Contrario a la creencia que señala que los Mayas se extinguieron, la población no "desapareció"; miles de sus descendientes aún viven en la región, y muchos aún hablan alguno de los idiomas de la familia Mayense.</a:t>
            </a:r>
            <a:endParaRPr lang="es-CL" sz="1600" b="1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971550" y="5373688"/>
            <a:ext cx="7058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Lo que sí desapareció fue el esplendor de la civilización                             siglos antes de la llegada de los españoles. </a:t>
            </a:r>
            <a:endParaRPr lang="es-CL" sz="1600" b="1"/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2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32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/>
      <p:bldP spid="1474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8482" name="Text Box 2"/>
          <p:cNvSpPr txBox="1">
            <a:spLocks noChangeArrowheads="1"/>
          </p:cNvSpPr>
          <p:nvPr/>
        </p:nvSpPr>
        <p:spPr bwMode="auto">
          <a:xfrm>
            <a:off x="1476375" y="620713"/>
            <a:ext cx="604996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Las teorías más aceptadas del por qué dejaron de ser                   un gran pueblo señalan a la sobrepoblación,                                        la explotación de recursos naturales y la sequía.</a:t>
            </a:r>
            <a:endParaRPr lang="es-CL" sz="1600" b="1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148483" name="Text Box 3"/>
          <p:cNvSpPr txBox="1">
            <a:spLocks noChangeArrowheads="1"/>
          </p:cNvSpPr>
          <p:nvPr/>
        </p:nvSpPr>
        <p:spPr bwMode="auto">
          <a:xfrm>
            <a:off x="1547813" y="4797425"/>
            <a:ext cx="60483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"Por la concentración de población y el uso excesivo de los recursos naturales se dio un desequilibrio económico, enfermedades, epidemias y se fueron de las ciudades"</a:t>
            </a:r>
            <a:r>
              <a:rPr lang="en-US" altLang="zh-CN" sz="16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 </a:t>
            </a:r>
            <a:endParaRPr lang="es-CL" sz="1600" b="1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4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  <p:bldP spid="1484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CL"/>
              <a:t>PRODUCCIONES RAKIMCHILE – CANADA</a:t>
            </a:r>
          </a:p>
          <a:p>
            <a:r>
              <a:rPr lang="es-CL"/>
              <a:t>rakimchile@hotmail.com</a:t>
            </a:r>
          </a:p>
          <a:p>
            <a:r>
              <a:rPr lang="es-CL"/>
              <a:t>Sirope de Savia de Arce la Miel de la Vida</a:t>
            </a:r>
          </a:p>
        </p:txBody>
      </p:sp>
      <p:sp>
        <p:nvSpPr>
          <p:cNvPr id="149506" name="Text Box 2"/>
          <p:cNvSpPr txBox="1">
            <a:spLocks noChangeArrowheads="1"/>
          </p:cNvSpPr>
          <p:nvPr/>
        </p:nvSpPr>
        <p:spPr bwMode="auto">
          <a:xfrm>
            <a:off x="2051050" y="4076700"/>
            <a:ext cx="48974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CL" altLang="zh-CN" sz="20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Lo demás fue simple.</a:t>
            </a:r>
          </a:p>
          <a:p>
            <a:pPr algn="ctr">
              <a:spcBef>
                <a:spcPct val="50000"/>
              </a:spcBef>
              <a:defRPr/>
            </a:pPr>
            <a:r>
              <a:rPr lang="es-CL" altLang="zh-CN" sz="2000" b="1">
                <a:solidFill>
                  <a:srgbClr val="FFFF00"/>
                </a:solidFill>
                <a:latin typeface="Century Gothic" pitchFamily="34" charset="0"/>
                <a:ea typeface="SimSun" pitchFamily="2" charset="-122"/>
              </a:rPr>
              <a:t> Llegaron los españoles y encontraron grupos divididos y hostiles entre sí que fueron sencillos de someter.</a:t>
            </a:r>
            <a:endParaRPr lang="es-CL" sz="2000" b="1">
              <a:solidFill>
                <a:srgbClr val="FFFF00"/>
              </a:solidFill>
              <a:latin typeface="Century Gothic" pitchFamily="34" charset="0"/>
            </a:endParaRP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3132138" y="6237288"/>
            <a:ext cx="2735262" cy="6207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slow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Soni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5445125"/>
            <a:ext cx="2873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 descr="TVSdetail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5" y="382588"/>
            <a:ext cx="3560763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WordArt 7" descr="Imagen3"/>
          <p:cNvSpPr>
            <a:spLocks noChangeArrowheads="1" noChangeShapeType="1" noTextEdit="1"/>
          </p:cNvSpPr>
          <p:nvPr/>
        </p:nvSpPr>
        <p:spPr bwMode="auto">
          <a:xfrm>
            <a:off x="4427538" y="1196975"/>
            <a:ext cx="4103687" cy="3457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Niagara Solid"/>
              </a:rPr>
              <a:t>CIUDADES</a:t>
            </a:r>
          </a:p>
          <a:p>
            <a:pPr algn="ctr"/>
            <a:r>
              <a:rPr lang="es-ES" sz="4400" b="1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Niagara Solid"/>
              </a:rPr>
              <a:t>MAYAS</a:t>
            </a:r>
          </a:p>
        </p:txBody>
      </p:sp>
      <p:sp>
        <p:nvSpPr>
          <p:cNvPr id="33811" name="Rectangle 21"/>
          <p:cNvSpPr>
            <a:spLocks noChangeArrowheads="1"/>
          </p:cNvSpPr>
          <p:nvPr/>
        </p:nvSpPr>
        <p:spPr bwMode="auto">
          <a:xfrm>
            <a:off x="5219700" y="5229225"/>
            <a:ext cx="291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b="1">
                <a:solidFill>
                  <a:schemeClr val="bg1"/>
                </a:solidFill>
              </a:rPr>
              <a:t>Automático y con sonido</a:t>
            </a:r>
            <a:endParaRPr lang="es-E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>
    <p:wipe dir="r"/>
    <p:sndAc>
      <p:stSnd loop="1">
        <p:snd r:embed="rId2" name="Artista - Sazikalab.l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338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10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9175"/>
          </a:xfrm>
          <a:prstGeom prst="rect">
            <a:avLst/>
          </a:prstGeom>
          <a:noFill/>
          <a:ln w="114300" cmpd="tri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4" name="Picture 10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7235825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5" name="Picture 11" descr="Image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333375"/>
            <a:ext cx="146367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6" name="Picture 12" descr="Imagen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66013" y="2495550"/>
            <a:ext cx="1427162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7" name="Picture 13" descr="Imagen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3313" y="4437063"/>
            <a:ext cx="143986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8" name="Picture 14" descr="logoMexic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006600"/>
            <a:ext cx="2376488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Rectangle 5"/>
          <p:cNvSpPr>
            <a:spLocks noChangeArrowheads="1"/>
          </p:cNvSpPr>
          <p:nvPr/>
        </p:nvSpPr>
        <p:spPr bwMode="auto">
          <a:xfrm>
            <a:off x="539750" y="1117600"/>
            <a:ext cx="8459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s-ES" b="1">
                <a:solidFill>
                  <a:schemeClr val="bg1"/>
                </a:solidFill>
              </a:rPr>
              <a:t>Hola, quieres ver las impresionantes ciudades de la civilización maya? </a:t>
            </a:r>
          </a:p>
        </p:txBody>
      </p:sp>
      <p:sp>
        <p:nvSpPr>
          <p:cNvPr id="56324" name="Rectangle 5"/>
          <p:cNvSpPr>
            <a:spLocks noChangeArrowheads="1"/>
          </p:cNvSpPr>
          <p:nvPr/>
        </p:nvSpPr>
        <p:spPr bwMode="auto">
          <a:xfrm>
            <a:off x="539750" y="1125538"/>
            <a:ext cx="8459788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r>
              <a:rPr lang="es-ES" b="1">
                <a:solidFill>
                  <a:schemeClr val="bg1"/>
                </a:solidFill>
              </a:rPr>
              <a:t>Su descubrimiento provoca una fuerte sacudida en nuestra visión euro centrista de la Historia, que pone en cuestión la presunta superioridad de la herencia clásica greco-latina. </a:t>
            </a: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r>
              <a:rPr lang="es-ES" b="1">
                <a:solidFill>
                  <a:schemeClr val="bg1"/>
                </a:solidFill>
              </a:rPr>
              <a:t>Por caminos paralelos e independientes, los pueblos indígenas del continente americano conformaron desde la antigüedad culturas muy complejas, avanzadas y distintas entre sí. </a:t>
            </a:r>
          </a:p>
          <a:p>
            <a:pPr algn="just"/>
            <a:endParaRPr lang="es-ES" b="1">
              <a:solidFill>
                <a:schemeClr val="bg1"/>
              </a:solidFill>
            </a:endParaRPr>
          </a:p>
          <a:p>
            <a:pPr algn="just"/>
            <a:r>
              <a:rPr lang="es-ES" b="1">
                <a:solidFill>
                  <a:schemeClr val="bg1"/>
                </a:solidFill>
              </a:rPr>
              <a:t>Entre estos pueblos, fueron los mayas de Mesoamerica los que llegaron más lejos en el desarrollo de formas organizativas que permitieron el florecimiento de una sofisticada civilización, llevando a puntos culminantes aspectos como el urbanismo, la arquitectura, las artes plásticas, las matemáticas, la astronomía, la escritura y la ingeniería agrícola, para luego desvanecerse en poco tiempo por causas aún no bien explicadas.  </a:t>
            </a:r>
          </a:p>
          <a:p>
            <a:pPr algn="just"/>
            <a:endParaRPr lang="es-MX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mayas-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MI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7056437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184" y="585"/>
            <a:chExt cx="5393" cy="3116"/>
          </a:xfrm>
        </p:grpSpPr>
        <p:pic>
          <p:nvPicPr>
            <p:cNvPr id="27652" name="Picture 4" descr="Imagen2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4" y="585"/>
              <a:ext cx="5393" cy="3116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27653" name="Rectangle 2"/>
            <p:cNvSpPr>
              <a:spLocks noChangeArrowheads="1"/>
            </p:cNvSpPr>
            <p:nvPr/>
          </p:nvSpPr>
          <p:spPr bwMode="auto">
            <a:xfrm>
              <a:off x="4094" y="3543"/>
              <a:ext cx="109" cy="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1216025" y="1038225"/>
            <a:ext cx="29733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Balamkú,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 descr="Imagen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1116013" y="871538"/>
            <a:ext cx="2203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Becan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827088" y="765175"/>
            <a:ext cx="2401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chemeClr val="bg1"/>
                </a:solidFill>
                <a:latin typeface="Magneto" pitchFamily="82" charset="0"/>
              </a:rPr>
              <a:t>Bonampak Chiapas</a:t>
            </a:r>
            <a:endParaRPr lang="es-ES" sz="2000">
              <a:solidFill>
                <a:schemeClr val="bg1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magen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5572125" y="765175"/>
            <a:ext cx="30527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Calakmul,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 descr="Imagen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763588" y="811213"/>
            <a:ext cx="30527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Calakmul,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magen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792163" y="668338"/>
            <a:ext cx="38131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Chacchoben,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404813"/>
            <a:ext cx="9324975" cy="6048375"/>
            <a:chOff x="295" y="432"/>
            <a:chExt cx="5285" cy="3452"/>
          </a:xfrm>
        </p:grpSpPr>
        <p:pic>
          <p:nvPicPr>
            <p:cNvPr id="33796" name="Picture 5" descr="Imagen1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95" y="432"/>
              <a:ext cx="5197" cy="3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797" name="2 Rectángulo"/>
            <p:cNvSpPr>
              <a:spLocks noChangeArrowheads="1"/>
            </p:cNvSpPr>
            <p:nvPr/>
          </p:nvSpPr>
          <p:spPr bwMode="auto">
            <a:xfrm>
              <a:off x="4105" y="3702"/>
              <a:ext cx="1475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200" b="1">
                  <a:solidFill>
                    <a:srgbClr val="FFD5AB"/>
                  </a:solidFill>
                </a:rPr>
                <a:t>Photo </a:t>
              </a:r>
              <a:r>
                <a:rPr lang="es-MX" sz="1200" b="1">
                  <a:solidFill>
                    <a:srgbClr val="FFD5AB"/>
                  </a:solidFill>
                </a:rPr>
                <a:t>© </a:t>
              </a:r>
              <a:r>
                <a:rPr lang="es-ES" sz="1200" b="1">
                  <a:solidFill>
                    <a:srgbClr val="FFD5AB"/>
                  </a:solidFill>
                </a:rPr>
                <a:t>2009 </a:t>
              </a:r>
              <a:r>
                <a:rPr lang="es-MX" sz="1200" b="1">
                  <a:solidFill>
                    <a:srgbClr val="FFD5AB"/>
                  </a:solidFill>
                </a:rPr>
                <a:t>por roger4336</a:t>
              </a:r>
            </a:p>
          </p:txBody>
        </p:sp>
      </p:grp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5940425" y="836613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400">
                <a:solidFill>
                  <a:srgbClr val="FFD5AB"/>
                </a:solidFill>
                <a:latin typeface="Magneto" pitchFamily="82" charset="0"/>
              </a:rPr>
              <a:t>Chacchoben</a:t>
            </a:r>
            <a:endParaRPr lang="es-ES" sz="24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 descr="Imagen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976937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539750" y="1196975"/>
            <a:ext cx="31003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Chacmultun, Yucatàn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  <p:sp>
        <p:nvSpPr>
          <p:cNvPr id="124934" name="3 Rectángulo"/>
          <p:cNvSpPr>
            <a:spLocks noChangeArrowheads="1"/>
          </p:cNvSpPr>
          <p:nvPr/>
        </p:nvSpPr>
        <p:spPr bwMode="auto">
          <a:xfrm>
            <a:off x="611188" y="5300663"/>
            <a:ext cx="2765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>
                <a:solidFill>
                  <a:srgbClr val="FFD5AB"/>
                </a:solidFill>
                <a:latin typeface="Calibri" pitchFamily="34" charset="0"/>
              </a:rPr>
              <a:t>"Montículos de piedra roja"</a:t>
            </a: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6" grpId="0"/>
      <p:bldP spid="1249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171" y="346"/>
            <a:chExt cx="5431" cy="3617"/>
          </a:xfrm>
        </p:grpSpPr>
        <p:pic>
          <p:nvPicPr>
            <p:cNvPr id="35844" name="Picture 3" descr="Imagen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1" y="346"/>
              <a:ext cx="5431" cy="3617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35845" name="3 Rectángulo"/>
            <p:cNvSpPr>
              <a:spLocks noChangeArrowheads="1"/>
            </p:cNvSpPr>
            <p:nvPr/>
          </p:nvSpPr>
          <p:spPr bwMode="auto">
            <a:xfrm>
              <a:off x="4106" y="3702"/>
              <a:ext cx="1496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es-MX" sz="1200" b="1">
                <a:solidFill>
                  <a:srgbClr val="FFD5AB"/>
                </a:solidFill>
              </a:endParaRPr>
            </a:p>
          </p:txBody>
        </p:sp>
      </p:grp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792163" y="668338"/>
            <a:ext cx="30114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Chicanna,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522" y="392"/>
            <a:chExt cx="4716" cy="3537"/>
          </a:xfrm>
        </p:grpSpPr>
        <p:pic>
          <p:nvPicPr>
            <p:cNvPr id="36868" name="Picture 5" descr="Imagen6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22" y="392"/>
              <a:ext cx="4716" cy="3537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36869" name="Text Box 4"/>
            <p:cNvSpPr txBox="1">
              <a:spLocks noChangeArrowheads="1"/>
            </p:cNvSpPr>
            <p:nvPr/>
          </p:nvSpPr>
          <p:spPr bwMode="auto">
            <a:xfrm>
              <a:off x="3687" y="3702"/>
              <a:ext cx="95" cy="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s-ES" sz="1200">
                <a:solidFill>
                  <a:schemeClr val="bg1"/>
                </a:solidFill>
              </a:endParaRPr>
            </a:p>
          </p:txBody>
        </p:sp>
      </p:grp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971550" y="692150"/>
            <a:ext cx="32972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Chichen Itza,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pic>
        <p:nvPicPr>
          <p:cNvPr id="105476" name="Picture 4" descr="cancu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457" y="344"/>
            <a:chExt cx="4846" cy="3633"/>
          </a:xfrm>
        </p:grpSpPr>
        <p:pic>
          <p:nvPicPr>
            <p:cNvPr id="38916" name="Picture 5" descr="Imagen6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7" y="344"/>
              <a:ext cx="4846" cy="3633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38917" name="Text Box 4"/>
            <p:cNvSpPr txBox="1">
              <a:spLocks noChangeArrowheads="1"/>
            </p:cNvSpPr>
            <p:nvPr/>
          </p:nvSpPr>
          <p:spPr bwMode="auto">
            <a:xfrm>
              <a:off x="3787" y="3801"/>
              <a:ext cx="98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s-ES" sz="1200" b="1">
                <a:solidFill>
                  <a:schemeClr val="bg1"/>
                </a:solidFill>
              </a:endParaRPr>
            </a:p>
          </p:txBody>
        </p:sp>
      </p:grp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785813" y="642938"/>
            <a:ext cx="32972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Chichen Itza,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Imagen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100355" name="Text Box 3"/>
          <p:cNvSpPr txBox="1">
            <a:spLocks noChangeArrowheads="1"/>
          </p:cNvSpPr>
          <p:nvPr/>
        </p:nvSpPr>
        <p:spPr bwMode="auto">
          <a:xfrm rot="2053296">
            <a:off x="4067175" y="3824288"/>
            <a:ext cx="23606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>
                <a:solidFill>
                  <a:schemeClr val="bg1"/>
                </a:solidFill>
                <a:latin typeface="Magneto" pitchFamily="82" charset="0"/>
              </a:rPr>
              <a:t>Chinkultik, Chiapas</a:t>
            </a:r>
            <a:endParaRPr lang="es-ES" sz="2000">
              <a:solidFill>
                <a:schemeClr val="bg1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337DSCF0008chinkultic cerca del ceno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971550" y="836613"/>
            <a:ext cx="2978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Chinkultic, Chiapas 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476" y="426"/>
            <a:chExt cx="4837" cy="3468"/>
          </a:xfrm>
        </p:grpSpPr>
        <p:pic>
          <p:nvPicPr>
            <p:cNvPr id="41988" name="Picture 4" descr="Imagen2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76" y="426"/>
              <a:ext cx="4837" cy="3468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41989" name="4 Rectángulo"/>
            <p:cNvSpPr>
              <a:spLocks noChangeArrowheads="1"/>
            </p:cNvSpPr>
            <p:nvPr/>
          </p:nvSpPr>
          <p:spPr bwMode="auto">
            <a:xfrm>
              <a:off x="3833" y="3566"/>
              <a:ext cx="1310" cy="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es-MX" sz="1200" b="1">
                <a:solidFill>
                  <a:srgbClr val="FFD5AB"/>
                </a:solidFill>
              </a:endParaRPr>
            </a:p>
          </p:txBody>
        </p:sp>
      </p:grp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971550" y="836613"/>
            <a:ext cx="3702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Chunhuhub,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318" y="391"/>
            <a:chExt cx="5193" cy="3538"/>
          </a:xfrm>
        </p:grpSpPr>
        <p:pic>
          <p:nvPicPr>
            <p:cNvPr id="43012" name="Picture 2" descr="Imagen3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8" y="391"/>
              <a:ext cx="5193" cy="3538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43013" name="Rectangle 3"/>
            <p:cNvSpPr>
              <a:spLocks noChangeArrowheads="1"/>
            </p:cNvSpPr>
            <p:nvPr/>
          </p:nvSpPr>
          <p:spPr bwMode="auto">
            <a:xfrm>
              <a:off x="4332" y="3753"/>
              <a:ext cx="104" cy="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sz="1000" i="1">
                <a:solidFill>
                  <a:srgbClr val="FFD5AB"/>
                </a:solidFill>
              </a:endParaRPr>
            </a:p>
          </p:txBody>
        </p:sp>
      </p:grp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5691188" y="668338"/>
            <a:ext cx="2841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Cobá,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Imagen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976937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645275" y="668338"/>
            <a:ext cx="96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400">
                <a:solidFill>
                  <a:srgbClr val="FFD5AB"/>
                </a:solidFill>
                <a:latin typeface="Magneto" pitchFamily="82" charset="0"/>
              </a:rPr>
              <a:t>Cobá</a:t>
            </a:r>
            <a:endParaRPr lang="es-ES" sz="24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404813"/>
            <a:ext cx="9144000" cy="5976937"/>
            <a:chOff x="167" y="524"/>
            <a:chExt cx="5427" cy="3273"/>
          </a:xfrm>
        </p:grpSpPr>
        <p:pic>
          <p:nvPicPr>
            <p:cNvPr id="45060" name="Picture 2" descr="Imagen5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7" y="524"/>
              <a:ext cx="5427" cy="3273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45061" name="Rectangle 5"/>
            <p:cNvSpPr>
              <a:spLocks noChangeArrowheads="1"/>
            </p:cNvSpPr>
            <p:nvPr/>
          </p:nvSpPr>
          <p:spPr bwMode="auto">
            <a:xfrm>
              <a:off x="4094" y="3575"/>
              <a:ext cx="109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298450" y="884238"/>
            <a:ext cx="3314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Dzibilnocac,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Imagen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979488" y="668338"/>
            <a:ext cx="3597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Dzinbache,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Imagen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2033588" y="668338"/>
            <a:ext cx="25892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Edzna,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395288" y="2774950"/>
            <a:ext cx="233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>
                <a:solidFill>
                  <a:srgbClr val="FFD5AB"/>
                </a:solidFill>
                <a:latin typeface="Magneto" pitchFamily="82" charset="0"/>
              </a:rPr>
              <a:t>La casa de los Itzaes</a:t>
            </a:r>
            <a:endParaRPr lang="es-ES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AV24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1692275" y="404813"/>
            <a:ext cx="5688013" cy="60483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8131" name="Line 5"/>
          <p:cNvSpPr>
            <a:spLocks noChangeShapeType="1"/>
          </p:cNvSpPr>
          <p:nvPr/>
        </p:nvSpPr>
        <p:spPr bwMode="auto">
          <a:xfrm>
            <a:off x="4859338" y="6092825"/>
            <a:ext cx="1584325" cy="0"/>
          </a:xfrm>
          <a:prstGeom prst="line">
            <a:avLst/>
          </a:prstGeom>
          <a:noFill/>
          <a:ln w="76200">
            <a:pattFill prst="trellis">
              <a:fgClr>
                <a:srgbClr val="996633"/>
              </a:fgClr>
              <a:bgClr>
                <a:srgbClr val="FFFFFF"/>
              </a:bgClr>
            </a:patt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8132" name="Line 6"/>
          <p:cNvSpPr>
            <a:spLocks noChangeShapeType="1"/>
          </p:cNvSpPr>
          <p:nvPr/>
        </p:nvSpPr>
        <p:spPr bwMode="auto">
          <a:xfrm>
            <a:off x="4859338" y="6165850"/>
            <a:ext cx="1584325" cy="0"/>
          </a:xfrm>
          <a:prstGeom prst="line">
            <a:avLst/>
          </a:prstGeom>
          <a:noFill/>
          <a:ln w="76200">
            <a:pattFill prst="trellis">
              <a:fgClr>
                <a:srgbClr val="996633"/>
              </a:fgClr>
              <a:bgClr>
                <a:srgbClr val="FFFFFF"/>
              </a:bgClr>
            </a:patt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8133" name="Line 7"/>
          <p:cNvSpPr>
            <a:spLocks noChangeShapeType="1"/>
          </p:cNvSpPr>
          <p:nvPr/>
        </p:nvSpPr>
        <p:spPr bwMode="auto">
          <a:xfrm>
            <a:off x="4859338" y="6237288"/>
            <a:ext cx="1584325" cy="0"/>
          </a:xfrm>
          <a:prstGeom prst="line">
            <a:avLst/>
          </a:prstGeom>
          <a:noFill/>
          <a:ln w="76200">
            <a:pattFill prst="trellis">
              <a:fgClr>
                <a:srgbClr val="996633"/>
              </a:fgClr>
              <a:bgClr>
                <a:srgbClr val="FFFFFF"/>
              </a:bgClr>
            </a:patt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8134" name="Line 8"/>
          <p:cNvSpPr>
            <a:spLocks noChangeShapeType="1"/>
          </p:cNvSpPr>
          <p:nvPr/>
        </p:nvSpPr>
        <p:spPr bwMode="auto">
          <a:xfrm>
            <a:off x="4859338" y="6308725"/>
            <a:ext cx="1584325" cy="0"/>
          </a:xfrm>
          <a:prstGeom prst="line">
            <a:avLst/>
          </a:prstGeom>
          <a:noFill/>
          <a:ln w="76200">
            <a:pattFill prst="trellis">
              <a:fgClr>
                <a:srgbClr val="996633"/>
              </a:fgClr>
              <a:bgClr>
                <a:srgbClr val="FFFFFF"/>
              </a:bgClr>
            </a:patt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TMba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549275"/>
            <a:ext cx="77724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Rectangle 5"/>
          <p:cNvSpPr>
            <a:spLocks noChangeArrowheads="1"/>
          </p:cNvSpPr>
          <p:nvPr/>
        </p:nvSpPr>
        <p:spPr bwMode="auto">
          <a:xfrm>
            <a:off x="323850" y="2060575"/>
            <a:ext cx="8459788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endParaRPr lang="es-MX" b="1"/>
          </a:p>
          <a:p>
            <a:pPr algn="just"/>
            <a:r>
              <a:rPr lang="es-ES" b="1"/>
              <a:t>Los Mayas</a:t>
            </a:r>
          </a:p>
          <a:p>
            <a:pPr algn="just"/>
            <a:r>
              <a:rPr lang="es-ES" b="1"/>
              <a:t/>
            </a:r>
            <a:br>
              <a:rPr lang="es-ES" b="1"/>
            </a:br>
            <a:r>
              <a:rPr lang="es-ES" b="1"/>
              <a:t>Los hombres de maíz se ubicaron en estas tierras hace más de 13,000 años. Es aquí en donde los mayas aprendieron a elevar sus espíritus a las estrellas, bañarse en su luz y comprender sus deseos e influencias. </a:t>
            </a:r>
          </a:p>
          <a:p>
            <a:pPr algn="just"/>
            <a:endParaRPr lang="es-ES" b="1"/>
          </a:p>
          <a:p>
            <a:pPr algn="just"/>
            <a:r>
              <a:rPr lang="es-ES" b="1"/>
              <a:t>Para esculpir sus estelas, documentando su historia. Y construyeron sus templos en honor a sus dioses. </a:t>
            </a:r>
          </a:p>
          <a:p>
            <a:pPr algn="just"/>
            <a:endParaRPr lang="es-ES" b="1"/>
          </a:p>
          <a:p>
            <a:pPr algn="just"/>
            <a:r>
              <a:rPr lang="es-ES" b="1"/>
              <a:t>Entre el aroma de las orquídeas y las bugambilias, entre volcanes, ríos, lagos, océanos, cuevas y cenotes construyeron mas de tres mil sitios, practicaron sus rituales, se bañaban en vapor y crearon una gran civilización. </a:t>
            </a:r>
          </a:p>
        </p:txBody>
      </p:sp>
    </p:spTree>
  </p:cSld>
  <p:clrMapOvr>
    <a:masterClrMapping/>
  </p:clrMapOvr>
  <p:transition spd="slow" advClick="0" advTm="1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Imagen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1106488" y="765175"/>
            <a:ext cx="2657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Ekbalam, Yucatàn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Imagen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258888" y="668338"/>
            <a:ext cx="2657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Ekbalam, Yucatàn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247" y="658"/>
            <a:chExt cx="5266" cy="3005"/>
          </a:xfrm>
        </p:grpSpPr>
        <p:pic>
          <p:nvPicPr>
            <p:cNvPr id="52228" name="Picture 4" descr="Imagen5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47" y="658"/>
              <a:ext cx="5266" cy="3005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52229" name="Rectangle 5"/>
            <p:cNvSpPr>
              <a:spLocks noChangeArrowheads="1"/>
            </p:cNvSpPr>
            <p:nvPr/>
          </p:nvSpPr>
          <p:spPr bwMode="auto">
            <a:xfrm>
              <a:off x="4094" y="3536"/>
              <a:ext cx="106" cy="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395288" y="1257300"/>
            <a:ext cx="2790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Hochob,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7" name="Picture 7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857250" y="600075"/>
            <a:ext cx="3454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Hormiguero,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Imagen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996950" y="742950"/>
            <a:ext cx="2328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Kabah,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Imagen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809625" y="1114425"/>
            <a:ext cx="2403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Labná,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 descr="me457e457eky4mayap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714375" y="814388"/>
            <a:ext cx="2770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Mayapan,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404813"/>
            <a:ext cx="9144000" cy="6049962"/>
            <a:chOff x="680" y="330"/>
            <a:chExt cx="4405" cy="3630"/>
          </a:xfrm>
        </p:grpSpPr>
        <p:pic>
          <p:nvPicPr>
            <p:cNvPr id="57348" name="Picture 12" descr="Imagen6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80" y="330"/>
              <a:ext cx="4405" cy="3630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57349" name="Text Box 11"/>
            <p:cNvSpPr txBox="1">
              <a:spLocks noChangeArrowheads="1"/>
            </p:cNvSpPr>
            <p:nvPr/>
          </p:nvSpPr>
          <p:spPr bwMode="auto">
            <a:xfrm>
              <a:off x="3651" y="3740"/>
              <a:ext cx="89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s-ES" sz="1200">
                <a:solidFill>
                  <a:schemeClr val="bg1"/>
                </a:solidFill>
              </a:endParaRPr>
            </a:p>
          </p:txBody>
        </p:sp>
      </p:grp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795963" y="765175"/>
            <a:ext cx="2332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Palenque, Chiapas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282" y="434"/>
            <a:chExt cx="5197" cy="3452"/>
          </a:xfrm>
        </p:grpSpPr>
        <p:pic>
          <p:nvPicPr>
            <p:cNvPr id="58372" name="Picture 6" descr="Imagen16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2" y="434"/>
              <a:ext cx="5197" cy="3452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58373" name="Rectangle 7"/>
            <p:cNvSpPr>
              <a:spLocks noChangeArrowheads="1"/>
            </p:cNvSpPr>
            <p:nvPr/>
          </p:nvSpPr>
          <p:spPr bwMode="auto">
            <a:xfrm>
              <a:off x="385" y="3665"/>
              <a:ext cx="105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s-ES_tradnl" sz="1200">
                <a:solidFill>
                  <a:srgbClr val="FFD5AB"/>
                </a:solidFill>
              </a:endParaRPr>
            </a:p>
          </p:txBody>
        </p:sp>
      </p:grp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500063" y="814388"/>
            <a:ext cx="2701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Palenque,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1" name="Picture 3" descr="Imagen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714375" y="731838"/>
            <a:ext cx="2847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Río Bec, Campeche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101" y="774"/>
            <a:chExt cx="5559" cy="2773"/>
          </a:xfrm>
        </p:grpSpPr>
        <p:pic>
          <p:nvPicPr>
            <p:cNvPr id="60420" name="Picture 4" descr="Imagen1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1" y="774"/>
              <a:ext cx="5559" cy="2773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60421" name="Text Box 3"/>
            <p:cNvSpPr txBox="1">
              <a:spLocks noChangeArrowheads="1"/>
            </p:cNvSpPr>
            <p:nvPr/>
          </p:nvSpPr>
          <p:spPr bwMode="auto">
            <a:xfrm>
              <a:off x="4101" y="3401"/>
              <a:ext cx="11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1042988" y="1628775"/>
            <a:ext cx="1808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Sayil,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885825" y="811213"/>
            <a:ext cx="2262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Sayil,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Imagen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124075" y="692150"/>
            <a:ext cx="20351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Tonina,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7" name="Picture 7" descr="Imagen1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755650" y="692150"/>
            <a:ext cx="2390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Tonina, Chiapas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Imagen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996950" y="742950"/>
            <a:ext cx="30749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Tulum, Quintana Roo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340" y="255"/>
            <a:chExt cx="5080" cy="3809"/>
          </a:xfrm>
        </p:grpSpPr>
        <p:pic>
          <p:nvPicPr>
            <p:cNvPr id="65540" name="Picture 5" descr="Imagen7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0" y="255"/>
              <a:ext cx="5080" cy="3809"/>
            </a:xfrm>
            <a:prstGeom prst="rect">
              <a:avLst/>
            </a:prstGeom>
            <a:noFill/>
            <a:ln w="12700">
              <a:solidFill>
                <a:srgbClr val="800000"/>
              </a:solidFill>
              <a:miter lim="800000"/>
              <a:headEnd/>
              <a:tailEnd/>
            </a:ln>
          </p:spPr>
        </p:pic>
        <p:sp>
          <p:nvSpPr>
            <p:cNvPr id="65541" name="Rectangle 6"/>
            <p:cNvSpPr>
              <a:spLocks noChangeArrowheads="1"/>
            </p:cNvSpPr>
            <p:nvPr/>
          </p:nvSpPr>
          <p:spPr bwMode="auto">
            <a:xfrm>
              <a:off x="3833" y="3809"/>
              <a:ext cx="103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s-ES_tradnl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1112838" y="692150"/>
            <a:ext cx="2327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Uxmal,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Imagen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  <a:ln w="1270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5076825" y="692150"/>
            <a:ext cx="1976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FFD5AB"/>
                </a:solidFill>
                <a:latin typeface="Magneto" pitchFamily="82" charset="0"/>
              </a:rPr>
              <a:t>Uxmal, Yucatán</a:t>
            </a:r>
            <a:endParaRPr lang="es-ES" sz="2000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223" y="624"/>
            <a:chExt cx="5314" cy="3072"/>
          </a:xfrm>
        </p:grpSpPr>
        <p:pic>
          <p:nvPicPr>
            <p:cNvPr id="67588" name="Picture 7" descr="Imagen5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3" y="624"/>
              <a:ext cx="5314" cy="3072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67589" name="Rectangle 8"/>
            <p:cNvSpPr>
              <a:spLocks noChangeArrowheads="1"/>
            </p:cNvSpPr>
            <p:nvPr/>
          </p:nvSpPr>
          <p:spPr bwMode="auto">
            <a:xfrm>
              <a:off x="4094" y="3543"/>
              <a:ext cx="107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395288" y="1171575"/>
            <a:ext cx="2641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Xkipche,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333375"/>
            <a:ext cx="9144000" cy="6191250"/>
            <a:chOff x="177" y="605"/>
            <a:chExt cx="5406" cy="3110"/>
          </a:xfrm>
        </p:grpSpPr>
        <p:pic>
          <p:nvPicPr>
            <p:cNvPr id="68612" name="Picture 7" descr="Imagen5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7" y="605"/>
              <a:ext cx="5406" cy="3110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3" name="Rectangle 8"/>
            <p:cNvSpPr>
              <a:spLocks noChangeArrowheads="1"/>
            </p:cNvSpPr>
            <p:nvPr/>
          </p:nvSpPr>
          <p:spPr bwMode="auto">
            <a:xfrm>
              <a:off x="4094" y="3546"/>
              <a:ext cx="108" cy="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s-ES" sz="1000" b="1">
                <a:solidFill>
                  <a:srgbClr val="FFD5AB"/>
                </a:solidFill>
              </a:endParaRPr>
            </a:p>
          </p:txBody>
        </p:sp>
      </p:grp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6072188" y="1071563"/>
            <a:ext cx="26177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Xpujil, Campeche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404813"/>
            <a:ext cx="9144000" cy="6048375"/>
            <a:chOff x="202" y="631"/>
            <a:chExt cx="5357" cy="3059"/>
          </a:xfrm>
        </p:grpSpPr>
        <p:pic>
          <p:nvPicPr>
            <p:cNvPr id="69636" name="Picture 7" descr="Imagen5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2" y="631"/>
              <a:ext cx="5357" cy="3059"/>
            </a:xfrm>
            <a:prstGeom prst="rect">
              <a:avLst/>
            </a:prstGeom>
            <a:noFill/>
            <a:ln w="12700">
              <a:solidFill>
                <a:srgbClr val="993300"/>
              </a:solidFill>
              <a:miter lim="800000"/>
              <a:headEnd/>
              <a:tailEnd/>
            </a:ln>
          </p:spPr>
        </p:pic>
        <p:sp>
          <p:nvSpPr>
            <p:cNvPr id="69637" name="Rectangle 8"/>
            <p:cNvSpPr>
              <a:spLocks noChangeArrowheads="1"/>
            </p:cNvSpPr>
            <p:nvPr/>
          </p:nvSpPr>
          <p:spPr bwMode="auto">
            <a:xfrm>
              <a:off x="4094" y="3544"/>
              <a:ext cx="1360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es-ES" sz="1000" b="1">
                  <a:solidFill>
                    <a:srgbClr val="FFD5AB"/>
                  </a:solidFill>
                </a:rPr>
                <a:t>Photo </a:t>
              </a:r>
              <a:r>
                <a:rPr lang="es-MX" sz="1000" b="1">
                  <a:solidFill>
                    <a:srgbClr val="FFD5AB"/>
                  </a:solidFill>
                </a:rPr>
                <a:t>© </a:t>
              </a:r>
              <a:r>
                <a:rPr lang="es-ES" sz="1000" b="1">
                  <a:solidFill>
                    <a:srgbClr val="FFD5AB"/>
                  </a:solidFill>
                </a:rPr>
                <a:t>2002 by Sven Gronemeyer </a:t>
              </a:r>
            </a:p>
          </p:txBody>
        </p:sp>
      </p:grp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95288" y="1171575"/>
            <a:ext cx="24812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>
                <a:solidFill>
                  <a:srgbClr val="763B00"/>
                </a:solidFill>
                <a:latin typeface="Magneto" pitchFamily="82" charset="0"/>
              </a:rPr>
              <a:t>Xlapak, Yucatán</a:t>
            </a:r>
            <a:endParaRPr lang="es-ES" sz="2000">
              <a:solidFill>
                <a:srgbClr val="763B00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yaxchilan_1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1908175" y="476250"/>
            <a:ext cx="2806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b="1">
                <a:solidFill>
                  <a:srgbClr val="FFD5AB"/>
                </a:solidFill>
                <a:latin typeface="Magneto" pitchFamily="82" charset="0"/>
              </a:rPr>
              <a:t>Yaxchilan, Chiapas</a:t>
            </a:r>
            <a:endParaRPr lang="es-ES" sz="2000" b="1">
              <a:solidFill>
                <a:srgbClr val="FFD5AB"/>
              </a:solidFill>
              <a:latin typeface="Magneto" pitchFamily="82" charset="0"/>
            </a:endParaRP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1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maya1206ayaxchil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Yaxilan-seño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333375"/>
            <a:ext cx="3810000" cy="496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7" descr="Sacerdote%20de%20Usaumacinta-yazchil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5" y="404813"/>
            <a:ext cx="38544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10" name="WordArt 17"/>
          <p:cNvSpPr>
            <a:spLocks noChangeArrowheads="1" noChangeShapeType="1" noTextEdit="1"/>
          </p:cNvSpPr>
          <p:nvPr/>
        </p:nvSpPr>
        <p:spPr bwMode="auto">
          <a:xfrm>
            <a:off x="6372225" y="5661025"/>
            <a:ext cx="2771775" cy="8636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EMMA</a:t>
            </a:r>
          </a:p>
        </p:txBody>
      </p:sp>
      <p:sp>
        <p:nvSpPr>
          <p:cNvPr id="50196" name="Text Box 20"/>
          <p:cNvSpPr txBox="1">
            <a:spLocks noChangeArrowheads="1"/>
          </p:cNvSpPr>
          <p:nvPr/>
        </p:nvSpPr>
        <p:spPr bwMode="auto">
          <a:xfrm>
            <a:off x="2555875" y="2006600"/>
            <a:ext cx="184150" cy="708025"/>
          </a:xfrm>
          <a:prstGeom prst="rect">
            <a:avLst/>
          </a:prstGeom>
          <a:solidFill>
            <a:srgbClr val="800000">
              <a:alpha val="27843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_tradnl" sz="4000" b="1">
              <a:solidFill>
                <a:schemeClr val="bg1"/>
              </a:solidFill>
            </a:endParaRPr>
          </a:p>
        </p:txBody>
      </p:sp>
      <p:sp>
        <p:nvSpPr>
          <p:cNvPr id="2" name="Text Box 20"/>
          <p:cNvSpPr txBox="1">
            <a:spLocks noChangeArrowheads="1"/>
          </p:cNvSpPr>
          <p:nvPr/>
        </p:nvSpPr>
        <p:spPr bwMode="auto">
          <a:xfrm>
            <a:off x="427038" y="3219450"/>
            <a:ext cx="184150" cy="646113"/>
          </a:xfrm>
          <a:prstGeom prst="rect">
            <a:avLst/>
          </a:prstGeom>
          <a:solidFill>
            <a:srgbClr val="800000">
              <a:alpha val="27843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_tradnl" sz="3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0" grpId="0" animBg="1"/>
      <p:bldP spid="33810" grpId="1" animBg="1"/>
      <p:bldP spid="50196" grpId="0" animBg="1"/>
      <p:bldP spid="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 de la Raz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 de la Raza</Template>
  <TotalTime>4</TotalTime>
  <Words>1172</Words>
  <Application>Microsoft Office PowerPoint</Application>
  <PresentationFormat>Presentación en pantalla (4:3)</PresentationFormat>
  <Paragraphs>162</Paragraphs>
  <Slides>70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70</vt:i4>
      </vt:variant>
    </vt:vector>
  </HeadingPairs>
  <TitlesOfParts>
    <vt:vector size="79" baseType="lpstr">
      <vt:lpstr>Arial</vt:lpstr>
      <vt:lpstr>Century Gothic</vt:lpstr>
      <vt:lpstr>Gungsuh</vt:lpstr>
      <vt:lpstr>SimSun</vt:lpstr>
      <vt:lpstr>Magneto</vt:lpstr>
      <vt:lpstr>Calibri</vt:lpstr>
      <vt:lpstr>Dia de la Raza</vt:lpstr>
      <vt:lpstr>1_Default Design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2017-07-09T08:24:34Z</dcterms:created>
  <dcterms:modified xsi:type="dcterms:W3CDTF">2017-07-09T08:29:01Z</dcterms:modified>
</cp:coreProperties>
</file>