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1" r:id="rId19"/>
    <p:sldId id="273" r:id="rId20"/>
    <p:sldId id="274" r:id="rId21"/>
    <p:sldId id="275" r:id="rId22"/>
    <p:sldId id="276" r:id="rId23"/>
    <p:sldId id="279" r:id="rId24"/>
    <p:sldId id="277" r:id="rId25"/>
    <p:sldId id="280" r:id="rId26"/>
    <p:sldId id="278"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cNgo/s6+pOBZ6tlDQfCfw==" hashData="KK6NWgeqqd69Qo+qeK8yaBo6GP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6" d="100"/>
          <a:sy n="76" d="100"/>
        </p:scale>
        <p:origin x="-81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EBA0E21-4722-454A-845C-27B9D3967F2E}" type="datetimeFigureOut">
              <a:rPr lang="es-ES"/>
              <a:pPr>
                <a:defRPr/>
              </a:pPr>
              <a:t>22/06/2015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A29647-868F-4724-BE11-B244B779862B}"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9ABBA45-9A5F-4D9A-A4C6-AB0D0ADF6848}" type="datetimeFigureOut">
              <a:rPr lang="es-ES"/>
              <a:pPr>
                <a:defRPr/>
              </a:pPr>
              <a:t>22/06/2015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78A2323-33E1-45D2-8C63-B3EF2199CEB8}"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8DD59C2-977B-4C2B-B843-F9B2D476C3E1}" type="datetimeFigureOut">
              <a:rPr lang="es-ES"/>
              <a:pPr>
                <a:defRPr/>
              </a:pPr>
              <a:t>22/06/2015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274A72-D075-4974-9DFA-DE3C046689ED}"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0A2F050-2CDC-418E-AA2F-02257D77C714}" type="datetimeFigureOut">
              <a:rPr lang="es-ES"/>
              <a:pPr>
                <a:defRPr/>
              </a:pPr>
              <a:t>22/06/2015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89EBDBA-781D-44C1-9C05-11439454A78E}"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7953AFA-0345-4891-9B10-6088F8A26446}" type="datetimeFigureOut">
              <a:rPr lang="es-ES"/>
              <a:pPr>
                <a:defRPr/>
              </a:pPr>
              <a:t>22/06/2015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363DD86-C926-411D-AA33-64122E920707}"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AE7D2A0-C264-4933-8E5F-482FF02C9903}" type="datetimeFigureOut">
              <a:rPr lang="es-ES"/>
              <a:pPr>
                <a:defRPr/>
              </a:pPr>
              <a:t>22/06/2015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024A5C2-C3ED-4E94-A348-A84477AE2D3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387A7EF-0799-4E05-90BD-273AD582CEC2}" type="datetimeFigureOut">
              <a:rPr lang="es-ES"/>
              <a:pPr>
                <a:defRPr/>
              </a:pPr>
              <a:t>22/06/2015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7E34118-9A50-4598-B193-EB0201195241}"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13B9F61-D838-436E-B741-B10739C49920}" type="datetimeFigureOut">
              <a:rPr lang="es-ES"/>
              <a:pPr>
                <a:defRPr/>
              </a:pPr>
              <a:t>22/06/2015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5074C80-4CF3-48DC-986E-7A2F09946001}"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99034B-CC79-44CE-B23A-E062B80969FB}" type="datetimeFigureOut">
              <a:rPr lang="es-ES"/>
              <a:pPr>
                <a:defRPr/>
              </a:pPr>
              <a:t>22/06/2015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7CB3880-56B1-4F3C-A71A-2EC1B990F4F2}"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DFAE4A5-4366-4621-8900-90CD6315BB28}" type="datetimeFigureOut">
              <a:rPr lang="es-ES"/>
              <a:pPr>
                <a:defRPr/>
              </a:pPr>
              <a:t>22/06/2015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5781135-41BB-4D19-8077-D17ECAE32D83}"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587095B-DF18-4641-87C2-88379F66E0B8}" type="datetimeFigureOut">
              <a:rPr lang="es-ES"/>
              <a:pPr>
                <a:defRPr/>
              </a:pPr>
              <a:t>22/06/2015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1671344-CE77-46BA-B573-155B46744EDA}"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AAE76FA-3B59-46A6-A15B-45869E862E87}" type="datetimeFigureOut">
              <a:rPr lang="es-ES"/>
              <a:pPr>
                <a:defRPr/>
              </a:pPr>
              <a:t>22/06/2015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6D9312C-598F-4FBD-96FB-2BABEEA993D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00.jpg"/>
          <p:cNvPicPr>
            <a:picLocks noChangeAspect="1"/>
          </p:cNvPicPr>
          <p:nvPr/>
        </p:nvPicPr>
        <p:blipFill>
          <a:blip r:embed="rId3" cstate="print"/>
          <a:srcRect/>
          <a:stretch>
            <a:fillRect/>
          </a:stretch>
        </p:blipFill>
        <p:spPr bwMode="auto">
          <a:xfrm>
            <a:off x="684213" y="512763"/>
            <a:ext cx="7704137" cy="5778500"/>
          </a:xfrm>
          <a:prstGeom prst="rect">
            <a:avLst/>
          </a:prstGeom>
          <a:noFill/>
          <a:ln w="57150">
            <a:solidFill>
              <a:srgbClr val="FF0000"/>
            </a:solidFill>
            <a:miter lim="800000"/>
            <a:headEnd/>
            <a:tailEnd/>
          </a:ln>
        </p:spPr>
      </p:pic>
      <p:pic>
        <p:nvPicPr>
          <p:cNvPr id="5" name="4 Rectángulo"/>
          <p:cNvPicPr>
            <a:picLocks noChangeArrowheads="1"/>
          </p:cNvPicPr>
          <p:nvPr/>
        </p:nvPicPr>
        <p:blipFill>
          <a:blip r:embed="rId4" cstate="print"/>
          <a:srcRect/>
          <a:stretch>
            <a:fillRect/>
          </a:stretch>
        </p:blipFill>
        <p:spPr bwMode="auto">
          <a:xfrm>
            <a:off x="642910" y="714356"/>
            <a:ext cx="8010525" cy="1135062"/>
          </a:xfrm>
          <a:prstGeom prst="rect">
            <a:avLst/>
          </a:prstGeom>
          <a:noFill/>
        </p:spPr>
      </p:pic>
      <p:pic>
        <p:nvPicPr>
          <p:cNvPr id="6" name="5 Rectángulo"/>
          <p:cNvPicPr>
            <a:picLocks noChangeArrowheads="1"/>
          </p:cNvPicPr>
          <p:nvPr/>
        </p:nvPicPr>
        <p:blipFill>
          <a:blip r:embed="rId5" cstate="print"/>
          <a:srcRect/>
          <a:stretch>
            <a:fillRect/>
          </a:stretch>
        </p:blipFill>
        <p:spPr bwMode="auto">
          <a:xfrm>
            <a:off x="3048000" y="5157788"/>
            <a:ext cx="3048000" cy="919162"/>
          </a:xfrm>
          <a:prstGeom prst="rect">
            <a:avLst/>
          </a:prstGeom>
          <a:noFill/>
        </p:spPr>
      </p:pic>
    </p:spTree>
  </p:cSld>
  <p:clrMapOvr>
    <a:masterClrMapping/>
  </p:clrMapOvr>
  <p:transition>
    <p:sndAc>
      <p:stSnd loop="1">
        <p:snd r:embed="rId2" name="Alborada gallega (instr.).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pic>
        <p:nvPicPr>
          <p:cNvPr id="3075" name="3 Marcador de contenido" descr="01.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468313" y="5445125"/>
            <a:ext cx="8207375" cy="1200150"/>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El castillo de San Felipe es sin duda la fortaleza defensiva más importante de la ría de Ferrol. Se comenzó a construir en 1557, con piedra </a:t>
            </a:r>
            <a:r>
              <a:rPr lang="es-ES" b="1" dirty="0" err="1">
                <a:solidFill>
                  <a:schemeClr val="bg1"/>
                </a:solidFill>
                <a:effectLst>
                  <a:outerShdw blurRad="38100" dist="38100" dir="2700000" algn="tl">
                    <a:srgbClr val="000000">
                      <a:alpha val="43137"/>
                    </a:srgbClr>
                  </a:outerShdw>
                </a:effectLst>
              </a:rPr>
              <a:t>granitica</a:t>
            </a:r>
            <a:r>
              <a:rPr lang="es-ES" b="1" dirty="0">
                <a:solidFill>
                  <a:schemeClr val="bg1"/>
                </a:solidFill>
                <a:effectLst>
                  <a:outerShdw blurRad="38100" dist="38100" dir="2700000" algn="tl">
                    <a:srgbClr val="000000">
                      <a:alpha val="43137"/>
                    </a:srgbClr>
                  </a:outerShdw>
                </a:effectLst>
              </a:rPr>
              <a:t> de diversas canteras de la zona, por orden de Felipe II, del que tomó su nombre.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02.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250825" y="5229225"/>
            <a:ext cx="8642350" cy="1477963"/>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Los orígenes de esta fortificación se remontan a una época marcada por la lucha entre las potencias europeas para conseguir la hegemonía marítima. Ferrol, como astillero y punto estratégico para el aprovisionamiento de los buques de la Armada Real, necesitaba un sistema defensivo eficaz frente a las insidias de ingleses y franceses.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pic>
        <p:nvPicPr>
          <p:cNvPr id="5123" name="3 Marcador de contenido" descr="03 a.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323850" y="5229225"/>
            <a:ext cx="8496300" cy="1477963"/>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En la otra orilla de la ría, frente al castillo de San Felipe, se construyeron los de La Palma y San Martín. Entre este último, hoy en ruinas, y el de San Felipe se tendían unas cadenas con la finalidad de detener a los buques que intentaran entrar la ría y, una vez parados, destruirlos con las baterías de los fuertes.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03 b.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1403350" y="2708275"/>
            <a:ext cx="1655763" cy="369888"/>
          </a:xfrm>
          <a:prstGeom prst="rect">
            <a:avLst/>
          </a:prstGeom>
          <a:noFill/>
        </p:spPr>
        <p:txBody>
          <a:bodyPr>
            <a:spAutoFit/>
          </a:bodyPr>
          <a:lstStyle/>
          <a:p>
            <a:pPr>
              <a:defRPr/>
            </a:pPr>
            <a:r>
              <a:rPr lang="es-ES" b="1" dirty="0">
                <a:solidFill>
                  <a:schemeClr val="bg1"/>
                </a:solidFill>
                <a:effectLst>
                  <a:outerShdw blurRad="38100" dist="38100" dir="2700000" algn="tl">
                    <a:srgbClr val="000000">
                      <a:alpha val="43137"/>
                    </a:srgbClr>
                  </a:outerShdw>
                </a:effectLst>
              </a:rPr>
              <a:t>San Felipe</a:t>
            </a:r>
          </a:p>
        </p:txBody>
      </p:sp>
      <p:sp>
        <p:nvSpPr>
          <p:cNvPr id="5" name="4 CuadroTexto"/>
          <p:cNvSpPr txBox="1"/>
          <p:nvPr/>
        </p:nvSpPr>
        <p:spPr>
          <a:xfrm>
            <a:off x="7235825" y="3068638"/>
            <a:ext cx="1198563" cy="369887"/>
          </a:xfrm>
          <a:prstGeom prst="rect">
            <a:avLst/>
          </a:prstGeom>
          <a:noFill/>
        </p:spPr>
        <p:txBody>
          <a:bodyPr wrap="none">
            <a:spAutoFit/>
          </a:bodyPr>
          <a:lstStyle/>
          <a:p>
            <a:pPr>
              <a:defRPr/>
            </a:pPr>
            <a:r>
              <a:rPr lang="es-ES" b="1" dirty="0">
                <a:solidFill>
                  <a:schemeClr val="bg1"/>
                </a:solidFill>
                <a:effectLst>
                  <a:outerShdw blurRad="38100" dist="38100" dir="2700000" algn="tl">
                    <a:srgbClr val="000000">
                      <a:alpha val="43137"/>
                    </a:srgbClr>
                  </a:outerShdw>
                </a:effectLst>
              </a:rPr>
              <a:t>La Palma</a:t>
            </a:r>
          </a:p>
        </p:txBody>
      </p:sp>
      <p:cxnSp>
        <p:nvCxnSpPr>
          <p:cNvPr id="7" name="6 Conector recto de flecha"/>
          <p:cNvCxnSpPr/>
          <p:nvPr/>
        </p:nvCxnSpPr>
        <p:spPr>
          <a:xfrm>
            <a:off x="3203575" y="4292600"/>
            <a:ext cx="0" cy="576263"/>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8" name="7 CuadroTexto"/>
          <p:cNvSpPr txBox="1"/>
          <p:nvPr/>
        </p:nvSpPr>
        <p:spPr>
          <a:xfrm>
            <a:off x="2124075" y="4005263"/>
            <a:ext cx="2530475" cy="369887"/>
          </a:xfrm>
          <a:prstGeom prst="rect">
            <a:avLst/>
          </a:prstGeom>
          <a:noFill/>
        </p:spPr>
        <p:txBody>
          <a:bodyPr wrap="none">
            <a:spAutoFit/>
          </a:bodyPr>
          <a:lstStyle/>
          <a:p>
            <a:pPr>
              <a:defRPr/>
            </a:pPr>
            <a:r>
              <a:rPr lang="es-ES" b="1" dirty="0">
                <a:solidFill>
                  <a:schemeClr val="bg1"/>
                </a:solidFill>
                <a:effectLst>
                  <a:outerShdw blurRad="38100" dist="38100" dir="2700000" algn="tl">
                    <a:srgbClr val="000000">
                      <a:alpha val="43137"/>
                    </a:srgbClr>
                  </a:outerShdw>
                </a:effectLst>
              </a:rPr>
              <a:t>Ruinas de San Martín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3 Marcador de contenido" descr="04.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323850" y="333375"/>
            <a:ext cx="8496300" cy="646113"/>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En los fondos marinos todavía se conservan restos de las anclas de fijación de la cadena de cierre de la ría.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05 a.jpg"/>
          <p:cNvPicPr>
            <a:picLocks noGrp="1" noChangeAspect="1"/>
          </p:cNvPicPr>
          <p:nvPr>
            <p:ph idx="1"/>
          </p:nvPr>
        </p:nvPicPr>
        <p:blipFill>
          <a:blip r:embed="rId2" cstate="print"/>
          <a:srcRect/>
          <a:stretch>
            <a:fillRect/>
          </a:stretch>
        </p:blipFill>
        <p:spPr>
          <a:xfrm>
            <a:off x="0" y="0"/>
            <a:ext cx="9144000" cy="4897438"/>
          </a:xfrm>
        </p:spPr>
      </p:pic>
      <p:sp>
        <p:nvSpPr>
          <p:cNvPr id="8196" name="3 CuadroTexto"/>
          <p:cNvSpPr txBox="1">
            <a:spLocks noChangeArrowheads="1"/>
          </p:cNvSpPr>
          <p:nvPr/>
        </p:nvSpPr>
        <p:spPr bwMode="auto">
          <a:xfrm>
            <a:off x="468313" y="5084763"/>
            <a:ext cx="8207375" cy="1200150"/>
          </a:xfrm>
          <a:prstGeom prst="rect">
            <a:avLst/>
          </a:prstGeom>
          <a:noFill/>
          <a:ln w="9525">
            <a:noFill/>
            <a:miter lim="800000"/>
            <a:headEnd/>
            <a:tailEnd/>
          </a:ln>
        </p:spPr>
        <p:txBody>
          <a:bodyPr>
            <a:spAutoFit/>
          </a:bodyPr>
          <a:lstStyle/>
          <a:p>
            <a:pPr algn="just"/>
            <a:r>
              <a:rPr lang="es-ES" b="1"/>
              <a:t>Basado en las ideas de Vauban, la forma del castillo viene dada tanto por la canal de entrada a la ría como por la orografía del terreno. Se puede apreciar en él una geometría bastante regular y una planta en punta de flecha.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pic>
        <p:nvPicPr>
          <p:cNvPr id="9219" name="3 Marcador de contenido" descr="05 b.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395288" y="5229225"/>
            <a:ext cx="8353425" cy="1477963"/>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El fuerte dirige hacia la boca de la ría una doble línea de fuego organizada en dos plantas, y proyecta hacia su frente de tierra un gran hornabeque. Uno de los defectos de este baluarte es que estaba dominado por las alturas circundantes lo que lo hacia parcialmente vulnerable ante un ataque terrestre.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06 a.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3 Marcador de contenido" descr="06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06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06 d.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07.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395288" y="5661025"/>
            <a:ext cx="8353425" cy="923925"/>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En 1594, la armada inglesa intentó apoderarse de Ferrol fracasando en el intento, al igual que en 1639 fracasó el almirante francés Henri </a:t>
            </a:r>
            <a:r>
              <a:rPr lang="es-ES" b="1" dirty="0" err="1">
                <a:solidFill>
                  <a:schemeClr val="bg1"/>
                </a:solidFill>
                <a:effectLst>
                  <a:outerShdw blurRad="38100" dist="38100" dir="2700000" algn="tl">
                    <a:srgbClr val="000000">
                      <a:alpha val="43137"/>
                    </a:srgbClr>
                  </a:outerShdw>
                </a:effectLst>
              </a:rPr>
              <a:t>D'Escobleau</a:t>
            </a:r>
            <a:r>
              <a:rPr lang="es-ES" b="1" dirty="0">
                <a:solidFill>
                  <a:schemeClr val="bg1"/>
                </a:solidFill>
                <a:effectLst>
                  <a:outerShdw blurRad="38100" dist="38100" dir="2700000" algn="tl">
                    <a:srgbClr val="000000">
                      <a:alpha val="43137"/>
                    </a:srgbClr>
                  </a:outerShdw>
                </a:effectLst>
              </a:rPr>
              <a:t>, y así los tres fuertes demostraron su eficacia.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pic>
        <p:nvPicPr>
          <p:cNvPr id="15363" name="3 Marcador de contenido" descr="08 a.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250825" y="5589588"/>
            <a:ext cx="8569325" cy="922337"/>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Entre los años 1731 y 1755, el ingeniero Francisco </a:t>
            </a:r>
            <a:r>
              <a:rPr lang="es-ES" b="1" dirty="0" err="1">
                <a:solidFill>
                  <a:schemeClr val="bg1"/>
                </a:solidFill>
                <a:effectLst>
                  <a:outerShdw blurRad="38100" dist="38100" dir="2700000" algn="tl">
                    <a:srgbClr val="000000">
                      <a:alpha val="43137"/>
                    </a:srgbClr>
                  </a:outerShdw>
                </a:effectLst>
              </a:rPr>
              <a:t>Montaigu</a:t>
            </a:r>
            <a:r>
              <a:rPr lang="es-ES" b="1" dirty="0">
                <a:solidFill>
                  <a:schemeClr val="bg1"/>
                </a:solidFill>
                <a:effectLst>
                  <a:outerShdw blurRad="38100" dist="38100" dir="2700000" algn="tl">
                    <a:srgbClr val="000000">
                      <a:alpha val="43137"/>
                    </a:srgbClr>
                  </a:outerShdw>
                </a:effectLst>
              </a:rPr>
              <a:t> se encarga de diseñar una serie de reformas entre las que destaca la construcción de un foso y el proyecto de la puerta principal.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08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pic>
        <p:nvPicPr>
          <p:cNvPr id="17411" name="3 Marcador de contenido" descr="08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08 d.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pic>
        <p:nvPicPr>
          <p:cNvPr id="19459" name="3 Marcador de contenido" descr="08 e.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08 f.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pic>
        <p:nvPicPr>
          <p:cNvPr id="21507" name="3 Marcador de contenido" descr="09.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250825" y="333375"/>
            <a:ext cx="8642350" cy="922338"/>
          </a:xfrm>
          <a:prstGeom prst="rect">
            <a:avLst/>
          </a:prstGeom>
          <a:solidFill>
            <a:schemeClr val="bg1">
              <a:lumMod val="95000"/>
            </a:schemeClr>
          </a:solidFill>
          <a:ln>
            <a:solidFill>
              <a:schemeClr val="tx1"/>
            </a:solidFill>
          </a:ln>
        </p:spPr>
        <p:txBody>
          <a:bodyPr>
            <a:spAutoFit/>
          </a:bodyPr>
          <a:lstStyle/>
          <a:p>
            <a:pPr algn="just">
              <a:defRPr/>
            </a:pPr>
            <a:r>
              <a:rPr lang="es-ES" b="1" dirty="0"/>
              <a:t>En agosto de 1800 tiene lugar un hecho que corrobora la eficacia del sistema </a:t>
            </a:r>
            <a:r>
              <a:rPr lang="es-ES" b="1" dirty="0" err="1"/>
              <a:t>defesivo</a:t>
            </a:r>
            <a:r>
              <a:rPr lang="es-ES" b="1" dirty="0"/>
              <a:t> de la ría: el intento de apoderarse de Ferrol y destruir los astilleros por parte de una flota inglesa con más de cien buques y 15.000 hombres.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10 a.jpg"/>
          <p:cNvPicPr>
            <a:picLocks noGrp="1" noChangeAspect="1"/>
          </p:cNvPicPr>
          <p:nvPr>
            <p:ph idx="1"/>
          </p:nvPr>
        </p:nvPicPr>
        <p:blipFill>
          <a:blip r:embed="rId2" cstate="print"/>
          <a:srcRect/>
          <a:stretch>
            <a:fillRect/>
          </a:stretch>
        </p:blipFill>
        <p:spPr>
          <a:xfrm>
            <a:off x="0" y="0"/>
            <a:ext cx="9144000" cy="6858000"/>
          </a:xfrm>
        </p:spPr>
      </p:pic>
      <p:sp>
        <p:nvSpPr>
          <p:cNvPr id="22532" name="3 CuadroTexto"/>
          <p:cNvSpPr txBox="1">
            <a:spLocks noChangeArrowheads="1"/>
          </p:cNvSpPr>
          <p:nvPr/>
        </p:nvSpPr>
        <p:spPr bwMode="auto">
          <a:xfrm>
            <a:off x="395288" y="333375"/>
            <a:ext cx="8353425" cy="1476375"/>
          </a:xfrm>
          <a:prstGeom prst="rect">
            <a:avLst/>
          </a:prstGeom>
          <a:noFill/>
          <a:ln w="9525">
            <a:noFill/>
            <a:miter lim="800000"/>
            <a:headEnd/>
            <a:tailEnd/>
          </a:ln>
        </p:spPr>
        <p:txBody>
          <a:bodyPr>
            <a:spAutoFit/>
          </a:bodyPr>
          <a:lstStyle/>
          <a:p>
            <a:pPr algn="just"/>
            <a:r>
              <a:rPr lang="es-ES" b="1"/>
              <a:t>Al mando del General Pultney, las tropas inglesas desembarcaron en las playas de Doniños y San Jorge con el objetivo de arrasar el Arsenal de Ferrol, pero fueron rechazadas en sucesivos ataques, retirándose a los altos de Brión donde, con la valiente participación del pueblo, culminó la victoria española.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pic>
        <p:nvPicPr>
          <p:cNvPr id="23555" name="3 Marcador de contenido" descr="12.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250825" y="260350"/>
            <a:ext cx="8497888" cy="1477963"/>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Por su parte, las tropas mandadas por el contralmirante Warren, tras realizar tres oleadas de ataques contra el castillo de San Felipe, fueron sucesivamente rechazadas con el apoyo proporcionado por el castillo de La Palma y un grupo de lanchas cañoneras situadas en la ría, viéndose obligadas a reembarcar.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10 b.jpg"/>
          <p:cNvPicPr>
            <a:picLocks noGrp="1" noChangeAspect="1"/>
          </p:cNvPicPr>
          <p:nvPr>
            <p:ph idx="1"/>
          </p:nvPr>
        </p:nvPicPr>
        <p:blipFill>
          <a:blip r:embed="rId2" cstate="print"/>
          <a:srcRect/>
          <a:stretch>
            <a:fillRect/>
          </a:stretch>
        </p:blipFill>
        <p:spPr>
          <a:xfrm>
            <a:off x="1331913" y="0"/>
            <a:ext cx="6457950" cy="6858000"/>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pic>
        <p:nvPicPr>
          <p:cNvPr id="25603" name="3 Marcador de contenido" descr="13 a.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323850" y="5589588"/>
            <a:ext cx="8496300" cy="922337"/>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En el castillo de San Felipe se conmemora todos los años, el 26 de agosto, la lucha entre las tropas inglesas del general </a:t>
            </a:r>
            <a:r>
              <a:rPr lang="es-ES" b="1" dirty="0" err="1">
                <a:solidFill>
                  <a:schemeClr val="bg1"/>
                </a:solidFill>
                <a:effectLst>
                  <a:outerShdw blurRad="38100" dist="38100" dir="2700000" algn="tl">
                    <a:srgbClr val="000000">
                      <a:alpha val="43137"/>
                    </a:srgbClr>
                  </a:outerShdw>
                </a:effectLst>
              </a:rPr>
              <a:t>Pultney</a:t>
            </a:r>
            <a:r>
              <a:rPr lang="es-ES" b="1" dirty="0">
                <a:solidFill>
                  <a:schemeClr val="bg1"/>
                </a:solidFill>
                <a:effectLst>
                  <a:outerShdw blurRad="38100" dist="38100" dir="2700000" algn="tl">
                    <a:srgbClr val="000000">
                      <a:alpha val="43137"/>
                    </a:srgbClr>
                  </a:outerShdw>
                </a:effectLst>
              </a:rPr>
              <a:t> y los habitantes de Brión que culminó con la victoria española.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11.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pic>
        <p:nvPicPr>
          <p:cNvPr id="27651" name="3 Marcador de contenido" descr="13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13.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pic>
        <p:nvPicPr>
          <p:cNvPr id="29699" name="3 Marcador de contenido" descr="14.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395288" y="5949950"/>
            <a:ext cx="8497887" cy="646113"/>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En la actualidad, el castillo está parcialmente restaurado y está abierto a las visitas guiadas.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15.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pic>
        <p:nvPicPr>
          <p:cNvPr id="31747" name="3 Marcador de contenido" descr="16.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17.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pic>
        <p:nvPicPr>
          <p:cNvPr id="33795" name="3 Marcador de contenido" descr="18.jpg"/>
          <p:cNvPicPr>
            <a:picLocks noGrp="1" noChangeAspect="1"/>
          </p:cNvPicPr>
          <p:nvPr>
            <p:ph idx="1"/>
          </p:nvPr>
        </p:nvPicPr>
        <p:blipFill>
          <a:blip r:embed="rId2" cstate="print"/>
          <a:srcRect/>
          <a:stretch>
            <a:fillRect/>
          </a:stretch>
        </p:blipFill>
        <p:spPr>
          <a:xfrm>
            <a:off x="0" y="0"/>
            <a:ext cx="9144000" cy="6858000"/>
          </a:xfrm>
        </p:spPr>
      </p:pic>
      <p:sp>
        <p:nvSpPr>
          <p:cNvPr id="4" name="3 CuadroTexto"/>
          <p:cNvSpPr txBox="1"/>
          <p:nvPr/>
        </p:nvSpPr>
        <p:spPr>
          <a:xfrm>
            <a:off x="323850" y="5949950"/>
            <a:ext cx="8496300" cy="646113"/>
          </a:xfrm>
          <a:prstGeom prst="rect">
            <a:avLst/>
          </a:prstGeom>
          <a:noFill/>
        </p:spPr>
        <p:txBody>
          <a:bodyPr>
            <a:spAutoFit/>
          </a:bodyPr>
          <a:lstStyle/>
          <a:p>
            <a:pPr algn="just">
              <a:defRPr/>
            </a:pPr>
            <a:r>
              <a:rPr lang="es-ES" b="1" dirty="0">
                <a:solidFill>
                  <a:schemeClr val="bg1"/>
                </a:solidFill>
                <a:effectLst>
                  <a:outerShdw blurRad="38100" dist="38100" dir="2700000" algn="tl">
                    <a:srgbClr val="000000">
                      <a:alpha val="43137"/>
                    </a:srgbClr>
                  </a:outerShdw>
                </a:effectLst>
              </a:rPr>
              <a:t>El castillo de San Felipe es un balcón privilegiado desde el que contemplar el tráfico marítimo de la ría.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endParaRPr lang="es-ES" smtClean="0"/>
          </a:p>
        </p:txBody>
      </p:sp>
      <p:pic>
        <p:nvPicPr>
          <p:cNvPr id="34819" name="3 Marcador de contenido" descr="19 a.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pic>
        <p:nvPicPr>
          <p:cNvPr id="35843" name="3 Marcador de contenido" descr="19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20.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pic>
        <p:nvPicPr>
          <p:cNvPr id="37891" name="3 Marcador de contenido" descr="21.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22.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pPr eaLnBrk="1" hangingPunct="1"/>
            <a:endParaRPr lang="es-ES" smtClean="0"/>
          </a:p>
        </p:txBody>
      </p:sp>
      <p:pic>
        <p:nvPicPr>
          <p:cNvPr id="39939" name="3 Marcador de contenido" descr="yy.jpg"/>
          <p:cNvPicPr>
            <a:picLocks noGrp="1" noChangeAspect="1"/>
          </p:cNvPicPr>
          <p:nvPr>
            <p:ph idx="1"/>
          </p:nvPr>
        </p:nvPicPr>
        <p:blipFill>
          <a:blip r:embed="rId3" cstate="print"/>
          <a:srcRect/>
          <a:stretch>
            <a:fillRect/>
          </a:stretch>
        </p:blipFill>
        <p:spPr>
          <a:xfrm>
            <a:off x="0" y="0"/>
            <a:ext cx="9144000" cy="6858000"/>
          </a:xfrm>
        </p:spPr>
      </p:pic>
      <p:pic>
        <p:nvPicPr>
          <p:cNvPr id="4" name="3 Rectángulo"/>
          <p:cNvPicPr>
            <a:picLocks noChangeArrowheads="1"/>
          </p:cNvPicPr>
          <p:nvPr/>
        </p:nvPicPr>
        <p:blipFill>
          <a:blip r:embed="rId4" cstate="print"/>
          <a:srcRect/>
          <a:stretch>
            <a:fillRect/>
          </a:stretch>
        </p:blipFill>
        <p:spPr bwMode="auto">
          <a:xfrm>
            <a:off x="3560763" y="2786063"/>
            <a:ext cx="1998662" cy="1109662"/>
          </a:xfrm>
          <a:prstGeom prst="rect">
            <a:avLst/>
          </a:prstGeom>
          <a:noFill/>
        </p:spPr>
      </p:pic>
    </p:spTree>
  </p:cSld>
  <p:clrMapOvr>
    <a:masterClrMapping/>
  </p:clrMapOvr>
  <p:transition>
    <p:sndAc>
      <p:stSnd>
        <p:snd r:embed="rId2" name="Alborada gallega (instr.).wav"/>
      </p:stSnd>
    </p:sndAc>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STILLO DE SAN FELIPE -FERR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CASTILLO DE SAN FELIPE -FERROL-</Template>
  <TotalTime>1</TotalTime>
  <Words>621</Words>
  <Application>Microsoft Office PowerPoint</Application>
  <PresentationFormat>Presentación en pantalla (4:3)</PresentationFormat>
  <Paragraphs>19</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CASTILLO DE SAN FELIPE -FERROL-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2015-06-22T08:11:13Z</dcterms:created>
  <dcterms:modified xsi:type="dcterms:W3CDTF">2015-06-22T08:12:56Z</dcterms:modified>
</cp:coreProperties>
</file>