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2" r:id="rId2"/>
  </p:sldMasterIdLst>
  <p:sldIdLst>
    <p:sldId id="288" r:id="rId3"/>
    <p:sldId id="257" r:id="rId4"/>
    <p:sldId id="296" r:id="rId5"/>
    <p:sldId id="320" r:id="rId6"/>
    <p:sldId id="321" r:id="rId7"/>
    <p:sldId id="298" r:id="rId8"/>
    <p:sldId id="317" r:id="rId9"/>
    <p:sldId id="308" r:id="rId10"/>
    <p:sldId id="309" r:id="rId11"/>
    <p:sldId id="311" r:id="rId12"/>
    <p:sldId id="312" r:id="rId13"/>
    <p:sldId id="314" r:id="rId14"/>
    <p:sldId id="324" r:id="rId15"/>
    <p:sldId id="325" r:id="rId16"/>
    <p:sldId id="333" r:id="rId17"/>
    <p:sldId id="315" r:id="rId18"/>
    <p:sldId id="323" r:id="rId19"/>
    <p:sldId id="316" r:id="rId20"/>
    <p:sldId id="319" r:id="rId21"/>
    <p:sldId id="326" r:id="rId22"/>
    <p:sldId id="329" r:id="rId23"/>
    <p:sldId id="327" r:id="rId24"/>
    <p:sldId id="299" r:id="rId25"/>
    <p:sldId id="346" r:id="rId26"/>
    <p:sldId id="307" r:id="rId27"/>
    <p:sldId id="330" r:id="rId28"/>
    <p:sldId id="331" r:id="rId29"/>
    <p:sldId id="258" r:id="rId30"/>
    <p:sldId id="345" r:id="rId31"/>
    <p:sldId id="337" r:id="rId32"/>
    <p:sldId id="342" r:id="rId33"/>
    <p:sldId id="339" r:id="rId34"/>
    <p:sldId id="349" r:id="rId35"/>
    <p:sldId id="367" r:id="rId36"/>
    <p:sldId id="366" r:id="rId37"/>
    <p:sldId id="340" r:id="rId38"/>
    <p:sldId id="343" r:id="rId39"/>
    <p:sldId id="350" r:id="rId40"/>
    <p:sldId id="368" r:id="rId41"/>
    <p:sldId id="344" r:id="rId42"/>
    <p:sldId id="348" r:id="rId43"/>
    <p:sldId id="347" r:id="rId44"/>
    <p:sldId id="351" r:id="rId45"/>
    <p:sldId id="352" r:id="rId46"/>
    <p:sldId id="353" r:id="rId47"/>
    <p:sldId id="369" r:id="rId48"/>
    <p:sldId id="354" r:id="rId49"/>
    <p:sldId id="356" r:id="rId50"/>
    <p:sldId id="355" r:id="rId51"/>
    <p:sldId id="357" r:id="rId52"/>
    <p:sldId id="358" r:id="rId53"/>
    <p:sldId id="359" r:id="rId54"/>
    <p:sldId id="361" r:id="rId55"/>
    <p:sldId id="365" r:id="rId56"/>
    <p:sldId id="364" r:id="rId57"/>
    <p:sldId id="370" r:id="rId58"/>
    <p:sldId id="362" r:id="rId59"/>
    <p:sldId id="371" r:id="rId60"/>
  </p:sldIdLst>
  <p:sldSz cx="9144000" cy="6858000" type="screen4x3"/>
  <p:notesSz cx="6858000" cy="9144000"/>
  <p:defaultTextStyle>
    <a:defPPr>
      <a:defRPr lang="es-MX"/>
    </a:defPPr>
    <a:lvl1pPr algn="ctr" rtl="0" fontAlgn="base">
      <a:spcBef>
        <a:spcPct val="0"/>
      </a:spcBef>
      <a:spcAft>
        <a:spcPct val="0"/>
      </a:spcAft>
      <a:defRPr b="1" kern="1200">
        <a:solidFill>
          <a:schemeClr val="tx1"/>
        </a:solidFill>
        <a:latin typeface="Courier New" pitchFamily="49" charset="0"/>
        <a:ea typeface="+mn-ea"/>
        <a:cs typeface="Courier New" pitchFamily="49" charset="0"/>
      </a:defRPr>
    </a:lvl1pPr>
    <a:lvl2pPr marL="457200" algn="ctr" rtl="0" fontAlgn="base">
      <a:spcBef>
        <a:spcPct val="0"/>
      </a:spcBef>
      <a:spcAft>
        <a:spcPct val="0"/>
      </a:spcAft>
      <a:defRPr b="1" kern="1200">
        <a:solidFill>
          <a:schemeClr val="tx1"/>
        </a:solidFill>
        <a:latin typeface="Courier New" pitchFamily="49" charset="0"/>
        <a:ea typeface="+mn-ea"/>
        <a:cs typeface="Courier New" pitchFamily="49" charset="0"/>
      </a:defRPr>
    </a:lvl2pPr>
    <a:lvl3pPr marL="914400" algn="ctr" rtl="0" fontAlgn="base">
      <a:spcBef>
        <a:spcPct val="0"/>
      </a:spcBef>
      <a:spcAft>
        <a:spcPct val="0"/>
      </a:spcAft>
      <a:defRPr b="1" kern="1200">
        <a:solidFill>
          <a:schemeClr val="tx1"/>
        </a:solidFill>
        <a:latin typeface="Courier New" pitchFamily="49" charset="0"/>
        <a:ea typeface="+mn-ea"/>
        <a:cs typeface="Courier New" pitchFamily="49" charset="0"/>
      </a:defRPr>
    </a:lvl3pPr>
    <a:lvl4pPr marL="1371600" algn="ctr" rtl="0" fontAlgn="base">
      <a:spcBef>
        <a:spcPct val="0"/>
      </a:spcBef>
      <a:spcAft>
        <a:spcPct val="0"/>
      </a:spcAft>
      <a:defRPr b="1" kern="1200">
        <a:solidFill>
          <a:schemeClr val="tx1"/>
        </a:solidFill>
        <a:latin typeface="Courier New" pitchFamily="49" charset="0"/>
        <a:ea typeface="+mn-ea"/>
        <a:cs typeface="Courier New" pitchFamily="49" charset="0"/>
      </a:defRPr>
    </a:lvl4pPr>
    <a:lvl5pPr marL="1828800" algn="ctr" rtl="0" fontAlgn="base">
      <a:spcBef>
        <a:spcPct val="0"/>
      </a:spcBef>
      <a:spcAft>
        <a:spcPct val="0"/>
      </a:spcAft>
      <a:defRPr b="1" kern="1200">
        <a:solidFill>
          <a:schemeClr val="tx1"/>
        </a:solidFill>
        <a:latin typeface="Courier New" pitchFamily="49" charset="0"/>
        <a:ea typeface="+mn-ea"/>
        <a:cs typeface="Courier New" pitchFamily="49" charset="0"/>
      </a:defRPr>
    </a:lvl5pPr>
    <a:lvl6pPr marL="2286000" algn="l" defTabSz="914400" rtl="0" eaLnBrk="1" latinLnBrk="0" hangingPunct="1">
      <a:defRPr b="1" kern="1200">
        <a:solidFill>
          <a:schemeClr val="tx1"/>
        </a:solidFill>
        <a:latin typeface="Courier New" pitchFamily="49" charset="0"/>
        <a:ea typeface="+mn-ea"/>
        <a:cs typeface="Courier New" pitchFamily="49" charset="0"/>
      </a:defRPr>
    </a:lvl6pPr>
    <a:lvl7pPr marL="2743200" algn="l" defTabSz="914400" rtl="0" eaLnBrk="1" latinLnBrk="0" hangingPunct="1">
      <a:defRPr b="1" kern="1200">
        <a:solidFill>
          <a:schemeClr val="tx1"/>
        </a:solidFill>
        <a:latin typeface="Courier New" pitchFamily="49" charset="0"/>
        <a:ea typeface="+mn-ea"/>
        <a:cs typeface="Courier New" pitchFamily="49" charset="0"/>
      </a:defRPr>
    </a:lvl7pPr>
    <a:lvl8pPr marL="3200400" algn="l" defTabSz="914400" rtl="0" eaLnBrk="1" latinLnBrk="0" hangingPunct="1">
      <a:defRPr b="1" kern="1200">
        <a:solidFill>
          <a:schemeClr val="tx1"/>
        </a:solidFill>
        <a:latin typeface="Courier New" pitchFamily="49" charset="0"/>
        <a:ea typeface="+mn-ea"/>
        <a:cs typeface="Courier New" pitchFamily="49" charset="0"/>
      </a:defRPr>
    </a:lvl8pPr>
    <a:lvl9pPr marL="3657600" algn="l" defTabSz="914400" rtl="0" eaLnBrk="1" latinLnBrk="0" hangingPunct="1">
      <a:defRPr b="1" kern="1200">
        <a:solidFill>
          <a:schemeClr val="tx1"/>
        </a:solidFill>
        <a:latin typeface="Courier New" pitchFamily="49" charset="0"/>
        <a:ea typeface="+mn-ea"/>
        <a:cs typeface="Courier New" pitchFamily="49" charset="0"/>
      </a:defRPr>
    </a:lvl9pPr>
  </p:defaultTextStyle>
  <p:modifyVerifier cryptProviderType="rsaFull" cryptAlgorithmClass="hash" cryptAlgorithmType="typeAny" cryptAlgorithmSid="4" spinCount="50000" saltData="j0LC1rbwH1EqOmkxlyWvMg" hashData="iAdcCfR8R1MvRbCUO6vIQwbIVh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clrMru>
    <a:srgbClr val="1D0801"/>
    <a:srgbClr val="2E0F00"/>
    <a:srgbClr val="2A0E00"/>
    <a:srgbClr val="290B01"/>
    <a:srgbClr val="170D01"/>
    <a:srgbClr val="FF9900"/>
    <a:srgbClr val="66FFFF"/>
    <a:srgbClr val="FF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561" autoAdjust="0"/>
    <p:restoredTop sz="9460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NUL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Rectangle 4"/>
          <p:cNvSpPr>
            <a:spLocks noGrp="1" noChangeArrowheads="1"/>
          </p:cNvSpPr>
          <p:nvPr>
            <p:ph type="dt" sz="half" idx="10"/>
          </p:nvPr>
        </p:nvSpPr>
        <p:spPr/>
        <p:txBody>
          <a:bodyPr/>
          <a:lstStyle>
            <a:lvl1pPr>
              <a:defRPr dirty="0"/>
            </a:lvl1pPr>
          </a:lstStyle>
          <a:p>
            <a:pPr>
              <a:defRPr/>
            </a:pPr>
            <a:endParaRPr lang="es-ES"/>
          </a:p>
        </p:txBody>
      </p:sp>
      <p:sp>
        <p:nvSpPr>
          <p:cNvPr id="5" name="Rectangle 5"/>
          <p:cNvSpPr>
            <a:spLocks noGrp="1" noChangeArrowheads="1"/>
          </p:cNvSpPr>
          <p:nvPr>
            <p:ph type="ftr" sz="quarter" idx="11"/>
          </p:nvPr>
        </p:nvSpPr>
        <p:spPr/>
        <p:txBody>
          <a:bodyPr/>
          <a:lstStyle>
            <a:lvl1pPr>
              <a:defRPr dirty="0"/>
            </a:lvl1pPr>
          </a:lstStyle>
          <a:p>
            <a:pPr>
              <a:defRPr/>
            </a:pPr>
            <a:endParaRPr lang="es-ES"/>
          </a:p>
        </p:txBody>
      </p:sp>
      <p:sp>
        <p:nvSpPr>
          <p:cNvPr id="6"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MX"/>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p:txBody>
          <a:bodyPr/>
          <a:lstStyle>
            <a:lvl1pPr>
              <a:defRPr dirty="0"/>
            </a:lvl1pPr>
          </a:lstStyle>
          <a:p>
            <a:pPr>
              <a:defRPr/>
            </a:pPr>
            <a:endParaRPr lang="es-ES"/>
          </a:p>
        </p:txBody>
      </p:sp>
      <p:sp>
        <p:nvSpPr>
          <p:cNvPr id="5" name="Rectangle 5"/>
          <p:cNvSpPr>
            <a:spLocks noGrp="1" noChangeArrowheads="1"/>
          </p:cNvSpPr>
          <p:nvPr>
            <p:ph type="ftr" sz="quarter" idx="11"/>
          </p:nvPr>
        </p:nvSpPr>
        <p:spPr/>
        <p:txBody>
          <a:bodyPr/>
          <a:lstStyle>
            <a:lvl1pPr>
              <a:defRPr dirty="0"/>
            </a:lvl1pPr>
          </a:lstStyle>
          <a:p>
            <a:pPr>
              <a:defRPr/>
            </a:pPr>
            <a:endParaRPr lang="es-ES"/>
          </a:p>
        </p:txBody>
      </p:sp>
      <p:sp>
        <p:nvSpPr>
          <p:cNvPr id="6"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dirty="0"/>
            </a:lvl1pPr>
          </a:lstStyle>
          <a:p>
            <a:pPr>
              <a:defRPr/>
            </a:pPr>
            <a:endParaRPr lang="es-ES"/>
          </a:p>
        </p:txBody>
      </p:sp>
      <p:sp>
        <p:nvSpPr>
          <p:cNvPr id="5" name="Rectangle 5"/>
          <p:cNvSpPr>
            <a:spLocks noGrp="1" noChangeArrowheads="1"/>
          </p:cNvSpPr>
          <p:nvPr>
            <p:ph type="ftr" sz="quarter" idx="11"/>
          </p:nvPr>
        </p:nvSpPr>
        <p:spPr/>
        <p:txBody>
          <a:bodyPr/>
          <a:lstStyle>
            <a:lvl1pPr>
              <a:defRPr dirty="0"/>
            </a:lvl1pPr>
          </a:lstStyle>
          <a:p>
            <a:pPr>
              <a:defRPr/>
            </a:pPr>
            <a:endParaRPr lang="es-ES"/>
          </a:p>
        </p:txBody>
      </p:sp>
      <p:sp>
        <p:nvSpPr>
          <p:cNvPr id="6"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MX"/>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p:txBody>
          <a:bodyPr/>
          <a:lstStyle>
            <a:lvl1pPr>
              <a:defRPr dirty="0"/>
            </a:lvl1pPr>
          </a:lstStyle>
          <a:p>
            <a:pPr>
              <a:defRPr/>
            </a:pPr>
            <a:endParaRPr lang="es-ES"/>
          </a:p>
        </p:txBody>
      </p:sp>
      <p:sp>
        <p:nvSpPr>
          <p:cNvPr id="6" name="Rectangle 5"/>
          <p:cNvSpPr>
            <a:spLocks noGrp="1" noChangeArrowheads="1"/>
          </p:cNvSpPr>
          <p:nvPr>
            <p:ph type="ftr" sz="quarter" idx="11"/>
          </p:nvPr>
        </p:nvSpPr>
        <p:spPr/>
        <p:txBody>
          <a:bodyPr/>
          <a:lstStyle>
            <a:lvl1pPr>
              <a:defRPr dirty="0"/>
            </a:lvl1pPr>
          </a:lstStyle>
          <a:p>
            <a:pPr>
              <a:defRPr/>
            </a:pPr>
            <a:endParaRPr lang="es-ES"/>
          </a:p>
        </p:txBody>
      </p:sp>
      <p:sp>
        <p:nvSpPr>
          <p:cNvPr id="7"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MX"/>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p:txBody>
          <a:bodyPr/>
          <a:lstStyle>
            <a:lvl1pPr>
              <a:defRPr dirty="0"/>
            </a:lvl1pPr>
          </a:lstStyle>
          <a:p>
            <a:pPr>
              <a:defRPr/>
            </a:pPr>
            <a:endParaRPr lang="es-ES"/>
          </a:p>
        </p:txBody>
      </p:sp>
      <p:sp>
        <p:nvSpPr>
          <p:cNvPr id="8" name="Rectangle 5"/>
          <p:cNvSpPr>
            <a:spLocks noGrp="1" noChangeArrowheads="1"/>
          </p:cNvSpPr>
          <p:nvPr>
            <p:ph type="ftr" sz="quarter" idx="11"/>
          </p:nvPr>
        </p:nvSpPr>
        <p:spPr/>
        <p:txBody>
          <a:bodyPr/>
          <a:lstStyle>
            <a:lvl1pPr>
              <a:defRPr dirty="0"/>
            </a:lvl1pPr>
          </a:lstStyle>
          <a:p>
            <a:pPr>
              <a:defRPr/>
            </a:pPr>
            <a:endParaRPr lang="es-ES"/>
          </a:p>
        </p:txBody>
      </p:sp>
      <p:sp>
        <p:nvSpPr>
          <p:cNvPr id="9"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MX"/>
          </a:p>
        </p:txBody>
      </p:sp>
      <p:sp>
        <p:nvSpPr>
          <p:cNvPr id="3" name="Rectangle 4"/>
          <p:cNvSpPr>
            <a:spLocks noGrp="1" noChangeArrowheads="1"/>
          </p:cNvSpPr>
          <p:nvPr>
            <p:ph type="dt" sz="half" idx="10"/>
          </p:nvPr>
        </p:nvSpPr>
        <p:spPr/>
        <p:txBody>
          <a:bodyPr/>
          <a:lstStyle>
            <a:lvl1pPr>
              <a:defRPr dirty="0"/>
            </a:lvl1pPr>
          </a:lstStyle>
          <a:p>
            <a:pPr>
              <a:defRPr/>
            </a:pPr>
            <a:endParaRPr lang="es-ES"/>
          </a:p>
        </p:txBody>
      </p:sp>
      <p:sp>
        <p:nvSpPr>
          <p:cNvPr id="4" name="Rectangle 5"/>
          <p:cNvSpPr>
            <a:spLocks noGrp="1" noChangeArrowheads="1"/>
          </p:cNvSpPr>
          <p:nvPr>
            <p:ph type="ftr" sz="quarter" idx="11"/>
          </p:nvPr>
        </p:nvSpPr>
        <p:spPr/>
        <p:txBody>
          <a:bodyPr/>
          <a:lstStyle>
            <a:lvl1pPr>
              <a:defRPr dirty="0"/>
            </a:lvl1pPr>
          </a:lstStyle>
          <a:p>
            <a:pPr>
              <a:defRPr/>
            </a:pPr>
            <a:endParaRPr lang="es-ES"/>
          </a:p>
        </p:txBody>
      </p:sp>
      <p:sp>
        <p:nvSpPr>
          <p:cNvPr id="5"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dirty="0"/>
            </a:lvl1pPr>
          </a:lstStyle>
          <a:p>
            <a:pPr>
              <a:defRPr/>
            </a:pPr>
            <a:endParaRPr lang="es-ES"/>
          </a:p>
        </p:txBody>
      </p:sp>
      <p:sp>
        <p:nvSpPr>
          <p:cNvPr id="3" name="Rectangle 5"/>
          <p:cNvSpPr>
            <a:spLocks noGrp="1" noChangeArrowheads="1"/>
          </p:cNvSpPr>
          <p:nvPr>
            <p:ph type="ftr" sz="quarter" idx="11"/>
          </p:nvPr>
        </p:nvSpPr>
        <p:spPr/>
        <p:txBody>
          <a:bodyPr/>
          <a:lstStyle>
            <a:lvl1pPr>
              <a:defRPr dirty="0"/>
            </a:lvl1pPr>
          </a:lstStyle>
          <a:p>
            <a:pPr>
              <a:defRPr/>
            </a:pPr>
            <a:endParaRPr lang="es-ES"/>
          </a:p>
        </p:txBody>
      </p:sp>
      <p:sp>
        <p:nvSpPr>
          <p:cNvPr id="4"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dirty="0"/>
            </a:lvl1pPr>
          </a:lstStyle>
          <a:p>
            <a:pPr>
              <a:defRPr/>
            </a:pPr>
            <a:endParaRPr lang="es-ES"/>
          </a:p>
        </p:txBody>
      </p:sp>
      <p:sp>
        <p:nvSpPr>
          <p:cNvPr id="6" name="Rectangle 5"/>
          <p:cNvSpPr>
            <a:spLocks noGrp="1" noChangeArrowheads="1"/>
          </p:cNvSpPr>
          <p:nvPr>
            <p:ph type="ftr" sz="quarter" idx="11"/>
          </p:nvPr>
        </p:nvSpPr>
        <p:spPr/>
        <p:txBody>
          <a:bodyPr/>
          <a:lstStyle>
            <a:lvl1pPr>
              <a:defRPr dirty="0"/>
            </a:lvl1pPr>
          </a:lstStyle>
          <a:p>
            <a:pPr>
              <a:defRPr/>
            </a:pPr>
            <a:endParaRPr lang="es-ES"/>
          </a:p>
        </p:txBody>
      </p:sp>
      <p:sp>
        <p:nvSpPr>
          <p:cNvPr id="7"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MX"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dirty="0"/>
            </a:lvl1pPr>
          </a:lstStyle>
          <a:p>
            <a:pPr>
              <a:defRPr/>
            </a:pPr>
            <a:endParaRPr lang="es-ES"/>
          </a:p>
        </p:txBody>
      </p:sp>
      <p:sp>
        <p:nvSpPr>
          <p:cNvPr id="6" name="Rectangle 5"/>
          <p:cNvSpPr>
            <a:spLocks noGrp="1" noChangeArrowheads="1"/>
          </p:cNvSpPr>
          <p:nvPr>
            <p:ph type="ftr" sz="quarter" idx="11"/>
          </p:nvPr>
        </p:nvSpPr>
        <p:spPr/>
        <p:txBody>
          <a:bodyPr/>
          <a:lstStyle>
            <a:lvl1pPr>
              <a:defRPr dirty="0"/>
            </a:lvl1pPr>
          </a:lstStyle>
          <a:p>
            <a:pPr>
              <a:defRPr/>
            </a:pPr>
            <a:endParaRPr lang="es-ES"/>
          </a:p>
        </p:txBody>
      </p:sp>
      <p:sp>
        <p:nvSpPr>
          <p:cNvPr id="7"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s-MX"/>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p:txBody>
          <a:bodyPr/>
          <a:lstStyle>
            <a:lvl1pPr>
              <a:defRPr dirty="0"/>
            </a:lvl1pPr>
          </a:lstStyle>
          <a:p>
            <a:pPr>
              <a:defRPr/>
            </a:pPr>
            <a:endParaRPr lang="es-ES"/>
          </a:p>
        </p:txBody>
      </p:sp>
      <p:sp>
        <p:nvSpPr>
          <p:cNvPr id="5" name="Rectangle 5"/>
          <p:cNvSpPr>
            <a:spLocks noGrp="1" noChangeArrowheads="1"/>
          </p:cNvSpPr>
          <p:nvPr>
            <p:ph type="ftr" sz="quarter" idx="11"/>
          </p:nvPr>
        </p:nvSpPr>
        <p:spPr/>
        <p:txBody>
          <a:bodyPr/>
          <a:lstStyle>
            <a:lvl1pPr>
              <a:defRPr dirty="0"/>
            </a:lvl1pPr>
          </a:lstStyle>
          <a:p>
            <a:pPr>
              <a:defRPr/>
            </a:pPr>
            <a:endParaRPr lang="es-ES"/>
          </a:p>
        </p:txBody>
      </p:sp>
      <p:sp>
        <p:nvSpPr>
          <p:cNvPr id="6"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MX"/>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p:txBody>
          <a:bodyPr/>
          <a:lstStyle>
            <a:lvl1pPr>
              <a:defRPr dirty="0"/>
            </a:lvl1pPr>
          </a:lstStyle>
          <a:p>
            <a:pPr>
              <a:defRPr/>
            </a:pPr>
            <a:endParaRPr lang="es-ES"/>
          </a:p>
        </p:txBody>
      </p:sp>
      <p:sp>
        <p:nvSpPr>
          <p:cNvPr id="5" name="Rectangle 5"/>
          <p:cNvSpPr>
            <a:spLocks noGrp="1" noChangeArrowheads="1"/>
          </p:cNvSpPr>
          <p:nvPr>
            <p:ph type="ftr" sz="quarter" idx="11"/>
          </p:nvPr>
        </p:nvSpPr>
        <p:spPr/>
        <p:txBody>
          <a:bodyPr/>
          <a:lstStyle>
            <a:lvl1pPr>
              <a:defRPr dirty="0"/>
            </a:lvl1pPr>
          </a:lstStyle>
          <a:p>
            <a:pPr>
              <a:defRPr/>
            </a:pPr>
            <a:endParaRPr lang="es-ES"/>
          </a:p>
        </p:txBody>
      </p:sp>
      <p:sp>
        <p:nvSpPr>
          <p:cNvPr id="6" name="Rectangle 6"/>
          <p:cNvSpPr>
            <a:spLocks noGrp="1" noChangeArrowheads="1"/>
          </p:cNvSpPr>
          <p:nvPr>
            <p:ph type="sldNum" sz="quarter" idx="12"/>
          </p:nvPr>
        </p:nvSpPr>
        <p:spPr/>
        <p:txBody>
          <a:bodyPr/>
          <a:lstStyle>
            <a:lvl1pPr>
              <a:defRPr dirty="0"/>
            </a:lvl1pPr>
          </a:lstStyle>
          <a:p>
            <a:pPr>
              <a:defRPr/>
            </a:pPr>
            <a:r>
              <a:rPr lang="es-ES"/>
              <a:t>‹#›</a:t>
            </a:r>
          </a:p>
        </p:txBody>
      </p:sp>
    </p:spTree>
  </p:cSld>
  <p:clrMapOvr>
    <a:masterClrMapping/>
  </p:clrMapOvr>
  <p:transition spd="med">
    <p:sndAc>
      <p:stSnd loop="1">
        <p:snd r:embed="rId1" name="cupcake[1].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NUL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D080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fontAlgn="base">
              <a:spcBef>
                <a:spcPct val="0"/>
              </a:spcBef>
              <a:spcAft>
                <a:spcPct val="0"/>
              </a:spcAft>
              <a:defRPr sz="1400" b="0" dirty="0">
                <a:solidFill>
                  <a:schemeClr val="tx1"/>
                </a:solidFill>
                <a:latin typeface="+mn-lt"/>
                <a:cs typeface="Courier New" pitchFamily="49" charset="0"/>
              </a:defRPr>
            </a:lvl1pPr>
          </a:lstStyle>
          <a:p>
            <a:pPr>
              <a:defRPr/>
            </a:pPr>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fontAlgn="base">
              <a:spcBef>
                <a:spcPct val="0"/>
              </a:spcBef>
              <a:spcAft>
                <a:spcPct val="0"/>
              </a:spcAft>
              <a:defRPr sz="1400" b="0" dirty="0">
                <a:solidFill>
                  <a:schemeClr val="tx1"/>
                </a:solidFill>
                <a:latin typeface="+mn-lt"/>
                <a:cs typeface="Courier New" pitchFamily="49"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base">
              <a:spcBef>
                <a:spcPct val="0"/>
              </a:spcBef>
              <a:spcAft>
                <a:spcPct val="0"/>
              </a:spcAft>
              <a:defRPr sz="1400" b="0" dirty="0">
                <a:solidFill>
                  <a:schemeClr val="tx1"/>
                </a:solidFill>
                <a:latin typeface="+mn-lt"/>
                <a:cs typeface="Courier New" pitchFamily="49" charset="0"/>
              </a:defRPr>
            </a:lvl1pPr>
          </a:lstStyle>
          <a:p>
            <a:pPr>
              <a:defRPr/>
            </a:pPr>
            <a:r>
              <a:rPr lang="es-ES"/>
              <a:t>‹#›</a:t>
            </a:r>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ransition spd="med">
    <p:sndAc>
      <p:stSnd loop="1">
        <p:snd r:embed="rId13" name="cupcake[1].wav"/>
      </p:stSnd>
    </p:sndAc>
  </p:transition>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a:defRPr>
      </a:lvl2pPr>
      <a:lvl3pPr algn="ctr" rtl="0" eaLnBrk="1" fontAlgn="base" hangingPunct="1">
        <a:spcBef>
          <a:spcPct val="0"/>
        </a:spcBef>
        <a:spcAft>
          <a:spcPct val="0"/>
        </a:spcAft>
        <a:defRPr sz="4400">
          <a:solidFill>
            <a:schemeClr val="tx2"/>
          </a:solidFill>
          <a:latin typeface="Times New Roman"/>
        </a:defRPr>
      </a:lvl3pPr>
      <a:lvl4pPr algn="ctr" rtl="0" eaLnBrk="1" fontAlgn="base" hangingPunct="1">
        <a:spcBef>
          <a:spcPct val="0"/>
        </a:spcBef>
        <a:spcAft>
          <a:spcPct val="0"/>
        </a:spcAft>
        <a:defRPr sz="4400">
          <a:solidFill>
            <a:schemeClr val="tx2"/>
          </a:solidFill>
          <a:latin typeface="Times New Roman"/>
        </a:defRPr>
      </a:lvl4pPr>
      <a:lvl5pPr algn="ctr" rtl="0" eaLnBrk="1" fontAlgn="base" hangingPunct="1">
        <a:spcBef>
          <a:spcPct val="0"/>
        </a:spcBef>
        <a:spcAft>
          <a:spcPct val="0"/>
        </a:spcAft>
        <a:defRPr sz="4400">
          <a:solidFill>
            <a:schemeClr val="tx2"/>
          </a:solidFill>
          <a:latin typeface="Times New Roman"/>
        </a:defRPr>
      </a:lvl5pPr>
      <a:lvl6pPr marL="457200" algn="ctr" rtl="0" eaLnBrk="1" fontAlgn="base" hangingPunct="1">
        <a:spcBef>
          <a:spcPct val="0"/>
        </a:spcBef>
        <a:spcAft>
          <a:spcPct val="0"/>
        </a:spcAft>
        <a:defRPr sz="4400">
          <a:solidFill>
            <a:schemeClr val="tx2"/>
          </a:solidFill>
          <a:latin typeface="Times New Roman"/>
        </a:defRPr>
      </a:lvl6pPr>
      <a:lvl7pPr marL="914400" algn="ctr" rtl="0" eaLnBrk="1" fontAlgn="base" hangingPunct="1">
        <a:spcBef>
          <a:spcPct val="0"/>
        </a:spcBef>
        <a:spcAft>
          <a:spcPct val="0"/>
        </a:spcAft>
        <a:defRPr sz="4400">
          <a:solidFill>
            <a:schemeClr val="tx2"/>
          </a:solidFill>
          <a:latin typeface="Times New Roman"/>
        </a:defRPr>
      </a:lvl7pPr>
      <a:lvl8pPr marL="1371600" algn="ctr" rtl="0" eaLnBrk="1" fontAlgn="base" hangingPunct="1">
        <a:spcBef>
          <a:spcPct val="0"/>
        </a:spcBef>
        <a:spcAft>
          <a:spcPct val="0"/>
        </a:spcAft>
        <a:defRPr sz="4400">
          <a:solidFill>
            <a:schemeClr val="tx2"/>
          </a:solidFill>
          <a:latin typeface="Times New Roman"/>
        </a:defRPr>
      </a:lvl8pPr>
      <a:lvl9pPr marL="1828800" algn="ctr" rtl="0" eaLnBrk="1" fontAlgn="base" hangingPunct="1">
        <a:spcBef>
          <a:spcPct val="0"/>
        </a:spcBef>
        <a:spcAft>
          <a:spcPct val="0"/>
        </a:spcAft>
        <a:defRPr sz="4400">
          <a:solidFill>
            <a:schemeClr val="tx2"/>
          </a:solidFill>
          <a:latin typeface="Times New Roman"/>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8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www.esacademic.com/pictures/eswiki/66/Bellows.png"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5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p:cNvSpPr>
            <a:spLocks noChangeArrowheads="1"/>
          </p:cNvSpPr>
          <p:nvPr/>
        </p:nvSpPr>
        <p:spPr bwMode="auto">
          <a:xfrm>
            <a:off x="2700338" y="1989138"/>
            <a:ext cx="3671887" cy="2627312"/>
          </a:xfrm>
          <a:prstGeom prst="plaque">
            <a:avLst>
              <a:gd name="adj" fmla="val 16667"/>
            </a:avLst>
          </a:prstGeom>
          <a:solidFill>
            <a:srgbClr val="C00000">
              <a:alpha val="10196"/>
            </a:srgbClr>
          </a:solidFill>
          <a:ln w="9525">
            <a:solidFill>
              <a:srgbClr val="FFC000"/>
            </a:solidFill>
            <a:round/>
            <a:headEnd/>
            <a:tailEnd/>
          </a:ln>
        </p:spPr>
        <p:txBody>
          <a:bodyPr>
            <a:spAutoFit/>
          </a:bodyPr>
          <a:lstStyle/>
          <a:p>
            <a:endParaRPr lang="es-ES" sz="4000">
              <a:solidFill>
                <a:schemeClr val="bg1"/>
              </a:solidFill>
            </a:endParaRPr>
          </a:p>
        </p:txBody>
      </p:sp>
      <p:sp>
        <p:nvSpPr>
          <p:cNvPr id="10" name="Text Box 4"/>
          <p:cNvSpPr txBox="1">
            <a:spLocks noChangeArrowheads="1"/>
          </p:cNvSpPr>
          <p:nvPr/>
        </p:nvSpPr>
        <p:spPr bwMode="auto">
          <a:xfrm>
            <a:off x="971550" y="4941888"/>
            <a:ext cx="7561263" cy="1200150"/>
          </a:xfrm>
          <a:prstGeom prst="rect">
            <a:avLst/>
          </a:prstGeom>
          <a:noFill/>
          <a:ln w="9525">
            <a:noFill/>
            <a:miter lim="800000"/>
            <a:headEnd/>
            <a:tailEnd/>
          </a:ln>
          <a:effectLst/>
        </p:spPr>
        <p:txBody>
          <a:bodyPr>
            <a:spAutoFit/>
          </a:bodyPr>
          <a:lstStyle/>
          <a:p>
            <a:pPr>
              <a:defRPr/>
            </a:pPr>
            <a:r>
              <a:rPr lang="es-ES" sz="3600" dirty="0">
                <a:solidFill>
                  <a:schemeClr val="bg1"/>
                </a:solidFill>
              </a:rPr>
              <a:t>Carboneros </a:t>
            </a:r>
            <a:r>
              <a:rPr lang="es-ES" sz="3600" dirty="0">
                <a:solidFill>
                  <a:schemeClr val="bg1"/>
                </a:solidFill>
              </a:rPr>
              <a:t>Y Carbonerías, Oscuridad Necesaria</a:t>
            </a:r>
            <a:endParaRPr lang="es-ES" sz="3600" b="0" dirty="0">
              <a:solidFill>
                <a:schemeClr val="bg1"/>
              </a:solidFill>
              <a:effectLst>
                <a:outerShdw blurRad="38100" dist="38100" dir="2700000" algn="tl">
                  <a:srgbClr val="000000"/>
                </a:outerShdw>
              </a:effectLst>
              <a:latin typeface="Arial Black" pitchFamily="34" charset="0"/>
            </a:endParaRPr>
          </a:p>
        </p:txBody>
      </p:sp>
      <p:pic>
        <p:nvPicPr>
          <p:cNvPr id="2055" name="Picture 7" descr="http://www.fuegoterapia.es/articulos%20nuevos/imagenes/guiacomb4.jpg"/>
          <p:cNvPicPr>
            <a:picLocks noChangeAspect="1" noChangeArrowheads="1"/>
          </p:cNvPicPr>
          <p:nvPr/>
        </p:nvPicPr>
        <p:blipFill>
          <a:blip r:embed="rId3" cstate="print"/>
          <a:srcRect/>
          <a:stretch>
            <a:fillRect/>
          </a:stretch>
        </p:blipFill>
        <p:spPr bwMode="auto">
          <a:xfrm>
            <a:off x="3275856" y="2348880"/>
            <a:ext cx="2592288" cy="1987421"/>
          </a:xfrm>
          <a:prstGeom prst="roundRect">
            <a:avLst/>
          </a:prstGeom>
          <a:noFill/>
        </p:spPr>
      </p:pic>
      <p:pic>
        <p:nvPicPr>
          <p:cNvPr id="13317" name="Picture 9" descr="http://carboneria.atspace.com/objetos/antorcha.gif"/>
          <p:cNvPicPr>
            <a:picLocks noChangeAspect="1" noChangeArrowheads="1" noCrop="1"/>
          </p:cNvPicPr>
          <p:nvPr/>
        </p:nvPicPr>
        <p:blipFill>
          <a:blip r:embed="rId4"/>
          <a:srcRect/>
          <a:stretch>
            <a:fillRect/>
          </a:stretch>
        </p:blipFill>
        <p:spPr bwMode="auto">
          <a:xfrm>
            <a:off x="6948488" y="2997200"/>
            <a:ext cx="390525" cy="752475"/>
          </a:xfrm>
          <a:prstGeom prst="rect">
            <a:avLst/>
          </a:prstGeom>
          <a:noFill/>
          <a:ln w="9525">
            <a:noFill/>
            <a:miter lim="800000"/>
            <a:headEnd/>
            <a:tailEnd/>
          </a:ln>
        </p:spPr>
      </p:pic>
      <p:pic>
        <p:nvPicPr>
          <p:cNvPr id="13318" name="Picture 11" descr="http://carboneria.atspace.com/objetos/antorcha.gif"/>
          <p:cNvPicPr>
            <a:picLocks noChangeAspect="1" noChangeArrowheads="1" noCrop="1"/>
          </p:cNvPicPr>
          <p:nvPr/>
        </p:nvPicPr>
        <p:blipFill>
          <a:blip r:embed="rId4"/>
          <a:srcRect/>
          <a:stretch>
            <a:fillRect/>
          </a:stretch>
        </p:blipFill>
        <p:spPr bwMode="auto">
          <a:xfrm flipH="1">
            <a:off x="1835150" y="2997200"/>
            <a:ext cx="390525" cy="752475"/>
          </a:xfrm>
          <a:prstGeom prst="rect">
            <a:avLst/>
          </a:prstGeom>
          <a:noFill/>
          <a:ln w="9525">
            <a:noFill/>
            <a:miter lim="800000"/>
            <a:headEnd/>
            <a:tailEnd/>
          </a:ln>
        </p:spPr>
      </p:pic>
    </p:spTree>
  </p:cSld>
  <p:clrMapOvr>
    <a:masterClrMapping/>
  </p:clrMapOvr>
  <p:transition spd="slow">
    <p:fade/>
    <p:sndAc>
      <p:stSnd loop="1">
        <p:snd r:embed="rId2" name="AndreRieu-Edelweis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6" descr="http://www.gentedelpuerto.com/wp-content/uploads/2011/08/carboneros.jpg"/>
          <p:cNvPicPr>
            <a:picLocks noChangeAspect="1" noChangeArrowheads="1"/>
          </p:cNvPicPr>
          <p:nvPr/>
        </p:nvPicPr>
        <p:blipFill>
          <a:blip r:embed="rId2"/>
          <a:srcRect/>
          <a:stretch>
            <a:fillRect/>
          </a:stretch>
        </p:blipFill>
        <p:spPr bwMode="auto">
          <a:xfrm>
            <a:off x="1403350" y="836613"/>
            <a:ext cx="6316663" cy="3536950"/>
          </a:xfrm>
          <a:prstGeom prst="rect">
            <a:avLst/>
          </a:prstGeom>
          <a:noFill/>
          <a:ln w="9525">
            <a:noFill/>
            <a:miter lim="800000"/>
            <a:headEnd/>
            <a:tailEnd/>
          </a:ln>
        </p:spPr>
      </p:pic>
      <p:sp>
        <p:nvSpPr>
          <p:cNvPr id="14339" name="12 CuadroTexto"/>
          <p:cNvSpPr txBox="1">
            <a:spLocks noChangeArrowheads="1"/>
          </p:cNvSpPr>
          <p:nvPr/>
        </p:nvSpPr>
        <p:spPr bwMode="auto">
          <a:xfrm>
            <a:off x="539750" y="4652963"/>
            <a:ext cx="8135938" cy="1631950"/>
          </a:xfrm>
          <a:prstGeom prst="rect">
            <a:avLst/>
          </a:prstGeom>
          <a:noFill/>
          <a:ln w="9525">
            <a:noFill/>
            <a:miter lim="800000"/>
            <a:headEnd/>
            <a:tailEnd/>
          </a:ln>
        </p:spPr>
        <p:txBody>
          <a:bodyPr>
            <a:spAutoFit/>
          </a:bodyPr>
          <a:lstStyle/>
          <a:p>
            <a:r>
              <a:rPr lang="es-ES" sz="2000">
                <a:solidFill>
                  <a:schemeClr val="bg1"/>
                </a:solidFill>
              </a:rPr>
              <a:t>Digo carbonerías y no me refiero a las que se encontraban en medio del campo donde quemaban grandes montañas de leña, cubiertas de paja y tierra para que su combustión fuera lenta y diera como resultado el carbón vegetal.</a:t>
            </a:r>
          </a:p>
        </p:txBody>
      </p:sp>
      <p:pic>
        <p:nvPicPr>
          <p:cNvPr id="21" name="20 Imagen" descr="Imagen23.jpg"/>
          <p:cNvPicPr>
            <a:picLocks noChangeAspect="1"/>
          </p:cNvPicPr>
          <p:nvPr/>
        </p:nvPicPr>
        <p:blipFill>
          <a:blip r:embed="rId3"/>
          <a:srcRect/>
          <a:stretch>
            <a:fillRect/>
          </a:stretch>
        </p:blipFill>
        <p:spPr bwMode="auto">
          <a:xfrm>
            <a:off x="3175" y="0"/>
            <a:ext cx="9137650" cy="68580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strVal val="#ppt_w*0.70"/>
                                          </p:val>
                                        </p:tav>
                                        <p:tav tm="100000">
                                          <p:val>
                                            <p:strVal val="#ppt_w"/>
                                          </p:val>
                                        </p:tav>
                                      </p:tavLst>
                                    </p:anim>
                                    <p:anim calcmode="lin" valueType="num">
                                      <p:cBhvr>
                                        <p:cTn id="8" dur="1000" fill="hold"/>
                                        <p:tgtEl>
                                          <p:spTgt spid="21"/>
                                        </p:tgtEl>
                                        <p:attrNameLst>
                                          <p:attrName>ppt_h</p:attrName>
                                        </p:attrNameLst>
                                      </p:cBhvr>
                                      <p:tavLst>
                                        <p:tav tm="0">
                                          <p:val>
                                            <p:strVal val="#ppt_h"/>
                                          </p:val>
                                        </p:tav>
                                        <p:tav tm="100000">
                                          <p:val>
                                            <p:strVal val="#ppt_h"/>
                                          </p:val>
                                        </p:tav>
                                      </p:tavLst>
                                    </p:anim>
                                    <p:animEffect transition="in" filter="fade">
                                      <p:cBhvr>
                                        <p:cTn id="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3 CuadroTexto"/>
          <p:cNvSpPr txBox="1">
            <a:spLocks noChangeArrowheads="1"/>
          </p:cNvSpPr>
          <p:nvPr/>
        </p:nvSpPr>
        <p:spPr bwMode="auto">
          <a:xfrm>
            <a:off x="827088" y="3789363"/>
            <a:ext cx="7489825" cy="2246312"/>
          </a:xfrm>
          <a:prstGeom prst="rect">
            <a:avLst/>
          </a:prstGeom>
          <a:noFill/>
          <a:ln w="9525">
            <a:noFill/>
            <a:miter lim="800000"/>
            <a:headEnd/>
            <a:tailEnd/>
          </a:ln>
        </p:spPr>
        <p:txBody>
          <a:bodyPr>
            <a:spAutoFit/>
          </a:bodyPr>
          <a:lstStyle/>
          <a:p>
            <a:r>
              <a:rPr lang="es-ES" sz="2000">
                <a:solidFill>
                  <a:schemeClr val="bg1"/>
                </a:solidFill>
              </a:rPr>
              <a:t>Cuando digo carbonerías me refiero a esos lugares de antaño dónde se vendía el carbón, hoy casi totalmente desaparecidos, pero que siguen vivo en el recuerdo de aquellos que las conocieron y las vivieron, aquellos que saben que lo que se vendía en ellas era algo sumamente primordial en la vida cotidiana.</a:t>
            </a:r>
          </a:p>
        </p:txBody>
      </p:sp>
      <p:pic>
        <p:nvPicPr>
          <p:cNvPr id="15363" name="4 Imagen" descr="carboneria.jpg"/>
          <p:cNvPicPr>
            <a:picLocks noChangeAspect="1"/>
          </p:cNvPicPr>
          <p:nvPr/>
        </p:nvPicPr>
        <p:blipFill>
          <a:blip r:embed="rId2"/>
          <a:srcRect/>
          <a:stretch>
            <a:fillRect/>
          </a:stretch>
        </p:blipFill>
        <p:spPr bwMode="auto">
          <a:xfrm>
            <a:off x="2987675" y="1196975"/>
            <a:ext cx="3024188" cy="21685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5 Imagen" descr="Carboneria de Madrid. Jesus nieto pantoja, oleo sobe lienzo.jpg"/>
          <p:cNvPicPr>
            <a:picLocks noChangeAspect="1"/>
          </p:cNvPicPr>
          <p:nvPr/>
        </p:nvPicPr>
        <p:blipFill>
          <a:blip r:embed="rId2"/>
          <a:srcRect/>
          <a:stretch>
            <a:fillRect/>
          </a:stretch>
        </p:blipFill>
        <p:spPr bwMode="auto">
          <a:xfrm>
            <a:off x="0" y="0"/>
            <a:ext cx="9144000" cy="6076950"/>
          </a:xfrm>
          <a:prstGeom prst="rect">
            <a:avLst/>
          </a:prstGeom>
          <a:noFill/>
          <a:ln w="9525">
            <a:noFill/>
            <a:miter lim="800000"/>
            <a:headEnd/>
            <a:tailEnd/>
          </a:ln>
        </p:spPr>
      </p:pic>
      <p:sp>
        <p:nvSpPr>
          <p:cNvPr id="16387" name="6 Rectángulo"/>
          <p:cNvSpPr>
            <a:spLocks noChangeArrowheads="1"/>
          </p:cNvSpPr>
          <p:nvPr/>
        </p:nvSpPr>
        <p:spPr bwMode="auto">
          <a:xfrm>
            <a:off x="0" y="6092825"/>
            <a:ext cx="9144000" cy="646113"/>
          </a:xfrm>
          <a:prstGeom prst="rect">
            <a:avLst/>
          </a:prstGeom>
          <a:noFill/>
          <a:ln w="9525">
            <a:noFill/>
            <a:miter lim="800000"/>
            <a:headEnd/>
            <a:tailEnd/>
          </a:ln>
        </p:spPr>
        <p:txBody>
          <a:bodyPr>
            <a:spAutoFit/>
          </a:bodyPr>
          <a:lstStyle/>
          <a:p>
            <a:r>
              <a:rPr lang="es-ES" sz="2000">
                <a:solidFill>
                  <a:schemeClr val="bg1"/>
                </a:solidFill>
              </a:rPr>
              <a:t>Carbonería de Madrid.</a:t>
            </a:r>
          </a:p>
          <a:p>
            <a:r>
              <a:rPr lang="es-ES" sz="1600">
                <a:solidFill>
                  <a:schemeClr val="bg1"/>
                </a:solidFill>
              </a:rPr>
              <a:t>Pintura de Jesús Nieto Pantoja, óleo sobe lienzo</a:t>
            </a:r>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2 Imagen" descr="Imagen3.jpg"/>
          <p:cNvPicPr>
            <a:picLocks noChangeAspect="1"/>
          </p:cNvPicPr>
          <p:nvPr/>
        </p:nvPicPr>
        <p:blipFill>
          <a:blip r:embed="rId2"/>
          <a:srcRect/>
          <a:stretch>
            <a:fillRect/>
          </a:stretch>
        </p:blipFill>
        <p:spPr bwMode="auto">
          <a:xfrm>
            <a:off x="0" y="96838"/>
            <a:ext cx="9144000" cy="66643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4 CuadroTexto"/>
          <p:cNvSpPr txBox="1">
            <a:spLocks noChangeArrowheads="1"/>
          </p:cNvSpPr>
          <p:nvPr/>
        </p:nvSpPr>
        <p:spPr bwMode="auto">
          <a:xfrm>
            <a:off x="900113" y="2924175"/>
            <a:ext cx="7307262" cy="2247900"/>
          </a:xfrm>
          <a:prstGeom prst="rect">
            <a:avLst/>
          </a:prstGeom>
          <a:noFill/>
          <a:ln w="9525">
            <a:noFill/>
            <a:miter lim="800000"/>
            <a:headEnd/>
            <a:tailEnd/>
          </a:ln>
        </p:spPr>
        <p:txBody>
          <a:bodyPr>
            <a:spAutoFit/>
          </a:bodyPr>
          <a:lstStyle/>
          <a:p>
            <a:r>
              <a:rPr lang="es-ES" sz="2000">
                <a:solidFill>
                  <a:schemeClr val="bg1"/>
                </a:solidFill>
              </a:rPr>
              <a:t>Las carbonería surtían a la población de carbón, algo necesario para el vivir de cada día, y raro era la calle que no contaba con una. Estaban instaladas, bien en un local adecuado para ello, o bien bajo una techumbre colocada en la misma casa en la que vivía el vendedor del producto: El carbonero. </a:t>
            </a: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2 Imagen" descr="carboneria 1930.jpg"/>
          <p:cNvPicPr>
            <a:picLocks noChangeAspect="1"/>
          </p:cNvPicPr>
          <p:nvPr/>
        </p:nvPicPr>
        <p:blipFill>
          <a:blip r:embed="rId2"/>
          <a:srcRect/>
          <a:stretch>
            <a:fillRect/>
          </a:stretch>
        </p:blipFill>
        <p:spPr bwMode="auto">
          <a:xfrm>
            <a:off x="323850" y="476250"/>
            <a:ext cx="8440738" cy="5691188"/>
          </a:xfrm>
          <a:prstGeom prst="rect">
            <a:avLst/>
          </a:prstGeom>
          <a:noFill/>
          <a:ln w="9525">
            <a:noFill/>
            <a:miter lim="800000"/>
            <a:headEnd/>
            <a:tailEnd/>
          </a:ln>
        </p:spPr>
      </p:pic>
      <p:sp>
        <p:nvSpPr>
          <p:cNvPr id="19459" name="4 Rectángulo"/>
          <p:cNvSpPr>
            <a:spLocks noChangeArrowheads="1"/>
          </p:cNvSpPr>
          <p:nvPr/>
        </p:nvSpPr>
        <p:spPr bwMode="auto">
          <a:xfrm>
            <a:off x="0" y="6237288"/>
            <a:ext cx="9144000" cy="369887"/>
          </a:xfrm>
          <a:prstGeom prst="rect">
            <a:avLst/>
          </a:prstGeom>
          <a:noFill/>
          <a:ln w="9525">
            <a:noFill/>
            <a:miter lim="800000"/>
            <a:headEnd/>
            <a:tailEnd/>
          </a:ln>
        </p:spPr>
        <p:txBody>
          <a:bodyPr>
            <a:spAutoFit/>
          </a:bodyPr>
          <a:lstStyle/>
          <a:p>
            <a:r>
              <a:rPr lang="es-ES">
                <a:solidFill>
                  <a:schemeClr val="bg1"/>
                </a:solidFill>
              </a:rPr>
              <a:t>Carbonería 1930</a:t>
            </a:r>
          </a:p>
        </p:txBody>
      </p:sp>
    </p:spTree>
  </p:cSld>
  <p:clrMapOvr>
    <a:masterClrMapping/>
  </p:clrMapOvr>
  <p:transition spd="slow">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7 Imagen" descr="INTERIOR CON CARBON Y ROMANA PARA PESARLO.jpg"/>
          <p:cNvPicPr>
            <a:picLocks noChangeAspect="1"/>
          </p:cNvPicPr>
          <p:nvPr/>
        </p:nvPicPr>
        <p:blipFill>
          <a:blip r:embed="rId2"/>
          <a:srcRect/>
          <a:stretch>
            <a:fillRect/>
          </a:stretch>
        </p:blipFill>
        <p:spPr bwMode="auto">
          <a:xfrm>
            <a:off x="2124075" y="0"/>
            <a:ext cx="5003800" cy="6858000"/>
          </a:xfrm>
          <a:prstGeom prst="rect">
            <a:avLst/>
          </a:prstGeom>
          <a:noFill/>
          <a:ln w="9525">
            <a:noFill/>
            <a:miter lim="800000"/>
            <a:headEnd/>
            <a:tailEnd/>
          </a:ln>
        </p:spPr>
      </p:pic>
      <p:sp>
        <p:nvSpPr>
          <p:cNvPr id="20483" name="9 Rectángulo"/>
          <p:cNvSpPr>
            <a:spLocks noChangeArrowheads="1"/>
          </p:cNvSpPr>
          <p:nvPr/>
        </p:nvSpPr>
        <p:spPr bwMode="auto">
          <a:xfrm>
            <a:off x="2051050" y="6381750"/>
            <a:ext cx="5113338" cy="307975"/>
          </a:xfrm>
          <a:prstGeom prst="rect">
            <a:avLst/>
          </a:prstGeom>
          <a:noFill/>
          <a:ln w="9525">
            <a:noFill/>
            <a:miter lim="800000"/>
            <a:headEnd/>
            <a:tailEnd/>
          </a:ln>
        </p:spPr>
        <p:txBody>
          <a:bodyPr>
            <a:spAutoFit/>
          </a:bodyPr>
          <a:lstStyle/>
          <a:p>
            <a:r>
              <a:rPr lang="es-ES" sz="1400">
                <a:solidFill>
                  <a:schemeClr val="bg1"/>
                </a:solidFill>
              </a:rPr>
              <a:t>INTERIOR CON CARBON Y ROMANA PARA PESARLO</a:t>
            </a:r>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3 CuadroTexto"/>
          <p:cNvSpPr txBox="1">
            <a:spLocks noChangeArrowheads="1"/>
          </p:cNvSpPr>
          <p:nvPr/>
        </p:nvSpPr>
        <p:spPr bwMode="auto">
          <a:xfrm>
            <a:off x="1258888" y="2997200"/>
            <a:ext cx="6697662" cy="1938338"/>
          </a:xfrm>
          <a:prstGeom prst="rect">
            <a:avLst/>
          </a:prstGeom>
          <a:noFill/>
          <a:ln w="9525">
            <a:noFill/>
            <a:miter lim="800000"/>
            <a:headEnd/>
            <a:tailEnd/>
          </a:ln>
        </p:spPr>
        <p:txBody>
          <a:bodyPr>
            <a:spAutoFit/>
          </a:bodyPr>
          <a:lstStyle/>
          <a:p>
            <a:r>
              <a:rPr lang="es-ES" sz="2000">
                <a:solidFill>
                  <a:schemeClr val="bg1"/>
                </a:solidFill>
              </a:rPr>
              <a:t>Adentrarse en una carbonería era como entrar en un mundo oscuro en el que nada más cruzar el umbral, una nube de polvillo oscuro que vagaba en el ambiente casi hacía perder los contornos de los escaso utensilios que allí había. </a:t>
            </a: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isco de carbón"/>
          <p:cNvPicPr>
            <a:picLocks noChangeAspect="1" noChangeArrowheads="1"/>
          </p:cNvPicPr>
          <p:nvPr/>
        </p:nvPicPr>
        <p:blipFill>
          <a:blip r:embed="rId2"/>
          <a:srcRect/>
          <a:stretch>
            <a:fillRect/>
          </a:stretch>
        </p:blipFill>
        <p:spPr bwMode="auto">
          <a:xfrm>
            <a:off x="179388" y="549275"/>
            <a:ext cx="4314825" cy="5759450"/>
          </a:xfrm>
          <a:prstGeom prst="rect">
            <a:avLst/>
          </a:prstGeom>
          <a:noFill/>
          <a:ln w="9525">
            <a:noFill/>
            <a:miter lim="800000"/>
            <a:headEnd/>
            <a:tailEnd/>
          </a:ln>
        </p:spPr>
      </p:pic>
      <p:pic>
        <p:nvPicPr>
          <p:cNvPr id="56324" name="Picture 4" descr="Cisco de picón"/>
          <p:cNvPicPr>
            <a:picLocks noChangeAspect="1" noChangeArrowheads="1"/>
          </p:cNvPicPr>
          <p:nvPr/>
        </p:nvPicPr>
        <p:blipFill>
          <a:blip r:embed="rId3"/>
          <a:srcRect/>
          <a:stretch>
            <a:fillRect/>
          </a:stretch>
        </p:blipFill>
        <p:spPr bwMode="auto">
          <a:xfrm>
            <a:off x="4643438" y="549275"/>
            <a:ext cx="4314825" cy="575945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p:cTn id="7" dur="1000" fill="hold"/>
                                        <p:tgtEl>
                                          <p:spTgt spid="56322"/>
                                        </p:tgtEl>
                                        <p:attrNameLst>
                                          <p:attrName>ppt_w</p:attrName>
                                        </p:attrNameLst>
                                      </p:cBhvr>
                                      <p:tavLst>
                                        <p:tav tm="0">
                                          <p:val>
                                            <p:strVal val="#ppt_w*0.70"/>
                                          </p:val>
                                        </p:tav>
                                        <p:tav tm="100000">
                                          <p:val>
                                            <p:strVal val="#ppt_w"/>
                                          </p:val>
                                        </p:tav>
                                      </p:tavLst>
                                    </p:anim>
                                    <p:anim calcmode="lin" valueType="num">
                                      <p:cBhvr>
                                        <p:cTn id="8" dur="1000" fill="hold"/>
                                        <p:tgtEl>
                                          <p:spTgt spid="56322"/>
                                        </p:tgtEl>
                                        <p:attrNameLst>
                                          <p:attrName>ppt_h</p:attrName>
                                        </p:attrNameLst>
                                      </p:cBhvr>
                                      <p:tavLst>
                                        <p:tav tm="0">
                                          <p:val>
                                            <p:strVal val="#ppt_h"/>
                                          </p:val>
                                        </p:tav>
                                        <p:tav tm="100000">
                                          <p:val>
                                            <p:strVal val="#ppt_h"/>
                                          </p:val>
                                        </p:tav>
                                      </p:tavLst>
                                    </p:anim>
                                    <p:animEffect transition="in" filter="fade">
                                      <p:cBhvr>
                                        <p:cTn id="9" dur="1000"/>
                                        <p:tgtEl>
                                          <p:spTgt spid="56322"/>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56324"/>
                                        </p:tgtEl>
                                        <p:attrNameLst>
                                          <p:attrName>style.visibility</p:attrName>
                                        </p:attrNameLst>
                                      </p:cBhvr>
                                      <p:to>
                                        <p:strVal val="visible"/>
                                      </p:to>
                                    </p:set>
                                    <p:anim calcmode="lin" valueType="num">
                                      <p:cBhvr>
                                        <p:cTn id="13" dur="1000" fill="hold"/>
                                        <p:tgtEl>
                                          <p:spTgt spid="56324"/>
                                        </p:tgtEl>
                                        <p:attrNameLst>
                                          <p:attrName>ppt_w</p:attrName>
                                        </p:attrNameLst>
                                      </p:cBhvr>
                                      <p:tavLst>
                                        <p:tav tm="0">
                                          <p:val>
                                            <p:strVal val="#ppt_w*0.70"/>
                                          </p:val>
                                        </p:tav>
                                        <p:tav tm="100000">
                                          <p:val>
                                            <p:strVal val="#ppt_w"/>
                                          </p:val>
                                        </p:tav>
                                      </p:tavLst>
                                    </p:anim>
                                    <p:anim calcmode="lin" valueType="num">
                                      <p:cBhvr>
                                        <p:cTn id="14" dur="1000" fill="hold"/>
                                        <p:tgtEl>
                                          <p:spTgt spid="56324"/>
                                        </p:tgtEl>
                                        <p:attrNameLst>
                                          <p:attrName>ppt_h</p:attrName>
                                        </p:attrNameLst>
                                      </p:cBhvr>
                                      <p:tavLst>
                                        <p:tav tm="0">
                                          <p:val>
                                            <p:strVal val="#ppt_h"/>
                                          </p:val>
                                        </p:tav>
                                        <p:tav tm="100000">
                                          <p:val>
                                            <p:strVal val="#ppt_h"/>
                                          </p:val>
                                        </p:tav>
                                      </p:tavLst>
                                    </p:anim>
                                    <p:animEffect transition="in" filter="fade">
                                      <p:cBhvr>
                                        <p:cTn id="15" dur="1000"/>
                                        <p:tgtEl>
                                          <p:spTgt spid="56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Leña"/>
          <p:cNvPicPr>
            <a:picLocks noChangeAspect="1" noChangeArrowheads="1"/>
          </p:cNvPicPr>
          <p:nvPr/>
        </p:nvPicPr>
        <p:blipFill>
          <a:blip r:embed="rId2"/>
          <a:srcRect/>
          <a:stretch>
            <a:fillRect/>
          </a:stretch>
        </p:blipFill>
        <p:spPr bwMode="auto">
          <a:xfrm>
            <a:off x="4643438" y="549275"/>
            <a:ext cx="4316412" cy="5759450"/>
          </a:xfrm>
          <a:prstGeom prst="rect">
            <a:avLst/>
          </a:prstGeom>
          <a:noFill/>
          <a:ln w="9525">
            <a:noFill/>
            <a:miter lim="800000"/>
            <a:headEnd/>
            <a:tailEnd/>
          </a:ln>
        </p:spPr>
      </p:pic>
      <p:pic>
        <p:nvPicPr>
          <p:cNvPr id="59394" name="Picture 2" descr="Carbón"/>
          <p:cNvPicPr>
            <a:picLocks noChangeAspect="1" noChangeArrowheads="1"/>
          </p:cNvPicPr>
          <p:nvPr/>
        </p:nvPicPr>
        <p:blipFill>
          <a:blip r:embed="rId3"/>
          <a:srcRect/>
          <a:stretch>
            <a:fillRect/>
          </a:stretch>
        </p:blipFill>
        <p:spPr bwMode="auto">
          <a:xfrm>
            <a:off x="179388" y="549275"/>
            <a:ext cx="4314825" cy="5759450"/>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59394"/>
                                        </p:tgtEl>
                                        <p:attrNameLst>
                                          <p:attrName>style.visibility</p:attrName>
                                        </p:attrNameLst>
                                      </p:cBhvr>
                                      <p:to>
                                        <p:strVal val="visible"/>
                                      </p:to>
                                    </p:set>
                                    <p:anim calcmode="lin" valueType="num">
                                      <p:cBhvr>
                                        <p:cTn id="7" dur="1000" fill="hold"/>
                                        <p:tgtEl>
                                          <p:spTgt spid="59394"/>
                                        </p:tgtEl>
                                        <p:attrNameLst>
                                          <p:attrName>ppt_w</p:attrName>
                                        </p:attrNameLst>
                                      </p:cBhvr>
                                      <p:tavLst>
                                        <p:tav tm="0">
                                          <p:val>
                                            <p:strVal val="#ppt_w*0.70"/>
                                          </p:val>
                                        </p:tav>
                                        <p:tav tm="100000">
                                          <p:val>
                                            <p:strVal val="#ppt_w"/>
                                          </p:val>
                                        </p:tav>
                                      </p:tavLst>
                                    </p:anim>
                                    <p:anim calcmode="lin" valueType="num">
                                      <p:cBhvr>
                                        <p:cTn id="8" dur="1000" fill="hold"/>
                                        <p:tgtEl>
                                          <p:spTgt spid="59394"/>
                                        </p:tgtEl>
                                        <p:attrNameLst>
                                          <p:attrName>ppt_h</p:attrName>
                                        </p:attrNameLst>
                                      </p:cBhvr>
                                      <p:tavLst>
                                        <p:tav tm="0">
                                          <p:val>
                                            <p:strVal val="#ppt_h"/>
                                          </p:val>
                                        </p:tav>
                                        <p:tav tm="100000">
                                          <p:val>
                                            <p:strVal val="#ppt_h"/>
                                          </p:val>
                                        </p:tav>
                                      </p:tavLst>
                                    </p:anim>
                                    <p:animEffect transition="in" filter="fade">
                                      <p:cBhvr>
                                        <p:cTn id="9" dur="1000"/>
                                        <p:tgtEl>
                                          <p:spTgt spid="59394"/>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57346"/>
                                        </p:tgtEl>
                                        <p:attrNameLst>
                                          <p:attrName>style.visibility</p:attrName>
                                        </p:attrNameLst>
                                      </p:cBhvr>
                                      <p:to>
                                        <p:strVal val="visible"/>
                                      </p:to>
                                    </p:set>
                                    <p:anim calcmode="lin" valueType="num">
                                      <p:cBhvr>
                                        <p:cTn id="13" dur="1000" fill="hold"/>
                                        <p:tgtEl>
                                          <p:spTgt spid="57346"/>
                                        </p:tgtEl>
                                        <p:attrNameLst>
                                          <p:attrName>ppt_w</p:attrName>
                                        </p:attrNameLst>
                                      </p:cBhvr>
                                      <p:tavLst>
                                        <p:tav tm="0">
                                          <p:val>
                                            <p:strVal val="#ppt_w*0.70"/>
                                          </p:val>
                                        </p:tav>
                                        <p:tav tm="100000">
                                          <p:val>
                                            <p:strVal val="#ppt_w"/>
                                          </p:val>
                                        </p:tav>
                                      </p:tavLst>
                                    </p:anim>
                                    <p:anim calcmode="lin" valueType="num">
                                      <p:cBhvr>
                                        <p:cTn id="14" dur="1000" fill="hold"/>
                                        <p:tgtEl>
                                          <p:spTgt spid="57346"/>
                                        </p:tgtEl>
                                        <p:attrNameLst>
                                          <p:attrName>ppt_h</p:attrName>
                                        </p:attrNameLst>
                                      </p:cBhvr>
                                      <p:tavLst>
                                        <p:tav tm="0">
                                          <p:val>
                                            <p:strVal val="#ppt_h"/>
                                          </p:val>
                                        </p:tav>
                                        <p:tav tm="100000">
                                          <p:val>
                                            <p:strVal val="#ppt_h"/>
                                          </p:val>
                                        </p:tav>
                                      </p:tavLst>
                                    </p:anim>
                                    <p:animEffect transition="in" filter="fade">
                                      <p:cBhvr>
                                        <p:cTn id="15" dur="1000"/>
                                        <p:tgtEl>
                                          <p:spTgt spid="57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3 CuadroTexto"/>
          <p:cNvSpPr txBox="1">
            <a:spLocks noChangeArrowheads="1"/>
          </p:cNvSpPr>
          <p:nvPr/>
        </p:nvSpPr>
        <p:spPr bwMode="auto">
          <a:xfrm>
            <a:off x="827088" y="2205038"/>
            <a:ext cx="7489825" cy="3478212"/>
          </a:xfrm>
          <a:prstGeom prst="rect">
            <a:avLst/>
          </a:prstGeom>
          <a:noFill/>
          <a:ln w="9525">
            <a:noFill/>
            <a:miter lim="800000"/>
            <a:headEnd/>
            <a:tailEnd/>
          </a:ln>
        </p:spPr>
        <p:txBody>
          <a:bodyPr>
            <a:spAutoFit/>
          </a:bodyPr>
          <a:lstStyle/>
          <a:p>
            <a:r>
              <a:rPr lang="es-ES" sz="2000">
                <a:solidFill>
                  <a:schemeClr val="bg1"/>
                </a:solidFill>
              </a:rPr>
              <a:t>Paredes y suelos lucían igual de negros. De entre la nebulosa de polvo salía el carbonero, hombre del que nunca se sabía a ciencia exacta el color de su piel, pues siempre estaba tiznado de oscuro, igual que sus manos y el delantal que llevaba puesto para no mancharse la ropa, cosa que a penas conseguía. Si acaso podía distinguirse a duras penas el blanco de sus ojos o el de sus diente, si es que los tenia, que la población de entonces era propensa a la pérdida de las piezas dentales.</a:t>
            </a: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3 Imagen" descr="MUJER_~1.JPG"/>
          <p:cNvPicPr>
            <a:picLocks noChangeAspect="1"/>
          </p:cNvPicPr>
          <p:nvPr/>
        </p:nvPicPr>
        <p:blipFill>
          <a:blip r:embed="rId2"/>
          <a:srcRect/>
          <a:stretch>
            <a:fillRect/>
          </a:stretch>
        </p:blipFill>
        <p:spPr bwMode="auto">
          <a:xfrm>
            <a:off x="2268538" y="0"/>
            <a:ext cx="4413250" cy="6858000"/>
          </a:xfrm>
          <a:prstGeom prst="rect">
            <a:avLst/>
          </a:prstGeom>
          <a:noFill/>
          <a:ln w="9525">
            <a:noFill/>
            <a:miter lim="800000"/>
            <a:headEnd/>
            <a:tailEnd/>
          </a:ln>
        </p:spPr>
      </p:pic>
      <p:sp>
        <p:nvSpPr>
          <p:cNvPr id="25603" name="2 CuadroTexto"/>
          <p:cNvSpPr txBox="1">
            <a:spLocks noChangeArrowheads="1"/>
          </p:cNvSpPr>
          <p:nvPr/>
        </p:nvSpPr>
        <p:spPr bwMode="auto">
          <a:xfrm>
            <a:off x="0" y="6381750"/>
            <a:ext cx="9144000" cy="368300"/>
          </a:xfrm>
          <a:prstGeom prst="rect">
            <a:avLst/>
          </a:prstGeom>
          <a:noFill/>
          <a:ln w="9525">
            <a:noFill/>
            <a:miter lim="800000"/>
            <a:headEnd/>
            <a:tailEnd/>
          </a:ln>
        </p:spPr>
        <p:txBody>
          <a:bodyPr>
            <a:spAutoFit/>
          </a:bodyPr>
          <a:lstStyle/>
          <a:p>
            <a:r>
              <a:rPr lang="es-ES"/>
              <a:t>La mujer del carbonero años 60 </a:t>
            </a:r>
          </a:p>
        </p:txBody>
      </p:sp>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Carbón para fragua"/>
          <p:cNvPicPr>
            <a:picLocks noChangeAspect="1" noChangeArrowheads="1"/>
          </p:cNvPicPr>
          <p:nvPr/>
        </p:nvPicPr>
        <p:blipFill>
          <a:blip r:embed="rId2"/>
          <a:srcRect/>
          <a:stretch>
            <a:fillRect/>
          </a:stretch>
        </p:blipFill>
        <p:spPr bwMode="auto">
          <a:xfrm>
            <a:off x="5076825" y="476250"/>
            <a:ext cx="3843338" cy="2879725"/>
          </a:xfrm>
          <a:prstGeom prst="rect">
            <a:avLst/>
          </a:prstGeom>
          <a:noFill/>
          <a:ln w="9525">
            <a:noFill/>
            <a:miter lim="800000"/>
            <a:headEnd/>
            <a:tailEnd/>
          </a:ln>
        </p:spPr>
      </p:pic>
      <p:pic>
        <p:nvPicPr>
          <p:cNvPr id="26627" name="Picture 6" descr="Carbón de coque"/>
          <p:cNvPicPr>
            <a:picLocks noChangeAspect="1" noChangeArrowheads="1"/>
          </p:cNvPicPr>
          <p:nvPr/>
        </p:nvPicPr>
        <p:blipFill>
          <a:blip r:embed="rId3"/>
          <a:srcRect/>
          <a:stretch>
            <a:fillRect/>
          </a:stretch>
        </p:blipFill>
        <p:spPr bwMode="auto">
          <a:xfrm>
            <a:off x="5076825" y="3429000"/>
            <a:ext cx="3843338" cy="2879725"/>
          </a:xfrm>
          <a:prstGeom prst="rect">
            <a:avLst/>
          </a:prstGeom>
          <a:noFill/>
          <a:ln w="9525">
            <a:noFill/>
            <a:miter lim="800000"/>
            <a:headEnd/>
            <a:tailEnd/>
          </a:ln>
        </p:spPr>
      </p:pic>
      <p:pic>
        <p:nvPicPr>
          <p:cNvPr id="26628" name="Picture 2" descr="http://www.km-cero.tv/Fragmentos/9/imagenes/manzanares.jpg"/>
          <p:cNvPicPr>
            <a:picLocks noChangeAspect="1" noChangeArrowheads="1"/>
          </p:cNvPicPr>
          <p:nvPr/>
        </p:nvPicPr>
        <p:blipFill>
          <a:blip r:embed="rId4"/>
          <a:srcRect/>
          <a:stretch>
            <a:fillRect/>
          </a:stretch>
        </p:blipFill>
        <p:spPr bwMode="auto">
          <a:xfrm>
            <a:off x="179388" y="476250"/>
            <a:ext cx="4706937" cy="5805488"/>
          </a:xfrm>
          <a:prstGeom prst="rect">
            <a:avLst/>
          </a:prstGeom>
          <a:noFill/>
          <a:ln w="9525">
            <a:noFill/>
            <a:miter lim="800000"/>
            <a:headEnd/>
            <a:tailEnd/>
          </a:ln>
        </p:spPr>
      </p:pic>
    </p:spTree>
  </p:cSld>
  <p:clrMapOvr>
    <a:masterClrMapping/>
  </p:clrMapOvr>
  <p:transition spd="slow">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arboneria.atspace.com/tiempo/objetos/luis.jpg"/>
          <p:cNvPicPr>
            <a:picLocks noChangeAspect="1" noChangeArrowheads="1"/>
          </p:cNvPicPr>
          <p:nvPr/>
        </p:nvPicPr>
        <p:blipFill>
          <a:blip r:embed="rId2"/>
          <a:srcRect/>
          <a:stretch>
            <a:fillRect/>
          </a:stretch>
        </p:blipFill>
        <p:spPr bwMode="auto">
          <a:xfrm>
            <a:off x="1619250" y="1268413"/>
            <a:ext cx="5832475" cy="43688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4 CuadroTexto"/>
          <p:cNvSpPr txBox="1">
            <a:spLocks noChangeArrowheads="1"/>
          </p:cNvSpPr>
          <p:nvPr/>
        </p:nvSpPr>
        <p:spPr bwMode="auto">
          <a:xfrm>
            <a:off x="1116013" y="2997200"/>
            <a:ext cx="6911975" cy="1938338"/>
          </a:xfrm>
          <a:prstGeom prst="rect">
            <a:avLst/>
          </a:prstGeom>
          <a:noFill/>
          <a:ln w="9525">
            <a:noFill/>
            <a:miter lim="800000"/>
            <a:headEnd/>
            <a:tailEnd/>
          </a:ln>
        </p:spPr>
        <p:txBody>
          <a:bodyPr>
            <a:spAutoFit/>
          </a:bodyPr>
          <a:lstStyle/>
          <a:p>
            <a:r>
              <a:rPr lang="es-ES" sz="2000">
                <a:solidFill>
                  <a:schemeClr val="bg1"/>
                </a:solidFill>
              </a:rPr>
              <a:t>Había en la carbonería una romana para pesar y una pala con la que el carbonero cogía el producto que pedía el comprador, y lo volcaba posteriormente en el recipiente que llevara para ello, por regla general un cubo de hojalata o de latón.</a:t>
            </a: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2 Imagen" descr="Romana Tetuan.jpg"/>
          <p:cNvPicPr>
            <a:picLocks noChangeAspect="1"/>
          </p:cNvPicPr>
          <p:nvPr/>
        </p:nvPicPr>
        <p:blipFill>
          <a:blip r:embed="rId2"/>
          <a:srcRect/>
          <a:stretch>
            <a:fillRect/>
          </a:stretch>
        </p:blipFill>
        <p:spPr bwMode="auto">
          <a:xfrm>
            <a:off x="1692275" y="620713"/>
            <a:ext cx="5472113" cy="5729287"/>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3 Imagen" descr="Imagen6.jpg"/>
          <p:cNvPicPr>
            <a:picLocks noChangeAspect="1"/>
          </p:cNvPicPr>
          <p:nvPr/>
        </p:nvPicPr>
        <p:blipFill>
          <a:blip r:embed="rId2"/>
          <a:srcRect/>
          <a:stretch>
            <a:fillRect/>
          </a:stretch>
        </p:blipFill>
        <p:spPr bwMode="auto">
          <a:xfrm>
            <a:off x="1331913" y="0"/>
            <a:ext cx="6538912" cy="6858000"/>
          </a:xfrm>
          <a:prstGeom prst="rect">
            <a:avLst/>
          </a:prstGeom>
          <a:noFill/>
          <a:ln w="9525">
            <a:noFill/>
            <a:miter lim="800000"/>
            <a:headEnd/>
            <a:tailEnd/>
          </a:ln>
        </p:spPr>
      </p:pic>
      <p:pic>
        <p:nvPicPr>
          <p:cNvPr id="30723" name="Picture 2" descr="http://www.euskonews.com/0104zbk/argazkiak/pala.gif"/>
          <p:cNvPicPr>
            <a:picLocks noChangeAspect="1" noChangeArrowheads="1"/>
          </p:cNvPicPr>
          <p:nvPr/>
        </p:nvPicPr>
        <p:blipFill>
          <a:blip r:embed="rId3"/>
          <a:srcRect/>
          <a:stretch>
            <a:fillRect/>
          </a:stretch>
        </p:blipFill>
        <p:spPr bwMode="auto">
          <a:xfrm rot="-642727">
            <a:off x="2051050" y="2381250"/>
            <a:ext cx="2474913" cy="873125"/>
          </a:xfrm>
          <a:prstGeom prst="rect">
            <a:avLst/>
          </a:prstGeom>
          <a:noFill/>
          <a:ln w="9525">
            <a:noFill/>
            <a:miter lim="800000"/>
            <a:headEnd/>
            <a:tailEnd/>
          </a:ln>
        </p:spPr>
      </p:pic>
      <p:sp>
        <p:nvSpPr>
          <p:cNvPr id="30724" name="6 Rectángulo"/>
          <p:cNvSpPr>
            <a:spLocks noChangeArrowheads="1"/>
          </p:cNvSpPr>
          <p:nvPr/>
        </p:nvSpPr>
        <p:spPr bwMode="auto">
          <a:xfrm>
            <a:off x="5508625" y="6308725"/>
            <a:ext cx="828675" cy="307975"/>
          </a:xfrm>
          <a:prstGeom prst="rect">
            <a:avLst/>
          </a:prstGeom>
          <a:noFill/>
          <a:ln w="9525">
            <a:noFill/>
            <a:miter lim="800000"/>
            <a:headEnd/>
            <a:tailEnd/>
          </a:ln>
        </p:spPr>
        <p:txBody>
          <a:bodyPr wrap="none">
            <a:spAutoFit/>
          </a:bodyPr>
          <a:lstStyle/>
          <a:p>
            <a:r>
              <a:rPr lang="es-ES" sz="1400"/>
              <a:t>Romana</a:t>
            </a:r>
          </a:p>
        </p:txBody>
      </p:sp>
      <p:pic>
        <p:nvPicPr>
          <p:cNvPr id="11" name="Picture 4" descr="http://bp1.blogger.com/_81WaP3UF7Zo/SHzRgOs7f9I/AAAAAAAAAJA/hnpt0erloVo/s320/37712_PE129641_S4.jpg"/>
          <p:cNvPicPr>
            <a:picLocks noChangeAspect="1" noChangeArrowheads="1"/>
          </p:cNvPicPr>
          <p:nvPr/>
        </p:nvPicPr>
        <p:blipFill>
          <a:blip r:embed="rId4" cstate="print"/>
          <a:srcRect/>
          <a:stretch>
            <a:fillRect/>
          </a:stretch>
        </p:blipFill>
        <p:spPr bwMode="auto">
          <a:xfrm>
            <a:off x="1547664" y="3429000"/>
            <a:ext cx="3140968" cy="3140968"/>
          </a:xfrm>
          <a:prstGeom prst="ellipse">
            <a:avLst/>
          </a:prstGeom>
          <a:noFill/>
          <a:effectLst>
            <a:softEdge rad="127000"/>
          </a:effectLst>
        </p:spPr>
      </p:pic>
      <p:sp>
        <p:nvSpPr>
          <p:cNvPr id="30726" name="11 CuadroTexto"/>
          <p:cNvSpPr txBox="1">
            <a:spLocks noChangeArrowheads="1"/>
          </p:cNvSpPr>
          <p:nvPr/>
        </p:nvSpPr>
        <p:spPr bwMode="auto">
          <a:xfrm>
            <a:off x="2843213" y="4076700"/>
            <a:ext cx="614362" cy="307975"/>
          </a:xfrm>
          <a:prstGeom prst="rect">
            <a:avLst/>
          </a:prstGeom>
          <a:noFill/>
          <a:ln w="9525">
            <a:noFill/>
            <a:miter lim="800000"/>
            <a:headEnd/>
            <a:tailEnd/>
          </a:ln>
        </p:spPr>
        <p:txBody>
          <a:bodyPr wrap="none">
            <a:spAutoFit/>
          </a:bodyPr>
          <a:lstStyle/>
          <a:p>
            <a:r>
              <a:rPr lang="es-ES" sz="1400"/>
              <a:t>Cubo</a:t>
            </a: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http://lacarboneria.files.wordpress.com/2008/09/carbon-mineral-1.jpg"/>
          <p:cNvPicPr>
            <a:picLocks noChangeAspect="1" noChangeArrowheads="1"/>
          </p:cNvPicPr>
          <p:nvPr/>
        </p:nvPicPr>
        <p:blipFill>
          <a:blip r:embed="rId2"/>
          <a:srcRect/>
          <a:stretch>
            <a:fillRect/>
          </a:stretch>
        </p:blipFill>
        <p:spPr bwMode="auto">
          <a:xfrm>
            <a:off x="179388" y="1341438"/>
            <a:ext cx="5762625" cy="4319587"/>
          </a:xfrm>
          <a:prstGeom prst="rect">
            <a:avLst/>
          </a:prstGeom>
          <a:noFill/>
          <a:ln w="9525">
            <a:noFill/>
            <a:miter lim="800000"/>
            <a:headEnd/>
            <a:tailEnd/>
          </a:ln>
        </p:spPr>
      </p:pic>
      <p:pic>
        <p:nvPicPr>
          <p:cNvPr id="31747" name="11 Imagen" descr="Imagen8.jpg"/>
          <p:cNvPicPr>
            <a:picLocks noChangeAspect="1"/>
          </p:cNvPicPr>
          <p:nvPr/>
        </p:nvPicPr>
        <p:blipFill>
          <a:blip r:embed="rId3"/>
          <a:srcRect/>
          <a:stretch>
            <a:fillRect/>
          </a:stretch>
        </p:blipFill>
        <p:spPr bwMode="auto">
          <a:xfrm>
            <a:off x="6011863" y="1341438"/>
            <a:ext cx="2890837" cy="4319587"/>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3 CuadroTexto"/>
          <p:cNvSpPr txBox="1">
            <a:spLocks noChangeArrowheads="1"/>
          </p:cNvSpPr>
          <p:nvPr/>
        </p:nvSpPr>
        <p:spPr bwMode="auto">
          <a:xfrm>
            <a:off x="684213" y="2781300"/>
            <a:ext cx="7559675" cy="1938338"/>
          </a:xfrm>
          <a:prstGeom prst="rect">
            <a:avLst/>
          </a:prstGeom>
          <a:noFill/>
          <a:ln w="9525">
            <a:noFill/>
            <a:miter lim="800000"/>
            <a:headEnd/>
            <a:tailEnd/>
          </a:ln>
        </p:spPr>
        <p:txBody>
          <a:bodyPr>
            <a:spAutoFit/>
          </a:bodyPr>
          <a:lstStyle/>
          <a:p>
            <a:r>
              <a:rPr lang="es-ES" sz="2000">
                <a:solidFill>
                  <a:schemeClr val="bg1"/>
                </a:solidFill>
              </a:rPr>
              <a:t>Dentro de la carbonería se apelotonaban los sacos de carbón, de cisco carbón y de cisco picón, y al fondo, en un rincón, el carbonero amontonaba los desechos que iban quedando para venderlo como carbonilla que era muy apreciada para que prendieran bien las llamas. </a:t>
            </a:r>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http://fraguaycarbon.files.wordpress.com/2009/03/foto-huya.jpg?w=300&amp;h=225"/>
          <p:cNvPicPr>
            <a:picLocks noChangeAspect="1" noChangeArrowheads="1"/>
          </p:cNvPicPr>
          <p:nvPr/>
        </p:nvPicPr>
        <p:blipFill>
          <a:blip r:embed="rId2"/>
          <a:srcRect/>
          <a:stretch>
            <a:fillRect/>
          </a:stretch>
        </p:blipFill>
        <p:spPr bwMode="auto">
          <a:xfrm>
            <a:off x="468313" y="404813"/>
            <a:ext cx="8135937" cy="61023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ubuntuone.com/p/er8/"/>
          <p:cNvPicPr>
            <a:picLocks noChangeAspect="1" noChangeArrowheads="1"/>
          </p:cNvPicPr>
          <p:nvPr/>
        </p:nvPicPr>
        <p:blipFill>
          <a:blip r:embed="rId2"/>
          <a:srcRect/>
          <a:stretch>
            <a:fillRect/>
          </a:stretch>
        </p:blipFill>
        <p:spPr bwMode="auto">
          <a:xfrm>
            <a:off x="0" y="692150"/>
            <a:ext cx="9144000" cy="56832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3 Imagen" descr="loli.jpg"/>
          <p:cNvPicPr>
            <a:picLocks noChangeAspect="1"/>
          </p:cNvPicPr>
          <p:nvPr/>
        </p:nvPicPr>
        <p:blipFill>
          <a:blip r:embed="rId2"/>
          <a:srcRect/>
          <a:stretch>
            <a:fillRect/>
          </a:stretch>
        </p:blipFill>
        <p:spPr bwMode="auto">
          <a:xfrm>
            <a:off x="179388" y="3284538"/>
            <a:ext cx="4325937" cy="3240087"/>
          </a:xfrm>
          <a:prstGeom prst="rect">
            <a:avLst/>
          </a:prstGeom>
          <a:noFill/>
          <a:ln w="9525">
            <a:noFill/>
            <a:miter lim="800000"/>
            <a:headEnd/>
            <a:tailEnd/>
          </a:ln>
        </p:spPr>
      </p:pic>
      <p:pic>
        <p:nvPicPr>
          <p:cNvPr id="35843" name="5 Imagen" descr="ivan2.jpg"/>
          <p:cNvPicPr>
            <a:picLocks noChangeAspect="1"/>
          </p:cNvPicPr>
          <p:nvPr/>
        </p:nvPicPr>
        <p:blipFill>
          <a:blip r:embed="rId3"/>
          <a:srcRect/>
          <a:stretch>
            <a:fillRect/>
          </a:stretch>
        </p:blipFill>
        <p:spPr bwMode="auto">
          <a:xfrm>
            <a:off x="4643438" y="3284538"/>
            <a:ext cx="4325937" cy="3240087"/>
          </a:xfrm>
          <a:prstGeom prst="rect">
            <a:avLst/>
          </a:prstGeom>
          <a:noFill/>
          <a:ln w="9525">
            <a:noFill/>
            <a:miter lim="800000"/>
            <a:headEnd/>
            <a:tailEnd/>
          </a:ln>
        </p:spPr>
      </p:pic>
      <p:pic>
        <p:nvPicPr>
          <p:cNvPr id="35844" name="6 Imagen" descr="madre.jpg"/>
          <p:cNvPicPr>
            <a:picLocks noChangeAspect="1"/>
          </p:cNvPicPr>
          <p:nvPr/>
        </p:nvPicPr>
        <p:blipFill>
          <a:blip r:embed="rId4"/>
          <a:srcRect/>
          <a:stretch>
            <a:fillRect/>
          </a:stretch>
        </p:blipFill>
        <p:spPr bwMode="auto">
          <a:xfrm>
            <a:off x="2627313" y="292100"/>
            <a:ext cx="4110037" cy="2776538"/>
          </a:xfrm>
          <a:prstGeom prst="rect">
            <a:avLst/>
          </a:prstGeom>
          <a:noFill/>
          <a:ln w="9525">
            <a:noFill/>
            <a:miter lim="800000"/>
            <a:headEnd/>
            <a:tailEnd/>
          </a:ln>
        </p:spPr>
      </p:pic>
    </p:spTree>
  </p:cSld>
  <p:clrMapOvr>
    <a:masterClrMapping/>
  </p:clrMapOvr>
  <p:transition spd="slow">
    <p:whee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2 Imagen" descr="38 B 72 Carboneria BCN.jpg"/>
          <p:cNvPicPr>
            <a:picLocks noChangeAspect="1"/>
          </p:cNvPicPr>
          <p:nvPr/>
        </p:nvPicPr>
        <p:blipFill>
          <a:blip r:embed="rId2"/>
          <a:srcRect/>
          <a:stretch>
            <a:fillRect/>
          </a:stretch>
        </p:blipFill>
        <p:spPr bwMode="auto">
          <a:xfrm>
            <a:off x="2330450" y="0"/>
            <a:ext cx="4483100" cy="68580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arbones Bedoya venta de leña"/>
          <p:cNvPicPr>
            <a:picLocks noChangeAspect="1" noChangeArrowheads="1"/>
          </p:cNvPicPr>
          <p:nvPr/>
        </p:nvPicPr>
        <p:blipFill>
          <a:blip r:embed="rId2"/>
          <a:srcRect/>
          <a:stretch>
            <a:fillRect/>
          </a:stretch>
        </p:blipFill>
        <p:spPr bwMode="auto">
          <a:xfrm>
            <a:off x="323850" y="1557338"/>
            <a:ext cx="8421688" cy="2447925"/>
          </a:xfrm>
          <a:prstGeom prst="rect">
            <a:avLst/>
          </a:prstGeom>
          <a:noFill/>
          <a:ln w="9525">
            <a:noFill/>
            <a:miter lim="800000"/>
            <a:headEnd/>
            <a:tailEnd/>
          </a:ln>
        </p:spPr>
      </p:pic>
      <p:sp>
        <p:nvSpPr>
          <p:cNvPr id="37891" name="3 Rectángulo"/>
          <p:cNvSpPr>
            <a:spLocks noChangeArrowheads="1"/>
          </p:cNvSpPr>
          <p:nvPr/>
        </p:nvSpPr>
        <p:spPr bwMode="auto">
          <a:xfrm>
            <a:off x="827088" y="4581525"/>
            <a:ext cx="7489825" cy="1200150"/>
          </a:xfrm>
          <a:prstGeom prst="rect">
            <a:avLst/>
          </a:prstGeom>
          <a:noFill/>
          <a:ln w="9525">
            <a:noFill/>
            <a:miter lim="800000"/>
            <a:headEnd/>
            <a:tailEnd/>
          </a:ln>
        </p:spPr>
        <p:txBody>
          <a:bodyPr>
            <a:spAutoFit/>
          </a:bodyPr>
          <a:lstStyle/>
          <a:p>
            <a:r>
              <a:rPr lang="es-ES">
                <a:solidFill>
                  <a:schemeClr val="bg1"/>
                </a:solidFill>
              </a:rPr>
              <a:t>Carbón y leña, era lo que se vendía en las carbonerías, aunque posteriormente y cuando hubo algo más de progreso, también se vendía petróleo para las hornillas que cocinaban con este producto.</a:t>
            </a:r>
          </a:p>
        </p:txBody>
      </p:sp>
    </p:spTree>
  </p:cSld>
  <p:clrMapOvr>
    <a:masterClrMapping/>
  </p:clrMapOvr>
  <p:transition spd="slow">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4 CuadroTexto"/>
          <p:cNvSpPr txBox="1">
            <a:spLocks noChangeArrowheads="1"/>
          </p:cNvSpPr>
          <p:nvPr/>
        </p:nvSpPr>
        <p:spPr bwMode="auto">
          <a:xfrm>
            <a:off x="611188" y="5805488"/>
            <a:ext cx="7705725" cy="584200"/>
          </a:xfrm>
          <a:prstGeom prst="rect">
            <a:avLst/>
          </a:prstGeom>
          <a:noFill/>
          <a:ln w="9525">
            <a:noFill/>
            <a:miter lim="800000"/>
            <a:headEnd/>
            <a:tailEnd/>
          </a:ln>
        </p:spPr>
        <p:txBody>
          <a:bodyPr>
            <a:spAutoFit/>
          </a:bodyPr>
          <a:lstStyle/>
          <a:p>
            <a:r>
              <a:rPr lang="es-ES" sz="1600" i="1">
                <a:solidFill>
                  <a:schemeClr val="bg1"/>
                </a:solidFill>
              </a:rPr>
              <a:t>En algunos lugares el carbonero felicitaba las Pascuas a cambio del Aguinaldo. Felicitaciones de 1940</a:t>
            </a:r>
          </a:p>
        </p:txBody>
      </p:sp>
      <p:pic>
        <p:nvPicPr>
          <p:cNvPr id="38915" name="5 Imagen" descr="carbonero 1.jpg"/>
          <p:cNvPicPr>
            <a:picLocks noChangeAspect="1"/>
          </p:cNvPicPr>
          <p:nvPr/>
        </p:nvPicPr>
        <p:blipFill>
          <a:blip r:embed="rId2"/>
          <a:srcRect/>
          <a:stretch>
            <a:fillRect/>
          </a:stretch>
        </p:blipFill>
        <p:spPr bwMode="auto">
          <a:xfrm>
            <a:off x="827088" y="476250"/>
            <a:ext cx="3609975" cy="5040313"/>
          </a:xfrm>
          <a:prstGeom prst="rect">
            <a:avLst/>
          </a:prstGeom>
          <a:noFill/>
          <a:ln w="9525">
            <a:noFill/>
            <a:miter lim="800000"/>
            <a:headEnd/>
            <a:tailEnd/>
          </a:ln>
        </p:spPr>
      </p:pic>
      <p:pic>
        <p:nvPicPr>
          <p:cNvPr id="38916" name="6 Imagen" descr="FELICI~1.JPG"/>
          <p:cNvPicPr>
            <a:picLocks noChangeAspect="1"/>
          </p:cNvPicPr>
          <p:nvPr/>
        </p:nvPicPr>
        <p:blipFill>
          <a:blip r:embed="rId3"/>
          <a:srcRect/>
          <a:stretch>
            <a:fillRect/>
          </a:stretch>
        </p:blipFill>
        <p:spPr bwMode="auto">
          <a:xfrm>
            <a:off x="4716463" y="476250"/>
            <a:ext cx="3643312" cy="504031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2 CuadroTexto"/>
          <p:cNvSpPr txBox="1">
            <a:spLocks noChangeArrowheads="1"/>
          </p:cNvSpPr>
          <p:nvPr/>
        </p:nvSpPr>
        <p:spPr bwMode="auto">
          <a:xfrm>
            <a:off x="684213" y="2636838"/>
            <a:ext cx="7704137" cy="2554287"/>
          </a:xfrm>
          <a:prstGeom prst="rect">
            <a:avLst/>
          </a:prstGeom>
          <a:noFill/>
          <a:ln w="9525">
            <a:noFill/>
            <a:miter lim="800000"/>
            <a:headEnd/>
            <a:tailEnd/>
          </a:ln>
        </p:spPr>
        <p:txBody>
          <a:bodyPr>
            <a:spAutoFit/>
          </a:bodyPr>
          <a:lstStyle/>
          <a:p>
            <a:r>
              <a:rPr lang="es-ES" sz="2000">
                <a:solidFill>
                  <a:schemeClr val="bg1"/>
                </a:solidFill>
              </a:rPr>
              <a:t>Era obligación de cada día comprar el carbón para el consumo diario de cada persona o familia.</a:t>
            </a:r>
          </a:p>
          <a:p>
            <a:r>
              <a:rPr lang="es-ES" sz="2000">
                <a:solidFill>
                  <a:schemeClr val="bg1"/>
                </a:solidFill>
              </a:rPr>
              <a:t>A comprar el carbón además de las mujeres, iban generalmente los niños mandados por sus madres, quienes se entretenían de vuelta para su casa, en pintar con un tizón de cisco las paredes de la calle a la par que caminaban. Luego llegaban las reprimendas de las madres por llegar tiznados.</a:t>
            </a: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6" descr="http://farm1.staticflickr.com/42/94230557_02c7e8d9b6_z.jpg"/>
          <p:cNvPicPr>
            <a:picLocks noChangeAspect="1" noChangeArrowheads="1"/>
          </p:cNvPicPr>
          <p:nvPr/>
        </p:nvPicPr>
        <p:blipFill>
          <a:blip r:embed="rId2"/>
          <a:srcRect/>
          <a:stretch>
            <a:fillRect/>
          </a:stretch>
        </p:blipFill>
        <p:spPr bwMode="auto">
          <a:xfrm>
            <a:off x="2124075" y="11113"/>
            <a:ext cx="4824413" cy="6846887"/>
          </a:xfrm>
          <a:prstGeom prst="rect">
            <a:avLst/>
          </a:prstGeom>
          <a:noFill/>
          <a:ln w="9525">
            <a:noFill/>
            <a:miter lim="800000"/>
            <a:headEnd/>
            <a:tailEnd/>
          </a:ln>
        </p:spPr>
      </p:pic>
      <p:sp>
        <p:nvSpPr>
          <p:cNvPr id="40963" name="6 CuadroTexto"/>
          <p:cNvSpPr txBox="1">
            <a:spLocks noChangeArrowheads="1"/>
          </p:cNvSpPr>
          <p:nvPr/>
        </p:nvSpPr>
        <p:spPr bwMode="auto">
          <a:xfrm>
            <a:off x="0" y="6381750"/>
            <a:ext cx="9144000" cy="368300"/>
          </a:xfrm>
          <a:prstGeom prst="rect">
            <a:avLst/>
          </a:prstGeom>
          <a:noFill/>
          <a:ln w="9525">
            <a:noFill/>
            <a:miter lim="800000"/>
            <a:headEnd/>
            <a:tailEnd/>
          </a:ln>
        </p:spPr>
        <p:txBody>
          <a:bodyPr>
            <a:spAutoFit/>
          </a:bodyPr>
          <a:lstStyle/>
          <a:p>
            <a:r>
              <a:rPr lang="es-ES">
                <a:solidFill>
                  <a:schemeClr val="bg1"/>
                </a:solidFill>
              </a:rPr>
              <a:t>Carbonería</a:t>
            </a:r>
          </a:p>
        </p:txBody>
      </p:sp>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2 Imagen" descr="galeria-05-foto-08.jpg"/>
          <p:cNvPicPr>
            <a:picLocks noChangeAspect="1"/>
          </p:cNvPicPr>
          <p:nvPr/>
        </p:nvPicPr>
        <p:blipFill>
          <a:blip r:embed="rId2"/>
          <a:srcRect/>
          <a:stretch>
            <a:fillRect/>
          </a:stretch>
        </p:blipFill>
        <p:spPr bwMode="auto">
          <a:xfrm>
            <a:off x="1979613" y="0"/>
            <a:ext cx="5440362" cy="6858000"/>
          </a:xfrm>
          <a:prstGeom prst="rect">
            <a:avLst/>
          </a:prstGeom>
          <a:noFill/>
          <a:ln w="9525">
            <a:noFill/>
            <a:miter lim="800000"/>
            <a:headEnd/>
            <a:tailEnd/>
          </a:ln>
        </p:spPr>
      </p:pic>
      <p:sp>
        <p:nvSpPr>
          <p:cNvPr id="41987" name="3 CuadroTexto"/>
          <p:cNvSpPr txBox="1">
            <a:spLocks noChangeArrowheads="1"/>
          </p:cNvSpPr>
          <p:nvPr/>
        </p:nvSpPr>
        <p:spPr bwMode="auto">
          <a:xfrm>
            <a:off x="0" y="6381750"/>
            <a:ext cx="9144000" cy="368300"/>
          </a:xfrm>
          <a:prstGeom prst="rect">
            <a:avLst/>
          </a:prstGeom>
          <a:noFill/>
          <a:ln w="9525">
            <a:noFill/>
            <a:miter lim="800000"/>
            <a:headEnd/>
            <a:tailEnd/>
          </a:ln>
        </p:spPr>
        <p:txBody>
          <a:bodyPr>
            <a:spAutoFit/>
          </a:bodyPr>
          <a:lstStyle/>
          <a:p>
            <a:r>
              <a:rPr lang="es-ES">
                <a:solidFill>
                  <a:schemeClr val="bg1"/>
                </a:solidFill>
              </a:rPr>
              <a:t>Carboneros</a:t>
            </a:r>
          </a:p>
        </p:txBody>
      </p:sp>
    </p:spTree>
  </p:cSld>
  <p:clrMapOvr>
    <a:masterClrMapping/>
  </p:clrMapOvr>
  <p:transition spd="slow">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CuadroTexto"/>
          <p:cNvSpPr txBox="1">
            <a:spLocks noChangeArrowheads="1"/>
          </p:cNvSpPr>
          <p:nvPr/>
        </p:nvSpPr>
        <p:spPr bwMode="auto">
          <a:xfrm>
            <a:off x="900113" y="2924175"/>
            <a:ext cx="7272337" cy="2247900"/>
          </a:xfrm>
          <a:prstGeom prst="rect">
            <a:avLst/>
          </a:prstGeom>
          <a:noFill/>
          <a:ln w="9525">
            <a:noFill/>
            <a:miter lim="800000"/>
            <a:headEnd/>
            <a:tailEnd/>
          </a:ln>
        </p:spPr>
        <p:txBody>
          <a:bodyPr>
            <a:spAutoFit/>
          </a:bodyPr>
          <a:lstStyle/>
          <a:p>
            <a:r>
              <a:rPr lang="es-ES" sz="2000">
                <a:solidFill>
                  <a:schemeClr val="bg1"/>
                </a:solidFill>
              </a:rPr>
              <a:t>Se compraba para cocinar el carbón, que las amas de casa introducían en el poyo de hornilla que era un banco de obra adosado a la pared de, más o menos un metro de altura, recubierto de azulejos y donde estaba empotrado el fogón de hierro que se denominaba hornilla (más conocida como cocina económica).</a:t>
            </a: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4 Imagen" descr="Imagen27.jpg"/>
          <p:cNvPicPr>
            <a:picLocks noChangeAspect="1"/>
          </p:cNvPicPr>
          <p:nvPr/>
        </p:nvPicPr>
        <p:blipFill>
          <a:blip r:embed="rId2"/>
          <a:srcRect/>
          <a:stretch>
            <a:fillRect/>
          </a:stretch>
        </p:blipFill>
        <p:spPr bwMode="auto">
          <a:xfrm>
            <a:off x="2008188" y="19050"/>
            <a:ext cx="5127625" cy="68199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6 Imagen" descr="Imagen24.jpg"/>
          <p:cNvPicPr>
            <a:picLocks noChangeAspect="1"/>
          </p:cNvPicPr>
          <p:nvPr/>
        </p:nvPicPr>
        <p:blipFill>
          <a:blip r:embed="rId2"/>
          <a:srcRect/>
          <a:stretch>
            <a:fillRect/>
          </a:stretch>
        </p:blipFill>
        <p:spPr bwMode="auto">
          <a:xfrm>
            <a:off x="884238" y="811213"/>
            <a:ext cx="7375525" cy="5235575"/>
          </a:xfrm>
          <a:prstGeom prst="rect">
            <a:avLst/>
          </a:prstGeom>
          <a:noFill/>
          <a:ln w="9525">
            <a:noFill/>
            <a:miter lim="800000"/>
            <a:headEnd/>
            <a:tailEnd/>
          </a:ln>
        </p:spPr>
      </p:pic>
      <p:pic>
        <p:nvPicPr>
          <p:cNvPr id="8" name="7 Imagen" descr="Imagen25.jpg"/>
          <p:cNvPicPr>
            <a:picLocks noChangeAspect="1"/>
          </p:cNvPicPr>
          <p:nvPr/>
        </p:nvPicPr>
        <p:blipFill>
          <a:blip r:embed="rId3"/>
          <a:srcRect/>
          <a:stretch>
            <a:fillRect/>
          </a:stretch>
        </p:blipFill>
        <p:spPr bwMode="auto">
          <a:xfrm>
            <a:off x="884238" y="766763"/>
            <a:ext cx="7375525" cy="5324475"/>
          </a:xfrm>
          <a:prstGeom prst="rect">
            <a:avLst/>
          </a:prstGeom>
          <a:noFill/>
          <a:ln w="9525">
            <a:noFill/>
            <a:miter lim="800000"/>
            <a:headEnd/>
            <a:tailEnd/>
          </a:ln>
        </p:spPr>
      </p:pic>
      <p:pic>
        <p:nvPicPr>
          <p:cNvPr id="9" name="8 Imagen" descr="Imagen26.jpg"/>
          <p:cNvPicPr>
            <a:picLocks noChangeAspect="1"/>
          </p:cNvPicPr>
          <p:nvPr/>
        </p:nvPicPr>
        <p:blipFill>
          <a:blip r:embed="rId4"/>
          <a:srcRect/>
          <a:stretch>
            <a:fillRect/>
          </a:stretch>
        </p:blipFill>
        <p:spPr bwMode="auto">
          <a:xfrm>
            <a:off x="809625" y="595313"/>
            <a:ext cx="7524750" cy="5667375"/>
          </a:xfrm>
          <a:prstGeom prst="rect">
            <a:avLst/>
          </a:prstGeom>
          <a:noFill/>
          <a:ln w="9525">
            <a:noFill/>
            <a:miter lim="800000"/>
            <a:headEnd/>
            <a:tailEnd/>
          </a:ln>
        </p:spPr>
      </p:pic>
      <p:sp>
        <p:nvSpPr>
          <p:cNvPr id="45061" name="9 Rectángulo"/>
          <p:cNvSpPr>
            <a:spLocks noChangeArrowheads="1"/>
          </p:cNvSpPr>
          <p:nvPr/>
        </p:nvSpPr>
        <p:spPr bwMode="auto">
          <a:xfrm>
            <a:off x="0" y="6237288"/>
            <a:ext cx="9144000" cy="369887"/>
          </a:xfrm>
          <a:prstGeom prst="rect">
            <a:avLst/>
          </a:prstGeom>
          <a:noFill/>
          <a:ln w="9525">
            <a:noFill/>
            <a:miter lim="800000"/>
            <a:headEnd/>
            <a:tailEnd/>
          </a:ln>
        </p:spPr>
        <p:txBody>
          <a:bodyPr>
            <a:spAutoFit/>
          </a:bodyPr>
          <a:lstStyle/>
          <a:p>
            <a:r>
              <a:rPr lang="es-ES">
                <a:solidFill>
                  <a:schemeClr val="bg1"/>
                </a:solidFill>
              </a:rPr>
              <a:t>Cocina económica</a:t>
            </a:r>
            <a:endParaRPr lang="es-ES"/>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strVal val="#ppt_w*0.70"/>
                                          </p:val>
                                        </p:tav>
                                        <p:tav tm="100000">
                                          <p:val>
                                            <p:strVal val="#ppt_w"/>
                                          </p:val>
                                        </p:tav>
                                      </p:tavLst>
                                    </p:anim>
                                    <p:anim calcmode="lin" valueType="num">
                                      <p:cBhvr>
                                        <p:cTn id="15" dur="1000" fill="hold"/>
                                        <p:tgtEl>
                                          <p:spTgt spid="9"/>
                                        </p:tgtEl>
                                        <p:attrNameLst>
                                          <p:attrName>ppt_h</p:attrName>
                                        </p:attrNameLst>
                                      </p:cBhvr>
                                      <p:tavLst>
                                        <p:tav tm="0">
                                          <p:val>
                                            <p:strVal val="#ppt_h"/>
                                          </p:val>
                                        </p:tav>
                                        <p:tav tm="100000">
                                          <p:val>
                                            <p:strVal val="#ppt_h"/>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albergueria.com/tenazas.jpg"/>
          <p:cNvPicPr>
            <a:picLocks noChangeAspect="1" noChangeArrowheads="1"/>
          </p:cNvPicPr>
          <p:nvPr/>
        </p:nvPicPr>
        <p:blipFill>
          <a:blip r:embed="rId2"/>
          <a:srcRect/>
          <a:stretch>
            <a:fillRect/>
          </a:stretch>
        </p:blipFill>
        <p:spPr bwMode="auto">
          <a:xfrm>
            <a:off x="2627313" y="4581525"/>
            <a:ext cx="3448050" cy="2584450"/>
          </a:xfrm>
          <a:prstGeom prst="rect">
            <a:avLst/>
          </a:prstGeom>
          <a:noFill/>
          <a:ln w="9525">
            <a:noFill/>
            <a:miter lim="800000"/>
            <a:headEnd/>
            <a:tailEnd/>
          </a:ln>
        </p:spPr>
      </p:pic>
      <p:sp>
        <p:nvSpPr>
          <p:cNvPr id="46083" name="5 Rectángulo"/>
          <p:cNvSpPr>
            <a:spLocks noChangeArrowheads="1"/>
          </p:cNvSpPr>
          <p:nvPr/>
        </p:nvSpPr>
        <p:spPr bwMode="auto">
          <a:xfrm>
            <a:off x="2700338" y="4292600"/>
            <a:ext cx="914400" cy="914400"/>
          </a:xfrm>
          <a:prstGeom prst="rect">
            <a:avLst/>
          </a:prstGeom>
          <a:noFill/>
          <a:ln w="9525" algn="ctr">
            <a:noFill/>
            <a:round/>
            <a:headEnd/>
            <a:tailEnd/>
          </a:ln>
        </p:spPr>
        <p:txBody>
          <a:bodyPr>
            <a:spAutoFit/>
          </a:bodyPr>
          <a:lstStyle/>
          <a:p>
            <a:endParaRPr lang="es-ES" sz="4000">
              <a:solidFill>
                <a:schemeClr val="bg1"/>
              </a:solidFill>
            </a:endParaRPr>
          </a:p>
        </p:txBody>
      </p:sp>
      <p:sp>
        <p:nvSpPr>
          <p:cNvPr id="46084" name="6 Rectángulo"/>
          <p:cNvSpPr>
            <a:spLocks noChangeArrowheads="1"/>
          </p:cNvSpPr>
          <p:nvPr/>
        </p:nvSpPr>
        <p:spPr bwMode="auto">
          <a:xfrm>
            <a:off x="0" y="6524625"/>
            <a:ext cx="9144000" cy="708025"/>
          </a:xfrm>
          <a:prstGeom prst="rect">
            <a:avLst/>
          </a:prstGeom>
          <a:solidFill>
            <a:srgbClr val="1D0801"/>
          </a:solidFill>
          <a:ln w="9525" algn="ctr">
            <a:noFill/>
            <a:round/>
            <a:headEnd/>
            <a:tailEnd/>
          </a:ln>
        </p:spPr>
        <p:txBody>
          <a:bodyPr>
            <a:spAutoFit/>
          </a:bodyPr>
          <a:lstStyle/>
          <a:p>
            <a:endParaRPr lang="es-ES" sz="4000">
              <a:solidFill>
                <a:schemeClr val="bg1"/>
              </a:solidFill>
            </a:endParaRPr>
          </a:p>
        </p:txBody>
      </p:sp>
      <p:sp>
        <p:nvSpPr>
          <p:cNvPr id="46085" name="7 Rectángulo"/>
          <p:cNvSpPr>
            <a:spLocks noChangeArrowheads="1"/>
          </p:cNvSpPr>
          <p:nvPr/>
        </p:nvSpPr>
        <p:spPr bwMode="auto">
          <a:xfrm>
            <a:off x="0" y="4221163"/>
            <a:ext cx="9144000" cy="1187450"/>
          </a:xfrm>
          <a:prstGeom prst="rect">
            <a:avLst/>
          </a:prstGeom>
          <a:solidFill>
            <a:srgbClr val="1D0801"/>
          </a:solidFill>
          <a:ln w="9525" algn="ctr">
            <a:noFill/>
            <a:round/>
            <a:headEnd/>
            <a:tailEnd/>
          </a:ln>
        </p:spPr>
        <p:txBody>
          <a:bodyPr>
            <a:spAutoFit/>
          </a:bodyPr>
          <a:lstStyle/>
          <a:p>
            <a:endParaRPr lang="es-ES" sz="4000">
              <a:solidFill>
                <a:schemeClr val="bg1"/>
              </a:solidFill>
            </a:endParaRPr>
          </a:p>
        </p:txBody>
      </p:sp>
      <p:sp>
        <p:nvSpPr>
          <p:cNvPr id="46086" name="8 CuadroTexto"/>
          <p:cNvSpPr txBox="1">
            <a:spLocks noChangeArrowheads="1"/>
          </p:cNvSpPr>
          <p:nvPr/>
        </p:nvSpPr>
        <p:spPr bwMode="auto">
          <a:xfrm>
            <a:off x="468313" y="3500438"/>
            <a:ext cx="8207375" cy="1631950"/>
          </a:xfrm>
          <a:prstGeom prst="rect">
            <a:avLst/>
          </a:prstGeom>
          <a:noFill/>
          <a:ln w="9525">
            <a:noFill/>
            <a:miter lim="800000"/>
            <a:headEnd/>
            <a:tailEnd/>
          </a:ln>
        </p:spPr>
        <p:txBody>
          <a:bodyPr>
            <a:spAutoFit/>
          </a:bodyPr>
          <a:lstStyle/>
          <a:p>
            <a:r>
              <a:rPr lang="es-ES" sz="2000">
                <a:solidFill>
                  <a:schemeClr val="bg1"/>
                </a:solidFill>
              </a:rPr>
              <a:t>Al frente de la cocina se abría la boca de una pequeña galería por la que se accedía al fondo del fogón o boca de la hornilla donde se introducía carbón o leña [o a través de las arandelas de la encimera (plancha)utilizando unas tenazas o gancho].</a:t>
            </a:r>
          </a:p>
        </p:txBody>
      </p:sp>
      <p:pic>
        <p:nvPicPr>
          <p:cNvPr id="46087" name="Picture 4" descr="http://images01.olx.com.ar/ui/6/55/75/1276267918_99575075_3-COCINA-ECONoMICA-A-LEnA-Segunda-mano-1276267918.jpg"/>
          <p:cNvPicPr>
            <a:picLocks noChangeAspect="1" noChangeArrowheads="1"/>
          </p:cNvPicPr>
          <p:nvPr/>
        </p:nvPicPr>
        <p:blipFill>
          <a:blip r:embed="rId3"/>
          <a:srcRect/>
          <a:stretch>
            <a:fillRect/>
          </a:stretch>
        </p:blipFill>
        <p:spPr bwMode="auto">
          <a:xfrm>
            <a:off x="2627313" y="404813"/>
            <a:ext cx="3830637" cy="2873375"/>
          </a:xfrm>
          <a:prstGeom prst="rect">
            <a:avLst/>
          </a:prstGeom>
          <a:noFill/>
          <a:ln w="9525">
            <a:noFill/>
            <a:miter lim="800000"/>
            <a:headEnd/>
            <a:tailEnd/>
          </a:ln>
        </p:spPr>
      </p:pic>
      <p:cxnSp>
        <p:nvCxnSpPr>
          <p:cNvPr id="46088" name="11 Conector recto de flecha"/>
          <p:cNvCxnSpPr>
            <a:cxnSpLocks noChangeShapeType="1"/>
          </p:cNvCxnSpPr>
          <p:nvPr/>
        </p:nvCxnSpPr>
        <p:spPr bwMode="auto">
          <a:xfrm flipH="1" flipV="1">
            <a:off x="5580063" y="2133600"/>
            <a:ext cx="1008062" cy="1439863"/>
          </a:xfrm>
          <a:prstGeom prst="straightConnector1">
            <a:avLst/>
          </a:prstGeom>
          <a:noFill/>
          <a:ln w="9525" algn="ctr">
            <a:solidFill>
              <a:srgbClr val="C00000"/>
            </a:solidFill>
            <a:round/>
            <a:headEnd/>
            <a:tailEnd type="arrow" w="med" len="med"/>
          </a:ln>
        </p:spPr>
      </p:cxnSp>
      <p:cxnSp>
        <p:nvCxnSpPr>
          <p:cNvPr id="46089" name="17 Conector recto de flecha"/>
          <p:cNvCxnSpPr>
            <a:cxnSpLocks noChangeShapeType="1"/>
          </p:cNvCxnSpPr>
          <p:nvPr/>
        </p:nvCxnSpPr>
        <p:spPr bwMode="auto">
          <a:xfrm flipH="1" flipV="1">
            <a:off x="5219700" y="1412875"/>
            <a:ext cx="936625" cy="3168650"/>
          </a:xfrm>
          <a:prstGeom prst="straightConnector1">
            <a:avLst/>
          </a:prstGeom>
          <a:noFill/>
          <a:ln w="9525" algn="ctr">
            <a:solidFill>
              <a:srgbClr val="C00000"/>
            </a:solidFill>
            <a:round/>
            <a:headEnd/>
            <a:tailEnd type="arrow" w="med" len="med"/>
          </a:ln>
        </p:spPr>
      </p:cxnSp>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Imagen9.jpg"/>
          <p:cNvPicPr>
            <a:picLocks noChangeAspect="1"/>
          </p:cNvPicPr>
          <p:nvPr/>
        </p:nvPicPr>
        <p:blipFill>
          <a:blip r:embed="rId2"/>
          <a:srcRect/>
          <a:stretch>
            <a:fillRect/>
          </a:stretch>
        </p:blipFill>
        <p:spPr bwMode="auto">
          <a:xfrm>
            <a:off x="228600" y="182563"/>
            <a:ext cx="8686800" cy="6492875"/>
          </a:xfrm>
          <a:prstGeom prst="rect">
            <a:avLst/>
          </a:prstGeom>
          <a:noFill/>
          <a:ln w="9525">
            <a:noFill/>
            <a:miter lim="800000"/>
            <a:headEnd/>
            <a:tailEnd/>
          </a:ln>
        </p:spPr>
      </p:pic>
      <p:sp>
        <p:nvSpPr>
          <p:cNvPr id="3" name="2 Rectángulo"/>
          <p:cNvSpPr/>
          <p:nvPr/>
        </p:nvSpPr>
        <p:spPr>
          <a:xfrm>
            <a:off x="0" y="6165850"/>
            <a:ext cx="9144000" cy="368300"/>
          </a:xfrm>
          <a:prstGeom prst="rect">
            <a:avLst/>
          </a:prstGeom>
        </p:spPr>
        <p:txBody>
          <a:bodyPr>
            <a:spAutoFit/>
          </a:bodyPr>
          <a:lstStyle/>
          <a:p>
            <a:pPr>
              <a:defRPr/>
            </a:pPr>
            <a:r>
              <a:rPr lang="es-ES" dirty="0">
                <a:solidFill>
                  <a:schemeClr val="bg1"/>
                </a:solidFill>
                <a:effectLst>
                  <a:outerShdw blurRad="38100" dist="38100" dir="2700000" algn="tl">
                    <a:srgbClr val="000000">
                      <a:alpha val="43137"/>
                    </a:srgbClr>
                  </a:outerShdw>
                </a:effectLst>
              </a:rPr>
              <a:t>Cocina Económica con Agua Caliente y grifo</a:t>
            </a:r>
          </a:p>
        </p:txBody>
      </p:sp>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3 Rectángulo"/>
          <p:cNvSpPr>
            <a:spLocks noChangeArrowheads="1"/>
          </p:cNvSpPr>
          <p:nvPr/>
        </p:nvSpPr>
        <p:spPr bwMode="auto">
          <a:xfrm>
            <a:off x="684213" y="2636838"/>
            <a:ext cx="7775575" cy="1938337"/>
          </a:xfrm>
          <a:prstGeom prst="rect">
            <a:avLst/>
          </a:prstGeom>
          <a:noFill/>
          <a:ln w="9525">
            <a:noFill/>
            <a:miter lim="800000"/>
            <a:headEnd/>
            <a:tailEnd/>
          </a:ln>
        </p:spPr>
        <p:txBody>
          <a:bodyPr>
            <a:spAutoFit/>
          </a:bodyPr>
          <a:lstStyle/>
          <a:p>
            <a:r>
              <a:rPr lang="es-ES" sz="2000">
                <a:solidFill>
                  <a:schemeClr val="bg1"/>
                </a:solidFill>
              </a:rPr>
              <a:t>Una vez el carbón dentro, encendía la lumbre introduciendo papeles ardiendo por las bocas hornillas. Por ahí se sacaban además las cenizas y se podía avivar el fuego por medio de un soplador que era como una especie de abanico de esparto o bien un fuelle.</a:t>
            </a:r>
            <a:endParaRPr lang="es-ES" sz="2000"/>
          </a:p>
        </p:txBody>
      </p:sp>
      <p:pic>
        <p:nvPicPr>
          <p:cNvPr id="48131" name="Picture 4" descr="http://www.esacademic.com/pictures/eswiki/49/180px-Bellows.png">
            <a:hlinkClick r:id="rId2"/>
          </p:cNvPr>
          <p:cNvPicPr>
            <a:picLocks noChangeAspect="1" noChangeArrowheads="1"/>
          </p:cNvPicPr>
          <p:nvPr/>
        </p:nvPicPr>
        <p:blipFill>
          <a:blip r:embed="rId3"/>
          <a:srcRect/>
          <a:stretch>
            <a:fillRect/>
          </a:stretch>
        </p:blipFill>
        <p:spPr bwMode="auto">
          <a:xfrm>
            <a:off x="3492500" y="5013325"/>
            <a:ext cx="2087563" cy="10668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1 Imagen" descr="Imagen12.jpg"/>
          <p:cNvPicPr>
            <a:picLocks noChangeAspect="1"/>
          </p:cNvPicPr>
          <p:nvPr/>
        </p:nvPicPr>
        <p:blipFill>
          <a:blip r:embed="rId2"/>
          <a:srcRect/>
          <a:stretch>
            <a:fillRect/>
          </a:stretch>
        </p:blipFill>
        <p:spPr bwMode="auto">
          <a:xfrm>
            <a:off x="238125" y="161925"/>
            <a:ext cx="8667750" cy="65341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1 Imagen" descr="Imagen11.jpg"/>
          <p:cNvPicPr>
            <a:picLocks noChangeAspect="1"/>
          </p:cNvPicPr>
          <p:nvPr/>
        </p:nvPicPr>
        <p:blipFill>
          <a:blip r:embed="rId2"/>
          <a:srcRect/>
          <a:stretch>
            <a:fillRect/>
          </a:stretch>
        </p:blipFill>
        <p:spPr bwMode="auto">
          <a:xfrm>
            <a:off x="244475" y="182563"/>
            <a:ext cx="8655050" cy="64928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2.fimagenes.com/i/3/9/2f/am_248873_5064226_669595.jpg"/>
          <p:cNvPicPr>
            <a:picLocks noChangeAspect="1" noChangeArrowheads="1"/>
          </p:cNvPicPr>
          <p:nvPr/>
        </p:nvPicPr>
        <p:blipFill>
          <a:blip r:embed="rId2"/>
          <a:srcRect/>
          <a:stretch>
            <a:fillRect/>
          </a:stretch>
        </p:blipFill>
        <p:spPr bwMode="auto">
          <a:xfrm>
            <a:off x="250825" y="188913"/>
            <a:ext cx="8645525" cy="64801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Imagen10.jpg"/>
          <p:cNvPicPr>
            <a:picLocks noChangeAspect="1"/>
          </p:cNvPicPr>
          <p:nvPr/>
        </p:nvPicPr>
        <p:blipFill>
          <a:blip r:embed="rId2"/>
          <a:srcRect/>
          <a:stretch>
            <a:fillRect/>
          </a:stretch>
        </p:blipFill>
        <p:spPr bwMode="auto">
          <a:xfrm>
            <a:off x="244475" y="182563"/>
            <a:ext cx="8655050" cy="64928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CuadroTexto"/>
          <p:cNvSpPr txBox="1">
            <a:spLocks noChangeArrowheads="1"/>
          </p:cNvSpPr>
          <p:nvPr/>
        </p:nvSpPr>
        <p:spPr bwMode="auto">
          <a:xfrm>
            <a:off x="1116013" y="4581525"/>
            <a:ext cx="6840537" cy="1322388"/>
          </a:xfrm>
          <a:prstGeom prst="rect">
            <a:avLst/>
          </a:prstGeom>
          <a:noFill/>
          <a:ln w="9525">
            <a:noFill/>
            <a:miter lim="800000"/>
            <a:headEnd/>
            <a:tailEnd/>
          </a:ln>
        </p:spPr>
        <p:txBody>
          <a:bodyPr>
            <a:spAutoFit/>
          </a:bodyPr>
          <a:lstStyle/>
          <a:p>
            <a:r>
              <a:rPr lang="es-ES" sz="2000">
                <a:solidFill>
                  <a:schemeClr val="bg1"/>
                </a:solidFill>
              </a:rPr>
              <a:t>Para calentarse y encender el brasero se compraba cisco picón. El brasero no faltaba en ninguna casa que se preciase y por regla general se encendía al caer la tarde. </a:t>
            </a:r>
          </a:p>
        </p:txBody>
      </p:sp>
      <p:pic>
        <p:nvPicPr>
          <p:cNvPr id="53251" name="Picture 6" descr="Brasero con tubo para encender"/>
          <p:cNvPicPr>
            <a:picLocks noChangeAspect="1" noChangeArrowheads="1"/>
          </p:cNvPicPr>
          <p:nvPr/>
        </p:nvPicPr>
        <p:blipFill>
          <a:blip r:embed="rId2"/>
          <a:srcRect/>
          <a:stretch>
            <a:fillRect/>
          </a:stretch>
        </p:blipFill>
        <p:spPr bwMode="auto">
          <a:xfrm>
            <a:off x="323850" y="1125538"/>
            <a:ext cx="2636838" cy="3059112"/>
          </a:xfrm>
          <a:prstGeom prst="rect">
            <a:avLst/>
          </a:prstGeom>
          <a:noFill/>
          <a:ln w="9525">
            <a:noFill/>
            <a:miter lim="800000"/>
            <a:headEnd/>
            <a:tailEnd/>
          </a:ln>
        </p:spPr>
      </p:pic>
      <p:pic>
        <p:nvPicPr>
          <p:cNvPr id="53252" name="Picture 10" descr="Brasero de cisco con su badila"/>
          <p:cNvPicPr>
            <a:picLocks noChangeAspect="1" noChangeArrowheads="1"/>
          </p:cNvPicPr>
          <p:nvPr/>
        </p:nvPicPr>
        <p:blipFill>
          <a:blip r:embed="rId3"/>
          <a:srcRect/>
          <a:stretch>
            <a:fillRect/>
          </a:stretch>
        </p:blipFill>
        <p:spPr bwMode="auto">
          <a:xfrm>
            <a:off x="3132138" y="1412875"/>
            <a:ext cx="2554287" cy="2519363"/>
          </a:xfrm>
          <a:prstGeom prst="rect">
            <a:avLst/>
          </a:prstGeom>
          <a:noFill/>
          <a:ln w="9525">
            <a:noFill/>
            <a:miter lim="800000"/>
            <a:headEnd/>
            <a:tailEnd/>
          </a:ln>
        </p:spPr>
      </p:pic>
      <p:pic>
        <p:nvPicPr>
          <p:cNvPr id="53253" name="Picture 8" descr="Brasero con alambrera"/>
          <p:cNvPicPr>
            <a:picLocks noChangeAspect="1" noChangeArrowheads="1"/>
          </p:cNvPicPr>
          <p:nvPr/>
        </p:nvPicPr>
        <p:blipFill>
          <a:blip r:embed="rId4"/>
          <a:srcRect/>
          <a:stretch>
            <a:fillRect/>
          </a:stretch>
        </p:blipFill>
        <p:spPr bwMode="auto">
          <a:xfrm>
            <a:off x="5795963" y="1125538"/>
            <a:ext cx="3060700" cy="3059112"/>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Rectángulo"/>
          <p:cNvSpPr>
            <a:spLocks noChangeArrowheads="1"/>
          </p:cNvSpPr>
          <p:nvPr/>
        </p:nvSpPr>
        <p:spPr bwMode="auto">
          <a:xfrm>
            <a:off x="684213" y="3933825"/>
            <a:ext cx="7775575" cy="2246313"/>
          </a:xfrm>
          <a:prstGeom prst="rect">
            <a:avLst/>
          </a:prstGeom>
          <a:noFill/>
          <a:ln w="9525">
            <a:noFill/>
            <a:miter lim="800000"/>
            <a:headEnd/>
            <a:tailEnd/>
          </a:ln>
        </p:spPr>
        <p:txBody>
          <a:bodyPr>
            <a:spAutoFit/>
          </a:bodyPr>
          <a:lstStyle/>
          <a:p>
            <a:r>
              <a:rPr lang="es-ES" sz="2000">
                <a:solidFill>
                  <a:schemeClr val="bg1"/>
                </a:solidFill>
              </a:rPr>
              <a:t>Primero se ponía en el fondo del mismo una capa de carbonilla y se prendía fuego, y una vez hecha brasas, se cubría con el cisco picón. De cuando en cuando había que “menearlo” con la badila para que no se apagara y resurgiera las brasas de nuevo. Para que la estancia oliera bien se le echaba a la candela alhucema.</a:t>
            </a:r>
          </a:p>
        </p:txBody>
      </p:sp>
      <p:pic>
        <p:nvPicPr>
          <p:cNvPr id="54275" name="Picture 2" descr="http://www.lacoctelera.com/myfiles/arori/brasero5.jpg"/>
          <p:cNvPicPr>
            <a:picLocks noChangeAspect="1" noChangeArrowheads="1"/>
          </p:cNvPicPr>
          <p:nvPr/>
        </p:nvPicPr>
        <p:blipFill>
          <a:blip r:embed="rId2"/>
          <a:srcRect/>
          <a:stretch>
            <a:fillRect/>
          </a:stretch>
        </p:blipFill>
        <p:spPr bwMode="auto">
          <a:xfrm>
            <a:off x="2339975" y="476250"/>
            <a:ext cx="4286250" cy="32099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http://www.diaadia.com.ar/files/nota_periodistica/brasero.jpg"/>
          <p:cNvPicPr>
            <a:picLocks noChangeAspect="1" noChangeArrowheads="1"/>
          </p:cNvPicPr>
          <p:nvPr/>
        </p:nvPicPr>
        <p:blipFill>
          <a:blip r:embed="rId2"/>
          <a:srcRect/>
          <a:stretch>
            <a:fillRect/>
          </a:stretch>
        </p:blipFill>
        <p:spPr bwMode="auto">
          <a:xfrm>
            <a:off x="1258888" y="549275"/>
            <a:ext cx="6913562" cy="5653088"/>
          </a:xfrm>
          <a:prstGeom prst="rect">
            <a:avLst/>
          </a:prstGeom>
          <a:noFill/>
          <a:ln w="9525">
            <a:noFill/>
            <a:miter lim="800000"/>
            <a:headEnd/>
            <a:tailEnd/>
          </a:ln>
        </p:spPr>
      </p:pic>
      <p:pic>
        <p:nvPicPr>
          <p:cNvPr id="99332" name="Picture 4" descr="http://soyandaluz.files.wordpress.com/2008/08/la-chiquita-piconera1.jpg?w=450"/>
          <p:cNvPicPr>
            <a:picLocks noChangeAspect="1" noChangeArrowheads="1"/>
          </p:cNvPicPr>
          <p:nvPr/>
        </p:nvPicPr>
        <p:blipFill>
          <a:blip r:embed="rId3"/>
          <a:srcRect/>
          <a:stretch>
            <a:fillRect/>
          </a:stretch>
        </p:blipFill>
        <p:spPr bwMode="auto">
          <a:xfrm>
            <a:off x="1979613" y="0"/>
            <a:ext cx="5545137" cy="68008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99332"/>
                                        </p:tgtEl>
                                        <p:attrNameLst>
                                          <p:attrName>style.visibility</p:attrName>
                                        </p:attrNameLst>
                                      </p:cBhvr>
                                      <p:to>
                                        <p:strVal val="visible"/>
                                      </p:to>
                                    </p:set>
                                    <p:anim calcmode="lin" valueType="num">
                                      <p:cBhvr>
                                        <p:cTn id="7" dur="1000" fill="hold"/>
                                        <p:tgtEl>
                                          <p:spTgt spid="99332"/>
                                        </p:tgtEl>
                                        <p:attrNameLst>
                                          <p:attrName>ppt_w</p:attrName>
                                        </p:attrNameLst>
                                      </p:cBhvr>
                                      <p:tavLst>
                                        <p:tav tm="0">
                                          <p:val>
                                            <p:strVal val="#ppt_w*0.70"/>
                                          </p:val>
                                        </p:tav>
                                        <p:tav tm="100000">
                                          <p:val>
                                            <p:strVal val="#ppt_w"/>
                                          </p:val>
                                        </p:tav>
                                      </p:tavLst>
                                    </p:anim>
                                    <p:anim calcmode="lin" valueType="num">
                                      <p:cBhvr>
                                        <p:cTn id="8" dur="1000" fill="hold"/>
                                        <p:tgtEl>
                                          <p:spTgt spid="99332"/>
                                        </p:tgtEl>
                                        <p:attrNameLst>
                                          <p:attrName>ppt_h</p:attrName>
                                        </p:attrNameLst>
                                      </p:cBhvr>
                                      <p:tavLst>
                                        <p:tav tm="0">
                                          <p:val>
                                            <p:strVal val="#ppt_h"/>
                                          </p:val>
                                        </p:tav>
                                        <p:tav tm="100000">
                                          <p:val>
                                            <p:strVal val="#ppt_h"/>
                                          </p:val>
                                        </p:tav>
                                      </p:tavLst>
                                    </p:anim>
                                    <p:animEffect transition="in" filter="fade">
                                      <p:cBhvr>
                                        <p:cTn id="9" dur="1000"/>
                                        <p:tgtEl>
                                          <p:spTgt spid="99332"/>
                                        </p:tgtEl>
                                      </p:cBhvr>
                                    </p:animEffect>
                                  </p:childTnLst>
                                </p:cTn>
                              </p:par>
                              <p:par>
                                <p:cTn id="10" presetID="10" presetClass="exit" presetSubtype="0" fill="hold" nodeType="withEffect">
                                  <p:stCondLst>
                                    <p:cond delay="0"/>
                                  </p:stCondLst>
                                  <p:childTnLst>
                                    <p:animEffect transition="out" filter="fade">
                                      <p:cBhvr>
                                        <p:cTn id="11" dur="1000"/>
                                        <p:tgtEl>
                                          <p:spTgt spid="99330"/>
                                        </p:tgtEl>
                                      </p:cBhvr>
                                    </p:animEffect>
                                    <p:set>
                                      <p:cBhvr>
                                        <p:cTn id="12" dur="1" fill="hold">
                                          <p:stCondLst>
                                            <p:cond delay="999"/>
                                          </p:stCondLst>
                                        </p:cTn>
                                        <p:tgtEl>
                                          <p:spTgt spid="993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3 Rectángulo"/>
          <p:cNvSpPr>
            <a:spLocks noChangeArrowheads="1"/>
          </p:cNvSpPr>
          <p:nvPr/>
        </p:nvSpPr>
        <p:spPr bwMode="auto">
          <a:xfrm>
            <a:off x="755650" y="4797425"/>
            <a:ext cx="7632700" cy="708025"/>
          </a:xfrm>
          <a:prstGeom prst="rect">
            <a:avLst/>
          </a:prstGeom>
          <a:noFill/>
          <a:ln w="9525">
            <a:noFill/>
            <a:miter lim="800000"/>
            <a:headEnd/>
            <a:tailEnd/>
          </a:ln>
        </p:spPr>
        <p:txBody>
          <a:bodyPr>
            <a:spAutoFit/>
          </a:bodyPr>
          <a:lstStyle/>
          <a:p>
            <a:r>
              <a:rPr lang="es-ES" sz="2000">
                <a:solidFill>
                  <a:schemeClr val="bg1"/>
                </a:solidFill>
              </a:rPr>
              <a:t>planchas huecas que se cargaban de brasas, denominada también plancha a carbón.</a:t>
            </a:r>
          </a:p>
        </p:txBody>
      </p:sp>
      <p:pic>
        <p:nvPicPr>
          <p:cNvPr id="56323" name="Picture 11" descr="http://2.bp.blogspot.com/_hw4_REuJuQc/SkWl97bjU6I/AAAAAAAABPs/9itzXUsViyk/s400/plancha+a+carbon+trio.JPG"/>
          <p:cNvPicPr>
            <a:picLocks noChangeAspect="1" noChangeArrowheads="1"/>
          </p:cNvPicPr>
          <p:nvPr/>
        </p:nvPicPr>
        <p:blipFill>
          <a:blip r:embed="rId2"/>
          <a:srcRect/>
          <a:stretch>
            <a:fillRect/>
          </a:stretch>
        </p:blipFill>
        <p:spPr bwMode="auto">
          <a:xfrm>
            <a:off x="1763713" y="1628775"/>
            <a:ext cx="5616575" cy="24860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3 Rectángulo"/>
          <p:cNvSpPr>
            <a:spLocks noChangeArrowheads="1"/>
          </p:cNvSpPr>
          <p:nvPr/>
        </p:nvSpPr>
        <p:spPr bwMode="auto">
          <a:xfrm>
            <a:off x="0" y="5661025"/>
            <a:ext cx="9144000" cy="369888"/>
          </a:xfrm>
          <a:prstGeom prst="rect">
            <a:avLst/>
          </a:prstGeom>
          <a:noFill/>
          <a:ln w="9525">
            <a:noFill/>
            <a:miter lim="800000"/>
            <a:headEnd/>
            <a:tailEnd/>
          </a:ln>
        </p:spPr>
        <p:txBody>
          <a:bodyPr>
            <a:spAutoFit/>
          </a:bodyPr>
          <a:lstStyle/>
          <a:p>
            <a:r>
              <a:rPr lang="es-ES">
                <a:solidFill>
                  <a:schemeClr val="bg1"/>
                </a:solidFill>
              </a:rPr>
              <a:t>planchas de hierro a carbón</a:t>
            </a:r>
          </a:p>
        </p:txBody>
      </p:sp>
      <p:pic>
        <p:nvPicPr>
          <p:cNvPr id="57347" name="4 Imagen" descr="Imagen30.jpg"/>
          <p:cNvPicPr>
            <a:picLocks noChangeAspect="1"/>
          </p:cNvPicPr>
          <p:nvPr/>
        </p:nvPicPr>
        <p:blipFill>
          <a:blip r:embed="rId2"/>
          <a:srcRect/>
          <a:stretch>
            <a:fillRect/>
          </a:stretch>
        </p:blipFill>
        <p:spPr bwMode="auto">
          <a:xfrm>
            <a:off x="179388" y="1125538"/>
            <a:ext cx="3860800" cy="3978275"/>
          </a:xfrm>
          <a:prstGeom prst="rect">
            <a:avLst/>
          </a:prstGeom>
          <a:noFill/>
          <a:ln w="9525">
            <a:noFill/>
            <a:miter lim="800000"/>
            <a:headEnd/>
            <a:tailEnd/>
          </a:ln>
        </p:spPr>
      </p:pic>
      <p:pic>
        <p:nvPicPr>
          <p:cNvPr id="57348" name="5 Imagen" descr="Imagen31.jpg"/>
          <p:cNvPicPr>
            <a:picLocks noChangeAspect="1"/>
          </p:cNvPicPr>
          <p:nvPr/>
        </p:nvPicPr>
        <p:blipFill>
          <a:blip r:embed="rId3"/>
          <a:srcRect/>
          <a:stretch>
            <a:fillRect/>
          </a:stretch>
        </p:blipFill>
        <p:spPr bwMode="auto">
          <a:xfrm>
            <a:off x="4211638" y="1125538"/>
            <a:ext cx="4751387" cy="3986212"/>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2 Rectángulo"/>
          <p:cNvSpPr>
            <a:spLocks noChangeArrowheads="1"/>
          </p:cNvSpPr>
          <p:nvPr/>
        </p:nvSpPr>
        <p:spPr bwMode="auto">
          <a:xfrm>
            <a:off x="0" y="6021388"/>
            <a:ext cx="9144000" cy="400050"/>
          </a:xfrm>
          <a:prstGeom prst="rect">
            <a:avLst/>
          </a:prstGeom>
          <a:noFill/>
          <a:ln w="9525">
            <a:noFill/>
            <a:miter lim="800000"/>
            <a:headEnd/>
            <a:tailEnd/>
          </a:ln>
        </p:spPr>
        <p:txBody>
          <a:bodyPr>
            <a:spAutoFit/>
          </a:bodyPr>
          <a:lstStyle/>
          <a:p>
            <a:r>
              <a:rPr lang="es-ES" sz="2000">
                <a:solidFill>
                  <a:schemeClr val="bg1"/>
                </a:solidFill>
              </a:rPr>
              <a:t>Plancha de hierro, se calentaban sobre los fogones</a:t>
            </a:r>
          </a:p>
        </p:txBody>
      </p:sp>
      <p:pic>
        <p:nvPicPr>
          <p:cNvPr id="58371" name="3 Imagen" descr="Imagen32.jpg"/>
          <p:cNvPicPr>
            <a:picLocks noChangeAspect="1"/>
          </p:cNvPicPr>
          <p:nvPr/>
        </p:nvPicPr>
        <p:blipFill>
          <a:blip r:embed="rId2"/>
          <a:srcRect/>
          <a:stretch>
            <a:fillRect/>
          </a:stretch>
        </p:blipFill>
        <p:spPr bwMode="auto">
          <a:xfrm>
            <a:off x="755650" y="692150"/>
            <a:ext cx="7580313" cy="5029200"/>
          </a:xfrm>
          <a:prstGeom prst="rect">
            <a:avLst/>
          </a:prstGeom>
          <a:noFill/>
          <a:ln w="9525">
            <a:noFill/>
            <a:miter lim="800000"/>
            <a:headEnd/>
            <a:tailEnd/>
          </a:ln>
        </p:spPr>
      </p:pic>
      <p:pic>
        <p:nvPicPr>
          <p:cNvPr id="5" name="4 Imagen" descr="Imagen33.jpg"/>
          <p:cNvPicPr>
            <a:picLocks noChangeAspect="1"/>
          </p:cNvPicPr>
          <p:nvPr/>
        </p:nvPicPr>
        <p:blipFill>
          <a:blip r:embed="rId3"/>
          <a:srcRect/>
          <a:stretch>
            <a:fillRect/>
          </a:stretch>
        </p:blipFill>
        <p:spPr bwMode="auto">
          <a:xfrm>
            <a:off x="684213" y="333375"/>
            <a:ext cx="7704137" cy="62118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alcozar.net/etnografia/cocina02.jpg"/>
          <p:cNvPicPr>
            <a:picLocks noChangeAspect="1" noChangeArrowheads="1"/>
          </p:cNvPicPr>
          <p:nvPr/>
        </p:nvPicPr>
        <p:blipFill>
          <a:blip r:embed="rId2"/>
          <a:srcRect/>
          <a:stretch>
            <a:fillRect/>
          </a:stretch>
        </p:blipFill>
        <p:spPr bwMode="auto">
          <a:xfrm>
            <a:off x="2268538" y="0"/>
            <a:ext cx="4598987" cy="68580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3 CuadroTexto"/>
          <p:cNvSpPr txBox="1">
            <a:spLocks noChangeArrowheads="1"/>
          </p:cNvSpPr>
          <p:nvPr/>
        </p:nvSpPr>
        <p:spPr bwMode="auto">
          <a:xfrm>
            <a:off x="827088" y="2852738"/>
            <a:ext cx="7473950" cy="1939925"/>
          </a:xfrm>
          <a:prstGeom prst="rect">
            <a:avLst/>
          </a:prstGeom>
          <a:noFill/>
          <a:ln w="9525">
            <a:noFill/>
            <a:miter lim="800000"/>
            <a:headEnd/>
            <a:tailEnd/>
          </a:ln>
        </p:spPr>
        <p:txBody>
          <a:bodyPr>
            <a:spAutoFit/>
          </a:bodyPr>
          <a:lstStyle/>
          <a:p>
            <a:r>
              <a:rPr lang="es-ES" sz="2000">
                <a:solidFill>
                  <a:schemeClr val="bg1"/>
                </a:solidFill>
              </a:rPr>
              <a:t>Pero no todos los que vivían del oficio de carbonero tenían la misma suerte. Había también otros cuyo poder adquisitivo les negaba el privilegio de disponer de un local para su vente, por lo que no les quedaba más remedio que dedicarse a su venta ambulante.</a:t>
            </a:r>
          </a:p>
        </p:txBody>
      </p:sp>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1 Imagen" descr="vendedor ambulante.jpg"/>
          <p:cNvPicPr>
            <a:picLocks noChangeAspect="1"/>
          </p:cNvPicPr>
          <p:nvPr/>
        </p:nvPicPr>
        <p:blipFill>
          <a:blip r:embed="rId2"/>
          <a:srcRect/>
          <a:stretch>
            <a:fillRect/>
          </a:stretch>
        </p:blipFill>
        <p:spPr bwMode="auto">
          <a:xfrm>
            <a:off x="2317750" y="571500"/>
            <a:ext cx="4508500" cy="5715000"/>
          </a:xfrm>
          <a:prstGeom prst="rect">
            <a:avLst/>
          </a:prstGeom>
          <a:noFill/>
          <a:ln w="9525">
            <a:noFill/>
            <a:miter lim="800000"/>
            <a:headEnd/>
            <a:tailEnd/>
          </a:ln>
        </p:spPr>
      </p:pic>
      <p:sp>
        <p:nvSpPr>
          <p:cNvPr id="61443" name="2 Rectángulo"/>
          <p:cNvSpPr>
            <a:spLocks noChangeArrowheads="1"/>
          </p:cNvSpPr>
          <p:nvPr/>
        </p:nvSpPr>
        <p:spPr bwMode="auto">
          <a:xfrm>
            <a:off x="0" y="6237288"/>
            <a:ext cx="9144000" cy="369887"/>
          </a:xfrm>
          <a:prstGeom prst="rect">
            <a:avLst/>
          </a:prstGeom>
          <a:noFill/>
          <a:ln w="9525">
            <a:noFill/>
            <a:miter lim="800000"/>
            <a:headEnd/>
            <a:tailEnd/>
          </a:ln>
        </p:spPr>
        <p:txBody>
          <a:bodyPr>
            <a:spAutoFit/>
          </a:bodyPr>
          <a:lstStyle/>
          <a:p>
            <a:r>
              <a:rPr lang="es-ES">
                <a:solidFill>
                  <a:schemeClr val="bg1"/>
                </a:solidFill>
              </a:rPr>
              <a:t>Vendedor ambulante</a:t>
            </a:r>
          </a:p>
        </p:txBody>
      </p:sp>
    </p:spTree>
  </p:cSld>
  <p:clrMapOvr>
    <a:masterClrMapping/>
  </p:clrMapOvr>
  <p:transition spd="slow">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CuadroTexto"/>
          <p:cNvSpPr txBox="1">
            <a:spLocks noChangeArrowheads="1"/>
          </p:cNvSpPr>
          <p:nvPr/>
        </p:nvSpPr>
        <p:spPr bwMode="auto">
          <a:xfrm>
            <a:off x="900113" y="2708275"/>
            <a:ext cx="7416800" cy="1631950"/>
          </a:xfrm>
          <a:prstGeom prst="rect">
            <a:avLst/>
          </a:prstGeom>
          <a:noFill/>
          <a:ln w="9525">
            <a:noFill/>
            <a:miter lim="800000"/>
            <a:headEnd/>
            <a:tailEnd/>
          </a:ln>
        </p:spPr>
        <p:txBody>
          <a:bodyPr>
            <a:spAutoFit/>
          </a:bodyPr>
          <a:lstStyle/>
          <a:p>
            <a:r>
              <a:rPr lang="es-ES" sz="2000">
                <a:solidFill>
                  <a:schemeClr val="bg1"/>
                </a:solidFill>
              </a:rPr>
              <a:t>Cada mañana salían de su casa con dos grandes sacos de carbón y pregonaban su mercancía de puerta en puerta: “¡niña, el carbonero!”, y las mujeres salían a la calle con sus correspondientes cubos a comprar la mercancía.</a:t>
            </a:r>
          </a:p>
        </p:txBody>
      </p:sp>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CuadroTexto"/>
          <p:cNvSpPr txBox="1">
            <a:spLocks noChangeArrowheads="1"/>
          </p:cNvSpPr>
          <p:nvPr/>
        </p:nvSpPr>
        <p:spPr bwMode="auto">
          <a:xfrm>
            <a:off x="250825" y="5300663"/>
            <a:ext cx="8642350" cy="1016000"/>
          </a:xfrm>
          <a:prstGeom prst="rect">
            <a:avLst/>
          </a:prstGeom>
          <a:noFill/>
          <a:ln w="9525">
            <a:noFill/>
            <a:miter lim="800000"/>
            <a:headEnd/>
            <a:tailEnd/>
          </a:ln>
        </p:spPr>
        <p:txBody>
          <a:bodyPr>
            <a:spAutoFit/>
          </a:bodyPr>
          <a:lstStyle/>
          <a:p>
            <a:r>
              <a:rPr lang="es-ES" sz="2000">
                <a:solidFill>
                  <a:schemeClr val="bg1"/>
                </a:solidFill>
              </a:rPr>
              <a:t>Los carboneros ambulantes que gozaban de un poco de más de suerte se servían de un mulo, igual de tiznado que él, para que les llevara la carga en las angarillas.</a:t>
            </a:r>
          </a:p>
        </p:txBody>
      </p:sp>
      <p:pic>
        <p:nvPicPr>
          <p:cNvPr id="63491" name="2 Imagen" descr="CARONE~1.JPG"/>
          <p:cNvPicPr>
            <a:picLocks noChangeAspect="1"/>
          </p:cNvPicPr>
          <p:nvPr/>
        </p:nvPicPr>
        <p:blipFill>
          <a:blip r:embed="rId2"/>
          <a:srcRect/>
          <a:stretch>
            <a:fillRect/>
          </a:stretch>
        </p:blipFill>
        <p:spPr bwMode="auto">
          <a:xfrm>
            <a:off x="1258888" y="476250"/>
            <a:ext cx="6626225" cy="4576763"/>
          </a:xfrm>
          <a:prstGeom prst="rect">
            <a:avLst/>
          </a:prstGeom>
          <a:noFill/>
          <a:ln w="9525">
            <a:noFill/>
            <a:miter lim="800000"/>
            <a:headEnd/>
            <a:tailEnd/>
          </a:ln>
        </p:spPr>
      </p:pic>
      <p:sp>
        <p:nvSpPr>
          <p:cNvPr id="63492" name="3 CuadroTexto"/>
          <p:cNvSpPr txBox="1">
            <a:spLocks noChangeArrowheads="1"/>
          </p:cNvSpPr>
          <p:nvPr/>
        </p:nvSpPr>
        <p:spPr bwMode="auto">
          <a:xfrm>
            <a:off x="227013" y="4724400"/>
            <a:ext cx="8916987" cy="369888"/>
          </a:xfrm>
          <a:prstGeom prst="rect">
            <a:avLst/>
          </a:prstGeom>
          <a:noFill/>
          <a:ln w="9525">
            <a:noFill/>
            <a:miter lim="800000"/>
            <a:headEnd/>
            <a:tailEnd/>
          </a:ln>
        </p:spPr>
        <p:txBody>
          <a:bodyPr>
            <a:spAutoFit/>
          </a:bodyPr>
          <a:lstStyle/>
          <a:p>
            <a:r>
              <a:rPr lang="es-ES"/>
              <a:t>Carbonero Ambulante en burro sobre 1950</a:t>
            </a:r>
          </a:p>
        </p:txBody>
      </p:sp>
    </p:spTree>
  </p:cSld>
  <p:clrMapOvr>
    <a:masterClrMapping/>
  </p:clrMapOvr>
  <p:transition spd="slow">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CuadroTexto"/>
          <p:cNvSpPr txBox="1">
            <a:spLocks noChangeArrowheads="1"/>
          </p:cNvSpPr>
          <p:nvPr/>
        </p:nvSpPr>
        <p:spPr bwMode="auto">
          <a:xfrm>
            <a:off x="611188" y="2924175"/>
            <a:ext cx="7883525" cy="1939925"/>
          </a:xfrm>
          <a:prstGeom prst="rect">
            <a:avLst/>
          </a:prstGeom>
          <a:noFill/>
          <a:ln w="9525">
            <a:noFill/>
            <a:miter lim="800000"/>
            <a:headEnd/>
            <a:tailEnd/>
          </a:ln>
        </p:spPr>
        <p:txBody>
          <a:bodyPr>
            <a:spAutoFit/>
          </a:bodyPr>
          <a:lstStyle/>
          <a:p>
            <a:r>
              <a:rPr lang="es-ES" sz="2000">
                <a:solidFill>
                  <a:schemeClr val="bg1"/>
                </a:solidFill>
              </a:rPr>
              <a:t>Ya no huelen las calles al carbón quemado que se escapaba a través del humo de las chimeneas, ni los chiquillos pintan con un tizón negro las paredes, ni se ve al carbonero, imagen oscura que generalmente ocultaba tras su negrura el blanco inmaculado de la fraternidad de antaño.</a:t>
            </a:r>
          </a:p>
        </p:txBody>
      </p:sp>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CuadroTexto"/>
          <p:cNvSpPr txBox="1">
            <a:spLocks noChangeArrowheads="1"/>
          </p:cNvSpPr>
          <p:nvPr/>
        </p:nvSpPr>
        <p:spPr bwMode="auto">
          <a:xfrm>
            <a:off x="-112713" y="3284538"/>
            <a:ext cx="9256713" cy="646112"/>
          </a:xfrm>
          <a:prstGeom prst="rect">
            <a:avLst/>
          </a:prstGeom>
          <a:noFill/>
          <a:ln w="9525">
            <a:noFill/>
            <a:miter lim="800000"/>
            <a:headEnd/>
            <a:tailEnd/>
          </a:ln>
        </p:spPr>
        <p:txBody>
          <a:bodyPr>
            <a:spAutoFit/>
          </a:bodyPr>
          <a:lstStyle/>
          <a:p>
            <a:r>
              <a:rPr lang="es-ES" sz="3600">
                <a:solidFill>
                  <a:schemeClr val="bg1"/>
                </a:solidFill>
              </a:rPr>
              <a:t>Las últimas carbonerías</a:t>
            </a:r>
          </a:p>
        </p:txBody>
      </p:sp>
    </p:spTree>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1 Imagen" descr="carboneriacordoba2.jpg"/>
          <p:cNvPicPr>
            <a:picLocks noChangeAspect="1"/>
          </p:cNvPicPr>
          <p:nvPr/>
        </p:nvPicPr>
        <p:blipFill>
          <a:blip r:embed="rId2"/>
          <a:srcRect/>
          <a:stretch>
            <a:fillRect/>
          </a:stretch>
        </p:blipFill>
        <p:spPr bwMode="auto">
          <a:xfrm>
            <a:off x="900113" y="0"/>
            <a:ext cx="7305675" cy="6875463"/>
          </a:xfrm>
          <a:prstGeom prst="rect">
            <a:avLst/>
          </a:prstGeom>
          <a:noFill/>
          <a:ln w="9525">
            <a:noFill/>
            <a:miter lim="800000"/>
            <a:headEnd/>
            <a:tailEnd/>
          </a:ln>
        </p:spPr>
      </p:pic>
      <p:sp>
        <p:nvSpPr>
          <p:cNvPr id="66563" name="6 CuadroTexto"/>
          <p:cNvSpPr txBox="1">
            <a:spLocks noChangeArrowheads="1"/>
          </p:cNvSpPr>
          <p:nvPr/>
        </p:nvSpPr>
        <p:spPr bwMode="auto">
          <a:xfrm>
            <a:off x="0" y="6381750"/>
            <a:ext cx="9144000" cy="368300"/>
          </a:xfrm>
          <a:prstGeom prst="rect">
            <a:avLst/>
          </a:prstGeom>
          <a:noFill/>
          <a:ln w="9525">
            <a:noFill/>
            <a:miter lim="800000"/>
            <a:headEnd/>
            <a:tailEnd/>
          </a:ln>
        </p:spPr>
        <p:txBody>
          <a:bodyPr>
            <a:spAutoFit/>
          </a:bodyPr>
          <a:lstStyle/>
          <a:p>
            <a:r>
              <a:rPr lang="es-ES">
                <a:solidFill>
                  <a:schemeClr val="bg1"/>
                </a:solidFill>
              </a:rPr>
              <a:t>Córdoba</a:t>
            </a:r>
          </a:p>
        </p:txBody>
      </p:sp>
      <p:pic>
        <p:nvPicPr>
          <p:cNvPr id="8" name="7 Imagen" descr="carboneriacordoba5.jpg"/>
          <p:cNvPicPr>
            <a:picLocks noChangeAspect="1"/>
          </p:cNvPicPr>
          <p:nvPr/>
        </p:nvPicPr>
        <p:blipFill>
          <a:blip r:embed="rId3"/>
          <a:srcRect/>
          <a:stretch>
            <a:fillRect/>
          </a:stretch>
        </p:blipFill>
        <p:spPr bwMode="auto">
          <a:xfrm>
            <a:off x="900113" y="0"/>
            <a:ext cx="7305675" cy="687546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7 Imagen" descr="Carbones en Tetuán.jpg"/>
          <p:cNvPicPr>
            <a:picLocks noChangeAspect="1"/>
          </p:cNvPicPr>
          <p:nvPr/>
        </p:nvPicPr>
        <p:blipFill>
          <a:blip r:embed="rId2"/>
          <a:srcRect/>
          <a:stretch>
            <a:fillRect/>
          </a:stretch>
        </p:blipFill>
        <p:spPr bwMode="auto">
          <a:xfrm>
            <a:off x="1588" y="0"/>
            <a:ext cx="9140825" cy="6858000"/>
          </a:xfrm>
          <a:prstGeom prst="rect">
            <a:avLst/>
          </a:prstGeom>
          <a:noFill/>
          <a:ln w="9525">
            <a:noFill/>
            <a:miter lim="800000"/>
            <a:headEnd/>
            <a:tailEnd/>
          </a:ln>
        </p:spPr>
      </p:pic>
      <p:sp>
        <p:nvSpPr>
          <p:cNvPr id="67587" name="8 CuadroTexto"/>
          <p:cNvSpPr txBox="1">
            <a:spLocks noChangeArrowheads="1"/>
          </p:cNvSpPr>
          <p:nvPr/>
        </p:nvSpPr>
        <p:spPr bwMode="auto">
          <a:xfrm>
            <a:off x="0" y="6211888"/>
            <a:ext cx="2941638" cy="646112"/>
          </a:xfrm>
          <a:prstGeom prst="rect">
            <a:avLst/>
          </a:prstGeom>
          <a:noFill/>
          <a:ln w="9525">
            <a:noFill/>
            <a:miter lim="800000"/>
            <a:headEnd/>
            <a:tailEnd/>
          </a:ln>
        </p:spPr>
        <p:txBody>
          <a:bodyPr wrap="none">
            <a:spAutoFit/>
          </a:bodyPr>
          <a:lstStyle/>
          <a:p>
            <a:r>
              <a:rPr lang="es-ES"/>
              <a:t>Carbonería en Tetuán</a:t>
            </a:r>
          </a:p>
          <a:p>
            <a:r>
              <a:rPr lang="es-ES"/>
              <a:t> Madrid</a:t>
            </a:r>
          </a:p>
        </p:txBody>
      </p:sp>
      <p:pic>
        <p:nvPicPr>
          <p:cNvPr id="6" name="5 Imagen" descr="José Javier el carbonero de Tetuán..jpg"/>
          <p:cNvPicPr>
            <a:picLocks noChangeAspect="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7" name="6 Rectángulo"/>
          <p:cNvSpPr>
            <a:spLocks noChangeArrowheads="1"/>
          </p:cNvSpPr>
          <p:nvPr/>
        </p:nvSpPr>
        <p:spPr bwMode="auto">
          <a:xfrm>
            <a:off x="179388" y="6165850"/>
            <a:ext cx="4968875" cy="368300"/>
          </a:xfrm>
          <a:prstGeom prst="rect">
            <a:avLst/>
          </a:prstGeom>
          <a:noFill/>
          <a:ln w="9525">
            <a:noFill/>
            <a:miter lim="800000"/>
            <a:headEnd/>
            <a:tailEnd/>
          </a:ln>
        </p:spPr>
        <p:txBody>
          <a:bodyPr>
            <a:spAutoFit/>
          </a:bodyPr>
          <a:lstStyle/>
          <a:p>
            <a:r>
              <a:rPr lang="es-ES">
                <a:solidFill>
                  <a:schemeClr val="bg1"/>
                </a:solidFill>
              </a:rPr>
              <a:t>José Javier el carbonero de Tetuán.</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0.70"/>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10 Imagen" descr="Imagen4.jpg"/>
          <p:cNvPicPr>
            <a:picLocks noChangeAspect="1"/>
          </p:cNvPicPr>
          <p:nvPr/>
        </p:nvPicPr>
        <p:blipFill>
          <a:blip r:embed="rId2"/>
          <a:srcRect/>
          <a:stretch>
            <a:fillRect/>
          </a:stretch>
        </p:blipFill>
        <p:spPr bwMode="auto">
          <a:xfrm>
            <a:off x="6350" y="3175"/>
            <a:ext cx="9131300" cy="6851650"/>
          </a:xfrm>
          <a:prstGeom prst="rect">
            <a:avLst/>
          </a:prstGeom>
          <a:noFill/>
          <a:ln w="9525">
            <a:noFill/>
            <a:miter lim="800000"/>
            <a:headEnd/>
            <a:tailEnd/>
          </a:ln>
        </p:spPr>
      </p:pic>
      <p:sp>
        <p:nvSpPr>
          <p:cNvPr id="68611" name="11 Rectángulo"/>
          <p:cNvSpPr>
            <a:spLocks noChangeArrowheads="1"/>
          </p:cNvSpPr>
          <p:nvPr/>
        </p:nvSpPr>
        <p:spPr bwMode="auto">
          <a:xfrm>
            <a:off x="323850" y="5842000"/>
            <a:ext cx="8496300" cy="1323975"/>
          </a:xfrm>
          <a:prstGeom prst="rect">
            <a:avLst/>
          </a:prstGeom>
          <a:noFill/>
          <a:ln w="9525">
            <a:noFill/>
            <a:miter lim="800000"/>
            <a:headEnd/>
            <a:tailEnd/>
          </a:ln>
        </p:spPr>
        <p:txBody>
          <a:bodyPr>
            <a:spAutoFit/>
          </a:bodyPr>
          <a:lstStyle/>
          <a:p>
            <a:r>
              <a:rPr lang="es-ES" sz="2000">
                <a:solidFill>
                  <a:schemeClr val="bg1"/>
                </a:solidFill>
              </a:rPr>
              <a:t>Fundada en 1934 por Manuel Benayas Muñoz y continuada por dos generaciones más, MB CARBONES es una de las carbonerías más antiguas de Madrid.</a:t>
            </a:r>
            <a:r>
              <a:rPr lang="es-ES" sz="2000"/>
              <a:t> </a:t>
            </a:r>
            <a:r>
              <a:rPr lang="es-ES" sz="2000">
                <a:solidFill>
                  <a:schemeClr val="bg1"/>
                </a:solidFill>
              </a:rPr>
              <a:t>Años-80</a:t>
            </a:r>
          </a:p>
          <a:p>
            <a:endParaRPr lang="es-ES" sz="2000">
              <a:solidFill>
                <a:schemeClr val="bg1"/>
              </a:solidFill>
            </a:endParaRPr>
          </a:p>
        </p:txBody>
      </p:sp>
      <p:pic>
        <p:nvPicPr>
          <p:cNvPr id="13" name="12 Imagen" descr="Imagen2.jpg"/>
          <p:cNvPicPr>
            <a:picLocks noChangeAspect="1"/>
          </p:cNvPicPr>
          <p:nvPr/>
        </p:nvPicPr>
        <p:blipFill>
          <a:blip r:embed="rId3"/>
          <a:srcRect/>
          <a:stretch>
            <a:fillRect/>
          </a:stretch>
        </p:blipFill>
        <p:spPr bwMode="auto">
          <a:xfrm>
            <a:off x="1588" y="0"/>
            <a:ext cx="9140825" cy="6858000"/>
          </a:xfrm>
          <a:prstGeom prst="rect">
            <a:avLst/>
          </a:prstGeom>
          <a:noFill/>
          <a:ln w="9525">
            <a:noFill/>
            <a:miter lim="800000"/>
            <a:headEnd/>
            <a:tailEnd/>
          </a:ln>
        </p:spPr>
      </p:pic>
      <p:sp>
        <p:nvSpPr>
          <p:cNvPr id="14" name="13 CuadroTexto"/>
          <p:cNvSpPr txBox="1">
            <a:spLocks noChangeArrowheads="1"/>
          </p:cNvSpPr>
          <p:nvPr/>
        </p:nvSpPr>
        <p:spPr bwMode="auto">
          <a:xfrm>
            <a:off x="5795963" y="6308725"/>
            <a:ext cx="3097212" cy="369888"/>
          </a:xfrm>
          <a:prstGeom prst="rect">
            <a:avLst/>
          </a:prstGeom>
          <a:noFill/>
          <a:ln w="9525">
            <a:noFill/>
            <a:miter lim="800000"/>
            <a:headEnd/>
            <a:tailEnd/>
          </a:ln>
        </p:spPr>
        <p:txBody>
          <a:bodyPr>
            <a:spAutoFit/>
          </a:bodyPr>
          <a:lstStyle/>
          <a:p>
            <a:r>
              <a:rPr lang="es-ES"/>
              <a:t>En la actualidad </a:t>
            </a:r>
          </a:p>
        </p:txBody>
      </p:sp>
      <p:pic>
        <p:nvPicPr>
          <p:cNvPr id="15" name="14 Imagen" descr="Imagen1.jpg"/>
          <p:cNvPicPr>
            <a:picLocks noChangeAspect="1"/>
          </p:cNvPicPr>
          <p:nvPr/>
        </p:nvPicPr>
        <p:blipFill>
          <a:blip r:embed="rId4"/>
          <a:srcRect/>
          <a:stretch>
            <a:fillRect/>
          </a:stretch>
        </p:blipFill>
        <p:spPr bwMode="auto">
          <a:xfrm>
            <a:off x="12700" y="6350"/>
            <a:ext cx="9131300" cy="68516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0.70"/>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1000" fill="hold"/>
                                        <p:tgtEl>
                                          <p:spTgt spid="14"/>
                                        </p:tgtEl>
                                        <p:attrNameLst>
                                          <p:attrName>ppt_w</p:attrName>
                                        </p:attrNameLst>
                                      </p:cBhvr>
                                      <p:tavLst>
                                        <p:tav tm="0">
                                          <p:val>
                                            <p:strVal val="#ppt_w*0.70"/>
                                          </p:val>
                                        </p:tav>
                                        <p:tav tm="100000">
                                          <p:val>
                                            <p:strVal val="#ppt_w"/>
                                          </p:val>
                                        </p:tav>
                                      </p:tavLst>
                                    </p:anim>
                                    <p:anim calcmode="lin" valueType="num">
                                      <p:cBhvr>
                                        <p:cTn id="14" dur="1000" fill="hold"/>
                                        <p:tgtEl>
                                          <p:spTgt spid="14"/>
                                        </p:tgtEl>
                                        <p:attrNameLst>
                                          <p:attrName>ppt_h</p:attrName>
                                        </p:attrNameLst>
                                      </p:cBhvr>
                                      <p:tavLst>
                                        <p:tav tm="0">
                                          <p:val>
                                            <p:strVal val="#ppt_h"/>
                                          </p:val>
                                        </p:tav>
                                        <p:tav tm="100000">
                                          <p:val>
                                            <p:strVal val="#ppt_h"/>
                                          </p:val>
                                        </p:tav>
                                      </p:tavLst>
                                    </p:anim>
                                    <p:animEffect transition="in" filter="fade">
                                      <p:cBhvr>
                                        <p:cTn id="15" dur="10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nodeType="click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1000" fill="hold"/>
                                        <p:tgtEl>
                                          <p:spTgt spid="15"/>
                                        </p:tgtEl>
                                        <p:attrNameLst>
                                          <p:attrName>ppt_w</p:attrName>
                                        </p:attrNameLst>
                                      </p:cBhvr>
                                      <p:tavLst>
                                        <p:tav tm="0">
                                          <p:val>
                                            <p:strVal val="#ppt_w*0.70"/>
                                          </p:val>
                                        </p:tav>
                                        <p:tav tm="100000">
                                          <p:val>
                                            <p:strVal val="#ppt_w"/>
                                          </p:val>
                                        </p:tav>
                                      </p:tavLst>
                                    </p:anim>
                                    <p:anim calcmode="lin" valueType="num">
                                      <p:cBhvr>
                                        <p:cTn id="21" dur="1000" fill="hold"/>
                                        <p:tgtEl>
                                          <p:spTgt spid="15"/>
                                        </p:tgtEl>
                                        <p:attrNameLst>
                                          <p:attrName>ppt_h</p:attrName>
                                        </p:attrNameLst>
                                      </p:cBhvr>
                                      <p:tavLst>
                                        <p:tav tm="0">
                                          <p:val>
                                            <p:strVal val="#ppt_h"/>
                                          </p:val>
                                        </p:tav>
                                        <p:tav tm="100000">
                                          <p:val>
                                            <p:strVal val="#ppt_h"/>
                                          </p:val>
                                        </p:tav>
                                      </p:tavLst>
                                    </p:anim>
                                    <p:animEffect transition="in" filter="fade">
                                      <p:cBhvr>
                                        <p:cTn id="2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6" descr="http://img62.imageshack.us/img62/876/carbones13callemanuelfe.jpg"/>
          <p:cNvPicPr>
            <a:picLocks noChangeAspect="1" noChangeArrowheads="1"/>
          </p:cNvPicPr>
          <p:nvPr/>
        </p:nvPicPr>
        <p:blipFill>
          <a:blip r:embed="rId2"/>
          <a:srcRect/>
          <a:stretch>
            <a:fillRect/>
          </a:stretch>
        </p:blipFill>
        <p:spPr bwMode="auto">
          <a:xfrm>
            <a:off x="1042988" y="188913"/>
            <a:ext cx="6985000" cy="5238750"/>
          </a:xfrm>
          <a:prstGeom prst="rect">
            <a:avLst/>
          </a:prstGeom>
          <a:noFill/>
          <a:ln w="9525">
            <a:noFill/>
            <a:miter lim="800000"/>
            <a:headEnd/>
            <a:tailEnd/>
          </a:ln>
        </p:spPr>
      </p:pic>
      <p:sp>
        <p:nvSpPr>
          <p:cNvPr id="69635" name="6 Rectángulo"/>
          <p:cNvSpPr>
            <a:spLocks noChangeArrowheads="1"/>
          </p:cNvSpPr>
          <p:nvPr/>
        </p:nvSpPr>
        <p:spPr bwMode="auto">
          <a:xfrm>
            <a:off x="468313" y="5516563"/>
            <a:ext cx="8064500" cy="1077912"/>
          </a:xfrm>
          <a:prstGeom prst="rect">
            <a:avLst/>
          </a:prstGeom>
          <a:noFill/>
          <a:ln w="9525">
            <a:noFill/>
            <a:miter lim="800000"/>
            <a:headEnd/>
            <a:tailEnd/>
          </a:ln>
        </p:spPr>
        <p:txBody>
          <a:bodyPr>
            <a:spAutoFit/>
          </a:bodyPr>
          <a:lstStyle/>
          <a:p>
            <a:r>
              <a:rPr lang="es-ES" sz="1600">
                <a:solidFill>
                  <a:schemeClr val="bg1"/>
                </a:solidFill>
              </a:rPr>
              <a:t>Una antigua carbonería es hoy un bar de copas, y se llama Carbones 13, está en el número 13 de la calle de Manuel Fernández González en Madrid y el dueño ha tenido el buen gusto de mantener intacta la fachada con su antiguo rótulo de cristal.</a:t>
            </a:r>
          </a:p>
        </p:txBody>
      </p:sp>
    </p:spTree>
  </p:cSld>
  <p:clrMapOvr>
    <a:masterClrMapping/>
  </p:clrMapOvr>
  <p:transition spd="slow">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3 CuadroTexto"/>
          <p:cNvSpPr txBox="1">
            <a:spLocks noChangeArrowheads="1"/>
          </p:cNvSpPr>
          <p:nvPr/>
        </p:nvSpPr>
        <p:spPr bwMode="auto">
          <a:xfrm>
            <a:off x="0" y="2781300"/>
            <a:ext cx="9144000" cy="400050"/>
          </a:xfrm>
          <a:prstGeom prst="rect">
            <a:avLst/>
          </a:prstGeom>
          <a:noFill/>
          <a:ln w="9525">
            <a:noFill/>
            <a:miter lim="800000"/>
            <a:headEnd/>
            <a:tailEnd/>
          </a:ln>
        </p:spPr>
        <p:txBody>
          <a:bodyPr>
            <a:spAutoFit/>
          </a:bodyPr>
          <a:lstStyle/>
          <a:p>
            <a:r>
              <a:rPr lang="es-ES" sz="2000">
                <a:solidFill>
                  <a:schemeClr val="bg1"/>
                </a:solidFill>
              </a:rPr>
              <a:t>Como final, esta coplilla popular:</a:t>
            </a:r>
          </a:p>
        </p:txBody>
      </p:sp>
      <p:sp>
        <p:nvSpPr>
          <p:cNvPr id="70659" name="4 CuadroTexto"/>
          <p:cNvSpPr txBox="1">
            <a:spLocks noChangeArrowheads="1"/>
          </p:cNvSpPr>
          <p:nvPr/>
        </p:nvSpPr>
        <p:spPr bwMode="auto">
          <a:xfrm>
            <a:off x="3059113" y="4005263"/>
            <a:ext cx="2955925" cy="1323975"/>
          </a:xfrm>
          <a:prstGeom prst="rect">
            <a:avLst/>
          </a:prstGeom>
          <a:noFill/>
          <a:ln w="9525">
            <a:noFill/>
            <a:miter lim="800000"/>
            <a:headEnd/>
            <a:tailEnd/>
          </a:ln>
        </p:spPr>
        <p:txBody>
          <a:bodyPr wrap="none">
            <a:spAutoFit/>
          </a:bodyPr>
          <a:lstStyle/>
          <a:p>
            <a:r>
              <a:rPr lang="es-ES" sz="2000" b="0" i="1">
                <a:solidFill>
                  <a:schemeClr val="bg1"/>
                </a:solidFill>
              </a:rPr>
              <a:t>“Vaya una gracia</a:t>
            </a:r>
          </a:p>
          <a:p>
            <a:r>
              <a:rPr lang="es-ES" sz="2000" b="0" i="1">
                <a:solidFill>
                  <a:schemeClr val="bg1"/>
                </a:solidFill>
              </a:rPr>
              <a:t>Vaya un salero</a:t>
            </a:r>
          </a:p>
          <a:p>
            <a:r>
              <a:rPr lang="es-ES" sz="2000" b="0" i="1">
                <a:solidFill>
                  <a:schemeClr val="bg1"/>
                </a:solidFill>
              </a:rPr>
              <a:t>que tiene, madre, </a:t>
            </a:r>
          </a:p>
          <a:p>
            <a:r>
              <a:rPr lang="es-ES" sz="2000" b="0" i="1">
                <a:solidFill>
                  <a:schemeClr val="bg1"/>
                </a:solidFill>
              </a:rPr>
              <a:t>mi carbonero.”</a:t>
            </a:r>
          </a:p>
        </p:txBody>
      </p:sp>
    </p:spTree>
  </p:cSld>
  <p:clrMapOvr>
    <a:masterClrMapping/>
  </p:clrMapOvr>
  <p:transition spd="slow">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rbonerías a la Antigua (1)">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4000" b="1" i="0" u="none" strike="noStrike" cap="none" normalizeH="0" baseline="0" smtClean="0">
            <a:ln>
              <a:noFill/>
            </a:ln>
            <a:solidFill>
              <a:schemeClr val="bg1"/>
            </a:solidFill>
            <a:effectLst/>
            <a:latin typeface="Courier New"/>
            <a:cs typeface="Courier New"/>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4000" b="1" i="0" u="none" strike="noStrike" cap="none" normalizeH="0" baseline="0" smtClean="0">
            <a:ln>
              <a:noFill/>
            </a:ln>
            <a:solidFill>
              <a:schemeClr val="bg1"/>
            </a:solidFill>
            <a:effectLst/>
            <a:latin typeface="Courier New"/>
            <a:cs typeface="Courier New"/>
          </a:defRPr>
        </a:defPPr>
      </a:lstStyle>
    </a:lnDef>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Carbonerías a la Antigua (1)</Template>
  <TotalTime>1</TotalTime>
  <Words>1181</Words>
  <Application>Microsoft Office PowerPoint</Application>
  <PresentationFormat>Presentación en pantalla (4:3)</PresentationFormat>
  <Paragraphs>52</Paragraphs>
  <Slides>58</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58</vt:i4>
      </vt:variant>
    </vt:vector>
  </HeadingPairs>
  <TitlesOfParts>
    <vt:vector size="65" baseType="lpstr">
      <vt:lpstr>Courier New</vt:lpstr>
      <vt:lpstr>Arial</vt:lpstr>
      <vt:lpstr>Times New Roman</vt:lpstr>
      <vt:lpstr>Calibri</vt:lpstr>
      <vt:lpstr>Arial Black</vt:lpstr>
      <vt:lpstr>Carbonerías a la Antigua (1)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2015-11-02T16:07:57Z</dcterms:created>
  <dcterms:modified xsi:type="dcterms:W3CDTF">2015-11-02T16:09:24Z</dcterms:modified>
</cp:coreProperties>
</file>