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7" r:id="rId3"/>
    <p:sldId id="256" r:id="rId4"/>
    <p:sldId id="297" r:id="rId5"/>
    <p:sldId id="296" r:id="rId6"/>
    <p:sldId id="260" r:id="rId7"/>
    <p:sldId id="257" r:id="rId8"/>
    <p:sldId id="306" r:id="rId9"/>
    <p:sldId id="258" r:id="rId10"/>
    <p:sldId id="298" r:id="rId11"/>
    <p:sldId id="261" r:id="rId12"/>
    <p:sldId id="259" r:id="rId13"/>
    <p:sldId id="262" r:id="rId14"/>
    <p:sldId id="299" r:id="rId15"/>
    <p:sldId id="300" r:id="rId16"/>
    <p:sldId id="301" r:id="rId17"/>
    <p:sldId id="302" r:id="rId18"/>
    <p:sldId id="303" r:id="rId19"/>
    <p:sldId id="304" r:id="rId20"/>
    <p:sldId id="308" r:id="rId21"/>
    <p:sldId id="309" r:id="rId2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Eg1g7fXteQzSBOeRTbbYA" hashData="gBCghDbkI0qyC7mGt6UK/nEwGN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71A5"/>
    <a:srgbClr val="5066AE"/>
    <a:srgbClr val="475F93"/>
    <a:srgbClr val="5E78B2"/>
    <a:srgbClr val="586CA6"/>
    <a:srgbClr val="6F7CB5"/>
    <a:srgbClr val="FFFF00"/>
    <a:srgbClr val="3F5DB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FFECA1-3CCC-4A2F-BD97-06C6B63939B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A112A7-42BA-4555-848E-D507C546463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FD7967-9DF6-40C8-866C-33219B9358A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61C4B9-37EF-4BEA-9EE5-66E3DADD191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0834F5-2C37-48BE-9B36-6555A3D8C94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8061A4-2BA7-4142-9B57-63960526EB2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0675CD-787D-4BF0-8BE4-CF8E9152950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9011BC-815F-4F56-A56E-469851C6B92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C438F2-7C9D-4A93-AB58-0AE632BAD57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92D5BD-AD15-4556-80CE-EB1845941F1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360C42-C890-4077-975C-B0C879D7AAE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1D993E-BFE9-49DC-8421-8894207E03A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1BA6C79-6015-441F-8F63-4B6C9B2C6A8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AC1B5D1-F9EA-4F38-9C62-7EF20349614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4 buqu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34925" y="2492375"/>
            <a:ext cx="910907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VIVIENDO </a:t>
            </a:r>
            <a:r>
              <a:rPr lang="pt-BR" sz="2800" b="1" dirty="0">
                <a:solidFill>
                  <a:srgbClr val="FFFF00"/>
                </a:solidFill>
              </a:rPr>
              <a:t>Y APRENDIENDO</a:t>
            </a:r>
          </a:p>
          <a:p>
            <a:pPr algn="ctr"/>
            <a:r>
              <a:rPr lang="pt-BR" sz="2000" b="1" dirty="0" err="1">
                <a:solidFill>
                  <a:srgbClr val="FFFF00"/>
                </a:solidFill>
              </a:rPr>
              <a:t>Palacio</a:t>
            </a:r>
            <a:r>
              <a:rPr lang="pt-BR" sz="2000" b="1" dirty="0">
                <a:solidFill>
                  <a:srgbClr val="FFFF00"/>
                </a:solidFill>
              </a:rPr>
              <a:t> de </a:t>
            </a:r>
            <a:r>
              <a:rPr lang="pt-BR" sz="2000" b="1" dirty="0" err="1">
                <a:solidFill>
                  <a:srgbClr val="FFFF00"/>
                </a:solidFill>
              </a:rPr>
              <a:t>Versailles</a:t>
            </a:r>
            <a:r>
              <a:rPr lang="pt-BR" sz="2000" b="1" dirty="0">
                <a:solidFill>
                  <a:srgbClr val="FFFF00"/>
                </a:solidFill>
              </a:rPr>
              <a:t> – Paris </a:t>
            </a:r>
          </a:p>
        </p:txBody>
      </p:sp>
    </p:spTree>
  </p:cSld>
  <p:clrMapOvr>
    <a:masterClrMapping/>
  </p:clrMapOvr>
  <p:transition>
    <p:sndAc>
      <p:stSnd loop="1">
        <p:snd r:embed="rId2" name="Danzas Medievales 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buque Castle-at-Versailles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 Box 10"/>
          <p:cNvSpPr txBox="1">
            <a:spLocks noChangeArrowheads="1"/>
          </p:cNvSpPr>
          <p:nvPr/>
        </p:nvSpPr>
        <p:spPr bwMode="auto">
          <a:xfrm>
            <a:off x="1547813" y="2924175"/>
            <a:ext cx="640873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 i="1">
                <a:solidFill>
                  <a:srgbClr val="FFFF00"/>
                </a:solidFill>
              </a:rPr>
              <a:t>Un poco de cultura</a:t>
            </a:r>
          </a:p>
          <a:p>
            <a:pPr algn="ctr"/>
            <a:r>
              <a:rPr lang="pt-BR" sz="2000" b="1" i="1">
                <a:solidFill>
                  <a:srgbClr val="FFFF00"/>
                </a:solidFill>
              </a:rPr>
              <a:t>De los años 1600 – 1700.</a:t>
            </a:r>
          </a:p>
        </p:txBody>
      </p:sp>
      <p:sp>
        <p:nvSpPr>
          <p:cNvPr id="3076" name="Text Box 11"/>
          <p:cNvSpPr txBox="1">
            <a:spLocks noChangeArrowheads="1"/>
          </p:cNvSpPr>
          <p:nvPr/>
        </p:nvSpPr>
        <p:spPr bwMode="auto">
          <a:xfrm>
            <a:off x="1404938" y="6092825"/>
            <a:ext cx="64801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>
                <a:solidFill>
                  <a:srgbClr val="FFFF00"/>
                </a:solidFill>
              </a:rPr>
              <a:t>Imagine, por un momento, como eran aquellos tiempos.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buque Versailles,_chambre_du_roi,_bus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0" y="5734050"/>
            <a:ext cx="9144000" cy="112395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rgbClr val="FFFFCC"/>
              </a:gs>
              <a:gs pos="100000">
                <a:schemeClr val="tx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0" y="6045200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 i="1"/>
              <a:t>La habitación del rey ...  No tenía cuarto de baño !</a:t>
            </a:r>
            <a:endParaRPr lang="pt-BR" sz="16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buque versailles re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11675" y="0"/>
            <a:ext cx="4632325" cy="602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5" descr="buque versailles rainh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632325" cy="602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5" name="Rectangle 7"/>
          <p:cNvSpPr>
            <a:spLocks noChangeArrowheads="1"/>
          </p:cNvSpPr>
          <p:nvPr/>
        </p:nvSpPr>
        <p:spPr bwMode="auto">
          <a:xfrm>
            <a:off x="0" y="5734050"/>
            <a:ext cx="9144000" cy="112395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rgbClr val="FFFFCC"/>
              </a:gs>
              <a:gs pos="100000">
                <a:schemeClr val="tx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sp>
        <p:nvSpPr>
          <p:cNvPr id="5125" name="Text Box 4"/>
          <p:cNvSpPr txBox="1">
            <a:spLocks noChangeArrowheads="1"/>
          </p:cNvSpPr>
          <p:nvPr/>
        </p:nvSpPr>
        <p:spPr bwMode="auto">
          <a:xfrm>
            <a:off x="0" y="6086475"/>
            <a:ext cx="91090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/>
              <a:t>No había retretes, cepillos de dientes, perfumes, jabón, desodorantes o papel higiénico.</a:t>
            </a:r>
            <a:endParaRPr lang="pt-BR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4"/>
          <p:cNvSpPr>
            <a:spLocks noChangeArrowheads="1"/>
          </p:cNvSpPr>
          <p:nvPr/>
        </p:nvSpPr>
        <p:spPr bwMode="auto">
          <a:xfrm>
            <a:off x="0" y="4149725"/>
            <a:ext cx="9144000" cy="2708275"/>
          </a:xfrm>
          <a:prstGeom prst="rect">
            <a:avLst/>
          </a:prstGeom>
          <a:solidFill>
            <a:srgbClr val="586CA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6147" name="Picture 23" descr="7 buqu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8900" y="4148138"/>
            <a:ext cx="6597650" cy="270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2" descr="buque toilet_carto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0"/>
            <a:ext cx="3960812" cy="335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0" y="3068638"/>
            <a:ext cx="9144000" cy="112395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rgbClr val="FFFFCC"/>
              </a:gs>
              <a:gs pos="100000">
                <a:schemeClr val="tx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0" y="3429000"/>
            <a:ext cx="91090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/>
              <a:t>Los excrementos  y orines humanos eran tirados por las ventanas de los palacios...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 descr="buque versailles sal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0" y="5589588"/>
            <a:ext cx="9144000" cy="112395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rgbClr val="FFFFCC"/>
              </a:gs>
              <a:gs pos="100000">
                <a:schemeClr val="tx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323850" y="5876925"/>
            <a:ext cx="85693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/>
              <a:t>Incluso en invierno, la gente no se libraban de asustar con sus malos</a:t>
            </a:r>
            <a:br>
              <a:rPr lang="es-ES" sz="1600" b="1"/>
            </a:br>
            <a:r>
              <a:rPr lang="es-ES" sz="1600" b="1"/>
              <a:t>olores que emanaban, porque no se bañaban debido al frío.</a:t>
            </a:r>
            <a:endParaRPr lang="pt-BR" sz="16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5 buqu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buque Versail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988"/>
            <a:ext cx="9144000" cy="627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0" y="5734050"/>
            <a:ext cx="9144000" cy="112395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rgbClr val="FFFFCC"/>
              </a:gs>
              <a:gs pos="100000">
                <a:schemeClr val="tx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sp>
        <p:nvSpPr>
          <p:cNvPr id="9220" name="Text Box 2"/>
          <p:cNvSpPr txBox="1">
            <a:spLocks noChangeArrowheads="1"/>
          </p:cNvSpPr>
          <p:nvPr/>
        </p:nvSpPr>
        <p:spPr bwMode="auto">
          <a:xfrm>
            <a:off x="0" y="609282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/>
              <a:t>El primer baño del año se tomaba en Mayo.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rgbClr val="FFFFCC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0" y="1268413"/>
            <a:ext cx="9144000" cy="4824412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rgbClr val="FFFFCC"/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323850" y="2132013"/>
            <a:ext cx="8569325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/>
              <a:t>Los baños se tomaban en una única tina o bañera, enorme, llena de agua caliente, </a:t>
            </a:r>
          </a:p>
          <a:p>
            <a:pPr algn="ctr"/>
            <a:r>
              <a:rPr lang="pt-BR" sz="1600" b="1"/>
              <a:t>y el jefe de familia tenia el privilegio del primer baño en el agua limpia. </a:t>
            </a:r>
          </a:p>
          <a:p>
            <a:pPr algn="ctr"/>
            <a:endParaRPr lang="pt-BR" sz="1600" b="1"/>
          </a:p>
          <a:p>
            <a:pPr algn="ctr"/>
            <a:r>
              <a:rPr lang="pt-BR" sz="1600" b="1"/>
              <a:t>Después, sin cambiar el agua, venían los otros hombres de la casa por orden </a:t>
            </a:r>
          </a:p>
          <a:p>
            <a:pPr algn="ctr"/>
            <a:r>
              <a:rPr lang="pt-BR" sz="1600" b="1"/>
              <a:t>de edad, las mujeres también por edad, y finalmente, los niños. </a:t>
            </a:r>
          </a:p>
          <a:p>
            <a:pPr algn="ctr"/>
            <a:r>
              <a:rPr lang="pt-BR" sz="1600" b="1"/>
              <a:t>Los bebés eran los últimos que tomaban el baño.</a:t>
            </a:r>
          </a:p>
          <a:p>
            <a:pPr algn="ctr"/>
            <a:endParaRPr lang="pt-BR" sz="1600" b="1"/>
          </a:p>
          <a:p>
            <a:pPr algn="ctr"/>
            <a:r>
              <a:rPr lang="pt-BR" sz="1600" b="1"/>
              <a:t>Cuando llegaba el turno de ellos, el agua ya estaba tan</a:t>
            </a:r>
          </a:p>
          <a:p>
            <a:pPr algn="ctr"/>
            <a:r>
              <a:rPr lang="pt-BR" sz="1600" b="1"/>
              <a:t>sucia que era posible “perder” un bebé allí dentro. </a:t>
            </a:r>
          </a:p>
          <a:p>
            <a:pPr algn="ctr"/>
            <a:endParaRPr lang="pt-BR" sz="1600" b="1"/>
          </a:p>
          <a:p>
            <a:pPr algn="ctr"/>
            <a:r>
              <a:rPr lang="pt-BR" sz="1600" b="1"/>
              <a:t>De aquí viene la expresión ”don´t throw the baby out with the bath water”, </a:t>
            </a:r>
          </a:p>
          <a:p>
            <a:pPr algn="ctr"/>
            <a:r>
              <a:rPr lang="pt-BR" sz="1600" b="1"/>
              <a:t>literalmente “no tirar el bebé con el agua del baño”, </a:t>
            </a:r>
          </a:p>
          <a:p>
            <a:pPr algn="ctr"/>
            <a:r>
              <a:rPr lang="pt-BR" sz="1600" b="1"/>
              <a:t>que viene a decir que no se tire lo bueno junto con lo malo.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buque dissipado pelo abanador vestu%C3%A1r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692150"/>
            <a:ext cx="4895850" cy="449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2"/>
          <p:cNvSpPr txBox="1">
            <a:spLocks noChangeArrowheads="1"/>
          </p:cNvSpPr>
          <p:nvPr/>
        </p:nvSpPr>
        <p:spPr bwMode="auto">
          <a:xfrm>
            <a:off x="179388" y="5300663"/>
            <a:ext cx="88931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/>
              <a:t>La mayoria de los casamientos se realizaba em Mayo y Junio, </a:t>
            </a:r>
          </a:p>
          <a:p>
            <a:pPr algn="ctr"/>
            <a:r>
              <a:rPr lang="pt-BR" sz="1600" b="1"/>
              <a:t>porque el olor de las personas todavía era soportable.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buque noi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0" y="5734050"/>
            <a:ext cx="9144000" cy="112395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rgbClr val="FFFFCC"/>
              </a:gs>
              <a:gs pos="100000">
                <a:schemeClr val="tx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sp>
        <p:nvSpPr>
          <p:cNvPr id="12292" name="Text Box 2"/>
          <p:cNvSpPr txBox="1">
            <a:spLocks noChangeArrowheads="1"/>
          </p:cNvSpPr>
          <p:nvPr/>
        </p:nvSpPr>
        <p:spPr bwMode="auto">
          <a:xfrm>
            <a:off x="323850" y="5949950"/>
            <a:ext cx="86407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/>
              <a:t>Pero, para esconder el mal olor, las novias llevaban bouquets de flores </a:t>
            </a:r>
          </a:p>
          <a:p>
            <a:pPr algn="ctr"/>
            <a:r>
              <a:rPr lang="pt-BR" sz="1600" b="1"/>
              <a:t>junto a su cuerpo, tratando de encubrir el olor que venía de sus partes íntimas.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bouquet_de_ervas_aromatic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0" y="5734050"/>
            <a:ext cx="9144000" cy="112395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rgbClr val="FFFFCC"/>
              </a:gs>
              <a:gs pos="100000">
                <a:schemeClr val="tx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sp>
        <p:nvSpPr>
          <p:cNvPr id="13316" name="Text Box 3"/>
          <p:cNvSpPr txBox="1">
            <a:spLocks noChangeArrowheads="1"/>
          </p:cNvSpPr>
          <p:nvPr/>
        </p:nvSpPr>
        <p:spPr bwMode="auto">
          <a:xfrm>
            <a:off x="0" y="6092825"/>
            <a:ext cx="91440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/>
              <a:t>De ahí proviene la costumbre del “ramo de novia” debido a aquellos bouquets que llevaban.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 buqu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99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0" y="5734050"/>
            <a:ext cx="9144000" cy="112395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rgbClr val="FFFFCC"/>
              </a:gs>
              <a:gs pos="100000">
                <a:schemeClr val="tx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79388" y="5949950"/>
            <a:ext cx="87852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/>
              <a:t>¿Las fiestas? En esos días la cocina de palacio conseguía preparar un banquete </a:t>
            </a:r>
          </a:p>
          <a:p>
            <a:pPr algn="ctr"/>
            <a:r>
              <a:rPr lang="pt-BR" sz="1600" b="1"/>
              <a:t>para 1.500 personas, sin agua entubada y sin las más mínimas condiciones de higiene.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4652963"/>
            <a:ext cx="9144000" cy="2205037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rgbClr val="FFFFCC"/>
              </a:gs>
              <a:gs pos="100000">
                <a:schemeClr val="tx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pic>
        <p:nvPicPr>
          <p:cNvPr id="15363" name="Picture 3" descr="2 buqu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0725" y="0"/>
            <a:ext cx="7812088" cy="455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250825" y="4941888"/>
            <a:ext cx="8748713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/>
              <a:t>En las salas, con techos sin cieloraso, las vigas de madera que los sustentaban </a:t>
            </a:r>
          </a:p>
          <a:p>
            <a:pPr algn="ctr"/>
            <a:r>
              <a:rPr lang="pt-BR" sz="1600" b="1"/>
              <a:t>era el mejor lugar para los perros, gatos, ratas e insectos para calentarse.  </a:t>
            </a:r>
          </a:p>
          <a:p>
            <a:pPr algn="ctr"/>
            <a:endParaRPr lang="pt-BR" sz="1000" b="1"/>
          </a:p>
          <a:p>
            <a:pPr algn="ctr"/>
            <a:r>
              <a:rPr lang="pt-BR" sz="1600" b="1"/>
              <a:t>Cuando llovía, las goteras forzaban a los animales a saltar al suelo </a:t>
            </a:r>
          </a:p>
          <a:p>
            <a:pPr algn="ctr"/>
            <a:r>
              <a:rPr lang="pt-BR" sz="1600" b="1"/>
              <a:t>y de aquí proviene la expresión inglesa “it´s raining cats and dogs” </a:t>
            </a:r>
          </a:p>
          <a:p>
            <a:pPr algn="ctr"/>
            <a:r>
              <a:rPr lang="pt-BR" sz="1600" b="1"/>
              <a:t>(está lloviendo gatos y perros)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0"/>
          <p:cNvSpPr>
            <a:spLocks noChangeArrowheads="1"/>
          </p:cNvSpPr>
          <p:nvPr/>
        </p:nvSpPr>
        <p:spPr bwMode="auto">
          <a:xfrm>
            <a:off x="0" y="3500438"/>
            <a:ext cx="9144000" cy="2017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6387" name="Picture 2" descr="buque copo de estano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8900" y="3500438"/>
            <a:ext cx="201612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9" descr="buque copo de estano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5025" y="3500438"/>
            <a:ext cx="2087563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3" descr="buque prato de estanh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" y="315913"/>
            <a:ext cx="2395538" cy="203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0" y="2565400"/>
            <a:ext cx="9144000" cy="112395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rgbClr val="FFFFCC"/>
              </a:gs>
              <a:gs pos="100000">
                <a:schemeClr val="tx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sp>
        <p:nvSpPr>
          <p:cNvPr id="16391" name="Text Box 4"/>
          <p:cNvSpPr txBox="1">
            <a:spLocks noChangeArrowheads="1"/>
          </p:cNvSpPr>
          <p:nvPr/>
        </p:nvSpPr>
        <p:spPr bwMode="auto">
          <a:xfrm>
            <a:off x="468313" y="2781300"/>
            <a:ext cx="80660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/>
              <a:t>La nobleza y los ricos utilizaban platos de estaño, y ciertos tipos de alimentos </a:t>
            </a:r>
          </a:p>
          <a:p>
            <a:pPr algn="ctr"/>
            <a:r>
              <a:rPr lang="pt-BR" sz="1600" b="1"/>
              <a:t>oxidaban el material, provocando que mucha gente muriese envenenada.</a:t>
            </a:r>
          </a:p>
        </p:txBody>
      </p:sp>
      <p:pic>
        <p:nvPicPr>
          <p:cNvPr id="16392" name="Picture 6" descr="buque prato de estanh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48038" y="333375"/>
            <a:ext cx="2395537" cy="203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7" descr="buque prato de estanh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56325" y="333375"/>
            <a:ext cx="2395538" cy="203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6" name="Rectangle 8"/>
          <p:cNvSpPr>
            <a:spLocks noChangeArrowheads="1"/>
          </p:cNvSpPr>
          <p:nvPr/>
        </p:nvSpPr>
        <p:spPr bwMode="auto">
          <a:xfrm>
            <a:off x="0" y="5445125"/>
            <a:ext cx="9144000" cy="1412875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rgbClr val="FFFFCC"/>
              </a:gs>
              <a:gs pos="100000">
                <a:schemeClr val="tx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323850" y="5699125"/>
            <a:ext cx="84963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/>
              <a:t>También usaban copas de estaño para la cerveza o whisky, y esa combinación, </a:t>
            </a:r>
          </a:p>
          <a:p>
            <a:pPr algn="ctr"/>
            <a:r>
              <a:rPr lang="pt-BR" sz="1600" b="1"/>
              <a:t>a veces, dejaba al indivíduo “por el suelo”, en una especie de narcolepsia </a:t>
            </a:r>
          </a:p>
          <a:p>
            <a:pPr algn="ctr"/>
            <a:r>
              <a:rPr lang="pt-BR" sz="1600" b="1"/>
              <a:t>inducida por la mezcla de la bebida alcohólica con el óxido de estaño.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6 buqu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4868863"/>
            <a:ext cx="9144000" cy="1989137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rgbClr val="FFFFCC"/>
              </a:gs>
              <a:gs pos="100000">
                <a:schemeClr val="tx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sp>
        <p:nvSpPr>
          <p:cNvPr id="17412" name="Text Box 3"/>
          <p:cNvSpPr txBox="1">
            <a:spLocks noChangeArrowheads="1"/>
          </p:cNvSpPr>
          <p:nvPr/>
        </p:nvSpPr>
        <p:spPr bwMode="auto">
          <a:xfrm>
            <a:off x="179388" y="5138738"/>
            <a:ext cx="885666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/>
              <a:t>Pensando que estuviera muerto, los familiares preparaban el entierro.</a:t>
            </a:r>
          </a:p>
          <a:p>
            <a:pPr algn="ctr"/>
            <a:endParaRPr lang="pt-BR" sz="800" b="1"/>
          </a:p>
          <a:p>
            <a:pPr algn="ctr"/>
            <a:r>
              <a:rPr lang="pt-BR" sz="1600" b="1"/>
              <a:t>El cuerpo era colocado en la mesa de la cocina y, por algunos días, la familia permanecía </a:t>
            </a:r>
          </a:p>
          <a:p>
            <a:pPr algn="ctr"/>
            <a:r>
              <a:rPr lang="pt-BR" sz="1600" b="1"/>
              <a:t>Entorno a ella, comiendo y bebiendo y esperando para ver si revivía o no.</a:t>
            </a:r>
          </a:p>
          <a:p>
            <a:pPr algn="ctr"/>
            <a:endParaRPr lang="pt-BR" sz="800" b="1"/>
          </a:p>
          <a:p>
            <a:pPr algn="ctr"/>
            <a:r>
              <a:rPr lang="pt-BR" sz="1600" b="1"/>
              <a:t>Da ahí surgió el velatorio, que es la vigilia junto al ataúd.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rgbClr val="FFFFCC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836613"/>
            <a:ext cx="9144000" cy="494030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rgbClr val="FFFFCC"/>
              </a:gs>
              <a:gs pos="100000">
                <a:schemeClr val="tx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468313" y="2446338"/>
            <a:ext cx="80645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/>
              <a:t>En aquella época, en Inglaterra, con un territorio pequeño, donde no siempre había espacio para enterrar a los muertos, se abrían los ataúdes, y retiraban los </a:t>
            </a:r>
          </a:p>
          <a:p>
            <a:pPr algn="ctr"/>
            <a:r>
              <a:rPr lang="pt-BR" sz="1600" b="1"/>
              <a:t>huesos, que se ponían en osarios, y el féretro se usaba con otro cadáver. </a:t>
            </a:r>
          </a:p>
          <a:p>
            <a:pPr algn="ctr"/>
            <a:endParaRPr lang="pt-BR" sz="1600" b="1"/>
          </a:p>
          <a:p>
            <a:pPr algn="ctr"/>
            <a:r>
              <a:rPr lang="pt-BR" sz="1600" b="1"/>
              <a:t>Pero a veces, al abrir los cajones, percibian que había arrañazos en la tapa,</a:t>
            </a:r>
          </a:p>
          <a:p>
            <a:pPr algn="ctr"/>
            <a:r>
              <a:rPr lang="pt-BR" sz="1600" b="1"/>
              <a:t> por el lado de adentro, lo que indicaba que aquél “muerto” había sido enterrado vivo.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rgbClr val="FFFFCC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836613"/>
            <a:ext cx="9144000" cy="494030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rgbClr val="FFFFCC"/>
              </a:gs>
              <a:gs pos="100000">
                <a:schemeClr val="tx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179388" y="2317750"/>
            <a:ext cx="8785225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/>
              <a:t>Así surgió la idea de, antes de cerrar el ataúd, atar una tira de tela a la</a:t>
            </a:r>
          </a:p>
          <a:p>
            <a:pPr algn="ctr"/>
            <a:r>
              <a:rPr lang="pt-BR" sz="1600" b="1"/>
              <a:t>muñeca del difunto, pasada por un agujero hecho en el cajón y atada a una campañilla.</a:t>
            </a:r>
          </a:p>
          <a:p>
            <a:pPr algn="ctr"/>
            <a:endParaRPr lang="pt-BR" sz="1600" b="1"/>
          </a:p>
          <a:p>
            <a:pPr algn="ctr"/>
            <a:r>
              <a:rPr lang="pt-BR" sz="1600" b="1"/>
              <a:t>Después del entierro, alguien permanecía al lado de la tumba durante algunos días. </a:t>
            </a:r>
          </a:p>
          <a:p>
            <a:pPr algn="ctr"/>
            <a:endParaRPr lang="pt-BR" sz="1600" b="1"/>
          </a:p>
          <a:p>
            <a:pPr algn="ctr"/>
            <a:r>
              <a:rPr lang="pt-BR" sz="1600" b="1"/>
              <a:t>Si el indivíduo revivía, el movimento de su brazo hacía sonar la campana y la persona </a:t>
            </a:r>
          </a:p>
          <a:p>
            <a:pPr algn="ctr"/>
            <a:r>
              <a:rPr lang="pt-BR" sz="1600" b="1"/>
              <a:t>sería “saved by the bell”, o literalmente “salvado por la campana”, </a:t>
            </a:r>
          </a:p>
          <a:p>
            <a:pPr algn="ctr"/>
            <a:r>
              <a:rPr lang="pt-BR" sz="1600" b="1"/>
              <a:t>expresión que utilizamos hasta el día de hoy.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3 buqu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0" y="4340225"/>
            <a:ext cx="4392613" cy="218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" b="1" i="1" dirty="0">
                <a:solidFill>
                  <a:srgbClr val="00B0F0"/>
                </a:solidFill>
              </a:rPr>
              <a:t>Hasta aquí llega esta historia</a:t>
            </a:r>
          </a:p>
          <a:p>
            <a:pPr algn="ctr">
              <a:defRPr/>
            </a:pPr>
            <a:endParaRPr lang="pt-BR" sz="1600" b="1" dirty="0">
              <a:solidFill>
                <a:srgbClr val="FFFF00"/>
              </a:solidFill>
            </a:endParaRPr>
          </a:p>
          <a:p>
            <a:pPr algn="ctr">
              <a:defRPr/>
            </a:pPr>
            <a:r>
              <a:rPr lang="pt-BR" sz="1600" b="1" dirty="0">
                <a:solidFill>
                  <a:srgbClr val="FFFF00"/>
                </a:solidFill>
              </a:rPr>
              <a:t>Realizado por: </a:t>
            </a:r>
            <a:r>
              <a:rPr lang="pt-BR" sz="2000" b="1" dirty="0">
                <a:solidFill>
                  <a:srgbClr val="FFFF00"/>
                </a:solidFill>
              </a:rPr>
              <a:t>Morreu </a:t>
            </a:r>
            <a:r>
              <a:rPr lang="pt-BR" sz="2000" b="1" i="1" dirty="0">
                <a:solidFill>
                  <a:srgbClr val="FFFF00"/>
                </a:solidFill>
              </a:rPr>
              <a:t>Victória</a:t>
            </a:r>
          </a:p>
          <a:p>
            <a:pPr algn="ctr">
              <a:defRPr/>
            </a:pPr>
            <a:endParaRPr lang="pt-BR" sz="2000" b="1" dirty="0">
              <a:solidFill>
                <a:srgbClr val="FFFF00"/>
              </a:solidFill>
            </a:endParaRPr>
          </a:p>
          <a:p>
            <a:pPr algn="ctr">
              <a:defRPr/>
            </a:pPr>
            <a:r>
              <a:rPr lang="pt-BR" sz="1600" b="1" dirty="0">
                <a:solidFill>
                  <a:schemeClr val="accent3"/>
                </a:solidFill>
              </a:rPr>
              <a:t>Traducción: Rafael Borrell</a:t>
            </a:r>
          </a:p>
          <a:p>
            <a:pPr algn="ctr">
              <a:defRPr/>
            </a:pPr>
            <a:endParaRPr lang="pt-BR" sz="2000" b="1" dirty="0">
              <a:solidFill>
                <a:srgbClr val="FFFF00"/>
              </a:solidFill>
            </a:endParaRPr>
          </a:p>
          <a:p>
            <a:pPr algn="ctr">
              <a:defRPr/>
            </a:pPr>
            <a:r>
              <a:rPr lang="pt-BR" sz="2400" b="1" dirty="0">
                <a:solidFill>
                  <a:srgbClr val="FFFF00"/>
                </a:solidFill>
              </a:rPr>
              <a:t>Abrazos a todos.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uquet de casamient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Bouquet de casamiento</Template>
  <TotalTime>17</TotalTime>
  <Words>786</Words>
  <Application>Microsoft Office PowerPoint</Application>
  <PresentationFormat>Presentación en pantalla (4:3)</PresentationFormat>
  <Paragraphs>95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4" baseType="lpstr">
      <vt:lpstr>Arial</vt:lpstr>
      <vt:lpstr>Calibri</vt:lpstr>
      <vt:lpstr>Bouquet de casamiento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2014-03-18T19:16:25Z</dcterms:created>
  <dcterms:modified xsi:type="dcterms:W3CDTF">2014-03-18T19:33:43Z</dcterms:modified>
</cp:coreProperties>
</file>