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notesMasterIdLst>
    <p:notesMasterId r:id="rId5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6" r:id="rId21"/>
    <p:sldId id="277" r:id="rId22"/>
    <p:sldId id="278" r:id="rId23"/>
    <p:sldId id="281" r:id="rId24"/>
    <p:sldId id="282" r:id="rId25"/>
    <p:sldId id="283" r:id="rId26"/>
    <p:sldId id="284" r:id="rId27"/>
    <p:sldId id="285" r:id="rId28"/>
    <p:sldId id="286" r:id="rId29"/>
    <p:sldId id="279" r:id="rId30"/>
    <p:sldId id="280" r:id="rId31"/>
    <p:sldId id="287" r:id="rId32"/>
    <p:sldId id="288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2" r:id="rId53"/>
    <p:sldId id="313" r:id="rId54"/>
    <p:sldId id="314" r:id="rId55"/>
    <p:sldId id="315" r:id="rId56"/>
    <p:sldId id="316" r:id="rId5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4A8"/>
    <a:srgbClr val="005DA2"/>
    <a:srgbClr val="0030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04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BD3D12-016F-41F1-8D80-40BEB6F806FE}" type="datetimeFigureOut">
              <a:rPr lang="es-AR"/>
              <a:pPr>
                <a:defRPr/>
              </a:pPr>
              <a:t>08/07/2015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A48D92D-FD4E-4E6D-BF40-6489DE02EA62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  <p:extLst>
      <p:ext uri="{BB962C8B-B14F-4D97-AF65-F5344CB8AC3E}">
        <p14:creationId xmlns:p14="http://schemas.microsoft.com/office/powerpoint/2010/main" val="27988834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0C219-6A71-4C9A-920E-FC14DEF73B3A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FD7E0E3-E45E-4D93-B3FC-CEFB4DA1389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65870914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45E20-B900-46FD-BBC2-50CBB43D25C3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E3B1E7B-7B68-4BE3-A1C4-C3B99C8EA3E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0114904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315B0-FD47-45C2-B0FB-B20E970A2121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513302F-FA41-41A0-86B6-03D6393E9E5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4655258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5F7A3-FD67-4E6A-BCC8-51424727E2FE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8D71818-45F3-48BC-9A61-4D4DC59E750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45051094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93BCC-5DF4-4BCF-BE27-BFFAC13CFC4C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928E72F-2916-4DE8-B8BF-9D1188B86D4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88441806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A9C14-246B-4F70-B9E9-3241E41E1D34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C69B071-90E2-4C50-B031-C04B5315BD4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90303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E3576-C0A5-4DA3-BEDE-A4B1A1D0E3BA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69A7F11-2165-4B97-907F-1B722DF2A86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43938478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2F538-23C5-4AD6-AEAE-C8CB85FBEACD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CFA1F6A-D4A9-40D2-BDAD-A4E5EE3DBB0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13065220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58E40-2407-49CB-A9D0-5A02519DCA67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4F22E6B-1ED6-49B9-AF2A-A7733D08A44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84395321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EDF1D-C23A-48B8-90F8-554E790FACD8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D88131E-61B2-416E-B3E7-EEFEFD0E680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07263135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BD874-18CD-46AD-93B8-14EB87900B10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1A8E89A-7D41-48A8-88F6-E31EB898E60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70033973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773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B80321-4BCA-4805-8860-62CE28505AD7}" type="datetimeFigureOut">
              <a:rPr lang="es-ES"/>
              <a:pPr>
                <a:defRPr/>
              </a:pPr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F8DBBF4-DC0E-4204-B1F9-A6810279CBA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552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961448" y="2967335"/>
            <a:ext cx="5221109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Pintura azul</a:t>
            </a: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28625" y="6072188"/>
            <a:ext cx="4286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ES" sz="2000">
                <a:solidFill>
                  <a:srgbClr val="002060"/>
                </a:solidFill>
                <a:latin typeface="Comic Sans MS" panose="030F0702030302020204" pitchFamily="66" charset="0"/>
              </a:rPr>
              <a:t>Sin orden, sin estilos, solo azules</a:t>
            </a:r>
          </a:p>
        </p:txBody>
      </p:sp>
      <p:pic>
        <p:nvPicPr>
          <p:cNvPr id="5" name="4 Imagen" descr="0 Raton pref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25" y="6030913"/>
            <a:ext cx="571500" cy="508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1.bp.blogspot.com/-YIgDH7kf-T0/UlBN9nfElqI/AAAAAAAAqFA/10JqNIwVDbQ/s1600/chag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" y="0"/>
            <a:ext cx="5045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951391" y="5733256"/>
            <a:ext cx="206588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Marc </a:t>
            </a:r>
            <a:r>
              <a:rPr lang="es-ES" sz="2800" dirty="0" err="1">
                <a:latin typeface="+mn-lt"/>
                <a:cs typeface="+mn-cs"/>
              </a:rPr>
              <a:t>Chagall</a:t>
            </a: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sndAc>
      <p:stSnd loop="1">
        <p:snd r:embed="rId2" name="Moonlight Sonat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https://1.bp.blogspot.com/-QdwiGaCqwKo/UPx9yltZP9I/AAAAAAAAZ5w/rGqrwiM0_gg/s640/Sea+Serpents+-+klim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AR" altLang="es-ES" sz="2800"/>
          </a:p>
        </p:txBody>
      </p:sp>
      <p:pic>
        <p:nvPicPr>
          <p:cNvPr id="16387" name="4 Imagen" descr="Sea Serpents - klim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28628" y="1288681"/>
            <a:ext cx="4000496" cy="4493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2"/>
                </a:solidFill>
                <a:latin typeface="+mn-lt"/>
                <a:cs typeface="+mn-cs"/>
              </a:rPr>
              <a:t>Tú eres mi azul, </a:t>
            </a:r>
            <a:br>
              <a:rPr lang="es-ES" dirty="0">
                <a:solidFill>
                  <a:schemeClr val="tx2"/>
                </a:solidFill>
                <a:latin typeface="+mn-lt"/>
                <a:cs typeface="+mn-cs"/>
              </a:rPr>
            </a:br>
            <a:r>
              <a:rPr lang="es-ES" dirty="0">
                <a:solidFill>
                  <a:schemeClr val="tx2"/>
                </a:solidFill>
                <a:latin typeface="+mn-lt"/>
                <a:cs typeface="+mn-cs"/>
              </a:rPr>
              <a:t>y digo en serio: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2"/>
                </a:solidFill>
                <a:latin typeface="+mn-lt"/>
                <a:cs typeface="+mn-cs"/>
              </a:rPr>
              <a:t>mi azul,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2"/>
                </a:solidFill>
                <a:latin typeface="+mn-lt"/>
                <a:cs typeface="+mn-cs"/>
              </a:rPr>
              <a:t>mi abrigo,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2"/>
                </a:solidFill>
                <a:latin typeface="+mn-lt"/>
                <a:cs typeface="+mn-cs"/>
              </a:rPr>
              <a:t>mi sueño.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2"/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2"/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2"/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2"/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2"/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2"/>
              </a:solidFill>
              <a:latin typeface="+mn-lt"/>
              <a:cs typeface="+mn-cs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Gustav </a:t>
            </a:r>
            <a:r>
              <a:rPr lang="es-ES" sz="2800" dirty="0" err="1">
                <a:latin typeface="+mn-lt"/>
                <a:cs typeface="+mn-cs"/>
              </a:rPr>
              <a:t>Klimt</a:t>
            </a: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015VincentVanGoghLadiesOfArl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27559" y="6253483"/>
            <a:ext cx="274889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Vincent van </a:t>
            </a:r>
            <a:r>
              <a:rPr lang="es-ES" sz="2800" dirty="0" err="1">
                <a:latin typeface="+mn-lt"/>
                <a:cs typeface="+mn-cs"/>
              </a:rPr>
              <a:t>Gogh</a:t>
            </a:r>
            <a:endParaRPr lang="es-E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orientalismus-kandinsk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" t="1547" r="2344" b="3603"/>
          <a:stretch>
            <a:fillRect/>
          </a:stretch>
        </p:blipFill>
        <p:spPr bwMode="auto">
          <a:xfrm>
            <a:off x="142875" y="142875"/>
            <a:ext cx="8786813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741898" y="6078700"/>
            <a:ext cx="165186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Kandinsky</a:t>
            </a:r>
            <a:endParaRPr lang="es-E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Imagen" descr="edgar-degas_1_7911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4763"/>
            <a:ext cx="6985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286256"/>
            <a:ext cx="221454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Edgar Degas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3 Imagen" descr="portrait-of-gerda - Ernst Ludwig Kirchner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0"/>
            <a:ext cx="518477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572132" y="4534453"/>
            <a:ext cx="285752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Ernst</a:t>
            </a:r>
            <a:r>
              <a:rPr lang="es-ES" sz="2800" dirty="0">
                <a:latin typeface="+mn-lt"/>
                <a:cs typeface="+mn-cs"/>
              </a:rPr>
              <a:t> Ludwig Kirchner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schiele-femme-deshabillee-80x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0"/>
            <a:ext cx="5184775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40660" y="5578634"/>
            <a:ext cx="201125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Egon</a:t>
            </a:r>
            <a:r>
              <a:rPr lang="es-ES" sz="2800" dirty="0">
                <a:latin typeface="+mn-lt"/>
                <a:cs typeface="+mn-cs"/>
              </a:rPr>
              <a:t> </a:t>
            </a:r>
            <a:r>
              <a:rPr lang="es-ES" sz="2800" dirty="0" err="1">
                <a:latin typeface="+mn-lt"/>
                <a:cs typeface="+mn-cs"/>
              </a:rPr>
              <a:t>Schiele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1232_franz_marc_arte_cuadros_expresionism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000892" y="5929330"/>
            <a:ext cx="194421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Franz Marc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akhmatova_altman_1914_Pintada-por-Modiglian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0"/>
            <a:ext cx="5724525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42910" y="5191796"/>
            <a:ext cx="242889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Natan</a:t>
            </a:r>
            <a:r>
              <a:rPr lang="es-ES" sz="2800" dirty="0">
                <a:latin typeface="+mn-lt"/>
                <a:cs typeface="+mn-cs"/>
              </a:rPr>
              <a:t> </a:t>
            </a:r>
            <a:r>
              <a:rPr lang="es-ES" sz="2800" dirty="0" err="1">
                <a:latin typeface="+mn-lt"/>
                <a:cs typeface="+mn-cs"/>
              </a:rPr>
              <a:t>Altman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35768_Woman_In_Blue_With_Mandolin_LEMPICK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3" y="0"/>
            <a:ext cx="4217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72066" y="5048920"/>
            <a:ext cx="321471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Tamara de </a:t>
            </a:r>
            <a:r>
              <a:rPr lang="es-ES" sz="2800" dirty="0" err="1">
                <a:latin typeface="+mn-lt"/>
                <a:cs typeface="+mn-cs"/>
              </a:rPr>
              <a:t>Lempicka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Heinrich Vogel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0"/>
            <a:ext cx="5580062" cy="6867525"/>
          </a:xfrm>
          <a:prstGeom prst="rect">
            <a:avLst/>
          </a:prstGeom>
          <a:solidFill>
            <a:schemeClr val="tx2">
              <a:lumMod val="20000"/>
              <a:lumOff val="80000"/>
              <a:alpha val="55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9512" y="3786190"/>
            <a:ext cx="338437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Heinrich </a:t>
            </a:r>
            <a:r>
              <a:rPr lang="es-ES" sz="2800" dirty="0" err="1">
                <a:latin typeface="+mn-lt"/>
                <a:cs typeface="+mn-cs"/>
              </a:rPr>
              <a:t>Vogeler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6857999"/>
          </a:xfrm>
          <a:prstGeom prst="rect">
            <a:avLst/>
          </a:prstGeom>
          <a:solidFill>
            <a:schemeClr val="bg2">
              <a:lumMod val="90000"/>
              <a:alpha val="79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solidFill>
                <a:srgbClr val="0044A8"/>
              </a:solidFill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solidFill>
                <a:srgbClr val="0044A8"/>
              </a:solidFill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solidFill>
                <a:srgbClr val="0044A8"/>
              </a:solidFill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Azul calmado, el color del cielo y del mar,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que se suele asociar con la estabilidad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y la profundidad.</a:t>
            </a:r>
            <a:b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</a:b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/>
            </a:r>
            <a:b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</a:b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Representa la lealtad, la confianza,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la sabiduría, la inteligencia, la fe, la verdad y el cielo eterno.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Solo conozco a un pintor, Picasso, que pintó en azul justo cuando se encontraba más apesadumbrado, para él era el color de la tristeza. </a:t>
            </a:r>
            <a:b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</a:b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/>
            </a:r>
            <a:b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</a:b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Por alguna razón que desconozco, se le atribuye al hombre,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es decir, es un color masculino, o lo que es lo mismo,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0044A8"/>
                </a:solidFill>
                <a:latin typeface="+mn-lt"/>
                <a:cs typeface="+mn-cs"/>
              </a:rPr>
              <a:t>a los hombres es el color que más les gusta y calma.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solidFill>
                <a:srgbClr val="0044A8"/>
              </a:solidFill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solidFill>
                <a:srgbClr val="0044A8"/>
              </a:solidFill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44A8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julio-romero-de-torres-nic3b1a-con-jarra-19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0"/>
            <a:ext cx="47879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87450" y="5691862"/>
            <a:ext cx="401370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Julio Romero de Torres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Enjolras_Delphin_Nu_Etendu_au_Bouquet_de_Roses_Oil_on_Canvas-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8312" y="6215082"/>
            <a:ext cx="254813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Delphin </a:t>
            </a:r>
            <a:r>
              <a:rPr lang="es-ES" sz="2800" dirty="0" err="1">
                <a:latin typeface="+mn-lt"/>
                <a:cs typeface="+mn-cs"/>
              </a:rPr>
              <a:t>Enjolras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kokoschka-mujer-de-azul-pintores-y-pinturas-juan-carlos-bover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325147" y="6191928"/>
            <a:ext cx="261917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Oskar </a:t>
            </a:r>
            <a:r>
              <a:rPr lang="es-ES" sz="2800" dirty="0" err="1">
                <a:latin typeface="+mn-lt"/>
                <a:cs typeface="+mn-cs"/>
              </a:rPr>
              <a:t>Kokoschka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ReneMagritte-LaMagieNoire(1935)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700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11094" y="4906044"/>
            <a:ext cx="226459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René </a:t>
            </a:r>
            <a:r>
              <a:rPr lang="es-ES" sz="2800" dirty="0" err="1">
                <a:latin typeface="+mn-lt"/>
                <a:cs typeface="+mn-cs"/>
              </a:rPr>
              <a:t>Magritte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mujer-en-azul-picass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0"/>
            <a:ext cx="787717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143636" y="6143644"/>
            <a:ext cx="264320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2"/>
                </a:solidFill>
                <a:latin typeface="+mn-lt"/>
                <a:cs typeface="+mn-cs"/>
              </a:rPr>
              <a:t>(cada vez más verde a causa de tanto barniz)</a:t>
            </a:r>
            <a:endParaRPr lang="es-ES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0724" name="3 Rectángulo"/>
          <p:cNvSpPr>
            <a:spLocks noChangeArrowheads="1"/>
          </p:cNvSpPr>
          <p:nvPr/>
        </p:nvSpPr>
        <p:spPr bwMode="auto">
          <a:xfrm>
            <a:off x="3429000" y="6262688"/>
            <a:ext cx="2389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2800"/>
              <a:t>Picasso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fortuny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683414" y="6191928"/>
            <a:ext cx="386823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Mariano Fortuny i Marsal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26199_Woman_in_blue_PAUL CEZAN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5580063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5720" y="5120358"/>
            <a:ext cx="2953623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Paul </a:t>
            </a:r>
            <a:r>
              <a:rPr lang="es-ES" sz="2800" dirty="0" err="1">
                <a:latin typeface="+mn-lt"/>
                <a:cs typeface="+mn-cs"/>
              </a:rPr>
              <a:t>Cezanne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Alfred-Stevens-The-Blue-Dress-mini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0"/>
            <a:ext cx="572452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215074" y="5548986"/>
            <a:ext cx="239963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Alfred Stevens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2 Mujeres 1901 Paul Gaugu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0800"/>
            <a:ext cx="7645400" cy="60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56339" y="6191928"/>
            <a:ext cx="218393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Paul Gauguin 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the-laundry-woman-1879 - camille pissarr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0"/>
            <a:ext cx="5795963" cy="698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29322" y="4763168"/>
            <a:ext cx="3186239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Camille </a:t>
            </a:r>
            <a:r>
              <a:rPr lang="es-ES" sz="2800" dirty="0" err="1">
                <a:latin typeface="+mn-lt"/>
                <a:cs typeface="+mn-cs"/>
              </a:rPr>
              <a:t>Pissarro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021AugusteRenoirYoungWomanWithF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0"/>
            <a:ext cx="4932362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0034" y="5406110"/>
            <a:ext cx="342902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Auguste Renoir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edouard-manet-a-young-woman-in-the-garden-18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0"/>
            <a:ext cx="52197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580112" y="4906044"/>
            <a:ext cx="270802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Edouard </a:t>
            </a:r>
            <a:r>
              <a:rPr lang="es-ES" sz="2800" dirty="0" err="1">
                <a:latin typeface="+mn-lt"/>
                <a:cs typeface="+mn-cs"/>
              </a:rPr>
              <a:t>Manet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henri toulouse-laut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0"/>
            <a:ext cx="5076825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5977614"/>
            <a:ext cx="407193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Henri Toulouse-Lautrec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Edvard_Munch_Review-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50" y="71438"/>
            <a:ext cx="7372350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31265" y="5977614"/>
            <a:ext cx="22899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Edvard</a:t>
            </a:r>
            <a:r>
              <a:rPr lang="es-ES" sz="2800" dirty="0">
                <a:latin typeface="+mn-lt"/>
                <a:cs typeface="+mn-cs"/>
              </a:rPr>
              <a:t> </a:t>
            </a:r>
            <a:r>
              <a:rPr lang="es-ES" sz="2800" dirty="0" err="1">
                <a:latin typeface="+mn-lt"/>
                <a:cs typeface="+mn-cs"/>
              </a:rPr>
              <a:t>Munch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Berthe Morisot-7827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20638"/>
            <a:ext cx="54356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868144" y="5691862"/>
            <a:ext cx="259639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Berthe</a:t>
            </a:r>
            <a:r>
              <a:rPr lang="es-ES" sz="2800" dirty="0">
                <a:latin typeface="+mn-lt"/>
                <a:cs typeface="+mn-cs"/>
              </a:rPr>
              <a:t> Morisot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0" y="0"/>
            <a:ext cx="9144000" cy="6986588"/>
          </a:xfrm>
          <a:prstGeom prst="rect">
            <a:avLst/>
          </a:prstGeom>
          <a:solidFill>
            <a:schemeClr val="bg1">
              <a:lumMod val="85000"/>
              <a:alpha val="7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endParaRPr lang="es-ES" sz="2800" b="1" i="1" dirty="0">
              <a:solidFill>
                <a:srgbClr val="0070C0"/>
              </a:solidFill>
              <a:latin typeface="Lucida Console" pitchFamily="49" charset="0"/>
              <a:cs typeface="Arial" charset="0"/>
            </a:endParaRPr>
          </a:p>
          <a:p>
            <a:pPr eaLnBrk="1" hangingPunct="1">
              <a:defRPr/>
            </a:pPr>
            <a:endParaRPr lang="es-ES" sz="2800" b="1" i="1" dirty="0">
              <a:solidFill>
                <a:srgbClr val="0070C0"/>
              </a:solidFill>
              <a:latin typeface="Lucida Console" pitchFamily="49" charset="0"/>
              <a:cs typeface="Arial" charset="0"/>
            </a:endParaRPr>
          </a:p>
          <a:p>
            <a:pPr eaLnBrk="1" hangingPunct="1">
              <a:defRPr/>
            </a:pPr>
            <a:endParaRPr lang="es-ES" sz="2800" b="1" i="1" dirty="0">
              <a:solidFill>
                <a:srgbClr val="0070C0"/>
              </a:solidFill>
              <a:latin typeface="Lucida Console" pitchFamily="49" charset="0"/>
              <a:cs typeface="Arial" charset="0"/>
            </a:endParaRPr>
          </a:p>
          <a:p>
            <a:pPr lvl="2" eaLnBrk="1" hangingPunct="1">
              <a:defRPr/>
            </a:pPr>
            <a:endParaRPr lang="es-AR" sz="2800" b="1" i="1" dirty="0">
              <a:solidFill>
                <a:srgbClr val="0044A8"/>
              </a:solidFill>
              <a:latin typeface="+mn-lt"/>
              <a:cs typeface="Arial" charset="0"/>
            </a:endParaRPr>
          </a:p>
          <a:p>
            <a:pPr lvl="2" eaLnBrk="1" hangingPunct="1">
              <a:defRPr/>
            </a:pPr>
            <a:endParaRPr lang="es-AR" sz="2800" b="1" i="1" dirty="0">
              <a:solidFill>
                <a:srgbClr val="0044A8"/>
              </a:solidFill>
              <a:latin typeface="+mn-lt"/>
              <a:cs typeface="Arial" charset="0"/>
            </a:endParaRPr>
          </a:p>
          <a:p>
            <a:pPr lvl="2" eaLnBrk="1" hangingPunct="1">
              <a:defRPr/>
            </a:pPr>
            <a:endParaRPr lang="es-AR" sz="2800" b="1" i="1" dirty="0">
              <a:solidFill>
                <a:srgbClr val="0044A8"/>
              </a:solidFill>
              <a:latin typeface="+mn-lt"/>
              <a:cs typeface="Arial" charset="0"/>
            </a:endParaRPr>
          </a:p>
          <a:p>
            <a:pPr lvl="2" eaLnBrk="1" hangingPunct="1">
              <a:defRPr/>
            </a:pPr>
            <a: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  <a:t>La princesa está triste... ¿Qué tendrá la princesa? </a:t>
            </a:r>
            <a:b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</a:br>
            <a: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  <a:t>Los suspiros se escapan de su boca de fresa, </a:t>
            </a:r>
            <a:b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</a:br>
            <a: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  <a:t>que ha perdido la risa, que ha perdido el color. </a:t>
            </a:r>
            <a:b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</a:br>
            <a: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  <a:t>La princesa está pálida en su silla de oro, </a:t>
            </a:r>
            <a:b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</a:br>
            <a: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  <a:t>está mudo el teclado de su clave sonoro, </a:t>
            </a:r>
            <a:b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</a:br>
            <a:r>
              <a:rPr lang="es-AR" sz="2800" b="1" i="1" dirty="0">
                <a:solidFill>
                  <a:srgbClr val="0044A8"/>
                </a:solidFill>
                <a:latin typeface="+mn-lt"/>
                <a:cs typeface="Arial" charset="0"/>
              </a:rPr>
              <a:t>y en un vaso, olvidada, se desmaya una flor. </a:t>
            </a:r>
            <a:r>
              <a:rPr lang="es-ES" sz="2800" b="1" i="1" dirty="0">
                <a:solidFill>
                  <a:srgbClr val="0044A8"/>
                </a:solidFill>
                <a:latin typeface="+mn-lt"/>
                <a:cs typeface="Arial" charset="0"/>
              </a:rPr>
              <a:t/>
            </a:r>
            <a:br>
              <a:rPr lang="es-ES" sz="2800" b="1" i="1" dirty="0">
                <a:solidFill>
                  <a:srgbClr val="0044A8"/>
                </a:solidFill>
                <a:latin typeface="+mn-lt"/>
                <a:cs typeface="Arial" charset="0"/>
              </a:rPr>
            </a:br>
            <a:r>
              <a:rPr lang="es-ES" sz="2800" b="1" i="1" dirty="0">
                <a:solidFill>
                  <a:srgbClr val="0044A8"/>
                </a:solidFill>
                <a:latin typeface="+mn-lt"/>
                <a:cs typeface="Arial" charset="0"/>
              </a:rPr>
              <a:t>                                                </a:t>
            </a:r>
          </a:p>
          <a:p>
            <a:pPr lvl="2" eaLnBrk="1" hangingPunct="1">
              <a:defRPr/>
            </a:pPr>
            <a:r>
              <a:rPr lang="es-ES" sz="2800" b="1" i="1" dirty="0">
                <a:solidFill>
                  <a:srgbClr val="0044A8"/>
                </a:solidFill>
                <a:latin typeface="+mn-lt"/>
                <a:cs typeface="Arial" charset="0"/>
              </a:rPr>
              <a:t>                                                                </a:t>
            </a:r>
            <a:r>
              <a:rPr lang="es-ES" sz="2400" b="1" i="1" dirty="0">
                <a:solidFill>
                  <a:srgbClr val="0044A8"/>
                </a:solidFill>
                <a:latin typeface="+mn-lt"/>
                <a:cs typeface="Arial" charset="0"/>
              </a:rPr>
              <a:t>Rubén Darío</a:t>
            </a:r>
            <a:endParaRPr lang="es-ES" sz="2800" b="1" i="1" dirty="0">
              <a:solidFill>
                <a:srgbClr val="0070C0"/>
              </a:solidFill>
              <a:latin typeface="Lucida Console" pitchFamily="49" charset="0"/>
              <a:cs typeface="Arial" charset="0"/>
            </a:endParaRPr>
          </a:p>
          <a:p>
            <a:pPr eaLnBrk="1" hangingPunct="1">
              <a:defRPr/>
            </a:pPr>
            <a:endParaRPr lang="es-ES" sz="2800" b="1" i="1" dirty="0">
              <a:solidFill>
                <a:srgbClr val="0070C0"/>
              </a:solidFill>
              <a:latin typeface="Lucida Console" pitchFamily="49" charset="0"/>
              <a:cs typeface="Arial" charset="0"/>
            </a:endParaRPr>
          </a:p>
          <a:p>
            <a:pPr eaLnBrk="1" hangingPunct="1">
              <a:defRPr/>
            </a:pPr>
            <a:endParaRPr lang="es-ES" sz="2800" b="1" i="1" dirty="0">
              <a:solidFill>
                <a:srgbClr val="0070C0"/>
              </a:solidFill>
              <a:latin typeface="Lucida Console" pitchFamily="49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couber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825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55095" y="6191928"/>
            <a:ext cx="261584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Gustave </a:t>
            </a:r>
            <a:r>
              <a:rPr lang="es-ES" sz="2800" dirty="0" err="1">
                <a:latin typeface="+mn-lt"/>
                <a:cs typeface="+mn-cs"/>
              </a:rPr>
              <a:t>Courbet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delacroi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4932363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70045" y="5548986"/>
            <a:ext cx="2873261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Eugene Delacroix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mary-cassatt-women-in-a-loge-79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0"/>
            <a:ext cx="5194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64088" y="5834738"/>
            <a:ext cx="3147901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Mary </a:t>
            </a:r>
            <a:r>
              <a:rPr lang="es-ES" sz="2800" dirty="0" err="1">
                <a:latin typeface="+mn-lt"/>
                <a:cs typeface="+mn-cs"/>
              </a:rPr>
              <a:t>Cassatt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2 Imagen" descr="Jean_Auguste_Dominique_Ingres,_La_Grande_Odalisque,_18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050"/>
            <a:ext cx="9142413" cy="50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55606" y="5661248"/>
            <a:ext cx="476143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Jean Auguste Dominique Ingres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Anglada Camarasa - Retrato de Sonia Klemery, Condesa de Pradère_thumb[3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0"/>
            <a:ext cx="68754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692146" y="3275958"/>
            <a:ext cx="2560374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Anglada</a:t>
            </a:r>
            <a:r>
              <a:rPr lang="es-ES" sz="2800" dirty="0">
                <a:latin typeface="+mn-lt"/>
                <a:cs typeface="+mn-cs"/>
              </a:rPr>
              <a:t> </a:t>
            </a:r>
            <a:r>
              <a:rPr lang="es-ES" sz="2800" dirty="0" err="1">
                <a:latin typeface="+mn-lt"/>
                <a:cs typeface="+mn-cs"/>
              </a:rPr>
              <a:t>Camarasa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elena sorolla a la platj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0"/>
            <a:ext cx="6818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572264" y="5406110"/>
            <a:ext cx="27236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Joaquín Sorolla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1 CuadroTexto"/>
          <p:cNvSpPr txBox="1">
            <a:spLocks noChangeArrowheads="1"/>
          </p:cNvSpPr>
          <p:nvPr/>
        </p:nvSpPr>
        <p:spPr bwMode="auto">
          <a:xfrm>
            <a:off x="0" y="-4763"/>
            <a:ext cx="9144000" cy="6862763"/>
          </a:xfrm>
          <a:prstGeom prst="rect">
            <a:avLst/>
          </a:prstGeom>
          <a:solidFill>
            <a:schemeClr val="bg1">
              <a:alpha val="58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endParaRPr lang="es-ES" sz="2800" b="1" i="1" dirty="0">
              <a:solidFill>
                <a:srgbClr val="005DA2"/>
              </a:solidFill>
              <a:latin typeface="+mn-lt"/>
              <a:cs typeface="Arial" charset="0"/>
            </a:endParaRPr>
          </a:p>
          <a:p>
            <a:pPr eaLnBrk="1" hangingPunct="1">
              <a:defRPr/>
            </a:pPr>
            <a:endParaRPr lang="es-ES" sz="2800" b="1" i="1" dirty="0">
              <a:solidFill>
                <a:srgbClr val="005DA2"/>
              </a:solidFill>
              <a:latin typeface="+mn-lt"/>
              <a:cs typeface="Arial" charset="0"/>
            </a:endParaRPr>
          </a:p>
          <a:p>
            <a:pPr eaLnBrk="1" hangingPunct="1">
              <a:defRPr/>
            </a:pPr>
            <a:endParaRPr lang="es-ES" sz="2800" b="1" i="1" dirty="0">
              <a:solidFill>
                <a:srgbClr val="005DA2"/>
              </a:solidFill>
              <a:latin typeface="+mn-lt"/>
              <a:cs typeface="Arial" charset="0"/>
            </a:endParaRPr>
          </a:p>
          <a:p>
            <a:pPr eaLnBrk="1" hangingPunct="1">
              <a:defRPr/>
            </a:pPr>
            <a:endParaRPr lang="es-ES" sz="2800" b="1" i="1" dirty="0">
              <a:solidFill>
                <a:srgbClr val="005DA2"/>
              </a:solidFill>
              <a:latin typeface="+mn-lt"/>
              <a:cs typeface="Arial" charset="0"/>
            </a:endParaRPr>
          </a:p>
          <a:p>
            <a:pPr lvl="2" eaLnBrk="1" hangingPunct="1">
              <a:defRPr/>
            </a:pPr>
            <a: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  <a:t>¿Parece mar, el cielo </a:t>
            </a:r>
            <a:b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</a:br>
            <a: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  <a:t>donde me he recostado a soñarte? </a:t>
            </a:r>
          </a:p>
          <a:p>
            <a:pPr lvl="2" eaLnBrk="1" hangingPunct="1">
              <a:defRPr/>
            </a:pPr>
            <a: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  <a:t>Si vieras mi mirada, como un ave, </a:t>
            </a:r>
          </a:p>
          <a:p>
            <a:pPr lvl="2" eaLnBrk="1" hangingPunct="1">
              <a:defRPr/>
            </a:pPr>
            <a: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  <a:t>cazando horizontes y estrellas. </a:t>
            </a:r>
          </a:p>
          <a:p>
            <a:pPr lvl="2" eaLnBrk="1" hangingPunct="1">
              <a:defRPr/>
            </a:pPr>
            <a: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  <a:t>El universo es mío desde que tú te hiciste </a:t>
            </a:r>
            <a:b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</a:br>
            <a: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  <a:t>techo de mariposas para mi corazón. </a:t>
            </a:r>
          </a:p>
          <a:p>
            <a:pPr lvl="2" eaLnBrk="1" hangingPunct="1">
              <a:defRPr/>
            </a:pPr>
            <a: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  <a:t>Es tan azul el aire cuando mueves tus alas, </a:t>
            </a:r>
            <a:b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</a:br>
            <a:r>
              <a:rPr lang="es-ES" sz="2800" b="1" i="1" dirty="0">
                <a:solidFill>
                  <a:srgbClr val="005DA2"/>
                </a:solidFill>
                <a:latin typeface="+mn-lt"/>
                <a:cs typeface="Arial" charset="0"/>
              </a:rPr>
              <a:t>que el vuelo nace eterno en repetida ola sin cansancio. </a:t>
            </a:r>
          </a:p>
          <a:p>
            <a:pPr lvl="2" algn="ctr" eaLnBrk="1" hangingPunct="1">
              <a:defRPr/>
            </a:pPr>
            <a:r>
              <a:rPr lang="es-ES" sz="2400" b="1" i="1" dirty="0">
                <a:solidFill>
                  <a:srgbClr val="005DA2"/>
                </a:solidFill>
                <a:latin typeface="+mn-lt"/>
                <a:cs typeface="Arial" charset="0"/>
              </a:rPr>
              <a:t/>
            </a:r>
            <a:br>
              <a:rPr lang="es-ES" sz="2400" b="1" i="1" dirty="0">
                <a:solidFill>
                  <a:srgbClr val="005DA2"/>
                </a:solidFill>
                <a:latin typeface="+mn-lt"/>
                <a:cs typeface="Arial" charset="0"/>
              </a:rPr>
            </a:br>
            <a:r>
              <a:rPr lang="es-ES" sz="2400" b="1" i="1" dirty="0">
                <a:solidFill>
                  <a:srgbClr val="005DA2"/>
                </a:solidFill>
                <a:latin typeface="+mn-lt"/>
                <a:cs typeface="Arial" charset="0"/>
              </a:rPr>
              <a:t>                                           Julia de Burgos</a:t>
            </a:r>
            <a:endParaRPr lang="es-ES" sz="2800" b="1" i="1" dirty="0">
              <a:solidFill>
                <a:srgbClr val="005DA2"/>
              </a:solidFill>
              <a:latin typeface="+mn-lt"/>
              <a:cs typeface="Arial" charset="0"/>
            </a:endParaRPr>
          </a:p>
          <a:p>
            <a:pPr eaLnBrk="1" hangingPunct="1">
              <a:defRPr/>
            </a:pPr>
            <a:endParaRPr lang="es-ES" sz="2800" b="1" i="1" dirty="0">
              <a:solidFill>
                <a:srgbClr val="005DA2"/>
              </a:solidFill>
              <a:latin typeface="+mn-lt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ansorena_ignacio_zuloaga_la_faraonic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0"/>
            <a:ext cx="4859337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71470" y="5334672"/>
            <a:ext cx="443555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Ignacio Zuloaga y Zabaleta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lady-agnew-john-singer-sarg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0"/>
            <a:ext cx="52197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61838" y="5906176"/>
            <a:ext cx="356788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John Singer Sargent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miró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211637" cy="679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562687" y="5150006"/>
            <a:ext cx="162801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Joan Miró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Casas - (Ramón Casas Carbó Jul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58016" y="5406110"/>
            <a:ext cx="2241451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Ramón Casas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juan_gris_retrato_de_senora_josette_gris_tarjeta-p137798270040509616bh2r3_4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0"/>
            <a:ext cx="68754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67849" y="3861048"/>
            <a:ext cx="150393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Juan Gris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beltran-masse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0"/>
            <a:ext cx="6018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215074" y="4260843"/>
            <a:ext cx="278605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Federico Beltrán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 </a:t>
            </a:r>
            <a:r>
              <a:rPr lang="es-ES" sz="2800" dirty="0" err="1">
                <a:latin typeface="+mn-lt"/>
                <a:cs typeface="+mn-cs"/>
              </a:rPr>
              <a:t>Massés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CORO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284662" cy="693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7158" y="5263234"/>
            <a:ext cx="4176463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Jean-Baptiste Camille </a:t>
            </a:r>
            <a:r>
              <a:rPr lang="es-ES" sz="2800" dirty="0" err="1">
                <a:latin typeface="+mn-lt"/>
                <a:cs typeface="+mn-cs"/>
              </a:rPr>
              <a:t>Corot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250px-Madrazo_condesa_vilch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0"/>
            <a:ext cx="4716462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86314" y="4263102"/>
            <a:ext cx="435768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Federico de Madrazo y Kuntz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kees van dongen blue ha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0"/>
            <a:ext cx="5651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2958" y="4548854"/>
            <a:ext cx="274884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Kees</a:t>
            </a:r>
            <a:r>
              <a:rPr lang="es-ES" sz="2800" dirty="0">
                <a:latin typeface="+mn-lt"/>
                <a:cs typeface="+mn-cs"/>
              </a:rPr>
              <a:t> van </a:t>
            </a:r>
            <a:r>
              <a:rPr lang="es-ES" sz="2800" dirty="0" err="1">
                <a:latin typeface="+mn-lt"/>
                <a:cs typeface="+mn-cs"/>
              </a:rPr>
              <a:t>Dongen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Catrin Welz-Ste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4572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08379" y="4463015"/>
            <a:ext cx="3807025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Catrin</a:t>
            </a:r>
            <a:r>
              <a:rPr lang="es-ES" sz="2800" dirty="0">
                <a:latin typeface="+mn-lt"/>
                <a:cs typeface="+mn-cs"/>
              </a:rPr>
              <a:t> </a:t>
            </a:r>
            <a:r>
              <a:rPr lang="es-ES" sz="2800" dirty="0" err="1">
                <a:latin typeface="+mn-lt"/>
                <a:cs typeface="+mn-cs"/>
              </a:rPr>
              <a:t>Welz-Stein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Alexei Jawlensk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0"/>
            <a:ext cx="54356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7137" y="4477416"/>
            <a:ext cx="3423293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Alexei</a:t>
            </a:r>
            <a:r>
              <a:rPr lang="es-ES" sz="2800" dirty="0">
                <a:latin typeface="+mn-lt"/>
                <a:cs typeface="+mn-cs"/>
              </a:rPr>
              <a:t> </a:t>
            </a:r>
            <a:r>
              <a:rPr lang="es-ES" sz="2800" dirty="0" err="1">
                <a:latin typeface="+mn-lt"/>
                <a:cs typeface="+mn-cs"/>
              </a:rPr>
              <a:t>Jawlensky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zandomeneghi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463"/>
            <a:ext cx="7380287" cy="612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6263366"/>
            <a:ext cx="867645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Federico </a:t>
            </a:r>
            <a:r>
              <a:rPr lang="es-ES" sz="2800" dirty="0" err="1">
                <a:latin typeface="+mn-lt"/>
                <a:cs typeface="+mn-cs"/>
              </a:rPr>
              <a:t>Zandomeneghi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GUDIO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0"/>
            <a:ext cx="4284663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874858" y="4320139"/>
            <a:ext cx="362623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Montserrat </a:t>
            </a:r>
            <a:r>
              <a:rPr lang="es-ES" sz="2800" dirty="0" err="1">
                <a:latin typeface="+mn-lt"/>
                <a:cs typeface="+mn-cs"/>
              </a:rPr>
              <a:t>Gudiol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Georgia nu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0"/>
            <a:ext cx="52197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87592" y="5661248"/>
            <a:ext cx="263270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Georgia </a:t>
            </a:r>
            <a:r>
              <a:rPr lang="es-ES" sz="2800" dirty="0" err="1">
                <a:latin typeface="+mn-lt"/>
                <a:cs typeface="+mn-cs"/>
              </a:rPr>
              <a:t>O'Keeffe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monet, mujer vestida de blanc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0"/>
            <a:ext cx="54356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305981" y="5148876"/>
            <a:ext cx="11669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latin typeface="+mn-lt"/>
                <a:cs typeface="+mn-cs"/>
              </a:rPr>
              <a:t>Monet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-24"/>
            <a:ext cx="9144000" cy="7017306"/>
          </a:xfrm>
          <a:prstGeom prst="rect">
            <a:avLst/>
          </a:prstGeom>
          <a:solidFill>
            <a:schemeClr val="bg1">
              <a:lumMod val="85000"/>
              <a:alpha val="64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400" dirty="0">
              <a:latin typeface="Arial" charset="0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400" dirty="0">
              <a:latin typeface="Arial" charset="0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400" dirty="0">
              <a:latin typeface="Arial" charset="0"/>
              <a:cs typeface="Arial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400" dirty="0">
              <a:latin typeface="Arial" charset="0"/>
              <a:cs typeface="Arial" charset="0"/>
            </a:endParaRPr>
          </a:p>
          <a:p>
            <a:pPr lvl="5">
              <a:defRPr/>
            </a:pP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En las pálidas tardes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yerran nubes tranquilas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en el azul; en las ardientes manos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se posan las cabezas pensativas.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¡Ah los suspiros! ¡Ah los dulces sueños!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¡Ah las tristezas íntimas!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¡Ah el polvo de oro que en el aire flota,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tras cuyas ondas trémulas se miran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los ojos tiernos y húmedos,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las bocas inundadas de sonrisas,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las crespas cabelleras</a:t>
            </a:r>
            <a:b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</a:br>
            <a:r>
              <a:rPr lang="es-AR" sz="2400" dirty="0">
                <a:solidFill>
                  <a:srgbClr val="0044A8"/>
                </a:solidFill>
                <a:latin typeface="Arial" charset="0"/>
                <a:cs typeface="Arial" charset="0"/>
              </a:rPr>
              <a:t>y los dedos de rosa que acarician!</a:t>
            </a:r>
          </a:p>
          <a:p>
            <a:pPr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b="1" dirty="0">
              <a:solidFill>
                <a:srgbClr val="0044A8"/>
              </a:solidFill>
              <a:latin typeface="Arial" charset="0"/>
              <a:cs typeface="Arial" charset="0"/>
            </a:endParaRPr>
          </a:p>
          <a:p>
            <a:pPr lvl="1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b="1" dirty="0">
                <a:solidFill>
                  <a:srgbClr val="0044A8"/>
                </a:solidFill>
                <a:latin typeface="Arial" charset="0"/>
                <a:cs typeface="Arial" charset="0"/>
              </a:rPr>
              <a:t>Rubén Darío</a:t>
            </a:r>
            <a:endParaRPr lang="es-AR" sz="24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0800" algn="tl" rotWithShape="0">
                  <a:srgbClr val="000000"/>
                </a:outerShdw>
              </a:effectLst>
              <a:latin typeface="Lucida Console" pitchFamily="49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0800" algn="tl" rotWithShape="0">
                  <a:srgbClr val="000000"/>
                </a:outerShdw>
              </a:effectLst>
              <a:latin typeface="Lucida Console" pitchFamily="49" charset="0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catherine abel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37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478036" y="2780928"/>
            <a:ext cx="273630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Catherine Abel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1 Imagen" descr="Fabio Mingarelli  (8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0"/>
            <a:ext cx="5508625" cy="682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9512" y="3861048"/>
            <a:ext cx="320041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Fabio </a:t>
            </a:r>
            <a:r>
              <a:rPr lang="es-ES" sz="2800" dirty="0" err="1">
                <a:latin typeface="+mn-lt"/>
                <a:cs typeface="+mn-cs"/>
              </a:rPr>
              <a:t>Mingarelli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1 Imagen" descr="matisse_mdme_matisse_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0"/>
            <a:ext cx="5076825" cy="690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39306" y="5292882"/>
            <a:ext cx="220271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latin typeface="+mn-lt"/>
                <a:cs typeface="Arial" charset="0"/>
              </a:rPr>
              <a:t>Henri </a:t>
            </a:r>
            <a:r>
              <a:rPr lang="es-AR" sz="2800" dirty="0" err="1">
                <a:latin typeface="+mn-lt"/>
                <a:cs typeface="Arial" charset="0"/>
              </a:rPr>
              <a:t>Matisse</a:t>
            </a:r>
            <a:endParaRPr lang="es-ES" sz="28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1 Imagen" descr="# # richard edward miller   61f2975d156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75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643602" y="5691862"/>
            <a:ext cx="357186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Richard Edward Miller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1 Imagen" descr="leo gest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0"/>
            <a:ext cx="5148263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116550" y="5191796"/>
            <a:ext cx="170123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Leo </a:t>
            </a:r>
            <a:r>
              <a:rPr lang="es-ES" sz="2800" dirty="0" err="1">
                <a:latin typeface="+mn-lt"/>
                <a:cs typeface="+mn-cs"/>
              </a:rPr>
              <a:t>Gestel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1 Imagen" descr="Gabriel Picar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0"/>
            <a:ext cx="5076825" cy="695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50346" y="5157192"/>
            <a:ext cx="215341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  <a:cs typeface="+mn-cs"/>
              </a:rPr>
              <a:t>Gabriel Picart</a:t>
            </a:r>
            <a:endParaRPr lang="es-E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206</Words>
  <Application>Microsoft Office PowerPoint</Application>
  <PresentationFormat>Presentación en pantalla (4:3)</PresentationFormat>
  <Paragraphs>105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1" baseType="lpstr">
      <vt:lpstr>Arial</vt:lpstr>
      <vt:lpstr>Calibri</vt:lpstr>
      <vt:lpstr>Comic Sans MS</vt:lpstr>
      <vt:lpstr>Lucida Console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Palmero</dc:creator>
  <cp:lastModifiedBy>Nelide Venerucci</cp:lastModifiedBy>
  <cp:revision>37</cp:revision>
  <dcterms:created xsi:type="dcterms:W3CDTF">2014-03-24T12:01:23Z</dcterms:created>
  <dcterms:modified xsi:type="dcterms:W3CDTF">2015-07-08T18:18:04Z</dcterms:modified>
</cp:coreProperties>
</file>