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74" r:id="rId4"/>
    <p:sldId id="257" r:id="rId5"/>
    <p:sldId id="258" r:id="rId6"/>
    <p:sldId id="282" r:id="rId7"/>
    <p:sldId id="275" r:id="rId8"/>
    <p:sldId id="259" r:id="rId9"/>
    <p:sldId id="260" r:id="rId10"/>
    <p:sldId id="283" r:id="rId11"/>
    <p:sldId id="272" r:id="rId12"/>
    <p:sldId id="261" r:id="rId13"/>
    <p:sldId id="262" r:id="rId14"/>
    <p:sldId id="263" r:id="rId15"/>
    <p:sldId id="264" r:id="rId16"/>
    <p:sldId id="266" r:id="rId17"/>
    <p:sldId id="267" r:id="rId18"/>
    <p:sldId id="268" r:id="rId19"/>
    <p:sldId id="276" r:id="rId20"/>
    <p:sldId id="277" r:id="rId21"/>
    <p:sldId id="269" r:id="rId22"/>
    <p:sldId id="281" r:id="rId23"/>
    <p:sldId id="278" r:id="rId24"/>
    <p:sldId id="273" r:id="rId25"/>
    <p:sldId id="270" r:id="rId26"/>
    <p:sldId id="279" r:id="rId27"/>
    <p:sldId id="271" r:id="rId28"/>
    <p:sldId id="284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/VtQp9C4YbwiZUIoCkRblA" hashData="fvOfWxCAKdRjvm2IjZ2Otj4JxU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  <a:srgbClr val="FFFF66"/>
    <a:srgbClr val="FF6699"/>
    <a:srgbClr val="00FF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7" d="100"/>
          <a:sy n="47" d="100"/>
        </p:scale>
        <p:origin x="-1656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0747275-7387-4443-9246-4917D617D05A}" type="datetimeFigureOut">
              <a:rPr lang="es-MX"/>
              <a:pPr>
                <a:defRPr/>
              </a:pPr>
              <a:t>22/01/2014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CF61F69-A5FA-4A0D-8EB0-E1A6EEF11E6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66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4A0767-4449-433C-A021-F73EA689B01A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MX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C85C31-69E3-48A4-A06F-9393FEC974CF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s-MX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812874-CEB5-47F2-A5C2-EF646B96F185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s-MX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E7FA18-47C8-47B9-8DDE-90E90AAE9FE0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s-MX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07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4B22EB-97A3-429F-9B8E-048CF7046E62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MX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452E6E-7033-4484-88B5-02DF4E96C212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s-MX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27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DE99C7-602B-464D-8D3F-5AF588EE0B2E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s-MX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37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2CF70D-2485-4615-8C80-9EE38E7D9A70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s-MX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BB7748-48D0-4647-B6E5-937B05CCA858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s-MX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C0BBE2-9E7F-4290-B064-806E911F3856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s-MX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799372-D9A2-458D-96DA-5152FE0465E7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s-MX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084CCA-34B4-4226-B1BE-CFCD61CB227B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s-MX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63BD39-D0F2-49A5-8FDF-AD708E37962F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s-MX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DD9965-8A18-47BF-B213-42C070EA1346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s-MX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5DF2A3-4306-4E09-8899-02D6D6B1591F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s-MX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96EC0C-5248-4F5A-BB63-38FE46C27E23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s-MX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A6C562-10E3-4374-B3F1-79CF2FFF1078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s-MX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7D166F-9C42-43C0-9E39-887E00576105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s-MX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411CC0-AB7C-4AEA-BA57-743FD1D7D696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s-MX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E853C2-2CD6-472E-92CC-B75F5C58B220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s-MX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F389DED-3FCD-49C0-ABE4-DF595665480D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s-MX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D0175E-02A8-4ED4-B8B2-C15BAFCE1218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s-MX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5E7260-50BB-4334-A88C-7B0335F0C1C1}" type="slidenum">
              <a:rPr 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s-MX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BD39C-7062-44AC-B3CF-A4A46DCDDFE3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1D19F-6ADD-4837-8F62-9656103B5E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E7D28-6EAD-472D-91E4-DEB81209B1B7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CD1F4-3991-497B-BA76-BD2797A357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0D460-AAF2-456A-87E3-D0F859B15C2D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F6CFF-A9FA-4B5D-B050-E123E53DB6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053D4-0143-4507-AA02-FA588E6E6306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92D14-0BCC-42C2-B3EF-6BDFBFBFB3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6DA1C-9B8A-4656-BA55-1AE3423D5FB6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E8797-31C9-44B5-90F3-D6EFFA849F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FC382-1FC9-4058-8889-741D8273B873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04F1B-84AD-4BD0-8EFD-34AF070D25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7724D-C4C1-4C0A-B4B2-FBDB20B47B75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D2659-A4AB-4C00-873B-815B15EACA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F9E6E-839B-4882-B19F-19A34EFFB626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FEBC8-C2CD-477A-8D8B-AD5E964444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7A266-3384-4601-A3DB-2D3C6154EB5D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C1EE7-4D1E-4218-ACCF-2F1FFF1F20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B7947-8125-49C3-82D1-F69E4D545A37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7CC1E-48E3-45E6-9DC7-8E7ADAB4FB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0924F-99F2-4479-A645-2637BBA8D353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35089-1930-4BE2-83A1-8C0DC2B16D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B49046-623B-4C25-9DBC-47EC9530121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A8FAFE-FB80-4130-B0A4-75CC23610E14}" type="datetimeFigureOut">
              <a:rPr lang="es-ES"/>
              <a:pPr>
                <a:defRPr/>
              </a:pPr>
              <a:t>22/01/2014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7F79E3-78AE-4EF4-9197-6419AE8A86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6B5601D-2496-442A-BAE4-23C65F7FEA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6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  <a:latin typeface="Calibri" pitchFamily="34" charset="0"/>
              </a:rPr>
              <a:t>pcv</a:t>
            </a:r>
          </a:p>
        </p:txBody>
      </p:sp>
      <p:sp>
        <p:nvSpPr>
          <p:cNvPr id="2051" name="AutoShape 9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052" name="AutoShape 11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053" name="AutoShape 13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2063" name="Picture 15" descr="lorennapol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981075"/>
            <a:ext cx="3897312" cy="48244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5" name="Picture 1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484313"/>
            <a:ext cx="4537075" cy="284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Text Box 17"/>
          <p:cNvSpPr txBox="1">
            <a:spLocks noChangeArrowheads="1"/>
          </p:cNvSpPr>
          <p:nvPr/>
        </p:nvSpPr>
        <p:spPr bwMode="auto">
          <a:xfrm>
            <a:off x="539750" y="4797425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sz="2400" b="1">
                <a:solidFill>
                  <a:srgbClr val="00FFCC"/>
                </a:solidFill>
              </a:rPr>
              <a:t>GINA LOLOBRIGIDA</a:t>
            </a:r>
          </a:p>
        </p:txBody>
      </p:sp>
      <p:sp>
        <p:nvSpPr>
          <p:cNvPr id="2057" name="Text Box 18"/>
          <p:cNvSpPr txBox="1">
            <a:spLocks noChangeArrowheads="1"/>
          </p:cNvSpPr>
          <p:nvPr/>
        </p:nvSpPr>
        <p:spPr bwMode="auto">
          <a:xfrm>
            <a:off x="5761038" y="5876925"/>
            <a:ext cx="3382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sz="2400" b="1">
                <a:solidFill>
                  <a:srgbClr val="00FFCC"/>
                </a:solidFill>
              </a:rPr>
              <a:t>SOFÍA LOREN </a:t>
            </a:r>
          </a:p>
        </p:txBody>
      </p:sp>
      <p:sp>
        <p:nvSpPr>
          <p:cNvPr id="2058" name="Text Box 19"/>
          <p:cNvSpPr txBox="1">
            <a:spLocks noChangeArrowheads="1"/>
          </p:cNvSpPr>
          <p:nvPr/>
        </p:nvSpPr>
        <p:spPr bwMode="auto">
          <a:xfrm>
            <a:off x="323850" y="0"/>
            <a:ext cx="8569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sz="2400" b="1">
                <a:solidFill>
                  <a:srgbClr val="00FFCC"/>
                </a:solidFill>
              </a:rPr>
              <a:t>AYUDA MEMORIA PARA LA JUVENTUD DE LA DÉCADA DEL CINCUENTA – HOY AL BORDE DEL ALZHEIMER </a:t>
            </a:r>
          </a:p>
        </p:txBody>
      </p:sp>
    </p:spTree>
  </p:cSld>
  <p:clrMapOvr>
    <a:masterClrMapping/>
  </p:clrMapOvr>
  <p:transition>
    <p:sndAc>
      <p:stSnd loop="1">
        <p:snd r:embed="rId3" name="COMO HAN PASADO LOS AÑOS Romantico sax rubio chihuahu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1052513"/>
            <a:ext cx="3571875" cy="180975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buFontTx/>
              <a:buAutoNum type="arabicPeriod"/>
            </a:pPr>
            <a:r>
              <a:rPr lang="es-ES" sz="2800" b="1">
                <a:latin typeface="Calibri" pitchFamily="34" charset="0"/>
              </a:rPr>
              <a:t>¿Llegó a usar faja, corsé , corbata de pajarita y          tirantes?</a:t>
            </a:r>
          </a:p>
        </p:txBody>
      </p:sp>
      <p:pic>
        <p:nvPicPr>
          <p:cNvPr id="3" name="Picture 4" descr="http://diariodeladyedna.buenblog.com/files/2012/10/black-corset-293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692150"/>
            <a:ext cx="25717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http://1.bp.blogspot.com/-fo-FkDoBe9I/TrBevgK2HcI/AAAAAAAAAiQ/fGW1Jsk5wmg/s1600/tirant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3141663"/>
            <a:ext cx="21431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928938" y="5805488"/>
            <a:ext cx="5746750" cy="954087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Calibri" pitchFamily="34" charset="0"/>
              </a:rPr>
              <a:t>2.  ¿Conoció cuando iban a misa con mantilla o con velo ?</a:t>
            </a:r>
          </a:p>
        </p:txBody>
      </p:sp>
      <p:pic>
        <p:nvPicPr>
          <p:cNvPr id="6" name="Picture 8" descr="http://s3.amazonaws.com/wedding_prod/photos/0310be1ac79685029815766f285c804a_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975" y="3068638"/>
            <a:ext cx="2478088" cy="371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6 CuadroTexto"/>
          <p:cNvSpPr txBox="1">
            <a:spLocks noChangeArrowheads="1"/>
          </p:cNvSpPr>
          <p:nvPr/>
        </p:nvSpPr>
        <p:spPr bwMode="auto">
          <a:xfrm>
            <a:off x="2643188" y="190500"/>
            <a:ext cx="4714875" cy="523875"/>
          </a:xfrm>
          <a:prstGeom prst="rect">
            <a:avLst/>
          </a:prstGeom>
          <a:solidFill>
            <a:srgbClr val="FFFF66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800" b="1">
                <a:latin typeface="Calibri" pitchFamily="34" charset="0"/>
              </a:rPr>
              <a:t>HAGA UN POCO DE MEMORIA</a:t>
            </a:r>
            <a:endParaRPr lang="es-ES" sz="2800" b="1">
              <a:latin typeface="Calibri" pitchFamily="34" charset="0"/>
            </a:endParaRPr>
          </a:p>
        </p:txBody>
      </p:sp>
      <p:pic>
        <p:nvPicPr>
          <p:cNvPr id="21506" name="Picture 2" descr="http://3.bp.blogspot.com/_YJkdNi7eyns/TQJEHzbWpiI/AAAAAAAATy4/uQQKbcdafMY/faja%20con%20liguer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75" y="765175"/>
            <a:ext cx="2714625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11" descr="Black bow tie isolated on white background - stock photo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3575" y="3357563"/>
            <a:ext cx="2736850" cy="242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28625" y="473075"/>
            <a:ext cx="4214813" cy="97472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3.  ¿Su mamá era devota de la máquina SINGER?</a:t>
            </a:r>
          </a:p>
        </p:txBody>
      </p:sp>
      <p:pic>
        <p:nvPicPr>
          <p:cNvPr id="8" name="Picture 2" descr="http://www.hogarutil.com/archivos/201105/customizar-medias-v-668x400x80xX.jpg?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8" y="3762375"/>
            <a:ext cx="442912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5429250" y="4429125"/>
            <a:ext cx="3338513" cy="1384300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4. ¿Su mamá zurcía </a:t>
            </a:r>
          </a:p>
          <a:p>
            <a:pPr algn="ctr"/>
            <a:r>
              <a:rPr lang="es-ES" sz="2800" b="1">
                <a:latin typeface="Calibri" pitchFamily="34" charset="0"/>
              </a:rPr>
              <a:t>o mandaba zurcir las </a:t>
            </a:r>
          </a:p>
          <a:p>
            <a:pPr algn="ctr"/>
            <a:r>
              <a:rPr lang="es-ES" sz="2800" b="1">
                <a:latin typeface="Calibri" pitchFamily="34" charset="0"/>
              </a:rPr>
              <a:t>medias?</a:t>
            </a:r>
          </a:p>
        </p:txBody>
      </p:sp>
      <p:sp>
        <p:nvSpPr>
          <p:cNvPr id="4101" name="5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  <p:pic>
        <p:nvPicPr>
          <p:cNvPr id="4102" name="Picture 8" descr="maquina-de-coser-singer-antigua-992-MLC2699758656_052012-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5988" y="333375"/>
            <a:ext cx="4418012" cy="330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42875" y="617538"/>
            <a:ext cx="5500688" cy="974725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5. ¿Tomó o le tomaron fotos con máquina  de cajón?</a:t>
            </a:r>
          </a:p>
        </p:txBody>
      </p:sp>
      <p:pic>
        <p:nvPicPr>
          <p:cNvPr id="5123" name="Picture 4" descr="http://upload.wikimedia.org/wikipedia/commons/thumb/0/0f/Zeiss_ikon_box_tengor_sst.jpg/220px-Zeiss_ikon_box_tengor_ss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50" y="214313"/>
            <a:ext cx="271462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4781550" y="4797425"/>
            <a:ext cx="4341813" cy="954088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Calibri" pitchFamily="34" charset="0"/>
              </a:rPr>
              <a:t>6. ¿Aprendió a escribir </a:t>
            </a:r>
          </a:p>
          <a:p>
            <a:r>
              <a:rPr lang="es-ES" sz="2800" b="1">
                <a:latin typeface="Calibri" pitchFamily="34" charset="0"/>
              </a:rPr>
              <a:t>con la plumilla y un tintero?</a:t>
            </a:r>
          </a:p>
        </p:txBody>
      </p:sp>
      <p:sp>
        <p:nvSpPr>
          <p:cNvPr id="5125" name="5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  <p:pic>
        <p:nvPicPr>
          <p:cNvPr id="5126" name="Picture 8" descr="pluma-madera-tinta-china-punta-antigua-escribir-caligrafia-1046-MLC3771129828_022013-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781300"/>
            <a:ext cx="4383088" cy="370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148322-dscn5398-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2339975" y="4221163"/>
            <a:ext cx="5616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sz="2400" b="1">
                <a:solidFill>
                  <a:srgbClr val="00FFCC"/>
                </a:solidFill>
              </a:rPr>
              <a:t>¿La obligaron a estudiar piano?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57188" y="831850"/>
            <a:ext cx="2838450" cy="954088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latin typeface="Calibri" pitchFamily="34" charset="0"/>
              </a:rPr>
              <a:t>7. ¿Oyó discos de </a:t>
            </a:r>
          </a:p>
          <a:p>
            <a:r>
              <a:rPr lang="es-ES" sz="2800" b="1">
                <a:latin typeface="Calibri" pitchFamily="34" charset="0"/>
              </a:rPr>
              <a:t>45 rpm Y 78 rpm?</a:t>
            </a:r>
          </a:p>
        </p:txBody>
      </p:sp>
      <p:pic>
        <p:nvPicPr>
          <p:cNvPr id="7171" name="Picture 8" descr="http://www.asifunciona.com/electronica/ke_analog/img_analog/12analog_25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76625" y="285750"/>
            <a:ext cx="23812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http://img203.imageshack.us/img203/6573/78turntabl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81688" y="123825"/>
            <a:ext cx="30480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643438" y="4214813"/>
            <a:ext cx="4071937" cy="1384300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8. ¿Le tocaron todavía las misas en Latín con el padre dando la espalda?</a:t>
            </a:r>
          </a:p>
        </p:txBody>
      </p:sp>
      <p:pic>
        <p:nvPicPr>
          <p:cNvPr id="6" name="Picture 10" descr="http://2.bp.blogspot.com/_KuGj9NDZo5A/TJI9OzE6weI/AAAAAAAAAdU/O_Ck44nNCHM/s1600/Misa+Tridentina%5B2%5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" y="2214563"/>
            <a:ext cx="38004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6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71438" y="142875"/>
            <a:ext cx="3714750" cy="1401763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9. ¿Para comulgar tenía que estar en ayunas desde la víspera ? </a:t>
            </a:r>
          </a:p>
        </p:txBody>
      </p:sp>
      <p:pic>
        <p:nvPicPr>
          <p:cNvPr id="8195" name="Picture 12" descr="http://3.bp.blogspot.com/-kmhM5NJC4ts/T0M2PWemmtI/AAAAAAAAA3A/_bFiVvZp98Y/s1600/Crisma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142875"/>
            <a:ext cx="5000625" cy="364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http://4.bp.blogspot.com/_DXvqb9xTdSY/TUOmHhH4kvI/AAAAAAAACVs/sRjprMHngUA/s200/04-Glostora-Tango-Club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3" y="4071938"/>
            <a:ext cx="1143000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5643563" y="4508500"/>
            <a:ext cx="3500437" cy="1828800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  <a:cs typeface="Times New Roman" pitchFamily="18" charset="0"/>
              </a:rPr>
              <a:t>10. ¿Usó  gomina Brancato y tal vez Glostora</a:t>
            </a:r>
            <a:endParaRPr lang="es-ES" sz="2400" b="1" i="1">
              <a:latin typeface="Calibri" pitchFamily="34" charset="0"/>
              <a:cs typeface="Times New Roman" pitchFamily="18" charset="0"/>
            </a:endParaRPr>
          </a:p>
          <a:p>
            <a:pPr algn="ctr"/>
            <a:r>
              <a:rPr lang="es-MX" sz="2800" b="1" i="1">
                <a:latin typeface="Calibri" pitchFamily="34" charset="0"/>
                <a:cs typeface="Times New Roman" pitchFamily="18" charset="0"/>
              </a:rPr>
              <a:t> </a:t>
            </a:r>
            <a:endParaRPr lang="es-ES" b="1" i="1">
              <a:latin typeface="Calibri" pitchFamily="34" charset="0"/>
            </a:endParaRPr>
          </a:p>
        </p:txBody>
      </p:sp>
      <p:sp>
        <p:nvSpPr>
          <p:cNvPr id="8198" name="10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  <p:pic>
        <p:nvPicPr>
          <p:cNvPr id="8199" name="Picture 10" descr="ANd9GcRsyGXjC05AiHv3PgTbhXHoEjIrax2TFXfmpDSxV6JrVFpYSL2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1989138"/>
            <a:ext cx="2941637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50" y="-23813"/>
            <a:ext cx="4500563" cy="1814513"/>
          </a:xfrm>
          <a:prstGeom prst="rect">
            <a:avLst/>
          </a:prstGeom>
          <a:solidFill>
            <a:srgbClr val="00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es-ES" sz="2800" b="1">
                <a:latin typeface="Calibri" pitchFamily="34" charset="0"/>
                <a:cs typeface="Times New Roman" pitchFamily="18" charset="0"/>
              </a:rPr>
              <a:t>11. ¿En los dormitorios habían roperos  porque los armarios empotrados no existían?  </a:t>
            </a:r>
            <a:endParaRPr lang="es-ES" sz="2800" b="1">
              <a:latin typeface="Calibri" pitchFamily="34" charset="0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3203575" y="4652963"/>
            <a:ext cx="5726113" cy="1816100"/>
          </a:xfrm>
          <a:prstGeom prst="rect">
            <a:avLst/>
          </a:prstGeom>
          <a:solidFill>
            <a:srgbClr val="00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" sz="2800" b="1">
                <a:latin typeface="Calibri" pitchFamily="34" charset="0"/>
                <a:cs typeface="Times New Roman" pitchFamily="18" charset="0"/>
              </a:rPr>
              <a:t>12. ¿El refrigerador era un lujo y lo tenía la gente adinerada . Lo normal era tener una nevera enfriada con un cuarto de barra de hielo?</a:t>
            </a:r>
            <a:endParaRPr lang="es-ES" sz="2800" b="1">
              <a:latin typeface="Calibri" pitchFamily="34" charset="0"/>
            </a:endParaRPr>
          </a:p>
        </p:txBody>
      </p:sp>
      <p:pic>
        <p:nvPicPr>
          <p:cNvPr id="8" name="Picture 2" descr="http://img.clasf.mx/2012/09/07/Hermoso-Refrigerador-Antiguo-de-Coleccion-201209071712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571750"/>
            <a:ext cx="28194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5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  <a:latin typeface="Calibri" pitchFamily="34" charset="0"/>
              </a:rPr>
              <a:t>pcv</a:t>
            </a:r>
          </a:p>
        </p:txBody>
      </p:sp>
      <p:pic>
        <p:nvPicPr>
          <p:cNvPr id="9222" name="Picture 8" descr="ANd9GcRIfoHUo5jlPnA52L9O_6Bg6YOxbdGYF8_tF6suMKCZeYNCo-0gx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260350"/>
            <a:ext cx="3236913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bacinica-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400"/>
            <a:ext cx="8970963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323850" y="5445125"/>
            <a:ext cx="85693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sz="2400" b="1"/>
              <a:t>¿Le toco que, como los baños quedaban muy lejos y hacía mucho frio, los orinales eran indispensables?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14313" y="403225"/>
            <a:ext cx="5429250" cy="954088"/>
          </a:xfrm>
          <a:prstGeom prst="rect">
            <a:avLst/>
          </a:prstGeom>
          <a:solidFill>
            <a:srgbClr val="00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13. ¿Era un lujo tener teléfono que era negro y solía estar en la sala?</a:t>
            </a:r>
          </a:p>
        </p:txBody>
      </p:sp>
      <p:pic>
        <p:nvPicPr>
          <p:cNvPr id="11267" name="Picture 2" descr="http://3.bp.blogspot.com/_2qAS1i6N4pQ/TJ_z5YjVMpI/AAAAAAAAABo/ajenkksnjCs/s1600/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50" y="142875"/>
            <a:ext cx="300037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5357813" y="3830638"/>
            <a:ext cx="3714750" cy="1814512"/>
          </a:xfrm>
          <a:prstGeom prst="rect">
            <a:avLst/>
          </a:prstGeom>
          <a:solidFill>
            <a:srgbClr val="00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14. ¿Recibía la leche a domicilio ya sea por litros o en botellas retornables de vidrio?</a:t>
            </a:r>
          </a:p>
        </p:txBody>
      </p:sp>
      <p:sp>
        <p:nvSpPr>
          <p:cNvPr id="11269" name="7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  <a:latin typeface="Calibri" pitchFamily="34" charset="0"/>
              </a:rPr>
              <a:t>pcv</a:t>
            </a:r>
          </a:p>
        </p:txBody>
      </p:sp>
      <p:pic>
        <p:nvPicPr>
          <p:cNvPr id="11270" name="Picture 9" descr="botella-lech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1773238"/>
            <a:ext cx="4032250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0" y="0"/>
            <a:ext cx="3857625" cy="3970338"/>
          </a:xfrm>
          <a:prstGeom prst="rect">
            <a:avLst/>
          </a:prstGeom>
          <a:solidFill>
            <a:srgbClr val="00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800" b="1">
                <a:latin typeface="Calibri" pitchFamily="34" charset="0"/>
              </a:rPr>
              <a:t>15. ¿Estaban de moda las películas de Cantinflas – Laurel  y Hardy – Errol Flin – Vivian Leigh, que los jóvenes veíamos en sesion contínua en  amplias salas a módicos precios?</a:t>
            </a:r>
            <a:endParaRPr lang="es-ES" sz="2800" b="1">
              <a:latin typeface="Calibri" pitchFamily="34" charset="0"/>
            </a:endParaRPr>
          </a:p>
        </p:txBody>
      </p:sp>
      <p:pic>
        <p:nvPicPr>
          <p:cNvPr id="10" name="Picture 12" descr="http://www.cuadrosguapos.com/images/product_images/popup_images/307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76700"/>
            <a:ext cx="2182813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4932363" y="4724400"/>
            <a:ext cx="3714750" cy="1828800"/>
          </a:xfrm>
          <a:prstGeom prst="rect">
            <a:avLst/>
          </a:prstGeom>
          <a:solidFill>
            <a:srgbClr val="00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800" b="1">
                <a:latin typeface="Calibri" pitchFamily="34" charset="0"/>
              </a:rPr>
              <a:t>16.- ¿El Aceite de Ricino y la emulsión de Scott eran casi imprescindibles?</a:t>
            </a:r>
            <a:endParaRPr lang="es-ES" sz="2800" b="1">
              <a:latin typeface="Calibri" pitchFamily="34" charset="0"/>
            </a:endParaRPr>
          </a:p>
        </p:txBody>
      </p:sp>
      <p:sp>
        <p:nvSpPr>
          <p:cNvPr id="12293" name="11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  <a:latin typeface="Calibri" pitchFamily="34" charset="0"/>
              </a:rPr>
              <a:t>pcv</a:t>
            </a:r>
          </a:p>
        </p:txBody>
      </p:sp>
      <p:pic>
        <p:nvPicPr>
          <p:cNvPr id="12294" name="Picture 10" descr="ANd9GcRz_Mk004ga4RyW6M6P-YLvEwztL2i3XSXx6A7MeKZvD3cGIpdt7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333375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12" descr="ANd9GcRbNdM5lQ92LU0tREBhAqYmdNRxKJtCaVr0ZLT0N7xJDS1RieVJ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84888" y="333375"/>
            <a:ext cx="270510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14" descr="errol-flyn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1863" y="2060575"/>
            <a:ext cx="2871787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15" descr="vivian-leigh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95738" y="2492375"/>
            <a:ext cx="2100262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1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68538" y="4149725"/>
            <a:ext cx="140970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71438" y="404813"/>
            <a:ext cx="4214812" cy="3108325"/>
          </a:xfrm>
          <a:prstGeom prst="rect">
            <a:avLst/>
          </a:prstGeom>
          <a:solidFill>
            <a:srgbClr val="00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800" b="1">
                <a:latin typeface="Calibri" pitchFamily="34" charset="0"/>
              </a:rPr>
              <a:t>17. ¿Los domingos no se podía perder “Sugarfoot”, La casa del Zorro, Rey de diamantes, Bonanza, Escala en Hi-Fi, el Ratón Mickey o el Pato Donald ?.</a:t>
            </a:r>
          </a:p>
          <a:p>
            <a:pPr algn="ctr"/>
            <a:endParaRPr lang="es-ES" sz="2800" b="1">
              <a:latin typeface="Calibri" pitchFamily="34" charset="0"/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142875" y="4830763"/>
            <a:ext cx="4572000" cy="955675"/>
          </a:xfrm>
          <a:prstGeom prst="rect">
            <a:avLst/>
          </a:prstGeom>
          <a:solidFill>
            <a:srgbClr val="00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800" b="1">
                <a:latin typeface="Calibri" pitchFamily="34" charset="0"/>
              </a:rPr>
              <a:t>18. ¿Y pocos años después Tom y Jerry?</a:t>
            </a:r>
            <a:endParaRPr lang="es-ES" sz="2800" b="1">
              <a:latin typeface="Calibri" pitchFamily="34" charset="0"/>
            </a:endParaRPr>
          </a:p>
        </p:txBody>
      </p:sp>
      <p:sp>
        <p:nvSpPr>
          <p:cNvPr id="13316" name="10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  <a:latin typeface="Calibri" pitchFamily="34" charset="0"/>
              </a:rPr>
              <a:t>pcv</a:t>
            </a:r>
          </a:p>
        </p:txBody>
      </p:sp>
      <p:pic>
        <p:nvPicPr>
          <p:cNvPr id="13317" name="Picture 10" descr="ANd9GcQi2ENbDm5hEf5CSupQip_FoSU0Od7ucuzCFH2gs4ks5DJBciz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60350"/>
            <a:ext cx="18764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11" descr="El+Pato+Donald+para+dibujar+pintar+colorear+imprimir+recortar+y+pegar+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9563" y="260350"/>
            <a:ext cx="1770062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2" descr="ANd9GcRxycXcy6a7CrQkI_Mt0qSXq3x5uj0JdNxgQScZdzmHW8j7iyKWMQ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3068638"/>
            <a:ext cx="3889375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42875" y="500063"/>
            <a:ext cx="3571875" cy="1384300"/>
          </a:xfrm>
          <a:prstGeom prst="rect">
            <a:avLst/>
          </a:prstGeom>
          <a:solidFill>
            <a:srgbClr val="00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19. ¿Usó pantalón campana? ¿Y si era una niña falda plato? </a:t>
            </a:r>
          </a:p>
        </p:txBody>
      </p:sp>
      <p:pic>
        <p:nvPicPr>
          <p:cNvPr id="14339" name="Picture 20" descr="http://lacuriosidadquematoalgato.files.wordpress.com/2012/05/melenas_pantalones_campa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0"/>
            <a:ext cx="4213225" cy="321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5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  <a:latin typeface="Calibri" pitchFamily="34" charset="0"/>
              </a:rPr>
              <a:t>pcv</a:t>
            </a:r>
          </a:p>
        </p:txBody>
      </p:sp>
      <p:pic>
        <p:nvPicPr>
          <p:cNvPr id="14341" name="Picture 8" descr="cortes de pelo y peinados para homb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2781300"/>
            <a:ext cx="32385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10"/>
          <p:cNvSpPr>
            <a:spLocks noChangeArrowheads="1"/>
          </p:cNvSpPr>
          <p:nvPr/>
        </p:nvSpPr>
        <p:spPr bwMode="auto">
          <a:xfrm>
            <a:off x="3419475" y="6165850"/>
            <a:ext cx="5275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/>
              <a:t>20. ¿La juventud usaba pelo largo?</a:t>
            </a:r>
            <a:endParaRPr lang="es-CL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0825" y="765175"/>
            <a:ext cx="5072063" cy="974725"/>
          </a:xfrm>
          <a:prstGeom prst="rect">
            <a:avLst/>
          </a:prstGeom>
          <a:solidFill>
            <a:srgbClr val="FF66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21. ¿Tal vez  conoció o incluso usó enaguas  y faldas plato?</a:t>
            </a:r>
          </a:p>
        </p:txBody>
      </p:sp>
      <p:pic>
        <p:nvPicPr>
          <p:cNvPr id="15363" name="Picture 4" descr="http://farm6.staticflickr.com/5001/5224073387_1884121a94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765175"/>
            <a:ext cx="3429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http://img1.mlstatic.com/wsl-ilusion-medios-fondos-pantalones-anti-estaticos_MLM-O-3321541303_102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2276475"/>
            <a:ext cx="2500313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6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42875" y="688975"/>
            <a:ext cx="3929063" cy="1401763"/>
          </a:xfrm>
          <a:prstGeom prst="rect">
            <a:avLst/>
          </a:prstGeom>
          <a:solidFill>
            <a:srgbClr val="FF66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23. ¿ Usó regla de cálculo en liceos y universidades?</a:t>
            </a:r>
          </a:p>
        </p:txBody>
      </p:sp>
      <p:pic>
        <p:nvPicPr>
          <p:cNvPr id="16387" name="Picture 8" descr="http://img1.mlstatic.com/mundo-vintage-antigua-regla-de-calculo-faber-castell-6785_MPE-O-2822918602_0620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38625" y="214313"/>
            <a:ext cx="47625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4500563" y="4429125"/>
            <a:ext cx="4357687" cy="974725"/>
          </a:xfrm>
          <a:prstGeom prst="rect">
            <a:avLst/>
          </a:prstGeom>
          <a:solidFill>
            <a:srgbClr val="FF66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24. ¿Le daba cuerda al reloj todos los días por la noche?</a:t>
            </a:r>
          </a:p>
        </p:txBody>
      </p:sp>
      <p:pic>
        <p:nvPicPr>
          <p:cNvPr id="8" name="Picture 2" descr="http://1.bp.blogspot.com/_8UTObT16lLc/SRy8KiX4h2I/AAAAAAAABUw/y0NYe_qs-uA/s320/small_mano_reloj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3857625"/>
            <a:ext cx="3857625" cy="283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5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42875" y="500063"/>
            <a:ext cx="4714875" cy="954087"/>
          </a:xfrm>
          <a:prstGeom prst="rect">
            <a:avLst/>
          </a:prstGeom>
          <a:solidFill>
            <a:srgbClr val="FF66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25. ¿Para el sermón el cura se subía al púlpito?</a:t>
            </a:r>
          </a:p>
        </p:txBody>
      </p:sp>
      <p:pic>
        <p:nvPicPr>
          <p:cNvPr id="17411" name="Picture 4" descr="http://www.request.org.uk/main/churches/tours/george/pulpi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38" y="142875"/>
            <a:ext cx="322897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071938" y="4643438"/>
            <a:ext cx="5000625" cy="1816100"/>
          </a:xfrm>
          <a:prstGeom prst="rect">
            <a:avLst/>
          </a:prstGeom>
          <a:solidFill>
            <a:srgbClr val="FF66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26. ¿Oyó  programas  como “Matilde Perico y Periquín", o tal vez el “Consultorio de Ana Francis"?</a:t>
            </a:r>
          </a:p>
        </p:txBody>
      </p:sp>
      <p:pic>
        <p:nvPicPr>
          <p:cNvPr id="6" name="Picture 4" descr="http://flopgames.files.wordpress.com/2012/07/radio_antigua_de_valvul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3857625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6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57188" y="688975"/>
            <a:ext cx="3571875" cy="1384300"/>
          </a:xfrm>
          <a:prstGeom prst="rect">
            <a:avLst/>
          </a:prstGeom>
          <a:solidFill>
            <a:srgbClr val="FF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27. ¿Tuvo o conoció patines de cuatro ruedas?</a:t>
            </a:r>
          </a:p>
        </p:txBody>
      </p:sp>
      <p:pic>
        <p:nvPicPr>
          <p:cNvPr id="18435" name="Picture 8" descr="http://images.quebarato.com.mx/T160x160/patines+antiguos+metalicos+aguascalientes+aguascalientes+mexico__77C62F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10125" y="142875"/>
            <a:ext cx="41910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6072188" y="4184650"/>
            <a:ext cx="3000375" cy="1816100"/>
          </a:xfrm>
          <a:prstGeom prst="rect">
            <a:avLst/>
          </a:prstGeom>
          <a:solidFill>
            <a:srgbClr val="FF66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28. ¿Fumó Bisonte o se daba el  lujo de unos “Fortuna”? </a:t>
            </a:r>
          </a:p>
        </p:txBody>
      </p:sp>
      <p:sp>
        <p:nvSpPr>
          <p:cNvPr id="18437" name="7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  <p:pic>
        <p:nvPicPr>
          <p:cNvPr id="18438" name="7 Imagen" descr="1760838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149725"/>
            <a:ext cx="178117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9 Imagen" descr="fortuna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3860800"/>
            <a:ext cx="252412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0" y="142875"/>
            <a:ext cx="2916238" cy="1828800"/>
          </a:xfrm>
          <a:prstGeom prst="rect">
            <a:avLst/>
          </a:prstGeom>
          <a:solidFill>
            <a:srgbClr val="FF66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800" b="1">
                <a:latin typeface="Calibri" pitchFamily="34" charset="0"/>
              </a:rPr>
              <a:t>29. ¿El grupo juvenil de moda eran “Los Beatles”?  </a:t>
            </a:r>
            <a:endParaRPr lang="es-ES" sz="2800" b="1">
              <a:latin typeface="Calibri" pitchFamily="34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214313" y="4902200"/>
            <a:ext cx="3929062" cy="1828800"/>
          </a:xfrm>
          <a:prstGeom prst="rect">
            <a:avLst/>
          </a:prstGeom>
          <a:solidFill>
            <a:srgbClr val="FF66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800" b="1">
                <a:latin typeface="Calibri" pitchFamily="34" charset="0"/>
              </a:rPr>
              <a:t>30. ¿Y los cantantes favoritos  Sara Montiel,  Frank Sinatra y Lucho Gatica,</a:t>
            </a:r>
            <a:r>
              <a:rPr lang="es-MX" sz="2800">
                <a:latin typeface="Calibri" pitchFamily="34" charset="0"/>
              </a:rPr>
              <a:t> </a:t>
            </a:r>
            <a:endParaRPr lang="es-ES" sz="2800">
              <a:latin typeface="Calibri" pitchFamily="34" charset="0"/>
            </a:endParaRPr>
          </a:p>
        </p:txBody>
      </p:sp>
      <p:pic>
        <p:nvPicPr>
          <p:cNvPr id="19460" name="Picture 12" descr="Lucho_Gat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4697413"/>
            <a:ext cx="154781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14" descr="ANd9GcQiJ41xz9fKqYhv7fLwAdQTdTgTdLO_JSLVl_Iuumvd5V22w1zg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25654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6" descr="ANd9GcQcElBrcJtlLtQKZUIsO-F0JCgzqSW5jP0GnNnNXaLnX6084rld6Q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4663" y="5000625"/>
            <a:ext cx="24574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8" descr="ANd9GcREIuGcy9zTcqQNFHjfZQo8W9AcOI6fmStF4CUXuF2W3tAdS4VLH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0200" y="404813"/>
            <a:ext cx="36004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22" descr="File_20081219322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4300" y="2565400"/>
            <a:ext cx="1755775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6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  <p:sp>
        <p:nvSpPr>
          <p:cNvPr id="20483" name="Text Box 10"/>
          <p:cNvSpPr txBox="1">
            <a:spLocks noChangeArrowheads="1"/>
          </p:cNvSpPr>
          <p:nvPr/>
        </p:nvSpPr>
        <p:spPr bwMode="auto">
          <a:xfrm>
            <a:off x="4608513" y="0"/>
            <a:ext cx="45354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sz="2400"/>
              <a:t>¿Vio a estos Guardias dirigiendo la circulacion?</a:t>
            </a:r>
          </a:p>
        </p:txBody>
      </p:sp>
      <p:pic>
        <p:nvPicPr>
          <p:cNvPr id="20484" name="Picture 12" descr="Caperucita+Roja+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908050"/>
            <a:ext cx="2422525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14" descr="ANd9GcScnDhNfUs2GNKONEKJOFr4-D_zl_mdXzrRDRohq6NPWVB5XNY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76700"/>
            <a:ext cx="2951163" cy="250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Text Box 15"/>
          <p:cNvSpPr txBox="1">
            <a:spLocks noChangeArrowheads="1"/>
          </p:cNvSpPr>
          <p:nvPr/>
        </p:nvSpPr>
        <p:spPr bwMode="auto">
          <a:xfrm>
            <a:off x="3708400" y="5229225"/>
            <a:ext cx="43053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sz="2400"/>
              <a:t>¿Disfrutó de los cuentos de Blanca Nieves y los de Caperucita Roja, sin modificar?</a:t>
            </a:r>
          </a:p>
        </p:txBody>
      </p:sp>
      <p:pic>
        <p:nvPicPr>
          <p:cNvPr id="20487" name="7 Imagen" descr="trafico_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9475" y="1268413"/>
            <a:ext cx="4614863" cy="332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71450" y="285750"/>
            <a:ext cx="3829050" cy="1401763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33. ¿Leyó novelas de   ConnanDoyle y de Corín Tellado  ?</a:t>
            </a:r>
          </a:p>
        </p:txBody>
      </p:sp>
      <p:sp>
        <p:nvSpPr>
          <p:cNvPr id="21507" name="6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  <p:pic>
        <p:nvPicPr>
          <p:cNvPr id="21508" name="Picture 9" descr="274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404813"/>
            <a:ext cx="3700463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420938"/>
            <a:ext cx="4681538" cy="351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panchos_aviles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76250"/>
            <a:ext cx="7273925" cy="541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0" y="60213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sz="2400" b="1"/>
              <a:t>¿Conquistó sus “pololas” con la música de Los Panchos?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4.bp.blogspot.com/-tgqzy0PlucI/UKggy9wF1LI/AAAAAAAAHW8/8P40UorTnOE/s1600/twis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0"/>
            <a:ext cx="4071938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85750" y="571500"/>
            <a:ext cx="4214813" cy="1384300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2800" b="1">
                <a:latin typeface="Calibri" pitchFamily="34" charset="0"/>
              </a:rPr>
              <a:t>35.¿Bailó en fiestas o guateques  al ritmo del Rock, Twist y Mambo?</a:t>
            </a:r>
            <a:endParaRPr lang="es-ES" sz="2800" b="1">
              <a:latin typeface="Calibri" pitchFamily="34" charset="0"/>
            </a:endParaRPr>
          </a:p>
        </p:txBody>
      </p:sp>
      <p:sp>
        <p:nvSpPr>
          <p:cNvPr id="23556" name="5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  <p:pic>
        <p:nvPicPr>
          <p:cNvPr id="23557" name="Picture 8" descr="ANd9GcSxbX1l1advF4Bf-0Zj3ph-XIyMi4IB7eXO9720DYzWLOcIofH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573463"/>
            <a:ext cx="4608513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57188" y="71438"/>
            <a:ext cx="4143375" cy="1384300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37. ¿Se santiguó con agua bendita al entrar y salir de la iglesia?</a:t>
            </a:r>
          </a:p>
        </p:txBody>
      </p:sp>
      <p:pic>
        <p:nvPicPr>
          <p:cNvPr id="24579" name="Picture 2" descr="http://2.bp.blogspot.com/-4-8ETPJwkeI/TpW0upewHFI/AAAAAAAADqw/tt5oqe9Mlbw/s1600/aguabendi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214313"/>
            <a:ext cx="4071938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4214813" y="4116388"/>
            <a:ext cx="4500562" cy="1828800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38. ¿Jugó a las canicas ,a la peonza, a pidola y al  escondite,… con los vecinos de su calle?</a:t>
            </a:r>
          </a:p>
        </p:txBody>
      </p:sp>
      <p:pic>
        <p:nvPicPr>
          <p:cNvPr id="4100" name="Picture 4" descr="http://ludicos.es/wp-content/uploads/2008/10/canic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1571625"/>
            <a:ext cx="38100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http://3.bp.blogspot.com/_oLhC0VQ2dSo/TGvNfi3LwXI/AAAAAAAAAHE/WJh_tN-z4xE/s1600/juegos0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5" y="4124325"/>
            <a:ext cx="38100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7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411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571750" y="460375"/>
            <a:ext cx="6429375" cy="2308225"/>
          </a:xfrm>
          <a:prstGeom prst="rect">
            <a:avLst/>
          </a:prstGeom>
          <a:solidFill>
            <a:srgbClr val="99FF99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latin typeface="Agency FB" pitchFamily="34" charset="0"/>
              </a:rPr>
              <a:t>Si Usted contestó afirmativamente a la mayoría de las preguntas de este cuestionario…</a:t>
            </a:r>
          </a:p>
        </p:txBody>
      </p:sp>
      <p:pic>
        <p:nvPicPr>
          <p:cNvPr id="3" name="Picture 14" descr="http://www.heathersanimations.com/elderly/image004-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500813" y="3571875"/>
            <a:ext cx="24288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14313" y="4357688"/>
            <a:ext cx="6143625" cy="1592262"/>
          </a:xfrm>
          <a:prstGeom prst="rect">
            <a:avLst/>
          </a:prstGeom>
          <a:solidFill>
            <a:srgbClr val="99FF99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latin typeface="Verdana" pitchFamily="34" charset="0"/>
                <a:cs typeface="Times New Roman" pitchFamily="18" charset="0"/>
              </a:rPr>
              <a:t>¡No lo dude más, Usted está en la Tercera Edad y quizá en la Cuarta!</a:t>
            </a:r>
            <a:endParaRPr lang="es-ES" sz="1100" b="1"/>
          </a:p>
        </p:txBody>
      </p:sp>
      <p:pic>
        <p:nvPicPr>
          <p:cNvPr id="25605" name="Picture 22" descr="http://www.amazing-animations.com/animations/women3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42875" y="285750"/>
            <a:ext cx="22860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5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6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96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411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14313" y="500063"/>
            <a:ext cx="5286375" cy="1754187"/>
          </a:xfrm>
          <a:prstGeom prst="rect">
            <a:avLst/>
          </a:prstGeom>
          <a:solidFill>
            <a:srgbClr val="99FF99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latin typeface="Agency FB" pitchFamily="34" charset="0"/>
              </a:rPr>
              <a:t>Si Usted no recuerda alguna de estas cosas…</a:t>
            </a: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929063" y="4714875"/>
            <a:ext cx="5000625" cy="1570038"/>
          </a:xfrm>
          <a:prstGeom prst="rect">
            <a:avLst/>
          </a:prstGeom>
          <a:solidFill>
            <a:srgbClr val="99FF99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latin typeface="Verdana" pitchFamily="34" charset="0"/>
                <a:cs typeface="Times New Roman" pitchFamily="18" charset="0"/>
              </a:rPr>
              <a:t>¡¡¡Es probable que padezca Alzheimer o demencia senil!!!</a:t>
            </a:r>
            <a:endParaRPr lang="es-ES" sz="1100" b="1"/>
          </a:p>
        </p:txBody>
      </p:sp>
      <p:pic>
        <p:nvPicPr>
          <p:cNvPr id="26628" name="Picture 2" descr="http://www.100pies.net/Gifs/Personas/Ancianos/Anciano-2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63" y="157163"/>
            <a:ext cx="2714625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ttp://gi62.photobucket.com/groups/h113/BTDCQBFYK1/op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429125"/>
            <a:ext cx="3500438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5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8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48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705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randfather &amp; Grandmoth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0" y="1428750"/>
            <a:ext cx="642937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14375" y="95250"/>
            <a:ext cx="7786688" cy="1287463"/>
          </a:xfrm>
          <a:prstGeom prst="rect">
            <a:avLst/>
          </a:prstGeom>
          <a:solidFill>
            <a:srgbClr val="99FF99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s-ES" sz="2400" b="1">
                <a:latin typeface="Arial Black" pitchFamily="34" charset="0"/>
                <a:cs typeface="Times New Roman" pitchFamily="18" charset="0"/>
              </a:rPr>
              <a:t>De todas formas abríguese antes de salir mi querido (a) amigo (a)  y no haga disparates.</a:t>
            </a:r>
          </a:p>
          <a:p>
            <a:pPr algn="ctr" eaLnBrk="0" hangingPunct="0"/>
            <a:r>
              <a:rPr lang="es-ES" sz="2800">
                <a:latin typeface="Arial Black" pitchFamily="34" charset="0"/>
                <a:cs typeface="Times New Roman" pitchFamily="18" charset="0"/>
              </a:rPr>
              <a:t>Usted ya no aguanta un asalto.. </a:t>
            </a:r>
            <a:endParaRPr lang="es-ES" sz="2800">
              <a:latin typeface="Arial Black" pitchFamily="34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714375" y="5832475"/>
            <a:ext cx="7858125" cy="954088"/>
          </a:xfrm>
          <a:prstGeom prst="rect">
            <a:avLst/>
          </a:prstGeom>
          <a:solidFill>
            <a:srgbClr val="99FF99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latin typeface="Arial Black" pitchFamily="34" charset="0"/>
                <a:cs typeface="Times New Roman" pitchFamily="18" charset="0"/>
              </a:rPr>
              <a:t>Así que mejor acuéstese tempranito y esté en paz con DIOS.</a:t>
            </a:r>
            <a:endParaRPr lang="es-ES" sz="2800">
              <a:latin typeface="Calibri" pitchFamily="34" charset="0"/>
            </a:endParaRPr>
          </a:p>
        </p:txBody>
      </p:sp>
      <p:sp>
        <p:nvSpPr>
          <p:cNvPr id="27653" name="5 CuadroTexto"/>
          <p:cNvSpPr txBox="1">
            <a:spLocks noChangeArrowheads="1"/>
          </p:cNvSpPr>
          <p:nvPr/>
        </p:nvSpPr>
        <p:spPr bwMode="auto">
          <a:xfrm>
            <a:off x="8572500" y="6500813"/>
            <a:ext cx="571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>
                <a:latin typeface="Calibri" pitchFamily="34" charset="0"/>
              </a:rPr>
              <a:t>pcv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96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96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YUDA MEMORIA PARA LOS MAS QUE SENESCENTES">
  <a:themeElements>
    <a:clrScheme name="RECORDAR ES VIVIR B 2">
      <a:dk1>
        <a:srgbClr val="000000"/>
      </a:dk1>
      <a:lt1>
        <a:srgbClr val="99FF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CAFFE2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CORDAR ES VIVIR B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RDAR ES VIVIR B 2">
        <a:dk1>
          <a:srgbClr val="000000"/>
        </a:dk1>
        <a:lt1>
          <a:srgbClr val="99FFCC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CAFFE2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AYUDA MEMORIA PARA LOS MAS QUE SENESCENTES</Template>
  <TotalTime>1</TotalTime>
  <Words>760</Words>
  <Application>Microsoft Office PowerPoint</Application>
  <PresentationFormat>Presentación en pantalla (4:3)</PresentationFormat>
  <Paragraphs>126</Paragraphs>
  <Slides>27</Slides>
  <Notes>23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5" baseType="lpstr">
      <vt:lpstr>Arial</vt:lpstr>
      <vt:lpstr>Calibri</vt:lpstr>
      <vt:lpstr>Times New Roman</vt:lpstr>
      <vt:lpstr>Agency FB</vt:lpstr>
      <vt:lpstr>Verdana</vt:lpstr>
      <vt:lpstr>Arial Black</vt:lpstr>
      <vt:lpstr>AYUDA MEMORIA PARA LOS MAS QUE SENESCENTES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2014-01-22T21:28:12Z</dcterms:created>
  <dcterms:modified xsi:type="dcterms:W3CDTF">2014-01-22T21:29:56Z</dcterms:modified>
</cp:coreProperties>
</file>