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316" r:id="rId3"/>
    <p:sldId id="323" r:id="rId4"/>
    <p:sldId id="329" r:id="rId5"/>
    <p:sldId id="319" r:id="rId6"/>
    <p:sldId id="320" r:id="rId7"/>
    <p:sldId id="321" r:id="rId8"/>
    <p:sldId id="325" r:id="rId9"/>
    <p:sldId id="322" r:id="rId10"/>
    <p:sldId id="326" r:id="rId11"/>
    <p:sldId id="268" r:id="rId12"/>
    <p:sldId id="328" r:id="rId13"/>
    <p:sldId id="324" r:id="rId14"/>
    <p:sldId id="361" r:id="rId15"/>
    <p:sldId id="318" r:id="rId16"/>
    <p:sldId id="348" r:id="rId17"/>
    <p:sldId id="330" r:id="rId18"/>
    <p:sldId id="332" r:id="rId19"/>
    <p:sldId id="334" r:id="rId20"/>
    <p:sldId id="335" r:id="rId21"/>
    <p:sldId id="333" r:id="rId22"/>
    <p:sldId id="350" r:id="rId23"/>
    <p:sldId id="364" r:id="rId24"/>
    <p:sldId id="351" r:id="rId25"/>
    <p:sldId id="362" r:id="rId26"/>
    <p:sldId id="336" r:id="rId27"/>
    <p:sldId id="337" r:id="rId28"/>
    <p:sldId id="340" r:id="rId29"/>
    <p:sldId id="339" r:id="rId30"/>
    <p:sldId id="341" r:id="rId31"/>
    <p:sldId id="342" r:id="rId32"/>
    <p:sldId id="343" r:id="rId33"/>
    <p:sldId id="344" r:id="rId34"/>
    <p:sldId id="347" r:id="rId35"/>
    <p:sldId id="363" r:id="rId36"/>
    <p:sldId id="346" r:id="rId37"/>
    <p:sldId id="345" r:id="rId38"/>
    <p:sldId id="352" r:id="rId39"/>
    <p:sldId id="349" r:id="rId40"/>
    <p:sldId id="354" r:id="rId41"/>
    <p:sldId id="355" r:id="rId42"/>
    <p:sldId id="365" r:id="rId43"/>
    <p:sldId id="359" r:id="rId44"/>
    <p:sldId id="356" r:id="rId45"/>
    <p:sldId id="357" r:id="rId46"/>
    <p:sldId id="360" r:id="rId47"/>
    <p:sldId id="353" r:id="rId48"/>
    <p:sldId id="366"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50000" saltData="39VcyHmABM8rxyfhwwGKDQ" hashData="K1bQD/SqR+RjduItsCzkxmltTz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A8A364"/>
    <a:srgbClr val="2B4BA7"/>
    <a:srgbClr val="473D95"/>
    <a:srgbClr val="5D2CA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38" y="-660"/>
      </p:cViewPr>
      <p:guideLst>
        <p:guide orient="horz" pos="2160"/>
        <p:guide pos="2880"/>
      </p:guideLst>
    </p:cSldViewPr>
  </p:slideViewPr>
  <p:notesTextViewPr>
    <p:cViewPr>
      <p:scale>
        <a:sx n="1" d="1"/>
        <a:sy n="1" d="1"/>
      </p:scale>
      <p:origin x="0" y="0"/>
    </p:cViewPr>
  </p:notesTextViewPr>
  <p:sorterViewPr>
    <p:cViewPr>
      <p:scale>
        <a:sx n="67" d="100"/>
        <a:sy n="67"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6ACCD58-A278-4288-BF7C-C5B96862DAE7}" type="datetimeFigureOut">
              <a:rPr lang="es-ES"/>
              <a:pPr>
                <a:defRPr/>
              </a:pPr>
              <a:t>04/03/2017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192B1DE-8E54-409E-B5D0-ED928F50F71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501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089046D-4428-4DD4-8D23-03DE7B15E02F}" type="slidenum">
              <a:rPr lang="es-ES" smtClean="0"/>
              <a:pPr/>
              <a:t>1</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12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12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3BDCAEB-F019-4507-BEA1-5EC7F173703D}" type="slidenum">
              <a:rPr lang="es-ES" smtClean="0"/>
              <a:pPr/>
              <a:t>2</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22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22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F2CB7B2-D217-49F2-B5B7-6BD35A8C1C27}" type="slidenum">
              <a:rPr lang="es-ES" smtClean="0"/>
              <a:pPr/>
              <a:t>3</a:t>
            </a:fld>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325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32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5D7823D-0C96-46EA-90DA-7242DD216EC5}" type="slidenum">
              <a:rPr lang="es-ES" smtClean="0"/>
              <a:pPr/>
              <a:t>4</a:t>
            </a:fld>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42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42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9D5BA46-7F3C-4FA6-B1E0-B42AD7530343}" type="slidenum">
              <a:rPr lang="es-ES" smtClean="0"/>
              <a:pPr/>
              <a:t>5</a:t>
            </a:fld>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52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53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8BE270D-AE95-41EA-BFF0-74F00D9AA071}" type="slidenum">
              <a:rPr lang="es-ES" smtClean="0"/>
              <a:pPr/>
              <a:t>6</a:t>
            </a:fld>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886C18B-6436-4DBB-8F29-CAE244E4A3EE}" type="slidenum">
              <a:rPr lang="es-ES" smtClean="0"/>
              <a:pPr/>
              <a:t>7</a:t>
            </a:fld>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734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73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0DDC77-9128-4946-8E78-247F4F450FBB}" type="slidenum">
              <a:rPr lang="es-ES" smtClean="0"/>
              <a:pPr/>
              <a:t>8</a:t>
            </a:fld>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837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583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19A7B0A-661F-49B5-B74E-0226A8C0F3A7}" type="slidenum">
              <a:rPr lang="es-ES" smtClean="0"/>
              <a:pPr/>
              <a:t>9</a:t>
            </a:fld>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593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DBF7A27-E620-47D2-9A8C-E48BA643F282}" type="slidenum">
              <a:rPr lang="es-ES" smtClean="0"/>
              <a:pPr/>
              <a:t>10</a:t>
            </a:fld>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1B3C41F-0B3B-4298-A7CC-2D899035010E}" type="slidenum">
              <a:rPr lang="es-ES" smtClean="0"/>
              <a:pPr/>
              <a:t>11</a:t>
            </a:fld>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614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990C748-0D67-4081-B715-5F864A9FA1CC}" type="slidenum">
              <a:rPr lang="es-ES" smtClean="0"/>
              <a:pPr/>
              <a:t>12</a:t>
            </a:fld>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C557A5E-F9B7-4927-80B2-99C66A2F8C6D}" type="slidenum">
              <a:rPr lang="es-ES" smtClean="0"/>
              <a:pPr/>
              <a:t>13</a:t>
            </a:fld>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634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AAF2105-0E38-407F-BDBA-6B22F4646320}" type="slidenum">
              <a:rPr lang="es-ES" smtClean="0"/>
              <a:pPr/>
              <a:t>14</a:t>
            </a:fld>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25A1F33-B7CB-4893-9C00-3129536536AD}" type="slidenum">
              <a:rPr lang="es-ES" smtClean="0"/>
              <a:pPr/>
              <a:t>15</a:t>
            </a:fld>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A860878-988B-4671-B20D-DB8667EF29FF}" type="slidenum">
              <a:rPr lang="es-ES" smtClean="0"/>
              <a:pPr/>
              <a:t>16</a:t>
            </a:fld>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28E780-6D08-4A59-8770-697A7C20FF80}" type="slidenum">
              <a:rPr lang="es-ES" smtClean="0"/>
              <a:pPr/>
              <a:t>17</a:t>
            </a:fld>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75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7D199C5-1FCE-485A-AB08-DBB8169F3906}" type="slidenum">
              <a:rPr lang="es-ES" smtClean="0"/>
              <a:pPr/>
              <a:t>18</a:t>
            </a:fld>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8BD4F86-1A1E-41EF-9185-26AD7B3F7EBF}" type="slidenum">
              <a:rPr lang="es-ES" smtClean="0"/>
              <a:pPr/>
              <a:t>19</a:t>
            </a:fld>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696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0C50D5F-E0F5-41A9-BE0F-1DE368C134E4}" type="slidenum">
              <a:rPr lang="es-ES" smtClean="0"/>
              <a:pPr/>
              <a:t>20</a:t>
            </a:fld>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06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CAD3362-2F06-424C-A88C-B2FA731DC2E0}" type="slidenum">
              <a:rPr lang="es-ES" smtClean="0"/>
              <a:pPr/>
              <a:t>21</a:t>
            </a:fld>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127A6F-78DA-465F-9DBD-B8FD74673D05}" type="slidenum">
              <a:rPr lang="es-ES" smtClean="0"/>
              <a:pPr/>
              <a:t>22</a:t>
            </a:fld>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CE2DF9-4F03-4140-A6C3-C9140486E234}" type="slidenum">
              <a:rPr lang="es-ES" smtClean="0"/>
              <a:pPr/>
              <a:t>23</a:t>
            </a:fld>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37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3D2948-441F-4DD7-8E5D-9E8C4CC0F283}" type="slidenum">
              <a:rPr lang="es-ES" smtClean="0"/>
              <a:pPr/>
              <a:t>24</a:t>
            </a:fld>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47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B5FA7F-98F1-4BED-AE81-F665A4C66BDB}" type="slidenum">
              <a:rPr lang="es-ES" smtClean="0"/>
              <a:pPr/>
              <a:t>25</a:t>
            </a:fld>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51D64F8-B9A0-4397-B91A-570CDF200A59}" type="slidenum">
              <a:rPr lang="es-ES" smtClean="0"/>
              <a:pPr/>
              <a:t>26</a:t>
            </a:fld>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AE5F80-68A0-4B41-9036-4C25FB97D658}" type="slidenum">
              <a:rPr lang="es-ES" smtClean="0"/>
              <a:pPr/>
              <a:t>27</a:t>
            </a:fld>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r>
              <a:rPr lang="es-ES" smtClean="0"/>
              <a:t>. </a:t>
            </a:r>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2B3351D-46F3-4E18-BD5E-FD323FB29E34}" type="slidenum">
              <a:rPr lang="es-ES" smtClean="0"/>
              <a:pPr/>
              <a:t>28</a:t>
            </a:fld>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885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ACAB96B-4346-4309-973F-CB27932FDCCE}" type="slidenum">
              <a:rPr lang="es-ES" smtClean="0"/>
              <a:pPr/>
              <a:t>29</a:t>
            </a:fld>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987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740C835-ECB5-4AA6-A78F-553223D2D974}" type="slidenum">
              <a:rPr lang="es-ES" smtClean="0"/>
              <a:pPr/>
              <a:t>30</a:t>
            </a:fld>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089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24FEC70-5353-42F2-B4F3-B8EF12E160ED}" type="slidenum">
              <a:rPr lang="es-ES" smtClean="0"/>
              <a:pPr/>
              <a:t>31</a:t>
            </a:fld>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19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19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2540401-83AC-4166-A717-CAAB58A60AB9}" type="slidenum">
              <a:rPr lang="es-ES" smtClean="0"/>
              <a:pPr/>
              <a:t>32</a:t>
            </a:fld>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294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FF5387-E438-4421-A7C8-571B1E00421B}" type="slidenum">
              <a:rPr lang="es-ES" smtClean="0"/>
              <a:pPr/>
              <a:t>33</a:t>
            </a:fld>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397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8FC6FDB-A449-42BA-94DE-84CD87CC8E1A}" type="slidenum">
              <a:rPr lang="es-ES" smtClean="0"/>
              <a:pPr/>
              <a:t>34</a:t>
            </a:fld>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499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49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0735AD-3BA0-40CA-9E0A-9A156D8241D2}" type="slidenum">
              <a:rPr lang="es-ES" smtClean="0"/>
              <a:pPr/>
              <a:t>35</a:t>
            </a:fld>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601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60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E45508E-AC2D-4F70-BE66-B8BFF8C5C2D2}" type="slidenum">
              <a:rPr lang="es-ES" smtClean="0"/>
              <a:pPr/>
              <a:t>36</a:t>
            </a:fld>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704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70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09D8081-7CB0-4104-9204-9FF1D3030447}" type="slidenum">
              <a:rPr lang="es-ES" smtClean="0"/>
              <a:pPr/>
              <a:t>37</a:t>
            </a:fld>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806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80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5481E7-27BD-4A69-B868-026E3A5A254E}" type="slidenum">
              <a:rPr lang="es-ES" smtClean="0"/>
              <a:pPr/>
              <a:t>38</a:t>
            </a:fld>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909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890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9CAA27D-9867-416A-9D9E-9752221AD75A}" type="slidenum">
              <a:rPr lang="es-ES" smtClean="0"/>
              <a:pPr/>
              <a:t>39</a:t>
            </a:fld>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011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01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FF99C50-C31D-47F5-ADBF-A82E5DFBED65}" type="slidenum">
              <a:rPr lang="es-ES" smtClean="0"/>
              <a:pPr/>
              <a:t>40</a:t>
            </a:fld>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113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11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C6F0409-1C8B-4959-8677-72122DB8B731}" type="slidenum">
              <a:rPr lang="es-ES" smtClean="0"/>
              <a:pPr/>
              <a:t>41</a:t>
            </a:fld>
            <a:endParaRPr lang="es-E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216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21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6BB6BFB-CE18-45B0-ACD6-75818DC569D7}" type="slidenum">
              <a:rPr lang="es-ES" smtClean="0"/>
              <a:pPr/>
              <a:t>42</a:t>
            </a:fld>
            <a:endParaRPr lang="es-E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318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31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93FAF61-B918-49CB-8E62-A882D8D1158A}" type="slidenum">
              <a:rPr lang="es-ES" smtClean="0"/>
              <a:pPr/>
              <a:t>43</a:t>
            </a:fld>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421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42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F2097C5-7C0D-4396-8FD7-E2FEC6A8C084}" type="slidenum">
              <a:rPr lang="es-ES" smtClean="0"/>
              <a:pPr/>
              <a:t>44</a:t>
            </a:fld>
            <a:endParaRPr lang="es-E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523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52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DA40977-BF86-4499-AD71-1611A88825E4}" type="slidenum">
              <a:rPr lang="es-ES" smtClean="0"/>
              <a:pPr/>
              <a:t>45</a:t>
            </a:fld>
            <a:endParaRPr lang="es-E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625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962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72A847C-ECF7-422C-AD72-4CACE379E726}" type="slidenum">
              <a:rPr lang="es-ES" smtClean="0"/>
              <a:pPr/>
              <a:t>46</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0CF1B43-8217-4FB2-A40B-BFAB5301DB86}" type="datetimeFigureOut">
              <a:rPr lang="es-ES"/>
              <a:pPr>
                <a:defRPr/>
              </a:pPr>
              <a:t>04/03/2017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D66120F-F5D7-4E2C-A618-599641E7D8CD}" type="slidenum">
              <a:rPr lang="es-ES"/>
              <a:pPr>
                <a:defRPr/>
              </a:pPr>
              <a:t>‹Nº›</a:t>
            </a:fld>
            <a:endParaRPr lang="es-ES"/>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EE2222A-5188-41C9-9AE0-B5722076443E}" type="datetimeFigureOut">
              <a:rPr lang="es-ES"/>
              <a:pPr>
                <a:defRPr/>
              </a:pPr>
              <a:t>04/03/2017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DEED222-2EAA-47CB-A11E-6107203BE5C3}" type="slidenum">
              <a:rPr lang="es-ES"/>
              <a:pPr>
                <a:defRPr/>
              </a:pPr>
              <a:t>‹Nº›</a:t>
            </a:fld>
            <a:endParaRPr lang="es-ES"/>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9706BF4-E1E1-49F8-A987-1DD0047254AA}" type="datetimeFigureOut">
              <a:rPr lang="es-ES"/>
              <a:pPr>
                <a:defRPr/>
              </a:pPr>
              <a:t>04/03/2017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255360-861E-437F-A811-3531AC1C55F1}" type="slidenum">
              <a:rPr lang="es-ES"/>
              <a:pPr>
                <a:defRPr/>
              </a:pPr>
              <a:t>‹Nº›</a:t>
            </a:fld>
            <a:endParaRPr lang="es-ES"/>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CC25738-4495-4774-BD97-A15FB81F0AA9}" type="datetimeFigureOut">
              <a:rPr lang="es-ES"/>
              <a:pPr>
                <a:defRPr/>
              </a:pPr>
              <a:t>04/03/2017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91D0D61-D820-4B0F-9BBA-4EEC345B5F2F}" type="slidenum">
              <a:rPr lang="es-ES"/>
              <a:pPr>
                <a:defRPr/>
              </a:pPr>
              <a:t>‹Nº›</a:t>
            </a:fld>
            <a:endParaRPr lang="es-ES"/>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BB7022B-FF79-4321-BED4-4DCE55EC1740}" type="datetimeFigureOut">
              <a:rPr lang="es-ES"/>
              <a:pPr>
                <a:defRPr/>
              </a:pPr>
              <a:t>04/03/2017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6D04A13-D2C7-4E32-886F-36F30ADED373}" type="slidenum">
              <a:rPr lang="es-ES"/>
              <a:pPr>
                <a:defRPr/>
              </a:pPr>
              <a:t>‹Nº›</a:t>
            </a:fld>
            <a:endParaRPr lang="es-ES"/>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1771AE3-A60D-4F5C-9CFA-8BE6B8077771}" type="datetimeFigureOut">
              <a:rPr lang="es-ES"/>
              <a:pPr>
                <a:defRPr/>
              </a:pPr>
              <a:t>04/03/2017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DCD312B-7E28-4A88-BAA1-D3512B5E39F3}" type="slidenum">
              <a:rPr lang="es-ES"/>
              <a:pPr>
                <a:defRPr/>
              </a:pPr>
              <a:t>‹Nº›</a:t>
            </a:fld>
            <a:endParaRPr lang="es-ES"/>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004F6D2-C751-468A-A686-E352734108E9}" type="datetimeFigureOut">
              <a:rPr lang="es-ES"/>
              <a:pPr>
                <a:defRPr/>
              </a:pPr>
              <a:t>04/03/2017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94633AC-27B4-42A7-87C4-D113C0027CB7}" type="slidenum">
              <a:rPr lang="es-ES"/>
              <a:pPr>
                <a:defRPr/>
              </a:pPr>
              <a:t>‹Nº›</a:t>
            </a:fld>
            <a:endParaRPr lang="es-ES"/>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0019AA-6052-42FE-BB17-8BA41D513B32}" type="datetimeFigureOut">
              <a:rPr lang="es-ES"/>
              <a:pPr>
                <a:defRPr/>
              </a:pPr>
              <a:t>04/03/2017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83D6EF-2B5A-4661-9DED-51601133F688}" type="slidenum">
              <a:rPr lang="es-ES"/>
              <a:pPr>
                <a:defRPr/>
              </a:pPr>
              <a:t>‹Nº›</a:t>
            </a:fld>
            <a:endParaRPr lang="es-ES"/>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F95DA4D-76F0-4423-9E64-3358806A11EC}" type="datetimeFigureOut">
              <a:rPr lang="es-ES"/>
              <a:pPr>
                <a:defRPr/>
              </a:pPr>
              <a:t>04/03/2017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2F15FFA-44BD-4E1B-8A2E-B66A84C1DD28}" type="slidenum">
              <a:rPr lang="es-ES"/>
              <a:pPr>
                <a:defRPr/>
              </a:pPr>
              <a:t>‹Nº›</a:t>
            </a:fld>
            <a:endParaRPr lang="es-ES"/>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C812551-128B-4FEE-8AAB-84498F6F5E0E}" type="datetimeFigureOut">
              <a:rPr lang="es-ES"/>
              <a:pPr>
                <a:defRPr/>
              </a:pPr>
              <a:t>04/03/2017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0AAE539-B958-46B7-A415-DC67793DAA10}" type="slidenum">
              <a:rPr lang="es-ES"/>
              <a:pPr>
                <a:defRPr/>
              </a:pPr>
              <a:t>‹Nº›</a:t>
            </a:fld>
            <a:endParaRPr lang="es-ES"/>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BFD5C09-AF4C-4775-AD16-488CD78B1E0E}" type="datetimeFigureOut">
              <a:rPr lang="es-ES"/>
              <a:pPr>
                <a:defRPr/>
              </a:pPr>
              <a:t>04/03/2017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ABC1D73-EBA0-4671-BDC1-4BF35E850BCA}" type="slidenum">
              <a:rPr lang="es-ES"/>
              <a:pPr>
                <a:defRPr/>
              </a:pPr>
              <a:t>‹Nº›</a:t>
            </a:fld>
            <a:endParaRPr lang="es-ES"/>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81D0A34-C947-46EE-9965-D7DD4A794EB8}" type="datetimeFigureOut">
              <a:rPr lang="es-ES"/>
              <a:pPr>
                <a:defRPr/>
              </a:pPr>
              <a:t>04/03/2017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2B5DB35-77FF-48B4-87BD-FA65BCD43D9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amond/>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46.gif"/></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1 Imagen"/>
          <p:cNvPicPr>
            <a:picLocks noChangeAspect="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2051" name="3 CuadroTexto"/>
          <p:cNvSpPr txBox="1">
            <a:spLocks noChangeArrowheads="1"/>
          </p:cNvSpPr>
          <p:nvPr/>
        </p:nvSpPr>
        <p:spPr bwMode="auto">
          <a:xfrm>
            <a:off x="2168525" y="1484313"/>
            <a:ext cx="5019675" cy="2586037"/>
          </a:xfrm>
          <a:prstGeom prst="rect">
            <a:avLst/>
          </a:prstGeom>
          <a:noFill/>
          <a:ln w="9525">
            <a:noFill/>
            <a:miter lim="800000"/>
            <a:headEnd/>
            <a:tailEnd/>
          </a:ln>
        </p:spPr>
        <p:txBody>
          <a:bodyPr wrap="none">
            <a:spAutoFit/>
          </a:bodyPr>
          <a:lstStyle/>
          <a:p>
            <a:pPr algn="ctr">
              <a:defRPr/>
            </a:pPr>
            <a:r>
              <a:rPr lang="es-ES" sz="5400" dirty="0">
                <a:solidFill>
                  <a:srgbClr val="FFFF00"/>
                </a:solidFill>
                <a:effectLst>
                  <a:outerShdw blurRad="50800" dist="50800" dir="5400000" algn="ctr" rotWithShape="0">
                    <a:srgbClr val="92D050"/>
                  </a:outerShdw>
                </a:effectLst>
                <a:latin typeface="Monotype Corsiva" pitchFamily="66" charset="0"/>
              </a:rPr>
              <a:t>Arte medieval </a:t>
            </a:r>
          </a:p>
          <a:p>
            <a:pPr algn="ctr">
              <a:defRPr/>
            </a:pPr>
            <a:r>
              <a:rPr lang="es-ES" sz="5400" dirty="0">
                <a:solidFill>
                  <a:srgbClr val="FFFF00"/>
                </a:solidFill>
                <a:effectLst>
                  <a:outerShdw blurRad="50800" dist="50800" dir="5400000" algn="ctr" rotWithShape="0">
                    <a:srgbClr val="92D050"/>
                  </a:outerShdw>
                </a:effectLst>
                <a:latin typeface="Monotype Corsiva" pitchFamily="66" charset="0"/>
              </a:rPr>
              <a:t>en la  </a:t>
            </a:r>
          </a:p>
          <a:p>
            <a:pPr algn="ctr">
              <a:defRPr/>
            </a:pPr>
            <a:r>
              <a:rPr lang="es-ES" sz="5400" dirty="0">
                <a:solidFill>
                  <a:srgbClr val="FFFF00"/>
                </a:solidFill>
                <a:effectLst>
                  <a:outerShdw blurRad="50800" dist="50800" dir="5400000" algn="ctr" rotWithShape="0">
                    <a:srgbClr val="92D050"/>
                  </a:outerShdw>
                </a:effectLst>
                <a:latin typeface="Monotype Corsiva" pitchFamily="66" charset="0"/>
              </a:rPr>
              <a:t>provincia de Burgos</a:t>
            </a:r>
          </a:p>
        </p:txBody>
      </p:sp>
      <p:sp>
        <p:nvSpPr>
          <p:cNvPr id="2052" name="4 CuadroTexto"/>
          <p:cNvSpPr txBox="1">
            <a:spLocks noChangeArrowheads="1"/>
          </p:cNvSpPr>
          <p:nvPr/>
        </p:nvSpPr>
        <p:spPr bwMode="auto">
          <a:xfrm>
            <a:off x="250825" y="6092825"/>
            <a:ext cx="5110163" cy="523875"/>
          </a:xfrm>
          <a:prstGeom prst="rect">
            <a:avLst/>
          </a:prstGeom>
          <a:noFill/>
          <a:ln w="9525">
            <a:noFill/>
            <a:miter lim="800000"/>
            <a:headEnd/>
            <a:tailEnd/>
          </a:ln>
        </p:spPr>
        <p:txBody>
          <a:bodyPr>
            <a:spAutoFit/>
          </a:bodyPr>
          <a:lstStyle/>
          <a:p>
            <a:r>
              <a:rPr lang="es-ES" sz="2800" b="1">
                <a:latin typeface="Monotype Corsiva" pitchFamily="66" charset="0"/>
              </a:rPr>
              <a:t>Música :Noches de blanco satén</a:t>
            </a:r>
          </a:p>
        </p:txBody>
      </p:sp>
    </p:spTree>
  </p:cSld>
  <p:clrMapOvr>
    <a:masterClrMapping/>
  </p:clrMapOvr>
  <p:transition advTm="5000">
    <p:diamond/>
    <p:sndAc>
      <p:stSnd loop="1">
        <p:snd r:embed="rId3" name="Night  in white sati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pueblos-espana.org/fotos_originales/5/3/9/00771539.jpg"/>
          <p:cNvPicPr>
            <a:picLocks noChangeAspect="1" noChangeArrowheads="1"/>
          </p:cNvPicPr>
          <p:nvPr/>
        </p:nvPicPr>
        <p:blipFill>
          <a:blip r:embed="rId3"/>
          <a:srcRect/>
          <a:stretch>
            <a:fillRect/>
          </a:stretch>
        </p:blipFill>
        <p:spPr bwMode="auto">
          <a:xfrm>
            <a:off x="0" y="0"/>
            <a:ext cx="9240838" cy="6858000"/>
          </a:xfrm>
          <a:prstGeom prst="rect">
            <a:avLst/>
          </a:prstGeom>
          <a:noFill/>
          <a:ln w="9525">
            <a:noFill/>
            <a:miter lim="800000"/>
            <a:headEnd/>
            <a:tailEnd/>
          </a:ln>
        </p:spPr>
      </p:pic>
      <p:sp>
        <p:nvSpPr>
          <p:cNvPr id="3075" name="2 CuadroTexto"/>
          <p:cNvSpPr txBox="1">
            <a:spLocks noChangeArrowheads="1"/>
          </p:cNvSpPr>
          <p:nvPr/>
        </p:nvSpPr>
        <p:spPr bwMode="auto">
          <a:xfrm>
            <a:off x="6835775" y="5445125"/>
            <a:ext cx="2071688"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Vista panorámica</a:t>
            </a:r>
          </a:p>
          <a:p>
            <a:pPr algn="r"/>
            <a:r>
              <a:rPr lang="es-ES" sz="2000">
                <a:solidFill>
                  <a:schemeClr val="bg1"/>
                </a:solidFill>
                <a:latin typeface="Franklin Gothic Book" pitchFamily="34" charset="0"/>
              </a:rPr>
              <a:t>Frías(Burgos)</a:t>
            </a:r>
          </a:p>
        </p:txBody>
      </p:sp>
      <p:sp>
        <p:nvSpPr>
          <p:cNvPr id="5" name="4 Documento"/>
          <p:cNvSpPr/>
          <p:nvPr/>
        </p:nvSpPr>
        <p:spPr>
          <a:xfrm>
            <a:off x="0" y="4149725"/>
            <a:ext cx="4859338" cy="2708275"/>
          </a:xfrm>
          <a:prstGeom prst="flowChartDocument">
            <a:avLst/>
          </a:prstGeom>
          <a:solidFill>
            <a:schemeClr val="tx2">
              <a:lumMod val="40000"/>
              <a:lumOff val="60000"/>
              <a:alpha val="44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solidFill>
                <a:schemeClr val="bg1"/>
              </a:solidFill>
            </a:endParaRPr>
          </a:p>
          <a:p>
            <a:pPr>
              <a:defRPr/>
            </a:pPr>
            <a:r>
              <a:rPr lang="es-ES" i="1" dirty="0">
                <a:solidFill>
                  <a:schemeClr val="bg1"/>
                </a:solidFill>
              </a:rPr>
              <a:t>Frías, </a:t>
            </a:r>
            <a:r>
              <a:rPr lang="es-ES" i="1" dirty="0">
                <a:solidFill>
                  <a:schemeClr val="bg1"/>
                </a:solidFill>
              </a:rPr>
              <a:t>localidad situada </a:t>
            </a:r>
            <a:r>
              <a:rPr lang="es-ES" i="1" dirty="0">
                <a:solidFill>
                  <a:schemeClr val="bg1"/>
                </a:solidFill>
              </a:rPr>
              <a:t>entre  Miranda de Ebro y Villarcayo , se encuentra a unos 30 Km de ambas y a poco más de 75 kilómetros de Burgos, sobre una escarpada roca protegida por un antiguo castillo. Con apenas 300 habitantes, es una de las poblaciones más atractivas y con mayor pasado de toda la zona, en la comarca de las Merindades.  </a:t>
            </a:r>
          </a:p>
        </p:txBody>
      </p:sp>
    </p:spTree>
  </p:cSld>
  <p:clrMapOvr>
    <a:masterClrMapping/>
  </p:clrMapOvr>
  <p:transition spd="slow" advTm="2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2 Imagen" descr="6.jpg"/>
          <p:cNvPicPr>
            <a:picLocks noChangeAspect="1"/>
          </p:cNvPicPr>
          <p:nvPr/>
        </p:nvPicPr>
        <p:blipFill>
          <a:blip r:embed="rId3"/>
          <a:srcRect/>
          <a:stretch>
            <a:fillRect/>
          </a:stretch>
        </p:blipFill>
        <p:spPr bwMode="auto">
          <a:xfrm>
            <a:off x="0" y="0"/>
            <a:ext cx="9144000" cy="6919913"/>
          </a:xfrm>
          <a:prstGeom prst="rect">
            <a:avLst/>
          </a:prstGeom>
          <a:noFill/>
          <a:ln w="9525">
            <a:noFill/>
            <a:miter lim="800000"/>
            <a:headEnd/>
            <a:tailEnd/>
          </a:ln>
        </p:spPr>
      </p:pic>
      <p:sp>
        <p:nvSpPr>
          <p:cNvPr id="4099" name="2 CuadroTexto"/>
          <p:cNvSpPr txBox="1">
            <a:spLocks noChangeArrowheads="1"/>
          </p:cNvSpPr>
          <p:nvPr/>
        </p:nvSpPr>
        <p:spPr bwMode="auto">
          <a:xfrm>
            <a:off x="1079500" y="6092825"/>
            <a:ext cx="2095500" cy="400050"/>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Otra vista general</a:t>
            </a:r>
          </a:p>
        </p:txBody>
      </p:sp>
    </p:spTree>
  </p:cSld>
  <p:clrMapOvr>
    <a:masterClrMapping/>
  </p:clrMapOvr>
  <p:transition spd="slow" advTm="5000">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3.bp.blogspot.com/_3Z5cvolbxbE/S5wP-PWsPnI/AAAAAAAAANQ/FYkux2pRyBc/S736/frias+general.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2 Imagen" descr="6.jpg"/>
          <p:cNvPicPr>
            <a:picLocks noChangeAspect="1"/>
          </p:cNvPicPr>
          <p:nvPr/>
        </p:nvPicPr>
        <p:blipFill>
          <a:blip r:embed="rId3"/>
          <a:srcRect r="766"/>
          <a:stretch>
            <a:fillRect/>
          </a:stretch>
        </p:blipFill>
        <p:spPr bwMode="auto">
          <a:xfrm>
            <a:off x="0" y="0"/>
            <a:ext cx="9324975" cy="6858000"/>
          </a:xfrm>
          <a:prstGeom prst="rect">
            <a:avLst/>
          </a:prstGeom>
          <a:noFill/>
          <a:ln w="9525">
            <a:noFill/>
            <a:miter lim="800000"/>
            <a:headEnd/>
            <a:tailEnd/>
          </a:ln>
        </p:spPr>
      </p:pic>
      <p:sp>
        <p:nvSpPr>
          <p:cNvPr id="6147" name="3 CuadroTexto"/>
          <p:cNvSpPr txBox="1">
            <a:spLocks noChangeArrowheads="1"/>
          </p:cNvSpPr>
          <p:nvPr/>
        </p:nvSpPr>
        <p:spPr bwMode="auto">
          <a:xfrm>
            <a:off x="6230938" y="5876925"/>
            <a:ext cx="2913062"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Parroquia de San Vicente</a:t>
            </a:r>
          </a:p>
          <a:p>
            <a:pPr algn="r"/>
            <a:r>
              <a:rPr lang="es-ES" sz="2000">
                <a:solidFill>
                  <a:schemeClr val="bg1"/>
                </a:solidFill>
                <a:latin typeface="Franklin Gothic Book" pitchFamily="34" charset="0"/>
              </a:rPr>
              <a:t>Frías(Burgos)</a:t>
            </a:r>
          </a:p>
        </p:txBody>
      </p:sp>
    </p:spTree>
  </p:cSld>
  <p:clrMapOvr>
    <a:masterClrMapping/>
  </p:clrMapOvr>
  <p:transition spd="slow" advTm="6000">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2 Imagen" descr="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 name="2 Documento"/>
          <p:cNvSpPr/>
          <p:nvPr/>
        </p:nvSpPr>
        <p:spPr>
          <a:xfrm>
            <a:off x="6804025" y="188913"/>
            <a:ext cx="2124075" cy="1511300"/>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a:p>
            <a:pPr algn="ctr">
              <a:defRPr/>
            </a:pPr>
            <a:r>
              <a:rPr lang="es-ES" dirty="0"/>
              <a:t>edificada sobre los restos de una antigua iglesia románica</a:t>
            </a:r>
          </a:p>
          <a:p>
            <a:pPr algn="ctr">
              <a:defRPr/>
            </a:pPr>
            <a:endParaRPr lang="es-ES" dirty="0"/>
          </a:p>
        </p:txBody>
      </p:sp>
    </p:spTree>
  </p:cSld>
  <p:clrMapOvr>
    <a:masterClrMapping/>
  </p:clrMapOvr>
  <p:transition spd="slow" advTm="8000">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pueblos-espana.org/fotos_originales/2/6/3/00980263.jpg"/>
          <p:cNvPicPr>
            <a:picLocks noChangeAspect="1" noChangeArrowheads="1"/>
          </p:cNvPicPr>
          <p:nvPr/>
        </p:nvPicPr>
        <p:blipFill>
          <a:blip r:embed="rId3"/>
          <a:srcRect/>
          <a:stretch>
            <a:fillRect/>
          </a:stretch>
        </p:blipFill>
        <p:spPr bwMode="auto">
          <a:xfrm>
            <a:off x="0" y="0"/>
            <a:ext cx="9324975" cy="6858000"/>
          </a:xfrm>
          <a:prstGeom prst="rect">
            <a:avLst/>
          </a:prstGeom>
          <a:noFill/>
          <a:ln w="9525">
            <a:noFill/>
            <a:miter lim="800000"/>
            <a:headEnd/>
            <a:tailEnd/>
          </a:ln>
        </p:spPr>
      </p:pic>
      <p:sp>
        <p:nvSpPr>
          <p:cNvPr id="8195" name="2 CuadroTexto"/>
          <p:cNvSpPr txBox="1">
            <a:spLocks noChangeArrowheads="1"/>
          </p:cNvSpPr>
          <p:nvPr/>
        </p:nvSpPr>
        <p:spPr bwMode="auto">
          <a:xfrm>
            <a:off x="5940425" y="6165850"/>
            <a:ext cx="1773238" cy="400050"/>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vista posterior</a:t>
            </a:r>
          </a:p>
        </p:txBody>
      </p:sp>
    </p:spTree>
  </p:cSld>
  <p:clrMapOvr>
    <a:masterClrMapping/>
  </p:clrMapOvr>
  <p:transition spd="slow" advTm="6000">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pueblos-espana.org/fotos_originales/3/4/5/00780345.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9219" name="2 CuadroTexto"/>
          <p:cNvSpPr txBox="1">
            <a:spLocks noChangeArrowheads="1"/>
          </p:cNvSpPr>
          <p:nvPr/>
        </p:nvSpPr>
        <p:spPr bwMode="auto">
          <a:xfrm>
            <a:off x="395288" y="260350"/>
            <a:ext cx="4513262"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Castillo de los duques de Frías (siglo XII)</a:t>
            </a:r>
          </a:p>
          <a:p>
            <a:pPr algn="r"/>
            <a:r>
              <a:rPr lang="es-ES" sz="2000">
                <a:solidFill>
                  <a:schemeClr val="bg1"/>
                </a:solidFill>
                <a:latin typeface="Franklin Gothic Book" pitchFamily="34" charset="0"/>
              </a:rPr>
              <a:t>Frías (Burgos)</a:t>
            </a:r>
          </a:p>
        </p:txBody>
      </p:sp>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pueblos-espana.org/fotos_originales/3/8/6/00780386.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sh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2 Imagen" descr="6.jpg"/>
          <p:cNvPicPr>
            <a:picLocks noChangeAspect="1"/>
          </p:cNvPicPr>
          <p:nvPr/>
        </p:nvPicPr>
        <p:blipFill>
          <a:blip r:embed="rId3"/>
          <a:srcRect r="187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2 Imagen" descr="6.jpg"/>
          <p:cNvPicPr>
            <a:picLocks noChangeAspect="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12291" name="3 CuadroTexto"/>
          <p:cNvSpPr txBox="1">
            <a:spLocks noChangeArrowheads="1"/>
          </p:cNvSpPr>
          <p:nvPr/>
        </p:nvSpPr>
        <p:spPr bwMode="auto">
          <a:xfrm>
            <a:off x="1804988" y="5805488"/>
            <a:ext cx="6543675"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Puente medieval con su torre defensiva, sobre el rio Ebro</a:t>
            </a:r>
          </a:p>
          <a:p>
            <a:pPr algn="r"/>
            <a:r>
              <a:rPr lang="es-ES" sz="2000">
                <a:solidFill>
                  <a:schemeClr val="bg1"/>
                </a:solidFill>
                <a:latin typeface="Franklin Gothic Book" pitchFamily="34" charset="0"/>
              </a:rPr>
              <a:t>Frías (Burgos)</a:t>
            </a:r>
          </a:p>
        </p:txBody>
      </p:sp>
    </p:spTree>
  </p:cSld>
  <p:clrMapOvr>
    <a:masterClrMapping/>
  </p:clrMapOvr>
  <p:transition spd="slow" advTm="6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pueblos-espana.org/fotos_originales/5/1/5/00684515.jpg"/>
          <p:cNvPicPr>
            <a:picLocks noChangeAspect="1" noChangeArrowheads="1"/>
          </p:cNvPicPr>
          <p:nvPr/>
        </p:nvPicPr>
        <p:blipFill>
          <a:blip r:embed="rId3"/>
          <a:srcRect/>
          <a:stretch>
            <a:fillRect/>
          </a:stretch>
        </p:blipFill>
        <p:spPr bwMode="auto">
          <a:xfrm>
            <a:off x="0" y="0"/>
            <a:ext cx="9212263" cy="6858000"/>
          </a:xfrm>
          <a:prstGeom prst="rect">
            <a:avLst/>
          </a:prstGeom>
          <a:noFill/>
          <a:ln w="9525">
            <a:noFill/>
            <a:miter lim="800000"/>
            <a:headEnd/>
            <a:tailEnd/>
          </a:ln>
        </p:spPr>
      </p:pic>
      <p:sp>
        <p:nvSpPr>
          <p:cNvPr id="13315" name="2 CuadroTexto"/>
          <p:cNvSpPr txBox="1">
            <a:spLocks noChangeArrowheads="1"/>
          </p:cNvSpPr>
          <p:nvPr/>
        </p:nvSpPr>
        <p:spPr bwMode="auto">
          <a:xfrm>
            <a:off x="3808413" y="5949950"/>
            <a:ext cx="1952625"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Los dos puentes</a:t>
            </a:r>
          </a:p>
          <a:p>
            <a:pPr algn="r"/>
            <a:r>
              <a:rPr lang="es-ES" sz="2000">
                <a:solidFill>
                  <a:schemeClr val="bg1"/>
                </a:solidFill>
                <a:latin typeface="Franklin Gothic Book" pitchFamily="34" charset="0"/>
              </a:rPr>
              <a:t>Frías(Burgos)</a:t>
            </a:r>
          </a:p>
        </p:txBody>
      </p:sp>
    </p:spTree>
  </p:cSld>
  <p:clrMapOvr>
    <a:masterClrMapping/>
  </p:clrMapOvr>
  <p:transition spd="slow" advTm="6000">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rchivo:Tobera07.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 name="2 Documento"/>
          <p:cNvSpPr/>
          <p:nvPr/>
        </p:nvSpPr>
        <p:spPr>
          <a:xfrm>
            <a:off x="179388" y="5013325"/>
            <a:ext cx="3816350" cy="1844675"/>
          </a:xfrm>
          <a:prstGeom prst="flowChartDocument">
            <a:avLst/>
          </a:prstGeom>
          <a:solidFill>
            <a:srgbClr val="0070C0">
              <a:alpha val="75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i="1" dirty="0">
              <a:solidFill>
                <a:schemeClr val="bg1"/>
              </a:solidFill>
            </a:endParaRPr>
          </a:p>
          <a:p>
            <a:pPr>
              <a:defRPr/>
            </a:pPr>
            <a:r>
              <a:rPr lang="es-ES" i="1" dirty="0">
                <a:solidFill>
                  <a:schemeClr val="bg1"/>
                </a:solidFill>
              </a:rPr>
              <a:t>Tobera (Burgos) a 2 Km de la ciudad de </a:t>
            </a:r>
            <a:r>
              <a:rPr lang="es-ES" i="1" dirty="0">
                <a:solidFill>
                  <a:schemeClr val="bg1"/>
                </a:solidFill>
              </a:rPr>
              <a:t>Frías, </a:t>
            </a:r>
            <a:r>
              <a:rPr lang="es-ES" i="1" dirty="0">
                <a:solidFill>
                  <a:schemeClr val="bg1"/>
                </a:solidFill>
              </a:rPr>
              <a:t>esta localidad de la comarca de las Merindades  y partido judicial de Villarcayo, está situada en un enclave de saltos de agua: el desfiladero del río Molinar.</a:t>
            </a:r>
          </a:p>
        </p:txBody>
      </p:sp>
      <p:sp>
        <p:nvSpPr>
          <p:cNvPr id="14340" name="7 Rectángulo"/>
          <p:cNvSpPr>
            <a:spLocks noChangeArrowheads="1"/>
          </p:cNvSpPr>
          <p:nvPr/>
        </p:nvSpPr>
        <p:spPr bwMode="auto">
          <a:xfrm>
            <a:off x="4067175" y="5534025"/>
            <a:ext cx="4572000" cy="1323975"/>
          </a:xfrm>
          <a:prstGeom prst="rect">
            <a:avLst/>
          </a:prstGeom>
          <a:noFill/>
          <a:ln w="9525">
            <a:noFill/>
            <a:miter lim="800000"/>
            <a:headEnd/>
            <a:tailEnd/>
          </a:ln>
        </p:spPr>
        <p:txBody>
          <a:bodyPr>
            <a:spAutoFit/>
          </a:bodyPr>
          <a:lstStyle/>
          <a:p>
            <a:pPr algn="r"/>
            <a:r>
              <a:rPr lang="es-ES" sz="2000" b="1">
                <a:latin typeface="Franklin Gothic Book" pitchFamily="34" charset="0"/>
              </a:rPr>
              <a:t>Ermitas de santa María de la Hoz y del Cristo de los remedios </a:t>
            </a:r>
          </a:p>
          <a:p>
            <a:pPr algn="r"/>
            <a:r>
              <a:rPr lang="es-ES" sz="2000" b="1">
                <a:latin typeface="Franklin Gothic Book" pitchFamily="34" charset="0"/>
              </a:rPr>
              <a:t>Tobera (Burgos)</a:t>
            </a:r>
          </a:p>
          <a:p>
            <a:pPr algn="r"/>
            <a:endParaRPr lang="es-ES" sz="2000" b="1">
              <a:latin typeface="Franklin Gothic Book" pitchFamily="34" charset="0"/>
            </a:endParaRPr>
          </a:p>
        </p:txBody>
      </p:sp>
    </p:spTree>
  </p:cSld>
  <p:clrMapOvr>
    <a:masterClrMapping/>
  </p:clrMapOvr>
  <p:transition spd="slow" advTm="23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2.bp.blogspot.com/-kNtEfaKYhgs/T7ZFS2xRyLI/AAAAAAAAJEQ/pPjUVfR7sZA/s1600/44.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5363" name="5 Rectángulo"/>
          <p:cNvSpPr>
            <a:spLocks noChangeArrowheads="1"/>
          </p:cNvSpPr>
          <p:nvPr/>
        </p:nvSpPr>
        <p:spPr bwMode="auto">
          <a:xfrm>
            <a:off x="9144000" y="-1200150"/>
            <a:ext cx="4572000" cy="369887"/>
          </a:xfrm>
          <a:prstGeom prst="rect">
            <a:avLst/>
          </a:prstGeom>
          <a:noFill/>
          <a:ln w="9525">
            <a:noFill/>
            <a:miter lim="800000"/>
            <a:headEnd/>
            <a:tailEnd/>
          </a:ln>
        </p:spPr>
        <p:txBody>
          <a:bodyPr>
            <a:spAutoFit/>
          </a:bodyPr>
          <a:lstStyle/>
          <a:p>
            <a:endParaRPr lang="es-ES"/>
          </a:p>
        </p:txBody>
      </p:sp>
      <p:sp>
        <p:nvSpPr>
          <p:cNvPr id="15364" name="6 Rectángulo"/>
          <p:cNvSpPr>
            <a:spLocks noChangeArrowheads="1"/>
          </p:cNvSpPr>
          <p:nvPr/>
        </p:nvSpPr>
        <p:spPr bwMode="auto">
          <a:xfrm>
            <a:off x="5364163" y="3068638"/>
            <a:ext cx="2392362" cy="369887"/>
          </a:xfrm>
          <a:prstGeom prst="rect">
            <a:avLst/>
          </a:prstGeom>
          <a:noFill/>
          <a:ln w="9525">
            <a:noFill/>
            <a:miter lim="800000"/>
            <a:headEnd/>
            <a:tailEnd/>
          </a:ln>
        </p:spPr>
        <p:txBody>
          <a:bodyPr wrap="none">
            <a:spAutoFit/>
          </a:bodyPr>
          <a:lstStyle/>
          <a:p>
            <a:r>
              <a:rPr lang="es-ES" b="1">
                <a:solidFill>
                  <a:schemeClr val="bg1"/>
                </a:solidFill>
                <a:latin typeface="Franklin Gothic Book" pitchFamily="34" charset="0"/>
              </a:rPr>
              <a:t>Santa María de la Hoz </a:t>
            </a:r>
            <a:endParaRPr lang="es-ES">
              <a:solidFill>
                <a:schemeClr val="bg1"/>
              </a:solidFill>
            </a:endParaRPr>
          </a:p>
        </p:txBody>
      </p:sp>
      <p:sp>
        <p:nvSpPr>
          <p:cNvPr id="15365" name="7 Rectángulo"/>
          <p:cNvSpPr>
            <a:spLocks noChangeArrowheads="1"/>
          </p:cNvSpPr>
          <p:nvPr/>
        </p:nvSpPr>
        <p:spPr bwMode="auto">
          <a:xfrm>
            <a:off x="3708400" y="3716338"/>
            <a:ext cx="2409825" cy="369887"/>
          </a:xfrm>
          <a:prstGeom prst="rect">
            <a:avLst/>
          </a:prstGeom>
          <a:noFill/>
          <a:ln w="9525">
            <a:noFill/>
            <a:miter lim="800000"/>
            <a:headEnd/>
            <a:tailEnd/>
          </a:ln>
        </p:spPr>
        <p:txBody>
          <a:bodyPr wrap="none">
            <a:spAutoFit/>
          </a:bodyPr>
          <a:lstStyle/>
          <a:p>
            <a:r>
              <a:rPr lang="es-ES" b="1">
                <a:solidFill>
                  <a:schemeClr val="bg1"/>
                </a:solidFill>
                <a:latin typeface="Franklin Gothic Book" pitchFamily="34" charset="0"/>
              </a:rPr>
              <a:t>Cristo de los remedios </a:t>
            </a:r>
            <a:endParaRPr lang="es-ES">
              <a:solidFill>
                <a:schemeClr val="bg1"/>
              </a:solidFill>
            </a:endParaRPr>
          </a:p>
        </p:txBody>
      </p:sp>
      <p:sp>
        <p:nvSpPr>
          <p:cNvPr id="15366" name="8 Rectángulo"/>
          <p:cNvSpPr>
            <a:spLocks noChangeArrowheads="1"/>
          </p:cNvSpPr>
          <p:nvPr/>
        </p:nvSpPr>
        <p:spPr bwMode="auto">
          <a:xfrm>
            <a:off x="3851275" y="5373688"/>
            <a:ext cx="2459038" cy="369887"/>
          </a:xfrm>
          <a:prstGeom prst="rect">
            <a:avLst/>
          </a:prstGeom>
          <a:noFill/>
          <a:ln w="9525">
            <a:noFill/>
            <a:miter lim="800000"/>
            <a:headEnd/>
            <a:tailEnd/>
          </a:ln>
        </p:spPr>
        <p:txBody>
          <a:bodyPr wrap="none">
            <a:spAutoFit/>
          </a:bodyPr>
          <a:lstStyle/>
          <a:p>
            <a:r>
              <a:rPr lang="es-ES" b="1">
                <a:solidFill>
                  <a:schemeClr val="bg1"/>
                </a:solidFill>
                <a:latin typeface="Franklin Gothic Book" pitchFamily="34" charset="0"/>
              </a:rPr>
              <a:t>Antiguo puente romano</a:t>
            </a:r>
            <a:endParaRPr lang="es-ES">
              <a:solidFill>
                <a:schemeClr val="bg1"/>
              </a:solidFill>
            </a:endParaRPr>
          </a:p>
        </p:txBody>
      </p:sp>
      <p:sp>
        <p:nvSpPr>
          <p:cNvPr id="11" name="10 Flecha derecha"/>
          <p:cNvSpPr/>
          <p:nvPr/>
        </p:nvSpPr>
        <p:spPr>
          <a:xfrm rot="10645356">
            <a:off x="3355975" y="3733800"/>
            <a:ext cx="344488" cy="350838"/>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Flecha derecha"/>
          <p:cNvSpPr/>
          <p:nvPr/>
        </p:nvSpPr>
        <p:spPr>
          <a:xfrm rot="12155662">
            <a:off x="4903788" y="2997200"/>
            <a:ext cx="441325" cy="319088"/>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9000">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25.JPG"/>
          <p:cNvPicPr>
            <a:picLocks noChangeAspect="1"/>
          </p:cNvPicPr>
          <p:nvPr/>
        </p:nvPicPr>
        <p:blipFill>
          <a:blip r:embed="rId3"/>
          <a:srcRect/>
          <a:stretch>
            <a:fillRect/>
          </a:stretch>
        </p:blipFill>
        <p:spPr bwMode="auto">
          <a:xfrm>
            <a:off x="0" y="0"/>
            <a:ext cx="9134475" cy="6858000"/>
          </a:xfrm>
          <a:prstGeom prst="rect">
            <a:avLst/>
          </a:prstGeom>
          <a:noFill/>
          <a:ln w="9525">
            <a:noFill/>
            <a:miter lim="800000"/>
            <a:headEnd/>
            <a:tailEnd/>
          </a:ln>
        </p:spPr>
      </p:pic>
      <p:sp>
        <p:nvSpPr>
          <p:cNvPr id="16387" name="2 CuadroTexto"/>
          <p:cNvSpPr txBox="1">
            <a:spLocks noChangeArrowheads="1"/>
          </p:cNvSpPr>
          <p:nvPr/>
        </p:nvSpPr>
        <p:spPr bwMode="auto">
          <a:xfrm>
            <a:off x="4529138" y="6027738"/>
            <a:ext cx="3914775" cy="400050"/>
          </a:xfrm>
          <a:prstGeom prst="rect">
            <a:avLst/>
          </a:prstGeom>
          <a:noFill/>
          <a:ln w="9525">
            <a:noFill/>
            <a:miter lim="800000"/>
            <a:headEnd/>
            <a:tailEnd/>
          </a:ln>
        </p:spPr>
        <p:txBody>
          <a:bodyPr wrap="none">
            <a:spAutoFit/>
          </a:bodyPr>
          <a:lstStyle/>
          <a:p>
            <a:pPr algn="r"/>
            <a:r>
              <a:rPr lang="es-ES" sz="2000" b="1">
                <a:latin typeface="Franklin Gothic Book" pitchFamily="34" charset="0"/>
              </a:rPr>
              <a:t>Ermita, románico gótica (siglo XIII) </a:t>
            </a:r>
          </a:p>
        </p:txBody>
      </p:sp>
    </p:spTree>
  </p:cSld>
  <p:clrMapOvr>
    <a:masterClrMapping/>
  </p:clrMapOvr>
  <p:transition spd="slow" advTm="7000">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B4BA7">
            <a:alpha val="61176"/>
          </a:srgbClr>
        </a:solidFill>
        <a:effectLst/>
      </p:bgPr>
    </p:bg>
    <p:spTree>
      <p:nvGrpSpPr>
        <p:cNvPr id="1" name=""/>
        <p:cNvGrpSpPr/>
        <p:nvPr/>
      </p:nvGrpSpPr>
      <p:grpSpPr>
        <a:xfrm>
          <a:off x="0" y="0"/>
          <a:ext cx="0" cy="0"/>
          <a:chOff x="0" y="0"/>
          <a:chExt cx="0" cy="0"/>
        </a:xfrm>
      </p:grpSpPr>
      <p:pic>
        <p:nvPicPr>
          <p:cNvPr id="17410" name="Picture 4" descr="http://www.turinea.com/uploads/fotos/foto_785_c.jpg"/>
          <p:cNvPicPr>
            <a:picLocks noChangeAspect="1" noChangeArrowheads="1"/>
          </p:cNvPicPr>
          <p:nvPr/>
        </p:nvPicPr>
        <p:blipFill>
          <a:blip r:embed="rId3"/>
          <a:srcRect/>
          <a:stretch>
            <a:fillRect/>
          </a:stretch>
        </p:blipFill>
        <p:spPr bwMode="auto">
          <a:xfrm>
            <a:off x="0" y="1865313"/>
            <a:ext cx="9144000" cy="4992687"/>
          </a:xfrm>
          <a:prstGeom prst="rect">
            <a:avLst/>
          </a:prstGeom>
          <a:noFill/>
          <a:ln w="9525">
            <a:noFill/>
            <a:miter lim="800000"/>
            <a:headEnd/>
            <a:tailEnd/>
          </a:ln>
        </p:spPr>
      </p:pic>
      <p:sp>
        <p:nvSpPr>
          <p:cNvPr id="17411" name="5 Rectángulo"/>
          <p:cNvSpPr>
            <a:spLocks noChangeArrowheads="1"/>
          </p:cNvSpPr>
          <p:nvPr/>
        </p:nvSpPr>
        <p:spPr bwMode="auto">
          <a:xfrm>
            <a:off x="-5221288" y="-1250950"/>
            <a:ext cx="4572000" cy="368300"/>
          </a:xfrm>
          <a:prstGeom prst="rect">
            <a:avLst/>
          </a:prstGeom>
          <a:noFill/>
          <a:ln w="9525">
            <a:noFill/>
            <a:miter lim="800000"/>
            <a:headEnd/>
            <a:tailEnd/>
          </a:ln>
        </p:spPr>
        <p:txBody>
          <a:bodyPr>
            <a:spAutoFit/>
          </a:bodyPr>
          <a:lstStyle/>
          <a:p>
            <a:pPr algn="r"/>
            <a:endParaRPr lang="es-ES">
              <a:solidFill>
                <a:schemeClr val="bg1"/>
              </a:solidFill>
            </a:endParaRPr>
          </a:p>
        </p:txBody>
      </p:sp>
      <p:sp>
        <p:nvSpPr>
          <p:cNvPr id="17412" name="6 CuadroTexto"/>
          <p:cNvSpPr txBox="1">
            <a:spLocks noChangeArrowheads="1"/>
          </p:cNvSpPr>
          <p:nvPr/>
        </p:nvSpPr>
        <p:spPr bwMode="auto">
          <a:xfrm>
            <a:off x="2171700" y="6092825"/>
            <a:ext cx="3008313" cy="400050"/>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Medina de Pomar(Burgos)</a:t>
            </a:r>
          </a:p>
        </p:txBody>
      </p:sp>
      <p:sp>
        <p:nvSpPr>
          <p:cNvPr id="7" name="6 Documento"/>
          <p:cNvSpPr/>
          <p:nvPr/>
        </p:nvSpPr>
        <p:spPr>
          <a:xfrm>
            <a:off x="5076825" y="260350"/>
            <a:ext cx="3743325" cy="2232025"/>
          </a:xfrm>
          <a:prstGeom prst="flowChartDocument">
            <a:avLst/>
          </a:prstGeom>
          <a:solidFill>
            <a:schemeClr val="accent1">
              <a:alpha val="2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solidFill>
                <a:schemeClr val="bg1"/>
              </a:solidFill>
            </a:endParaRPr>
          </a:p>
          <a:p>
            <a:pPr>
              <a:defRPr/>
            </a:pPr>
            <a:r>
              <a:rPr lang="es-ES" i="1" dirty="0">
                <a:solidFill>
                  <a:schemeClr val="bg1"/>
                </a:solidFill>
              </a:rPr>
              <a:t>Medina de Pomar está situada en el centro de la comarca de las Merindades. Dista  8 Km de Villarcayo y  unos 20 de Espinosa de los Monteros. Según del censo de 2013 tiene unos 5 225 habitantes</a:t>
            </a:r>
          </a:p>
        </p:txBody>
      </p:sp>
    </p:spTree>
  </p:cSld>
  <p:clrMapOvr>
    <a:masterClrMapping/>
  </p:clrMapOvr>
  <p:transition spd="slow" advTm="1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upload.wikimedia.org/wikipedia/commons/thumb/b/bc/Medina_de_Pomar_-_Alcazar_de_los_Condestables_2.jpg/800px-Medina_de_Pomar_-_Alcazar_de_los_Condestables_2.jpg"/>
          <p:cNvPicPr>
            <a:picLocks noChangeAspect="1" noChangeArrowheads="1"/>
          </p:cNvPicPr>
          <p:nvPr/>
        </p:nvPicPr>
        <p:blipFill>
          <a:blip r:embed="rId3"/>
          <a:srcRect/>
          <a:stretch>
            <a:fillRect/>
          </a:stretch>
        </p:blipFill>
        <p:spPr bwMode="auto">
          <a:xfrm>
            <a:off x="0" y="549275"/>
            <a:ext cx="9144000" cy="6308725"/>
          </a:xfrm>
          <a:prstGeom prst="rect">
            <a:avLst/>
          </a:prstGeom>
          <a:noFill/>
          <a:ln w="9525">
            <a:noFill/>
            <a:miter lim="800000"/>
            <a:headEnd/>
            <a:tailEnd/>
          </a:ln>
        </p:spPr>
      </p:pic>
      <p:sp>
        <p:nvSpPr>
          <p:cNvPr id="18435" name="2 CuadroTexto"/>
          <p:cNvSpPr txBox="1">
            <a:spLocks noChangeArrowheads="1"/>
          </p:cNvSpPr>
          <p:nvPr/>
        </p:nvSpPr>
        <p:spPr bwMode="auto">
          <a:xfrm>
            <a:off x="1639888" y="0"/>
            <a:ext cx="4448175" cy="1016000"/>
          </a:xfrm>
          <a:prstGeom prst="rect">
            <a:avLst/>
          </a:prstGeom>
          <a:noFill/>
          <a:ln w="9525">
            <a:noFill/>
            <a:miter lim="800000"/>
            <a:headEnd/>
            <a:tailEnd/>
          </a:ln>
        </p:spPr>
        <p:txBody>
          <a:bodyPr wrap="none">
            <a:spAutoFit/>
          </a:bodyPr>
          <a:lstStyle/>
          <a:p>
            <a:pPr algn="r"/>
            <a:r>
              <a:rPr lang="es-ES" sz="2000">
                <a:solidFill>
                  <a:srgbClr val="2B4BA7"/>
                </a:solidFill>
                <a:latin typeface="Franklin Gothic Book" pitchFamily="34" charset="0"/>
              </a:rPr>
              <a:t> </a:t>
            </a:r>
            <a:r>
              <a:rPr lang="es-ES" sz="2000">
                <a:solidFill>
                  <a:srgbClr val="0000FF"/>
                </a:solidFill>
                <a:latin typeface="Franklin Gothic Book" pitchFamily="34" charset="0"/>
              </a:rPr>
              <a:t>Castillo de los Velasco o</a:t>
            </a:r>
          </a:p>
          <a:p>
            <a:pPr algn="r"/>
            <a:r>
              <a:rPr lang="es-ES" sz="2000">
                <a:solidFill>
                  <a:srgbClr val="0000FF"/>
                </a:solidFill>
                <a:latin typeface="Franklin Gothic Book" pitchFamily="34" charset="0"/>
              </a:rPr>
              <a:t> Alcázar de los condestables de Castilla</a:t>
            </a:r>
          </a:p>
          <a:p>
            <a:pPr algn="r"/>
            <a:r>
              <a:rPr lang="es-ES" sz="2000">
                <a:solidFill>
                  <a:srgbClr val="0000FF"/>
                </a:solidFill>
                <a:latin typeface="Franklin Gothic Book" pitchFamily="34" charset="0"/>
              </a:rPr>
              <a:t>Medina de Pomar(Burgos)</a:t>
            </a:r>
          </a:p>
        </p:txBody>
      </p:sp>
    </p:spTree>
  </p:cSld>
  <p:clrMapOvr>
    <a:masterClrMapping/>
  </p:clrMapOvr>
  <p:transition spd="slow" advTm="10000">
    <p:push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2 Imagen" descr="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9459" name="4 CuadroTexto"/>
          <p:cNvSpPr txBox="1">
            <a:spLocks noChangeArrowheads="1"/>
          </p:cNvSpPr>
          <p:nvPr/>
        </p:nvSpPr>
        <p:spPr bwMode="auto">
          <a:xfrm>
            <a:off x="3740150" y="5661025"/>
            <a:ext cx="3524250"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Palacio de los Cuevas Velasco </a:t>
            </a:r>
          </a:p>
          <a:p>
            <a:pPr algn="r"/>
            <a:r>
              <a:rPr lang="es-ES" sz="2000">
                <a:solidFill>
                  <a:schemeClr val="bg1"/>
                </a:solidFill>
                <a:latin typeface="Franklin Gothic Book" pitchFamily="34" charset="0"/>
              </a:rPr>
              <a:t>Estilo renacentista (siglo XVII)</a:t>
            </a:r>
          </a:p>
        </p:txBody>
      </p:sp>
      <p:sp>
        <p:nvSpPr>
          <p:cNvPr id="5" name="4 Documento"/>
          <p:cNvSpPr/>
          <p:nvPr/>
        </p:nvSpPr>
        <p:spPr>
          <a:xfrm>
            <a:off x="250825" y="333375"/>
            <a:ext cx="4826000" cy="3024188"/>
          </a:xfrm>
          <a:prstGeom prst="flowChartDocument">
            <a:avLst/>
          </a:prstGeom>
          <a:solidFill>
            <a:schemeClr val="accent1">
              <a:alpha val="1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i="1" dirty="0">
                <a:solidFill>
                  <a:schemeClr val="tx1"/>
                </a:solidFill>
              </a:rPr>
              <a:t>Espinosa de los Monteros es un municipio situado al norte de la provincia de Burgos y perteneciente a la comarca de las Merindades  y al partido judicial de Villarcayo del que dista 22 Km .</a:t>
            </a:r>
          </a:p>
          <a:p>
            <a:pPr>
              <a:defRPr/>
            </a:pPr>
            <a:r>
              <a:rPr lang="es-ES" i="1" dirty="0">
                <a:solidFill>
                  <a:schemeClr val="tx1"/>
                </a:solidFill>
              </a:rPr>
              <a:t>En 1808 tuvo lugar una cruenta batalla que enfrentó a las tropas  españolas contra las franceses,  con la victoria de Napoleón ,en la Guerra de la Independencia Española .  </a:t>
            </a:r>
          </a:p>
        </p:txBody>
      </p:sp>
    </p:spTree>
  </p:cSld>
  <p:clrMapOvr>
    <a:masterClrMapping/>
  </p:clrMapOvr>
  <p:transition spd="slow" advTm="20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2 Imagen" descr="6.jpg"/>
          <p:cNvPicPr>
            <a:picLocks noChangeAspect="1"/>
          </p:cNvPicPr>
          <p:nvPr/>
        </p:nvPicPr>
        <p:blipFill>
          <a:blip r:embed="rId3"/>
          <a:srcRect/>
          <a:stretch>
            <a:fillRect/>
          </a:stretch>
        </p:blipFill>
        <p:spPr bwMode="auto">
          <a:xfrm>
            <a:off x="0" y="0"/>
            <a:ext cx="9144000" cy="6862763"/>
          </a:xfrm>
          <a:prstGeom prst="rect">
            <a:avLst/>
          </a:prstGeom>
          <a:noFill/>
          <a:ln w="9525">
            <a:noFill/>
            <a:miter lim="800000"/>
            <a:headEnd/>
            <a:tailEnd/>
          </a:ln>
        </p:spPr>
      </p:pic>
      <p:sp>
        <p:nvSpPr>
          <p:cNvPr id="20483" name="3 CuadroTexto"/>
          <p:cNvSpPr txBox="1">
            <a:spLocks noChangeArrowheads="1"/>
          </p:cNvSpPr>
          <p:nvPr/>
        </p:nvSpPr>
        <p:spPr bwMode="auto">
          <a:xfrm>
            <a:off x="-90488" y="5876925"/>
            <a:ext cx="5094288" cy="708025"/>
          </a:xfrm>
          <a:prstGeom prst="rect">
            <a:avLst/>
          </a:prstGeom>
          <a:noFill/>
          <a:ln w="9525">
            <a:noFill/>
            <a:miter lim="800000"/>
            <a:headEnd/>
            <a:tailEnd/>
          </a:ln>
        </p:spPr>
        <p:txBody>
          <a:bodyPr>
            <a:spAutoFit/>
          </a:bodyPr>
          <a:lstStyle/>
          <a:p>
            <a:pPr algn="r"/>
            <a:r>
              <a:rPr lang="es-ES" sz="2000" b="1">
                <a:solidFill>
                  <a:schemeClr val="bg1"/>
                </a:solidFill>
                <a:latin typeface="Franklin Gothic Book" pitchFamily="34" charset="0"/>
              </a:rPr>
              <a:t>Torre Ilustre o torre de los Velasco</a:t>
            </a:r>
          </a:p>
          <a:p>
            <a:pPr algn="r"/>
            <a:r>
              <a:rPr lang="es-ES" sz="2000" b="1">
                <a:solidFill>
                  <a:schemeClr val="bg1"/>
                </a:solidFill>
                <a:latin typeface="Franklin Gothic Book" pitchFamily="34" charset="0"/>
              </a:rPr>
              <a:t>Espinosa de los Monteros(Burgos)</a:t>
            </a:r>
          </a:p>
        </p:txBody>
      </p:sp>
      <p:sp>
        <p:nvSpPr>
          <p:cNvPr id="4" name="3 Documento"/>
          <p:cNvSpPr/>
          <p:nvPr/>
        </p:nvSpPr>
        <p:spPr>
          <a:xfrm>
            <a:off x="395288" y="549275"/>
            <a:ext cx="1800225" cy="1655763"/>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bg1"/>
              </a:solidFill>
              <a:latin typeface="Franklin Gothic Book" pitchFamily="34" charset="0"/>
            </a:endParaRPr>
          </a:p>
          <a:p>
            <a:pPr algn="ctr">
              <a:defRPr/>
            </a:pPr>
            <a:r>
              <a:rPr lang="es-ES" dirty="0">
                <a:solidFill>
                  <a:schemeClr val="bg1"/>
                </a:solidFill>
                <a:latin typeface="Franklin Gothic Book" pitchFamily="34" charset="0"/>
              </a:rPr>
              <a:t>Edificio medieval defensivo de estilo gótico</a:t>
            </a:r>
          </a:p>
          <a:p>
            <a:pPr algn="ctr">
              <a:defRPr/>
            </a:pPr>
            <a:endParaRPr lang="es-ES" dirty="0"/>
          </a:p>
        </p:txBody>
      </p:sp>
    </p:spTree>
  </p:cSld>
  <p:clrMapOvr>
    <a:masterClrMapping/>
  </p:clrMapOvr>
  <p:transition spd="slow" advTm="9000">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upload.wikimedia.org/wikipedia/commons/thumb/1/14/Torre_de_los_Monteros.JPG/1024px-Torre_de_los_Monteros.JPG"/>
          <p:cNvPicPr>
            <a:picLocks noChangeAspect="1" noChangeArrowheads="1"/>
          </p:cNvPicPr>
          <p:nvPr/>
        </p:nvPicPr>
        <p:blipFill>
          <a:blip r:embed="rId3"/>
          <a:srcRect/>
          <a:stretch>
            <a:fillRect/>
          </a:stretch>
        </p:blipFill>
        <p:spPr bwMode="auto">
          <a:xfrm>
            <a:off x="0" y="-457200"/>
            <a:ext cx="9144000" cy="7315200"/>
          </a:xfrm>
          <a:prstGeom prst="rect">
            <a:avLst/>
          </a:prstGeom>
          <a:noFill/>
          <a:ln w="9525">
            <a:noFill/>
            <a:miter lim="800000"/>
            <a:headEnd/>
            <a:tailEnd/>
          </a:ln>
        </p:spPr>
      </p:pic>
      <p:sp>
        <p:nvSpPr>
          <p:cNvPr id="21507" name="2 CuadroTexto"/>
          <p:cNvSpPr txBox="1">
            <a:spLocks noChangeArrowheads="1"/>
          </p:cNvSpPr>
          <p:nvPr/>
        </p:nvSpPr>
        <p:spPr bwMode="auto">
          <a:xfrm>
            <a:off x="1155700" y="0"/>
            <a:ext cx="5097463"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Torre de los monteros (Fortaleza del siglo XIV)</a:t>
            </a:r>
          </a:p>
          <a:p>
            <a:pPr algn="r"/>
            <a:r>
              <a:rPr lang="es-ES" sz="2000">
                <a:solidFill>
                  <a:schemeClr val="bg1"/>
                </a:solidFill>
                <a:latin typeface="Franklin Gothic Book" pitchFamily="34" charset="0"/>
              </a:rPr>
              <a:t> Espinosa de los Monteros (Burgos)</a:t>
            </a:r>
          </a:p>
        </p:txBody>
      </p:sp>
    </p:spTree>
  </p:cSld>
  <p:clrMapOvr>
    <a:masterClrMapping/>
  </p:clrMapOvr>
  <p:transition spd="slow" advTm="8000">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http://www.insfoto.com/modulos/banco_trabajos2/img/burgos-san-pedro-de-tejada-21271c-20110805134630.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2531" name="2 CuadroTexto"/>
          <p:cNvSpPr txBox="1">
            <a:spLocks noChangeArrowheads="1"/>
          </p:cNvSpPr>
          <p:nvPr/>
        </p:nvSpPr>
        <p:spPr bwMode="auto">
          <a:xfrm>
            <a:off x="0" y="6149975"/>
            <a:ext cx="5381625" cy="708025"/>
          </a:xfrm>
          <a:prstGeom prst="rect">
            <a:avLst/>
          </a:prstGeom>
          <a:noFill/>
          <a:ln w="9525">
            <a:noFill/>
            <a:miter lim="800000"/>
            <a:headEnd/>
            <a:tailEnd/>
          </a:ln>
        </p:spPr>
        <p:txBody>
          <a:bodyPr wrap="none">
            <a:spAutoFit/>
          </a:bodyPr>
          <a:lstStyle/>
          <a:p>
            <a:pPr algn="r">
              <a:defRPr/>
            </a:pPr>
            <a:r>
              <a:rPr lang="es-ES" sz="2000" b="1" dirty="0">
                <a:solidFill>
                  <a:schemeClr val="bg1"/>
                </a:solidFill>
                <a:effectLst>
                  <a:outerShdw blurRad="50800" dist="50800" dir="5400000" algn="ctr" rotWithShape="0">
                    <a:srgbClr val="FF0000"/>
                  </a:outerShdw>
                </a:effectLst>
                <a:latin typeface="Franklin Gothic Book" pitchFamily="34" charset="0"/>
              </a:rPr>
              <a:t>Ermita de San Pedro de Tejada </a:t>
            </a:r>
          </a:p>
          <a:p>
            <a:pPr algn="r">
              <a:defRPr/>
            </a:pPr>
            <a:r>
              <a:rPr lang="es-ES" sz="2000" b="1" dirty="0" err="1">
                <a:solidFill>
                  <a:schemeClr val="bg1"/>
                </a:solidFill>
                <a:latin typeface="Franklin Gothic Book" pitchFamily="34" charset="0"/>
              </a:rPr>
              <a:t>Puentearenas</a:t>
            </a:r>
            <a:r>
              <a:rPr lang="es-ES" sz="2000" b="1" dirty="0">
                <a:solidFill>
                  <a:schemeClr val="bg1"/>
                </a:solidFill>
                <a:latin typeface="Franklin Gothic Book" pitchFamily="34" charset="0"/>
              </a:rPr>
              <a:t>, merindad de Valdivieso, (Burgos</a:t>
            </a:r>
            <a:r>
              <a:rPr lang="es-ES" sz="2000" dirty="0">
                <a:solidFill>
                  <a:schemeClr val="bg1"/>
                </a:solidFill>
                <a:latin typeface="Franklin Gothic Book" pitchFamily="34" charset="0"/>
              </a:rPr>
              <a:t>)</a:t>
            </a:r>
          </a:p>
        </p:txBody>
      </p:sp>
      <p:sp>
        <p:nvSpPr>
          <p:cNvPr id="5" name="4 Documento"/>
          <p:cNvSpPr/>
          <p:nvPr/>
        </p:nvSpPr>
        <p:spPr>
          <a:xfrm>
            <a:off x="6516688" y="260350"/>
            <a:ext cx="2447925" cy="1368425"/>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p>
          <a:p>
            <a:pPr>
              <a:defRPr/>
            </a:pPr>
            <a:r>
              <a:rPr lang="es-ES" dirty="0"/>
              <a:t>De lo mejor del  románico español. Comienzos del siglo XII</a:t>
            </a:r>
          </a:p>
          <a:p>
            <a:pPr algn="ctr">
              <a:defRPr/>
            </a:pPr>
            <a:endParaRPr lang="es-ES" dirty="0"/>
          </a:p>
        </p:txBody>
      </p:sp>
    </p:spTree>
  </p:cSld>
  <p:clrMapOvr>
    <a:masterClrMapping/>
  </p:clrMapOvr>
  <p:transition spd="slow" advTm="10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4 Imagen" descr="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Documento"/>
          <p:cNvSpPr/>
          <p:nvPr/>
        </p:nvSpPr>
        <p:spPr>
          <a:xfrm>
            <a:off x="250825" y="188913"/>
            <a:ext cx="2628900" cy="3816350"/>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p>
          <a:p>
            <a:pPr>
              <a:defRPr/>
            </a:pPr>
            <a:endParaRPr lang="es-ES" dirty="0"/>
          </a:p>
          <a:p>
            <a:pPr>
              <a:defRPr/>
            </a:pPr>
            <a:r>
              <a:rPr lang="es-ES" dirty="0"/>
              <a:t> Y…</a:t>
            </a:r>
          </a:p>
          <a:p>
            <a:pPr>
              <a:defRPr/>
            </a:pPr>
            <a:r>
              <a:rPr lang="es-ES" dirty="0"/>
              <a:t>una de las construcciones románicas de Burgos más bellas, completas y sugerentes, reuniendo mucho del románico burgalés , a la vez  que posee un estilo internacional propio de las iglesias del Camino Jacobeo.</a:t>
            </a:r>
          </a:p>
        </p:txBody>
      </p:sp>
    </p:spTree>
  </p:cSld>
  <p:clrMapOvr>
    <a:masterClrMapping/>
  </p:clrMapOvr>
  <p:transition spd="slow" advTm="20000">
    <p:push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http://upload.wikimedia.org/wikipedia/commons/thumb/2/22/2010-06-30_Iglesia_de_San_Nicol%C3%A1s%2C_El_Almi%C3%B1%C3%A9_de_Valdivielso.jpg/800px-2010-06-30_Iglesia_de_San_Nicol%C3%A1s%2C_El_Almi%C3%B1%C3%A9_de_Valdivielso.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4579" name="2 CuadroTexto"/>
          <p:cNvSpPr txBox="1">
            <a:spLocks noChangeArrowheads="1"/>
          </p:cNvSpPr>
          <p:nvPr/>
        </p:nvSpPr>
        <p:spPr bwMode="auto">
          <a:xfrm>
            <a:off x="688975" y="188913"/>
            <a:ext cx="4538663" cy="708025"/>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Iglesia</a:t>
            </a:r>
            <a:r>
              <a:rPr lang="es-ES" sz="2000">
                <a:solidFill>
                  <a:schemeClr val="bg1"/>
                </a:solidFill>
                <a:latin typeface="Franklin Gothic Book" pitchFamily="34" charset="0"/>
              </a:rPr>
              <a:t> románica de San Nicolás de Bari </a:t>
            </a:r>
          </a:p>
          <a:p>
            <a:pPr algn="r"/>
            <a:r>
              <a:rPr lang="es-ES" sz="2000">
                <a:solidFill>
                  <a:schemeClr val="bg1"/>
                </a:solidFill>
                <a:latin typeface="Franklin Gothic Book" pitchFamily="34" charset="0"/>
              </a:rPr>
              <a:t>El Almiñé de Valdivieso (Burgos)</a:t>
            </a:r>
          </a:p>
        </p:txBody>
      </p:sp>
      <p:sp>
        <p:nvSpPr>
          <p:cNvPr id="5" name="4 Documento"/>
          <p:cNvSpPr/>
          <p:nvPr/>
        </p:nvSpPr>
        <p:spPr>
          <a:xfrm>
            <a:off x="5940425" y="333375"/>
            <a:ext cx="3024188" cy="1871663"/>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i="1" dirty="0"/>
          </a:p>
          <a:p>
            <a:pPr>
              <a:defRPr/>
            </a:pPr>
            <a:r>
              <a:rPr lang="es-ES" i="1" dirty="0"/>
              <a:t>El Almiñé es un una entidad local menor  en la comarca de Merindades, Merindad de Valdivieso y partido judicial de Villarcayo. </a:t>
            </a:r>
          </a:p>
          <a:p>
            <a:pPr algn="ctr">
              <a:defRPr/>
            </a:pPr>
            <a:endParaRPr lang="es-ES" i="1" dirty="0"/>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3.jpg"/>
          <p:cNvPicPr>
            <a:picLocks noChangeAspect="1"/>
          </p:cNvPicPr>
          <p:nvPr/>
        </p:nvPicPr>
        <p:blipFill>
          <a:blip r:embed="rId3"/>
          <a:srcRect/>
          <a:stretch>
            <a:fillRect/>
          </a:stretch>
        </p:blipFill>
        <p:spPr bwMode="auto">
          <a:xfrm>
            <a:off x="0" y="0"/>
            <a:ext cx="9226550" cy="6858000"/>
          </a:xfrm>
          <a:prstGeom prst="rect">
            <a:avLst/>
          </a:prstGeom>
          <a:noFill/>
          <a:ln w="9525">
            <a:noFill/>
            <a:miter lim="800000"/>
            <a:headEnd/>
            <a:tailEnd/>
          </a:ln>
        </p:spPr>
      </p:pic>
      <p:sp>
        <p:nvSpPr>
          <p:cNvPr id="25603" name="2 CuadroTexto"/>
          <p:cNvSpPr txBox="1">
            <a:spLocks noChangeArrowheads="1"/>
          </p:cNvSpPr>
          <p:nvPr/>
        </p:nvSpPr>
        <p:spPr bwMode="auto">
          <a:xfrm>
            <a:off x="1116013" y="6165850"/>
            <a:ext cx="2381250" cy="400050"/>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Detalle de la Iglesia</a:t>
            </a:r>
            <a:endParaRPr lang="es-ES" sz="2000">
              <a:solidFill>
                <a:schemeClr val="bg1"/>
              </a:solidFill>
              <a:latin typeface="Franklin Gothic Book" pitchFamily="34" charset="0"/>
            </a:endParaRPr>
          </a:p>
        </p:txBody>
      </p:sp>
    </p:spTree>
  </p:cSld>
  <p:clrMapOvr>
    <a:masterClrMapping/>
  </p:clrMapOvr>
  <p:transition spd="slow" advTm="6000">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2 Imagen" descr="6.jpg"/>
          <p:cNvPicPr>
            <a:picLocks noChangeAspect="1"/>
          </p:cNvPicPr>
          <p:nvPr/>
        </p:nvPicPr>
        <p:blipFill>
          <a:blip r:embed="rId3"/>
          <a:srcRect/>
          <a:stretch>
            <a:fillRect/>
          </a:stretch>
        </p:blipFill>
        <p:spPr bwMode="auto">
          <a:xfrm>
            <a:off x="0" y="0"/>
            <a:ext cx="9148763" cy="6858000"/>
          </a:xfrm>
          <a:prstGeom prst="rect">
            <a:avLst/>
          </a:prstGeom>
          <a:noFill/>
          <a:ln w="9525">
            <a:noFill/>
            <a:miter lim="800000"/>
            <a:headEnd/>
            <a:tailEnd/>
          </a:ln>
        </p:spPr>
      </p:pic>
      <p:sp>
        <p:nvSpPr>
          <p:cNvPr id="26627" name="4 CuadroTexto"/>
          <p:cNvSpPr txBox="1">
            <a:spLocks noChangeArrowheads="1"/>
          </p:cNvSpPr>
          <p:nvPr/>
        </p:nvSpPr>
        <p:spPr bwMode="auto">
          <a:xfrm>
            <a:off x="1708150" y="333375"/>
            <a:ext cx="2774950"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Cuevas</a:t>
            </a:r>
          </a:p>
          <a:p>
            <a:pPr algn="r"/>
            <a:r>
              <a:rPr lang="es-ES" sz="2000">
                <a:solidFill>
                  <a:schemeClr val="bg1"/>
                </a:solidFill>
                <a:latin typeface="Franklin Gothic Book" pitchFamily="34" charset="0"/>
              </a:rPr>
              <a:t> Ojo de Gureña (Burgos)</a:t>
            </a:r>
          </a:p>
        </p:txBody>
      </p:sp>
    </p:spTree>
  </p:cSld>
  <p:clrMapOvr>
    <a:masterClrMapping/>
  </p:clrMapOvr>
  <p:transition spd="slow" advTm="6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c1.staticflickr.com/9/8434/7679474272_6290939e7b_z.jpg"/>
          <p:cNvPicPr>
            <a:picLocks noChangeAspect="1" noChangeArrowheads="1"/>
          </p:cNvPicPr>
          <p:nvPr/>
        </p:nvPicPr>
        <p:blipFill>
          <a:blip r:embed="rId3"/>
          <a:srcRect/>
          <a:stretch>
            <a:fillRect/>
          </a:stretch>
        </p:blipFill>
        <p:spPr bwMode="auto">
          <a:xfrm>
            <a:off x="0" y="0"/>
            <a:ext cx="9396413" cy="6858000"/>
          </a:xfrm>
          <a:prstGeom prst="rect">
            <a:avLst/>
          </a:prstGeom>
          <a:noFill/>
          <a:ln w="9525">
            <a:noFill/>
            <a:miter lim="800000"/>
            <a:headEnd/>
            <a:tailEnd/>
          </a:ln>
        </p:spPr>
      </p:pic>
      <p:sp>
        <p:nvSpPr>
          <p:cNvPr id="27651" name="2 CuadroTexto"/>
          <p:cNvSpPr txBox="1">
            <a:spLocks noChangeArrowheads="1"/>
          </p:cNvSpPr>
          <p:nvPr/>
        </p:nvSpPr>
        <p:spPr bwMode="auto">
          <a:xfrm>
            <a:off x="1439863" y="333375"/>
            <a:ext cx="3043237"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Santuario de San Bernabé</a:t>
            </a:r>
          </a:p>
          <a:p>
            <a:pPr algn="r"/>
            <a:r>
              <a:rPr lang="es-ES" sz="2000">
                <a:solidFill>
                  <a:schemeClr val="bg1"/>
                </a:solidFill>
                <a:latin typeface="Franklin Gothic Book" pitchFamily="34" charset="0"/>
              </a:rPr>
              <a:t> Ojo de Gureña (Burgos)</a:t>
            </a:r>
          </a:p>
        </p:txBody>
      </p:sp>
    </p:spTree>
  </p:cSld>
  <p:clrMapOvr>
    <a:masterClrMapping/>
  </p:clrMapOvr>
  <p:transition spd="slow" advTm="6000">
    <p:push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cdn.traveler.es/uploads/images/thumbs/201312/penaranda_de_duero_7796_650x.jpg"/>
          <p:cNvPicPr>
            <a:picLocks noChangeAspect="1" noChangeArrowheads="1"/>
          </p:cNvPicPr>
          <p:nvPr/>
        </p:nvPicPr>
        <p:blipFill>
          <a:blip r:embed="rId3"/>
          <a:srcRect/>
          <a:stretch>
            <a:fillRect/>
          </a:stretch>
        </p:blipFill>
        <p:spPr bwMode="auto">
          <a:xfrm>
            <a:off x="0" y="0"/>
            <a:ext cx="9255125" cy="6858000"/>
          </a:xfrm>
          <a:prstGeom prst="rect">
            <a:avLst/>
          </a:prstGeom>
          <a:noFill/>
          <a:ln w="9525">
            <a:noFill/>
            <a:miter lim="800000"/>
            <a:headEnd/>
            <a:tailEnd/>
          </a:ln>
        </p:spPr>
      </p:pic>
      <p:sp>
        <p:nvSpPr>
          <p:cNvPr id="28675" name="2 CuadroTexto"/>
          <p:cNvSpPr txBox="1">
            <a:spLocks noChangeArrowheads="1"/>
          </p:cNvSpPr>
          <p:nvPr/>
        </p:nvSpPr>
        <p:spPr bwMode="auto">
          <a:xfrm>
            <a:off x="1528763" y="6092825"/>
            <a:ext cx="3327400" cy="400050"/>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Peñaranda de Duero(Burgos)</a:t>
            </a:r>
          </a:p>
        </p:txBody>
      </p:sp>
      <p:sp>
        <p:nvSpPr>
          <p:cNvPr id="6" name="5 Documento"/>
          <p:cNvSpPr/>
          <p:nvPr/>
        </p:nvSpPr>
        <p:spPr>
          <a:xfrm>
            <a:off x="5688013" y="188913"/>
            <a:ext cx="3455987" cy="1484312"/>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b="1" dirty="0">
              <a:solidFill>
                <a:schemeClr val="bg1"/>
              </a:solidFill>
            </a:endParaRPr>
          </a:p>
          <a:p>
            <a:pPr>
              <a:defRPr/>
            </a:pPr>
            <a:endParaRPr lang="es-ES" b="1" i="1" dirty="0">
              <a:solidFill>
                <a:schemeClr val="bg1"/>
              </a:solidFill>
            </a:endParaRPr>
          </a:p>
          <a:p>
            <a:pPr>
              <a:defRPr/>
            </a:pPr>
            <a:r>
              <a:rPr lang="es-ES" b="1" i="1" dirty="0">
                <a:solidFill>
                  <a:schemeClr val="bg1"/>
                </a:solidFill>
              </a:rPr>
              <a:t>Peñaranda de Duero</a:t>
            </a:r>
            <a:r>
              <a:rPr lang="es-ES" i="1" dirty="0">
                <a:solidFill>
                  <a:schemeClr val="bg1"/>
                </a:solidFill>
              </a:rPr>
              <a:t> es  un municipio  de la ribera del Duero, situado en el sur de la provincia de Burgos a unos 18 km.de Aranda de Duero</a:t>
            </a:r>
          </a:p>
          <a:p>
            <a:pPr algn="ctr">
              <a:defRPr/>
            </a:pPr>
            <a:endParaRPr lang="es-ES" dirty="0"/>
          </a:p>
        </p:txBody>
      </p:sp>
    </p:spTree>
  </p:cSld>
  <p:clrMapOvr>
    <a:masterClrMapping/>
  </p:clrMapOvr>
  <p:transition spd="slow" advTm="1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2 Imagen" descr="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9699" name="2 CuadroTexto"/>
          <p:cNvSpPr txBox="1">
            <a:spLocks noChangeArrowheads="1"/>
          </p:cNvSpPr>
          <p:nvPr/>
        </p:nvSpPr>
        <p:spPr bwMode="auto">
          <a:xfrm>
            <a:off x="0" y="5842000"/>
            <a:ext cx="3984625" cy="1016000"/>
          </a:xfrm>
          <a:prstGeom prst="rect">
            <a:avLst/>
          </a:prstGeom>
          <a:noFill/>
          <a:ln w="9525">
            <a:noFill/>
            <a:miter lim="800000"/>
            <a:headEnd/>
            <a:tailEnd/>
          </a:ln>
        </p:spPr>
        <p:txBody>
          <a:bodyPr>
            <a:spAutoFit/>
          </a:bodyPr>
          <a:lstStyle/>
          <a:p>
            <a:pPr algn="r"/>
            <a:r>
              <a:rPr lang="es-ES" sz="2000">
                <a:solidFill>
                  <a:schemeClr val="bg1"/>
                </a:solidFill>
                <a:latin typeface="Franklin Gothic Book" pitchFamily="34" charset="0"/>
              </a:rPr>
              <a:t>Castillo desde la plaza mayor</a:t>
            </a:r>
          </a:p>
          <a:p>
            <a:pPr algn="r"/>
            <a:r>
              <a:rPr lang="es-ES" sz="2000">
                <a:solidFill>
                  <a:schemeClr val="bg1"/>
                </a:solidFill>
                <a:latin typeface="Franklin Gothic Book" pitchFamily="34" charset="0"/>
              </a:rPr>
              <a:t>Peñaranda de Duero(Burgos)</a:t>
            </a:r>
          </a:p>
          <a:p>
            <a:pPr algn="r"/>
            <a:r>
              <a:rPr lang="es-ES" sz="2000">
                <a:solidFill>
                  <a:schemeClr val="bg1"/>
                </a:solidFill>
                <a:latin typeface="Franklin Gothic Book" pitchFamily="34" charset="0"/>
              </a:rPr>
              <a:t> </a:t>
            </a:r>
          </a:p>
        </p:txBody>
      </p:sp>
      <p:sp>
        <p:nvSpPr>
          <p:cNvPr id="4" name="3 Documento"/>
          <p:cNvSpPr/>
          <p:nvPr/>
        </p:nvSpPr>
        <p:spPr>
          <a:xfrm>
            <a:off x="6732588" y="188913"/>
            <a:ext cx="2160587" cy="1727200"/>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s-ES" dirty="0">
              <a:solidFill>
                <a:schemeClr val="bg1"/>
              </a:solidFill>
              <a:latin typeface="Franklin Gothic Book" pitchFamily="34" charset="0"/>
            </a:endParaRPr>
          </a:p>
          <a:p>
            <a:pPr>
              <a:defRPr/>
            </a:pPr>
            <a:r>
              <a:rPr lang="es-ES" dirty="0">
                <a:solidFill>
                  <a:schemeClr val="bg1"/>
                </a:solidFill>
                <a:latin typeface="Franklin Gothic Book" pitchFamily="34" charset="0"/>
              </a:rPr>
              <a:t>original del siglo X y reformado en el siglo XV. </a:t>
            </a:r>
          </a:p>
          <a:p>
            <a:pPr>
              <a:defRPr/>
            </a:pPr>
            <a:r>
              <a:rPr lang="es-ES" dirty="0"/>
              <a:t>Se conservan trozos de la primitiva muralla</a:t>
            </a:r>
            <a:endParaRPr lang="es-ES" dirty="0">
              <a:solidFill>
                <a:schemeClr val="bg1"/>
              </a:solidFill>
              <a:latin typeface="Franklin Gothic Book" pitchFamily="34" charset="0"/>
            </a:endParaRPr>
          </a:p>
        </p:txBody>
      </p:sp>
    </p:spTree>
  </p:cSld>
  <p:clrMapOvr>
    <a:masterClrMapping/>
  </p:clrMapOvr>
  <p:transition spd="slow" advTm="11000">
    <p:pu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imagenes.forociudad.com/fotos/76828-covarrubias-covarrubias2007.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0723" name="2 CuadroTexto"/>
          <p:cNvSpPr txBox="1">
            <a:spLocks noChangeArrowheads="1"/>
          </p:cNvSpPr>
          <p:nvPr/>
        </p:nvSpPr>
        <p:spPr bwMode="auto">
          <a:xfrm>
            <a:off x="250825" y="5732463"/>
            <a:ext cx="5046663" cy="708025"/>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Torreón de Dña Urraca (prerrománico siglo X)</a:t>
            </a:r>
          </a:p>
          <a:p>
            <a:pPr algn="r"/>
            <a:r>
              <a:rPr lang="es-ES" sz="2000">
                <a:solidFill>
                  <a:schemeClr val="bg1"/>
                </a:solidFill>
                <a:latin typeface="Franklin Gothic Book" pitchFamily="34" charset="0"/>
              </a:rPr>
              <a:t>Covarrubias (Burgos)</a:t>
            </a:r>
          </a:p>
        </p:txBody>
      </p:sp>
      <p:sp>
        <p:nvSpPr>
          <p:cNvPr id="6" name="5 Documento"/>
          <p:cNvSpPr/>
          <p:nvPr/>
        </p:nvSpPr>
        <p:spPr>
          <a:xfrm>
            <a:off x="5580063" y="188913"/>
            <a:ext cx="3384550" cy="2232025"/>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p>
          <a:p>
            <a:pPr>
              <a:defRPr/>
            </a:pPr>
            <a:r>
              <a:rPr lang="es-ES" dirty="0"/>
              <a:t>De origen romano, fue construido por el conde Fernán González en el año 942, el mismo en el que se funda Castilla, por lo que está considerado como el primer edificio defensivo castellano.</a:t>
            </a:r>
          </a:p>
        </p:txBody>
      </p:sp>
    </p:spTree>
  </p:cSld>
  <p:clrMapOvr>
    <a:masterClrMapping/>
  </p:clrMapOvr>
  <p:transition spd="slow" advTm="15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73000"/>
          </a:schemeClr>
        </a:solidFill>
        <a:effectLst/>
      </p:bgPr>
    </p:bg>
    <p:spTree>
      <p:nvGrpSpPr>
        <p:cNvPr id="1" name=""/>
        <p:cNvGrpSpPr/>
        <p:nvPr/>
      </p:nvGrpSpPr>
      <p:grpSpPr>
        <a:xfrm>
          <a:off x="0" y="0"/>
          <a:ext cx="0" cy="0"/>
          <a:chOff x="0" y="0"/>
          <a:chExt cx="0" cy="0"/>
        </a:xfrm>
      </p:grpSpPr>
      <p:pic>
        <p:nvPicPr>
          <p:cNvPr id="31746" name="Picture 3" descr="Torreón de los Guzmanes de Caleruega"/>
          <p:cNvPicPr>
            <a:picLocks noChangeAspect="1" noChangeArrowheads="1"/>
          </p:cNvPicPr>
          <p:nvPr/>
        </p:nvPicPr>
        <p:blipFill>
          <a:blip r:embed="rId3"/>
          <a:srcRect/>
          <a:stretch>
            <a:fillRect/>
          </a:stretch>
        </p:blipFill>
        <p:spPr bwMode="auto">
          <a:xfrm>
            <a:off x="0" y="0"/>
            <a:ext cx="6084888" cy="6858000"/>
          </a:xfrm>
          <a:prstGeom prst="rect">
            <a:avLst/>
          </a:prstGeom>
          <a:noFill/>
          <a:ln w="9525">
            <a:noFill/>
            <a:miter lim="800000"/>
            <a:headEnd/>
            <a:tailEnd/>
          </a:ln>
        </p:spPr>
      </p:pic>
      <p:sp>
        <p:nvSpPr>
          <p:cNvPr id="31747" name="2 CuadroTexto"/>
          <p:cNvSpPr txBox="1">
            <a:spLocks noChangeArrowheads="1"/>
          </p:cNvSpPr>
          <p:nvPr/>
        </p:nvSpPr>
        <p:spPr bwMode="auto">
          <a:xfrm>
            <a:off x="1220788" y="0"/>
            <a:ext cx="4267200" cy="708025"/>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Torreón de  los Guzmanes (siglo X)</a:t>
            </a:r>
          </a:p>
          <a:p>
            <a:pPr algn="r"/>
            <a:r>
              <a:rPr lang="es-ES" sz="2000" b="1">
                <a:solidFill>
                  <a:schemeClr val="bg1"/>
                </a:solidFill>
                <a:latin typeface="Franklin Gothic Book" pitchFamily="34" charset="0"/>
              </a:rPr>
              <a:t>Caleruega, Ribera del Duero, (Burgos)</a:t>
            </a:r>
          </a:p>
        </p:txBody>
      </p:sp>
      <p:sp>
        <p:nvSpPr>
          <p:cNvPr id="5" name="4 Documento"/>
          <p:cNvSpPr/>
          <p:nvPr/>
        </p:nvSpPr>
        <p:spPr>
          <a:xfrm>
            <a:off x="6300788" y="3186113"/>
            <a:ext cx="2627312" cy="3671887"/>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dirty="0"/>
              <a:t>Imponente torreón prerrománico de defensa. Tiene planta cuadrada y alzado apiramidado (como el de Covarrubias) . </a:t>
            </a:r>
          </a:p>
          <a:p>
            <a:pPr>
              <a:defRPr/>
            </a:pPr>
            <a:r>
              <a:rPr lang="es-ES" dirty="0"/>
              <a:t>Su raigambre </a:t>
            </a:r>
            <a:r>
              <a:rPr lang="es-ES" i="1" dirty="0"/>
              <a:t>prerrománica </a:t>
            </a:r>
            <a:r>
              <a:rPr lang="es-ES" dirty="0"/>
              <a:t>se aprecia en los ventanales geminados mozárabes.</a:t>
            </a:r>
          </a:p>
        </p:txBody>
      </p:sp>
    </p:spTree>
  </p:cSld>
  <p:clrMapOvr>
    <a:masterClrMapping/>
  </p:clrMapOvr>
  <p:transition spd="slow" advTm="20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esphoto980x880.mnstatic.com/real-monasterio-de-santo-domingo-de-guzman_6277991.jpg"/>
          <p:cNvPicPr>
            <a:picLocks noChangeAspect="1" noChangeArrowheads="1"/>
          </p:cNvPicPr>
          <p:nvPr/>
        </p:nvPicPr>
        <p:blipFill>
          <a:blip r:embed="rId3"/>
          <a:srcRect/>
          <a:stretch>
            <a:fillRect/>
          </a:stretch>
        </p:blipFill>
        <p:spPr bwMode="auto">
          <a:xfrm>
            <a:off x="0" y="0"/>
            <a:ext cx="9334500" cy="6858000"/>
          </a:xfrm>
          <a:prstGeom prst="rect">
            <a:avLst/>
          </a:prstGeom>
          <a:noFill/>
          <a:ln w="9525">
            <a:noFill/>
            <a:miter lim="800000"/>
            <a:headEnd/>
            <a:tailEnd/>
          </a:ln>
        </p:spPr>
      </p:pic>
      <p:sp>
        <p:nvSpPr>
          <p:cNvPr id="32771" name="2 CuadroTexto"/>
          <p:cNvSpPr txBox="1">
            <a:spLocks noChangeArrowheads="1"/>
          </p:cNvSpPr>
          <p:nvPr/>
        </p:nvSpPr>
        <p:spPr bwMode="auto">
          <a:xfrm>
            <a:off x="4116388" y="6027738"/>
            <a:ext cx="5027612" cy="708025"/>
          </a:xfrm>
          <a:prstGeom prst="rect">
            <a:avLst/>
          </a:prstGeom>
          <a:noFill/>
          <a:ln w="9525">
            <a:noFill/>
            <a:miter lim="800000"/>
            <a:headEnd/>
            <a:tailEnd/>
          </a:ln>
        </p:spPr>
        <p:txBody>
          <a:bodyPr wrap="none">
            <a:spAutoFit/>
          </a:bodyPr>
          <a:lstStyle/>
          <a:p>
            <a:pPr algn="r"/>
            <a:r>
              <a:rPr lang="es-ES" sz="2000" b="1">
                <a:solidFill>
                  <a:srgbClr val="0000FF"/>
                </a:solidFill>
                <a:latin typeface="Franklin Gothic Book" pitchFamily="34" charset="0"/>
              </a:rPr>
              <a:t>El Monasterio de Santo Domingo de Guzmán</a:t>
            </a:r>
          </a:p>
          <a:p>
            <a:pPr algn="r"/>
            <a:r>
              <a:rPr lang="es-ES" sz="2000" b="1">
                <a:solidFill>
                  <a:srgbClr val="0000FF"/>
                </a:solidFill>
                <a:latin typeface="Franklin Gothic Book" pitchFamily="34" charset="0"/>
              </a:rPr>
              <a:t>Caleruega (Burgos)</a:t>
            </a:r>
          </a:p>
        </p:txBody>
      </p:sp>
    </p:spTree>
  </p:cSld>
  <p:clrMapOvr>
    <a:masterClrMapping/>
  </p:clrMapOvr>
  <p:transition spd="slow" advTm="10000">
    <p:pu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labureba.com/upload/BU-CAS-016-101802.jpg"/>
          <p:cNvPicPr>
            <a:picLocks noChangeAspect="1" noChangeArrowheads="1"/>
          </p:cNvPicPr>
          <p:nvPr/>
        </p:nvPicPr>
        <p:blipFill>
          <a:blip r:embed="rId3"/>
          <a:srcRect/>
          <a:stretch>
            <a:fillRect/>
          </a:stretch>
        </p:blipFill>
        <p:spPr bwMode="auto">
          <a:xfrm>
            <a:off x="0" y="0"/>
            <a:ext cx="9137650" cy="6858000"/>
          </a:xfrm>
          <a:prstGeom prst="rect">
            <a:avLst/>
          </a:prstGeom>
          <a:noFill/>
          <a:ln w="9525">
            <a:noFill/>
            <a:miter lim="800000"/>
            <a:headEnd/>
            <a:tailEnd/>
          </a:ln>
        </p:spPr>
      </p:pic>
      <p:sp>
        <p:nvSpPr>
          <p:cNvPr id="33795" name="2 CuadroTexto"/>
          <p:cNvSpPr txBox="1">
            <a:spLocks noChangeArrowheads="1"/>
          </p:cNvSpPr>
          <p:nvPr/>
        </p:nvSpPr>
        <p:spPr bwMode="auto">
          <a:xfrm>
            <a:off x="558800" y="333375"/>
            <a:ext cx="3914775" cy="708025"/>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Castillo de  Rojas (siglo IX)</a:t>
            </a:r>
          </a:p>
          <a:p>
            <a:pPr algn="r"/>
            <a:r>
              <a:rPr lang="es-ES" sz="2000" b="1">
                <a:solidFill>
                  <a:schemeClr val="bg1"/>
                </a:solidFill>
                <a:latin typeface="Franklin Gothic Book" pitchFamily="34" charset="0"/>
              </a:rPr>
              <a:t>Poza de la Sal, la Bureba, (Burgos)</a:t>
            </a:r>
          </a:p>
        </p:txBody>
      </p:sp>
    </p:spTree>
  </p:cSld>
  <p:clrMapOvr>
    <a:masterClrMapping/>
  </p:clrMapOvr>
  <p:transition spd="slow" advTm="8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D49E6C"/>
            </a:gs>
            <a:gs pos="30000">
              <a:srgbClr val="D49E6C"/>
            </a:gs>
            <a:gs pos="70000">
              <a:srgbClr val="A65528"/>
            </a:gs>
            <a:gs pos="91000">
              <a:srgbClr val="D6B19C"/>
            </a:gs>
            <a:gs pos="100000">
              <a:srgbClr val="663012"/>
            </a:gs>
          </a:gsLst>
          <a:lin ang="5400000"/>
        </a:gradFill>
        <a:effectLst/>
      </p:bgPr>
    </p:bg>
    <p:spTree>
      <p:nvGrpSpPr>
        <p:cNvPr id="1" name=""/>
        <p:cNvGrpSpPr/>
        <p:nvPr/>
      </p:nvGrpSpPr>
      <p:grpSpPr>
        <a:xfrm>
          <a:off x="0" y="0"/>
          <a:ext cx="0" cy="0"/>
          <a:chOff x="0" y="0"/>
          <a:chExt cx="0" cy="0"/>
        </a:xfrm>
      </p:grpSpPr>
      <p:pic>
        <p:nvPicPr>
          <p:cNvPr id="34818" name="Picture 2" descr="Monasterio de Rodilla"/>
          <p:cNvPicPr>
            <a:picLocks noChangeAspect="1" noChangeArrowheads="1"/>
          </p:cNvPicPr>
          <p:nvPr/>
        </p:nvPicPr>
        <p:blipFill>
          <a:blip r:embed="rId3"/>
          <a:srcRect/>
          <a:stretch>
            <a:fillRect/>
          </a:stretch>
        </p:blipFill>
        <p:spPr bwMode="auto">
          <a:xfrm>
            <a:off x="0" y="0"/>
            <a:ext cx="5724525" cy="6858000"/>
          </a:xfrm>
          <a:prstGeom prst="rect">
            <a:avLst/>
          </a:prstGeom>
          <a:noFill/>
          <a:ln w="9525">
            <a:noFill/>
            <a:miter lim="800000"/>
            <a:headEnd/>
            <a:tailEnd/>
          </a:ln>
        </p:spPr>
      </p:pic>
      <p:sp>
        <p:nvSpPr>
          <p:cNvPr id="34819" name="2 CuadroTexto"/>
          <p:cNvSpPr txBox="1">
            <a:spLocks noChangeArrowheads="1"/>
          </p:cNvSpPr>
          <p:nvPr/>
        </p:nvSpPr>
        <p:spPr bwMode="auto">
          <a:xfrm>
            <a:off x="4589463" y="0"/>
            <a:ext cx="4554537" cy="1323975"/>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Monasterio de Rodilla </a:t>
            </a:r>
          </a:p>
          <a:p>
            <a:pPr algn="r"/>
            <a:r>
              <a:rPr lang="es-ES" sz="2000" b="1">
                <a:solidFill>
                  <a:schemeClr val="bg1"/>
                </a:solidFill>
                <a:latin typeface="Franklin Gothic Book" pitchFamily="34" charset="0"/>
              </a:rPr>
              <a:t>actualmente </a:t>
            </a:r>
          </a:p>
          <a:p>
            <a:pPr algn="r"/>
            <a:r>
              <a:rPr lang="es-ES" sz="2000" b="1">
                <a:solidFill>
                  <a:schemeClr val="bg1"/>
                </a:solidFill>
                <a:latin typeface="Franklin Gothic Book" pitchFamily="34" charset="0"/>
              </a:rPr>
              <a:t>llamado Ermita de Nuestra Sra. del Valle</a:t>
            </a:r>
          </a:p>
          <a:p>
            <a:pPr algn="r"/>
            <a:r>
              <a:rPr lang="es-ES" sz="2000" b="1">
                <a:solidFill>
                  <a:schemeClr val="bg1"/>
                </a:solidFill>
                <a:latin typeface="Franklin Gothic Book" pitchFamily="34" charset="0"/>
              </a:rPr>
              <a:t>Comarca de la Bureba (Burgos)</a:t>
            </a:r>
          </a:p>
        </p:txBody>
      </p:sp>
      <p:sp>
        <p:nvSpPr>
          <p:cNvPr id="4" name="3 Documento"/>
          <p:cNvSpPr/>
          <p:nvPr/>
        </p:nvSpPr>
        <p:spPr>
          <a:xfrm>
            <a:off x="5867400" y="4149725"/>
            <a:ext cx="3025775" cy="2708275"/>
          </a:xfrm>
          <a:prstGeom prst="flowChartDocument">
            <a:avLst/>
          </a:prstGeom>
          <a:solidFill>
            <a:schemeClr val="accent1">
              <a:alpha val="89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dirty="0"/>
              <a:t>La iglesia del antiguo Monasterio de Rodilla es un templo de líneas arquitectónicas rotundas, con interesantísimo ábside y campanario sobre la nave. </a:t>
            </a:r>
          </a:p>
        </p:txBody>
      </p:sp>
    </p:spTree>
  </p:cSld>
  <p:clrMapOvr>
    <a:masterClrMapping/>
  </p:clrMapOvr>
  <p:transition spd="slow" advTm="20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raicesdecastilla.com/web/imas/ona/i-san-salvador.jpg"/>
          <p:cNvPicPr>
            <a:picLocks noChangeAspect="1" noChangeArrowheads="1"/>
          </p:cNvPicPr>
          <p:nvPr/>
        </p:nvPicPr>
        <p:blipFill>
          <a:blip r:embed="rId3"/>
          <a:srcRect/>
          <a:stretch>
            <a:fillRect/>
          </a:stretch>
        </p:blipFill>
        <p:spPr bwMode="auto">
          <a:xfrm>
            <a:off x="0" y="0"/>
            <a:ext cx="9144000" cy="5418138"/>
          </a:xfrm>
          <a:prstGeom prst="rect">
            <a:avLst/>
          </a:prstGeom>
          <a:noFill/>
          <a:ln w="9525">
            <a:noFill/>
            <a:miter lim="800000"/>
            <a:headEnd/>
            <a:tailEnd/>
          </a:ln>
        </p:spPr>
      </p:pic>
      <p:sp>
        <p:nvSpPr>
          <p:cNvPr id="35843" name="2 CuadroTexto"/>
          <p:cNvSpPr txBox="1">
            <a:spLocks noChangeArrowheads="1"/>
          </p:cNvSpPr>
          <p:nvPr/>
        </p:nvSpPr>
        <p:spPr bwMode="auto">
          <a:xfrm>
            <a:off x="179388" y="188913"/>
            <a:ext cx="4210050" cy="708025"/>
          </a:xfrm>
          <a:prstGeom prst="rect">
            <a:avLst/>
          </a:prstGeom>
          <a:noFill/>
          <a:ln w="9525">
            <a:noFill/>
            <a:miter lim="800000"/>
            <a:headEnd/>
            <a:tailEnd/>
          </a:ln>
        </p:spPr>
        <p:txBody>
          <a:bodyPr wrap="none">
            <a:spAutoFit/>
          </a:bodyPr>
          <a:lstStyle/>
          <a:p>
            <a:pPr algn="r"/>
            <a:r>
              <a:rPr lang="es-ES" sz="2000" b="1">
                <a:latin typeface="Franklin Gothic Book" pitchFamily="34" charset="0"/>
              </a:rPr>
              <a:t>Monasterio de San Salvador (siglo XI)</a:t>
            </a:r>
          </a:p>
          <a:p>
            <a:pPr algn="r"/>
            <a:r>
              <a:rPr lang="es-ES" sz="2000" b="1">
                <a:latin typeface="Franklin Gothic Book" pitchFamily="34" charset="0"/>
              </a:rPr>
              <a:t>Oña, la Bureba, (Burgos)</a:t>
            </a:r>
          </a:p>
        </p:txBody>
      </p:sp>
      <p:sp>
        <p:nvSpPr>
          <p:cNvPr id="4" name="3 Rectángulo"/>
          <p:cNvSpPr/>
          <p:nvPr/>
        </p:nvSpPr>
        <p:spPr>
          <a:xfrm>
            <a:off x="0" y="5565775"/>
            <a:ext cx="9144000" cy="1200150"/>
          </a:xfrm>
          <a:prstGeom prst="rect">
            <a:avLst/>
          </a:prstGeom>
        </p:spPr>
        <p:txBody>
          <a:bodyPr>
            <a:spAutoFit/>
          </a:bodyPr>
          <a:lstStyle/>
          <a:p>
            <a:pPr>
              <a:defRPr/>
            </a:pPr>
            <a:r>
              <a:rPr lang="es-ES" dirty="0">
                <a:latin typeface="+mn-lt"/>
              </a:rPr>
              <a:t>La amplísima variedad de estilos artísticos aquí conservados (Románico, Gótico, Renacimiento, Barroco, Musulmán, Mudéjar, Egipcio y época romana), junto con la extensa cantidad de objetos </a:t>
            </a:r>
            <a:r>
              <a:rPr lang="es-ES" dirty="0">
                <a:latin typeface="+mn-lt"/>
              </a:rPr>
              <a:t>que contiene </a:t>
            </a:r>
            <a:r>
              <a:rPr lang="es-ES" dirty="0">
                <a:latin typeface="+mn-lt"/>
              </a:rPr>
              <a:t>contenidos (retablos, pinturas, rejas, vestidos, sillerías, sepulcros, esculturas, etc.), que en ocasiones son únicos, convierten a este monumento en una lección de Historia del Arte.</a:t>
            </a:r>
          </a:p>
        </p:txBody>
      </p:sp>
    </p:spTree>
  </p:cSld>
  <p:clrMapOvr>
    <a:masterClrMapping/>
  </p:clrMapOvr>
  <p:transition spd="slow" advTm="2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sodebur.es/imagftp/_AUX_ORIG_33592_San%20Salvador%20Ona.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 name="4 Documento"/>
          <p:cNvSpPr/>
          <p:nvPr/>
        </p:nvSpPr>
        <p:spPr>
          <a:xfrm>
            <a:off x="5651500" y="3833813"/>
            <a:ext cx="3276600" cy="3024187"/>
          </a:xfrm>
          <a:prstGeom prst="flowChartDocument">
            <a:avLst/>
          </a:prstGeom>
          <a:solidFill>
            <a:schemeClr val="accent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p>
          <a:p>
            <a:pPr>
              <a:defRPr/>
            </a:pPr>
            <a:r>
              <a:rPr lang="es-ES" dirty="0"/>
              <a:t>Fundado a comienzos del siglo XI  es  uno de los monasterios más importantes de Castilla y en él se encuentran enterrados condes y reyes castellanos y navarros. Su importancia es tan grandes que en él podemos ver obras de arte de todas las especialidades y épocas medievales.</a:t>
            </a:r>
          </a:p>
        </p:txBody>
      </p:sp>
      <p:sp>
        <p:nvSpPr>
          <p:cNvPr id="36868" name="5 CuadroTexto"/>
          <p:cNvSpPr txBox="1">
            <a:spLocks noChangeArrowheads="1"/>
          </p:cNvSpPr>
          <p:nvPr/>
        </p:nvSpPr>
        <p:spPr bwMode="auto">
          <a:xfrm>
            <a:off x="323850" y="404813"/>
            <a:ext cx="2624138" cy="400050"/>
          </a:xfrm>
          <a:prstGeom prst="rect">
            <a:avLst/>
          </a:prstGeom>
          <a:noFill/>
          <a:ln w="9525">
            <a:noFill/>
            <a:miter lim="800000"/>
            <a:headEnd/>
            <a:tailEnd/>
          </a:ln>
        </p:spPr>
        <p:txBody>
          <a:bodyPr wrap="none">
            <a:spAutoFit/>
          </a:bodyPr>
          <a:lstStyle/>
          <a:p>
            <a:pPr algn="r"/>
            <a:r>
              <a:rPr lang="es-ES" sz="2000" b="1">
                <a:latin typeface="Franklin Gothic Book" pitchFamily="34" charset="0"/>
              </a:rPr>
              <a:t>Iglesia del  Monasterio</a:t>
            </a:r>
          </a:p>
        </p:txBody>
      </p:sp>
    </p:spTree>
  </p:cSld>
  <p:clrMapOvr>
    <a:masterClrMapping/>
  </p:clrMapOvr>
  <p:transition spd="slow" advTm="20000">
    <p:push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zetaestaticos.com/burgos/img/noticias/0/004/4514_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7891" name="2 Rectángulo"/>
          <p:cNvSpPr>
            <a:spLocks noChangeArrowheads="1"/>
          </p:cNvSpPr>
          <p:nvPr/>
        </p:nvSpPr>
        <p:spPr bwMode="auto">
          <a:xfrm>
            <a:off x="179388" y="549275"/>
            <a:ext cx="5561012" cy="400050"/>
          </a:xfrm>
          <a:prstGeom prst="rect">
            <a:avLst/>
          </a:prstGeom>
          <a:noFill/>
          <a:ln w="9525">
            <a:noFill/>
            <a:miter lim="800000"/>
            <a:headEnd/>
            <a:tailEnd/>
          </a:ln>
        </p:spPr>
        <p:txBody>
          <a:bodyPr wrap="none">
            <a:spAutoFit/>
          </a:bodyPr>
          <a:lstStyle/>
          <a:p>
            <a:r>
              <a:rPr lang="es-ES" sz="2000" b="1">
                <a:latin typeface="Franklin Gothic Book" pitchFamily="34" charset="0"/>
              </a:rPr>
              <a:t>Claustro , gótico ,del Monasterio de San Salvador </a:t>
            </a:r>
            <a:endParaRPr lang="es-ES" sz="2000" b="1"/>
          </a:p>
        </p:txBody>
      </p:sp>
    </p:spTree>
  </p:cSld>
  <p:clrMapOvr>
    <a:masterClrMapping/>
  </p:clrMapOvr>
  <p:transition spd="slow" advTm="9000">
    <p:push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3 Imagen" descr="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8915" name="2 CuadroTexto"/>
          <p:cNvSpPr txBox="1">
            <a:spLocks noChangeArrowheads="1"/>
          </p:cNvSpPr>
          <p:nvPr/>
        </p:nvSpPr>
        <p:spPr bwMode="auto">
          <a:xfrm>
            <a:off x="4524375" y="333375"/>
            <a:ext cx="4619625" cy="708025"/>
          </a:xfrm>
          <a:prstGeom prst="rect">
            <a:avLst/>
          </a:prstGeom>
          <a:noFill/>
          <a:ln w="9525">
            <a:noFill/>
            <a:miter lim="800000"/>
            <a:headEnd/>
            <a:tailEnd/>
          </a:ln>
        </p:spPr>
        <p:txBody>
          <a:bodyPr wrap="none">
            <a:spAutoFit/>
          </a:bodyPr>
          <a:lstStyle/>
          <a:p>
            <a:pPr algn="r"/>
            <a:r>
              <a:rPr lang="es-ES" sz="2000" b="1">
                <a:latin typeface="Franklin Gothic Book" pitchFamily="34" charset="0"/>
              </a:rPr>
              <a:t>Iglesia de San Esteban (siglo XI)</a:t>
            </a:r>
          </a:p>
          <a:p>
            <a:pPr algn="r"/>
            <a:r>
              <a:rPr lang="es-ES" sz="2000" b="1">
                <a:latin typeface="Franklin Gothic Book" pitchFamily="34" charset="0"/>
              </a:rPr>
              <a:t>Moradillo de Sedano, el Páramo(Burgos)</a:t>
            </a:r>
          </a:p>
        </p:txBody>
      </p:sp>
    </p:spTree>
  </p:cSld>
  <p:clrMapOvr>
    <a:masterClrMapping/>
  </p:clrMapOvr>
  <p:transition spd="slow" advTm="11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http://www.cardenaldonmarcelo.es/blog/bujedo_3.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9939" name="2 CuadroTexto"/>
          <p:cNvSpPr txBox="1">
            <a:spLocks noChangeArrowheads="1"/>
          </p:cNvSpPr>
          <p:nvPr/>
        </p:nvSpPr>
        <p:spPr bwMode="auto">
          <a:xfrm>
            <a:off x="955675" y="333375"/>
            <a:ext cx="4102100" cy="708025"/>
          </a:xfrm>
          <a:prstGeom prst="rect">
            <a:avLst/>
          </a:prstGeom>
          <a:noFill/>
          <a:ln w="9525">
            <a:noFill/>
            <a:miter lim="800000"/>
            <a:headEnd/>
            <a:tailEnd/>
          </a:ln>
        </p:spPr>
        <p:txBody>
          <a:bodyPr wrap="none">
            <a:spAutoFit/>
          </a:bodyPr>
          <a:lstStyle/>
          <a:p>
            <a:pPr algn="r"/>
            <a:r>
              <a:rPr lang="es-ES" sz="2000" b="1">
                <a:latin typeface="Franklin Gothic Book" pitchFamily="34" charset="0"/>
              </a:rPr>
              <a:t>Monasterio de Santa María (siglo IX)</a:t>
            </a:r>
          </a:p>
          <a:p>
            <a:pPr algn="r"/>
            <a:r>
              <a:rPr lang="es-ES" sz="2000" b="1">
                <a:latin typeface="Franklin Gothic Book" pitchFamily="34" charset="0"/>
              </a:rPr>
              <a:t>Bujedo, comarca del Ebro (Burgos)</a:t>
            </a:r>
            <a:r>
              <a:rPr lang="es-ES" sz="2000" b="1">
                <a:solidFill>
                  <a:schemeClr val="bg1"/>
                </a:solidFill>
                <a:latin typeface="Franklin Gothic Book" pitchFamily="34" charset="0"/>
              </a:rPr>
              <a:t>)</a:t>
            </a:r>
          </a:p>
        </p:txBody>
      </p:sp>
    </p:spTree>
  </p:cSld>
  <p:clrMapOvr>
    <a:masterClrMapping/>
  </p:clrMapOvr>
  <p:transition spd="slow" advTm="11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c2.staticflickr.com/8/7017/6401760621_eb5a652632_z.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0963" name="2 CuadroTexto"/>
          <p:cNvSpPr txBox="1">
            <a:spLocks noChangeArrowheads="1"/>
          </p:cNvSpPr>
          <p:nvPr/>
        </p:nvSpPr>
        <p:spPr bwMode="auto">
          <a:xfrm>
            <a:off x="2592388" y="5589588"/>
            <a:ext cx="6551612" cy="1016000"/>
          </a:xfrm>
          <a:prstGeom prst="rect">
            <a:avLst/>
          </a:prstGeom>
          <a:noFill/>
          <a:ln w="9525">
            <a:noFill/>
            <a:miter lim="800000"/>
            <a:headEnd/>
            <a:tailEnd/>
          </a:ln>
        </p:spPr>
        <p:txBody>
          <a:bodyPr wrap="none">
            <a:spAutoFit/>
          </a:bodyPr>
          <a:lstStyle/>
          <a:p>
            <a:pPr algn="r"/>
            <a:r>
              <a:rPr lang="es-ES" sz="2000">
                <a:solidFill>
                  <a:schemeClr val="bg1"/>
                </a:solidFill>
                <a:latin typeface="Franklin Gothic Book" pitchFamily="34" charset="0"/>
              </a:rPr>
              <a:t>Claustro del Monasterio de San Pedro de Cardeña (siglo IX)</a:t>
            </a:r>
          </a:p>
          <a:p>
            <a:pPr algn="r"/>
            <a:r>
              <a:rPr lang="es-ES" sz="2000">
                <a:solidFill>
                  <a:schemeClr val="bg1"/>
                </a:solidFill>
                <a:latin typeface="Franklin Gothic Book" pitchFamily="34" charset="0"/>
              </a:rPr>
              <a:t>Románico siglo X y  siguientes</a:t>
            </a:r>
          </a:p>
          <a:p>
            <a:pPr algn="r"/>
            <a:r>
              <a:rPr lang="es-ES" sz="2000">
                <a:solidFill>
                  <a:schemeClr val="bg1"/>
                </a:solidFill>
                <a:latin typeface="Franklin Gothic Book" pitchFamily="34" charset="0"/>
              </a:rPr>
              <a:t>Castrillo del Val comarca Afoz de Burgos (Burgos)</a:t>
            </a:r>
          </a:p>
        </p:txBody>
      </p:sp>
    </p:spTree>
  </p:cSld>
  <p:clrMapOvr>
    <a:masterClrMapping/>
  </p:clrMapOvr>
  <p:transition spd="slow" advTm="12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upload.wikimedia.org/wikipedia/commons/4/40/CardenaClaustro.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1987" name="2 CuadroTexto"/>
          <p:cNvSpPr txBox="1">
            <a:spLocks noChangeArrowheads="1"/>
          </p:cNvSpPr>
          <p:nvPr/>
        </p:nvSpPr>
        <p:spPr bwMode="auto">
          <a:xfrm>
            <a:off x="3930650" y="6021388"/>
            <a:ext cx="5005388" cy="400050"/>
          </a:xfrm>
          <a:prstGeom prst="rect">
            <a:avLst/>
          </a:prstGeom>
          <a:noFill/>
          <a:ln w="9525">
            <a:noFill/>
            <a:miter lim="800000"/>
            <a:headEnd/>
            <a:tailEnd/>
          </a:ln>
        </p:spPr>
        <p:txBody>
          <a:bodyPr wrap="none">
            <a:spAutoFit/>
          </a:bodyPr>
          <a:lstStyle/>
          <a:p>
            <a:pPr algn="r"/>
            <a:r>
              <a:rPr lang="es-ES" sz="2000" b="1">
                <a:latin typeface="Franklin Gothic Book" pitchFamily="34" charset="0"/>
              </a:rPr>
              <a:t>Claustro de los mártires ,románico (siglo XII)</a:t>
            </a:r>
          </a:p>
        </p:txBody>
      </p:sp>
    </p:spTree>
  </p:cSld>
  <p:clrMapOvr>
    <a:masterClrMapping/>
  </p:clrMapOvr>
  <p:transition spd="slow" advTm="5000">
    <p:pu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2 Imagen" descr="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3011" name="3 CuadroTexto"/>
          <p:cNvSpPr txBox="1">
            <a:spLocks noChangeArrowheads="1"/>
          </p:cNvSpPr>
          <p:nvPr/>
        </p:nvSpPr>
        <p:spPr bwMode="auto">
          <a:xfrm>
            <a:off x="2344738" y="188913"/>
            <a:ext cx="6580187" cy="708025"/>
          </a:xfrm>
          <a:prstGeom prst="rect">
            <a:avLst/>
          </a:prstGeom>
          <a:noFill/>
          <a:ln w="9525">
            <a:noFill/>
            <a:miter lim="800000"/>
            <a:headEnd/>
            <a:tailEnd/>
          </a:ln>
        </p:spPr>
        <p:txBody>
          <a:bodyPr wrap="none">
            <a:spAutoFit/>
          </a:bodyPr>
          <a:lstStyle/>
          <a:p>
            <a:pPr algn="r"/>
            <a:r>
              <a:rPr lang="es-ES" sz="2000" b="1">
                <a:latin typeface="Franklin Gothic Book" pitchFamily="34" charset="0"/>
              </a:rPr>
              <a:t>Monasterio de Santa María la real de las Huelgas (siglo XII)</a:t>
            </a:r>
          </a:p>
          <a:p>
            <a:pPr algn="r"/>
            <a:r>
              <a:rPr lang="es-ES" sz="2000" b="1">
                <a:latin typeface="Franklin Gothic Book" pitchFamily="34" charset="0"/>
              </a:rPr>
              <a:t>(Burgos)</a:t>
            </a:r>
          </a:p>
        </p:txBody>
      </p:sp>
      <p:sp>
        <p:nvSpPr>
          <p:cNvPr id="5" name="4 Documento"/>
          <p:cNvSpPr/>
          <p:nvPr/>
        </p:nvSpPr>
        <p:spPr>
          <a:xfrm>
            <a:off x="395288" y="5157788"/>
            <a:ext cx="2592387" cy="1295400"/>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dirty="0"/>
          </a:p>
          <a:p>
            <a:pPr>
              <a:defRPr/>
            </a:pPr>
            <a:r>
              <a:rPr lang="es-ES" dirty="0"/>
              <a:t>Monasterio  </a:t>
            </a:r>
            <a:r>
              <a:rPr lang="es-ES" i="1" dirty="0"/>
              <a:t>cisterciense </a:t>
            </a:r>
            <a:r>
              <a:rPr lang="es-ES" dirty="0"/>
              <a:t>fundado en 1189 por el rey Alfonso VIII de Castilla.</a:t>
            </a:r>
          </a:p>
        </p:txBody>
      </p:sp>
    </p:spTree>
  </p:cSld>
  <p:clrMapOvr>
    <a:masterClrMapping/>
  </p:clrMapOvr>
  <p:transition spd="slow" advTm="8000">
    <p:diamond/>
  </p:transition>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7001">
              <a:srgbClr val="E6E6E6"/>
            </a:gs>
            <a:gs pos="32001">
              <a:srgbClr val="7D8496"/>
            </a:gs>
            <a:gs pos="47000">
              <a:srgbClr val="E6E6E6"/>
            </a:gs>
            <a:gs pos="85001">
              <a:srgbClr val="7D8496"/>
            </a:gs>
            <a:gs pos="100000">
              <a:srgbClr val="E6E6E6"/>
            </a:gs>
          </a:gsLst>
          <a:lin ang="5400000"/>
        </a:gradFill>
        <a:effectLst/>
      </p:bgPr>
    </p:bg>
    <p:spTree>
      <p:nvGrpSpPr>
        <p:cNvPr id="1" name=""/>
        <p:cNvGrpSpPr/>
        <p:nvPr/>
      </p:nvGrpSpPr>
      <p:grpSpPr>
        <a:xfrm>
          <a:off x="0" y="0"/>
          <a:ext cx="0" cy="0"/>
          <a:chOff x="0" y="0"/>
          <a:chExt cx="0" cy="0"/>
        </a:xfrm>
      </p:grpSpPr>
      <p:pic>
        <p:nvPicPr>
          <p:cNvPr id="44034" name="Picture 6" descr="monasterio_2"/>
          <p:cNvPicPr>
            <a:picLocks noChangeAspect="1" noChangeArrowheads="1"/>
          </p:cNvPicPr>
          <p:nvPr/>
        </p:nvPicPr>
        <p:blipFill>
          <a:blip r:embed="rId3"/>
          <a:srcRect/>
          <a:stretch>
            <a:fillRect/>
          </a:stretch>
        </p:blipFill>
        <p:spPr bwMode="auto">
          <a:xfrm>
            <a:off x="0" y="0"/>
            <a:ext cx="9364663" cy="6858000"/>
          </a:xfrm>
          <a:prstGeom prst="rect">
            <a:avLst/>
          </a:prstGeom>
          <a:noFill/>
          <a:ln w="9525">
            <a:noFill/>
            <a:miter lim="800000"/>
            <a:headEnd/>
            <a:tailEnd/>
          </a:ln>
        </p:spPr>
      </p:pic>
      <p:sp>
        <p:nvSpPr>
          <p:cNvPr id="44035" name="2 CuadroTexto"/>
          <p:cNvSpPr txBox="1">
            <a:spLocks noChangeArrowheads="1"/>
          </p:cNvSpPr>
          <p:nvPr/>
        </p:nvSpPr>
        <p:spPr bwMode="auto">
          <a:xfrm>
            <a:off x="889000" y="6165850"/>
            <a:ext cx="3733800" cy="400050"/>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Santo Domingo de Silos (Burgos)</a:t>
            </a:r>
          </a:p>
        </p:txBody>
      </p:sp>
      <p:sp>
        <p:nvSpPr>
          <p:cNvPr id="7" name="6 Documento"/>
          <p:cNvSpPr/>
          <p:nvPr/>
        </p:nvSpPr>
        <p:spPr>
          <a:xfrm>
            <a:off x="5364163" y="4724400"/>
            <a:ext cx="3779837" cy="1944688"/>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44037" name="2 CuadroTexto"/>
          <p:cNvSpPr txBox="1">
            <a:spLocks noChangeArrowheads="1"/>
          </p:cNvSpPr>
          <p:nvPr/>
        </p:nvSpPr>
        <p:spPr bwMode="auto">
          <a:xfrm>
            <a:off x="5364163" y="4724400"/>
            <a:ext cx="3779837" cy="1755775"/>
          </a:xfrm>
          <a:prstGeom prst="rect">
            <a:avLst/>
          </a:prstGeom>
          <a:noFill/>
          <a:ln w="9525">
            <a:noFill/>
            <a:miter lim="800000"/>
            <a:headEnd/>
            <a:tailEnd/>
          </a:ln>
        </p:spPr>
        <p:txBody>
          <a:bodyPr>
            <a:spAutoFit/>
          </a:bodyPr>
          <a:lstStyle/>
          <a:p>
            <a:r>
              <a:rPr lang="es-ES" i="1">
                <a:solidFill>
                  <a:schemeClr val="bg1"/>
                </a:solidFill>
                <a:latin typeface="Franklin Gothic Book" pitchFamily="34" charset="0"/>
              </a:rPr>
              <a:t>Municipio  de la comarca Sierra de la Demanda  partido judicial de Sala de los Infantes, forma con las localidades  de Lerma y Covarrubias el llamado Triángulo de Arlanza</a:t>
            </a:r>
          </a:p>
          <a:p>
            <a:r>
              <a:rPr lang="es-ES" i="1">
                <a:solidFill>
                  <a:schemeClr val="bg1"/>
                </a:solidFill>
                <a:latin typeface="Franklin Gothic Book" pitchFamily="34" charset="0"/>
              </a:rPr>
              <a:t>  </a:t>
            </a:r>
          </a:p>
        </p:txBody>
      </p:sp>
    </p:spTree>
  </p:cSld>
  <p:clrMapOvr>
    <a:masterClrMapping/>
  </p:clrMapOvr>
  <p:transition spd="slow" advTm="13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http://3.bp.blogspot.com/-ZcjnrkENuZ4/Tv9HWhpzQ3I/AAAAAAAAABQ/rUJ7ABSAP_A/s1600/Monasterio-de-Santo-Domingo-de-Silos-en-Burgos%255B1%255D.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5059" name="2 CuadroTexto"/>
          <p:cNvSpPr txBox="1">
            <a:spLocks noChangeArrowheads="1"/>
          </p:cNvSpPr>
          <p:nvPr/>
        </p:nvSpPr>
        <p:spPr bwMode="auto">
          <a:xfrm>
            <a:off x="4921250" y="5876925"/>
            <a:ext cx="3733800" cy="1016000"/>
          </a:xfrm>
          <a:prstGeom prst="rect">
            <a:avLst/>
          </a:prstGeom>
          <a:noFill/>
          <a:ln w="9525">
            <a:noFill/>
            <a:miter lim="800000"/>
            <a:headEnd/>
            <a:tailEnd/>
          </a:ln>
        </p:spPr>
        <p:txBody>
          <a:bodyPr wrap="none">
            <a:spAutoFit/>
          </a:bodyPr>
          <a:lstStyle/>
          <a:p>
            <a:pPr algn="r"/>
            <a:r>
              <a:rPr lang="es-ES" sz="2000" b="1">
                <a:solidFill>
                  <a:schemeClr val="bg1"/>
                </a:solidFill>
                <a:latin typeface="Franklin Gothic Book" pitchFamily="34" charset="0"/>
              </a:rPr>
              <a:t>Monasterio de Silos</a:t>
            </a:r>
          </a:p>
          <a:p>
            <a:pPr algn="r"/>
            <a:r>
              <a:rPr lang="es-ES" sz="2000" b="1">
                <a:solidFill>
                  <a:schemeClr val="bg1"/>
                </a:solidFill>
                <a:latin typeface="Franklin Gothic Book" pitchFamily="34" charset="0"/>
              </a:rPr>
              <a:t>Santo Domingo de Silos (Burgos)</a:t>
            </a:r>
          </a:p>
          <a:p>
            <a:pPr algn="r"/>
            <a:endParaRPr lang="es-ES" sz="2000">
              <a:solidFill>
                <a:schemeClr val="bg1"/>
              </a:solidFill>
              <a:latin typeface="Franklin Gothic Book" pitchFamily="34" charset="0"/>
            </a:endParaRPr>
          </a:p>
        </p:txBody>
      </p:sp>
      <p:sp>
        <p:nvSpPr>
          <p:cNvPr id="5" name="4 Documento"/>
          <p:cNvSpPr/>
          <p:nvPr/>
        </p:nvSpPr>
        <p:spPr>
          <a:xfrm>
            <a:off x="250825" y="188913"/>
            <a:ext cx="5041900" cy="2087562"/>
          </a:xfrm>
          <a:prstGeom prst="flowChartDocumen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a:p>
            <a:pPr>
              <a:defRPr/>
            </a:pPr>
            <a:r>
              <a:rPr lang="es-ES" dirty="0"/>
              <a:t>Este monasterio y sus zonas románicas representan una de las obras más grandiosas del arte medieval europeo. Construido en época visigoda, es en  el 1042 cuando sufre una profunda renovación bajo la iniciativa del monje Domingo. </a:t>
            </a:r>
          </a:p>
          <a:p>
            <a:pPr>
              <a:defRPr/>
            </a:pPr>
            <a:r>
              <a:rPr lang="es-ES" dirty="0"/>
              <a:t>De la obra </a:t>
            </a:r>
            <a:r>
              <a:rPr lang="es-ES" i="1" dirty="0"/>
              <a:t>románica </a:t>
            </a:r>
            <a:r>
              <a:rPr lang="es-ES" dirty="0"/>
              <a:t>realizada solo queda  el claustro.</a:t>
            </a:r>
          </a:p>
        </p:txBody>
      </p:sp>
    </p:spTree>
  </p:cSld>
  <p:clrMapOvr>
    <a:masterClrMapping/>
  </p:clrMapOvr>
  <p:transition spd="slow" advTm="20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mg.diariodelviajero.com/2010/02/monasterio-silos.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6083" name="2 CuadroTexto"/>
          <p:cNvSpPr txBox="1">
            <a:spLocks noChangeArrowheads="1"/>
          </p:cNvSpPr>
          <p:nvPr/>
        </p:nvSpPr>
        <p:spPr bwMode="auto">
          <a:xfrm>
            <a:off x="1331913" y="5876925"/>
            <a:ext cx="7632700" cy="708025"/>
          </a:xfrm>
          <a:prstGeom prst="rect">
            <a:avLst/>
          </a:prstGeom>
          <a:noFill/>
          <a:ln w="9525">
            <a:noFill/>
            <a:miter lim="800000"/>
            <a:headEnd/>
            <a:tailEnd/>
          </a:ln>
        </p:spPr>
        <p:txBody>
          <a:bodyPr>
            <a:spAutoFit/>
          </a:bodyPr>
          <a:lstStyle/>
          <a:p>
            <a:pPr algn="r"/>
            <a:r>
              <a:rPr lang="es-ES" sz="2000">
                <a:solidFill>
                  <a:schemeClr val="bg1"/>
                </a:solidFill>
                <a:latin typeface="Franklin Gothic Book" pitchFamily="34" charset="0"/>
              </a:rPr>
              <a:t>Claustro con su famoso Ciprés al que poetas dedicaron sus versos </a:t>
            </a:r>
          </a:p>
          <a:p>
            <a:pPr algn="r"/>
            <a:r>
              <a:rPr lang="es-ES" sz="2000">
                <a:solidFill>
                  <a:schemeClr val="bg1"/>
                </a:solidFill>
                <a:latin typeface="Franklin Gothic Book" pitchFamily="34" charset="0"/>
              </a:rPr>
              <a:t>Románico siglo XI</a:t>
            </a:r>
          </a:p>
        </p:txBody>
      </p:sp>
    </p:spTree>
  </p:cSld>
  <p:clrMapOvr>
    <a:masterClrMapping/>
  </p:clrMapOvr>
  <p:transition spd="slow" advTm="7000">
    <p:pu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5 Imagen" descr="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8" name="7 Documento"/>
          <p:cNvSpPr/>
          <p:nvPr/>
        </p:nvSpPr>
        <p:spPr>
          <a:xfrm>
            <a:off x="0" y="188913"/>
            <a:ext cx="3635375" cy="6669087"/>
          </a:xfrm>
          <a:prstGeom prst="flowChartDocument">
            <a:avLst/>
          </a:prstGeom>
          <a:solidFill>
            <a:schemeClr val="accent6">
              <a:lumMod val="60000"/>
              <a:lumOff val="40000"/>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7108" name="8 Rectángulo"/>
          <p:cNvSpPr>
            <a:spLocks noChangeArrowheads="1"/>
          </p:cNvSpPr>
          <p:nvPr/>
        </p:nvSpPr>
        <p:spPr bwMode="auto">
          <a:xfrm>
            <a:off x="0" y="404813"/>
            <a:ext cx="3708400" cy="5232400"/>
          </a:xfrm>
          <a:prstGeom prst="rect">
            <a:avLst/>
          </a:prstGeom>
          <a:noFill/>
          <a:ln w="9525">
            <a:noFill/>
            <a:miter lim="800000"/>
            <a:headEnd/>
            <a:tailEnd/>
          </a:ln>
        </p:spPr>
        <p:txBody>
          <a:bodyPr>
            <a:spAutoFit/>
          </a:bodyPr>
          <a:lstStyle/>
          <a:p>
            <a:pPr algn="r"/>
            <a:r>
              <a:rPr lang="es-ES" sz="1600" b="1">
                <a:solidFill>
                  <a:srgbClr val="0000FF"/>
                </a:solidFill>
              </a:rPr>
              <a:t>A Ángel del Rio</a:t>
            </a:r>
          </a:p>
          <a:p>
            <a:endParaRPr lang="es-ES" sz="1600" b="1"/>
          </a:p>
          <a:p>
            <a:r>
              <a:rPr lang="es-ES" sz="1600" b="1" i="1">
                <a:solidFill>
                  <a:srgbClr val="0000FF"/>
                </a:solidFill>
              </a:rPr>
              <a:t>Enhiesto surtidor de sombra y sueño</a:t>
            </a:r>
            <a:br>
              <a:rPr lang="es-ES" sz="1600" b="1" i="1">
                <a:solidFill>
                  <a:srgbClr val="0000FF"/>
                </a:solidFill>
              </a:rPr>
            </a:br>
            <a:r>
              <a:rPr lang="es-ES" sz="1600" b="1" i="1">
                <a:solidFill>
                  <a:srgbClr val="0000FF"/>
                </a:solidFill>
              </a:rPr>
              <a:t>que acongojas el cielo con tu lanza.</a:t>
            </a:r>
            <a:br>
              <a:rPr lang="es-ES" sz="1600" b="1" i="1">
                <a:solidFill>
                  <a:srgbClr val="0000FF"/>
                </a:solidFill>
              </a:rPr>
            </a:br>
            <a:r>
              <a:rPr lang="es-ES" sz="1600" b="1" i="1">
                <a:solidFill>
                  <a:srgbClr val="0000FF"/>
                </a:solidFill>
              </a:rPr>
              <a:t>Chorro que a las estrellas casi alcanza</a:t>
            </a:r>
            <a:br>
              <a:rPr lang="es-ES" sz="1600" b="1" i="1">
                <a:solidFill>
                  <a:srgbClr val="0000FF"/>
                </a:solidFill>
              </a:rPr>
            </a:br>
            <a:r>
              <a:rPr lang="es-ES" sz="1600" b="1" i="1">
                <a:solidFill>
                  <a:srgbClr val="0000FF"/>
                </a:solidFill>
              </a:rPr>
              <a:t>devanado a sí mismo en loco empeño.</a:t>
            </a:r>
            <a:br>
              <a:rPr lang="es-ES" sz="1600" b="1" i="1">
                <a:solidFill>
                  <a:srgbClr val="0000FF"/>
                </a:solidFill>
              </a:rPr>
            </a:br>
            <a:r>
              <a:rPr lang="es-ES" sz="1600" b="1" i="1">
                <a:solidFill>
                  <a:srgbClr val="0000FF"/>
                </a:solidFill>
              </a:rPr>
              <a:t/>
            </a:r>
            <a:br>
              <a:rPr lang="es-ES" sz="1600" b="1" i="1">
                <a:solidFill>
                  <a:srgbClr val="0000FF"/>
                </a:solidFill>
              </a:rPr>
            </a:br>
            <a:r>
              <a:rPr lang="es-ES" sz="1600" b="1" i="1">
                <a:solidFill>
                  <a:srgbClr val="0000FF"/>
                </a:solidFill>
              </a:rPr>
              <a:t>Mástil de soledad, prodigio isleño,</a:t>
            </a:r>
            <a:br>
              <a:rPr lang="es-ES" sz="1600" b="1" i="1">
                <a:solidFill>
                  <a:srgbClr val="0000FF"/>
                </a:solidFill>
              </a:rPr>
            </a:br>
            <a:r>
              <a:rPr lang="es-ES" sz="1600" b="1" i="1">
                <a:solidFill>
                  <a:srgbClr val="0000FF"/>
                </a:solidFill>
              </a:rPr>
              <a:t>flecha de fe, saeta de esperanza.</a:t>
            </a:r>
            <a:br>
              <a:rPr lang="es-ES" sz="1600" b="1" i="1">
                <a:solidFill>
                  <a:srgbClr val="0000FF"/>
                </a:solidFill>
              </a:rPr>
            </a:br>
            <a:r>
              <a:rPr lang="es-ES" sz="1600" b="1" i="1">
                <a:solidFill>
                  <a:srgbClr val="0000FF"/>
                </a:solidFill>
              </a:rPr>
              <a:t>Hoy llegó a ti, riberas del Arlanza,</a:t>
            </a:r>
            <a:br>
              <a:rPr lang="es-ES" sz="1600" b="1" i="1">
                <a:solidFill>
                  <a:srgbClr val="0000FF"/>
                </a:solidFill>
              </a:rPr>
            </a:br>
            <a:r>
              <a:rPr lang="es-ES" sz="1600" b="1" i="1">
                <a:solidFill>
                  <a:srgbClr val="0000FF"/>
                </a:solidFill>
              </a:rPr>
              <a:t>peregrina al azar, mi alma sin dueño.</a:t>
            </a:r>
            <a:br>
              <a:rPr lang="es-ES" sz="1600" b="1" i="1">
                <a:solidFill>
                  <a:srgbClr val="0000FF"/>
                </a:solidFill>
              </a:rPr>
            </a:br>
            <a:r>
              <a:rPr lang="es-ES" sz="1600" b="1" i="1">
                <a:solidFill>
                  <a:srgbClr val="0000FF"/>
                </a:solidFill>
              </a:rPr>
              <a:t/>
            </a:r>
            <a:br>
              <a:rPr lang="es-ES" sz="1600" b="1" i="1">
                <a:solidFill>
                  <a:srgbClr val="0000FF"/>
                </a:solidFill>
              </a:rPr>
            </a:br>
            <a:r>
              <a:rPr lang="es-ES" sz="1600" b="1" i="1">
                <a:solidFill>
                  <a:srgbClr val="0000FF"/>
                </a:solidFill>
              </a:rPr>
              <a:t>Cuando te vi señero, dulce, firme,</a:t>
            </a:r>
            <a:br>
              <a:rPr lang="es-ES" sz="1600" b="1" i="1">
                <a:solidFill>
                  <a:srgbClr val="0000FF"/>
                </a:solidFill>
              </a:rPr>
            </a:br>
            <a:r>
              <a:rPr lang="es-ES" sz="1600" b="1" i="1">
                <a:solidFill>
                  <a:srgbClr val="0000FF"/>
                </a:solidFill>
              </a:rPr>
              <a:t>qué ansiedades sentí de diluirme</a:t>
            </a:r>
            <a:br>
              <a:rPr lang="es-ES" sz="1600" b="1" i="1">
                <a:solidFill>
                  <a:srgbClr val="0000FF"/>
                </a:solidFill>
              </a:rPr>
            </a:br>
            <a:r>
              <a:rPr lang="es-ES" sz="1600" b="1" i="1">
                <a:solidFill>
                  <a:srgbClr val="0000FF"/>
                </a:solidFill>
              </a:rPr>
              <a:t>y ascender como tú, vuelto en cristales,</a:t>
            </a:r>
            <a:br>
              <a:rPr lang="es-ES" sz="1600" b="1" i="1">
                <a:solidFill>
                  <a:srgbClr val="0000FF"/>
                </a:solidFill>
              </a:rPr>
            </a:br>
            <a:r>
              <a:rPr lang="es-ES" sz="1600" b="1" i="1">
                <a:solidFill>
                  <a:srgbClr val="0000FF"/>
                </a:solidFill>
              </a:rPr>
              <a:t/>
            </a:r>
            <a:br>
              <a:rPr lang="es-ES" sz="1600" b="1" i="1">
                <a:solidFill>
                  <a:srgbClr val="0000FF"/>
                </a:solidFill>
              </a:rPr>
            </a:br>
            <a:r>
              <a:rPr lang="es-ES" sz="1600" b="1" i="1">
                <a:solidFill>
                  <a:srgbClr val="0000FF"/>
                </a:solidFill>
              </a:rPr>
              <a:t>como tú, negra torre de arduos filos,</a:t>
            </a:r>
            <a:br>
              <a:rPr lang="es-ES" sz="1600" b="1" i="1">
                <a:solidFill>
                  <a:srgbClr val="0000FF"/>
                </a:solidFill>
              </a:rPr>
            </a:br>
            <a:r>
              <a:rPr lang="es-ES" sz="1600" b="1" i="1">
                <a:solidFill>
                  <a:srgbClr val="0000FF"/>
                </a:solidFill>
              </a:rPr>
              <a:t>ejemplo de delirios verticales,</a:t>
            </a:r>
            <a:br>
              <a:rPr lang="es-ES" sz="1600" b="1" i="1">
                <a:solidFill>
                  <a:srgbClr val="0000FF"/>
                </a:solidFill>
              </a:rPr>
            </a:br>
            <a:r>
              <a:rPr lang="es-ES" sz="1600" b="1" i="1">
                <a:solidFill>
                  <a:srgbClr val="0000FF"/>
                </a:solidFill>
              </a:rPr>
              <a:t>mudo ciprés en el fervor de Silos.</a:t>
            </a:r>
          </a:p>
          <a:p>
            <a:endParaRPr lang="es-ES" sz="1600" b="1" i="1">
              <a:solidFill>
                <a:srgbClr val="0000FF"/>
              </a:solidFill>
            </a:endParaRPr>
          </a:p>
          <a:p>
            <a:r>
              <a:rPr lang="es-ES" sz="1600" b="1" i="1">
                <a:solidFill>
                  <a:srgbClr val="0000FF"/>
                </a:solidFill>
              </a:rPr>
              <a:t>	</a:t>
            </a:r>
            <a:r>
              <a:rPr lang="es-ES" sz="1400" b="1" i="1">
                <a:solidFill>
                  <a:srgbClr val="0000FF"/>
                </a:solidFill>
              </a:rPr>
              <a:t>Gerardo Diego</a:t>
            </a:r>
          </a:p>
        </p:txBody>
      </p:sp>
      <p:sp>
        <p:nvSpPr>
          <p:cNvPr id="47109" name="9 Rectángulo"/>
          <p:cNvSpPr>
            <a:spLocks noChangeArrowheads="1"/>
          </p:cNvSpPr>
          <p:nvPr/>
        </p:nvSpPr>
        <p:spPr bwMode="auto">
          <a:xfrm>
            <a:off x="7667625" y="6165850"/>
            <a:ext cx="1044575" cy="369888"/>
          </a:xfrm>
          <a:prstGeom prst="rect">
            <a:avLst/>
          </a:prstGeom>
          <a:noFill/>
          <a:ln w="9525">
            <a:noFill/>
            <a:miter lim="800000"/>
            <a:headEnd/>
            <a:tailEnd/>
          </a:ln>
        </p:spPr>
        <p:txBody>
          <a:bodyPr wrap="none">
            <a:spAutoFit/>
          </a:bodyPr>
          <a:lstStyle/>
          <a:p>
            <a:r>
              <a:rPr lang="es-ES">
                <a:solidFill>
                  <a:schemeClr val="bg1"/>
                </a:solidFill>
                <a:latin typeface="Franklin Gothic Book" pitchFamily="34" charset="0"/>
              </a:rPr>
              <a:t>Claustro </a:t>
            </a:r>
            <a:endParaRPr lang="es-ES"/>
          </a:p>
        </p:txBody>
      </p:sp>
      <p:pic>
        <p:nvPicPr>
          <p:cNvPr id="6" name="Picture 6" descr="click"/>
          <p:cNvPicPr>
            <a:picLocks noChangeAspect="1" noChangeArrowheads="1" noCrop="1"/>
          </p:cNvPicPr>
          <p:nvPr/>
        </p:nvPicPr>
        <p:blipFill>
          <a:blip r:embed="rId4">
            <a:lum bright="-6000" contrast="12000"/>
          </a:blip>
          <a:srcRect/>
          <a:stretch>
            <a:fillRect/>
          </a:stretch>
        </p:blipFill>
        <p:spPr bwMode="auto">
          <a:xfrm>
            <a:off x="8027988" y="5949950"/>
            <a:ext cx="620712" cy="620713"/>
          </a:xfrm>
          <a:prstGeom prst="rect">
            <a:avLst/>
          </a:prstGeom>
          <a:noFill/>
          <a:ln w="9525">
            <a:noFill/>
            <a:miter lim="800000"/>
            <a:headEnd/>
            <a:tailEnd/>
          </a:ln>
        </p:spPr>
      </p:pic>
    </p:spTree>
  </p:cSld>
  <p:clrMapOvr>
    <a:masterClrMapping/>
  </p:clrMapOvr>
  <p:transition spd="slow" advTm="45000">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48130" name="Picture 2" descr="http://upload.wikimedia.org/wikipedia/commons/thumb/e/ec/Mapa_Comarcas_de_Burgos.PNG/250px-Mapa_Comarcas_de_Burgos.PNG"/>
          <p:cNvPicPr>
            <a:picLocks noChangeAspect="1" noChangeArrowheads="1"/>
          </p:cNvPicPr>
          <p:nvPr/>
        </p:nvPicPr>
        <p:blipFill>
          <a:blip r:embed="rId3"/>
          <a:srcRect/>
          <a:stretch>
            <a:fillRect/>
          </a:stretch>
        </p:blipFill>
        <p:spPr bwMode="auto">
          <a:xfrm>
            <a:off x="0" y="0"/>
            <a:ext cx="6443663" cy="6858000"/>
          </a:xfrm>
          <a:prstGeom prst="rect">
            <a:avLst/>
          </a:prstGeom>
          <a:noFill/>
          <a:ln w="9525">
            <a:noFill/>
            <a:miter lim="800000"/>
            <a:headEnd/>
            <a:tailEnd/>
          </a:ln>
        </p:spPr>
      </p:pic>
      <p:sp>
        <p:nvSpPr>
          <p:cNvPr id="5" name="4 CuadroTexto"/>
          <p:cNvSpPr txBox="1"/>
          <p:nvPr/>
        </p:nvSpPr>
        <p:spPr>
          <a:xfrm>
            <a:off x="1908175" y="620713"/>
            <a:ext cx="1662113" cy="369887"/>
          </a:xfrm>
          <a:prstGeom prst="rect">
            <a:avLst/>
          </a:prstGeom>
          <a:noFill/>
        </p:spPr>
        <p:txBody>
          <a:bodyPr wrap="none">
            <a:spAutoFit/>
          </a:bodyPr>
          <a:lstStyle/>
          <a:p>
            <a:pPr>
              <a:defRPr/>
            </a:pPr>
            <a:r>
              <a:rPr lang="es-ES" dirty="0">
                <a:solidFill>
                  <a:schemeClr val="bg1">
                    <a:lumMod val="95000"/>
                  </a:schemeClr>
                </a:solidFill>
              </a:rPr>
              <a:t>Las Merindades</a:t>
            </a:r>
          </a:p>
        </p:txBody>
      </p:sp>
      <p:sp>
        <p:nvSpPr>
          <p:cNvPr id="48132" name="5 CuadroTexto"/>
          <p:cNvSpPr txBox="1">
            <a:spLocks noChangeArrowheads="1"/>
          </p:cNvSpPr>
          <p:nvPr/>
        </p:nvSpPr>
        <p:spPr bwMode="auto">
          <a:xfrm>
            <a:off x="2555875" y="2205038"/>
            <a:ext cx="1117600" cy="369887"/>
          </a:xfrm>
          <a:prstGeom prst="rect">
            <a:avLst/>
          </a:prstGeom>
          <a:noFill/>
          <a:ln w="9525">
            <a:noFill/>
            <a:miter lim="800000"/>
            <a:headEnd/>
            <a:tailEnd/>
          </a:ln>
        </p:spPr>
        <p:txBody>
          <a:bodyPr wrap="none">
            <a:spAutoFit/>
          </a:bodyPr>
          <a:lstStyle/>
          <a:p>
            <a:r>
              <a:rPr lang="es-ES"/>
              <a:t>La Bureba</a:t>
            </a:r>
          </a:p>
        </p:txBody>
      </p:sp>
      <p:sp>
        <p:nvSpPr>
          <p:cNvPr id="7" name="6 CuadroTexto"/>
          <p:cNvSpPr txBox="1"/>
          <p:nvPr/>
        </p:nvSpPr>
        <p:spPr>
          <a:xfrm>
            <a:off x="1116013" y="5661025"/>
            <a:ext cx="1758950" cy="369888"/>
          </a:xfrm>
          <a:prstGeom prst="rect">
            <a:avLst/>
          </a:prstGeom>
          <a:noFill/>
        </p:spPr>
        <p:txBody>
          <a:bodyPr wrap="none">
            <a:spAutoFit/>
          </a:bodyPr>
          <a:lstStyle/>
          <a:p>
            <a:pPr>
              <a:defRPr/>
            </a:pPr>
            <a:r>
              <a:rPr lang="es-ES" dirty="0">
                <a:solidFill>
                  <a:schemeClr val="bg1">
                    <a:lumMod val="95000"/>
                  </a:schemeClr>
                </a:solidFill>
              </a:rPr>
              <a:t>Ribera del Duero</a:t>
            </a:r>
          </a:p>
        </p:txBody>
      </p:sp>
      <p:sp>
        <p:nvSpPr>
          <p:cNvPr id="48134" name="7 CuadroTexto"/>
          <p:cNvSpPr txBox="1">
            <a:spLocks noChangeArrowheads="1"/>
          </p:cNvSpPr>
          <p:nvPr/>
        </p:nvSpPr>
        <p:spPr bwMode="auto">
          <a:xfrm>
            <a:off x="250825" y="2852738"/>
            <a:ext cx="990600" cy="369887"/>
          </a:xfrm>
          <a:prstGeom prst="rect">
            <a:avLst/>
          </a:prstGeom>
          <a:noFill/>
          <a:ln w="9525">
            <a:noFill/>
            <a:miter lim="800000"/>
            <a:headEnd/>
            <a:tailEnd/>
          </a:ln>
        </p:spPr>
        <p:txBody>
          <a:bodyPr wrap="none">
            <a:spAutoFit/>
          </a:bodyPr>
          <a:lstStyle/>
          <a:p>
            <a:r>
              <a:rPr lang="es-ES"/>
              <a:t>Páramos</a:t>
            </a:r>
          </a:p>
        </p:txBody>
      </p:sp>
      <p:sp>
        <p:nvSpPr>
          <p:cNvPr id="48135" name="8 CuadroTexto"/>
          <p:cNvSpPr txBox="1">
            <a:spLocks noChangeArrowheads="1"/>
          </p:cNvSpPr>
          <p:nvPr/>
        </p:nvSpPr>
        <p:spPr bwMode="auto">
          <a:xfrm>
            <a:off x="1476375" y="4437063"/>
            <a:ext cx="881063" cy="369887"/>
          </a:xfrm>
          <a:prstGeom prst="rect">
            <a:avLst/>
          </a:prstGeom>
          <a:noFill/>
          <a:ln w="9525">
            <a:noFill/>
            <a:miter lim="800000"/>
            <a:headEnd/>
            <a:tailEnd/>
          </a:ln>
        </p:spPr>
        <p:txBody>
          <a:bodyPr wrap="none">
            <a:spAutoFit/>
          </a:bodyPr>
          <a:lstStyle/>
          <a:p>
            <a:r>
              <a:rPr lang="es-ES"/>
              <a:t>Arlanza</a:t>
            </a:r>
          </a:p>
        </p:txBody>
      </p:sp>
      <p:sp>
        <p:nvSpPr>
          <p:cNvPr id="48136" name="9 CuadroTexto"/>
          <p:cNvSpPr txBox="1">
            <a:spLocks noChangeArrowheads="1"/>
          </p:cNvSpPr>
          <p:nvPr/>
        </p:nvSpPr>
        <p:spPr bwMode="auto">
          <a:xfrm>
            <a:off x="611188" y="1844675"/>
            <a:ext cx="1893887" cy="369888"/>
          </a:xfrm>
          <a:prstGeom prst="rect">
            <a:avLst/>
          </a:prstGeom>
          <a:noFill/>
          <a:ln w="9525">
            <a:noFill/>
            <a:miter lim="800000"/>
            <a:headEnd/>
            <a:tailEnd/>
          </a:ln>
        </p:spPr>
        <p:txBody>
          <a:bodyPr wrap="none">
            <a:spAutoFit/>
          </a:bodyPr>
          <a:lstStyle/>
          <a:p>
            <a:r>
              <a:rPr lang="es-ES"/>
              <a:t>Sedano y las Loras</a:t>
            </a:r>
          </a:p>
        </p:txBody>
      </p:sp>
      <p:sp>
        <p:nvSpPr>
          <p:cNvPr id="48137" name="10 CuadroTexto"/>
          <p:cNvSpPr txBox="1">
            <a:spLocks noChangeArrowheads="1"/>
          </p:cNvSpPr>
          <p:nvPr/>
        </p:nvSpPr>
        <p:spPr bwMode="auto">
          <a:xfrm>
            <a:off x="3276600" y="2997200"/>
            <a:ext cx="1603375" cy="368300"/>
          </a:xfrm>
          <a:prstGeom prst="rect">
            <a:avLst/>
          </a:prstGeom>
          <a:noFill/>
          <a:ln w="9525">
            <a:noFill/>
            <a:miter lim="800000"/>
            <a:headEnd/>
            <a:tailEnd/>
          </a:ln>
        </p:spPr>
        <p:txBody>
          <a:bodyPr wrap="none">
            <a:spAutoFit/>
          </a:bodyPr>
          <a:lstStyle/>
          <a:p>
            <a:r>
              <a:rPr lang="es-ES"/>
              <a:t>Montes de Oca</a:t>
            </a:r>
          </a:p>
        </p:txBody>
      </p:sp>
      <p:sp>
        <p:nvSpPr>
          <p:cNvPr id="48138" name="11 CuadroTexto"/>
          <p:cNvSpPr txBox="1">
            <a:spLocks noChangeArrowheads="1"/>
          </p:cNvSpPr>
          <p:nvPr/>
        </p:nvSpPr>
        <p:spPr bwMode="auto">
          <a:xfrm>
            <a:off x="1692275" y="3141663"/>
            <a:ext cx="1631950" cy="368300"/>
          </a:xfrm>
          <a:prstGeom prst="rect">
            <a:avLst/>
          </a:prstGeom>
          <a:noFill/>
          <a:ln w="9525">
            <a:noFill/>
            <a:miter lim="800000"/>
            <a:headEnd/>
            <a:tailEnd/>
          </a:ln>
        </p:spPr>
        <p:txBody>
          <a:bodyPr wrap="none">
            <a:spAutoFit/>
          </a:bodyPr>
          <a:lstStyle/>
          <a:p>
            <a:r>
              <a:rPr lang="es-ES"/>
              <a:t>Alfoz de Burgos</a:t>
            </a:r>
          </a:p>
        </p:txBody>
      </p:sp>
      <p:sp>
        <p:nvSpPr>
          <p:cNvPr id="48139" name="12 CuadroTexto"/>
          <p:cNvSpPr txBox="1">
            <a:spLocks noChangeArrowheads="1"/>
          </p:cNvSpPr>
          <p:nvPr/>
        </p:nvSpPr>
        <p:spPr bwMode="auto">
          <a:xfrm>
            <a:off x="2987675" y="4365625"/>
            <a:ext cx="2192338" cy="368300"/>
          </a:xfrm>
          <a:prstGeom prst="rect">
            <a:avLst/>
          </a:prstGeom>
          <a:noFill/>
          <a:ln w="9525">
            <a:noFill/>
            <a:miter lim="800000"/>
            <a:headEnd/>
            <a:tailEnd/>
          </a:ln>
        </p:spPr>
        <p:txBody>
          <a:bodyPr wrap="none">
            <a:spAutoFit/>
          </a:bodyPr>
          <a:lstStyle/>
          <a:p>
            <a:r>
              <a:rPr lang="es-ES"/>
              <a:t>Sierra de la Demanda</a:t>
            </a:r>
          </a:p>
        </p:txBody>
      </p:sp>
      <p:sp>
        <p:nvSpPr>
          <p:cNvPr id="48140" name="13 CuadroTexto"/>
          <p:cNvSpPr txBox="1">
            <a:spLocks noChangeArrowheads="1"/>
          </p:cNvSpPr>
          <p:nvPr/>
        </p:nvSpPr>
        <p:spPr bwMode="auto">
          <a:xfrm>
            <a:off x="3924300" y="1916113"/>
            <a:ext cx="615950" cy="369887"/>
          </a:xfrm>
          <a:prstGeom prst="rect">
            <a:avLst/>
          </a:prstGeom>
          <a:noFill/>
          <a:ln w="9525">
            <a:noFill/>
            <a:miter lim="800000"/>
            <a:headEnd/>
            <a:tailEnd/>
          </a:ln>
        </p:spPr>
        <p:txBody>
          <a:bodyPr wrap="none">
            <a:spAutoFit/>
          </a:bodyPr>
          <a:lstStyle/>
          <a:p>
            <a:r>
              <a:rPr lang="es-ES"/>
              <a:t>Ebro</a:t>
            </a:r>
          </a:p>
        </p:txBody>
      </p:sp>
      <p:sp>
        <p:nvSpPr>
          <p:cNvPr id="38925" name="3 CuadroTexto"/>
          <p:cNvSpPr txBox="1">
            <a:spLocks noChangeArrowheads="1"/>
          </p:cNvSpPr>
          <p:nvPr/>
        </p:nvSpPr>
        <p:spPr bwMode="auto">
          <a:xfrm>
            <a:off x="5364163" y="5013325"/>
            <a:ext cx="2228850" cy="1570038"/>
          </a:xfrm>
          <a:prstGeom prst="rect">
            <a:avLst/>
          </a:prstGeom>
          <a:noFill/>
          <a:ln w="9525">
            <a:noFill/>
            <a:miter lim="800000"/>
            <a:headEnd/>
            <a:tailEnd/>
          </a:ln>
        </p:spPr>
        <p:txBody>
          <a:bodyPr wrap="none">
            <a:spAutoFit/>
          </a:bodyPr>
          <a:lstStyle/>
          <a:p>
            <a:r>
              <a:rPr lang="es-ES" sz="9600">
                <a:latin typeface="Monotype Corsiva" pitchFamily="66" charset="0"/>
              </a:rPr>
              <a:t>FIN</a:t>
            </a:r>
          </a:p>
        </p:txBody>
      </p:sp>
      <p:sp>
        <p:nvSpPr>
          <p:cNvPr id="48142" name="13 CuadroTexto"/>
          <p:cNvSpPr txBox="1">
            <a:spLocks noChangeArrowheads="1"/>
          </p:cNvSpPr>
          <p:nvPr/>
        </p:nvSpPr>
        <p:spPr bwMode="auto">
          <a:xfrm>
            <a:off x="7885113" y="2349500"/>
            <a:ext cx="503237" cy="3784600"/>
          </a:xfrm>
          <a:prstGeom prst="rect">
            <a:avLst/>
          </a:prstGeom>
          <a:noFill/>
          <a:ln w="9525">
            <a:noFill/>
            <a:miter lim="800000"/>
            <a:headEnd/>
            <a:tailEnd/>
          </a:ln>
        </p:spPr>
        <p:txBody>
          <a:bodyPr>
            <a:spAutoFit/>
          </a:bodyPr>
          <a:lstStyle/>
          <a:p>
            <a:r>
              <a:rPr lang="es-ES" sz="4000" b="1">
                <a:solidFill>
                  <a:srgbClr val="0000FF"/>
                </a:solidFill>
              </a:rPr>
              <a:t>BURGOS</a:t>
            </a:r>
          </a:p>
        </p:txBody>
      </p:sp>
      <p:sp>
        <p:nvSpPr>
          <p:cNvPr id="48143" name="14 CuadroTexto"/>
          <p:cNvSpPr txBox="1">
            <a:spLocks noChangeArrowheads="1"/>
          </p:cNvSpPr>
          <p:nvPr/>
        </p:nvSpPr>
        <p:spPr bwMode="auto">
          <a:xfrm>
            <a:off x="6953250" y="333375"/>
            <a:ext cx="2190750" cy="584200"/>
          </a:xfrm>
          <a:prstGeom prst="rect">
            <a:avLst/>
          </a:prstGeom>
          <a:noFill/>
          <a:ln w="9525">
            <a:noFill/>
            <a:miter lim="800000"/>
            <a:headEnd/>
            <a:tailEnd/>
          </a:ln>
        </p:spPr>
        <p:txBody>
          <a:bodyPr wrap="none">
            <a:spAutoFit/>
          </a:bodyPr>
          <a:lstStyle/>
          <a:p>
            <a:r>
              <a:rPr lang="es-ES" sz="3200" b="1">
                <a:solidFill>
                  <a:srgbClr val="0000FF"/>
                </a:solidFill>
              </a:rPr>
              <a:t>PROVINCIA </a:t>
            </a:r>
          </a:p>
        </p:txBody>
      </p:sp>
      <p:sp>
        <p:nvSpPr>
          <p:cNvPr id="48144" name="15 CuadroTexto"/>
          <p:cNvSpPr txBox="1">
            <a:spLocks noChangeArrowheads="1"/>
          </p:cNvSpPr>
          <p:nvPr/>
        </p:nvSpPr>
        <p:spPr bwMode="auto">
          <a:xfrm>
            <a:off x="7740650" y="1196975"/>
            <a:ext cx="638175" cy="584200"/>
          </a:xfrm>
          <a:prstGeom prst="rect">
            <a:avLst/>
          </a:prstGeom>
          <a:noFill/>
          <a:ln w="9525">
            <a:noFill/>
            <a:miter lim="800000"/>
            <a:headEnd/>
            <a:tailEnd/>
          </a:ln>
        </p:spPr>
        <p:txBody>
          <a:bodyPr wrap="none">
            <a:spAutoFit/>
          </a:bodyPr>
          <a:lstStyle/>
          <a:p>
            <a:r>
              <a:rPr lang="es-ES" sz="3200" b="1">
                <a:solidFill>
                  <a:srgbClr val="0000FF"/>
                </a:solidFill>
              </a:rPr>
              <a:t>DE</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8925"/>
                                        </p:tgtEl>
                                        <p:attrNameLst>
                                          <p:attrName>style.visibility</p:attrName>
                                        </p:attrNameLst>
                                      </p:cBhvr>
                                      <p:to>
                                        <p:strVal val="visible"/>
                                      </p:to>
                                    </p:set>
                                    <p:anim calcmode="lin" valueType="num">
                                      <p:cBhvr additive="base">
                                        <p:cTn id="7" dur="3000" fill="hold"/>
                                        <p:tgtEl>
                                          <p:spTgt spid="38925"/>
                                        </p:tgtEl>
                                        <p:attrNameLst>
                                          <p:attrName>ppt_x</p:attrName>
                                        </p:attrNameLst>
                                      </p:cBhvr>
                                      <p:tavLst>
                                        <p:tav tm="0">
                                          <p:val>
                                            <p:strVal val="#ppt_x"/>
                                          </p:val>
                                        </p:tav>
                                        <p:tav tm="100000">
                                          <p:val>
                                            <p:strVal val="#ppt_x"/>
                                          </p:val>
                                        </p:tav>
                                      </p:tavLst>
                                    </p:anim>
                                    <p:anim calcmode="lin" valueType="num">
                                      <p:cBhvr additive="base">
                                        <p:cTn id="8" dur="3000" fill="hold"/>
                                        <p:tgtEl>
                                          <p:spTgt spid="389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5"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rte_medieval_en_la_provincia_de_Burg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Arte_medieval_en_la_provincia_de_Burgos</Template>
  <TotalTime>1</TotalTime>
  <Words>1168</Words>
  <Application>Microsoft Office PowerPoint</Application>
  <PresentationFormat>Presentación en pantalla (4:3)</PresentationFormat>
  <Paragraphs>186</Paragraphs>
  <Slides>47</Slides>
  <Notes>46</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47</vt:i4>
      </vt:variant>
    </vt:vector>
  </HeadingPairs>
  <TitlesOfParts>
    <vt:vector size="53" baseType="lpstr">
      <vt:lpstr>Calibri</vt:lpstr>
      <vt:lpstr>Arial</vt:lpstr>
      <vt:lpstr>Monotype Corsiva</vt:lpstr>
      <vt:lpstr>Franklin Gothic Book</vt:lpstr>
      <vt:lpstr>Arte_medieval_en_la_provincia_de_Burgos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2017-03-04T09:29:36Z</dcterms:created>
  <dcterms:modified xsi:type="dcterms:W3CDTF">2017-03-04T09:31:00Z</dcterms:modified>
</cp:coreProperties>
</file>