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316" r:id="rId3"/>
    <p:sldId id="285" r:id="rId4"/>
    <p:sldId id="272" r:id="rId5"/>
    <p:sldId id="276" r:id="rId6"/>
    <p:sldId id="257" r:id="rId7"/>
    <p:sldId id="280" r:id="rId8"/>
    <p:sldId id="310" r:id="rId9"/>
    <p:sldId id="256" r:id="rId10"/>
    <p:sldId id="258" r:id="rId11"/>
    <p:sldId id="291" r:id="rId12"/>
    <p:sldId id="259" r:id="rId13"/>
    <p:sldId id="267" r:id="rId14"/>
    <p:sldId id="260" r:id="rId15"/>
    <p:sldId id="292" r:id="rId16"/>
    <p:sldId id="261" r:id="rId17"/>
    <p:sldId id="263" r:id="rId18"/>
    <p:sldId id="264" r:id="rId19"/>
    <p:sldId id="265" r:id="rId20"/>
    <p:sldId id="266" r:id="rId21"/>
    <p:sldId id="273" r:id="rId22"/>
    <p:sldId id="268" r:id="rId23"/>
    <p:sldId id="269" r:id="rId24"/>
    <p:sldId id="288" r:id="rId25"/>
    <p:sldId id="270" r:id="rId26"/>
    <p:sldId id="277" r:id="rId27"/>
    <p:sldId id="271" r:id="rId28"/>
    <p:sldId id="297" r:id="rId29"/>
    <p:sldId id="274" r:id="rId30"/>
    <p:sldId id="282" r:id="rId31"/>
    <p:sldId id="275" r:id="rId32"/>
    <p:sldId id="298" r:id="rId33"/>
    <p:sldId id="281" r:id="rId34"/>
    <p:sldId id="305" r:id="rId35"/>
    <p:sldId id="304" r:id="rId36"/>
    <p:sldId id="278" r:id="rId37"/>
    <p:sldId id="303" r:id="rId38"/>
    <p:sldId id="284" r:id="rId39"/>
    <p:sldId id="283" r:id="rId40"/>
    <p:sldId id="286" r:id="rId41"/>
    <p:sldId id="299" r:id="rId42"/>
    <p:sldId id="287" r:id="rId43"/>
    <p:sldId id="289" r:id="rId44"/>
    <p:sldId id="293" r:id="rId45"/>
    <p:sldId id="294" r:id="rId46"/>
    <p:sldId id="295" r:id="rId47"/>
    <p:sldId id="301" r:id="rId48"/>
    <p:sldId id="300" r:id="rId49"/>
    <p:sldId id="290" r:id="rId50"/>
    <p:sldId id="302" r:id="rId51"/>
    <p:sldId id="307" r:id="rId52"/>
    <p:sldId id="308" r:id="rId53"/>
    <p:sldId id="309" r:id="rId54"/>
    <p:sldId id="279" r:id="rId55"/>
    <p:sldId id="306" r:id="rId56"/>
    <p:sldId id="317" r:id="rId57"/>
    <p:sldId id="318" r:id="rId58"/>
  </p:sldIdLst>
  <p:sldSz cx="108378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Jw8xFqTsn/ayUEE335kvg" hashData="ZI7TOasCsPAvcfmT/+2hJ8AARb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80" d="100"/>
          <a:sy n="80" d="100"/>
        </p:scale>
        <p:origin x="-642" y="-228"/>
      </p:cViewPr>
      <p:guideLst>
        <p:guide orient="horz" pos="2160"/>
        <p:guide pos="3414"/>
      </p:guideLst>
    </p:cSldViewPr>
  </p:slideViewPr>
  <p:notesTextViewPr>
    <p:cViewPr>
      <p:scale>
        <a:sx n="100" d="100"/>
        <a:sy n="100" d="100"/>
      </p:scale>
      <p:origin x="0" y="0"/>
    </p:cViewPr>
  </p:notesTextViewPr>
  <p:sorterViewPr>
    <p:cViewPr>
      <p:scale>
        <a:sx n="45" d="100"/>
        <a:sy n="45"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5A472E-5E3D-47AD-924B-E793FCF32FE8}" type="datetimeFigureOut">
              <a:rPr lang="es-ES" smtClean="0"/>
              <a:pPr/>
              <a:t>08/04/2016</a:t>
            </a:fld>
            <a:endParaRPr lang="es-ES"/>
          </a:p>
        </p:txBody>
      </p:sp>
      <p:sp>
        <p:nvSpPr>
          <p:cNvPr id="4" name="3 Marcador de imagen de diapositiva"/>
          <p:cNvSpPr>
            <a:spLocks noGrp="1" noRot="1" noChangeAspect="1"/>
          </p:cNvSpPr>
          <p:nvPr>
            <p:ph type="sldImg" idx="2"/>
          </p:nvPr>
        </p:nvSpPr>
        <p:spPr>
          <a:xfrm>
            <a:off x="720725" y="685800"/>
            <a:ext cx="54165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58497D-B3E7-499F-9535-3B5DE8BC8A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6"/>
            <a:ext cx="921218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6116" y="4406901"/>
            <a:ext cx="921218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6116" y="2906713"/>
            <a:ext cx="921218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1893" y="1600201"/>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09247" y="1600201"/>
            <a:ext cx="478672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3" y="1535113"/>
            <a:ext cx="478860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1893" y="2174875"/>
            <a:ext cx="478860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05484" y="1535113"/>
            <a:ext cx="479048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05484" y="2174875"/>
            <a:ext cx="479048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1894" y="273050"/>
            <a:ext cx="356558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37304" y="273051"/>
            <a:ext cx="60586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1894" y="1435101"/>
            <a:ext cx="356558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24297" y="4800600"/>
            <a:ext cx="650271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24297" y="612775"/>
            <a:ext cx="650271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24297" y="5367338"/>
            <a:ext cx="650271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57451" y="274639"/>
            <a:ext cx="243851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1893" y="274639"/>
            <a:ext cx="7134926"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D0A8538-56C5-46AC-9741-5EDFCD4ADB33}" type="datetimeFigureOut">
              <a:rPr lang="es-ES" smtClean="0"/>
              <a:pPr/>
              <a:t>08/04/2016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5F0CD8A-ED7F-42DD-B46D-C29A59B9821A}"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2840" y="2130428"/>
            <a:ext cx="921218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5680" y="3886200"/>
            <a:ext cx="758650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1893" y="274638"/>
            <a:ext cx="975407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1893" y="1600201"/>
            <a:ext cx="975407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1893" y="6356351"/>
            <a:ext cx="252883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0A8538-56C5-46AC-9741-5EDFCD4ADB33}" type="datetimeFigureOut">
              <a:rPr lang="es-ES" smtClean="0"/>
              <a:pPr/>
              <a:t>08/04/2016</a:t>
            </a:fld>
            <a:endParaRPr lang="es-ES"/>
          </a:p>
        </p:txBody>
      </p:sp>
      <p:sp>
        <p:nvSpPr>
          <p:cNvPr id="5" name="4 Marcador de pie de página"/>
          <p:cNvSpPr>
            <a:spLocks noGrp="1"/>
          </p:cNvSpPr>
          <p:nvPr>
            <p:ph type="ftr" sz="quarter" idx="3"/>
          </p:nvPr>
        </p:nvSpPr>
        <p:spPr>
          <a:xfrm>
            <a:off x="3702937" y="6356351"/>
            <a:ext cx="343199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67135" y="6356351"/>
            <a:ext cx="252883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F0CD8A-ED7F-42DD-B46D-C29A59B9821A}"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1893" y="6245225"/>
            <a:ext cx="252883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gif"/></Relationships>
</file>

<file path=ppt/slides/_rels/slide56.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Zaha Hadid's pebble-shaped Wangjing Soho towers in Beijing: "/>
          <p:cNvPicPr>
            <a:picLocks noChangeAspect="1" noChangeArrowheads="1"/>
          </p:cNvPicPr>
          <p:nvPr/>
        </p:nvPicPr>
        <p:blipFill>
          <a:blip r:embed="rId3"/>
          <a:srcRect/>
          <a:stretch>
            <a:fillRect/>
          </a:stretch>
        </p:blipFill>
        <p:spPr bwMode="auto">
          <a:xfrm>
            <a:off x="0" y="0"/>
            <a:ext cx="10837863"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2">
                <a:shade val="45000"/>
                <a:satMod val="135000"/>
              </a:schemeClr>
              <a:prstClr val="white"/>
            </a:duotone>
            <a:lum bright="60000"/>
          </a:blip>
          <a:srcRect/>
          <a:stretch>
            <a:fillRect/>
          </a:stretch>
        </p:blipFill>
        <p:spPr bwMode="auto">
          <a:xfrm>
            <a:off x="-1" y="0"/>
            <a:ext cx="10837864"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7750" y="3387753"/>
            <a:ext cx="6858000" cy="82500"/>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367614" y="3387753"/>
            <a:ext cx="6858000" cy="82500"/>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10837863" cy="74688"/>
          </a:xfrm>
          <a:prstGeom prst="rect">
            <a:avLst/>
          </a:prstGeom>
          <a:noFill/>
          <a:ln w="9525">
            <a:noFill/>
            <a:miter lim="800000"/>
            <a:headEnd/>
            <a:tailEnd/>
          </a:ln>
        </p:spPr>
      </p:pic>
      <p:sp>
        <p:nvSpPr>
          <p:cNvPr id="155665" name="Rectangle 17"/>
          <p:cNvSpPr>
            <a:spLocks noChangeArrowheads="1"/>
          </p:cNvSpPr>
          <p:nvPr/>
        </p:nvSpPr>
        <p:spPr bwMode="auto">
          <a:xfrm>
            <a:off x="423320" y="5857892"/>
            <a:ext cx="128333" cy="314716"/>
          </a:xfrm>
          <a:prstGeom prst="rect">
            <a:avLst/>
          </a:prstGeom>
          <a:noFill/>
          <a:ln w="9525">
            <a:solidFill>
              <a:srgbClr val="E31C07"/>
            </a:solidFill>
            <a:miter lim="800000"/>
            <a:headEnd/>
            <a:tailEnd/>
          </a:ln>
          <a:effectLst/>
        </p:spPr>
        <p:txBody>
          <a:bodyPr wrap="none" lIns="37352" tIns="18676" rIns="37352" bIns="18676">
            <a:spAutoFit/>
          </a:bodyPr>
          <a:lstStyle/>
          <a:p>
            <a:pPr defTabSz="90268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23323" y="5715019"/>
            <a:ext cx="597448" cy="766986"/>
          </a:xfrm>
          <a:prstGeom prst="rect">
            <a:avLst/>
          </a:prstGeom>
          <a:noFill/>
          <a:ln w="38100">
            <a:solidFill>
              <a:srgbClr val="1CDEF8"/>
            </a:solidFill>
            <a:miter lim="800000"/>
            <a:headEnd/>
            <a:tailEnd/>
          </a:ln>
        </p:spPr>
      </p:pic>
      <p:sp>
        <p:nvSpPr>
          <p:cNvPr id="19" name="18 Rectángulo"/>
          <p:cNvSpPr/>
          <p:nvPr/>
        </p:nvSpPr>
        <p:spPr>
          <a:xfrm>
            <a:off x="2347199" y="4572009"/>
            <a:ext cx="3190942" cy="1190956"/>
          </a:xfrm>
          <a:prstGeom prst="rect">
            <a:avLst/>
          </a:prstGeom>
        </p:spPr>
        <p:txBody>
          <a:bodyPr wrap="square" lIns="89876" tIns="44938" rIns="89876" bIns="44938">
            <a:spAutoFit/>
          </a:bodyPr>
          <a:lstStyle/>
          <a:p>
            <a:pPr algn="ctr"/>
            <a:endParaRPr lang="es-ES" sz="7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32783" y="1928802"/>
            <a:ext cx="7000924" cy="2928958"/>
          </a:xfrm>
          <a:prstGeom prst="rect">
            <a:avLst/>
          </a:prstGeom>
        </p:spPr>
        <p:txBody>
          <a:bodyPr wrap="none" lIns="89876" tIns="44938" rIns="89876" bIns="44938" fromWordArt="1">
            <a:prstTxWarp prst="textPlain">
              <a:avLst>
                <a:gd name="adj" fmla="val 50000"/>
              </a:avLst>
            </a:prstTxWarp>
          </a:bodyPr>
          <a:lstStyle/>
          <a:p>
            <a:pPr algn="ctr"/>
            <a:r>
              <a:rPr lang="es-ES" sz="3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ZAHA</a:t>
            </a:r>
          </a:p>
          <a:p>
            <a:pPr algn="ctr"/>
            <a:r>
              <a:rPr lang="es-ES" sz="3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HADID</a:t>
            </a:r>
            <a:endParaRPr lang="es-ES" sz="35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160394" y="6039665"/>
            <a:ext cx="1711093" cy="367753"/>
          </a:xfrm>
          <a:prstGeom prst="rect">
            <a:avLst/>
          </a:prstGeom>
        </p:spPr>
        <p:txBody>
          <a:bodyPr wrap="none" lIns="89876" tIns="44938" rIns="89876" bIns="44938">
            <a:spAutoFit/>
          </a:bodyPr>
          <a:lstStyle/>
          <a:p>
            <a:pPr algn="ctr">
              <a:defRPr/>
            </a:pP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pic>
        <p:nvPicPr>
          <p:cNvPr id="14" name="Picture 7">
            <a:hlinkClick r:id="" action="ppaction://media"/>
          </p:cNvPr>
          <p:cNvPicPr>
            <a:picLocks noRot="1" noChangeAspect="1" noChangeArrowheads="1"/>
          </p:cNvPicPr>
          <p:nvPr>
            <a:wavAudioFile r:embed="rId1" name="proverbios.wav"/>
          </p:nvPr>
        </p:nvPicPr>
        <p:blipFill>
          <a:blip r:embed="rId7"/>
          <a:srcRect/>
          <a:stretch>
            <a:fillRect/>
          </a:stretch>
        </p:blipFill>
        <p:spPr bwMode="auto">
          <a:xfrm>
            <a:off x="-304800" y="1428736"/>
            <a:ext cx="304800" cy="304800"/>
          </a:xfrm>
          <a:prstGeom prst="rect">
            <a:avLst/>
          </a:prstGeom>
          <a:noFill/>
        </p:spPr>
      </p:pic>
    </p:spTree>
  </p:cSld>
  <p:clrMapOvr>
    <a:masterClrMapping/>
  </p:clrMapOvr>
  <p:transition spd="med"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par>
                                <p:cTn id="22" presetID="1" presetClass="mediacall" presetSubtype="0" fill="hold" nodeType="withEffect">
                                  <p:stCondLst>
                                    <p:cond delay="0"/>
                                  </p:stCondLst>
                                  <p:childTnLst>
                                    <p:cmd type="call" cmd="playFrom(0.0)">
                                      <p:cBhvr>
                                        <p:cTn id="23"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numSld="60" showWhenStopped="0">
                <p:cTn id="24" repeatCount="indefinite" fill="hold" display="0">
                  <p:stCondLst>
                    <p:cond delay="indefinite"/>
                  </p:stCondLst>
                  <p:endCondLst>
                    <p:cond evt="onPrev" delay="0">
                      <p:tgtEl>
                        <p:sldTgt/>
                      </p:tgtEl>
                    </p:cond>
                    <p:cond evt="onStopAudio" delay="0">
                      <p:tgtEl>
                        <p:sldTgt/>
                      </p:tgtEl>
                    </p:cond>
                  </p:endCondLst>
                </p:cTn>
                <p:tgtEl>
                  <p:spTgt spid="14"/>
                </p:tgtEl>
              </p:cMediaNode>
            </p:audio>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Dezeen's Pinterest board pays tribute to Zaha Hadid"/>
          <p:cNvPicPr>
            <a:picLocks noChangeAspect="1" noChangeArrowheads="1"/>
          </p:cNvPicPr>
          <p:nvPr/>
        </p:nvPicPr>
        <p:blipFill>
          <a:blip r:embed="rId2"/>
          <a:srcRect/>
          <a:stretch>
            <a:fillRect/>
          </a:stretch>
        </p:blipFill>
        <p:spPr bwMode="auto">
          <a:xfrm>
            <a:off x="0" y="1"/>
            <a:ext cx="1083786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858000"/>
          </a:xfrm>
          <a:prstGeom prst="rect">
            <a:avLst/>
          </a:prstGeom>
          <a:noFill/>
        </p:spPr>
      </p:pic>
      <p:sp>
        <p:nvSpPr>
          <p:cNvPr id="2" name="1 Rectángulo"/>
          <p:cNvSpPr/>
          <p:nvPr/>
        </p:nvSpPr>
        <p:spPr>
          <a:xfrm>
            <a:off x="2704287" y="1928802"/>
            <a:ext cx="7495830" cy="4278094"/>
          </a:xfrm>
          <a:prstGeom prst="rect">
            <a:avLst/>
          </a:prstGeom>
        </p:spPr>
        <p:txBody>
          <a:bodyPr wrap="square">
            <a:spAutoFit/>
          </a:bodyPr>
          <a:lstStyle/>
          <a:p>
            <a:r>
              <a:rPr lang="es-ES" sz="4800" b="1" dirty="0" err="1" smtClean="0">
                <a:latin typeface="Agency FB" pitchFamily="34" charset="0"/>
              </a:rPr>
              <a:t>Zaha</a:t>
            </a:r>
            <a:r>
              <a:rPr lang="es-ES" sz="4800" b="1" dirty="0" smtClean="0">
                <a:latin typeface="Agency FB" pitchFamily="34" charset="0"/>
              </a:rPr>
              <a:t> </a:t>
            </a:r>
            <a:r>
              <a:rPr lang="es-ES" sz="4800" b="1" dirty="0" err="1">
                <a:latin typeface="Agency FB" pitchFamily="34" charset="0"/>
              </a:rPr>
              <a:t>Hadid</a:t>
            </a:r>
            <a:r>
              <a:rPr lang="es-ES" sz="4800" dirty="0" smtClean="0">
                <a:latin typeface="Agency FB" pitchFamily="34" charset="0"/>
              </a:rPr>
              <a:t>,</a:t>
            </a:r>
            <a:r>
              <a:rPr lang="es-ES" sz="2400" dirty="0">
                <a:latin typeface="Agency FB" pitchFamily="34" charset="0"/>
              </a:rPr>
              <a:t> </a:t>
            </a:r>
            <a:endParaRPr lang="es-ES" sz="2400" dirty="0" smtClean="0">
              <a:latin typeface="Agency FB" pitchFamily="34" charset="0"/>
            </a:endParaRPr>
          </a:p>
          <a:p>
            <a:r>
              <a:rPr lang="es-ES" sz="2800" b="1" dirty="0" smtClean="0">
                <a:latin typeface="Agency FB" pitchFamily="34" charset="0"/>
              </a:rPr>
              <a:t>31 </a:t>
            </a:r>
            <a:r>
              <a:rPr lang="es-ES" sz="2800" b="1" dirty="0">
                <a:latin typeface="Agency FB" pitchFamily="34" charset="0"/>
              </a:rPr>
              <a:t>de </a:t>
            </a:r>
            <a:r>
              <a:rPr lang="es-ES" sz="2800" b="1" dirty="0" smtClean="0">
                <a:latin typeface="Agency FB" pitchFamily="34" charset="0"/>
              </a:rPr>
              <a:t>octubre de</a:t>
            </a:r>
            <a:r>
              <a:rPr lang="es-ES" sz="2800" b="1" dirty="0">
                <a:latin typeface="Agency FB" pitchFamily="34" charset="0"/>
              </a:rPr>
              <a:t> 1950 </a:t>
            </a:r>
            <a:r>
              <a:rPr lang="es-ES" sz="2800" b="1" dirty="0" smtClean="0">
                <a:latin typeface="Agency FB" pitchFamily="34" charset="0"/>
              </a:rPr>
              <a:t>–</a:t>
            </a:r>
          </a:p>
          <a:p>
            <a:r>
              <a:rPr lang="es-ES" sz="2800" b="1" dirty="0">
                <a:latin typeface="Agency FB" pitchFamily="34" charset="0"/>
              </a:rPr>
              <a:t> Miami, 31 de </a:t>
            </a:r>
            <a:r>
              <a:rPr lang="es-ES" sz="2800" b="1" dirty="0" smtClean="0">
                <a:latin typeface="Agency FB" pitchFamily="34" charset="0"/>
              </a:rPr>
              <a:t>marzo de</a:t>
            </a:r>
            <a:r>
              <a:rPr lang="es-ES" sz="2800" b="1" dirty="0">
                <a:latin typeface="Agency FB" pitchFamily="34" charset="0"/>
              </a:rPr>
              <a:t> 2016</a:t>
            </a:r>
            <a:r>
              <a:rPr lang="es-ES" sz="2800" b="1" dirty="0" smtClean="0">
                <a:latin typeface="Agency FB" pitchFamily="34" charset="0"/>
              </a:rPr>
              <a:t>)</a:t>
            </a:r>
            <a:r>
              <a:rPr lang="es-ES" sz="2800" b="1" dirty="0">
                <a:latin typeface="Agency FB" pitchFamily="34" charset="0"/>
              </a:rPr>
              <a:t> </a:t>
            </a:r>
            <a:endParaRPr lang="es-ES" sz="2800" b="1" dirty="0" smtClean="0">
              <a:latin typeface="Agency FB" pitchFamily="34" charset="0"/>
            </a:endParaRPr>
          </a:p>
          <a:p>
            <a:r>
              <a:rPr lang="es-ES" sz="2800" b="1" dirty="0" smtClean="0">
                <a:latin typeface="Agency FB" pitchFamily="34" charset="0"/>
              </a:rPr>
              <a:t>fue </a:t>
            </a:r>
            <a:r>
              <a:rPr lang="es-ES" sz="2800" b="1" dirty="0">
                <a:latin typeface="Agency FB" pitchFamily="34" charset="0"/>
              </a:rPr>
              <a:t>una </a:t>
            </a:r>
            <a:r>
              <a:rPr lang="es-ES" sz="2800" b="1" dirty="0" smtClean="0">
                <a:latin typeface="Agency FB" pitchFamily="34" charset="0"/>
              </a:rPr>
              <a:t>arquitecta anglo-iraquí</a:t>
            </a:r>
            <a:r>
              <a:rPr lang="es-ES" sz="2800" b="1" dirty="0">
                <a:latin typeface="Agency FB" pitchFamily="34" charset="0"/>
              </a:rPr>
              <a:t>, procedente de la corriente del </a:t>
            </a:r>
            <a:r>
              <a:rPr lang="es-ES" sz="2800" b="1" dirty="0" smtClean="0">
                <a:latin typeface="Agency FB" pitchFamily="34" charset="0"/>
              </a:rPr>
              <a:t>de constructivismo</a:t>
            </a:r>
            <a:r>
              <a:rPr lang="es-ES" sz="2800" b="1" dirty="0">
                <a:latin typeface="Agency FB" pitchFamily="34" charset="0"/>
              </a:rPr>
              <a:t>. Pasó la mayor parte de su vida en </a:t>
            </a:r>
            <a:r>
              <a:rPr lang="es-ES" sz="2800" b="1" dirty="0" smtClean="0">
                <a:latin typeface="Agency FB" pitchFamily="34" charset="0"/>
              </a:rPr>
              <a:t>Londres, </a:t>
            </a:r>
            <a:r>
              <a:rPr lang="es-ES" sz="2800" b="1" dirty="0">
                <a:latin typeface="Agency FB" pitchFamily="34" charset="0"/>
              </a:rPr>
              <a:t>donde está su estudio de arquitectura.</a:t>
            </a:r>
          </a:p>
          <a:p>
            <a:r>
              <a:rPr lang="es-ES" sz="2800" b="1" dirty="0">
                <a:latin typeface="Agency FB" pitchFamily="34" charset="0"/>
              </a:rPr>
              <a:t>Recibió premios como el Mies van </a:t>
            </a:r>
            <a:r>
              <a:rPr lang="es-ES" sz="2800" b="1" dirty="0" err="1">
                <a:latin typeface="Agency FB" pitchFamily="34" charset="0"/>
              </a:rPr>
              <a:t>der</a:t>
            </a:r>
            <a:r>
              <a:rPr lang="es-ES" sz="2800" b="1" dirty="0">
                <a:latin typeface="Agency FB" pitchFamily="34" charset="0"/>
              </a:rPr>
              <a:t> </a:t>
            </a:r>
            <a:r>
              <a:rPr lang="es-ES" sz="2800" b="1" dirty="0" err="1">
                <a:latin typeface="Agency FB" pitchFamily="34" charset="0"/>
              </a:rPr>
              <a:t>Rohe</a:t>
            </a:r>
            <a:r>
              <a:rPr lang="es-ES" sz="2800" b="1" dirty="0">
                <a:latin typeface="Agency FB" pitchFamily="34" charset="0"/>
              </a:rPr>
              <a:t> (2003), el Premio </a:t>
            </a:r>
            <a:r>
              <a:rPr lang="es-ES" sz="2800" b="1" dirty="0" err="1">
                <a:latin typeface="Agency FB" pitchFamily="34" charset="0"/>
              </a:rPr>
              <a:t>Pritzker</a:t>
            </a:r>
            <a:r>
              <a:rPr lang="es-ES" sz="2800" b="1" dirty="0">
                <a:latin typeface="Agency FB" pitchFamily="34" charset="0"/>
              </a:rPr>
              <a:t> (</a:t>
            </a:r>
            <a:r>
              <a:rPr lang="es-ES" sz="2800" b="1" dirty="0" smtClean="0">
                <a:latin typeface="Agency FB" pitchFamily="34" charset="0"/>
              </a:rPr>
              <a:t>2004)—la </a:t>
            </a:r>
            <a:r>
              <a:rPr lang="es-ES" sz="2800" b="1" dirty="0">
                <a:latin typeface="Agency FB" pitchFamily="34" charset="0"/>
              </a:rPr>
              <a:t>primera mujer que consiguió este galardón— y el </a:t>
            </a:r>
            <a:r>
              <a:rPr lang="es-ES" sz="2800" b="1" dirty="0" err="1">
                <a:latin typeface="Agency FB" pitchFamily="34" charset="0"/>
              </a:rPr>
              <a:t>Praemium</a:t>
            </a:r>
            <a:r>
              <a:rPr lang="es-ES" sz="2800" b="1" dirty="0">
                <a:latin typeface="Agency FB" pitchFamily="34" charset="0"/>
              </a:rPr>
              <a:t> </a:t>
            </a:r>
            <a:r>
              <a:rPr lang="es-ES" sz="2800" b="1" dirty="0" err="1" smtClean="0">
                <a:latin typeface="Agency FB" pitchFamily="34" charset="0"/>
              </a:rPr>
              <a:t>Imperiale</a:t>
            </a:r>
            <a:r>
              <a:rPr lang="es-ES" sz="2800" b="1" dirty="0" smtClean="0">
                <a:latin typeface="Agency FB" pitchFamily="34" charset="0"/>
              </a:rPr>
              <a:t> (2009</a:t>
            </a:r>
            <a:r>
              <a:rPr lang="es-ES" sz="2800" b="1" dirty="0">
                <a:latin typeface="Agency FB" pitchFamily="34" charset="0"/>
              </a:rPr>
              <a:t>).</a:t>
            </a:r>
          </a:p>
        </p:txBody>
      </p:sp>
      <p:pic>
        <p:nvPicPr>
          <p:cNvPr id="4" name="Picture 4" descr="pc12"/>
          <p:cNvPicPr>
            <a:picLocks noChangeAspect="1" noChangeArrowheads="1" noCrop="1"/>
          </p:cNvPicPr>
          <p:nvPr/>
        </p:nvPicPr>
        <p:blipFill>
          <a:blip r:embed="rId3"/>
          <a:srcRect/>
          <a:stretch>
            <a:fillRect/>
          </a:stretch>
        </p:blipFill>
        <p:spPr bwMode="auto">
          <a:xfrm>
            <a:off x="-1" y="5307861"/>
            <a:ext cx="1275527" cy="1550139"/>
          </a:xfrm>
          <a:prstGeom prst="rect">
            <a:avLst/>
          </a:prstGeom>
          <a:noFill/>
          <a:ln w="9525">
            <a:noFill/>
            <a:miter lim="800000"/>
            <a:headEnd/>
            <a:tailEnd/>
          </a:ln>
        </p:spPr>
      </p:pic>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cdn.lopezdoriga.com/wp-content/uploads/2016/03/Zaha-HAdid.jpg"/>
          <p:cNvPicPr>
            <a:picLocks noChangeAspect="1" noChangeArrowheads="1"/>
          </p:cNvPicPr>
          <p:nvPr/>
        </p:nvPicPr>
        <p:blipFill>
          <a:blip r:embed="rId2"/>
          <a:srcRect/>
          <a:stretch>
            <a:fillRect/>
          </a:stretch>
        </p:blipFill>
        <p:spPr bwMode="auto">
          <a:xfrm>
            <a:off x="0" y="0"/>
            <a:ext cx="10866115" cy="68580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858000"/>
          </a:xfrm>
          <a:prstGeom prst="rect">
            <a:avLst/>
          </a:prstGeom>
          <a:noFill/>
        </p:spPr>
      </p:pic>
      <p:sp>
        <p:nvSpPr>
          <p:cNvPr id="2" name="1 Rectángulo"/>
          <p:cNvSpPr/>
          <p:nvPr/>
        </p:nvSpPr>
        <p:spPr>
          <a:xfrm>
            <a:off x="2918601" y="2214554"/>
            <a:ext cx="7535735" cy="3908762"/>
          </a:xfrm>
          <a:prstGeom prst="rect">
            <a:avLst/>
          </a:prstGeom>
        </p:spPr>
        <p:txBody>
          <a:bodyPr wrap="square">
            <a:spAutoFit/>
          </a:bodyPr>
          <a:lstStyle/>
          <a:p>
            <a:r>
              <a:rPr lang="es-ES" sz="2800" b="1" dirty="0">
                <a:latin typeface="Agency FB" pitchFamily="34" charset="0"/>
              </a:rPr>
              <a:t>Nació en Bagdad, Irak. Se graduó en matemáticas por la Universidad Americana de </a:t>
            </a:r>
            <a:r>
              <a:rPr lang="es-ES" sz="2800" b="1" dirty="0" smtClean="0">
                <a:latin typeface="Agency FB" pitchFamily="34" charset="0"/>
              </a:rPr>
              <a:t>Beirut antes </a:t>
            </a:r>
            <a:r>
              <a:rPr lang="es-ES" sz="2800" b="1" dirty="0">
                <a:latin typeface="Agency FB" pitchFamily="34" charset="0"/>
              </a:rPr>
              <a:t>de estudiar en la </a:t>
            </a:r>
            <a:r>
              <a:rPr lang="es-ES" sz="2800" b="1" dirty="0" err="1">
                <a:latin typeface="Agency FB" pitchFamily="34" charset="0"/>
              </a:rPr>
              <a:t>Architectural</a:t>
            </a:r>
            <a:r>
              <a:rPr lang="es-ES" sz="2800" b="1" dirty="0">
                <a:latin typeface="Agency FB" pitchFamily="34" charset="0"/>
              </a:rPr>
              <a:t> </a:t>
            </a:r>
            <a:r>
              <a:rPr lang="es-ES" sz="2800" b="1" dirty="0" err="1">
                <a:latin typeface="Agency FB" pitchFamily="34" charset="0"/>
              </a:rPr>
              <a:t>Association</a:t>
            </a:r>
            <a:r>
              <a:rPr lang="es-ES" sz="2800" b="1" dirty="0">
                <a:latin typeface="Agency FB" pitchFamily="34" charset="0"/>
              </a:rPr>
              <a:t> de </a:t>
            </a:r>
            <a:r>
              <a:rPr lang="es-ES" sz="2800" b="1" dirty="0" smtClean="0">
                <a:latin typeface="Agency FB" pitchFamily="34" charset="0"/>
              </a:rPr>
              <a:t>Londres.  </a:t>
            </a:r>
            <a:r>
              <a:rPr lang="es-ES" sz="2800" b="1" dirty="0">
                <a:latin typeface="Agency FB" pitchFamily="34" charset="0"/>
              </a:rPr>
              <a:t>Tras su graduación trabajó en el estudio de arquitectura Office </a:t>
            </a:r>
            <a:r>
              <a:rPr lang="es-ES" sz="2800" b="1" dirty="0" err="1">
                <a:latin typeface="Agency FB" pitchFamily="34" charset="0"/>
              </a:rPr>
              <a:t>for</a:t>
            </a:r>
            <a:r>
              <a:rPr lang="es-ES" sz="2800" b="1" dirty="0">
                <a:latin typeface="Agency FB" pitchFamily="34" charset="0"/>
              </a:rPr>
              <a:t> </a:t>
            </a:r>
            <a:r>
              <a:rPr lang="es-ES" sz="2800" b="1" dirty="0" err="1">
                <a:latin typeface="Agency FB" pitchFamily="34" charset="0"/>
              </a:rPr>
              <a:t>Metropolitan</a:t>
            </a:r>
            <a:r>
              <a:rPr lang="es-ES" sz="2800" b="1" dirty="0">
                <a:latin typeface="Agency FB" pitchFamily="34" charset="0"/>
              </a:rPr>
              <a:t> </a:t>
            </a:r>
            <a:r>
              <a:rPr lang="es-ES" sz="2800" b="1" dirty="0" err="1">
                <a:latin typeface="Agency FB" pitchFamily="34" charset="0"/>
              </a:rPr>
              <a:t>Architecture</a:t>
            </a:r>
            <a:r>
              <a:rPr lang="es-ES" sz="2800" b="1" dirty="0">
                <a:latin typeface="Agency FB" pitchFamily="34" charset="0"/>
              </a:rPr>
              <a:t>, con los que habían sido sus profesores, Rem </a:t>
            </a:r>
            <a:r>
              <a:rPr lang="es-ES" sz="2800" b="1" dirty="0" err="1">
                <a:latin typeface="Agency FB" pitchFamily="34" charset="0"/>
              </a:rPr>
              <a:t>Koolhaas</a:t>
            </a:r>
            <a:r>
              <a:rPr lang="es-ES" sz="2800" b="1" dirty="0">
                <a:latin typeface="Agency FB" pitchFamily="34" charset="0"/>
              </a:rPr>
              <a:t> y Elia </a:t>
            </a:r>
            <a:r>
              <a:rPr lang="es-ES" sz="2800" b="1" dirty="0" err="1">
                <a:latin typeface="Agency FB" pitchFamily="34" charset="0"/>
              </a:rPr>
              <a:t>Zenghelis</a:t>
            </a:r>
            <a:r>
              <a:rPr lang="es-ES" sz="2800" b="1" dirty="0">
                <a:latin typeface="Agency FB" pitchFamily="34" charset="0"/>
              </a:rPr>
              <a:t>. En 1979, estableció su propio estudio en Londres. Durante los años 1980, dio clases en la </a:t>
            </a:r>
            <a:r>
              <a:rPr lang="es-ES" sz="2800" b="1" dirty="0" err="1">
                <a:latin typeface="Agency FB" pitchFamily="34" charset="0"/>
              </a:rPr>
              <a:t>Architectural</a:t>
            </a:r>
            <a:r>
              <a:rPr lang="es-ES" sz="2800" b="1" dirty="0">
                <a:latin typeface="Agency FB" pitchFamily="34" charset="0"/>
              </a:rPr>
              <a:t> </a:t>
            </a:r>
            <a:r>
              <a:rPr lang="es-ES" sz="2800" b="1" dirty="0" err="1">
                <a:latin typeface="Agency FB" pitchFamily="34" charset="0"/>
              </a:rPr>
              <a:t>Association</a:t>
            </a:r>
            <a:r>
              <a:rPr lang="es-ES" sz="2800" b="1" dirty="0">
                <a:latin typeface="Agency FB" pitchFamily="34" charset="0"/>
              </a:rPr>
              <a:t>. </a:t>
            </a:r>
            <a:endParaRPr lang="es-ES" sz="2800" b="1" dirty="0" smtClean="0">
              <a:latin typeface="Agency FB" pitchFamily="34" charset="0"/>
            </a:endParaRPr>
          </a:p>
          <a:p>
            <a:endParaRPr lang="es-ES" sz="2400" b="1" dirty="0" smtClean="0">
              <a:latin typeface="Agency FB" pitchFamily="34" charset="0"/>
            </a:endParaRPr>
          </a:p>
        </p:txBody>
      </p:sp>
      <p:pic>
        <p:nvPicPr>
          <p:cNvPr id="4" name="Picture 4" descr="pc12"/>
          <p:cNvPicPr>
            <a:picLocks noChangeAspect="1" noChangeArrowheads="1" noCrop="1"/>
          </p:cNvPicPr>
          <p:nvPr/>
        </p:nvPicPr>
        <p:blipFill>
          <a:blip r:embed="rId3"/>
          <a:srcRect/>
          <a:stretch>
            <a:fillRect/>
          </a:stretch>
        </p:blipFill>
        <p:spPr bwMode="auto">
          <a:xfrm>
            <a:off x="418271" y="5643578"/>
            <a:ext cx="788987" cy="958850"/>
          </a:xfrm>
          <a:prstGeom prst="rect">
            <a:avLst/>
          </a:prstGeom>
          <a:noFill/>
          <a:ln w="9525">
            <a:noFill/>
            <a:miter lim="800000"/>
            <a:headEnd/>
            <a:tailEnd/>
          </a:ln>
        </p:spPr>
      </p:pic>
    </p:spTree>
  </p:cSld>
  <p:clrMapOvr>
    <a:masterClrMapping/>
  </p:clrMapOvr>
  <p:transition spd="med" advTm="2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tatic.dezeen.com/uploads/2015/07/dezeen_Galaxy-Soho-by-Zaha-Hadid_ss_b.jpg"/>
          <p:cNvPicPr>
            <a:picLocks noChangeAspect="1" noChangeArrowheads="1"/>
          </p:cNvPicPr>
          <p:nvPr/>
        </p:nvPicPr>
        <p:blipFill>
          <a:blip r:embed="rId2"/>
          <a:srcRect/>
          <a:stretch>
            <a:fillRect/>
          </a:stretch>
        </p:blipFill>
        <p:spPr bwMode="auto">
          <a:xfrm>
            <a:off x="0" y="0"/>
            <a:ext cx="1090563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429396"/>
          </a:xfrm>
          <a:prstGeom prst="rect">
            <a:avLst/>
          </a:prstGeom>
          <a:noFill/>
        </p:spPr>
      </p:pic>
      <p:pic>
        <p:nvPicPr>
          <p:cNvPr id="67586" name="Picture 2" descr="http://image.slidesharecdn.com/zahahadid-130207203921-phpapp02/95/zaha-hadid-3-638.jpg?cb=1360269625"/>
          <p:cNvPicPr>
            <a:picLocks noChangeAspect="1" noChangeArrowheads="1"/>
          </p:cNvPicPr>
          <p:nvPr/>
        </p:nvPicPr>
        <p:blipFill>
          <a:blip r:embed="rId3"/>
          <a:srcRect b="13514"/>
          <a:stretch>
            <a:fillRect/>
          </a:stretch>
        </p:blipFill>
        <p:spPr bwMode="auto">
          <a:xfrm>
            <a:off x="0" y="0"/>
            <a:ext cx="10837863" cy="7143776"/>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5061741" y="6143644"/>
            <a:ext cx="788987" cy="958850"/>
          </a:xfrm>
          <a:prstGeom prst="rect">
            <a:avLst/>
          </a:prstGeom>
          <a:noFill/>
          <a:ln w="9525">
            <a:noFill/>
            <a:miter lim="800000"/>
            <a:headEnd/>
            <a:tailEnd/>
          </a:ln>
        </p:spPr>
      </p:pic>
    </p:spTree>
  </p:cSld>
  <p:clrMapOvr>
    <a:masterClrMapping/>
  </p:clrMapOvr>
  <p:transition spd="med" advTm="3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858000"/>
          </a:xfrm>
          <a:prstGeom prst="rect">
            <a:avLst/>
          </a:prstGeom>
          <a:noFill/>
        </p:spPr>
      </p:pic>
      <p:sp>
        <p:nvSpPr>
          <p:cNvPr id="4" name="3 Rectángulo"/>
          <p:cNvSpPr/>
          <p:nvPr/>
        </p:nvSpPr>
        <p:spPr>
          <a:xfrm>
            <a:off x="1524009" y="642918"/>
            <a:ext cx="9313854" cy="5909310"/>
          </a:xfrm>
          <a:prstGeom prst="rect">
            <a:avLst/>
          </a:prstGeom>
        </p:spPr>
        <p:txBody>
          <a:bodyPr wrap="square">
            <a:spAutoFit/>
          </a:bodyPr>
          <a:lstStyle/>
          <a:p>
            <a:r>
              <a:rPr lang="es-ES" b="1" dirty="0">
                <a:latin typeface="Agency FB" pitchFamily="34" charset="0"/>
              </a:rPr>
              <a:t>1994: Premio de arquitectura Erich </a:t>
            </a:r>
            <a:r>
              <a:rPr lang="es-ES" b="1" dirty="0" err="1">
                <a:latin typeface="Agency FB" pitchFamily="34" charset="0"/>
              </a:rPr>
              <a:t>Schelling</a:t>
            </a:r>
            <a:endParaRPr lang="es-ES" b="1" dirty="0">
              <a:latin typeface="Agency FB" pitchFamily="34" charset="0"/>
            </a:endParaRPr>
          </a:p>
          <a:p>
            <a:r>
              <a:rPr lang="es-ES" b="1" dirty="0">
                <a:latin typeface="Agency FB" pitchFamily="34" charset="0"/>
              </a:rPr>
              <a:t>2001: </a:t>
            </a:r>
            <a:r>
              <a:rPr lang="es-ES" b="1" dirty="0" err="1">
                <a:latin typeface="Agency FB" pitchFamily="34" charset="0"/>
              </a:rPr>
              <a:t>Equerre</a:t>
            </a:r>
            <a:r>
              <a:rPr lang="es-ES" b="1" dirty="0">
                <a:latin typeface="Agency FB" pitchFamily="34" charset="0"/>
              </a:rPr>
              <a:t> </a:t>
            </a:r>
            <a:r>
              <a:rPr lang="es-ES" b="1" dirty="0" err="1">
                <a:latin typeface="Agency FB" pitchFamily="34" charset="0"/>
              </a:rPr>
              <a:t>d'argent</a:t>
            </a:r>
            <a:r>
              <a:rPr lang="es-ES" b="1" dirty="0">
                <a:latin typeface="Agency FB" pitchFamily="34" charset="0"/>
              </a:rPr>
              <a:t> </a:t>
            </a:r>
            <a:r>
              <a:rPr lang="es-ES" b="1" dirty="0" err="1">
                <a:latin typeface="Agency FB" pitchFamily="34" charset="0"/>
              </a:rPr>
              <a:t>Prize</a:t>
            </a:r>
            <a:r>
              <a:rPr lang="es-ES" b="1" dirty="0">
                <a:latin typeface="Agency FB" pitchFamily="34" charset="0"/>
              </a:rPr>
              <a:t>, </a:t>
            </a:r>
            <a:r>
              <a:rPr lang="es-ES" b="1" dirty="0" err="1">
                <a:latin typeface="Agency FB" pitchFamily="34" charset="0"/>
              </a:rPr>
              <a:t>special</a:t>
            </a:r>
            <a:r>
              <a:rPr lang="es-ES" b="1" dirty="0">
                <a:latin typeface="Agency FB" pitchFamily="34" charset="0"/>
              </a:rPr>
              <a:t> </a:t>
            </a:r>
            <a:r>
              <a:rPr lang="es-ES" b="1" dirty="0" err="1" smtClean="0">
                <a:latin typeface="Agency FB" pitchFamily="34" charset="0"/>
              </a:rPr>
              <a:t>mention</a:t>
            </a:r>
            <a:endParaRPr lang="es-ES" b="1" dirty="0">
              <a:latin typeface="Agency FB" pitchFamily="34" charset="0"/>
            </a:endParaRPr>
          </a:p>
          <a:p>
            <a:r>
              <a:rPr lang="es-ES" b="1" dirty="0">
                <a:latin typeface="Agency FB" pitchFamily="34" charset="0"/>
              </a:rPr>
              <a:t>2002: </a:t>
            </a:r>
            <a:r>
              <a:rPr lang="es-ES" b="1" dirty="0" err="1">
                <a:latin typeface="Agency FB" pitchFamily="34" charset="0"/>
              </a:rPr>
              <a:t>Austrian</a:t>
            </a:r>
            <a:r>
              <a:rPr lang="es-ES" b="1" dirty="0">
                <a:latin typeface="Agency FB" pitchFamily="34" charset="0"/>
              </a:rPr>
              <a:t> </a:t>
            </a:r>
            <a:r>
              <a:rPr lang="es-ES" b="1" dirty="0" err="1">
                <a:latin typeface="Agency FB" pitchFamily="34" charset="0"/>
              </a:rPr>
              <a:t>State</a:t>
            </a:r>
            <a:r>
              <a:rPr lang="es-ES" b="1" dirty="0">
                <a:latin typeface="Agency FB" pitchFamily="34" charset="0"/>
              </a:rPr>
              <a:t> </a:t>
            </a:r>
            <a:r>
              <a:rPr lang="es-ES" b="1" dirty="0" err="1">
                <a:latin typeface="Agency FB" pitchFamily="34" charset="0"/>
              </a:rPr>
              <a:t>Prize</a:t>
            </a:r>
            <a:r>
              <a:rPr lang="es-ES" b="1" dirty="0">
                <a:latin typeface="Agency FB" pitchFamily="34" charset="0"/>
              </a:rPr>
              <a:t> </a:t>
            </a:r>
            <a:r>
              <a:rPr lang="es-ES" b="1" dirty="0" err="1">
                <a:latin typeface="Agency FB" pitchFamily="34" charset="0"/>
              </a:rPr>
              <a:t>for</a:t>
            </a:r>
            <a:r>
              <a:rPr lang="es-ES" b="1" dirty="0">
                <a:latin typeface="Agency FB" pitchFamily="34" charset="0"/>
              </a:rPr>
              <a:t> </a:t>
            </a:r>
            <a:r>
              <a:rPr lang="es-ES" b="1" dirty="0" err="1">
                <a:latin typeface="Agency FB" pitchFamily="34" charset="0"/>
              </a:rPr>
              <a:t>Architecture</a:t>
            </a:r>
            <a:r>
              <a:rPr lang="es-ES" b="1" dirty="0">
                <a:latin typeface="Agency FB" pitchFamily="34" charset="0"/>
              </a:rPr>
              <a:t> por </a:t>
            </a:r>
            <a:r>
              <a:rPr lang="es-ES" b="1" dirty="0" err="1">
                <a:latin typeface="Agency FB" pitchFamily="34" charset="0"/>
              </a:rPr>
              <a:t>Bergiselschanze</a:t>
            </a:r>
            <a:endParaRPr lang="es-ES" b="1" dirty="0">
              <a:latin typeface="Agency FB" pitchFamily="34" charset="0"/>
            </a:endParaRPr>
          </a:p>
          <a:p>
            <a:r>
              <a:rPr lang="es-ES" b="1" dirty="0">
                <a:latin typeface="Agency FB" pitchFamily="34" charset="0"/>
              </a:rPr>
              <a:t>2003: Premio de Arquitectura Contemporánea de la Unión Europea – Premio Mies van </a:t>
            </a:r>
            <a:r>
              <a:rPr lang="es-ES" b="1" dirty="0" err="1">
                <a:latin typeface="Agency FB" pitchFamily="34" charset="0"/>
              </a:rPr>
              <a:t>der</a:t>
            </a:r>
            <a:r>
              <a:rPr lang="es-ES" b="1" dirty="0">
                <a:latin typeface="Agency FB" pitchFamily="34" charset="0"/>
              </a:rPr>
              <a:t> </a:t>
            </a:r>
            <a:r>
              <a:rPr lang="es-ES" b="1" dirty="0" err="1">
                <a:latin typeface="Agency FB" pitchFamily="34" charset="0"/>
              </a:rPr>
              <a:t>Rohe</a:t>
            </a:r>
            <a:r>
              <a:rPr lang="es-ES" b="1" dirty="0">
                <a:latin typeface="Agency FB" pitchFamily="34" charset="0"/>
              </a:rPr>
              <a:t>, por la terminal del </a:t>
            </a:r>
            <a:r>
              <a:rPr lang="es-ES" b="1" dirty="0" err="1">
                <a:latin typeface="Agency FB" pitchFamily="34" charset="0"/>
              </a:rPr>
              <a:t>Strasbourg</a:t>
            </a:r>
            <a:r>
              <a:rPr lang="es-ES" b="1" dirty="0">
                <a:latin typeface="Agency FB" pitchFamily="34" charset="0"/>
              </a:rPr>
              <a:t> </a:t>
            </a:r>
            <a:r>
              <a:rPr lang="es-ES" b="1" dirty="0" err="1">
                <a:latin typeface="Agency FB" pitchFamily="34" charset="0"/>
              </a:rPr>
              <a:t>tramway</a:t>
            </a:r>
            <a:r>
              <a:rPr lang="es-ES" b="1" dirty="0">
                <a:latin typeface="Agency FB" pitchFamily="34" charset="0"/>
              </a:rPr>
              <a:t> y aparcamiento en </a:t>
            </a:r>
            <a:r>
              <a:rPr lang="es-ES" b="1" dirty="0" err="1">
                <a:latin typeface="Agency FB" pitchFamily="34" charset="0"/>
              </a:rPr>
              <a:t>Hoenheim</a:t>
            </a:r>
            <a:r>
              <a:rPr lang="es-ES" b="1" dirty="0">
                <a:latin typeface="Agency FB" pitchFamily="34" charset="0"/>
              </a:rPr>
              <a:t>, Francia</a:t>
            </a:r>
          </a:p>
          <a:p>
            <a:r>
              <a:rPr lang="es-ES" b="1" dirty="0">
                <a:latin typeface="Agency FB" pitchFamily="34" charset="0"/>
              </a:rPr>
              <a:t>2003: Comandante de la División Civil de la Orden del Imperio Británico (CBE) </a:t>
            </a:r>
            <a:r>
              <a:rPr lang="es-ES" b="1" dirty="0" err="1">
                <a:latin typeface="Agency FB" pitchFamily="34" charset="0"/>
              </a:rPr>
              <a:t>For</a:t>
            </a:r>
            <a:r>
              <a:rPr lang="es-ES" b="1" dirty="0">
                <a:latin typeface="Agency FB" pitchFamily="34" charset="0"/>
              </a:rPr>
              <a:t> </a:t>
            </a:r>
            <a:r>
              <a:rPr lang="es-ES" b="1" dirty="0" err="1">
                <a:latin typeface="Agency FB" pitchFamily="34" charset="0"/>
              </a:rPr>
              <a:t>services</a:t>
            </a:r>
            <a:r>
              <a:rPr lang="es-ES" b="1" dirty="0">
                <a:latin typeface="Agency FB" pitchFamily="34" charset="0"/>
              </a:rPr>
              <a:t> </a:t>
            </a:r>
            <a:r>
              <a:rPr lang="es-ES" b="1" dirty="0" err="1">
                <a:latin typeface="Agency FB" pitchFamily="34" charset="0"/>
              </a:rPr>
              <a:t>to</a:t>
            </a:r>
            <a:r>
              <a:rPr lang="es-ES" b="1" dirty="0">
                <a:latin typeface="Agency FB" pitchFamily="34" charset="0"/>
              </a:rPr>
              <a:t> </a:t>
            </a:r>
            <a:r>
              <a:rPr lang="es-ES" b="1" dirty="0" err="1">
                <a:latin typeface="Agency FB" pitchFamily="34" charset="0"/>
              </a:rPr>
              <a:t>Architecture</a:t>
            </a:r>
            <a:endParaRPr lang="es-ES" b="1" dirty="0">
              <a:latin typeface="Agency FB" pitchFamily="34" charset="0"/>
            </a:endParaRPr>
          </a:p>
          <a:p>
            <a:r>
              <a:rPr lang="es-ES" b="1" dirty="0">
                <a:latin typeface="Agency FB" pitchFamily="34" charset="0"/>
              </a:rPr>
              <a:t>2004: Premio </a:t>
            </a:r>
            <a:r>
              <a:rPr lang="es-ES" b="1" dirty="0" err="1">
                <a:latin typeface="Agency FB" pitchFamily="34" charset="0"/>
              </a:rPr>
              <a:t>Pritzker</a:t>
            </a:r>
            <a:r>
              <a:rPr lang="es-ES" b="1" dirty="0">
                <a:latin typeface="Agency FB" pitchFamily="34" charset="0"/>
              </a:rPr>
              <a:t>, siendo la primera mujer en conseguir este premio</a:t>
            </a:r>
            <a:r>
              <a:rPr lang="es-ES" b="1" dirty="0" smtClean="0">
                <a:latin typeface="Agency FB" pitchFamily="34" charset="0"/>
              </a:rPr>
              <a:t>.</a:t>
            </a:r>
            <a:endParaRPr lang="es-ES" b="1" dirty="0">
              <a:latin typeface="Agency FB" pitchFamily="34" charset="0"/>
            </a:endParaRPr>
          </a:p>
          <a:p>
            <a:r>
              <a:rPr lang="es-ES" b="1" dirty="0">
                <a:latin typeface="Agency FB" pitchFamily="34" charset="0"/>
              </a:rPr>
              <a:t>2005: </a:t>
            </a:r>
            <a:r>
              <a:rPr lang="es-ES" b="1" dirty="0" err="1">
                <a:latin typeface="Agency FB" pitchFamily="34" charset="0"/>
              </a:rPr>
              <a:t>Austrian</a:t>
            </a:r>
            <a:r>
              <a:rPr lang="es-ES" b="1" dirty="0">
                <a:latin typeface="Agency FB" pitchFamily="34" charset="0"/>
              </a:rPr>
              <a:t> </a:t>
            </a:r>
            <a:r>
              <a:rPr lang="es-ES" b="1" dirty="0" err="1">
                <a:latin typeface="Agency FB" pitchFamily="34" charset="0"/>
              </a:rPr>
              <a:t>Decoration</a:t>
            </a:r>
            <a:r>
              <a:rPr lang="es-ES" b="1" dirty="0">
                <a:latin typeface="Agency FB" pitchFamily="34" charset="0"/>
              </a:rPr>
              <a:t> </a:t>
            </a:r>
            <a:r>
              <a:rPr lang="es-ES" b="1" dirty="0" err="1">
                <a:latin typeface="Agency FB" pitchFamily="34" charset="0"/>
              </a:rPr>
              <a:t>for</a:t>
            </a:r>
            <a:r>
              <a:rPr lang="es-ES" b="1" dirty="0">
                <a:latin typeface="Agency FB" pitchFamily="34" charset="0"/>
              </a:rPr>
              <a:t> </a:t>
            </a:r>
            <a:r>
              <a:rPr lang="es-ES" b="1" dirty="0" err="1">
                <a:latin typeface="Agency FB" pitchFamily="34" charset="0"/>
              </a:rPr>
              <a:t>Science</a:t>
            </a:r>
            <a:r>
              <a:rPr lang="es-ES" b="1" dirty="0">
                <a:latin typeface="Agency FB" pitchFamily="34" charset="0"/>
              </a:rPr>
              <a:t> and </a:t>
            </a:r>
            <a:r>
              <a:rPr lang="es-ES" b="1" dirty="0" smtClean="0">
                <a:latin typeface="Agency FB" pitchFamily="34" charset="0"/>
              </a:rPr>
              <a:t>Art</a:t>
            </a:r>
            <a:endParaRPr lang="es-ES" b="1" dirty="0">
              <a:latin typeface="Agency FB" pitchFamily="34" charset="0"/>
            </a:endParaRPr>
          </a:p>
          <a:p>
            <a:r>
              <a:rPr lang="es-ES" b="1" dirty="0">
                <a:latin typeface="Agency FB" pitchFamily="34" charset="0"/>
              </a:rPr>
              <a:t>2005: </a:t>
            </a:r>
            <a:r>
              <a:rPr lang="es-ES" b="1" dirty="0" err="1">
                <a:latin typeface="Agency FB" pitchFamily="34" charset="0"/>
              </a:rPr>
              <a:t>German</a:t>
            </a:r>
            <a:r>
              <a:rPr lang="es-ES" b="1" dirty="0">
                <a:latin typeface="Agency FB" pitchFamily="34" charset="0"/>
              </a:rPr>
              <a:t> </a:t>
            </a:r>
            <a:r>
              <a:rPr lang="es-ES" b="1" dirty="0" err="1">
                <a:latin typeface="Agency FB" pitchFamily="34" charset="0"/>
              </a:rPr>
              <a:t>Architecture</a:t>
            </a:r>
            <a:r>
              <a:rPr lang="es-ES" b="1" dirty="0">
                <a:latin typeface="Agency FB" pitchFamily="34" charset="0"/>
              </a:rPr>
              <a:t> </a:t>
            </a:r>
            <a:r>
              <a:rPr lang="es-ES" b="1" dirty="0" err="1">
                <a:latin typeface="Agency FB" pitchFamily="34" charset="0"/>
              </a:rPr>
              <a:t>Prize</a:t>
            </a:r>
            <a:r>
              <a:rPr lang="es-ES" b="1" dirty="0">
                <a:latin typeface="Agency FB" pitchFamily="34" charset="0"/>
              </a:rPr>
              <a:t> por el edificio central de la planta BMW en Leipzig</a:t>
            </a:r>
          </a:p>
          <a:p>
            <a:r>
              <a:rPr lang="es-ES" b="1" dirty="0">
                <a:latin typeface="Agency FB" pitchFamily="34" charset="0"/>
              </a:rPr>
              <a:t>2005: </a:t>
            </a:r>
            <a:r>
              <a:rPr lang="es-ES" b="1" dirty="0" err="1">
                <a:latin typeface="Agency FB" pitchFamily="34" charset="0"/>
              </a:rPr>
              <a:t>Designer</a:t>
            </a:r>
            <a:r>
              <a:rPr lang="es-ES" b="1" dirty="0">
                <a:latin typeface="Agency FB" pitchFamily="34" charset="0"/>
              </a:rPr>
              <a:t> of </a:t>
            </a:r>
            <a:r>
              <a:rPr lang="es-ES" b="1" dirty="0" err="1">
                <a:latin typeface="Agency FB" pitchFamily="34" charset="0"/>
              </a:rPr>
              <a:t>the</a:t>
            </a:r>
            <a:r>
              <a:rPr lang="es-ES" b="1" dirty="0">
                <a:latin typeface="Agency FB" pitchFamily="34" charset="0"/>
              </a:rPr>
              <a:t> </a:t>
            </a:r>
            <a:r>
              <a:rPr lang="es-ES" b="1" dirty="0" err="1">
                <a:latin typeface="Agency FB" pitchFamily="34" charset="0"/>
              </a:rPr>
              <a:t>Year</a:t>
            </a:r>
            <a:r>
              <a:rPr lang="es-ES" b="1" dirty="0">
                <a:latin typeface="Agency FB" pitchFamily="34" charset="0"/>
              </a:rPr>
              <a:t> </a:t>
            </a:r>
            <a:r>
              <a:rPr lang="es-ES" b="1" dirty="0" err="1">
                <a:latin typeface="Agency FB" pitchFamily="34" charset="0"/>
              </a:rPr>
              <a:t>Award</a:t>
            </a:r>
            <a:r>
              <a:rPr lang="es-ES" b="1" dirty="0">
                <a:latin typeface="Agency FB" pitchFamily="34" charset="0"/>
              </a:rPr>
              <a:t> por </a:t>
            </a:r>
            <a:r>
              <a:rPr lang="es-ES" b="1" dirty="0" err="1">
                <a:latin typeface="Agency FB" pitchFamily="34" charset="0"/>
              </a:rPr>
              <a:t>Design</a:t>
            </a:r>
            <a:r>
              <a:rPr lang="es-ES" b="1" dirty="0">
                <a:latin typeface="Agency FB" pitchFamily="34" charset="0"/>
              </a:rPr>
              <a:t> Miami</a:t>
            </a:r>
          </a:p>
          <a:p>
            <a:r>
              <a:rPr lang="es-ES" b="1" dirty="0">
                <a:latin typeface="Agency FB" pitchFamily="34" charset="0"/>
              </a:rPr>
              <a:t>2005: RIBA </a:t>
            </a:r>
            <a:r>
              <a:rPr lang="es-ES" b="1" dirty="0" err="1">
                <a:latin typeface="Agency FB" pitchFamily="34" charset="0"/>
              </a:rPr>
              <a:t>European</a:t>
            </a:r>
            <a:r>
              <a:rPr lang="es-ES" b="1" dirty="0">
                <a:latin typeface="Agency FB" pitchFamily="34" charset="0"/>
              </a:rPr>
              <a:t> </a:t>
            </a:r>
            <a:r>
              <a:rPr lang="es-ES" b="1" dirty="0" err="1">
                <a:latin typeface="Agency FB" pitchFamily="34" charset="0"/>
              </a:rPr>
              <a:t>Award</a:t>
            </a:r>
            <a:r>
              <a:rPr lang="es-ES" b="1" dirty="0">
                <a:latin typeface="Agency FB" pitchFamily="34" charset="0"/>
              </a:rPr>
              <a:t> por </a:t>
            </a:r>
            <a:r>
              <a:rPr lang="es-ES" b="1" i="1" dirty="0">
                <a:latin typeface="Agency FB" pitchFamily="34" charset="0"/>
              </a:rPr>
              <a:t>BMW Central </a:t>
            </a:r>
            <a:r>
              <a:rPr lang="es-ES" b="1" i="1" dirty="0" err="1" smtClean="0">
                <a:latin typeface="Agency FB" pitchFamily="34" charset="0"/>
              </a:rPr>
              <a:t>Building</a:t>
            </a:r>
            <a:endParaRPr lang="es-ES" b="1" dirty="0">
              <a:latin typeface="Agency FB" pitchFamily="34" charset="0"/>
            </a:endParaRPr>
          </a:p>
          <a:p>
            <a:r>
              <a:rPr lang="es-ES" b="1" dirty="0">
                <a:latin typeface="Agency FB" pitchFamily="34" charset="0"/>
              </a:rPr>
              <a:t>2006: RIBA </a:t>
            </a:r>
            <a:r>
              <a:rPr lang="es-ES" b="1" dirty="0" err="1">
                <a:latin typeface="Agency FB" pitchFamily="34" charset="0"/>
              </a:rPr>
              <a:t>European</a:t>
            </a:r>
            <a:r>
              <a:rPr lang="es-ES" b="1" dirty="0">
                <a:latin typeface="Agency FB" pitchFamily="34" charset="0"/>
              </a:rPr>
              <a:t> </a:t>
            </a:r>
            <a:r>
              <a:rPr lang="es-ES" b="1" dirty="0" err="1">
                <a:latin typeface="Agency FB" pitchFamily="34" charset="0"/>
              </a:rPr>
              <a:t>Award</a:t>
            </a:r>
            <a:r>
              <a:rPr lang="es-ES" b="1" dirty="0">
                <a:latin typeface="Agency FB" pitchFamily="34" charset="0"/>
              </a:rPr>
              <a:t> por </a:t>
            </a:r>
            <a:r>
              <a:rPr lang="es-ES" b="1" i="1" dirty="0" err="1">
                <a:latin typeface="Agency FB" pitchFamily="34" charset="0"/>
              </a:rPr>
              <a:t>Phaeno</a:t>
            </a:r>
            <a:r>
              <a:rPr lang="es-ES" b="1" i="1" dirty="0">
                <a:latin typeface="Agency FB" pitchFamily="34" charset="0"/>
              </a:rPr>
              <a:t> </a:t>
            </a:r>
            <a:r>
              <a:rPr lang="es-ES" b="1" i="1" dirty="0" err="1">
                <a:latin typeface="Agency FB" pitchFamily="34" charset="0"/>
              </a:rPr>
              <a:t>Science</a:t>
            </a:r>
            <a:r>
              <a:rPr lang="es-ES" b="1" i="1" dirty="0">
                <a:latin typeface="Agency FB" pitchFamily="34" charset="0"/>
              </a:rPr>
              <a:t> </a:t>
            </a:r>
            <a:r>
              <a:rPr lang="es-ES" b="1" i="1" dirty="0" smtClean="0">
                <a:latin typeface="Agency FB" pitchFamily="34" charset="0"/>
              </a:rPr>
              <a:t>Centre</a:t>
            </a:r>
            <a:endParaRPr lang="es-ES" b="1" dirty="0">
              <a:latin typeface="Agency FB" pitchFamily="34" charset="0"/>
            </a:endParaRPr>
          </a:p>
          <a:p>
            <a:r>
              <a:rPr lang="es-ES" b="1" dirty="0">
                <a:latin typeface="Agency FB" pitchFamily="34" charset="0"/>
              </a:rPr>
              <a:t>2007: Thomas Jefferson </a:t>
            </a:r>
            <a:r>
              <a:rPr lang="es-ES" b="1" dirty="0" err="1">
                <a:latin typeface="Agency FB" pitchFamily="34" charset="0"/>
              </a:rPr>
              <a:t>Medal</a:t>
            </a:r>
            <a:r>
              <a:rPr lang="es-ES" b="1" dirty="0">
                <a:latin typeface="Agency FB" pitchFamily="34" charset="0"/>
              </a:rPr>
              <a:t> in </a:t>
            </a:r>
            <a:r>
              <a:rPr lang="es-ES" b="1" dirty="0" err="1">
                <a:latin typeface="Agency FB" pitchFamily="34" charset="0"/>
              </a:rPr>
              <a:t>Architecture</a:t>
            </a:r>
            <a:endParaRPr lang="es-ES" b="1" dirty="0">
              <a:latin typeface="Agency FB" pitchFamily="34" charset="0"/>
            </a:endParaRPr>
          </a:p>
          <a:p>
            <a:r>
              <a:rPr lang="es-ES" b="1" dirty="0">
                <a:latin typeface="Agency FB" pitchFamily="34" charset="0"/>
              </a:rPr>
              <a:t>2008: RIBA </a:t>
            </a:r>
            <a:r>
              <a:rPr lang="es-ES" b="1" dirty="0" err="1">
                <a:latin typeface="Agency FB" pitchFamily="34" charset="0"/>
              </a:rPr>
              <a:t>European</a:t>
            </a:r>
            <a:r>
              <a:rPr lang="es-ES" b="1" dirty="0">
                <a:latin typeface="Agency FB" pitchFamily="34" charset="0"/>
              </a:rPr>
              <a:t> </a:t>
            </a:r>
            <a:r>
              <a:rPr lang="es-ES" b="1" dirty="0" err="1">
                <a:latin typeface="Agency FB" pitchFamily="34" charset="0"/>
              </a:rPr>
              <a:t>Award</a:t>
            </a:r>
            <a:r>
              <a:rPr lang="es-ES" b="1" dirty="0">
                <a:latin typeface="Agency FB" pitchFamily="34" charset="0"/>
              </a:rPr>
              <a:t> por </a:t>
            </a:r>
            <a:r>
              <a:rPr lang="es-ES" b="1" i="1" dirty="0" err="1">
                <a:latin typeface="Agency FB" pitchFamily="34" charset="0"/>
              </a:rPr>
              <a:t>Nordpark</a:t>
            </a:r>
            <a:r>
              <a:rPr lang="es-ES" b="1" i="1" dirty="0">
                <a:latin typeface="Agency FB" pitchFamily="34" charset="0"/>
              </a:rPr>
              <a:t> Cable </a:t>
            </a:r>
            <a:r>
              <a:rPr lang="es-ES" b="1" i="1" dirty="0" err="1" smtClean="0">
                <a:latin typeface="Agency FB" pitchFamily="34" charset="0"/>
              </a:rPr>
              <a:t>Railway</a:t>
            </a:r>
            <a:endParaRPr lang="es-ES" b="1" dirty="0">
              <a:latin typeface="Agency FB" pitchFamily="34" charset="0"/>
            </a:endParaRPr>
          </a:p>
          <a:p>
            <a:r>
              <a:rPr lang="es-ES" b="1" dirty="0">
                <a:latin typeface="Agency FB" pitchFamily="34" charset="0"/>
              </a:rPr>
              <a:t>2009: </a:t>
            </a:r>
            <a:r>
              <a:rPr lang="es-ES" b="1" dirty="0" err="1">
                <a:latin typeface="Agency FB" pitchFamily="34" charset="0"/>
              </a:rPr>
              <a:t>Praemium</a:t>
            </a:r>
            <a:r>
              <a:rPr lang="es-ES" b="1" dirty="0">
                <a:latin typeface="Agency FB" pitchFamily="34" charset="0"/>
              </a:rPr>
              <a:t> </a:t>
            </a:r>
            <a:r>
              <a:rPr lang="es-ES" b="1" dirty="0" err="1" smtClean="0">
                <a:latin typeface="Agency FB" pitchFamily="34" charset="0"/>
              </a:rPr>
              <a:t>Imperiale</a:t>
            </a:r>
            <a:r>
              <a:rPr lang="es-ES" b="1" dirty="0">
                <a:latin typeface="Agency FB" pitchFamily="34" charset="0"/>
              </a:rPr>
              <a:t>.</a:t>
            </a:r>
          </a:p>
          <a:p>
            <a:r>
              <a:rPr lang="es-ES" b="1" dirty="0">
                <a:latin typeface="Agency FB" pitchFamily="34" charset="0"/>
              </a:rPr>
              <a:t>2010: RIBA </a:t>
            </a:r>
            <a:r>
              <a:rPr lang="es-ES" b="1" dirty="0" err="1">
                <a:latin typeface="Agency FB" pitchFamily="34" charset="0"/>
              </a:rPr>
              <a:t>European</a:t>
            </a:r>
            <a:r>
              <a:rPr lang="es-ES" b="1" dirty="0">
                <a:latin typeface="Agency FB" pitchFamily="34" charset="0"/>
              </a:rPr>
              <a:t> </a:t>
            </a:r>
            <a:r>
              <a:rPr lang="es-ES" b="1" dirty="0" err="1">
                <a:latin typeface="Agency FB" pitchFamily="34" charset="0"/>
              </a:rPr>
              <a:t>Award</a:t>
            </a:r>
            <a:r>
              <a:rPr lang="es-ES" b="1" dirty="0">
                <a:latin typeface="Agency FB" pitchFamily="34" charset="0"/>
              </a:rPr>
              <a:t> por </a:t>
            </a:r>
            <a:r>
              <a:rPr lang="es-ES" b="1" i="1" dirty="0" smtClean="0">
                <a:latin typeface="Agency FB" pitchFamily="34" charset="0"/>
              </a:rPr>
              <a:t>MAXXI</a:t>
            </a:r>
            <a:r>
              <a:rPr lang="es-ES" b="1" baseline="30000" dirty="0" smtClean="0">
                <a:latin typeface="Agency FB" pitchFamily="34" charset="0"/>
              </a:rPr>
              <a:t>1</a:t>
            </a:r>
            <a:endParaRPr lang="es-ES" b="1" dirty="0">
              <a:latin typeface="Agency FB" pitchFamily="34" charset="0"/>
            </a:endParaRPr>
          </a:p>
          <a:p>
            <a:r>
              <a:rPr lang="es-ES" b="1" dirty="0">
                <a:latin typeface="Agency FB" pitchFamily="34" charset="0"/>
              </a:rPr>
              <a:t>2012: Jane </a:t>
            </a:r>
            <a:r>
              <a:rPr lang="es-ES" b="1" dirty="0" err="1">
                <a:latin typeface="Agency FB" pitchFamily="34" charset="0"/>
              </a:rPr>
              <a:t>Drew</a:t>
            </a:r>
            <a:r>
              <a:rPr lang="es-ES" b="1" dirty="0">
                <a:latin typeface="Agency FB" pitchFamily="34" charset="0"/>
              </a:rPr>
              <a:t> </a:t>
            </a:r>
            <a:r>
              <a:rPr lang="es-ES" b="1" dirty="0" err="1">
                <a:latin typeface="Agency FB" pitchFamily="34" charset="0"/>
              </a:rPr>
              <a:t>Prize</a:t>
            </a:r>
            <a:r>
              <a:rPr lang="es-ES" b="1" dirty="0">
                <a:latin typeface="Agency FB" pitchFamily="34" charset="0"/>
              </a:rPr>
              <a:t> </a:t>
            </a:r>
            <a:r>
              <a:rPr lang="es-ES" b="1" dirty="0" err="1">
                <a:latin typeface="Agency FB" pitchFamily="34" charset="0"/>
              </a:rPr>
              <a:t>for</a:t>
            </a:r>
            <a:r>
              <a:rPr lang="es-ES" b="1" dirty="0">
                <a:latin typeface="Agency FB" pitchFamily="34" charset="0"/>
              </a:rPr>
              <a:t> </a:t>
            </a:r>
            <a:r>
              <a:rPr lang="es-ES" b="1" dirty="0" err="1">
                <a:latin typeface="Agency FB" pitchFamily="34" charset="0"/>
              </a:rPr>
              <a:t>her</a:t>
            </a:r>
            <a:r>
              <a:rPr lang="es-ES" b="1" dirty="0">
                <a:latin typeface="Agency FB" pitchFamily="34" charset="0"/>
              </a:rPr>
              <a:t> "</a:t>
            </a:r>
            <a:r>
              <a:rPr lang="es-ES" b="1" dirty="0" err="1">
                <a:latin typeface="Agency FB" pitchFamily="34" charset="0"/>
              </a:rPr>
              <a:t>outstanding</a:t>
            </a:r>
            <a:r>
              <a:rPr lang="es-ES" b="1" dirty="0">
                <a:latin typeface="Agency FB" pitchFamily="34" charset="0"/>
              </a:rPr>
              <a:t> </a:t>
            </a:r>
            <a:r>
              <a:rPr lang="es-ES" b="1" dirty="0" err="1">
                <a:latin typeface="Agency FB" pitchFamily="34" charset="0"/>
              </a:rPr>
              <a:t>contribution</a:t>
            </a:r>
            <a:r>
              <a:rPr lang="es-ES" b="1" dirty="0">
                <a:latin typeface="Agency FB" pitchFamily="34" charset="0"/>
              </a:rPr>
              <a:t> </a:t>
            </a:r>
            <a:r>
              <a:rPr lang="es-ES" b="1" dirty="0" err="1">
                <a:latin typeface="Agency FB" pitchFamily="34" charset="0"/>
              </a:rPr>
              <a:t>to</a:t>
            </a:r>
            <a:r>
              <a:rPr lang="es-ES" b="1" dirty="0">
                <a:latin typeface="Agency FB" pitchFamily="34" charset="0"/>
              </a:rPr>
              <a:t> </a:t>
            </a:r>
            <a:r>
              <a:rPr lang="es-ES" b="1" dirty="0" err="1">
                <a:latin typeface="Agency FB" pitchFamily="34" charset="0"/>
              </a:rPr>
              <a:t>the</a:t>
            </a:r>
            <a:r>
              <a:rPr lang="es-ES" b="1" dirty="0">
                <a:latin typeface="Agency FB" pitchFamily="34" charset="0"/>
              </a:rPr>
              <a:t> status of </a:t>
            </a:r>
            <a:r>
              <a:rPr lang="es-ES" b="1" dirty="0" err="1">
                <a:latin typeface="Agency FB" pitchFamily="34" charset="0"/>
              </a:rPr>
              <a:t>women</a:t>
            </a:r>
            <a:r>
              <a:rPr lang="es-ES" b="1" dirty="0">
                <a:latin typeface="Agency FB" pitchFamily="34" charset="0"/>
              </a:rPr>
              <a:t> in </a:t>
            </a:r>
            <a:r>
              <a:rPr lang="es-ES" b="1" dirty="0" smtClean="0">
                <a:latin typeface="Agency FB" pitchFamily="34" charset="0"/>
              </a:rPr>
              <a:t>architecture"</a:t>
            </a:r>
            <a:r>
              <a:rPr lang="es-ES" b="1" baseline="30000" dirty="0" smtClean="0">
                <a:latin typeface="Agency FB" pitchFamily="34" charset="0"/>
              </a:rPr>
              <a:t>1</a:t>
            </a:r>
            <a:endParaRPr lang="es-ES" b="1" dirty="0">
              <a:latin typeface="Agency FB" pitchFamily="34" charset="0"/>
            </a:endParaRPr>
          </a:p>
          <a:p>
            <a:r>
              <a:rPr lang="es-ES" b="1" dirty="0">
                <a:latin typeface="Agency FB" pitchFamily="34" charset="0"/>
              </a:rPr>
              <a:t>2012: Miembro del jurado para la concesión del </a:t>
            </a:r>
            <a:r>
              <a:rPr lang="es-ES" b="1" dirty="0" err="1">
                <a:latin typeface="Agency FB" pitchFamily="34" charset="0"/>
              </a:rPr>
              <a:t>Pritzker</a:t>
            </a:r>
            <a:r>
              <a:rPr lang="es-ES" b="1" dirty="0">
                <a:latin typeface="Agency FB" pitchFamily="34" charset="0"/>
              </a:rPr>
              <a:t> </a:t>
            </a:r>
            <a:r>
              <a:rPr lang="es-ES" b="1" dirty="0" err="1">
                <a:latin typeface="Agency FB" pitchFamily="34" charset="0"/>
              </a:rPr>
              <a:t>Prize</a:t>
            </a:r>
            <a:r>
              <a:rPr lang="es-ES" b="1" dirty="0">
                <a:latin typeface="Agency FB" pitchFamily="34" charset="0"/>
              </a:rPr>
              <a:t> a Wang </a:t>
            </a:r>
            <a:r>
              <a:rPr lang="es-ES" b="1" dirty="0" err="1">
                <a:latin typeface="Agency FB" pitchFamily="34" charset="0"/>
              </a:rPr>
              <a:t>Shu</a:t>
            </a:r>
            <a:r>
              <a:rPr lang="es-ES" b="1" dirty="0">
                <a:latin typeface="Agency FB" pitchFamily="34" charset="0"/>
              </a:rPr>
              <a:t> en Los </a:t>
            </a:r>
            <a:r>
              <a:rPr lang="es-ES" b="1" dirty="0" err="1">
                <a:latin typeface="Agency FB" pitchFamily="34" charset="0"/>
              </a:rPr>
              <a:t>Angeles</a:t>
            </a:r>
            <a:r>
              <a:rPr lang="es-ES" b="1" dirty="0">
                <a:latin typeface="Agency FB" pitchFamily="34" charset="0"/>
              </a:rPr>
              <a:t>, CA.</a:t>
            </a:r>
          </a:p>
          <a:p>
            <a:r>
              <a:rPr lang="es-ES" b="1" dirty="0">
                <a:latin typeface="Agency FB" pitchFamily="34" charset="0"/>
              </a:rPr>
              <a:t>2013: 41.º Ganador del </a:t>
            </a:r>
            <a:r>
              <a:rPr lang="es-ES" b="1" dirty="0" err="1">
                <a:latin typeface="Agency FB" pitchFamily="34" charset="0"/>
              </a:rPr>
              <a:t>Veuve</a:t>
            </a:r>
            <a:r>
              <a:rPr lang="es-ES" b="1" dirty="0">
                <a:latin typeface="Agency FB" pitchFamily="34" charset="0"/>
              </a:rPr>
              <a:t> </a:t>
            </a:r>
            <a:r>
              <a:rPr lang="es-ES" b="1" dirty="0" err="1">
                <a:latin typeface="Agency FB" pitchFamily="34" charset="0"/>
              </a:rPr>
              <a:t>Clicquot</a:t>
            </a:r>
            <a:r>
              <a:rPr lang="es-ES" b="1" dirty="0">
                <a:latin typeface="Agency FB" pitchFamily="34" charset="0"/>
              </a:rPr>
              <a:t> UK Business </a:t>
            </a:r>
            <a:r>
              <a:rPr lang="es-ES" b="1" dirty="0" err="1">
                <a:latin typeface="Agency FB" pitchFamily="34" charset="0"/>
              </a:rPr>
              <a:t>Woman</a:t>
            </a:r>
            <a:r>
              <a:rPr lang="es-ES" b="1" dirty="0">
                <a:latin typeface="Agency FB" pitchFamily="34" charset="0"/>
              </a:rPr>
              <a:t> </a:t>
            </a:r>
            <a:r>
              <a:rPr lang="es-ES" b="1" dirty="0" err="1" smtClean="0">
                <a:latin typeface="Agency FB" pitchFamily="34" charset="0"/>
              </a:rPr>
              <a:t>Award</a:t>
            </a:r>
            <a:endParaRPr lang="es-ES" b="1" dirty="0">
              <a:latin typeface="Agency FB" pitchFamily="34" charset="0"/>
            </a:endParaRPr>
          </a:p>
          <a:p>
            <a:r>
              <a:rPr lang="es-ES" b="1" dirty="0">
                <a:latin typeface="Agency FB" pitchFamily="34" charset="0"/>
              </a:rPr>
              <a:t>2013: Elegido miembro internacional, American </a:t>
            </a:r>
            <a:r>
              <a:rPr lang="es-ES" b="1" dirty="0" err="1">
                <a:latin typeface="Agency FB" pitchFamily="34" charset="0"/>
              </a:rPr>
              <a:t>Philosophical</a:t>
            </a:r>
            <a:r>
              <a:rPr lang="es-ES" b="1" dirty="0">
                <a:latin typeface="Agency FB" pitchFamily="34" charset="0"/>
              </a:rPr>
              <a:t> </a:t>
            </a:r>
            <a:r>
              <a:rPr lang="es-ES" b="1" dirty="0" err="1" smtClean="0">
                <a:latin typeface="Agency FB" pitchFamily="34" charset="0"/>
              </a:rPr>
              <a:t>Society</a:t>
            </a:r>
            <a:endParaRPr lang="es-ES" b="1" dirty="0">
              <a:latin typeface="Agency FB" pitchFamily="34" charset="0"/>
            </a:endParaRPr>
          </a:p>
          <a:p>
            <a:r>
              <a:rPr lang="es-ES" b="1" dirty="0">
                <a:latin typeface="Agency FB" pitchFamily="34" charset="0"/>
              </a:rPr>
              <a:t>Fue miembro del consejo editorial de la </a:t>
            </a:r>
            <a:r>
              <a:rPr lang="es-ES" b="1" i="1" dirty="0">
                <a:latin typeface="Agency FB" pitchFamily="34" charset="0"/>
              </a:rPr>
              <a:t>Enciclopedia </a:t>
            </a:r>
            <a:r>
              <a:rPr lang="es-ES" b="1" i="1" dirty="0" smtClean="0">
                <a:latin typeface="Agency FB" pitchFamily="34" charset="0"/>
              </a:rPr>
              <a:t>Británica</a:t>
            </a:r>
            <a:endParaRPr lang="es-ES" b="1" dirty="0">
              <a:latin typeface="Agency FB" pitchFamily="34" charset="0"/>
            </a:endParaRPr>
          </a:p>
        </p:txBody>
      </p:sp>
      <p:pic>
        <p:nvPicPr>
          <p:cNvPr id="5" name="Picture 4" descr="pc12"/>
          <p:cNvPicPr>
            <a:picLocks noChangeAspect="1" noChangeArrowheads="1" noCrop="1"/>
          </p:cNvPicPr>
          <p:nvPr/>
        </p:nvPicPr>
        <p:blipFill>
          <a:blip r:embed="rId3"/>
          <a:srcRect/>
          <a:stretch>
            <a:fillRect/>
          </a:stretch>
        </p:blipFill>
        <p:spPr bwMode="auto">
          <a:xfrm>
            <a:off x="275395" y="5899150"/>
            <a:ext cx="788987" cy="958850"/>
          </a:xfrm>
          <a:prstGeom prst="rect">
            <a:avLst/>
          </a:prstGeom>
          <a:noFill/>
          <a:ln w="9525">
            <a:noFill/>
            <a:miter lim="800000"/>
            <a:headEnd/>
            <a:tailEnd/>
          </a:ln>
        </p:spPr>
      </p:pic>
    </p:spTree>
  </p:cSld>
  <p:clrMapOvr>
    <a:masterClrMapping/>
  </p:clrMapOvr>
  <p:transition spd="med" advTm="6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upload.wikimedia.org/wikipedia/commons/thumb/f/f0/Vitra_fire_station%2C_full_view%2C_Zaha_Hadid.jpg/1280px-Vitra_fire_station%2C_full_view%2C_Zaha_Hadid.jpg"/>
          <p:cNvPicPr>
            <a:picLocks noChangeAspect="1" noChangeArrowheads="1"/>
          </p:cNvPicPr>
          <p:nvPr/>
        </p:nvPicPr>
        <p:blipFill>
          <a:blip r:embed="rId2"/>
          <a:srcRect/>
          <a:stretch>
            <a:fillRect/>
          </a:stretch>
        </p:blipFill>
        <p:spPr bwMode="auto">
          <a:xfrm>
            <a:off x="0" y="0"/>
            <a:ext cx="11486985" cy="6858000"/>
          </a:xfrm>
          <a:prstGeom prst="rect">
            <a:avLst/>
          </a:prstGeom>
          <a:noFill/>
        </p:spPr>
      </p:pic>
      <p:sp>
        <p:nvSpPr>
          <p:cNvPr id="3" name="2 Rectángulo"/>
          <p:cNvSpPr/>
          <p:nvPr/>
        </p:nvSpPr>
        <p:spPr>
          <a:xfrm>
            <a:off x="507990" y="428605"/>
            <a:ext cx="4826232" cy="646331"/>
          </a:xfrm>
          <a:prstGeom prst="rect">
            <a:avLst/>
          </a:prstGeom>
        </p:spPr>
        <p:txBody>
          <a:bodyPr wrap="square">
            <a:spAutoFit/>
          </a:bodyPr>
          <a:lstStyle/>
          <a:p>
            <a:r>
              <a:rPr lang="es-ES" dirty="0"/>
              <a:t>Edificio de bomberos para la fábrica de </a:t>
            </a:r>
            <a:r>
              <a:rPr lang="es-ES" dirty="0" err="1"/>
              <a:t>Vitra</a:t>
            </a:r>
            <a:r>
              <a:rPr lang="es-ES" dirty="0"/>
              <a:t> en </a:t>
            </a:r>
            <a:r>
              <a:rPr lang="es-ES" dirty="0" err="1"/>
              <a:t>Weil</a:t>
            </a:r>
            <a:r>
              <a:rPr lang="es-ES" dirty="0"/>
              <a:t> am </a:t>
            </a:r>
            <a:r>
              <a:rPr lang="es-ES" dirty="0" err="1"/>
              <a:t>Rhein</a:t>
            </a:r>
            <a:r>
              <a:rPr lang="es-ES" dirty="0"/>
              <a:t> (Alemania), 1993.</a:t>
            </a:r>
          </a:p>
        </p:txBody>
      </p:sp>
    </p:spTree>
  </p:cSld>
  <p:clrMapOvr>
    <a:masterClrMapping/>
  </p:clrMapOvr>
  <p:transition spd="med" advTm="10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Remebering Zaha Hadid: MAXXI museum, Rome, 2009: "/>
          <p:cNvPicPr>
            <a:picLocks noChangeAspect="1" noChangeArrowheads="1"/>
          </p:cNvPicPr>
          <p:nvPr/>
        </p:nvPicPr>
        <p:blipFill>
          <a:blip r:embed="rId2"/>
          <a:srcRect/>
          <a:stretch>
            <a:fillRect/>
          </a:stretch>
        </p:blipFill>
        <p:spPr bwMode="auto">
          <a:xfrm>
            <a:off x="-1" y="0"/>
            <a:ext cx="10837864" cy="6922642"/>
          </a:xfrm>
          <a:prstGeom prst="rect">
            <a:avLst/>
          </a:prstGeom>
          <a:noFill/>
        </p:spPr>
      </p:pic>
      <p:sp>
        <p:nvSpPr>
          <p:cNvPr id="3" name="2 Rectángulo"/>
          <p:cNvSpPr/>
          <p:nvPr/>
        </p:nvSpPr>
        <p:spPr>
          <a:xfrm>
            <a:off x="489709" y="357166"/>
            <a:ext cx="5418932" cy="369332"/>
          </a:xfrm>
          <a:prstGeom prst="rect">
            <a:avLst/>
          </a:prstGeom>
        </p:spPr>
        <p:txBody>
          <a:bodyPr>
            <a:spAutoFit/>
          </a:bodyPr>
          <a:lstStyle/>
          <a:p>
            <a:r>
              <a:rPr lang="es-ES" dirty="0" err="1"/>
              <a:t>Remebering</a:t>
            </a:r>
            <a:r>
              <a:rPr lang="es-ES" dirty="0"/>
              <a:t> </a:t>
            </a:r>
            <a:r>
              <a:rPr lang="es-ES" dirty="0" err="1"/>
              <a:t>Zaha</a:t>
            </a:r>
            <a:r>
              <a:rPr lang="es-ES" dirty="0"/>
              <a:t> </a:t>
            </a:r>
            <a:r>
              <a:rPr lang="es-ES" dirty="0" err="1"/>
              <a:t>Hadid</a:t>
            </a:r>
            <a:r>
              <a:rPr lang="es-ES" dirty="0"/>
              <a:t>: MAXXI </a:t>
            </a:r>
            <a:r>
              <a:rPr lang="es-ES" dirty="0" err="1"/>
              <a:t>museum</a:t>
            </a:r>
            <a:r>
              <a:rPr lang="es-ES" dirty="0"/>
              <a:t>, Rome, 2009</a:t>
            </a:r>
          </a:p>
        </p:txBody>
      </p:sp>
    </p:spTree>
  </p:cSld>
  <p:clrMapOvr>
    <a:masterClrMapping/>
  </p:clrMapOvr>
  <p:transition spd="med" advTm="8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upload.wikimedia.org/wikipedia/commons/thumb/0/0a/BMW_Leipzig.JPG/1024px-BMW_Leipzig.JPG"/>
          <p:cNvPicPr>
            <a:picLocks noChangeAspect="1" noChangeArrowheads="1"/>
          </p:cNvPicPr>
          <p:nvPr/>
        </p:nvPicPr>
        <p:blipFill>
          <a:blip r:embed="rId2"/>
          <a:srcRect/>
          <a:stretch>
            <a:fillRect/>
          </a:stretch>
        </p:blipFill>
        <p:spPr bwMode="auto">
          <a:xfrm>
            <a:off x="0" y="1"/>
            <a:ext cx="10866158" cy="6858000"/>
          </a:xfrm>
          <a:prstGeom prst="rect">
            <a:avLst/>
          </a:prstGeom>
          <a:noFill/>
        </p:spPr>
      </p:pic>
      <p:sp>
        <p:nvSpPr>
          <p:cNvPr id="3" name="2 Rectángulo"/>
          <p:cNvSpPr/>
          <p:nvPr/>
        </p:nvSpPr>
        <p:spPr>
          <a:xfrm>
            <a:off x="507990" y="571481"/>
            <a:ext cx="5418932" cy="369332"/>
          </a:xfrm>
          <a:prstGeom prst="rect">
            <a:avLst/>
          </a:prstGeom>
        </p:spPr>
        <p:txBody>
          <a:bodyPr>
            <a:spAutoFit/>
          </a:bodyPr>
          <a:lstStyle/>
          <a:p>
            <a:r>
              <a:rPr lang="es-ES" dirty="0"/>
              <a:t>Edificio central de la fábrica de BMW en Leipzig.</a:t>
            </a:r>
          </a:p>
        </p:txBody>
      </p:sp>
    </p:spTree>
  </p:cSld>
  <p:clrMapOvr>
    <a:masterClrMapping/>
  </p:clrMapOvr>
  <p:transition spd="med" advTm="9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abellón-Puente Zaragoza.jpg"/>
          <p:cNvPicPr>
            <a:picLocks noChangeAspect="1" noChangeArrowheads="1"/>
          </p:cNvPicPr>
          <p:nvPr/>
        </p:nvPicPr>
        <p:blipFill>
          <a:blip r:embed="rId2"/>
          <a:srcRect/>
          <a:stretch>
            <a:fillRect/>
          </a:stretch>
        </p:blipFill>
        <p:spPr bwMode="auto">
          <a:xfrm>
            <a:off x="0" y="-457200"/>
            <a:ext cx="11560387" cy="7315200"/>
          </a:xfrm>
          <a:prstGeom prst="rect">
            <a:avLst/>
          </a:prstGeom>
          <a:noFill/>
        </p:spPr>
      </p:pic>
      <p:sp>
        <p:nvSpPr>
          <p:cNvPr id="3" name="2 Rectángulo"/>
          <p:cNvSpPr/>
          <p:nvPr/>
        </p:nvSpPr>
        <p:spPr>
          <a:xfrm>
            <a:off x="632585" y="6072206"/>
            <a:ext cx="6924307" cy="369332"/>
          </a:xfrm>
          <a:prstGeom prst="rect">
            <a:avLst/>
          </a:prstGeom>
        </p:spPr>
        <p:txBody>
          <a:bodyPr wrap="square">
            <a:spAutoFit/>
          </a:bodyPr>
          <a:lstStyle/>
          <a:p>
            <a:r>
              <a:rPr lang="es-ES" b="1" dirty="0"/>
              <a:t>Expo Zaragoza 2008 : Pabellón-Puente visto de la Torre del Agua</a:t>
            </a:r>
          </a:p>
        </p:txBody>
      </p:sp>
    </p:spTree>
  </p:cSld>
  <p:clrMapOvr>
    <a:masterClrMapping/>
  </p:clrMapOvr>
  <p:transition spd="med" advTm="9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upload.wikimedia.org/wikipedia/commons/thumb/c/cd/Pabellon_puente_Expo_2008_10.JPG/1280px-Pabellon_puente_Expo_2008_10.JPG"/>
          <p:cNvPicPr>
            <a:picLocks noChangeAspect="1" noChangeArrowheads="1"/>
          </p:cNvPicPr>
          <p:nvPr/>
        </p:nvPicPr>
        <p:blipFill>
          <a:blip r:embed="rId2"/>
          <a:srcRect/>
          <a:stretch>
            <a:fillRect/>
          </a:stretch>
        </p:blipFill>
        <p:spPr bwMode="auto">
          <a:xfrm>
            <a:off x="0" y="0"/>
            <a:ext cx="10837863" cy="6877050"/>
          </a:xfrm>
          <a:prstGeom prst="rect">
            <a:avLst/>
          </a:prstGeom>
          <a:noFill/>
        </p:spPr>
      </p:pic>
      <p:sp>
        <p:nvSpPr>
          <p:cNvPr id="3" name="2 Rectángulo"/>
          <p:cNvSpPr/>
          <p:nvPr/>
        </p:nvSpPr>
        <p:spPr>
          <a:xfrm>
            <a:off x="1132651" y="500042"/>
            <a:ext cx="4606004" cy="369332"/>
          </a:xfrm>
          <a:prstGeom prst="rect">
            <a:avLst/>
          </a:prstGeom>
        </p:spPr>
        <p:txBody>
          <a:bodyPr wrap="none">
            <a:spAutoFit/>
          </a:bodyPr>
          <a:lstStyle/>
          <a:p>
            <a:r>
              <a:rPr lang="es-ES" b="1" dirty="0"/>
              <a:t>Pabellón </a:t>
            </a:r>
            <a:r>
              <a:rPr lang="es-ES" b="1" dirty="0" smtClean="0"/>
              <a:t>Puente sobre </a:t>
            </a:r>
            <a:r>
              <a:rPr lang="es-ES" b="1" dirty="0"/>
              <a:t>el río </a:t>
            </a:r>
            <a:r>
              <a:rPr lang="es-ES" b="1" dirty="0" smtClean="0"/>
              <a:t>Ebro</a:t>
            </a:r>
            <a:r>
              <a:rPr lang="es-ES" b="1" dirty="0"/>
              <a:t> en Zaragoza</a:t>
            </a:r>
            <a:r>
              <a:rPr lang="es-ES" dirty="0"/>
              <a:t>.</a:t>
            </a:r>
          </a:p>
        </p:txBody>
      </p:sp>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Zaragoza Bridge Pavilion by Zaha Hadid: "/>
          <p:cNvPicPr>
            <a:picLocks noChangeAspect="1" noChangeArrowheads="1"/>
          </p:cNvPicPr>
          <p:nvPr/>
        </p:nvPicPr>
        <p:blipFill>
          <a:blip r:embed="rId2"/>
          <a:srcRect/>
          <a:stretch>
            <a:fillRect/>
          </a:stretch>
        </p:blipFill>
        <p:spPr bwMode="auto">
          <a:xfrm>
            <a:off x="-1" y="-37544"/>
            <a:ext cx="10837863" cy="6895544"/>
          </a:xfrm>
          <a:prstGeom prst="rect">
            <a:avLst/>
          </a:prstGeom>
          <a:noFill/>
        </p:spPr>
      </p:pic>
      <p:sp>
        <p:nvSpPr>
          <p:cNvPr id="3" name="2 Rectángulo"/>
          <p:cNvSpPr/>
          <p:nvPr/>
        </p:nvSpPr>
        <p:spPr>
          <a:xfrm>
            <a:off x="275395" y="5286388"/>
            <a:ext cx="5143536" cy="1200329"/>
          </a:xfrm>
          <a:prstGeom prst="rect">
            <a:avLst/>
          </a:prstGeom>
        </p:spPr>
        <p:txBody>
          <a:bodyPr wrap="square">
            <a:spAutoFit/>
          </a:bodyPr>
          <a:lstStyle/>
          <a:p>
            <a:r>
              <a:rPr lang="es-ES" b="1" dirty="0" smtClean="0"/>
              <a:t>La última adición a nuestra cuenta regresiva alfabético del puente contemporánea es </a:t>
            </a:r>
            <a:r>
              <a:rPr lang="es-ES" b="1" dirty="0" err="1" smtClean="0"/>
              <a:t>Zaha</a:t>
            </a:r>
            <a:r>
              <a:rPr lang="es-ES" b="1" dirty="0" smtClean="0"/>
              <a:t> </a:t>
            </a:r>
            <a:r>
              <a:rPr lang="es-ES" b="1" dirty="0" err="1" smtClean="0"/>
              <a:t>Hadid</a:t>
            </a:r>
            <a:r>
              <a:rPr lang="es-ES" b="1" dirty="0" smtClean="0"/>
              <a:t> Zaragoza Pabellón Puente, que constituyó la puerta de entrada a la Exposición Universal de 2008.</a:t>
            </a:r>
            <a:endParaRPr lang="es-ES" b="1" dirty="0"/>
          </a:p>
        </p:txBody>
      </p:sp>
    </p:spTree>
  </p:cSld>
  <p:clrMapOvr>
    <a:masterClrMapping/>
  </p:clrMapOvr>
  <p:transition spd="med" advTm="20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Bergisel 2004-11-04.jpg"/>
          <p:cNvPicPr>
            <a:picLocks noChangeAspect="1" noChangeArrowheads="1"/>
          </p:cNvPicPr>
          <p:nvPr/>
        </p:nvPicPr>
        <p:blipFill>
          <a:blip r:embed="rId2"/>
          <a:srcRect/>
          <a:stretch>
            <a:fillRect/>
          </a:stretch>
        </p:blipFill>
        <p:spPr bwMode="auto">
          <a:xfrm>
            <a:off x="0" y="0"/>
            <a:ext cx="11560387" cy="7315200"/>
          </a:xfrm>
          <a:prstGeom prst="rect">
            <a:avLst/>
          </a:prstGeom>
          <a:noFill/>
        </p:spPr>
      </p:pic>
      <p:sp>
        <p:nvSpPr>
          <p:cNvPr id="3" name="2 Rectángulo"/>
          <p:cNvSpPr/>
          <p:nvPr/>
        </p:nvSpPr>
        <p:spPr>
          <a:xfrm>
            <a:off x="775461" y="714356"/>
            <a:ext cx="2052228" cy="369332"/>
          </a:xfrm>
          <a:prstGeom prst="rect">
            <a:avLst/>
          </a:prstGeom>
        </p:spPr>
        <p:txBody>
          <a:bodyPr wrap="none">
            <a:spAutoFit/>
          </a:bodyPr>
          <a:lstStyle/>
          <a:p>
            <a:r>
              <a:rPr lang="es-ES" b="1" dirty="0" err="1"/>
              <a:t>Bergisel</a:t>
            </a:r>
            <a:r>
              <a:rPr lang="es-ES" b="1" dirty="0"/>
              <a:t> 2004-11-04</a:t>
            </a:r>
          </a:p>
        </p:txBody>
      </p:sp>
    </p:spTree>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Ordupgaard Copenhagen Zaha Hadid 1.jpg"/>
          <p:cNvPicPr>
            <a:picLocks noChangeAspect="1" noChangeArrowheads="1"/>
          </p:cNvPicPr>
          <p:nvPr/>
        </p:nvPicPr>
        <p:blipFill>
          <a:blip r:embed="rId2"/>
          <a:srcRect/>
          <a:stretch>
            <a:fillRect/>
          </a:stretch>
        </p:blipFill>
        <p:spPr bwMode="auto">
          <a:xfrm>
            <a:off x="0" y="0"/>
            <a:ext cx="10837863" cy="7143750"/>
          </a:xfrm>
          <a:prstGeom prst="rect">
            <a:avLst/>
          </a:prstGeom>
          <a:noFill/>
        </p:spPr>
      </p:pic>
      <p:sp>
        <p:nvSpPr>
          <p:cNvPr id="3" name="2 Rectángulo"/>
          <p:cNvSpPr/>
          <p:nvPr/>
        </p:nvSpPr>
        <p:spPr>
          <a:xfrm>
            <a:off x="704023" y="0"/>
            <a:ext cx="7143800" cy="646331"/>
          </a:xfrm>
          <a:prstGeom prst="rect">
            <a:avLst/>
          </a:prstGeom>
        </p:spPr>
        <p:txBody>
          <a:bodyPr wrap="square">
            <a:spAutoFit/>
          </a:bodyPr>
          <a:lstStyle/>
          <a:p>
            <a:endParaRPr lang="es-ES" dirty="0"/>
          </a:p>
          <a:p>
            <a:r>
              <a:rPr lang="es-ES" b="1" dirty="0"/>
              <a:t>Más </a:t>
            </a:r>
            <a:r>
              <a:rPr lang="es-ES" b="1" dirty="0" smtClean="0"/>
              <a:t>detalles</a:t>
            </a:r>
            <a:r>
              <a:rPr lang="es-ES" b="1" dirty="0"/>
              <a:t> </a:t>
            </a:r>
            <a:r>
              <a:rPr lang="es-ES" dirty="0" err="1" smtClean="0"/>
              <a:t>Ordupgaard</a:t>
            </a:r>
            <a:r>
              <a:rPr lang="es-ES" dirty="0" smtClean="0"/>
              <a:t> </a:t>
            </a:r>
            <a:r>
              <a:rPr lang="es-ES" dirty="0" err="1"/>
              <a:t>Copenhagen</a:t>
            </a:r>
            <a:r>
              <a:rPr lang="es-ES" dirty="0"/>
              <a:t> </a:t>
            </a:r>
            <a:r>
              <a:rPr lang="es-ES" dirty="0" err="1" smtClean="0"/>
              <a:t>Zah</a:t>
            </a:r>
            <a:r>
              <a:rPr lang="es-ES" dirty="0" err="1"/>
              <a:t>a</a:t>
            </a:r>
            <a:r>
              <a:rPr lang="es-ES" dirty="0" smtClean="0"/>
              <a:t> </a:t>
            </a:r>
            <a:r>
              <a:rPr lang="es-ES" dirty="0" err="1" smtClean="0"/>
              <a:t>Hadid</a:t>
            </a:r>
            <a:endParaRPr lang="es-ES" dirty="0"/>
          </a:p>
        </p:txBody>
      </p:sp>
    </p:spTree>
  </p:cSld>
  <p:clrMapOvr>
    <a:masterClrMapping/>
  </p:clrMapOvr>
  <p:transition spd="med" advTm="8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hæno Wolfsburg.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3" name="2 Rectángulo"/>
          <p:cNvSpPr/>
          <p:nvPr/>
        </p:nvSpPr>
        <p:spPr>
          <a:xfrm>
            <a:off x="775461" y="714356"/>
            <a:ext cx="3988977" cy="369332"/>
          </a:xfrm>
          <a:prstGeom prst="rect">
            <a:avLst/>
          </a:prstGeom>
        </p:spPr>
        <p:txBody>
          <a:bodyPr wrap="none">
            <a:spAutoFit/>
          </a:bodyPr>
          <a:lstStyle/>
          <a:p>
            <a:r>
              <a:rPr lang="en-US" dirty="0"/>
              <a:t>The </a:t>
            </a:r>
            <a:r>
              <a:rPr lang="en-US" dirty="0" err="1" smtClean="0"/>
              <a:t>phæn</a:t>
            </a:r>
            <a:r>
              <a:rPr lang="en-US" dirty="0" smtClean="0"/>
              <a:t> </a:t>
            </a:r>
            <a:r>
              <a:rPr lang="en-US" dirty="0"/>
              <a:t>Science Center in Wolfsburg.</a:t>
            </a:r>
            <a:endParaRPr lang="es-ES" dirty="0"/>
          </a:p>
        </p:txBody>
      </p:sp>
    </p:spTree>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MaggiesCentreKirkcaldy.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3" name="2 Rectángulo"/>
          <p:cNvSpPr/>
          <p:nvPr/>
        </p:nvSpPr>
        <p:spPr>
          <a:xfrm>
            <a:off x="346833" y="357166"/>
            <a:ext cx="5418932" cy="369332"/>
          </a:xfrm>
          <a:prstGeom prst="rect">
            <a:avLst/>
          </a:prstGeom>
        </p:spPr>
        <p:txBody>
          <a:bodyPr>
            <a:spAutoFit/>
          </a:bodyPr>
          <a:lstStyle/>
          <a:p>
            <a:r>
              <a:rPr lang="es-ES" dirty="0" err="1"/>
              <a:t>Maggie's</a:t>
            </a:r>
            <a:r>
              <a:rPr lang="es-ES" dirty="0"/>
              <a:t> Centre, </a:t>
            </a:r>
            <a:r>
              <a:rPr lang="es-ES" dirty="0" err="1"/>
              <a:t>Kirkcaldy</a:t>
            </a:r>
            <a:r>
              <a:rPr lang="es-ES" dirty="0"/>
              <a:t>; </a:t>
            </a:r>
            <a:r>
              <a:rPr lang="es-ES" dirty="0" err="1"/>
              <a:t>architect</a:t>
            </a:r>
            <a:r>
              <a:rPr lang="es-ES" dirty="0"/>
              <a:t> </a:t>
            </a:r>
            <a:r>
              <a:rPr lang="es-ES" dirty="0" err="1"/>
              <a:t>Zaha</a:t>
            </a:r>
            <a:r>
              <a:rPr lang="es-ES" dirty="0"/>
              <a:t> </a:t>
            </a:r>
            <a:r>
              <a:rPr lang="es-ES" dirty="0" err="1"/>
              <a:t>Hadid</a:t>
            </a:r>
            <a:endParaRPr lang="es-ES" dirty="0"/>
          </a:p>
        </p:txBody>
      </p:sp>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ungerburgbahn-Station-Löwenhaus.jpg"/>
          <p:cNvPicPr>
            <a:picLocks noChangeAspect="1" noChangeArrowheads="1"/>
          </p:cNvPicPr>
          <p:nvPr/>
        </p:nvPicPr>
        <p:blipFill>
          <a:blip r:embed="rId2"/>
          <a:srcRect/>
          <a:stretch>
            <a:fillRect/>
          </a:stretch>
        </p:blipFill>
        <p:spPr bwMode="auto">
          <a:xfrm>
            <a:off x="-722524" y="0"/>
            <a:ext cx="11560387" cy="6858000"/>
          </a:xfrm>
          <a:prstGeom prst="rect">
            <a:avLst/>
          </a:prstGeom>
          <a:noFill/>
        </p:spPr>
      </p:pic>
      <p:sp>
        <p:nvSpPr>
          <p:cNvPr id="3" name="2 Rectángulo"/>
          <p:cNvSpPr/>
          <p:nvPr/>
        </p:nvSpPr>
        <p:spPr>
          <a:xfrm>
            <a:off x="1132651" y="285728"/>
            <a:ext cx="6286544" cy="369332"/>
          </a:xfrm>
          <a:prstGeom prst="rect">
            <a:avLst/>
          </a:prstGeom>
        </p:spPr>
        <p:txBody>
          <a:bodyPr wrap="square">
            <a:spAutoFit/>
          </a:bodyPr>
          <a:lstStyle/>
          <a:p>
            <a:r>
              <a:rPr lang="de-DE" dirty="0"/>
              <a:t>Löwenhaus station of Hungerburgbahn funicular in Innsbruck</a:t>
            </a:r>
            <a:endParaRPr lang="es-ES" dirty="0"/>
          </a:p>
        </p:txBody>
      </p:sp>
    </p:spTree>
  </p:cSld>
  <p:clrMapOvr>
    <a:masterClrMapping/>
  </p:clrMapOvr>
  <p:transition spd="med" advTm="7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Tour cma cgm 2 credits Exmagina.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3" name="2 Rectángulo"/>
          <p:cNvSpPr/>
          <p:nvPr/>
        </p:nvSpPr>
        <p:spPr>
          <a:xfrm>
            <a:off x="632585" y="571480"/>
            <a:ext cx="5418932" cy="369332"/>
          </a:xfrm>
          <a:prstGeom prst="rect">
            <a:avLst/>
          </a:prstGeom>
        </p:spPr>
        <p:txBody>
          <a:bodyPr>
            <a:spAutoFit/>
          </a:bodyPr>
          <a:lstStyle/>
          <a:p>
            <a:r>
              <a:rPr lang="fr-FR" dirty="0"/>
              <a:t>La Tour CMA-CGM (à Marseille) vue depuis la mer.</a:t>
            </a:r>
            <a:endParaRPr lang="es-ES" dirty="0"/>
          </a:p>
        </p:txBody>
      </p:sp>
    </p:spTree>
  </p:cSld>
  <p:clrMapOvr>
    <a:masterClrMapping/>
  </p:clrMapOvr>
  <p:transition spd="med"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uangzhou Opera House(Near).JPG"/>
          <p:cNvPicPr>
            <a:picLocks noChangeAspect="1" noChangeArrowheads="1"/>
          </p:cNvPicPr>
          <p:nvPr/>
        </p:nvPicPr>
        <p:blipFill>
          <a:blip r:embed="rId2"/>
          <a:srcRect/>
          <a:stretch>
            <a:fillRect/>
          </a:stretch>
        </p:blipFill>
        <p:spPr bwMode="auto">
          <a:xfrm>
            <a:off x="0" y="0"/>
            <a:ext cx="11419723" cy="6858001"/>
          </a:xfrm>
          <a:prstGeom prst="rect">
            <a:avLst/>
          </a:prstGeom>
          <a:noFill/>
        </p:spPr>
      </p:pic>
      <p:sp>
        <p:nvSpPr>
          <p:cNvPr id="3" name="2 Rectángulo"/>
          <p:cNvSpPr/>
          <p:nvPr/>
        </p:nvSpPr>
        <p:spPr>
          <a:xfrm>
            <a:off x="346833" y="428604"/>
            <a:ext cx="5418932" cy="646331"/>
          </a:xfrm>
          <a:prstGeom prst="rect">
            <a:avLst/>
          </a:prstGeom>
        </p:spPr>
        <p:txBody>
          <a:bodyPr>
            <a:spAutoFit/>
          </a:bodyPr>
          <a:lstStyle/>
          <a:p>
            <a:r>
              <a:rPr lang="en-US" dirty="0"/>
              <a:t>A near and front view of </a:t>
            </a:r>
            <a:endParaRPr lang="en-US" dirty="0" smtClean="0"/>
          </a:p>
          <a:p>
            <a:r>
              <a:rPr lang="en-US" dirty="0" smtClean="0"/>
              <a:t>Guangzhou </a:t>
            </a:r>
            <a:r>
              <a:rPr lang="en-US" dirty="0"/>
              <a:t>Opera </a:t>
            </a:r>
            <a:r>
              <a:rPr lang="en-US" dirty="0" smtClean="0"/>
              <a:t>House</a:t>
            </a:r>
            <a:endParaRPr lang="es-ES" dirty="0"/>
          </a:p>
        </p:txBody>
      </p:sp>
    </p:spTree>
  </p:cSld>
  <p:clrMapOvr>
    <a:masterClrMapping/>
  </p:clrMapOvr>
  <p:transition spd="med" advTm="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heikh Zayed Bridge - Abu Dhabi, UAE.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3" name="2 Rectángulo"/>
          <p:cNvSpPr/>
          <p:nvPr/>
        </p:nvSpPr>
        <p:spPr>
          <a:xfrm>
            <a:off x="489709" y="500042"/>
            <a:ext cx="3720057" cy="369332"/>
          </a:xfrm>
          <a:prstGeom prst="rect">
            <a:avLst/>
          </a:prstGeom>
        </p:spPr>
        <p:txBody>
          <a:bodyPr wrap="none">
            <a:spAutoFit/>
          </a:bodyPr>
          <a:lstStyle/>
          <a:p>
            <a:r>
              <a:rPr lang="es-ES" dirty="0" err="1"/>
              <a:t>Sheikh</a:t>
            </a:r>
            <a:r>
              <a:rPr lang="es-ES" dirty="0"/>
              <a:t> </a:t>
            </a:r>
            <a:r>
              <a:rPr lang="es-ES" dirty="0" err="1"/>
              <a:t>Zayed</a:t>
            </a:r>
            <a:r>
              <a:rPr lang="es-ES" dirty="0"/>
              <a:t> Bridge - Abu </a:t>
            </a:r>
            <a:r>
              <a:rPr lang="es-ES" dirty="0" err="1"/>
              <a:t>Dhabi</a:t>
            </a:r>
            <a:r>
              <a:rPr lang="es-ES" dirty="0"/>
              <a:t>, UAE</a:t>
            </a:r>
          </a:p>
        </p:txBody>
      </p:sp>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Zaha Hadid's best buildings photographed by Hufton + Crow: Sheikh Zayed Bridge, Abu Dhabi, UAE, 2010: "/>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3" name="2 Rectángulo"/>
          <p:cNvSpPr/>
          <p:nvPr/>
        </p:nvSpPr>
        <p:spPr>
          <a:xfrm>
            <a:off x="704023" y="642918"/>
            <a:ext cx="3558154" cy="369332"/>
          </a:xfrm>
          <a:prstGeom prst="rect">
            <a:avLst/>
          </a:prstGeom>
        </p:spPr>
        <p:txBody>
          <a:bodyPr wrap="none">
            <a:spAutoFit/>
          </a:bodyPr>
          <a:lstStyle/>
          <a:p>
            <a:r>
              <a:rPr lang="en-US" dirty="0" err="1"/>
              <a:t>Zayed</a:t>
            </a:r>
            <a:r>
              <a:rPr lang="en-US" dirty="0"/>
              <a:t> Bridge, Abu Dhabi, UAE, 2010</a:t>
            </a:r>
            <a:endParaRPr lang="es-ES" dirty="0"/>
          </a:p>
        </p:txBody>
      </p:sp>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ndon Aquatics Centre, 16 April 2012.jpg"/>
          <p:cNvPicPr>
            <a:picLocks noChangeAspect="1" noChangeArrowheads="1"/>
          </p:cNvPicPr>
          <p:nvPr/>
        </p:nvPicPr>
        <p:blipFill>
          <a:blip r:embed="rId2"/>
          <a:srcRect/>
          <a:stretch>
            <a:fillRect/>
          </a:stretch>
        </p:blipFill>
        <p:spPr bwMode="auto">
          <a:xfrm>
            <a:off x="0" y="0"/>
            <a:ext cx="11560387" cy="6858000"/>
          </a:xfrm>
          <a:prstGeom prst="rect">
            <a:avLst/>
          </a:prstGeom>
          <a:noFill/>
        </p:spPr>
      </p:pic>
      <p:sp>
        <p:nvSpPr>
          <p:cNvPr id="3" name="2 Rectángulo"/>
          <p:cNvSpPr/>
          <p:nvPr/>
        </p:nvSpPr>
        <p:spPr>
          <a:xfrm>
            <a:off x="418271" y="571480"/>
            <a:ext cx="5418932" cy="923330"/>
          </a:xfrm>
          <a:prstGeom prst="rect">
            <a:avLst/>
          </a:prstGeom>
          <a:solidFill>
            <a:srgbClr val="FFFF00">
              <a:alpha val="41000"/>
            </a:srgbClr>
          </a:solidFill>
        </p:spPr>
        <p:txBody>
          <a:bodyPr>
            <a:spAutoFit/>
          </a:bodyPr>
          <a:lstStyle/>
          <a:p>
            <a:r>
              <a:rPr lang="en-US" dirty="0"/>
              <a:t>Aerial view of the Olympic Park showing the Aquatics Centre and the Water Polo Arena. Picture taken on 16 April 2012.</a:t>
            </a:r>
            <a:endParaRPr lang="es-ES" dirty="0"/>
          </a:p>
        </p:txBody>
      </p:sp>
    </p:spTree>
  </p:cSld>
  <p:clrMapOvr>
    <a:masterClrMapping/>
  </p:clrMapOvr>
  <p:transition spd="med" advTm="14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glits.mx/wp-content/uploads/2016/02/Zaha-Hadid-Architects-Heydar-Aliyev-Center-10-Photo-by-Hufton-Crow.jpg"/>
          <p:cNvPicPr>
            <a:picLocks noChangeAspect="1" noChangeArrowheads="1"/>
          </p:cNvPicPr>
          <p:nvPr/>
        </p:nvPicPr>
        <p:blipFill>
          <a:blip r:embed="rId2"/>
          <a:srcRect/>
          <a:stretch>
            <a:fillRect/>
          </a:stretch>
        </p:blipFill>
        <p:spPr bwMode="auto">
          <a:xfrm>
            <a:off x="-1" y="0"/>
            <a:ext cx="11199123" cy="6858000"/>
          </a:xfrm>
          <a:prstGeom prst="rect">
            <a:avLst/>
          </a:prstGeom>
          <a:noFill/>
        </p:spPr>
      </p:pic>
      <p:sp>
        <p:nvSpPr>
          <p:cNvPr id="3" name="2 Rectángulo"/>
          <p:cNvSpPr/>
          <p:nvPr/>
        </p:nvSpPr>
        <p:spPr>
          <a:xfrm>
            <a:off x="561147" y="500042"/>
            <a:ext cx="5418932" cy="1200329"/>
          </a:xfrm>
          <a:prstGeom prst="rect">
            <a:avLst/>
          </a:prstGeom>
        </p:spPr>
        <p:txBody>
          <a:bodyPr>
            <a:spAutoFit/>
          </a:bodyPr>
          <a:lstStyle/>
          <a:p>
            <a:r>
              <a:rPr lang="es-ES" b="1" dirty="0">
                <a:solidFill>
                  <a:schemeClr val="bg1"/>
                </a:solidFill>
              </a:rPr>
              <a:t>En 2004 recibió el Premio </a:t>
            </a:r>
            <a:r>
              <a:rPr lang="es-ES" b="1" dirty="0" err="1">
                <a:solidFill>
                  <a:schemeClr val="bg1"/>
                </a:solidFill>
              </a:rPr>
              <a:t>Pritzker</a:t>
            </a:r>
            <a:r>
              <a:rPr lang="es-ES" b="1" dirty="0">
                <a:solidFill>
                  <a:schemeClr val="bg1"/>
                </a:solidFill>
              </a:rPr>
              <a:t> y en 2012 el título de Dama del Imperio Británico y</a:t>
            </a:r>
            <a:r>
              <a:rPr lang="es-ES" dirty="0">
                <a:solidFill>
                  <a:schemeClr val="bg1"/>
                </a:solidFill>
              </a:rPr>
              <a:t> por dos años consecutivos -2010 y 2011- su oficina fue reconocida con el </a:t>
            </a:r>
            <a:r>
              <a:rPr lang="es-ES" b="1" dirty="0">
                <a:solidFill>
                  <a:schemeClr val="bg1"/>
                </a:solidFill>
              </a:rPr>
              <a:t>RIBA Stirling </a:t>
            </a:r>
            <a:r>
              <a:rPr lang="es-ES" b="1" dirty="0" err="1">
                <a:solidFill>
                  <a:schemeClr val="bg1"/>
                </a:solidFill>
              </a:rPr>
              <a:t>Prize</a:t>
            </a:r>
            <a:r>
              <a:rPr lang="es-ES" b="1" dirty="0">
                <a:solidFill>
                  <a:schemeClr val="bg1"/>
                </a:solidFill>
              </a:rPr>
              <a:t>.</a:t>
            </a:r>
            <a:endParaRPr lang="es-ES" dirty="0">
              <a:solidFill>
                <a:schemeClr val="bg1"/>
              </a:solidFill>
            </a:endParaRPr>
          </a:p>
        </p:txBody>
      </p:sp>
    </p:spTree>
  </p:cSld>
  <p:clrMapOvr>
    <a:masterClrMapping/>
  </p:clrMapOvr>
  <p:transition spd="med" advTm="13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iverside museum from front.jpeg"/>
          <p:cNvPicPr>
            <a:picLocks noChangeAspect="1" noChangeArrowheads="1"/>
          </p:cNvPicPr>
          <p:nvPr/>
        </p:nvPicPr>
        <p:blipFill>
          <a:blip r:embed="rId2"/>
          <a:srcRect/>
          <a:stretch>
            <a:fillRect/>
          </a:stretch>
        </p:blipFill>
        <p:spPr bwMode="auto">
          <a:xfrm>
            <a:off x="0" y="-428626"/>
            <a:ext cx="11560387" cy="7286626"/>
          </a:xfrm>
          <a:prstGeom prst="rect">
            <a:avLst/>
          </a:prstGeom>
          <a:noFill/>
        </p:spPr>
      </p:pic>
      <p:sp>
        <p:nvSpPr>
          <p:cNvPr id="3" name="2 Rectángulo"/>
          <p:cNvSpPr/>
          <p:nvPr/>
        </p:nvSpPr>
        <p:spPr>
          <a:xfrm>
            <a:off x="1204089" y="0"/>
            <a:ext cx="5418932" cy="646331"/>
          </a:xfrm>
          <a:prstGeom prst="rect">
            <a:avLst/>
          </a:prstGeom>
        </p:spPr>
        <p:txBody>
          <a:bodyPr>
            <a:spAutoFit/>
          </a:bodyPr>
          <a:lstStyle/>
          <a:p>
            <a:r>
              <a:rPr lang="en-US" dirty="0"/>
              <a:t>Taken from outside the front of the </a:t>
            </a:r>
            <a:endParaRPr lang="en-US" dirty="0" smtClean="0"/>
          </a:p>
          <a:p>
            <a:r>
              <a:rPr lang="en-US" dirty="0" smtClean="0"/>
              <a:t>Riverside </a:t>
            </a:r>
            <a:r>
              <a:rPr lang="en-US" dirty="0"/>
              <a:t>Museum in Glasgow</a:t>
            </a:r>
            <a:endParaRPr lang="es-ES" dirty="0"/>
          </a:p>
        </p:txBody>
      </p:sp>
    </p:spTree>
  </p:cSld>
  <p:clrMapOvr>
    <a:masterClrMapping/>
  </p:clrMapOvr>
  <p:transition spd="med" advTm="8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Zaha Hadid's pebble-shaped Wangjing Soho towers in Beijing: "/>
          <p:cNvPicPr>
            <a:picLocks noChangeAspect="1" noChangeArrowheads="1"/>
          </p:cNvPicPr>
          <p:nvPr/>
        </p:nvPicPr>
        <p:blipFill>
          <a:blip r:embed="rId2"/>
          <a:srcRect/>
          <a:stretch>
            <a:fillRect/>
          </a:stretch>
        </p:blipFill>
        <p:spPr bwMode="auto">
          <a:xfrm>
            <a:off x="0" y="0"/>
            <a:ext cx="11404018" cy="6858000"/>
          </a:xfrm>
          <a:prstGeom prst="rect">
            <a:avLst/>
          </a:prstGeom>
          <a:noFill/>
        </p:spPr>
      </p:pic>
      <p:sp>
        <p:nvSpPr>
          <p:cNvPr id="3" name="2 Rectángulo"/>
          <p:cNvSpPr/>
          <p:nvPr/>
        </p:nvSpPr>
        <p:spPr>
          <a:xfrm>
            <a:off x="489709" y="571480"/>
            <a:ext cx="5418932" cy="646331"/>
          </a:xfrm>
          <a:prstGeom prst="rect">
            <a:avLst/>
          </a:prstGeom>
        </p:spPr>
        <p:txBody>
          <a:bodyPr>
            <a:spAutoFit/>
          </a:bodyPr>
          <a:lstStyle/>
          <a:p>
            <a:r>
              <a:rPr lang="en-US" b="1" dirty="0" err="1"/>
              <a:t>Zaha</a:t>
            </a:r>
            <a:r>
              <a:rPr lang="en-US" b="1" dirty="0"/>
              <a:t> </a:t>
            </a:r>
            <a:r>
              <a:rPr lang="en-US" b="1" dirty="0" err="1"/>
              <a:t>Hadid's</a:t>
            </a:r>
            <a:r>
              <a:rPr lang="en-US" b="1" dirty="0"/>
              <a:t> pebble-shaped </a:t>
            </a:r>
            <a:r>
              <a:rPr lang="en-US" b="1" dirty="0" err="1"/>
              <a:t>Wangjing</a:t>
            </a:r>
            <a:r>
              <a:rPr lang="en-US" b="1" dirty="0"/>
              <a:t> </a:t>
            </a:r>
            <a:endParaRPr lang="en-US" b="1" dirty="0" smtClean="0"/>
          </a:p>
          <a:p>
            <a:r>
              <a:rPr lang="en-US" b="1" dirty="0" err="1" smtClean="0"/>
              <a:t>Soho</a:t>
            </a:r>
            <a:r>
              <a:rPr lang="en-US" b="1" dirty="0" smtClean="0"/>
              <a:t> towers </a:t>
            </a:r>
            <a:r>
              <a:rPr lang="en-US" b="1" dirty="0"/>
              <a:t>in Beijing</a:t>
            </a:r>
            <a:endParaRPr lang="es-ES" b="1" dirty="0"/>
          </a:p>
        </p:txBody>
      </p:sp>
    </p:spTree>
  </p:cSld>
  <p:clrMapOvr>
    <a:masterClrMapping/>
  </p:clrMapOvr>
  <p:transition spd="med" advTm="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Arşın mal alan” filminin rəngli formatda premyerası.jpg"/>
          <p:cNvPicPr>
            <a:picLocks noChangeAspect="1" noChangeArrowheads="1"/>
          </p:cNvPicPr>
          <p:nvPr/>
        </p:nvPicPr>
        <p:blipFill>
          <a:blip r:embed="rId2"/>
          <a:srcRect/>
          <a:stretch>
            <a:fillRect/>
          </a:stretch>
        </p:blipFill>
        <p:spPr bwMode="auto">
          <a:xfrm>
            <a:off x="0" y="0"/>
            <a:ext cx="10837863" cy="6858000"/>
          </a:xfrm>
          <a:prstGeom prst="rect">
            <a:avLst/>
          </a:prstGeom>
          <a:noFill/>
        </p:spPr>
      </p:pic>
      <p:sp>
        <p:nvSpPr>
          <p:cNvPr id="3" name="2 Rectángulo"/>
          <p:cNvSpPr/>
          <p:nvPr/>
        </p:nvSpPr>
        <p:spPr>
          <a:xfrm>
            <a:off x="704023" y="857232"/>
            <a:ext cx="5418932" cy="646331"/>
          </a:xfrm>
          <a:prstGeom prst="rect">
            <a:avLst/>
          </a:prstGeom>
        </p:spPr>
        <p:txBody>
          <a:bodyPr>
            <a:spAutoFit/>
          </a:bodyPr>
          <a:lstStyle/>
          <a:p>
            <a:r>
              <a:rPr lang="es-ES" dirty="0"/>
              <a:t>“</a:t>
            </a:r>
            <a:r>
              <a:rPr lang="es-ES" dirty="0" err="1"/>
              <a:t>Arşın</a:t>
            </a:r>
            <a:r>
              <a:rPr lang="es-ES" dirty="0"/>
              <a:t> mal </a:t>
            </a:r>
            <a:r>
              <a:rPr lang="es-ES" dirty="0" err="1"/>
              <a:t>alan</a:t>
            </a:r>
            <a:r>
              <a:rPr lang="es-ES" dirty="0"/>
              <a:t>” </a:t>
            </a:r>
            <a:r>
              <a:rPr lang="es-ES" dirty="0" err="1"/>
              <a:t>filminin</a:t>
            </a:r>
            <a:r>
              <a:rPr lang="es-ES" dirty="0"/>
              <a:t> </a:t>
            </a:r>
            <a:r>
              <a:rPr lang="es-ES" dirty="0" err="1"/>
              <a:t>rəngli</a:t>
            </a:r>
            <a:r>
              <a:rPr lang="es-ES" dirty="0"/>
              <a:t> </a:t>
            </a:r>
            <a:endParaRPr lang="es-ES" dirty="0" smtClean="0"/>
          </a:p>
          <a:p>
            <a:r>
              <a:rPr lang="es-ES" dirty="0" err="1" smtClean="0"/>
              <a:t>formatda</a:t>
            </a:r>
            <a:r>
              <a:rPr lang="es-ES" dirty="0" smtClean="0"/>
              <a:t> </a:t>
            </a:r>
            <a:r>
              <a:rPr lang="es-ES" dirty="0" err="1"/>
              <a:t>premyerası</a:t>
            </a:r>
            <a:endParaRPr lang="es-ES" dirty="0"/>
          </a:p>
        </p:txBody>
      </p:sp>
    </p:spTree>
  </p:cSld>
  <p:clrMapOvr>
    <a:masterClrMapping/>
  </p:clrMapOvr>
  <p:transition spd="med" advTm="9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Guangzhou Opera House was Hadid's first major project in China and opened in 2011"/>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Dongdaemun Design Plaza.jpg"/>
          <p:cNvPicPr>
            <a:picLocks noChangeAspect="1" noChangeArrowheads="1"/>
          </p:cNvPicPr>
          <p:nvPr/>
        </p:nvPicPr>
        <p:blipFill>
          <a:blip r:embed="rId2"/>
          <a:srcRect/>
          <a:stretch>
            <a:fillRect/>
          </a:stretch>
        </p:blipFill>
        <p:spPr bwMode="auto">
          <a:xfrm>
            <a:off x="0" y="1"/>
            <a:ext cx="10837863" cy="6858000"/>
          </a:xfrm>
          <a:prstGeom prst="rect">
            <a:avLst/>
          </a:prstGeom>
          <a:noFill/>
        </p:spPr>
      </p:pic>
      <p:sp>
        <p:nvSpPr>
          <p:cNvPr id="3" name="2 Rectángulo"/>
          <p:cNvSpPr/>
          <p:nvPr/>
        </p:nvSpPr>
        <p:spPr>
          <a:xfrm>
            <a:off x="561147" y="642918"/>
            <a:ext cx="5418932" cy="646331"/>
          </a:xfrm>
          <a:prstGeom prst="rect">
            <a:avLst/>
          </a:prstGeom>
        </p:spPr>
        <p:txBody>
          <a:bodyPr>
            <a:spAutoFit/>
          </a:bodyPr>
          <a:lstStyle/>
          <a:p>
            <a:r>
              <a:rPr lang="es-ES" dirty="0" err="1">
                <a:solidFill>
                  <a:srgbClr val="FF0000"/>
                </a:solidFill>
              </a:rPr>
              <a:t>Dongdaemun</a:t>
            </a:r>
            <a:r>
              <a:rPr lang="es-ES" dirty="0">
                <a:solidFill>
                  <a:srgbClr val="FF0000"/>
                </a:solidFill>
              </a:rPr>
              <a:t> </a:t>
            </a:r>
            <a:r>
              <a:rPr lang="es-ES" dirty="0" err="1" smtClean="0">
                <a:solidFill>
                  <a:srgbClr val="FF0000"/>
                </a:solidFill>
              </a:rPr>
              <a:t>Design</a:t>
            </a:r>
            <a:endParaRPr lang="es-ES" dirty="0" smtClean="0">
              <a:solidFill>
                <a:srgbClr val="FF0000"/>
              </a:solidFill>
            </a:endParaRPr>
          </a:p>
          <a:p>
            <a:r>
              <a:rPr lang="es-ES" dirty="0" smtClean="0">
                <a:solidFill>
                  <a:srgbClr val="FF0000"/>
                </a:solidFill>
              </a:rPr>
              <a:t> </a:t>
            </a:r>
            <a:r>
              <a:rPr lang="es-ES" dirty="0">
                <a:solidFill>
                  <a:srgbClr val="FF0000"/>
                </a:solidFill>
              </a:rPr>
              <a:t>Plaza at </a:t>
            </a:r>
            <a:r>
              <a:rPr lang="es-ES" dirty="0" err="1">
                <a:solidFill>
                  <a:srgbClr val="FF0000"/>
                </a:solidFill>
              </a:rPr>
              <a:t>night</a:t>
            </a:r>
            <a:r>
              <a:rPr lang="es-ES" dirty="0">
                <a:solidFill>
                  <a:srgbClr val="FF0000"/>
                </a:solidFill>
              </a:rPr>
              <a:t>, Central </a:t>
            </a:r>
            <a:r>
              <a:rPr lang="es-ES" dirty="0" err="1">
                <a:solidFill>
                  <a:srgbClr val="FF0000"/>
                </a:solidFill>
              </a:rPr>
              <a:t>Seoul</a:t>
            </a:r>
            <a:endParaRPr lang="es-ES" dirty="0">
              <a:solidFill>
                <a:srgbClr val="FF0000"/>
              </a:solidFill>
            </a:endParaRPr>
          </a:p>
        </p:txBody>
      </p:sp>
    </p:spTree>
  </p:cSld>
  <p:clrMapOvr>
    <a:masterClrMapping/>
  </p:clrMapOvr>
  <p:transition spd="med" advTm="8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858000"/>
          </a:xfrm>
          <a:prstGeom prst="rect">
            <a:avLst/>
          </a:prstGeom>
          <a:noFill/>
        </p:spPr>
      </p:pic>
      <p:pic>
        <p:nvPicPr>
          <p:cNvPr id="56322" name="Picture 2" descr="Zaha Hadid's first Brazilian building designed for Copacabana Beach.: "/>
          <p:cNvPicPr>
            <a:picLocks noChangeAspect="1" noChangeArrowheads="1"/>
          </p:cNvPicPr>
          <p:nvPr/>
        </p:nvPicPr>
        <p:blipFill>
          <a:blip r:embed="rId3"/>
          <a:srcRect/>
          <a:stretch>
            <a:fillRect/>
          </a:stretch>
        </p:blipFill>
        <p:spPr bwMode="auto">
          <a:xfrm>
            <a:off x="0" y="0"/>
            <a:ext cx="6491620" cy="6858000"/>
          </a:xfrm>
          <a:prstGeom prst="rect">
            <a:avLst/>
          </a:prstGeom>
          <a:noFill/>
        </p:spPr>
      </p:pic>
      <p:sp>
        <p:nvSpPr>
          <p:cNvPr id="3" name="2 Rectángulo"/>
          <p:cNvSpPr/>
          <p:nvPr/>
        </p:nvSpPr>
        <p:spPr>
          <a:xfrm>
            <a:off x="6919129" y="4286256"/>
            <a:ext cx="3638161" cy="1569660"/>
          </a:xfrm>
          <a:prstGeom prst="rect">
            <a:avLst/>
          </a:prstGeom>
        </p:spPr>
        <p:txBody>
          <a:bodyPr wrap="square">
            <a:spAutoFit/>
          </a:bodyPr>
          <a:lstStyle/>
          <a:p>
            <a:pPr algn="r"/>
            <a:r>
              <a:rPr lang="es-ES" sz="2800" b="1" dirty="0" smtClean="0">
                <a:latin typeface="Agency FB" pitchFamily="34" charset="0"/>
              </a:rPr>
              <a:t>primer brasileño </a:t>
            </a:r>
          </a:p>
          <a:p>
            <a:pPr algn="r"/>
            <a:r>
              <a:rPr lang="es-ES" sz="2800" b="1" dirty="0" smtClean="0">
                <a:latin typeface="Agency FB" pitchFamily="34" charset="0"/>
              </a:rPr>
              <a:t>de </a:t>
            </a:r>
            <a:r>
              <a:rPr lang="es-ES" sz="2800" b="1" dirty="0" err="1" smtClean="0">
                <a:latin typeface="Agency FB" pitchFamily="34" charset="0"/>
              </a:rPr>
              <a:t>Zaha</a:t>
            </a:r>
            <a:r>
              <a:rPr lang="es-ES" sz="2800" b="1" dirty="0" smtClean="0">
                <a:latin typeface="Agency FB" pitchFamily="34" charset="0"/>
              </a:rPr>
              <a:t> </a:t>
            </a:r>
            <a:r>
              <a:rPr lang="es-ES" sz="2800" b="1" dirty="0" err="1" smtClean="0">
                <a:latin typeface="Agency FB" pitchFamily="34" charset="0"/>
              </a:rPr>
              <a:t>Hadid</a:t>
            </a:r>
            <a:endParaRPr lang="es-ES" sz="2800" b="1" dirty="0" smtClean="0">
              <a:latin typeface="Agency FB" pitchFamily="34" charset="0"/>
            </a:endParaRPr>
          </a:p>
          <a:p>
            <a:pPr algn="r"/>
            <a:r>
              <a:rPr lang="en-US" sz="4000" b="1" dirty="0" smtClean="0">
                <a:latin typeface="Agency FB" pitchFamily="34" charset="0"/>
              </a:rPr>
              <a:t>Copacabana </a:t>
            </a:r>
            <a:r>
              <a:rPr lang="en-US" sz="4000" b="1" dirty="0">
                <a:latin typeface="Agency FB" pitchFamily="34" charset="0"/>
              </a:rPr>
              <a:t>Beach</a:t>
            </a:r>
            <a:r>
              <a:rPr lang="en-US" sz="4000" b="1" dirty="0"/>
              <a:t>.</a:t>
            </a:r>
            <a:endParaRPr lang="es-ES" sz="4000" b="1" dirty="0"/>
          </a:p>
        </p:txBody>
      </p:sp>
    </p:spTree>
  </p:cSld>
  <p:clrMapOvr>
    <a:masterClrMapping/>
  </p:clrMapOvr>
  <p:transition spd="med" advTm="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Zaha Hadid Architects designed the new terminal for Daxing airport - but may not get to build it"/>
          <p:cNvPicPr>
            <a:picLocks noChangeAspect="1" noChangeArrowheads="1"/>
          </p:cNvPicPr>
          <p:nvPr/>
        </p:nvPicPr>
        <p:blipFill>
          <a:blip r:embed="rId2"/>
          <a:srcRect/>
          <a:stretch>
            <a:fillRect/>
          </a:stretch>
        </p:blipFill>
        <p:spPr bwMode="auto">
          <a:xfrm>
            <a:off x="0" y="-285776"/>
            <a:ext cx="10837863" cy="7143768"/>
          </a:xfrm>
          <a:prstGeom prst="rect">
            <a:avLst/>
          </a:prstGeom>
          <a:noFill/>
        </p:spPr>
      </p:pic>
      <p:sp>
        <p:nvSpPr>
          <p:cNvPr id="3" name="2 Rectángulo"/>
          <p:cNvSpPr/>
          <p:nvPr/>
        </p:nvSpPr>
        <p:spPr>
          <a:xfrm>
            <a:off x="423319" y="1"/>
            <a:ext cx="5418932" cy="646331"/>
          </a:xfrm>
          <a:prstGeom prst="rect">
            <a:avLst/>
          </a:prstGeom>
        </p:spPr>
        <p:txBody>
          <a:bodyPr>
            <a:spAutoFit/>
          </a:bodyPr>
          <a:lstStyle/>
          <a:p>
            <a:r>
              <a:rPr lang="en-US" dirty="0" err="1"/>
              <a:t>Zaha</a:t>
            </a:r>
            <a:r>
              <a:rPr lang="en-US" dirty="0"/>
              <a:t> </a:t>
            </a:r>
            <a:r>
              <a:rPr lang="en-US" dirty="0" err="1"/>
              <a:t>Hadid</a:t>
            </a:r>
            <a:r>
              <a:rPr lang="en-US" dirty="0"/>
              <a:t> unveils designs for "world's largest airport passenger terminal" in Beijing.</a:t>
            </a:r>
            <a:endParaRPr lang="es-ES" dirty="0"/>
          </a:p>
        </p:txBody>
      </p:sp>
    </p:spTree>
  </p:cSld>
  <p:clrMapOvr>
    <a:masterClrMapping/>
  </p:clrMapOvr>
  <p:transition spd="med" advTm="8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Shenzhen International Airport Terminal 3 by Massimiliano and Doriana Fuksas: "/>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
        <p:nvSpPr>
          <p:cNvPr id="3" name="2 Rectángulo"/>
          <p:cNvSpPr/>
          <p:nvPr/>
        </p:nvSpPr>
        <p:spPr>
          <a:xfrm>
            <a:off x="346833" y="428604"/>
            <a:ext cx="5418932" cy="646331"/>
          </a:xfrm>
          <a:prstGeom prst="rect">
            <a:avLst/>
          </a:prstGeom>
        </p:spPr>
        <p:txBody>
          <a:bodyPr>
            <a:spAutoFit/>
          </a:bodyPr>
          <a:lstStyle/>
          <a:p>
            <a:r>
              <a:rPr lang="es-ES" b="1" dirty="0" err="1"/>
              <a:t>Info</a:t>
            </a:r>
            <a:r>
              <a:rPr lang="es-ES" b="1" dirty="0"/>
              <a:t> </a:t>
            </a:r>
            <a:r>
              <a:rPr lang="es-ES" b="1" dirty="0" err="1"/>
              <a:t>Shenzhen</a:t>
            </a:r>
            <a:r>
              <a:rPr lang="es-ES" b="1" dirty="0"/>
              <a:t> </a:t>
            </a:r>
            <a:r>
              <a:rPr lang="es-ES" b="1" dirty="0" err="1"/>
              <a:t>Bao'an</a:t>
            </a:r>
            <a:r>
              <a:rPr lang="es-ES" b="1" dirty="0"/>
              <a:t> </a:t>
            </a:r>
            <a:r>
              <a:rPr lang="es-ES" b="1" dirty="0" err="1"/>
              <a:t>Int’l</a:t>
            </a:r>
            <a:r>
              <a:rPr lang="es-ES" b="1" dirty="0"/>
              <a:t> </a:t>
            </a:r>
            <a:r>
              <a:rPr lang="es-ES" b="1" dirty="0" err="1"/>
              <a:t>Airport</a:t>
            </a:r>
            <a:r>
              <a:rPr lang="es-ES" b="1" dirty="0"/>
              <a:t> (SZX) </a:t>
            </a:r>
            <a:endParaRPr lang="es-ES" b="1" dirty="0" smtClean="0"/>
          </a:p>
          <a:p>
            <a:r>
              <a:rPr lang="ja-JP" altLang="es-ES" b="1" smtClean="0"/>
              <a:t>深</a:t>
            </a:r>
            <a:r>
              <a:rPr lang="ja-JP" altLang="es-ES" b="1"/>
              <a:t>圳宝安国际机场</a:t>
            </a:r>
          </a:p>
        </p:txBody>
      </p:sp>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Zaha Hadid airport: "/>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1"/>
          <p:cNvPicPr>
            <a:picLocks noChangeAspect="1" noChangeArrowheads="1"/>
          </p:cNvPicPr>
          <p:nvPr/>
        </p:nvPicPr>
        <p:blipFill>
          <a:blip r:embed="rId2"/>
          <a:srcRect/>
          <a:stretch>
            <a:fillRect/>
          </a:stretch>
        </p:blipFill>
        <p:spPr bwMode="auto">
          <a:xfrm>
            <a:off x="0" y="0"/>
            <a:ext cx="10837863" cy="698260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858000"/>
          </a:xfrm>
          <a:prstGeom prst="rect">
            <a:avLst/>
          </a:prstGeom>
          <a:noFill/>
        </p:spPr>
      </p:pic>
      <p:pic>
        <p:nvPicPr>
          <p:cNvPr id="61442" name="Picture 2" descr="Zaha Hadid Architects' One Thousand Museum in Miami: "/>
          <p:cNvPicPr>
            <a:picLocks noChangeAspect="1" noChangeArrowheads="1"/>
          </p:cNvPicPr>
          <p:nvPr/>
        </p:nvPicPr>
        <p:blipFill>
          <a:blip r:embed="rId3"/>
          <a:srcRect/>
          <a:stretch>
            <a:fillRect/>
          </a:stretch>
        </p:blipFill>
        <p:spPr bwMode="auto">
          <a:xfrm>
            <a:off x="-1" y="0"/>
            <a:ext cx="5918998" cy="6967776"/>
          </a:xfrm>
          <a:prstGeom prst="rect">
            <a:avLst/>
          </a:prstGeom>
          <a:noFill/>
        </p:spPr>
      </p:pic>
      <p:sp>
        <p:nvSpPr>
          <p:cNvPr id="4" name="3 Rectángulo"/>
          <p:cNvSpPr/>
          <p:nvPr/>
        </p:nvSpPr>
        <p:spPr>
          <a:xfrm>
            <a:off x="6276187" y="4714884"/>
            <a:ext cx="4204486" cy="1446550"/>
          </a:xfrm>
          <a:prstGeom prst="rect">
            <a:avLst/>
          </a:prstGeom>
        </p:spPr>
        <p:txBody>
          <a:bodyPr wrap="square">
            <a:spAutoFit/>
          </a:bodyPr>
          <a:lstStyle/>
          <a:p>
            <a:pPr lvl="0" algn="r" fontAlgn="base">
              <a:spcBef>
                <a:spcPct val="0"/>
              </a:spcBef>
              <a:spcAft>
                <a:spcPct val="0"/>
              </a:spcAft>
            </a:pPr>
            <a:r>
              <a:rPr kumimoji="0" lang="es-ES" sz="2400" b="1" i="0" u="none" strike="noStrike" cap="none" normalizeH="0" baseline="0" dirty="0" err="1" smtClean="0">
                <a:ln>
                  <a:noFill/>
                </a:ln>
                <a:effectLst/>
                <a:latin typeface="Helvetica Neue"/>
                <a:cs typeface="Arial" pitchFamily="34" charset="0"/>
              </a:rPr>
              <a:t>Zaha</a:t>
            </a:r>
            <a:r>
              <a:rPr kumimoji="0" lang="es-ES" sz="2400" b="1" i="0" u="none" strike="noStrike" cap="none" normalizeH="0" baseline="0" dirty="0" smtClean="0">
                <a:ln>
                  <a:noFill/>
                </a:ln>
                <a:effectLst/>
                <a:latin typeface="Helvetica Neue"/>
                <a:cs typeface="Arial" pitchFamily="34" charset="0"/>
              </a:rPr>
              <a:t> </a:t>
            </a:r>
            <a:r>
              <a:rPr kumimoji="0" lang="es-ES" sz="2400" b="1" i="0" u="none" strike="noStrike" cap="none" normalizeH="0" baseline="0" dirty="0" err="1" smtClean="0">
                <a:ln>
                  <a:noFill/>
                </a:ln>
                <a:effectLst/>
                <a:latin typeface="Helvetica Neue"/>
                <a:cs typeface="Arial" pitchFamily="34" charset="0"/>
              </a:rPr>
              <a:t>Hadid</a:t>
            </a:r>
            <a:r>
              <a:rPr kumimoji="0" lang="es-ES" sz="2400" b="1" i="0" u="none" strike="noStrike" cap="none" normalizeH="0" baseline="0" dirty="0" smtClean="0">
                <a:ln>
                  <a:noFill/>
                </a:ln>
                <a:effectLst/>
                <a:latin typeface="Helvetica Neue"/>
                <a:cs typeface="Arial" pitchFamily="34" charset="0"/>
              </a:rPr>
              <a:t> </a:t>
            </a:r>
            <a:r>
              <a:rPr kumimoji="0" lang="es-ES" sz="2400" b="1" i="0" u="none" strike="noStrike" cap="none" normalizeH="0" baseline="0" dirty="0" err="1" smtClean="0">
                <a:ln>
                  <a:noFill/>
                </a:ln>
                <a:effectLst/>
                <a:latin typeface="Helvetica Neue"/>
                <a:cs typeface="Arial" pitchFamily="34" charset="0"/>
              </a:rPr>
              <a:t>Architects</a:t>
            </a:r>
            <a:r>
              <a:rPr kumimoji="0" lang="es-ES" sz="2400" b="1" i="0" u="none" strike="noStrike" cap="none" normalizeH="0" baseline="0" dirty="0" smtClean="0">
                <a:ln>
                  <a:noFill/>
                </a:ln>
                <a:effectLst/>
                <a:latin typeface="Helvetica Neue"/>
                <a:cs typeface="Arial" pitchFamily="34" charset="0"/>
              </a:rPr>
              <a:t>' </a:t>
            </a:r>
          </a:p>
          <a:p>
            <a:pPr lvl="0" algn="r" fontAlgn="base">
              <a:spcBef>
                <a:spcPct val="0"/>
              </a:spcBef>
              <a:spcAft>
                <a:spcPct val="0"/>
              </a:spcAft>
            </a:pPr>
            <a:r>
              <a:rPr kumimoji="0" lang="es-ES" sz="2400" b="1" i="0" u="none" strike="noStrike" cap="none" normalizeH="0" baseline="0" dirty="0" err="1" smtClean="0">
                <a:ln>
                  <a:noFill/>
                </a:ln>
                <a:effectLst/>
                <a:latin typeface="Helvetica Neue"/>
                <a:cs typeface="Arial" pitchFamily="34" charset="0"/>
              </a:rPr>
              <a:t>One</a:t>
            </a:r>
            <a:r>
              <a:rPr kumimoji="0" lang="es-ES" sz="2400" b="1" i="0" u="none" strike="noStrike" cap="none" normalizeH="0" baseline="0" dirty="0" smtClean="0">
                <a:ln>
                  <a:noFill/>
                </a:ln>
                <a:effectLst/>
                <a:latin typeface="Helvetica Neue"/>
                <a:cs typeface="Arial" pitchFamily="34" charset="0"/>
              </a:rPr>
              <a:t> </a:t>
            </a:r>
            <a:r>
              <a:rPr kumimoji="0" lang="es-ES" sz="2400" b="1" i="0" u="none" strike="noStrike" cap="none" normalizeH="0" baseline="0" dirty="0" err="1" smtClean="0">
                <a:ln>
                  <a:noFill/>
                </a:ln>
                <a:effectLst/>
                <a:latin typeface="Helvetica Neue"/>
                <a:cs typeface="Arial" pitchFamily="34" charset="0"/>
              </a:rPr>
              <a:t>Thousand</a:t>
            </a:r>
            <a:r>
              <a:rPr kumimoji="0" lang="es-ES" sz="2400" b="1" i="0" u="none" strike="noStrike" cap="none" normalizeH="0" baseline="0" dirty="0" smtClean="0">
                <a:ln>
                  <a:noFill/>
                </a:ln>
                <a:effectLst/>
                <a:latin typeface="Helvetica Neue"/>
                <a:cs typeface="Arial" pitchFamily="34" charset="0"/>
              </a:rPr>
              <a:t> </a:t>
            </a:r>
            <a:r>
              <a:rPr kumimoji="0" lang="es-ES" sz="2400" b="1" i="0" u="none" strike="noStrike" cap="none" normalizeH="0" baseline="0" dirty="0" err="1" smtClean="0">
                <a:ln>
                  <a:noFill/>
                </a:ln>
                <a:effectLst/>
                <a:latin typeface="Helvetica Neue"/>
                <a:cs typeface="Arial" pitchFamily="34" charset="0"/>
              </a:rPr>
              <a:t>Museum</a:t>
            </a:r>
            <a:r>
              <a:rPr kumimoji="0" lang="es-ES" sz="2400" b="1" i="0" u="none" strike="noStrike" cap="none" normalizeH="0" baseline="0" dirty="0" smtClean="0">
                <a:ln>
                  <a:noFill/>
                </a:ln>
                <a:effectLst/>
                <a:latin typeface="Helvetica Neue"/>
                <a:cs typeface="Arial" pitchFamily="34" charset="0"/>
              </a:rPr>
              <a:t> in </a:t>
            </a:r>
          </a:p>
          <a:p>
            <a:pPr lvl="0" algn="r" fontAlgn="base">
              <a:spcBef>
                <a:spcPct val="0"/>
              </a:spcBef>
              <a:spcAft>
                <a:spcPct val="0"/>
              </a:spcAft>
            </a:pPr>
            <a:r>
              <a:rPr kumimoji="0" lang="es-ES" sz="4000" b="1" i="0" u="none" strike="noStrike" cap="none" normalizeH="0" baseline="0" dirty="0" smtClean="0">
                <a:ln>
                  <a:noFill/>
                </a:ln>
                <a:effectLst/>
                <a:latin typeface="Helvetica Neue"/>
                <a:cs typeface="Arial" pitchFamily="34" charset="0"/>
              </a:rPr>
              <a:t>Miami</a:t>
            </a:r>
          </a:p>
        </p:txBody>
      </p:sp>
    </p:spTree>
  </p:cSld>
  <p:clrMapOvr>
    <a:masterClrMapping/>
  </p:clrMapOvr>
  <p:transition spd="med"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static.dezeen.com/uploads/2013/05/dezeen_One-Thousand-Museum-by-Zaha-Hadid-Architects_ss_8.jpg"/>
          <p:cNvPicPr>
            <a:picLocks noChangeAspect="1" noChangeArrowheads="1"/>
          </p:cNvPicPr>
          <p:nvPr/>
        </p:nvPicPr>
        <p:blipFill>
          <a:blip r:embed="rId2"/>
          <a:srcRect/>
          <a:stretch>
            <a:fillRect/>
          </a:stretch>
        </p:blipFill>
        <p:spPr bwMode="auto">
          <a:xfrm>
            <a:off x="0" y="0"/>
            <a:ext cx="11379753"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adid's One Thousand Museum tower is under construction in Miami"/>
          <p:cNvPicPr>
            <a:picLocks noChangeAspect="1" noChangeArrowheads="1"/>
          </p:cNvPicPr>
          <p:nvPr/>
        </p:nvPicPr>
        <p:blipFill>
          <a:blip r:embed="rId2"/>
          <a:srcRect/>
          <a:stretch>
            <a:fillRect/>
          </a:stretch>
        </p:blipFill>
        <p:spPr bwMode="auto">
          <a:xfrm>
            <a:off x="-1" y="-1500222"/>
            <a:ext cx="10837864" cy="914406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Zaha Hadid unveiled her designs for the Dubai Opera House back in 2008: "/>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
        <p:nvSpPr>
          <p:cNvPr id="3" name="2 Rectángulo"/>
          <p:cNvSpPr/>
          <p:nvPr/>
        </p:nvSpPr>
        <p:spPr>
          <a:xfrm>
            <a:off x="704023" y="285728"/>
            <a:ext cx="5418932" cy="646331"/>
          </a:xfrm>
          <a:prstGeom prst="rect">
            <a:avLst/>
          </a:prstGeom>
        </p:spPr>
        <p:txBody>
          <a:bodyPr>
            <a:spAutoFit/>
          </a:bodyPr>
          <a:lstStyle/>
          <a:p>
            <a:r>
              <a:rPr lang="en-US" dirty="0" err="1"/>
              <a:t>Zaha</a:t>
            </a:r>
            <a:r>
              <a:rPr lang="en-US" dirty="0"/>
              <a:t> </a:t>
            </a:r>
            <a:r>
              <a:rPr lang="en-US" dirty="0" err="1"/>
              <a:t>Hadid</a:t>
            </a:r>
            <a:r>
              <a:rPr lang="en-US" dirty="0"/>
              <a:t> unveiled her designs for </a:t>
            </a:r>
            <a:r>
              <a:rPr lang="en-US" dirty="0" smtClean="0"/>
              <a:t>the</a:t>
            </a:r>
          </a:p>
          <a:p>
            <a:r>
              <a:rPr lang="en-US" dirty="0" smtClean="0"/>
              <a:t> </a:t>
            </a:r>
            <a:r>
              <a:rPr lang="en-US" dirty="0"/>
              <a:t>Dubai Opera House back in </a:t>
            </a:r>
            <a:endParaRPr lang="es-ES" dirty="0"/>
          </a:p>
        </p:txBody>
      </p:sp>
    </p:spTree>
  </p:cSld>
  <p:clrMapOvr>
    <a:masterClrMapping/>
  </p:clrMapOvr>
  <p:transition spd="med" advTm="8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Japan National Stadium by Zaha Hadid: "/>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
        <p:nvSpPr>
          <p:cNvPr id="3" name="2 Rectángulo"/>
          <p:cNvSpPr/>
          <p:nvPr/>
        </p:nvSpPr>
        <p:spPr>
          <a:xfrm>
            <a:off x="346833" y="357166"/>
            <a:ext cx="3779368" cy="369332"/>
          </a:xfrm>
          <a:prstGeom prst="rect">
            <a:avLst/>
          </a:prstGeom>
        </p:spPr>
        <p:txBody>
          <a:bodyPr wrap="none">
            <a:spAutoFit/>
          </a:bodyPr>
          <a:lstStyle/>
          <a:p>
            <a:r>
              <a:rPr lang="es-ES" dirty="0" err="1"/>
              <a:t>Japan</a:t>
            </a:r>
            <a:r>
              <a:rPr lang="es-ES" dirty="0"/>
              <a:t> </a:t>
            </a:r>
            <a:r>
              <a:rPr lang="es-ES" dirty="0" err="1"/>
              <a:t>National</a:t>
            </a:r>
            <a:r>
              <a:rPr lang="es-ES" dirty="0"/>
              <a:t> </a:t>
            </a:r>
            <a:r>
              <a:rPr lang="es-ES" dirty="0" err="1"/>
              <a:t>Stadium</a:t>
            </a:r>
            <a:r>
              <a:rPr lang="es-ES" dirty="0"/>
              <a:t> </a:t>
            </a:r>
            <a:r>
              <a:rPr lang="es-ES" dirty="0" err="1"/>
              <a:t>by</a:t>
            </a:r>
            <a:r>
              <a:rPr lang="es-ES" dirty="0"/>
              <a:t> </a:t>
            </a:r>
            <a:r>
              <a:rPr lang="es-ES" dirty="0" err="1"/>
              <a:t>Zaha</a:t>
            </a:r>
            <a:r>
              <a:rPr lang="es-ES" dirty="0"/>
              <a:t> </a:t>
            </a:r>
            <a:r>
              <a:rPr lang="es-ES" dirty="0" err="1"/>
              <a:t>Hadid</a:t>
            </a:r>
            <a:endParaRPr lang="es-ES" dirty="0"/>
          </a:p>
        </p:txBody>
      </p:sp>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Zaha Hadid's best buildings photographed by Hufton + Crow: Guangzhou Opera House, China, 2010: "/>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3" name="2 Rectángulo"/>
          <p:cNvSpPr/>
          <p:nvPr/>
        </p:nvSpPr>
        <p:spPr>
          <a:xfrm>
            <a:off x="489709" y="500042"/>
            <a:ext cx="5418932" cy="646331"/>
          </a:xfrm>
          <a:prstGeom prst="rect">
            <a:avLst/>
          </a:prstGeom>
          <a:solidFill>
            <a:srgbClr val="FFFF00">
              <a:alpha val="58000"/>
            </a:srgbClr>
          </a:solidFill>
        </p:spPr>
        <p:txBody>
          <a:bodyPr>
            <a:spAutoFit/>
          </a:bodyPr>
          <a:lstStyle/>
          <a:p>
            <a:r>
              <a:rPr lang="en-US" b="1" dirty="0" err="1"/>
              <a:t>Zaha</a:t>
            </a:r>
            <a:r>
              <a:rPr lang="en-US" b="1" dirty="0"/>
              <a:t> </a:t>
            </a:r>
            <a:r>
              <a:rPr lang="en-US" b="1" dirty="0" err="1"/>
              <a:t>Hadid's</a:t>
            </a:r>
            <a:r>
              <a:rPr lang="en-US" b="1" dirty="0"/>
              <a:t> best buildings photographed by </a:t>
            </a:r>
            <a:r>
              <a:rPr lang="en-US" b="1" dirty="0" err="1"/>
              <a:t>Hufton</a:t>
            </a:r>
            <a:r>
              <a:rPr lang="en-US" b="1" dirty="0"/>
              <a:t> + Crow: Guangzhou Opera House, China, 2010</a:t>
            </a:r>
            <a:endParaRPr lang="es-ES" b="1" dirty="0"/>
          </a:p>
        </p:txBody>
      </p:sp>
    </p:spTree>
  </p:cSld>
  <p:clrMapOvr>
    <a:masterClrMapping/>
  </p:clrMapOvr>
  <p:transition spd="med" advTm="13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ufton + Crow have been documenting Zaha Hadid's buildings for the last six years. Pictured: Issam Fares Institute for Public Policy and International Affairs, Beirut, 2014: "/>
          <p:cNvPicPr>
            <a:picLocks noChangeAspect="1" noChangeArrowheads="1"/>
          </p:cNvPicPr>
          <p:nvPr/>
        </p:nvPicPr>
        <p:blipFill>
          <a:blip r:embed="rId2"/>
          <a:srcRect/>
          <a:stretch>
            <a:fillRect/>
          </a:stretch>
        </p:blipFill>
        <p:spPr bwMode="auto">
          <a:xfrm>
            <a:off x="-1" y="0"/>
            <a:ext cx="10837864" cy="6858000"/>
          </a:xfrm>
          <a:prstGeom prst="rect">
            <a:avLst/>
          </a:prstGeom>
          <a:noFill/>
        </p:spPr>
      </p:pic>
      <p:sp>
        <p:nvSpPr>
          <p:cNvPr id="2" name="1 Rectángulo"/>
          <p:cNvSpPr/>
          <p:nvPr/>
        </p:nvSpPr>
        <p:spPr>
          <a:xfrm>
            <a:off x="275395" y="285728"/>
            <a:ext cx="2928958" cy="2031325"/>
          </a:xfrm>
          <a:prstGeom prst="rect">
            <a:avLst/>
          </a:prstGeom>
        </p:spPr>
        <p:txBody>
          <a:bodyPr wrap="square">
            <a:spAutoFit/>
          </a:bodyPr>
          <a:lstStyle/>
          <a:p>
            <a:r>
              <a:rPr lang="en-US" dirty="0" err="1"/>
              <a:t>Hufton</a:t>
            </a:r>
            <a:r>
              <a:rPr lang="en-US" dirty="0"/>
              <a:t> + Crow have been documenting </a:t>
            </a:r>
            <a:r>
              <a:rPr lang="en-US" dirty="0" err="1"/>
              <a:t>Zaha</a:t>
            </a:r>
            <a:r>
              <a:rPr lang="en-US" dirty="0"/>
              <a:t> </a:t>
            </a:r>
            <a:r>
              <a:rPr lang="en-US" dirty="0" err="1"/>
              <a:t>Hadid's</a:t>
            </a:r>
            <a:r>
              <a:rPr lang="en-US" dirty="0"/>
              <a:t> buildings for the last six years. Pictured: </a:t>
            </a:r>
            <a:r>
              <a:rPr lang="en-US" dirty="0" err="1"/>
              <a:t>Issam</a:t>
            </a:r>
            <a:r>
              <a:rPr lang="en-US" dirty="0"/>
              <a:t> Fares Institute for Public Policy and International Affairs, </a:t>
            </a:r>
            <a:endParaRPr lang="en-US" dirty="0" smtClean="0"/>
          </a:p>
          <a:p>
            <a:r>
              <a:rPr lang="en-US" dirty="0" smtClean="0"/>
              <a:t>Beirut</a:t>
            </a:r>
            <a:r>
              <a:rPr lang="en-US" dirty="0"/>
              <a:t>, 2014</a:t>
            </a:r>
            <a:endParaRPr lang="es-ES" dirty="0"/>
          </a:p>
        </p:txBody>
      </p:sp>
    </p:spTree>
  </p:cSld>
  <p:clrMapOvr>
    <a:masterClrMapping/>
  </p:clrMapOvr>
  <p:transition spd="med" advTm="1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Photograph by Luke Hayes "/>
          <p:cNvPicPr>
            <a:picLocks noChangeAspect="1" noChangeArrowheads="1"/>
          </p:cNvPicPr>
          <p:nvPr/>
        </p:nvPicPr>
        <p:blipFill>
          <a:blip r:embed="rId2"/>
          <a:srcRect/>
          <a:stretch>
            <a:fillRect/>
          </a:stretch>
        </p:blipFill>
        <p:spPr bwMode="auto">
          <a:xfrm>
            <a:off x="0" y="0"/>
            <a:ext cx="10905635" cy="68580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520 West New York by Zaha Hadid: "/>
          <p:cNvPicPr>
            <a:picLocks noChangeAspect="1" noChangeArrowheads="1"/>
          </p:cNvPicPr>
          <p:nvPr/>
        </p:nvPicPr>
        <p:blipFill>
          <a:blip r:embed="rId2"/>
          <a:srcRect/>
          <a:stretch>
            <a:fillRect/>
          </a:stretch>
        </p:blipFill>
        <p:spPr bwMode="auto">
          <a:xfrm>
            <a:off x="-1" y="0"/>
            <a:ext cx="10837864" cy="7140731"/>
          </a:xfrm>
          <a:prstGeom prst="rect">
            <a:avLst/>
          </a:prstGeom>
          <a:noFill/>
        </p:spPr>
      </p:pic>
      <p:sp>
        <p:nvSpPr>
          <p:cNvPr id="3" name="2 Rectángulo"/>
          <p:cNvSpPr/>
          <p:nvPr/>
        </p:nvSpPr>
        <p:spPr>
          <a:xfrm>
            <a:off x="418271" y="571480"/>
            <a:ext cx="3384581" cy="369332"/>
          </a:xfrm>
          <a:prstGeom prst="rect">
            <a:avLst/>
          </a:prstGeom>
        </p:spPr>
        <p:txBody>
          <a:bodyPr wrap="none">
            <a:spAutoFit/>
          </a:bodyPr>
          <a:lstStyle/>
          <a:p>
            <a:r>
              <a:rPr lang="en-US" dirty="0"/>
              <a:t>520 West New York by </a:t>
            </a:r>
            <a:r>
              <a:rPr lang="en-US" dirty="0" err="1"/>
              <a:t>Zaha</a:t>
            </a:r>
            <a:r>
              <a:rPr lang="en-US" dirty="0"/>
              <a:t> </a:t>
            </a:r>
            <a:r>
              <a:rPr lang="en-US" dirty="0" err="1"/>
              <a:t>Hadid</a:t>
            </a:r>
            <a:endParaRPr lang="es-ES" dirty="0"/>
          </a:p>
        </p:txBody>
      </p:sp>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Dominion Office Building, Moscow by Zaha Hadid: "/>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3" name="2 Rectángulo"/>
          <p:cNvSpPr/>
          <p:nvPr/>
        </p:nvSpPr>
        <p:spPr>
          <a:xfrm>
            <a:off x="775461" y="428604"/>
            <a:ext cx="5418932" cy="646331"/>
          </a:xfrm>
          <a:prstGeom prst="rect">
            <a:avLst/>
          </a:prstGeom>
        </p:spPr>
        <p:txBody>
          <a:bodyPr>
            <a:spAutoFit/>
          </a:bodyPr>
          <a:lstStyle/>
          <a:p>
            <a:r>
              <a:rPr lang="en-US" b="1" dirty="0"/>
              <a:t>Dominion Office Building, </a:t>
            </a:r>
            <a:endParaRPr lang="en-US" b="1" dirty="0" smtClean="0"/>
          </a:p>
          <a:p>
            <a:r>
              <a:rPr lang="en-US" b="1" dirty="0" smtClean="0"/>
              <a:t>Moscow </a:t>
            </a:r>
            <a:r>
              <a:rPr lang="en-US" b="1" dirty="0"/>
              <a:t>by </a:t>
            </a:r>
            <a:r>
              <a:rPr lang="en-US" b="1" dirty="0" err="1"/>
              <a:t>Zaha</a:t>
            </a:r>
            <a:r>
              <a:rPr lang="en-US" b="1" dirty="0"/>
              <a:t> </a:t>
            </a:r>
            <a:r>
              <a:rPr lang="en-US" b="1" dirty="0" err="1"/>
              <a:t>Hadid</a:t>
            </a:r>
            <a:endParaRPr lang="es-ES" b="1" dirty="0"/>
          </a:p>
        </p:txBody>
      </p:sp>
    </p:spTree>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Win five Hadid. Complete Works 1979–2013 books: "/>
          <p:cNvPicPr>
            <a:picLocks noChangeAspect="1" noChangeArrowheads="1"/>
          </p:cNvPicPr>
          <p:nvPr/>
        </p:nvPicPr>
        <p:blipFill>
          <a:blip r:embed="rId2"/>
          <a:srcRect/>
          <a:stretch>
            <a:fillRect/>
          </a:stretch>
        </p:blipFill>
        <p:spPr bwMode="auto">
          <a:xfrm>
            <a:off x="0" y="0"/>
            <a:ext cx="10928887" cy="6858000"/>
          </a:xfrm>
          <a:prstGeom prst="rect">
            <a:avLst/>
          </a:prstGeom>
          <a:noFill/>
        </p:spPr>
      </p:pic>
      <p:sp>
        <p:nvSpPr>
          <p:cNvPr id="3" name="2 Rectángulo"/>
          <p:cNvSpPr/>
          <p:nvPr/>
        </p:nvSpPr>
        <p:spPr>
          <a:xfrm>
            <a:off x="489709" y="428604"/>
            <a:ext cx="5418932" cy="646331"/>
          </a:xfrm>
          <a:prstGeom prst="rect">
            <a:avLst/>
          </a:prstGeom>
        </p:spPr>
        <p:txBody>
          <a:bodyPr>
            <a:spAutoFit/>
          </a:bodyPr>
          <a:lstStyle/>
          <a:p>
            <a:r>
              <a:rPr lang="en-US" dirty="0"/>
              <a:t>Win five </a:t>
            </a:r>
            <a:r>
              <a:rPr lang="en-US" dirty="0" err="1"/>
              <a:t>Hadid</a:t>
            </a:r>
            <a:r>
              <a:rPr lang="en-US" dirty="0"/>
              <a:t>. Complete Works </a:t>
            </a:r>
            <a:endParaRPr lang="en-US" dirty="0" smtClean="0"/>
          </a:p>
          <a:p>
            <a:r>
              <a:rPr lang="en-US" dirty="0" smtClean="0"/>
              <a:t>1979–2013 </a:t>
            </a:r>
            <a:r>
              <a:rPr lang="en-US" dirty="0"/>
              <a:t>books</a:t>
            </a:r>
            <a:endParaRPr lang="es-ES" dirty="0"/>
          </a:p>
        </p:txBody>
      </p:sp>
    </p:spTree>
  </p:cSld>
  <p:clrMapOvr>
    <a:masterClrMapping/>
  </p:clrMapOvr>
  <p:transition spd="med" advTm="6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New images of Zaha Hadid's modified Tokyo Olympic stadium design: "/>
          <p:cNvPicPr>
            <a:picLocks noChangeAspect="1" noChangeArrowheads="1"/>
          </p:cNvPicPr>
          <p:nvPr/>
        </p:nvPicPr>
        <p:blipFill>
          <a:blip r:embed="rId2"/>
          <a:srcRect/>
          <a:stretch>
            <a:fillRect/>
          </a:stretch>
        </p:blipFill>
        <p:spPr bwMode="auto">
          <a:xfrm>
            <a:off x="-1" y="0"/>
            <a:ext cx="10837864" cy="6862370"/>
          </a:xfrm>
          <a:prstGeom prst="rect">
            <a:avLst/>
          </a:prstGeom>
          <a:noFill/>
        </p:spPr>
      </p:pic>
      <p:sp>
        <p:nvSpPr>
          <p:cNvPr id="3" name="2 Rectángulo"/>
          <p:cNvSpPr/>
          <p:nvPr/>
        </p:nvSpPr>
        <p:spPr>
          <a:xfrm>
            <a:off x="632585" y="357166"/>
            <a:ext cx="5418932" cy="646331"/>
          </a:xfrm>
          <a:prstGeom prst="rect">
            <a:avLst/>
          </a:prstGeom>
        </p:spPr>
        <p:txBody>
          <a:bodyPr>
            <a:spAutoFit/>
          </a:bodyPr>
          <a:lstStyle/>
          <a:p>
            <a:r>
              <a:rPr lang="en-US" dirty="0"/>
              <a:t>New images of </a:t>
            </a:r>
            <a:r>
              <a:rPr lang="en-US" dirty="0" err="1"/>
              <a:t>Zaha</a:t>
            </a:r>
            <a:r>
              <a:rPr lang="en-US" dirty="0"/>
              <a:t> </a:t>
            </a:r>
            <a:r>
              <a:rPr lang="en-US" dirty="0" err="1"/>
              <a:t>Hadid's</a:t>
            </a:r>
            <a:r>
              <a:rPr lang="en-US" dirty="0"/>
              <a:t> modified </a:t>
            </a:r>
            <a:endParaRPr lang="en-US" dirty="0" smtClean="0"/>
          </a:p>
          <a:p>
            <a:r>
              <a:rPr lang="en-US" dirty="0" smtClean="0"/>
              <a:t>Tokyo </a:t>
            </a:r>
            <a:r>
              <a:rPr lang="en-US" dirty="0"/>
              <a:t>Olympic stadium design</a:t>
            </a:r>
            <a:endParaRPr lang="es-ES" dirty="0"/>
          </a:p>
        </p:txBody>
      </p:sp>
    </p:spTree>
  </p:cSld>
  <p:clrMapOvr>
    <a:masterClrMapping/>
  </p:clrMapOvr>
  <p:transition spd="med" advTm="8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membering Zaha Hadid: Messner Mountain Museum, Corones, 2015: "/>
          <p:cNvPicPr>
            <a:picLocks noChangeAspect="1" noChangeArrowheads="1"/>
          </p:cNvPicPr>
          <p:nvPr/>
        </p:nvPicPr>
        <p:blipFill>
          <a:blip r:embed="rId2"/>
          <a:srcRect/>
          <a:stretch>
            <a:fillRect/>
          </a:stretch>
        </p:blipFill>
        <p:spPr bwMode="auto">
          <a:xfrm>
            <a:off x="-1" y="-1"/>
            <a:ext cx="10837864" cy="7043187"/>
          </a:xfrm>
          <a:prstGeom prst="rect">
            <a:avLst/>
          </a:prstGeom>
          <a:noFill/>
        </p:spPr>
      </p:pic>
      <p:sp>
        <p:nvSpPr>
          <p:cNvPr id="3" name="2 Rectángulo"/>
          <p:cNvSpPr/>
          <p:nvPr/>
        </p:nvSpPr>
        <p:spPr>
          <a:xfrm>
            <a:off x="3632981" y="214290"/>
            <a:ext cx="5418932" cy="646331"/>
          </a:xfrm>
          <a:prstGeom prst="rect">
            <a:avLst/>
          </a:prstGeom>
        </p:spPr>
        <p:txBody>
          <a:bodyPr>
            <a:spAutoFit/>
          </a:bodyPr>
          <a:lstStyle/>
          <a:p>
            <a:r>
              <a:rPr lang="en-US" dirty="0"/>
              <a:t>Remembering </a:t>
            </a:r>
            <a:r>
              <a:rPr lang="en-US" dirty="0" err="1"/>
              <a:t>Zaha</a:t>
            </a:r>
            <a:r>
              <a:rPr lang="en-US" dirty="0"/>
              <a:t> </a:t>
            </a:r>
            <a:r>
              <a:rPr lang="en-US" dirty="0" err="1"/>
              <a:t>Hadid</a:t>
            </a:r>
            <a:r>
              <a:rPr lang="en-US" dirty="0"/>
              <a:t>: </a:t>
            </a:r>
            <a:r>
              <a:rPr lang="en-US" dirty="0" err="1"/>
              <a:t>Messner</a:t>
            </a:r>
            <a:r>
              <a:rPr lang="en-US" dirty="0"/>
              <a:t> </a:t>
            </a:r>
            <a:endParaRPr lang="en-US" dirty="0" smtClean="0"/>
          </a:p>
          <a:p>
            <a:r>
              <a:rPr lang="en-US" dirty="0" smtClean="0"/>
              <a:t>Mountain </a:t>
            </a:r>
            <a:r>
              <a:rPr lang="en-US" dirty="0"/>
              <a:t>Museum, </a:t>
            </a:r>
            <a:r>
              <a:rPr lang="en-US" dirty="0" err="1"/>
              <a:t>Corones</a:t>
            </a:r>
            <a:r>
              <a:rPr lang="en-US" dirty="0"/>
              <a:t>, 2015</a:t>
            </a:r>
            <a:endParaRPr lang="es-ES" dirty="0"/>
          </a:p>
        </p:txBody>
      </p:sp>
    </p:spTree>
  </p:cSld>
  <p:clrMapOvr>
    <a:masterClrMapping/>
  </p:clrMapOvr>
  <p:transition spd="med" advTm="7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Beko Masterplan by Zaha Hadid Architects: "/>
          <p:cNvPicPr>
            <a:picLocks noChangeAspect="1" noChangeArrowheads="1"/>
          </p:cNvPicPr>
          <p:nvPr/>
        </p:nvPicPr>
        <p:blipFill>
          <a:blip r:embed="rId2"/>
          <a:srcRect/>
          <a:stretch>
            <a:fillRect/>
          </a:stretch>
        </p:blipFill>
        <p:spPr bwMode="auto">
          <a:xfrm>
            <a:off x="-1" y="0"/>
            <a:ext cx="10954641" cy="6858000"/>
          </a:xfrm>
          <a:prstGeom prst="rect">
            <a:avLst/>
          </a:prstGeom>
          <a:noFill/>
        </p:spPr>
      </p:pic>
      <p:sp>
        <p:nvSpPr>
          <p:cNvPr id="3" name="2 Rectángulo"/>
          <p:cNvSpPr/>
          <p:nvPr/>
        </p:nvSpPr>
        <p:spPr>
          <a:xfrm>
            <a:off x="1346965" y="285728"/>
            <a:ext cx="4142288" cy="369332"/>
          </a:xfrm>
          <a:prstGeom prst="rect">
            <a:avLst/>
          </a:prstGeom>
        </p:spPr>
        <p:txBody>
          <a:bodyPr wrap="none">
            <a:spAutoFit/>
          </a:bodyPr>
          <a:lstStyle/>
          <a:p>
            <a:r>
              <a:rPr lang="en-US" dirty="0" err="1"/>
              <a:t>Beko</a:t>
            </a:r>
            <a:r>
              <a:rPr lang="en-US" dirty="0"/>
              <a:t> </a:t>
            </a:r>
            <a:r>
              <a:rPr lang="en-US" dirty="0" err="1"/>
              <a:t>Masterplan</a:t>
            </a:r>
            <a:r>
              <a:rPr lang="en-US" dirty="0"/>
              <a:t> by </a:t>
            </a:r>
            <a:r>
              <a:rPr lang="en-US" dirty="0" err="1"/>
              <a:t>Zaha</a:t>
            </a:r>
            <a:r>
              <a:rPr lang="en-US" dirty="0"/>
              <a:t> </a:t>
            </a:r>
            <a:r>
              <a:rPr lang="en-US" dirty="0" err="1"/>
              <a:t>Hadid</a:t>
            </a:r>
            <a:r>
              <a:rPr lang="en-US" dirty="0"/>
              <a:t> Architects</a:t>
            </a:r>
            <a:endParaRPr lang="es-ES" dirty="0"/>
          </a:p>
        </p:txBody>
      </p:sp>
    </p:spTree>
  </p:cSld>
  <p:clrMapOvr>
    <a:masterClrMapping/>
  </p:clrMapOvr>
  <p:transition spd="med" advTm="6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ssets.inhabitat.com/wp-content/blogs.dir/1/files/2015/06/Zaha-Hadid-Mariners-Cove-Australia-2.jpg"/>
          <p:cNvPicPr>
            <a:picLocks noChangeAspect="1" noChangeArrowheads="1"/>
          </p:cNvPicPr>
          <p:nvPr/>
        </p:nvPicPr>
        <p:blipFill>
          <a:blip r:embed="rId2"/>
          <a:srcRect/>
          <a:stretch>
            <a:fillRect/>
          </a:stretch>
        </p:blipFill>
        <p:spPr bwMode="auto">
          <a:xfrm>
            <a:off x="0" y="0"/>
            <a:ext cx="10837863" cy="8310583"/>
          </a:xfrm>
          <a:prstGeom prst="rect">
            <a:avLst/>
          </a:prstGeom>
          <a:noFill/>
        </p:spPr>
      </p:pic>
      <p:sp>
        <p:nvSpPr>
          <p:cNvPr id="3" name="2 Rectángulo"/>
          <p:cNvSpPr/>
          <p:nvPr/>
        </p:nvSpPr>
        <p:spPr>
          <a:xfrm>
            <a:off x="275395" y="500042"/>
            <a:ext cx="5416550" cy="923330"/>
          </a:xfrm>
          <a:prstGeom prst="rect">
            <a:avLst/>
          </a:prstGeom>
        </p:spPr>
        <p:txBody>
          <a:bodyPr>
            <a:spAutoFit/>
          </a:bodyPr>
          <a:lstStyle/>
          <a:p>
            <a:pPr fontAlgn="base"/>
            <a:r>
              <a:rPr lang="en-US" b="1" dirty="0" err="1" smtClean="0"/>
              <a:t>Saha</a:t>
            </a:r>
            <a:r>
              <a:rPr lang="en-US" b="1" dirty="0" smtClean="0"/>
              <a:t> </a:t>
            </a:r>
            <a:r>
              <a:rPr lang="en-US" b="1" dirty="0" err="1" smtClean="0"/>
              <a:t>Hadid</a:t>
            </a:r>
            <a:r>
              <a:rPr lang="en-US" b="1" dirty="0" smtClean="0"/>
              <a:t> unveils sinuous</a:t>
            </a:r>
          </a:p>
          <a:p>
            <a:pPr fontAlgn="base"/>
            <a:r>
              <a:rPr lang="en-US" b="1" dirty="0" smtClean="0"/>
              <a:t> skyscrapers for Australia’s</a:t>
            </a:r>
          </a:p>
          <a:p>
            <a:pPr fontAlgn="base"/>
            <a:r>
              <a:rPr lang="en-US" b="1" dirty="0" smtClean="0"/>
              <a:t> Gold Coast</a:t>
            </a:r>
            <a:endParaRPr lang="en-US" b="1" dirty="0"/>
          </a:p>
        </p:txBody>
      </p:sp>
    </p:spTree>
  </p:cSld>
  <p:clrMapOvr>
    <a:masterClrMapping/>
  </p:clrMapOvr>
  <p:transition spd="med" advTm="8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assets.inhabitat.com/wp-content/blogs.dir/1/files/2015/06/CityLife-Zaha-Hadid-Daniel-Libeskind.jpg"/>
          <p:cNvPicPr>
            <a:picLocks noChangeAspect="1" noChangeArrowheads="1"/>
          </p:cNvPicPr>
          <p:nvPr/>
        </p:nvPicPr>
        <p:blipFill>
          <a:blip r:embed="rId2"/>
          <a:srcRect/>
          <a:stretch>
            <a:fillRect/>
          </a:stretch>
        </p:blipFill>
        <p:spPr bwMode="auto">
          <a:xfrm>
            <a:off x="-1" y="0"/>
            <a:ext cx="10837863" cy="6858000"/>
          </a:xfrm>
          <a:prstGeom prst="rect">
            <a:avLst/>
          </a:prstGeom>
          <a:noFill/>
        </p:spPr>
      </p:pic>
      <p:sp>
        <p:nvSpPr>
          <p:cNvPr id="3" name="2 Rectángulo"/>
          <p:cNvSpPr/>
          <p:nvPr/>
        </p:nvSpPr>
        <p:spPr>
          <a:xfrm>
            <a:off x="346833" y="428604"/>
            <a:ext cx="5416550" cy="646331"/>
          </a:xfrm>
          <a:prstGeom prst="rect">
            <a:avLst/>
          </a:prstGeom>
        </p:spPr>
        <p:txBody>
          <a:bodyPr>
            <a:spAutoFit/>
          </a:bodyPr>
          <a:lstStyle/>
          <a:p>
            <a:pPr fontAlgn="base"/>
            <a:r>
              <a:rPr lang="en-US" b="1" dirty="0" err="1" smtClean="0"/>
              <a:t>Zaha</a:t>
            </a:r>
            <a:r>
              <a:rPr lang="en-US" b="1" dirty="0" smtClean="0"/>
              <a:t> </a:t>
            </a:r>
            <a:r>
              <a:rPr lang="en-US" b="1" dirty="0" err="1" smtClean="0"/>
              <a:t>Hadid</a:t>
            </a:r>
            <a:r>
              <a:rPr lang="en-US" b="1" dirty="0" smtClean="0"/>
              <a:t> and Daniel </a:t>
            </a:r>
            <a:r>
              <a:rPr lang="en-US" b="1" dirty="0" err="1" smtClean="0"/>
              <a:t>Libeskind’s</a:t>
            </a:r>
            <a:r>
              <a:rPr lang="en-US" b="1" dirty="0" smtClean="0"/>
              <a:t> </a:t>
            </a:r>
            <a:r>
              <a:rPr lang="en-US" b="1" dirty="0" err="1" smtClean="0"/>
              <a:t>CityLife</a:t>
            </a:r>
            <a:r>
              <a:rPr lang="en-US" b="1" dirty="0" smtClean="0"/>
              <a:t> </a:t>
            </a:r>
          </a:p>
          <a:p>
            <a:pPr fontAlgn="base"/>
            <a:r>
              <a:rPr lang="en-US" b="1" dirty="0" smtClean="0"/>
              <a:t>complex nears completion in Milan</a:t>
            </a:r>
            <a:endParaRPr lang="en-US" b="1" dirty="0"/>
          </a:p>
        </p:txBody>
      </p:sp>
    </p:spTree>
  </p:cSld>
  <p:clrMapOvr>
    <a:masterClrMapping/>
  </p:clrMapOvr>
  <p:transition spd="med" advTm="8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assets.inhabitat.com/wp-content/blogs.dir/1/files/2014/09/Math-Gallery-by-Zaha-Hadid-3.jpg"/>
          <p:cNvPicPr>
            <a:picLocks noChangeAspect="1" noChangeArrowheads="1"/>
          </p:cNvPicPr>
          <p:nvPr/>
        </p:nvPicPr>
        <p:blipFill>
          <a:blip r:embed="rId2"/>
          <a:srcRect/>
          <a:stretch>
            <a:fillRect/>
          </a:stretch>
        </p:blipFill>
        <p:spPr bwMode="auto">
          <a:xfrm>
            <a:off x="-1" y="0"/>
            <a:ext cx="10837864" cy="6865638"/>
          </a:xfrm>
          <a:prstGeom prst="rect">
            <a:avLst/>
          </a:prstGeom>
          <a:noFill/>
        </p:spPr>
      </p:pic>
      <p:sp>
        <p:nvSpPr>
          <p:cNvPr id="3" name="2 Rectángulo"/>
          <p:cNvSpPr/>
          <p:nvPr/>
        </p:nvSpPr>
        <p:spPr>
          <a:xfrm>
            <a:off x="275395" y="285728"/>
            <a:ext cx="4561675" cy="923330"/>
          </a:xfrm>
          <a:prstGeom prst="rect">
            <a:avLst/>
          </a:prstGeom>
        </p:spPr>
        <p:txBody>
          <a:bodyPr wrap="square">
            <a:spAutoFit/>
          </a:bodyPr>
          <a:lstStyle/>
          <a:p>
            <a:pPr fontAlgn="base"/>
            <a:r>
              <a:rPr lang="en-US" b="1" dirty="0" err="1" smtClean="0"/>
              <a:t>Zaha</a:t>
            </a:r>
            <a:r>
              <a:rPr lang="en-US" b="1" dirty="0" smtClean="0"/>
              <a:t> </a:t>
            </a:r>
            <a:r>
              <a:rPr lang="en-US" b="1" dirty="0" err="1" smtClean="0"/>
              <a:t>Hadid</a:t>
            </a:r>
            <a:r>
              <a:rPr lang="en-US" b="1" dirty="0" smtClean="0"/>
              <a:t> Architects Win Bid to Design Mathematics Gallery in London’s Science Museum</a:t>
            </a:r>
            <a:endParaRPr lang="en-US" b="1" dirty="0"/>
          </a:p>
        </p:txBody>
      </p:sp>
    </p:spTree>
  </p:cSld>
  <p:clrMapOvr>
    <a:masterClrMapping/>
  </p:clrMapOvr>
  <p:transition spd="med" advTm="8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Architect Zaha Hadid poses at the opening of her first exhibition in the U.K., at the Design Museum in Shad Thames, in London's Docklands, Thursday, June 28, 2007. Hadid opened her practice in London in 1980. It is only in the last few years that she has seen it really flourish into an international company with nearly 200 employees. Photographer: Graham Barclay/Bloomberg News"/>
          <p:cNvPicPr>
            <a:picLocks noChangeAspect="1" noChangeArrowheads="1"/>
          </p:cNvPicPr>
          <p:nvPr/>
        </p:nvPicPr>
        <p:blipFill>
          <a:blip r:embed="rId2"/>
          <a:srcRect/>
          <a:stretch>
            <a:fillRect/>
          </a:stretch>
        </p:blipFill>
        <p:spPr bwMode="auto">
          <a:xfrm>
            <a:off x="-96684" y="0"/>
            <a:ext cx="10934547" cy="68580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schemeClr val="accent2">
                <a:shade val="45000"/>
                <a:satMod val="135000"/>
              </a:schemeClr>
              <a:prstClr val="white"/>
            </a:duotone>
            <a:lum bright="23000"/>
          </a:blip>
          <a:srcRect/>
          <a:stretch>
            <a:fillRect/>
          </a:stretch>
        </p:blipFill>
        <p:spPr bwMode="auto">
          <a:xfrm>
            <a:off x="0" y="0"/>
            <a:ext cx="10837863" cy="6858000"/>
          </a:xfrm>
          <a:prstGeom prst="rect">
            <a:avLst/>
          </a:prstGeom>
          <a:noFill/>
        </p:spPr>
      </p:pic>
      <p:sp>
        <p:nvSpPr>
          <p:cNvPr id="2" name="1 Rectángulo"/>
          <p:cNvSpPr/>
          <p:nvPr/>
        </p:nvSpPr>
        <p:spPr>
          <a:xfrm>
            <a:off x="2561411" y="1214422"/>
            <a:ext cx="5416550" cy="4401205"/>
          </a:xfrm>
          <a:prstGeom prst="rect">
            <a:avLst/>
          </a:prstGeom>
        </p:spPr>
        <p:txBody>
          <a:bodyPr>
            <a:spAutoFit/>
          </a:bodyPr>
          <a:lstStyle/>
          <a:p>
            <a:pPr algn="ctr"/>
            <a:r>
              <a:rPr lang="es-ES" sz="4000" b="1" dirty="0" smtClean="0">
                <a:latin typeface="Agency FB" pitchFamily="34" charset="0"/>
              </a:rPr>
              <a:t> D</a:t>
            </a:r>
            <a:r>
              <a:rPr lang="es-ES" sz="4000" b="1" dirty="0" smtClean="0">
                <a:latin typeface="Agency FB" pitchFamily="34" charset="0"/>
              </a:rPr>
              <a:t>. E</a:t>
            </a:r>
            <a:r>
              <a:rPr lang="es-ES" sz="4000" b="1" dirty="0" smtClean="0">
                <a:latin typeface="Agency FB" pitchFamily="34" charset="0"/>
              </a:rPr>
              <a:t>. P.</a:t>
            </a:r>
          </a:p>
          <a:p>
            <a:pPr algn="ctr"/>
            <a:r>
              <a:rPr lang="es-ES" sz="4000" b="1" dirty="0" smtClean="0">
                <a:latin typeface="Agency FB" pitchFamily="34" charset="0"/>
              </a:rPr>
              <a:t>Falleció el 31 de marzo de 2016 a la edad de 65 años a causa de un ataque cardiaco en un hospital de Miami, donde estaba siendo tratada por una bronquitis.</a:t>
            </a:r>
            <a:endParaRPr lang="es-ES" sz="4000" b="1" dirty="0">
              <a:latin typeface="Agency FB" pitchFamily="34" charset="0"/>
            </a:endParaRPr>
          </a:p>
        </p:txBody>
      </p:sp>
      <p:pic>
        <p:nvPicPr>
          <p:cNvPr id="4" name="Picture 4" descr="pc12"/>
          <p:cNvPicPr>
            <a:picLocks noChangeAspect="1" noChangeArrowheads="1" noCrop="1"/>
          </p:cNvPicPr>
          <p:nvPr/>
        </p:nvPicPr>
        <p:blipFill>
          <a:blip r:embed="rId3"/>
          <a:srcRect/>
          <a:stretch>
            <a:fillRect/>
          </a:stretch>
        </p:blipFill>
        <p:spPr bwMode="auto">
          <a:xfrm>
            <a:off x="346833" y="5899150"/>
            <a:ext cx="788987" cy="958850"/>
          </a:xfrm>
          <a:prstGeom prst="rect">
            <a:avLst/>
          </a:prstGeom>
          <a:noFill/>
          <a:ln w="9525">
            <a:noFill/>
            <a:miter lim="800000"/>
            <a:headEnd/>
            <a:tailEnd/>
          </a:ln>
        </p:spPr>
      </p:pic>
    </p:spTree>
  </p:cSld>
  <p:clrMapOvr>
    <a:masterClrMapping/>
  </p:clrMapOvr>
  <p:transition spd="med"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Zaha Hadid's pebble-shaped Wangjing Soho towers in Beijing: "/>
          <p:cNvPicPr>
            <a:picLocks noChangeAspect="1" noChangeArrowheads="1"/>
          </p:cNvPicPr>
          <p:nvPr/>
        </p:nvPicPr>
        <p:blipFill>
          <a:blip r:embed="rId2"/>
          <a:srcRect/>
          <a:stretch>
            <a:fillRect/>
          </a:stretch>
        </p:blipFill>
        <p:spPr bwMode="auto">
          <a:xfrm>
            <a:off x="-1" y="0"/>
            <a:ext cx="10837863"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2">
                <a:shade val="45000"/>
                <a:satMod val="135000"/>
              </a:schemeClr>
              <a:prstClr val="white"/>
            </a:duotone>
            <a:lum bright="60000"/>
          </a:blip>
          <a:srcRect/>
          <a:stretch>
            <a:fillRect/>
          </a:stretch>
        </p:blipFill>
        <p:spPr bwMode="auto">
          <a:xfrm>
            <a:off x="-1" y="0"/>
            <a:ext cx="1083786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7750" y="3387753"/>
            <a:ext cx="6858000" cy="825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367614" y="3387753"/>
            <a:ext cx="6858000" cy="825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108378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10837863" cy="74688"/>
          </a:xfrm>
          <a:prstGeom prst="rect">
            <a:avLst/>
          </a:prstGeom>
          <a:noFill/>
          <a:ln w="9525">
            <a:noFill/>
            <a:miter lim="800000"/>
            <a:headEnd/>
            <a:tailEnd/>
          </a:ln>
        </p:spPr>
      </p:pic>
      <p:sp>
        <p:nvSpPr>
          <p:cNvPr id="155665" name="Rectangle 17"/>
          <p:cNvSpPr>
            <a:spLocks noChangeArrowheads="1"/>
          </p:cNvSpPr>
          <p:nvPr/>
        </p:nvSpPr>
        <p:spPr bwMode="auto">
          <a:xfrm>
            <a:off x="423320" y="5857892"/>
            <a:ext cx="128333" cy="314716"/>
          </a:xfrm>
          <a:prstGeom prst="rect">
            <a:avLst/>
          </a:prstGeom>
          <a:noFill/>
          <a:ln w="9525">
            <a:solidFill>
              <a:srgbClr val="E31C07"/>
            </a:solidFill>
            <a:miter lim="800000"/>
            <a:headEnd/>
            <a:tailEnd/>
          </a:ln>
          <a:effectLst/>
        </p:spPr>
        <p:txBody>
          <a:bodyPr wrap="none" lIns="37352" tIns="18676" rIns="37352" bIns="18676">
            <a:spAutoFit/>
          </a:bodyPr>
          <a:lstStyle/>
          <a:p>
            <a:pPr defTabSz="90268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3323" y="5715019"/>
            <a:ext cx="597448" cy="766986"/>
          </a:xfrm>
          <a:prstGeom prst="rect">
            <a:avLst/>
          </a:prstGeom>
          <a:noFill/>
          <a:ln w="38100">
            <a:solidFill>
              <a:srgbClr val="1CDEF8"/>
            </a:solidFill>
            <a:miter lim="800000"/>
            <a:headEnd/>
            <a:tailEnd/>
          </a:ln>
        </p:spPr>
      </p:pic>
      <p:sp>
        <p:nvSpPr>
          <p:cNvPr id="19" name="18 Rectángulo"/>
          <p:cNvSpPr/>
          <p:nvPr/>
        </p:nvSpPr>
        <p:spPr>
          <a:xfrm>
            <a:off x="2347199" y="4572009"/>
            <a:ext cx="3190942" cy="1190956"/>
          </a:xfrm>
          <a:prstGeom prst="rect">
            <a:avLst/>
          </a:prstGeom>
        </p:spPr>
        <p:txBody>
          <a:bodyPr wrap="square" lIns="89876" tIns="44938" rIns="89876" bIns="44938">
            <a:spAutoFit/>
          </a:bodyPr>
          <a:lstStyle/>
          <a:p>
            <a:pPr algn="ctr"/>
            <a:endParaRPr lang="es-ES" sz="7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89907" y="1785926"/>
            <a:ext cx="6429420" cy="2928958"/>
          </a:xfrm>
          <a:prstGeom prst="rect">
            <a:avLst/>
          </a:prstGeom>
        </p:spPr>
        <p:txBody>
          <a:bodyPr wrap="none" lIns="89876" tIns="44938" rIns="89876" bIns="44938" fromWordArt="1">
            <a:prstTxWarp prst="textPlain">
              <a:avLst>
                <a:gd name="adj" fmla="val 50000"/>
              </a:avLst>
            </a:prstTxWarp>
          </a:bodyPr>
          <a:lstStyle/>
          <a:p>
            <a:pPr algn="ctr"/>
            <a:r>
              <a:rPr lang="es-ES" sz="3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 </a:t>
            </a:r>
          </a:p>
          <a:p>
            <a:pPr algn="ctr"/>
            <a:r>
              <a:rPr lang="es-ES" sz="35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BUEN DIA</a:t>
            </a:r>
            <a:endParaRPr lang="es-ES" sz="35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24" name="23 Rectángulo"/>
          <p:cNvSpPr/>
          <p:nvPr/>
        </p:nvSpPr>
        <p:spPr>
          <a:xfrm>
            <a:off x="1160394" y="6039665"/>
            <a:ext cx="1711093" cy="367753"/>
          </a:xfrm>
          <a:prstGeom prst="rect">
            <a:avLst/>
          </a:prstGeom>
        </p:spPr>
        <p:txBody>
          <a:bodyPr wrap="none" lIns="89876" tIns="44938" rIns="89876" bIns="44938">
            <a:spAutoFit/>
          </a:bodyPr>
          <a:lstStyle/>
          <a:p>
            <a:pPr algn="ctr">
              <a:defRPr/>
            </a:pPr>
            <a:r>
              <a:rPr lang="es-ES"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LUIS</a:t>
            </a:r>
            <a:endParaRPr lang="es-ES"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8378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8378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48203" y="0"/>
            <a:ext cx="5780194" cy="1562100"/>
          </a:xfrm>
          <a:prstGeom prst="rect">
            <a:avLst/>
          </a:prstGeom>
          <a:noFill/>
        </p:spPr>
      </p:pic>
      <p:sp>
        <p:nvSpPr>
          <p:cNvPr id="4104" name="Text Box 8"/>
          <p:cNvSpPr txBox="1">
            <a:spLocks noChangeArrowheads="1"/>
          </p:cNvSpPr>
          <p:nvPr/>
        </p:nvSpPr>
        <p:spPr bwMode="auto">
          <a:xfrm>
            <a:off x="0" y="1905001"/>
            <a:ext cx="108378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54733" y="4724402"/>
            <a:ext cx="316104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683349" y="4191000"/>
            <a:ext cx="2799781"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786723" y="4876800"/>
            <a:ext cx="1445048"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32209"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32209"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32209"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32209"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Zaha Hadi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Zaha Hadid</Template>
  <TotalTime>2</TotalTime>
  <Words>474</Words>
  <Application>Microsoft Office PowerPoint</Application>
  <PresentationFormat>Personalizado</PresentationFormat>
  <Paragraphs>98</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Zaha Hadid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2016-04-08T08:39:38Z</dcterms:created>
  <dcterms:modified xsi:type="dcterms:W3CDTF">2016-04-08T08:42:07Z</dcterms:modified>
</cp:coreProperties>
</file>