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0"/>
  </p:notesMasterIdLst>
  <p:sldIdLst>
    <p:sldId id="479" r:id="rId3"/>
    <p:sldId id="513" r:id="rId4"/>
    <p:sldId id="336" r:id="rId5"/>
    <p:sldId id="481" r:id="rId6"/>
    <p:sldId id="441" r:id="rId7"/>
    <p:sldId id="482" r:id="rId8"/>
    <p:sldId id="484" r:id="rId9"/>
    <p:sldId id="485" r:id="rId10"/>
    <p:sldId id="486" r:id="rId11"/>
    <p:sldId id="487" r:id="rId12"/>
    <p:sldId id="514" r:id="rId13"/>
    <p:sldId id="488" r:id="rId14"/>
    <p:sldId id="443" r:id="rId15"/>
    <p:sldId id="444" r:id="rId16"/>
    <p:sldId id="495" r:id="rId17"/>
    <p:sldId id="445" r:id="rId18"/>
    <p:sldId id="491" r:id="rId19"/>
    <p:sldId id="492" r:id="rId20"/>
    <p:sldId id="516" r:id="rId21"/>
    <p:sldId id="493" r:id="rId22"/>
    <p:sldId id="494" r:id="rId23"/>
    <p:sldId id="523" r:id="rId24"/>
    <p:sldId id="451" r:id="rId25"/>
    <p:sldId id="517" r:id="rId26"/>
    <p:sldId id="496" r:id="rId27"/>
    <p:sldId id="449" r:id="rId28"/>
    <p:sldId id="497" r:id="rId29"/>
    <p:sldId id="498" r:id="rId30"/>
    <p:sldId id="455" r:id="rId31"/>
    <p:sldId id="524" r:id="rId32"/>
    <p:sldId id="499" r:id="rId33"/>
    <p:sldId id="456" r:id="rId34"/>
    <p:sldId id="518" r:id="rId35"/>
    <p:sldId id="458" r:id="rId36"/>
    <p:sldId id="457" r:id="rId37"/>
    <p:sldId id="500" r:id="rId38"/>
    <p:sldId id="519" r:id="rId39"/>
    <p:sldId id="501" r:id="rId40"/>
    <p:sldId id="461" r:id="rId41"/>
    <p:sldId id="502" r:id="rId42"/>
    <p:sldId id="469" r:id="rId43"/>
    <p:sldId id="464" r:id="rId44"/>
    <p:sldId id="522" r:id="rId45"/>
    <p:sldId id="520" r:id="rId46"/>
    <p:sldId id="503" r:id="rId47"/>
    <p:sldId id="480" r:id="rId48"/>
    <p:sldId id="525" r:id="rId49"/>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Cqb4QcnIRu+lwIUYmhXGoA==" hashData="Up1+GgO7UVVZmz6/oIF8vAcD8D8="/>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290" autoAdjust="0"/>
    <p:restoredTop sz="96338" autoAdjust="0"/>
  </p:normalViewPr>
  <p:slideViewPr>
    <p:cSldViewPr>
      <p:cViewPr>
        <p:scale>
          <a:sx n="60" d="100"/>
          <a:sy n="60" d="100"/>
        </p:scale>
        <p:origin x="974" y="326"/>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19/09/2026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19/09/2026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19/09/2026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19/09/2026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19/09/2026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19/09/2026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19/09/2026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19/09/2026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19/09/2026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19/09/2026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19/09/2026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19/09/2026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463454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19/09/2026</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59149782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2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3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8" Type="http://schemas.openxmlformats.org/officeDocument/2006/relationships/image" Target="../media/image83.png"/><Relationship Id="rId13" Type="http://schemas.openxmlformats.org/officeDocument/2006/relationships/hyperlink" Target="https://vk.com/mispps" TargetMode="External"/><Relationship Id="rId3" Type="http://schemas.openxmlformats.org/officeDocument/2006/relationships/image" Target="../media/image80.png"/><Relationship Id="rId7" Type="http://schemas.openxmlformats.org/officeDocument/2006/relationships/hyperlink" Target="https://www.facebook.com/mispps" TargetMode="External"/><Relationship Id="rId12" Type="http://schemas.openxmlformats.org/officeDocument/2006/relationships/image" Target="../media/image8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2.png"/><Relationship Id="rId11" Type="http://schemas.openxmlformats.org/officeDocument/2006/relationships/hyperlink" Target="https://plus.google.com/+Mispps/" TargetMode="External"/><Relationship Id="rId5" Type="http://schemas.openxmlformats.org/officeDocument/2006/relationships/image" Target="../media/image81.png"/><Relationship Id="rId10" Type="http://schemas.openxmlformats.org/officeDocument/2006/relationships/image" Target="../media/image8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West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Side</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Story</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Realizado con Fotogramas de la película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23" presetClass="entr" presetSubtype="16"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 calcmode="lin" valueType="num">
                                      <p:cBhvr>
                                        <p:cTn id="18" dur="2000" fill="hold"/>
                                        <p:tgtEl>
                                          <p:spTgt spid="16389"/>
                                        </p:tgtEl>
                                        <p:attrNameLst>
                                          <p:attrName>ppt_w</p:attrName>
                                        </p:attrNameLst>
                                      </p:cBhvr>
                                      <p:tavLst>
                                        <p:tav tm="0">
                                          <p:val>
                                            <p:fltVal val="0"/>
                                          </p:val>
                                        </p:tav>
                                        <p:tav tm="100000">
                                          <p:val>
                                            <p:strVal val="#ppt_w"/>
                                          </p:val>
                                        </p:tav>
                                      </p:tavLst>
                                    </p:anim>
                                    <p:anim calcmode="lin" valueType="num">
                                      <p:cBhvr>
                                        <p:cTn id="19" dur="2000" fill="hold"/>
                                        <p:tgtEl>
                                          <p:spTgt spid="16389"/>
                                        </p:tgtEl>
                                        <p:attrNameLst>
                                          <p:attrName>ppt_h</p:attrName>
                                        </p:attrNameLst>
                                      </p:cBhvr>
                                      <p:tavLst>
                                        <p:tav tm="0">
                                          <p:val>
                                            <p:fltVal val="0"/>
                                          </p:val>
                                        </p:tav>
                                        <p:tav tm="100000">
                                          <p:val>
                                            <p:strVal val="#ppt_h"/>
                                          </p:val>
                                        </p:tav>
                                      </p:tavLst>
                                    </p:anim>
                                  </p:childTnLst>
                                </p:cTn>
                              </p:par>
                            </p:childTnLst>
                          </p:cTn>
                        </p:par>
                        <p:par>
                          <p:cTn id="20" fill="hold">
                            <p:stCondLst>
                              <p:cond delay="7000"/>
                            </p:stCondLst>
                            <p:childTnLst>
                              <p:par>
                                <p:cTn id="21" presetID="23" presetClass="entr" presetSubtype="16" fill="hold" nodeType="afterEffect">
                                  <p:stCondLst>
                                    <p:cond delay="500"/>
                                  </p:stCondLst>
                                  <p:childTnLst>
                                    <p:set>
                                      <p:cBhvr>
                                        <p:cTn id="22" dur="1" fill="hold">
                                          <p:stCondLst>
                                            <p:cond delay="0"/>
                                          </p:stCondLst>
                                        </p:cTn>
                                        <p:tgtEl>
                                          <p:spTgt spid="16390"/>
                                        </p:tgtEl>
                                        <p:attrNameLst>
                                          <p:attrName>style.visibility</p:attrName>
                                        </p:attrNameLst>
                                      </p:cBhvr>
                                      <p:to>
                                        <p:strVal val="visible"/>
                                      </p:to>
                                    </p:set>
                                    <p:anim calcmode="lin" valueType="num">
                                      <p:cBhvr>
                                        <p:cTn id="23" dur="2000" fill="hold"/>
                                        <p:tgtEl>
                                          <p:spTgt spid="16390"/>
                                        </p:tgtEl>
                                        <p:attrNameLst>
                                          <p:attrName>ppt_w</p:attrName>
                                        </p:attrNameLst>
                                      </p:cBhvr>
                                      <p:tavLst>
                                        <p:tav tm="0">
                                          <p:val>
                                            <p:fltVal val="0"/>
                                          </p:val>
                                        </p:tav>
                                        <p:tav tm="100000">
                                          <p:val>
                                            <p:strVal val="#ppt_w"/>
                                          </p:val>
                                        </p:tav>
                                      </p:tavLst>
                                    </p:anim>
                                    <p:anim calcmode="lin" valueType="num">
                                      <p:cBhvr>
                                        <p:cTn id="24" dur="2000" fill="hold"/>
                                        <p:tgtEl>
                                          <p:spTgt spid="16390"/>
                                        </p:tgtEl>
                                        <p:attrNameLst>
                                          <p:attrName>ppt_h</p:attrName>
                                        </p:attrNameLst>
                                      </p:cBhvr>
                                      <p:tavLst>
                                        <p:tav tm="0">
                                          <p:val>
                                            <p:fltVal val="0"/>
                                          </p:val>
                                        </p:tav>
                                        <p:tav tm="100000">
                                          <p:val>
                                            <p:strVal val="#ppt_h"/>
                                          </p:val>
                                        </p:tav>
                                      </p:tavLst>
                                    </p:anim>
                                  </p:childTnLst>
                                </p:cTn>
                              </p:par>
                            </p:childTnLst>
                          </p:cTn>
                        </p:par>
                        <p:par>
                          <p:cTn id="25" fill="hold">
                            <p:stCondLst>
                              <p:cond delay="9500"/>
                            </p:stCondLst>
                            <p:childTnLst>
                              <p:par>
                                <p:cTn id="26" presetID="23" presetClass="entr" presetSubtype="16" repeatCount="3000" fill="hold" nodeType="afterEffect">
                                  <p:stCondLst>
                                    <p:cond delay="500"/>
                                  </p:stCondLst>
                                  <p:childTnLst>
                                    <p:set>
                                      <p:cBhvr>
                                        <p:cTn id="27" dur="1" fill="hold">
                                          <p:stCondLst>
                                            <p:cond delay="0"/>
                                          </p:stCondLst>
                                        </p:cTn>
                                        <p:tgtEl>
                                          <p:spTgt spid="16391"/>
                                        </p:tgtEl>
                                        <p:attrNameLst>
                                          <p:attrName>style.visibility</p:attrName>
                                        </p:attrNameLst>
                                      </p:cBhvr>
                                      <p:to>
                                        <p:strVal val="visible"/>
                                      </p:to>
                                    </p:set>
                                    <p:anim calcmode="lin" valueType="num">
                                      <p:cBhvr>
                                        <p:cTn id="28" dur="1000" fill="hold"/>
                                        <p:tgtEl>
                                          <p:spTgt spid="16391"/>
                                        </p:tgtEl>
                                        <p:attrNameLst>
                                          <p:attrName>ppt_w</p:attrName>
                                        </p:attrNameLst>
                                      </p:cBhvr>
                                      <p:tavLst>
                                        <p:tav tm="0">
                                          <p:val>
                                            <p:fltVal val="0"/>
                                          </p:val>
                                        </p:tav>
                                        <p:tav tm="100000">
                                          <p:val>
                                            <p:strVal val="#ppt_w"/>
                                          </p:val>
                                        </p:tav>
                                      </p:tavLst>
                                    </p:anim>
                                    <p:anim calcmode="lin" valueType="num">
                                      <p:cBhvr>
                                        <p:cTn id="29"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44.jpg"/>
          <p:cNvPicPr>
            <a:picLocks noChangeAspect="1"/>
          </p:cNvPicPr>
          <p:nvPr/>
        </p:nvPicPr>
        <p:blipFill>
          <a:blip r:embed="rId2" cstate="print"/>
          <a:stretch>
            <a:fillRect/>
          </a:stretch>
        </p:blipFill>
        <p:spPr>
          <a:xfrm>
            <a:off x="-428660" y="0"/>
            <a:ext cx="10072757" cy="5715000"/>
          </a:xfrm>
          <a:prstGeom prst="rect">
            <a:avLst/>
          </a:prstGeom>
        </p:spPr>
      </p:pic>
      <p:sp>
        <p:nvSpPr>
          <p:cNvPr id="7" name="6 Rectángulo"/>
          <p:cNvSpPr/>
          <p:nvPr/>
        </p:nvSpPr>
        <p:spPr>
          <a:xfrm>
            <a:off x="-428660" y="0"/>
            <a:ext cx="10072758" cy="5715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928662" y="142856"/>
            <a:ext cx="7425366" cy="523220"/>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West </a:t>
            </a:r>
            <a:r>
              <a:rPr lang="es-ES" sz="28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Side</a:t>
            </a: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a:t>
            </a:r>
            <a:r>
              <a:rPr lang="es-ES" sz="28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Story</a:t>
            </a: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 Una historia de amor - </a:t>
            </a:r>
            <a:endParaRPr lang="es-ES" sz="2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4" name="3 CuadroTexto"/>
          <p:cNvSpPr txBox="1"/>
          <p:nvPr/>
        </p:nvSpPr>
        <p:spPr>
          <a:xfrm>
            <a:off x="642910" y="3286128"/>
            <a:ext cx="8001056"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destino oscuro sobrevuela sobre ellos… y todo lo enreda, hasta que la muerte acaba con la pasión. Si bien María no se suicida ante el fallecimiento del joven amante, sí termina su inocencia. La única justificación para las peleas, el loco amor, las discusiones furibundas, y todo el catálogo de insensateces que nos brindan </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jets y </a:t>
            </a:r>
            <a:r>
              <a:rPr lang="es-ES" sz="20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sharks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 que asistimos a un comportamiento propio de la adolescencia.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642910" y="857236"/>
            <a:ext cx="7786742"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Ciudad de Nueva York, 1957. Dos pandillas de adolescentes compiten por el control del "West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Side</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Los Jets, un grupo de blancos dirigido por Riff, se pelean con los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Sharks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puertorriqueños dirigidos por Bernardo. El teniente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Schrank</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el oficial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Krupke</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llegan y los separan. Los Jets desafían a los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Sharks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 una pelea que se llevará a cabo después de un próximo baile.</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72000">
        <p:split orient="vert"/>
      </p:transition>
    </mc:Choice>
    <mc:Fallback>
      <p:transition spd="slow" advTm="7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10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345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a:off x="0" y="0"/>
            <a:ext cx="9144000" cy="4771505"/>
          </a:xfrm>
          <a:prstGeom prst="rect">
            <a:avLst/>
          </a:prstGeom>
          <a:noFill/>
          <a:ln w="9525">
            <a:noFill/>
            <a:miter lim="800000"/>
            <a:headEnd/>
            <a:tailEnd/>
          </a:ln>
        </p:spPr>
      </p:pic>
      <p:pic>
        <p:nvPicPr>
          <p:cNvPr id="4" name="3 Imagen" descr="354539.jpg"/>
          <p:cNvPicPr>
            <a:picLocks noChangeAspect="1"/>
          </p:cNvPicPr>
          <p:nvPr/>
        </p:nvPicPr>
        <p:blipFill>
          <a:blip r:embed="rId4" cstate="print"/>
          <a:stretch>
            <a:fillRect/>
          </a:stretch>
        </p:blipFill>
        <p:spPr bwMode="auto">
          <a:xfrm>
            <a:off x="0" y="0"/>
            <a:ext cx="9144000" cy="4786326"/>
          </a:xfrm>
          <a:prstGeom prst="rect">
            <a:avLst/>
          </a:prstGeom>
          <a:noFill/>
          <a:ln w="9525">
            <a:noFill/>
            <a:miter lim="800000"/>
            <a:headEnd/>
            <a:tailEnd/>
          </a:ln>
        </p:spPr>
      </p:pic>
      <p:pic>
        <p:nvPicPr>
          <p:cNvPr id="16" name="15 Imagen" descr="195762.jpg"/>
          <p:cNvPicPr>
            <a:picLocks noChangeAspect="1"/>
          </p:cNvPicPr>
          <p:nvPr/>
        </p:nvPicPr>
        <p:blipFill>
          <a:blip r:embed="rId5" cstate="print"/>
          <a:stretch>
            <a:fillRect/>
          </a:stretch>
        </p:blipFill>
        <p:spPr bwMode="auto">
          <a:xfrm>
            <a:off x="0" y="0"/>
            <a:ext cx="9144000" cy="4788130"/>
          </a:xfrm>
          <a:prstGeom prst="rect">
            <a:avLst/>
          </a:prstGeom>
          <a:noFill/>
          <a:ln w="9525">
            <a:noFill/>
            <a:miter lim="800000"/>
            <a:headEnd/>
            <a:tailEnd/>
          </a:ln>
        </p:spPr>
      </p:pic>
      <p:sp>
        <p:nvSpPr>
          <p:cNvPr id="5" name="4 CuadroTexto"/>
          <p:cNvSpPr txBox="1"/>
          <p:nvPr/>
        </p:nvSpPr>
        <p:spPr>
          <a:xfrm>
            <a:off x="214282" y="4643450"/>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Ciudad de Nueva York, 1957. Dos pandillas de adolescentes compiten por el control del "West </a:t>
            </a:r>
            <a:r>
              <a:rPr lang="es-ES" i="1" dirty="0" err="1" smtClean="0">
                <a:effectLst>
                  <a:glow rad="101600">
                    <a:srgbClr val="C00000">
                      <a:alpha val="60000"/>
                    </a:srgbClr>
                  </a:glow>
                  <a:outerShdw blurRad="38100" dist="38100" dir="2700000" algn="tl">
                    <a:srgbClr val="000000">
                      <a:alpha val="43137"/>
                    </a:srgbClr>
                  </a:outerShdw>
                </a:effectLst>
              </a:rPr>
              <a:t>Side</a:t>
            </a:r>
            <a:r>
              <a:rPr lang="es-ES" i="1" dirty="0" smtClean="0">
                <a:effectLst>
                  <a:glow rad="101600">
                    <a:srgbClr val="C00000">
                      <a:alpha val="60000"/>
                    </a:srgbClr>
                  </a:glow>
                  <a:outerShdw blurRad="38100" dist="38100" dir="2700000" algn="tl">
                    <a:srgbClr val="000000">
                      <a:alpha val="43137"/>
                    </a:srgbClr>
                  </a:outerShdw>
                </a:effectLst>
              </a:rPr>
              <a:t>". Los Jets, un grupo de blancos dirigido por Riff, se pelean con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puertorriqueños dirigidos por Bernardo.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285720"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un principio revivían la tragedia de los dos jóvenes amantes con el conflicto de pertenecer a religiones diferentes (católica y judía), pero después la actualidad de las calles de New York les dio el toque final: era la época de las bandas y los puertorriqueños estaban pisando fuerte en las calles de New York.</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357158" y="4357698"/>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t>
            </a:r>
            <a:r>
              <a:rPr lang="es-ES" i="1" dirty="0" err="1" smtClean="0">
                <a:effectLst>
                  <a:glow rad="101600">
                    <a:srgbClr val="C00000">
                      <a:alpha val="60000"/>
                    </a:srgbClr>
                  </a:glow>
                  <a:outerShdw blurRad="38100" dist="38100" dir="2700000" algn="tl">
                    <a:srgbClr val="000000">
                      <a:alpha val="43137"/>
                    </a:srgbClr>
                  </a:outerShdw>
                </a:effectLst>
              </a:rPr>
              <a:t>Capuletos</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Montescos</a:t>
            </a:r>
            <a:r>
              <a:rPr lang="es-ES" i="1" dirty="0" smtClean="0">
                <a:effectLst>
                  <a:glow rad="101600">
                    <a:srgbClr val="C00000">
                      <a:alpha val="60000"/>
                    </a:srgbClr>
                  </a:glow>
                  <a:outerShdw blurRad="38100" dist="38100" dir="2700000" algn="tl">
                    <a:srgbClr val="000000">
                      <a:alpha val="43137"/>
                    </a:srgbClr>
                  </a:outerShdw>
                </a:effectLst>
              </a:rPr>
              <a:t> son sustituidos por los Jets y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dos pandillas enfrentadas por el dominio de las calles de Nueva York. Tony (Richard </a:t>
            </a:r>
            <a:r>
              <a:rPr lang="es-ES" i="1" dirty="0" err="1" smtClean="0">
                <a:effectLst>
                  <a:glow rad="101600">
                    <a:srgbClr val="C00000">
                      <a:alpha val="60000"/>
                    </a:srgbClr>
                  </a:glow>
                  <a:outerShdw blurRad="38100" dist="38100" dir="2700000" algn="tl">
                    <a:srgbClr val="000000">
                      <a:alpha val="43137"/>
                    </a:srgbClr>
                  </a:outerShdw>
                </a:effectLst>
              </a:rPr>
              <a:t>Beymer</a:t>
            </a:r>
            <a:r>
              <a:rPr lang="es-ES" i="1" dirty="0" smtClean="0">
                <a:effectLst>
                  <a:glow rad="101600">
                    <a:srgbClr val="C00000">
                      <a:alpha val="60000"/>
                    </a:srgbClr>
                  </a:glow>
                  <a:outerShdw blurRad="38100" dist="38100" dir="2700000" algn="tl">
                    <a:srgbClr val="000000">
                      <a:alpha val="43137"/>
                    </a:srgbClr>
                  </a:outerShdw>
                </a:effectLst>
              </a:rPr>
              <a:t>) es el creador y exlíder de los Jets junto a su mejor amigo, Riff (</a:t>
            </a:r>
            <a:r>
              <a:rPr lang="es-ES" i="1" dirty="0" err="1" smtClean="0">
                <a:effectLst>
                  <a:glow rad="101600">
                    <a:srgbClr val="C00000">
                      <a:alpha val="60000"/>
                    </a:srgbClr>
                  </a:glow>
                  <a:outerShdw blurRad="38100" dist="38100" dir="2700000" algn="tl">
                    <a:srgbClr val="000000">
                      <a:alpha val="43137"/>
                    </a:srgbClr>
                  </a:outerShdw>
                </a:effectLst>
              </a:rPr>
              <a:t>Russ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Tumblyn</a:t>
            </a:r>
            <a:r>
              <a:rPr lang="es-ES" i="1" dirty="0" smtClean="0">
                <a:effectLst>
                  <a:glow rad="101600">
                    <a:srgbClr val="C00000">
                      <a:alpha val="60000"/>
                    </a:srgbClr>
                  </a:glow>
                  <a:outerShdw blurRad="38100" dist="38100" dir="2700000" algn="tl">
                    <a:srgbClr val="000000">
                      <a:alpha val="43137"/>
                    </a:srgbClr>
                  </a:outerShdw>
                </a:effectLst>
              </a:rPr>
              <a:t>), un </a:t>
            </a:r>
            <a:r>
              <a:rPr lang="es-ES" i="1" dirty="0" err="1" smtClean="0">
                <a:effectLst>
                  <a:glow rad="101600">
                    <a:srgbClr val="C00000">
                      <a:alpha val="60000"/>
                    </a:srgbClr>
                  </a:glow>
                  <a:outerShdw blurRad="38100" dist="38100" dir="2700000" algn="tl">
                    <a:srgbClr val="000000">
                      <a:alpha val="43137"/>
                    </a:srgbClr>
                  </a:outerShdw>
                </a:effectLst>
              </a:rPr>
              <a:t>Mercutio</a:t>
            </a:r>
            <a:r>
              <a:rPr lang="es-ES" i="1" dirty="0" smtClean="0">
                <a:effectLst>
                  <a:glow rad="101600">
                    <a:srgbClr val="C00000">
                      <a:alpha val="60000"/>
                    </a:srgbClr>
                  </a:glow>
                  <a:outerShdw blurRad="38100" dist="38100" dir="2700000" algn="tl">
                    <a:srgbClr val="000000">
                      <a:alpha val="43137"/>
                    </a:srgbClr>
                  </a:outerShdw>
                </a:effectLst>
              </a:rPr>
              <a:t> que vuela en cada baile o a través del brillo de las navajas.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92000">
        <p:wipe/>
        <p:sndAc>
          <p:stSnd loop="1">
            <p:snd r:embed="rId2" name="Variadas.wav"/>
          </p:stSnd>
        </p:sndAc>
      </p:transition>
    </mc:Choice>
    <mc:Fallback>
      <p:transition spd="slow" advTm="92000">
        <p:wip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29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7"/>
                                        </p:tgtEl>
                                      </p:cBhvr>
                                    </p:animEffect>
                                    <p:set>
                                      <p:cBhvr>
                                        <p:cTn id="24" dur="1" fill="hold">
                                          <p:stCondLst>
                                            <p:cond delay="2999"/>
                                          </p:stCondLst>
                                        </p:cTn>
                                        <p:tgtEl>
                                          <p:spTgt spid="7"/>
                                        </p:tgtEl>
                                        <p:attrNameLst>
                                          <p:attrName>style.visibility</p:attrName>
                                        </p:attrNameLst>
                                      </p:cBhvr>
                                      <p:to>
                                        <p:strVal val="hidden"/>
                                      </p:to>
                                    </p:set>
                                  </p:childTnLst>
                                </p:cTn>
                              </p:par>
                              <p:par>
                                <p:cTn id="25" presetID="23" presetClass="exit" presetSubtype="16" fill="hold" nodeType="withEffect">
                                  <p:stCondLst>
                                    <p:cond delay="2000"/>
                                  </p:stCondLst>
                                  <p:childTnLst>
                                    <p:anim calcmode="lin" valueType="num">
                                      <p:cBhvr>
                                        <p:cTn id="26" dur="3000"/>
                                        <p:tgtEl>
                                          <p:spTgt spid="7"/>
                                        </p:tgtEl>
                                        <p:attrNameLst>
                                          <p:attrName>ppt_w</p:attrName>
                                        </p:attrNameLst>
                                      </p:cBhvr>
                                      <p:tavLst>
                                        <p:tav tm="0">
                                          <p:val>
                                            <p:strVal val="ppt_w"/>
                                          </p:val>
                                        </p:tav>
                                        <p:tav tm="100000">
                                          <p:val>
                                            <p:strVal val="4*ppt_w"/>
                                          </p:val>
                                        </p:tav>
                                      </p:tavLst>
                                    </p:anim>
                                    <p:anim calcmode="lin" valueType="num">
                                      <p:cBhvr>
                                        <p:cTn id="27" dur="3000"/>
                                        <p:tgtEl>
                                          <p:spTgt spid="7"/>
                                        </p:tgtEl>
                                        <p:attrNameLst>
                                          <p:attrName>ppt_h</p:attrName>
                                        </p:attrNameLst>
                                      </p:cBhvr>
                                      <p:tavLst>
                                        <p:tav tm="0">
                                          <p:val>
                                            <p:strVal val="ppt_h"/>
                                          </p:val>
                                        </p:tav>
                                        <p:tav tm="100000">
                                          <p:val>
                                            <p:strVal val="4*ppt_h"/>
                                          </p:val>
                                        </p:tav>
                                      </p:tavLst>
                                    </p:anim>
                                    <p:set>
                                      <p:cBhvr>
                                        <p:cTn id="28" dur="1" fill="hold">
                                          <p:stCondLst>
                                            <p:cond delay="2999"/>
                                          </p:stCondLst>
                                        </p:cTn>
                                        <p:tgtEl>
                                          <p:spTgt spid="7"/>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4000"/>
                                        <p:tgtEl>
                                          <p:spTgt spid="4"/>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4/3*#ppt_w"/>
                                          </p:val>
                                        </p:tav>
                                        <p:tav tm="100000">
                                          <p:val>
                                            <p:strVal val="#ppt_w"/>
                                          </p:val>
                                        </p:tav>
                                      </p:tavLst>
                                    </p:anim>
                                    <p:anim calcmode="lin" valueType="num">
                                      <p:cBhvr>
                                        <p:cTn id="35" dur="4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289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par>
                          <p:cTn id="42" fill="hold">
                            <p:stCondLst>
                              <p:cond delay="55800"/>
                            </p:stCondLst>
                            <p:childTnLst>
                              <p:par>
                                <p:cTn id="43" presetID="10" presetClass="exit" presetSubtype="0" fill="hold" grpId="1" nodeType="afterEffect">
                                  <p:stCondLst>
                                    <p:cond delay="2000"/>
                                  </p:stCondLst>
                                  <p:iterate type="lt">
                                    <p:tmPct val="0"/>
                                  </p:iterate>
                                  <p:childTnLst>
                                    <p:animEffect transition="out" filter="fade">
                                      <p:cBhvr>
                                        <p:cTn id="44" dur="3000"/>
                                        <p:tgtEl>
                                          <p:spTgt spid="6"/>
                                        </p:tgtEl>
                                      </p:cBhvr>
                                    </p:animEffect>
                                    <p:set>
                                      <p:cBhvr>
                                        <p:cTn id="45" dur="1" fill="hold">
                                          <p:stCondLst>
                                            <p:cond delay="2999"/>
                                          </p:stCondLst>
                                        </p:cTn>
                                        <p:tgtEl>
                                          <p:spTgt spid="6"/>
                                        </p:tgtEl>
                                        <p:attrNameLst>
                                          <p:attrName>style.visibility</p:attrName>
                                        </p:attrNameLst>
                                      </p:cBhvr>
                                      <p:to>
                                        <p:strVal val="hidden"/>
                                      </p:to>
                                    </p:set>
                                  </p:childTnLst>
                                </p:cTn>
                              </p:par>
                              <p:par>
                                <p:cTn id="46" presetID="10" presetClass="exit" presetSubtype="0" fill="hold" nodeType="withEffect">
                                  <p:stCondLst>
                                    <p:cond delay="2000"/>
                                  </p:stCondLst>
                                  <p:childTnLst>
                                    <p:animEffect transition="out" filter="fade">
                                      <p:cBhvr>
                                        <p:cTn id="47" dur="3000"/>
                                        <p:tgtEl>
                                          <p:spTgt spid="4"/>
                                        </p:tgtEl>
                                      </p:cBhvr>
                                    </p:animEffect>
                                    <p:set>
                                      <p:cBhvr>
                                        <p:cTn id="48" dur="1" fill="hold">
                                          <p:stCondLst>
                                            <p:cond delay="2999"/>
                                          </p:stCondLst>
                                        </p:cTn>
                                        <p:tgtEl>
                                          <p:spTgt spid="4"/>
                                        </p:tgtEl>
                                        <p:attrNameLst>
                                          <p:attrName>style.visibility</p:attrName>
                                        </p:attrNameLst>
                                      </p:cBhvr>
                                      <p:to>
                                        <p:strVal val="hidden"/>
                                      </p:to>
                                    </p:set>
                                  </p:childTnLst>
                                </p:cTn>
                              </p:par>
                              <p:par>
                                <p:cTn id="49" presetID="23" presetClass="exit" presetSubtype="16" fill="hold" nodeType="withEffect">
                                  <p:stCondLst>
                                    <p:cond delay="2000"/>
                                  </p:stCondLst>
                                  <p:childTnLst>
                                    <p:anim calcmode="lin" valueType="num">
                                      <p:cBhvr>
                                        <p:cTn id="50" dur="3000"/>
                                        <p:tgtEl>
                                          <p:spTgt spid="4"/>
                                        </p:tgtEl>
                                        <p:attrNameLst>
                                          <p:attrName>ppt_w</p:attrName>
                                        </p:attrNameLst>
                                      </p:cBhvr>
                                      <p:tavLst>
                                        <p:tav tm="0">
                                          <p:val>
                                            <p:strVal val="ppt_w"/>
                                          </p:val>
                                        </p:tav>
                                        <p:tav tm="100000">
                                          <p:val>
                                            <p:strVal val="4*ppt_w"/>
                                          </p:val>
                                        </p:tav>
                                      </p:tavLst>
                                    </p:anim>
                                    <p:anim calcmode="lin" valueType="num">
                                      <p:cBhvr>
                                        <p:cTn id="51" dur="3000"/>
                                        <p:tgtEl>
                                          <p:spTgt spid="4"/>
                                        </p:tgtEl>
                                        <p:attrNameLst>
                                          <p:attrName>ppt_h</p:attrName>
                                        </p:attrNameLst>
                                      </p:cBhvr>
                                      <p:tavLst>
                                        <p:tav tm="0">
                                          <p:val>
                                            <p:strVal val="ppt_h"/>
                                          </p:val>
                                        </p:tav>
                                        <p:tav tm="100000">
                                          <p:val>
                                            <p:strVal val="4*ppt_h"/>
                                          </p:val>
                                        </p:tav>
                                      </p:tavLst>
                                    </p:anim>
                                    <p:set>
                                      <p:cBhvr>
                                        <p:cTn id="52" dur="1" fill="hold">
                                          <p:stCondLst>
                                            <p:cond delay="2999"/>
                                          </p:stCondLst>
                                        </p:cTn>
                                        <p:tgtEl>
                                          <p:spTgt spid="4"/>
                                        </p:tgtEl>
                                        <p:attrNameLst>
                                          <p:attrName>style.visibility</p:attrName>
                                        </p:attrNameLst>
                                      </p:cBhvr>
                                      <p:to>
                                        <p:strVal val="hidden"/>
                                      </p:to>
                                    </p:set>
                                  </p:childTnLst>
                                </p:cTn>
                              </p:par>
                              <p:par>
                                <p:cTn id="53" presetID="10" presetClass="entr" presetSubtype="0" fill="hold" nodeType="withEffect">
                                  <p:stCondLst>
                                    <p:cond delay="20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4000"/>
                                        <p:tgtEl>
                                          <p:spTgt spid="16"/>
                                        </p:tgtEl>
                                      </p:cBhvr>
                                    </p:animEffect>
                                  </p:childTnLst>
                                </p:cTn>
                              </p:par>
                              <p:par>
                                <p:cTn id="56" presetID="23" presetClass="entr" presetSubtype="288" fill="hold" nodeType="withEffect">
                                  <p:stCondLst>
                                    <p:cond delay="2000"/>
                                  </p:stCondLst>
                                  <p:childTnLst>
                                    <p:set>
                                      <p:cBhvr>
                                        <p:cTn id="57" dur="1" fill="hold">
                                          <p:stCondLst>
                                            <p:cond delay="0"/>
                                          </p:stCondLst>
                                        </p:cTn>
                                        <p:tgtEl>
                                          <p:spTgt spid="16"/>
                                        </p:tgtEl>
                                        <p:attrNameLst>
                                          <p:attrName>style.visibility</p:attrName>
                                        </p:attrNameLst>
                                      </p:cBhvr>
                                      <p:to>
                                        <p:strVal val="visible"/>
                                      </p:to>
                                    </p:set>
                                    <p:anim calcmode="lin" valueType="num">
                                      <p:cBhvr>
                                        <p:cTn id="58" dur="4000" fill="hold"/>
                                        <p:tgtEl>
                                          <p:spTgt spid="16"/>
                                        </p:tgtEl>
                                        <p:attrNameLst>
                                          <p:attrName>ppt_w</p:attrName>
                                        </p:attrNameLst>
                                      </p:cBhvr>
                                      <p:tavLst>
                                        <p:tav tm="0">
                                          <p:val>
                                            <p:strVal val="4/3*#ppt_w"/>
                                          </p:val>
                                        </p:tav>
                                        <p:tav tm="100000">
                                          <p:val>
                                            <p:strVal val="#ppt_w"/>
                                          </p:val>
                                        </p:tav>
                                      </p:tavLst>
                                    </p:anim>
                                    <p:anim calcmode="lin" valueType="num">
                                      <p:cBhvr>
                                        <p:cTn id="59" dur="4000" fill="hold"/>
                                        <p:tgtEl>
                                          <p:spTgt spid="16"/>
                                        </p:tgtEl>
                                        <p:attrNameLst>
                                          <p:attrName>ppt_h</p:attrName>
                                        </p:attrNameLst>
                                      </p:cBhvr>
                                      <p:tavLst>
                                        <p:tav tm="0">
                                          <p:val>
                                            <p:strVal val="4/3*#ppt_h"/>
                                          </p:val>
                                        </p:tav>
                                        <p:tav tm="100000">
                                          <p:val>
                                            <p:strVal val="#ppt_h"/>
                                          </p:val>
                                        </p:tav>
                                      </p:tavLst>
                                    </p:anim>
                                  </p:childTnLst>
                                </p:cTn>
                              </p:par>
                            </p:childTnLst>
                          </p:cTn>
                        </p:par>
                        <p:par>
                          <p:cTn id="60" fill="hold">
                            <p:stCondLst>
                              <p:cond delay="618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8"/>
                                        </p:tgtEl>
                                        <p:attrNameLst>
                                          <p:attrName>style.visibility</p:attrName>
                                        </p:attrNameLst>
                                      </p:cBhvr>
                                      <p:to>
                                        <p:strVal val="visible"/>
                                      </p:to>
                                    </p:set>
                                    <p:animEffect transition="in" filter="fade">
                                      <p:cBhvr>
                                        <p:cTn id="63" dur="1000"/>
                                        <p:tgtEl>
                                          <p:spTgt spid="8"/>
                                        </p:tgtEl>
                                      </p:cBhvr>
                                    </p:animEffect>
                                    <p:anim calcmode="lin" valueType="num">
                                      <p:cBhvr>
                                        <p:cTn id="64" dur="1000" fill="hold"/>
                                        <p:tgtEl>
                                          <p:spTgt spid="8"/>
                                        </p:tgtEl>
                                        <p:attrNameLst>
                                          <p:attrName>ppt_x</p:attrName>
                                        </p:attrNameLst>
                                      </p:cBhvr>
                                      <p:tavLst>
                                        <p:tav tm="0">
                                          <p:val>
                                            <p:strVal val="#ppt_x-.1"/>
                                          </p:val>
                                        </p:tav>
                                        <p:tav tm="100000">
                                          <p:val>
                                            <p:strVal val="#ppt_x"/>
                                          </p:val>
                                        </p:tav>
                                      </p:tavLst>
                                    </p:anim>
                                    <p:anim calcmode="lin" valueType="num">
                                      <p:cBhvr>
                                        <p:cTn id="6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0" y="0"/>
            <a:ext cx="9144000" cy="4580312"/>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3" cstate="print"/>
          <a:stretch>
            <a:fillRect/>
          </a:stretch>
        </p:blipFill>
        <p:spPr bwMode="auto">
          <a:xfrm>
            <a:off x="0" y="0"/>
            <a:ext cx="9144000" cy="4572012"/>
          </a:xfrm>
          <a:prstGeom prst="rect">
            <a:avLst/>
          </a:prstGeom>
          <a:noFill/>
          <a:ln w="9525">
            <a:noFill/>
            <a:miter lim="800000"/>
            <a:headEnd/>
            <a:tailEnd/>
          </a:ln>
        </p:spPr>
      </p:pic>
      <p:sp>
        <p:nvSpPr>
          <p:cNvPr id="4" name="3 CuadroTexto"/>
          <p:cNvSpPr txBox="1"/>
          <p:nvPr/>
        </p:nvSpPr>
        <p:spPr>
          <a:xfrm>
            <a:off x="1571604" y="4786326"/>
            <a:ext cx="3369256" cy="369332"/>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¡Venga vamos, dame la pelota!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500034" y="4572012"/>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Bernardo (George </a:t>
            </a:r>
            <a:r>
              <a:rPr lang="es-ES" i="1" dirty="0" err="1" smtClean="0">
                <a:effectLst>
                  <a:glow rad="101600">
                    <a:srgbClr val="C00000">
                      <a:alpha val="60000"/>
                    </a:srgbClr>
                  </a:glow>
                  <a:outerShdw blurRad="38100" dist="38100" dir="2700000" algn="tl">
                    <a:srgbClr val="000000">
                      <a:alpha val="43137"/>
                    </a:srgbClr>
                  </a:outerShdw>
                </a:effectLst>
              </a:rPr>
              <a:t>Chakiris</a:t>
            </a:r>
            <a:r>
              <a:rPr lang="es-ES" i="1" dirty="0" smtClean="0">
                <a:effectLst>
                  <a:glow rad="101600">
                    <a:srgbClr val="C00000">
                      <a:alpha val="60000"/>
                    </a:srgbClr>
                  </a:glow>
                  <a:outerShdw blurRad="38100" dist="38100" dir="2700000" algn="tl">
                    <a:srgbClr val="000000">
                      <a:alpha val="43137"/>
                    </a:srgbClr>
                  </a:outerShdw>
                </a:effectLst>
              </a:rPr>
              <a:t>), el líder de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son inmigrantes puertorriqueños que están intentando sobrevivir en New York, conquistar su espacio.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wipe/>
      </p:transition>
    </mc:Choice>
    <mc:Fallback>
      <p:transition spd="slow" advTm="3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ox(out)">
                                      <p:cBhvr>
                                        <p:cTn id="7" dur="4000"/>
                                        <p:tgtEl>
                                          <p:spTgt spid="17"/>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ppt_w+.3"/>
                                          </p:val>
                                        </p:tav>
                                        <p:tav tm="100000">
                                          <p:val>
                                            <p:strVal val="#ppt_w"/>
                                          </p:val>
                                        </p:tav>
                                      </p:tavLst>
                                    </p:anim>
                                    <p:anim calcmode="lin" valueType="num">
                                      <p:cBhvr>
                                        <p:cTn id="11" dur="4000" fill="hold"/>
                                        <p:tgtEl>
                                          <p:spTgt spid="17"/>
                                        </p:tgtEl>
                                        <p:attrNameLst>
                                          <p:attrName>ppt_h</p:attrName>
                                        </p:attrNameLst>
                                      </p:cBhvr>
                                      <p:tavLst>
                                        <p:tav tm="0">
                                          <p:val>
                                            <p:strVal val="#ppt_h"/>
                                          </p:val>
                                        </p:tav>
                                        <p:tav tm="100000">
                                          <p:val>
                                            <p:strVal val="#ppt_h"/>
                                          </p:val>
                                        </p:tav>
                                      </p:tavLst>
                                    </p:anim>
                                    <p:animEffect transition="in" filter="fade">
                                      <p:cBhvr>
                                        <p:cTn id="12" dur="4000"/>
                                        <p:tgtEl>
                                          <p:spTgt spid="17"/>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74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10" presetClass="exit" presetSubtype="0" fill="hold" nodeType="withEffect">
                                  <p:stCondLst>
                                    <p:cond delay="2000"/>
                                  </p:stCondLst>
                                  <p:childTnLst>
                                    <p:animEffect transition="out" filter="fade">
                                      <p:cBhvr>
                                        <p:cTn id="24" dur="3000"/>
                                        <p:tgtEl>
                                          <p:spTgt spid="17"/>
                                        </p:tgtEl>
                                      </p:cBhvr>
                                    </p:animEffect>
                                    <p:set>
                                      <p:cBhvr>
                                        <p:cTn id="25" dur="1" fill="hold">
                                          <p:stCondLst>
                                            <p:cond delay="2999"/>
                                          </p:stCondLst>
                                        </p:cTn>
                                        <p:tgtEl>
                                          <p:spTgt spid="17"/>
                                        </p:tgtEl>
                                        <p:attrNameLst>
                                          <p:attrName>style.visibility</p:attrName>
                                        </p:attrNameLst>
                                      </p:cBhvr>
                                      <p:to>
                                        <p:strVal val="hidden"/>
                                      </p:to>
                                    </p:set>
                                  </p:childTnLst>
                                </p:cTn>
                              </p:par>
                              <p:par>
                                <p:cTn id="26" presetID="23" presetClass="exit" presetSubtype="272" fill="hold" nodeType="withEffect">
                                  <p:stCondLst>
                                    <p:cond delay="2000"/>
                                  </p:stCondLst>
                                  <p:childTnLst>
                                    <p:anim calcmode="lin" valueType="num">
                                      <p:cBhvr>
                                        <p:cTn id="27" dur="3000"/>
                                        <p:tgtEl>
                                          <p:spTgt spid="17"/>
                                        </p:tgtEl>
                                        <p:attrNameLst>
                                          <p:attrName>ppt_w</p:attrName>
                                        </p:attrNameLst>
                                      </p:cBhvr>
                                      <p:tavLst>
                                        <p:tav tm="0">
                                          <p:val>
                                            <p:strVal val="ppt_w"/>
                                          </p:val>
                                        </p:tav>
                                        <p:tav tm="100000">
                                          <p:val>
                                            <p:strVal val="4/3*ppt_w"/>
                                          </p:val>
                                        </p:tav>
                                      </p:tavLst>
                                    </p:anim>
                                    <p:anim calcmode="lin" valueType="num">
                                      <p:cBhvr>
                                        <p:cTn id="28" dur="3000"/>
                                        <p:tgtEl>
                                          <p:spTgt spid="17"/>
                                        </p:tgtEl>
                                        <p:attrNameLst>
                                          <p:attrName>ppt_h</p:attrName>
                                        </p:attrNameLst>
                                      </p:cBhvr>
                                      <p:tavLst>
                                        <p:tav tm="0">
                                          <p:val>
                                            <p:strVal val="ppt_h"/>
                                          </p:val>
                                        </p:tav>
                                        <p:tav tm="100000">
                                          <p:val>
                                            <p:strVal val="4/3*ppt_h"/>
                                          </p:val>
                                        </p:tav>
                                      </p:tavLst>
                                    </p:anim>
                                    <p:set>
                                      <p:cBhvr>
                                        <p:cTn id="29" dur="1" fill="hold">
                                          <p:stCondLst>
                                            <p:cond delay="2999"/>
                                          </p:stCondLst>
                                        </p:cTn>
                                        <p:tgtEl>
                                          <p:spTgt spid="17"/>
                                        </p:tgtEl>
                                        <p:attrNameLst>
                                          <p:attrName>style.visibility</p:attrName>
                                        </p:attrNameLst>
                                      </p:cBhvr>
                                      <p:to>
                                        <p:strVal val="hidden"/>
                                      </p:to>
                                    </p:set>
                                  </p:childTnLst>
                                </p:cTn>
                              </p:par>
                              <p:par>
                                <p:cTn id="30" presetID="23" presetClass="entr" presetSubtype="288" fill="hold" nodeType="withEffect">
                                  <p:stCondLst>
                                    <p:cond delay="2000"/>
                                  </p:stCondLst>
                                  <p:childTnLst>
                                    <p:set>
                                      <p:cBhvr>
                                        <p:cTn id="31" dur="1" fill="hold">
                                          <p:stCondLst>
                                            <p:cond delay="0"/>
                                          </p:stCondLst>
                                        </p:cTn>
                                        <p:tgtEl>
                                          <p:spTgt spid="18"/>
                                        </p:tgtEl>
                                        <p:attrNameLst>
                                          <p:attrName>style.visibility</p:attrName>
                                        </p:attrNameLst>
                                      </p:cBhvr>
                                      <p:to>
                                        <p:strVal val="visible"/>
                                      </p:to>
                                    </p:set>
                                    <p:anim calcmode="lin" valueType="num">
                                      <p:cBhvr>
                                        <p:cTn id="32" dur="4000" fill="hold"/>
                                        <p:tgtEl>
                                          <p:spTgt spid="18"/>
                                        </p:tgtEl>
                                        <p:attrNameLst>
                                          <p:attrName>ppt_w</p:attrName>
                                        </p:attrNameLst>
                                      </p:cBhvr>
                                      <p:tavLst>
                                        <p:tav tm="0">
                                          <p:val>
                                            <p:strVal val="4/3*#ppt_w"/>
                                          </p:val>
                                        </p:tav>
                                        <p:tav tm="100000">
                                          <p:val>
                                            <p:strVal val="#ppt_w"/>
                                          </p:val>
                                        </p:tav>
                                      </p:tavLst>
                                    </p:anim>
                                    <p:anim calcmode="lin" valueType="num">
                                      <p:cBhvr>
                                        <p:cTn id="33" dur="4000" fill="hold"/>
                                        <p:tgtEl>
                                          <p:spTgt spid="18"/>
                                        </p:tgtEl>
                                        <p:attrNameLst>
                                          <p:attrName>ppt_h</p:attrName>
                                        </p:attrNameLst>
                                      </p:cBhvr>
                                      <p:tavLst>
                                        <p:tav tm="0">
                                          <p:val>
                                            <p:strVal val="4/3*#ppt_h"/>
                                          </p:val>
                                        </p:tav>
                                        <p:tav tm="100000">
                                          <p:val>
                                            <p:strVal val="#ppt_h"/>
                                          </p:val>
                                        </p:tav>
                                      </p:tavLst>
                                    </p:anim>
                                  </p:childTnLst>
                                </p:cTn>
                              </p:par>
                              <p:par>
                                <p:cTn id="34" presetID="47" presetClass="entr" presetSubtype="0" fill="hold" nodeType="withEffect">
                                  <p:stCondLst>
                                    <p:cond delay="200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4000"/>
                                        <p:tgtEl>
                                          <p:spTgt spid="18"/>
                                        </p:tgtEl>
                                      </p:cBhvr>
                                    </p:animEffect>
                                    <p:anim calcmode="lin" valueType="num">
                                      <p:cBhvr>
                                        <p:cTn id="37" dur="4000" fill="hold"/>
                                        <p:tgtEl>
                                          <p:spTgt spid="18"/>
                                        </p:tgtEl>
                                        <p:attrNameLst>
                                          <p:attrName>ppt_x</p:attrName>
                                        </p:attrNameLst>
                                      </p:cBhvr>
                                      <p:tavLst>
                                        <p:tav tm="0">
                                          <p:val>
                                            <p:strVal val="#ppt_x"/>
                                          </p:val>
                                        </p:tav>
                                        <p:tav tm="100000">
                                          <p:val>
                                            <p:strVal val="#ppt_x"/>
                                          </p:val>
                                        </p:tav>
                                      </p:tavLst>
                                    </p:anim>
                                    <p:anim calcmode="lin" valueType="num">
                                      <p:cBhvr>
                                        <p:cTn id="38" dur="4000" fill="hold"/>
                                        <p:tgtEl>
                                          <p:spTgt spid="18"/>
                                        </p:tgtEl>
                                        <p:attrNameLst>
                                          <p:attrName>ppt_y</p:attrName>
                                        </p:attrNameLst>
                                      </p:cBhvr>
                                      <p:tavLst>
                                        <p:tav tm="0">
                                          <p:val>
                                            <p:strVal val="#ppt_y-.1"/>
                                          </p:val>
                                        </p:tav>
                                        <p:tav tm="100000">
                                          <p:val>
                                            <p:strVal val="#ppt_y"/>
                                          </p:val>
                                        </p:tav>
                                      </p:tavLst>
                                    </p:anim>
                                  </p:childTnLst>
                                </p:cTn>
                              </p:par>
                            </p:childTnLst>
                          </p:cTn>
                        </p:par>
                        <p:par>
                          <p:cTn id="39" fill="hold">
                            <p:stCondLst>
                              <p:cond delay="134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5"/>
                                        </p:tgtEl>
                                        <p:attrNameLst>
                                          <p:attrName>style.visibility</p:attrName>
                                        </p:attrNameLst>
                                      </p:cBhvr>
                                      <p:to>
                                        <p:strVal val="visible"/>
                                      </p:to>
                                    </p:set>
                                    <p:animEffect transition="in" filter="fade">
                                      <p:cBhvr>
                                        <p:cTn id="42" dur="1000"/>
                                        <p:tgtEl>
                                          <p:spTgt spid="5"/>
                                        </p:tgtEl>
                                      </p:cBhvr>
                                    </p:animEffect>
                                    <p:anim calcmode="lin" valueType="num">
                                      <p:cBhvr>
                                        <p:cTn id="43" dur="1000" fill="hold"/>
                                        <p:tgtEl>
                                          <p:spTgt spid="5"/>
                                        </p:tgtEl>
                                        <p:attrNameLst>
                                          <p:attrName>ppt_x</p:attrName>
                                        </p:attrNameLst>
                                      </p:cBhvr>
                                      <p:tavLst>
                                        <p:tav tm="0">
                                          <p:val>
                                            <p:strVal val="#ppt_x-.1"/>
                                          </p:val>
                                        </p:tav>
                                        <p:tav tm="100000">
                                          <p:val>
                                            <p:strVal val="#ppt_x"/>
                                          </p:val>
                                        </p:tav>
                                      </p:tavLst>
                                    </p:anim>
                                    <p:anim calcmode="lin" valueType="num">
                                      <p:cBhvr>
                                        <p:cTn id="4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4786326"/>
          </a:xfrm>
          <a:prstGeom prst="rect">
            <a:avLst/>
          </a:prstGeom>
          <a:noFill/>
          <a:ln w="9525">
            <a:noFill/>
            <a:miter lim="800000"/>
            <a:headEnd/>
            <a:tailEnd/>
          </a:ln>
        </p:spPr>
      </p:pic>
      <p:pic>
        <p:nvPicPr>
          <p:cNvPr id="15" name="14 Imagen" descr="354539.jpg"/>
          <p:cNvPicPr>
            <a:picLocks noChangeAspect="1"/>
          </p:cNvPicPr>
          <p:nvPr/>
        </p:nvPicPr>
        <p:blipFill>
          <a:blip r:embed="rId3" cstate="print"/>
          <a:stretch>
            <a:fillRect/>
          </a:stretch>
        </p:blipFill>
        <p:spPr bwMode="auto">
          <a:xfrm>
            <a:off x="0" y="1"/>
            <a:ext cx="9143999" cy="4714888"/>
          </a:xfrm>
          <a:prstGeom prst="rect">
            <a:avLst/>
          </a:prstGeom>
          <a:noFill/>
          <a:ln w="9525">
            <a:noFill/>
            <a:miter lim="800000"/>
            <a:headEnd/>
            <a:tailEnd/>
          </a:ln>
        </p:spPr>
      </p:pic>
      <p:pic>
        <p:nvPicPr>
          <p:cNvPr id="16" name="15 Imagen" descr="195762.jpg"/>
          <p:cNvPicPr>
            <a:picLocks noChangeAspect="1"/>
          </p:cNvPicPr>
          <p:nvPr/>
        </p:nvPicPr>
        <p:blipFill>
          <a:blip r:embed="rId4" cstate="print"/>
          <a:stretch>
            <a:fillRect/>
          </a:stretch>
        </p:blipFill>
        <p:spPr bwMode="auto">
          <a:xfrm>
            <a:off x="6528" y="1"/>
            <a:ext cx="9130943" cy="4786325"/>
          </a:xfrm>
          <a:prstGeom prst="rect">
            <a:avLst/>
          </a:prstGeom>
          <a:noFill/>
          <a:ln w="9525">
            <a:noFill/>
            <a:miter lim="800000"/>
            <a:headEnd/>
            <a:tailEnd/>
          </a:ln>
        </p:spPr>
      </p:pic>
      <p:sp>
        <p:nvSpPr>
          <p:cNvPr id="5" name="4 CuadroTexto"/>
          <p:cNvSpPr txBox="1"/>
          <p:nvPr/>
        </p:nvSpPr>
        <p:spPr>
          <a:xfrm>
            <a:off x="500034" y="4643450"/>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Jets y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luchan por los espacios y recursos de las calles. Por el dominio de las esquinas, de los sitios de recreo como los campos de juego o los bares… Luchan por sentir que pertenecen a algo.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214282" y="4857764"/>
            <a:ext cx="735811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está bien payasos. ¿Cuántas veces tendré que deciros gamberros, que basta de luchas?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1857356" y="5143516"/>
            <a:ext cx="6164893" cy="369332"/>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Venga dime ¿Cuál de estos </a:t>
            </a:r>
            <a:r>
              <a:rPr lang="es-ES" i="1" dirty="0" err="1" smtClean="0">
                <a:effectLst>
                  <a:glow rad="101600">
                    <a:srgbClr val="C00000">
                      <a:alpha val="60000"/>
                    </a:srgbClr>
                  </a:glow>
                  <a:outerShdw blurRad="38100" dist="38100" dir="2700000" algn="tl">
                    <a:srgbClr val="000000">
                      <a:alpha val="43137"/>
                    </a:srgbClr>
                  </a:outerShdw>
                </a:effectLst>
              </a:rPr>
              <a:t>puertoriqueños</a:t>
            </a:r>
            <a:r>
              <a:rPr lang="es-ES" i="1" dirty="0" smtClean="0">
                <a:effectLst>
                  <a:glow rad="101600">
                    <a:srgbClr val="C00000">
                      <a:alpha val="60000"/>
                    </a:srgbClr>
                  </a:glow>
                  <a:outerShdw blurRad="38100" dist="38100" dir="2700000" algn="tl">
                    <a:srgbClr val="000000">
                      <a:alpha val="43137"/>
                    </a:srgbClr>
                  </a:outerShdw>
                </a:effectLst>
              </a:rPr>
              <a:t> te ha pegado?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8000">
        <p:circle/>
      </p:transition>
    </mc:Choice>
    <mc:Fallback>
      <p:transition spd="slow" advTm="48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06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3000"/>
                                        <p:tgtEl>
                                          <p:spTgt spid="15"/>
                                        </p:tgtEl>
                                      </p:cBhvr>
                                    </p:animEffect>
                                  </p:childTnLst>
                                </p:cTn>
                              </p:par>
                              <p:par>
                                <p:cTn id="25" presetID="55" presetClass="entr" presetSubtype="0"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3000" fill="hold"/>
                                        <p:tgtEl>
                                          <p:spTgt spid="15"/>
                                        </p:tgtEl>
                                        <p:attrNameLst>
                                          <p:attrName>ppt_w</p:attrName>
                                        </p:attrNameLst>
                                      </p:cBhvr>
                                      <p:tavLst>
                                        <p:tav tm="0">
                                          <p:val>
                                            <p:strVal val="#ppt_w*0.70"/>
                                          </p:val>
                                        </p:tav>
                                        <p:tav tm="100000">
                                          <p:val>
                                            <p:strVal val="#ppt_w"/>
                                          </p:val>
                                        </p:tav>
                                      </p:tavLst>
                                    </p:anim>
                                    <p:anim calcmode="lin" valueType="num">
                                      <p:cBhvr>
                                        <p:cTn id="28" dur="3000" fill="hold"/>
                                        <p:tgtEl>
                                          <p:spTgt spid="15"/>
                                        </p:tgtEl>
                                        <p:attrNameLst>
                                          <p:attrName>ppt_h</p:attrName>
                                        </p:attrNameLst>
                                      </p:cBhvr>
                                      <p:tavLst>
                                        <p:tav tm="0">
                                          <p:val>
                                            <p:strVal val="#ppt_h"/>
                                          </p:val>
                                        </p:tav>
                                        <p:tav tm="100000">
                                          <p:val>
                                            <p:strVal val="#ppt_h"/>
                                          </p:val>
                                        </p:tav>
                                      </p:tavLst>
                                    </p:anim>
                                    <p:animEffect transition="in" filter="fade">
                                      <p:cBhvr>
                                        <p:cTn id="29" dur="3000"/>
                                        <p:tgtEl>
                                          <p:spTgt spid="15"/>
                                        </p:tgtEl>
                                      </p:cBhvr>
                                    </p:animEffect>
                                  </p:childTnLst>
                                </p:cTn>
                              </p:par>
                            </p:childTnLst>
                          </p:cTn>
                        </p:par>
                        <p:par>
                          <p:cTn id="30" fill="hold">
                            <p:stCondLst>
                              <p:cond delay="256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33900"/>
                            </p:stCondLst>
                            <p:childTnLst>
                              <p:par>
                                <p:cTn id="37" presetID="10" presetClass="exit" presetSubtype="0" fill="hold" grpId="1" nodeType="afterEffect">
                                  <p:stCondLst>
                                    <p:cond delay="2000"/>
                                  </p:stCondLst>
                                  <p:iterate type="lt">
                                    <p:tmPct val="0"/>
                                  </p:iterate>
                                  <p:childTnLst>
                                    <p:animEffect transition="out" filter="fade">
                                      <p:cBhvr>
                                        <p:cTn id="38" dur="3000"/>
                                        <p:tgtEl>
                                          <p:spTgt spid="6"/>
                                        </p:tgtEl>
                                      </p:cBhvr>
                                    </p:animEffect>
                                    <p:set>
                                      <p:cBhvr>
                                        <p:cTn id="39" dur="1" fill="hold">
                                          <p:stCondLst>
                                            <p:cond delay="2999"/>
                                          </p:stCondLst>
                                        </p:cTn>
                                        <p:tgtEl>
                                          <p:spTgt spid="6"/>
                                        </p:tgtEl>
                                        <p:attrNameLst>
                                          <p:attrName>style.visibility</p:attrName>
                                        </p:attrNameLst>
                                      </p:cBhvr>
                                      <p:to>
                                        <p:strVal val="hidden"/>
                                      </p:to>
                                    </p:set>
                                  </p:childTnLst>
                                </p:cTn>
                              </p:par>
                              <p:par>
                                <p:cTn id="40" presetID="10" presetClass="entr" presetSubtype="0" fill="hold" nodeType="withEffect">
                                  <p:stCondLst>
                                    <p:cond delay="200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3000"/>
                                        <p:tgtEl>
                                          <p:spTgt spid="16"/>
                                        </p:tgtEl>
                                      </p:cBhvr>
                                    </p:animEffect>
                                  </p:childTnLst>
                                </p:cTn>
                              </p:par>
                              <p:par>
                                <p:cTn id="43" presetID="50" presetClass="entr" presetSubtype="0" decel="100000" fill="hold" nodeType="withEffect">
                                  <p:stCondLst>
                                    <p:cond delay="2000"/>
                                  </p:stCondLst>
                                  <p:childTnLst>
                                    <p:set>
                                      <p:cBhvr>
                                        <p:cTn id="44" dur="1" fill="hold">
                                          <p:stCondLst>
                                            <p:cond delay="0"/>
                                          </p:stCondLst>
                                        </p:cTn>
                                        <p:tgtEl>
                                          <p:spTgt spid="16"/>
                                        </p:tgtEl>
                                        <p:attrNameLst>
                                          <p:attrName>style.visibility</p:attrName>
                                        </p:attrNameLst>
                                      </p:cBhvr>
                                      <p:to>
                                        <p:strVal val="visible"/>
                                      </p:to>
                                    </p:set>
                                    <p:anim calcmode="lin" valueType="num">
                                      <p:cBhvr>
                                        <p:cTn id="45" dur="3000" fill="hold"/>
                                        <p:tgtEl>
                                          <p:spTgt spid="16"/>
                                        </p:tgtEl>
                                        <p:attrNameLst>
                                          <p:attrName>ppt_w</p:attrName>
                                        </p:attrNameLst>
                                      </p:cBhvr>
                                      <p:tavLst>
                                        <p:tav tm="0">
                                          <p:val>
                                            <p:strVal val="#ppt_w+.3"/>
                                          </p:val>
                                        </p:tav>
                                        <p:tav tm="100000">
                                          <p:val>
                                            <p:strVal val="#ppt_w"/>
                                          </p:val>
                                        </p:tav>
                                      </p:tavLst>
                                    </p:anim>
                                    <p:anim calcmode="lin" valueType="num">
                                      <p:cBhvr>
                                        <p:cTn id="46" dur="3000" fill="hold"/>
                                        <p:tgtEl>
                                          <p:spTgt spid="16"/>
                                        </p:tgtEl>
                                        <p:attrNameLst>
                                          <p:attrName>ppt_h</p:attrName>
                                        </p:attrNameLst>
                                      </p:cBhvr>
                                      <p:tavLst>
                                        <p:tav tm="0">
                                          <p:val>
                                            <p:strVal val="#ppt_h"/>
                                          </p:val>
                                        </p:tav>
                                        <p:tav tm="100000">
                                          <p:val>
                                            <p:strVal val="#ppt_h"/>
                                          </p:val>
                                        </p:tav>
                                      </p:tavLst>
                                    </p:anim>
                                    <p:animEffect transition="in" filter="fade">
                                      <p:cBhvr>
                                        <p:cTn id="47" dur="3000"/>
                                        <p:tgtEl>
                                          <p:spTgt spid="16"/>
                                        </p:tgtEl>
                                      </p:cBhvr>
                                    </p:animEffect>
                                  </p:childTnLst>
                                </p:cTn>
                              </p:par>
                            </p:childTnLst>
                          </p:cTn>
                        </p:par>
                        <p:par>
                          <p:cTn id="48" fill="hold">
                            <p:stCondLst>
                              <p:cond delay="389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7"/>
                                        </p:tgtEl>
                                        <p:attrNameLst>
                                          <p:attrName>style.visibility</p:attrName>
                                        </p:attrNameLst>
                                      </p:cBhvr>
                                      <p:to>
                                        <p:strVal val="visible"/>
                                      </p:to>
                                    </p:set>
                                    <p:animEffect transition="in" filter="fade">
                                      <p:cBhvr>
                                        <p:cTn id="51" dur="1000"/>
                                        <p:tgtEl>
                                          <p:spTgt spid="7"/>
                                        </p:tgtEl>
                                      </p:cBhvr>
                                    </p:animEffect>
                                    <p:anim calcmode="lin" valueType="num">
                                      <p:cBhvr>
                                        <p:cTn id="52" dur="1000" fill="hold"/>
                                        <p:tgtEl>
                                          <p:spTgt spid="7"/>
                                        </p:tgtEl>
                                        <p:attrNameLst>
                                          <p:attrName>ppt_x</p:attrName>
                                        </p:attrNameLst>
                                      </p:cBhvr>
                                      <p:tavLst>
                                        <p:tav tm="0">
                                          <p:val>
                                            <p:strVal val="#ppt_x-.1"/>
                                          </p:val>
                                        </p:tav>
                                        <p:tav tm="100000">
                                          <p:val>
                                            <p:strVal val="#ppt_x"/>
                                          </p:val>
                                        </p:tav>
                                      </p:tavLst>
                                    </p:anim>
                                    <p:anim calcmode="lin" valueType="num">
                                      <p:cBhvr>
                                        <p:cTn id="5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0"/>
            <a:ext cx="9144000" cy="4846320"/>
          </a:xfrm>
        </p:spPr>
      </p:pic>
      <p:pic>
        <p:nvPicPr>
          <p:cNvPr id="30" name="3 Marcador de contenido" descr="2993983350_953e8e3e6b_o.jpg"/>
          <p:cNvPicPr>
            <a:picLocks noChangeAspect="1"/>
          </p:cNvPicPr>
          <p:nvPr/>
        </p:nvPicPr>
        <p:blipFill>
          <a:blip r:embed="rId4" cstate="print"/>
          <a:stretch>
            <a:fillRect/>
          </a:stretch>
        </p:blipFill>
        <p:spPr bwMode="auto">
          <a:xfrm>
            <a:off x="0" y="538249"/>
            <a:ext cx="9144000" cy="4319515"/>
          </a:xfrm>
          <a:prstGeom prst="rect">
            <a:avLst/>
          </a:prstGeom>
          <a:noFill/>
          <a:ln w="9525">
            <a:noFill/>
            <a:miter lim="800000"/>
            <a:headEnd/>
            <a:tailEnd/>
          </a:ln>
        </p:spPr>
      </p:pic>
      <p:sp>
        <p:nvSpPr>
          <p:cNvPr id="5" name="4 CuadroTexto"/>
          <p:cNvSpPr txBox="1"/>
          <p:nvPr/>
        </p:nvSpPr>
        <p:spPr>
          <a:xfrm>
            <a:off x="428596" y="4643450"/>
            <a:ext cx="8468985"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Está bien payasos, ahora vais a </a:t>
            </a:r>
            <a:r>
              <a:rPr lang="es-ES" i="1" dirty="0" err="1" smtClean="0">
                <a:effectLst>
                  <a:glow rad="101600">
                    <a:srgbClr val="C00000">
                      <a:alpha val="60000"/>
                    </a:srgbClr>
                  </a:glow>
                  <a:outerShdw blurRad="38100" dist="38100" dir="2700000" algn="tl">
                    <a:srgbClr val="000000">
                      <a:alpha val="43137"/>
                    </a:srgbClr>
                  </a:outerShdw>
                </a:effectLst>
              </a:rPr>
              <a:t>oirme</a:t>
            </a:r>
            <a:r>
              <a:rPr lang="es-ES" i="1" dirty="0" smtClean="0">
                <a:effectLst>
                  <a:glow rad="101600">
                    <a:srgbClr val="C00000">
                      <a:alpha val="60000"/>
                    </a:srgbClr>
                  </a:glow>
                  <a:outerShdw blurRad="38100" dist="38100" dir="2700000" algn="tl">
                    <a:srgbClr val="000000">
                      <a:alpha val="43137"/>
                    </a:srgbClr>
                  </a:outerShdw>
                </a:effectLst>
              </a:rPr>
              <a:t> todos. Las calles no os pertenecen golfos.</a:t>
            </a:r>
          </a:p>
          <a:p>
            <a:r>
              <a:rPr lang="es-ES" i="1" dirty="0" smtClean="0">
                <a:effectLst>
                  <a:glow rad="101600">
                    <a:srgbClr val="C00000">
                      <a:alpha val="60000"/>
                    </a:srgbClr>
                  </a:glow>
                  <a:outerShdw blurRad="38100" dist="38100" dir="2700000" algn="tl">
                    <a:srgbClr val="000000">
                      <a:alpha val="43137"/>
                    </a:srgbClr>
                  </a:outerShdw>
                </a:effectLst>
              </a:rPr>
              <a:t>Estoy más que arto de vuestras andanzas, se acabaron las riñas ¿Entendido? </a:t>
            </a:r>
          </a:p>
          <a:p>
            <a:r>
              <a:rPr lang="es-ES" i="1" dirty="0" smtClean="0">
                <a:effectLst>
                  <a:glow rad="101600">
                    <a:srgbClr val="C00000">
                      <a:alpha val="60000"/>
                    </a:srgbClr>
                  </a:glow>
                  <a:outerShdw blurRad="38100" dist="38100" dir="2700000" algn="tl">
                    <a:srgbClr val="000000">
                      <a:alpha val="43137"/>
                    </a:srgbClr>
                  </a:outerShdw>
                </a:effectLst>
              </a:rPr>
              <a:t>No aguantaré ni una más.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1928794" y="5072078"/>
            <a:ext cx="6019597" cy="369332"/>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¿Quieres llevarte de aquí a tus amigos y no volver más?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diamond/>
      </p:transition>
    </mc:Choice>
    <mc:Fallback>
      <p:transition spd="slow" advTm="34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99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3000"/>
                                        <p:tgtEl>
                                          <p:spTgt spid="4"/>
                                        </p:tgtEl>
                                        <p:attrNameLst>
                                          <p:attrName>ppt_w</p:attrName>
                                        </p:attrNameLst>
                                      </p:cBhvr>
                                      <p:tavLst>
                                        <p:tav tm="0">
                                          <p:val>
                                            <p:strVal val="ppt_w"/>
                                          </p:val>
                                        </p:tav>
                                        <p:tav tm="100000">
                                          <p:val>
                                            <p:strVal val="4/3*ppt_w"/>
                                          </p:val>
                                        </p:tav>
                                      </p:tavLst>
                                    </p:anim>
                                    <p:anim calcmode="lin" valueType="num">
                                      <p:cBhvr>
                                        <p:cTn id="27" dur="3000"/>
                                        <p:tgtEl>
                                          <p:spTgt spid="4"/>
                                        </p:tgtEl>
                                        <p:attrNameLst>
                                          <p:attrName>ppt_h</p:attrName>
                                        </p:attrNameLst>
                                      </p:cBhvr>
                                      <p:tavLst>
                                        <p:tav tm="0">
                                          <p:val>
                                            <p:strVal val="ppt_h"/>
                                          </p:val>
                                        </p:tav>
                                        <p:tav tm="100000">
                                          <p:val>
                                            <p:strVal val="4/3*ppt_h"/>
                                          </p:val>
                                        </p:tav>
                                      </p:tavLst>
                                    </p:anim>
                                    <p:set>
                                      <p:cBhvr>
                                        <p:cTn id="28" dur="1" fill="hold">
                                          <p:stCondLst>
                                            <p:cond delay="2999"/>
                                          </p:stCondLst>
                                        </p:cTn>
                                        <p:tgtEl>
                                          <p:spTgt spid="4"/>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4000"/>
                                        <p:tgtEl>
                                          <p:spTgt spid="30"/>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30"/>
                                        </p:tgtEl>
                                        <p:attrNameLst>
                                          <p:attrName>style.visibility</p:attrName>
                                        </p:attrNameLst>
                                      </p:cBhvr>
                                      <p:to>
                                        <p:strVal val="visible"/>
                                      </p:to>
                                    </p:set>
                                    <p:anim calcmode="lin" valueType="num">
                                      <p:cBhvr>
                                        <p:cTn id="34" dur="4000" fill="hold"/>
                                        <p:tgtEl>
                                          <p:spTgt spid="30"/>
                                        </p:tgtEl>
                                        <p:attrNameLst>
                                          <p:attrName>ppt_w</p:attrName>
                                        </p:attrNameLst>
                                      </p:cBhvr>
                                      <p:tavLst>
                                        <p:tav tm="0">
                                          <p:val>
                                            <p:strVal val="4/3*#ppt_w"/>
                                          </p:val>
                                        </p:tav>
                                        <p:tav tm="100000">
                                          <p:val>
                                            <p:strVal val="#ppt_w"/>
                                          </p:val>
                                        </p:tav>
                                      </p:tavLst>
                                    </p:anim>
                                    <p:anim calcmode="lin" valueType="num">
                                      <p:cBhvr>
                                        <p:cTn id="35" dur="4000" fill="hold"/>
                                        <p:tgtEl>
                                          <p:spTgt spid="30"/>
                                        </p:tgtEl>
                                        <p:attrNameLst>
                                          <p:attrName>ppt_h</p:attrName>
                                        </p:attrNameLst>
                                      </p:cBhvr>
                                      <p:tavLst>
                                        <p:tav tm="0">
                                          <p:val>
                                            <p:strVal val="4/3*#ppt_h"/>
                                          </p:val>
                                        </p:tav>
                                        <p:tav tm="100000">
                                          <p:val>
                                            <p:strVal val="#ppt_h"/>
                                          </p:val>
                                        </p:tav>
                                      </p:tavLst>
                                    </p:anim>
                                  </p:childTnLst>
                                </p:cTn>
                              </p:par>
                            </p:childTnLst>
                          </p:cTn>
                        </p:par>
                        <p:par>
                          <p:cTn id="36" fill="hold">
                            <p:stCondLst>
                              <p:cond delay="259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0"/>
            <a:ext cx="9144000" cy="4713316"/>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3" cstate="print"/>
          <a:stretch>
            <a:fillRect/>
          </a:stretch>
        </p:blipFill>
        <p:spPr bwMode="auto">
          <a:xfrm>
            <a:off x="0" y="0"/>
            <a:ext cx="9144000" cy="4813069"/>
          </a:xfrm>
          <a:prstGeom prst="rect">
            <a:avLst/>
          </a:prstGeom>
          <a:noFill/>
          <a:ln w="9525">
            <a:noFill/>
            <a:miter lim="800000"/>
            <a:headEnd/>
            <a:tailEnd/>
          </a:ln>
        </p:spPr>
      </p:pic>
      <p:sp>
        <p:nvSpPr>
          <p:cNvPr id="4" name="3 CuadroTexto"/>
          <p:cNvSpPr txBox="1"/>
          <p:nvPr/>
        </p:nvSpPr>
        <p:spPr>
          <a:xfrm>
            <a:off x="1071538" y="4929202"/>
            <a:ext cx="6391493" cy="369332"/>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Bueno tiburones, vámonos no sea que al teniente le de algo.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714348" y="5072078"/>
            <a:ext cx="7917552" cy="369332"/>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Esos </a:t>
            </a:r>
            <a:r>
              <a:rPr lang="es-ES" i="1" dirty="0" err="1" smtClean="0">
                <a:effectLst>
                  <a:glow rad="101600">
                    <a:srgbClr val="C00000">
                      <a:alpha val="60000"/>
                    </a:srgbClr>
                  </a:glow>
                  <a:outerShdw blurRad="38100" dist="38100" dir="2700000" algn="tl">
                    <a:srgbClr val="000000">
                      <a:alpha val="43137"/>
                    </a:srgbClr>
                  </a:outerShdw>
                </a:effectLst>
              </a:rPr>
              <a:t>puertoriqueños</a:t>
            </a:r>
            <a:r>
              <a:rPr lang="es-ES" i="1" dirty="0" smtClean="0">
                <a:effectLst>
                  <a:glow rad="101600">
                    <a:srgbClr val="C00000">
                      <a:alpha val="60000"/>
                    </a:srgbClr>
                  </a:glow>
                  <a:outerShdw blurRad="38100" dist="38100" dir="2700000" algn="tl">
                    <a:srgbClr val="000000">
                      <a:alpha val="43137"/>
                    </a:srgbClr>
                  </a:outerShdw>
                </a:effectLst>
              </a:rPr>
              <a:t>, como si no hubiese ya bastante basura en este barrio.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pull/>
      </p:transition>
    </mc:Choice>
    <mc:Fallback>
      <p:transition spd="slow" advTm="2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p:val>
                                            <p:strVal val="#ppt_w+.3"/>
                                          </p:val>
                                        </p:tav>
                                        <p:tav tm="100000">
                                          <p:val>
                                            <p:strVal val="#ppt_w"/>
                                          </p:val>
                                        </p:tav>
                                      </p:tavLst>
                                    </p:anim>
                                    <p:anim calcmode="lin" valueType="num">
                                      <p:cBhvr>
                                        <p:cTn id="8" dur="3000" fill="hold"/>
                                        <p:tgtEl>
                                          <p:spTgt spid="8"/>
                                        </p:tgtEl>
                                        <p:attrNameLst>
                                          <p:attrName>ppt_h</p:attrName>
                                        </p:attrNameLst>
                                      </p:cBhvr>
                                      <p:tavLst>
                                        <p:tav tm="0">
                                          <p:val>
                                            <p:strVal val="#ppt_h"/>
                                          </p:val>
                                        </p:tav>
                                        <p:tav tm="100000">
                                          <p:val>
                                            <p:strVal val="#ppt_h"/>
                                          </p:val>
                                        </p:tav>
                                      </p:tavLst>
                                    </p:anim>
                                    <p:animEffect transition="in" filter="fade">
                                      <p:cBhvr>
                                        <p:cTn id="9" dur="3000"/>
                                        <p:tgtEl>
                                          <p:spTgt spid="8"/>
                                        </p:tgtEl>
                                      </p:cBhvr>
                                    </p:animEffect>
                                  </p:childTnLst>
                                </p:cTn>
                              </p:par>
                              <p:par>
                                <p:cTn id="10" presetID="13" presetClass="entr" presetSubtype="32"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plus(out)">
                                      <p:cBhvr>
                                        <p:cTn id="12" dur="3000"/>
                                        <p:tgtEl>
                                          <p:spTgt spid="8"/>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88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10" presetClass="exit" presetSubtype="0" fill="hold" nodeType="withEffect">
                                  <p:stCondLst>
                                    <p:cond delay="2000"/>
                                  </p:stCondLst>
                                  <p:childTnLst>
                                    <p:animEffect transition="out" filter="fade">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3" presetClass="exit" presetSubtype="272" fill="hold" nodeType="withEffect">
                                  <p:stCondLst>
                                    <p:cond delay="2000"/>
                                  </p:stCondLst>
                                  <p:childTnLst>
                                    <p:anim calcmode="lin" valueType="num">
                                      <p:cBhvr>
                                        <p:cTn id="27" dur="3000"/>
                                        <p:tgtEl>
                                          <p:spTgt spid="8"/>
                                        </p:tgtEl>
                                        <p:attrNameLst>
                                          <p:attrName>ppt_w</p:attrName>
                                        </p:attrNameLst>
                                      </p:cBhvr>
                                      <p:tavLst>
                                        <p:tav tm="0">
                                          <p:val>
                                            <p:strVal val="ppt_w"/>
                                          </p:val>
                                        </p:tav>
                                        <p:tav tm="100000">
                                          <p:val>
                                            <p:strVal val="4/3*ppt_w"/>
                                          </p:val>
                                        </p:tav>
                                      </p:tavLst>
                                    </p:anim>
                                    <p:anim calcmode="lin" valueType="num">
                                      <p:cBhvr>
                                        <p:cTn id="28" dur="3000"/>
                                        <p:tgtEl>
                                          <p:spTgt spid="8"/>
                                        </p:tgtEl>
                                        <p:attrNameLst>
                                          <p:attrName>ppt_h</p:attrName>
                                        </p:attrNameLst>
                                      </p:cBhvr>
                                      <p:tavLst>
                                        <p:tav tm="0">
                                          <p:val>
                                            <p:strVal val="ppt_h"/>
                                          </p:val>
                                        </p:tav>
                                        <p:tav tm="100000">
                                          <p:val>
                                            <p:strVal val="4/3*ppt_h"/>
                                          </p:val>
                                        </p:tav>
                                      </p:tavLst>
                                    </p:anim>
                                    <p:set>
                                      <p:cBhvr>
                                        <p:cTn id="29" dur="1" fill="hold">
                                          <p:stCondLst>
                                            <p:cond delay="2999"/>
                                          </p:stCondLst>
                                        </p:cTn>
                                        <p:tgtEl>
                                          <p:spTgt spid="8"/>
                                        </p:tgtEl>
                                        <p:attrNameLst>
                                          <p:attrName>style.visibility</p:attrName>
                                        </p:attrNameLst>
                                      </p:cBhvr>
                                      <p:to>
                                        <p:strVal val="hidden"/>
                                      </p:to>
                                    </p:set>
                                  </p:childTnLst>
                                </p:cTn>
                              </p:par>
                              <p:par>
                                <p:cTn id="30" presetID="50" presetClass="entr" presetSubtype="0" decel="100000" fill="hold" nodeType="withEffect">
                                  <p:stCondLst>
                                    <p:cond delay="2000"/>
                                  </p:stCondLst>
                                  <p:childTnLst>
                                    <p:set>
                                      <p:cBhvr>
                                        <p:cTn id="31" dur="1" fill="hold">
                                          <p:stCondLst>
                                            <p:cond delay="0"/>
                                          </p:stCondLst>
                                        </p:cTn>
                                        <p:tgtEl>
                                          <p:spTgt spid="7"/>
                                        </p:tgtEl>
                                        <p:attrNameLst>
                                          <p:attrName>style.visibility</p:attrName>
                                        </p:attrNameLst>
                                      </p:cBhvr>
                                      <p:to>
                                        <p:strVal val="visible"/>
                                      </p:to>
                                    </p:set>
                                    <p:anim calcmode="lin" valueType="num">
                                      <p:cBhvr>
                                        <p:cTn id="32" dur="3000" fill="hold"/>
                                        <p:tgtEl>
                                          <p:spTgt spid="7"/>
                                        </p:tgtEl>
                                        <p:attrNameLst>
                                          <p:attrName>ppt_w</p:attrName>
                                        </p:attrNameLst>
                                      </p:cBhvr>
                                      <p:tavLst>
                                        <p:tav tm="0">
                                          <p:val>
                                            <p:strVal val="#ppt_w+.3"/>
                                          </p:val>
                                        </p:tav>
                                        <p:tav tm="100000">
                                          <p:val>
                                            <p:strVal val="#ppt_w"/>
                                          </p:val>
                                        </p:tav>
                                      </p:tavLst>
                                    </p:anim>
                                    <p:anim calcmode="lin" valueType="num">
                                      <p:cBhvr>
                                        <p:cTn id="33" dur="3000" fill="hold"/>
                                        <p:tgtEl>
                                          <p:spTgt spid="7"/>
                                        </p:tgtEl>
                                        <p:attrNameLst>
                                          <p:attrName>ppt_h</p:attrName>
                                        </p:attrNameLst>
                                      </p:cBhvr>
                                      <p:tavLst>
                                        <p:tav tm="0">
                                          <p:val>
                                            <p:strVal val="#ppt_h"/>
                                          </p:val>
                                        </p:tav>
                                        <p:tav tm="100000">
                                          <p:val>
                                            <p:strVal val="#ppt_h"/>
                                          </p:val>
                                        </p:tav>
                                      </p:tavLst>
                                    </p:anim>
                                    <p:animEffect transition="in" filter="fade">
                                      <p:cBhvr>
                                        <p:cTn id="34" dur="3000"/>
                                        <p:tgtEl>
                                          <p:spTgt spid="7"/>
                                        </p:tgtEl>
                                      </p:cBhvr>
                                    </p:animEffect>
                                  </p:childTnLst>
                                </p:cTn>
                              </p:par>
                              <p:par>
                                <p:cTn id="35" presetID="42" presetClass="entr" presetSubtype="0" fill="hold" nodeType="withEffect">
                                  <p:stCondLst>
                                    <p:cond delay="200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3000"/>
                                        <p:tgtEl>
                                          <p:spTgt spid="7"/>
                                        </p:tgtEl>
                                      </p:cBhvr>
                                    </p:animEffect>
                                    <p:anim calcmode="lin" valueType="num">
                                      <p:cBhvr>
                                        <p:cTn id="38" dur="3000" fill="hold"/>
                                        <p:tgtEl>
                                          <p:spTgt spid="7"/>
                                        </p:tgtEl>
                                        <p:attrNameLst>
                                          <p:attrName>ppt_x</p:attrName>
                                        </p:attrNameLst>
                                      </p:cBhvr>
                                      <p:tavLst>
                                        <p:tav tm="0">
                                          <p:val>
                                            <p:strVal val="#ppt_x"/>
                                          </p:val>
                                        </p:tav>
                                        <p:tav tm="100000">
                                          <p:val>
                                            <p:strVal val="#ppt_x"/>
                                          </p:val>
                                        </p:tav>
                                      </p:tavLst>
                                    </p:anim>
                                    <p:anim calcmode="lin" valueType="num">
                                      <p:cBhvr>
                                        <p:cTn id="39" dur="3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138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4705003"/>
          </a:xfrm>
          <a:prstGeom prst="rect">
            <a:avLst/>
          </a:prstGeom>
          <a:noFill/>
          <a:ln w="9525">
            <a:noFill/>
            <a:miter lim="800000"/>
            <a:headEnd/>
            <a:tailEnd/>
          </a:ln>
        </p:spPr>
      </p:pic>
      <p:pic>
        <p:nvPicPr>
          <p:cNvPr id="15" name="14 Imagen" descr="354539.jpg"/>
          <p:cNvPicPr>
            <a:picLocks noChangeAspect="1"/>
          </p:cNvPicPr>
          <p:nvPr/>
        </p:nvPicPr>
        <p:blipFill>
          <a:blip r:embed="rId3" cstate="print"/>
          <a:stretch>
            <a:fillRect/>
          </a:stretch>
        </p:blipFill>
        <p:spPr bwMode="auto">
          <a:xfrm>
            <a:off x="0" y="0"/>
            <a:ext cx="9144000" cy="4714888"/>
          </a:xfrm>
          <a:prstGeom prst="rect">
            <a:avLst/>
          </a:prstGeom>
          <a:noFill/>
          <a:ln w="9525">
            <a:noFill/>
            <a:miter lim="800000"/>
            <a:headEnd/>
            <a:tailEnd/>
          </a:ln>
        </p:spPr>
      </p:pic>
      <p:pic>
        <p:nvPicPr>
          <p:cNvPr id="16" name="15 Imagen" descr="195762.jpg"/>
          <p:cNvPicPr>
            <a:picLocks noChangeAspect="1"/>
          </p:cNvPicPr>
          <p:nvPr/>
        </p:nvPicPr>
        <p:blipFill>
          <a:blip r:embed="rId4" cstate="print"/>
          <a:stretch>
            <a:fillRect/>
          </a:stretch>
        </p:blipFill>
        <p:spPr bwMode="auto">
          <a:xfrm>
            <a:off x="0" y="-357210"/>
            <a:ext cx="9144000" cy="5072098"/>
          </a:xfrm>
          <a:prstGeom prst="rect">
            <a:avLst/>
          </a:prstGeom>
          <a:noFill/>
          <a:ln w="9525">
            <a:noFill/>
            <a:miter lim="800000"/>
            <a:headEnd/>
            <a:tailEnd/>
          </a:ln>
        </p:spPr>
      </p:pic>
      <p:sp>
        <p:nvSpPr>
          <p:cNvPr id="5" name="4 CuadroTexto"/>
          <p:cNvSpPr txBox="1"/>
          <p:nvPr/>
        </p:nvSpPr>
        <p:spPr>
          <a:xfrm>
            <a:off x="285720" y="4643450"/>
            <a:ext cx="8622873"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Escuchad, somos los dueños del barrio y vamos a seguir siéndolo. La banda de </a:t>
            </a:r>
          </a:p>
          <a:p>
            <a:r>
              <a:rPr lang="es-ES" i="1" dirty="0" smtClean="0">
                <a:effectLst>
                  <a:glow rad="101600">
                    <a:srgbClr val="C00000">
                      <a:alpha val="60000"/>
                    </a:srgbClr>
                  </a:glow>
                  <a:outerShdw blurRad="38100" dist="38100" dir="2700000" algn="tl">
                    <a:srgbClr val="000000">
                      <a:alpha val="43137"/>
                    </a:srgbClr>
                  </a:outerShdw>
                </a:effectLst>
              </a:rPr>
              <a:t>los esmeralda no pudo vencernos, los Halcones también quisieron echarnos y los </a:t>
            </a:r>
          </a:p>
          <a:p>
            <a:r>
              <a:rPr lang="es-ES" i="1" dirty="0" smtClean="0">
                <a:effectLst>
                  <a:glow rad="101600">
                    <a:srgbClr val="C00000">
                      <a:alpha val="60000"/>
                    </a:srgbClr>
                  </a:glow>
                  <a:outerShdw blurRad="38100" dist="38100" dir="2700000" algn="tl">
                    <a:srgbClr val="000000">
                      <a:alpha val="43137"/>
                    </a:srgbClr>
                  </a:outerShdw>
                </a:effectLst>
              </a:rPr>
              <a:t>aplastamos. A los puertorriqueños también los echaremos.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142844" y="4714888"/>
            <a:ext cx="8693405" cy="646331"/>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es nuestro barrio y aunque sea pequeño tenemos que conservarlo y ningún </a:t>
            </a:r>
          </a:p>
          <a:p>
            <a:r>
              <a:rPr lang="es-ES" i="1" dirty="0" smtClean="0">
                <a:effectLst>
                  <a:glow rad="101600">
                    <a:srgbClr val="C00000">
                      <a:alpha val="60000"/>
                    </a:srgbClr>
                  </a:glow>
                  <a:outerShdw blurRad="38100" dist="38100" dir="2700000" algn="tl">
                    <a:srgbClr val="000000">
                      <a:alpha val="43137"/>
                    </a:srgbClr>
                  </a:outerShdw>
                </a:effectLst>
              </a:rPr>
              <a:t>tiburón nos lo va a quitar ¿Estamos? Siempre iremos adelante hasta tocar el cielo.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428596" y="4857764"/>
            <a:ext cx="8263865" cy="646331"/>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Todas las noches desde hace un mes me despierto y tiendo la mano sin saber </a:t>
            </a:r>
          </a:p>
          <a:p>
            <a:r>
              <a:rPr lang="es-ES" i="1" dirty="0" smtClean="0">
                <a:effectLst>
                  <a:glow rad="101600">
                    <a:srgbClr val="C00000">
                      <a:alpha val="60000"/>
                    </a:srgbClr>
                  </a:glow>
                  <a:outerShdw blurRad="38100" dist="38100" dir="2700000" algn="tl">
                    <a:srgbClr val="000000">
                      <a:alpha val="43137"/>
                    </a:srgbClr>
                  </a:outerShdw>
                </a:effectLst>
              </a:rPr>
              <a:t>a qué, no se si al volver la esquina habrá alguien, tal vez una mujer.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2000">
        <p:pull dir="r"/>
      </p:transition>
    </mc:Choice>
    <mc:Fallback>
      <p:transition spd="slow" advTm="62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par>
                                <p:cTn id="8" presetID="5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0.7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19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3000"/>
                                        <p:tgtEl>
                                          <p:spTgt spid="15"/>
                                        </p:tgtEl>
                                      </p:cBhvr>
                                    </p:animEffect>
                                  </p:childTnLst>
                                </p:cTn>
                              </p:par>
                              <p:par>
                                <p:cTn id="26" presetID="23" presetClass="entr" presetSubtype="288" fill="hold" nodeType="withEffect">
                                  <p:stCondLst>
                                    <p:cond delay="20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3000" fill="hold"/>
                                        <p:tgtEl>
                                          <p:spTgt spid="15"/>
                                        </p:tgtEl>
                                        <p:attrNameLst>
                                          <p:attrName>ppt_w</p:attrName>
                                        </p:attrNameLst>
                                      </p:cBhvr>
                                      <p:tavLst>
                                        <p:tav tm="0">
                                          <p:val>
                                            <p:strVal val="4/3*#ppt_w"/>
                                          </p:val>
                                        </p:tav>
                                        <p:tav tm="100000">
                                          <p:val>
                                            <p:strVal val="#ppt_w"/>
                                          </p:val>
                                        </p:tav>
                                      </p:tavLst>
                                    </p:anim>
                                    <p:anim calcmode="lin" valueType="num">
                                      <p:cBhvr>
                                        <p:cTn id="29" dur="3000" fill="hold"/>
                                        <p:tgtEl>
                                          <p:spTgt spid="15"/>
                                        </p:tgtEl>
                                        <p:attrNameLst>
                                          <p:attrName>ppt_h</p:attrName>
                                        </p:attrNameLst>
                                      </p:cBhvr>
                                      <p:tavLst>
                                        <p:tav tm="0">
                                          <p:val>
                                            <p:strVal val="4/3*#ppt_h"/>
                                          </p:val>
                                        </p:tav>
                                        <p:tav tm="100000">
                                          <p:val>
                                            <p:strVal val="#ppt_h"/>
                                          </p:val>
                                        </p:tav>
                                      </p:tavLst>
                                    </p:anim>
                                  </p:childTnLst>
                                </p:cTn>
                              </p:par>
                            </p:childTnLst>
                          </p:cTn>
                        </p:par>
                        <p:par>
                          <p:cTn id="30" fill="hold">
                            <p:stCondLst>
                              <p:cond delay="269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41100"/>
                            </p:stCondLst>
                            <p:childTnLst>
                              <p:par>
                                <p:cTn id="37" presetID="10" presetClass="exit" presetSubtype="0" fill="hold" grpId="1" nodeType="afterEffect">
                                  <p:stCondLst>
                                    <p:cond delay="2000"/>
                                  </p:stCondLst>
                                  <p:iterate type="lt">
                                    <p:tmPct val="0"/>
                                  </p:iterate>
                                  <p:childTnLst>
                                    <p:animEffect transition="out" filter="fade">
                                      <p:cBhvr>
                                        <p:cTn id="38" dur="3000"/>
                                        <p:tgtEl>
                                          <p:spTgt spid="6"/>
                                        </p:tgtEl>
                                      </p:cBhvr>
                                    </p:animEffect>
                                    <p:set>
                                      <p:cBhvr>
                                        <p:cTn id="39" dur="1" fill="hold">
                                          <p:stCondLst>
                                            <p:cond delay="2999"/>
                                          </p:stCondLst>
                                        </p:cTn>
                                        <p:tgtEl>
                                          <p:spTgt spid="6"/>
                                        </p:tgtEl>
                                        <p:attrNameLst>
                                          <p:attrName>style.visibility</p:attrName>
                                        </p:attrNameLst>
                                      </p:cBhvr>
                                      <p:to>
                                        <p:strVal val="hidden"/>
                                      </p:to>
                                    </p:set>
                                  </p:childTnLst>
                                </p:cTn>
                              </p:par>
                              <p:par>
                                <p:cTn id="40" presetID="10" presetClass="entr" presetSubtype="0" fill="hold" nodeType="withEffect">
                                  <p:stCondLst>
                                    <p:cond delay="200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3000"/>
                                        <p:tgtEl>
                                          <p:spTgt spid="16"/>
                                        </p:tgtEl>
                                      </p:cBhvr>
                                    </p:animEffect>
                                  </p:childTnLst>
                                </p:cTn>
                              </p:par>
                              <p:par>
                                <p:cTn id="43" presetID="55" presetClass="entr" presetSubtype="0" fill="hold" nodeType="withEffect">
                                  <p:stCondLst>
                                    <p:cond delay="2000"/>
                                  </p:stCondLst>
                                  <p:childTnLst>
                                    <p:set>
                                      <p:cBhvr>
                                        <p:cTn id="44" dur="1" fill="hold">
                                          <p:stCondLst>
                                            <p:cond delay="0"/>
                                          </p:stCondLst>
                                        </p:cTn>
                                        <p:tgtEl>
                                          <p:spTgt spid="16"/>
                                        </p:tgtEl>
                                        <p:attrNameLst>
                                          <p:attrName>style.visibility</p:attrName>
                                        </p:attrNameLst>
                                      </p:cBhvr>
                                      <p:to>
                                        <p:strVal val="visible"/>
                                      </p:to>
                                    </p:set>
                                    <p:anim calcmode="lin" valueType="num">
                                      <p:cBhvr>
                                        <p:cTn id="45" dur="3000" fill="hold"/>
                                        <p:tgtEl>
                                          <p:spTgt spid="16"/>
                                        </p:tgtEl>
                                        <p:attrNameLst>
                                          <p:attrName>ppt_w</p:attrName>
                                        </p:attrNameLst>
                                      </p:cBhvr>
                                      <p:tavLst>
                                        <p:tav tm="0">
                                          <p:val>
                                            <p:strVal val="#ppt_w*0.70"/>
                                          </p:val>
                                        </p:tav>
                                        <p:tav tm="100000">
                                          <p:val>
                                            <p:strVal val="#ppt_w"/>
                                          </p:val>
                                        </p:tav>
                                      </p:tavLst>
                                    </p:anim>
                                    <p:anim calcmode="lin" valueType="num">
                                      <p:cBhvr>
                                        <p:cTn id="46" dur="3000" fill="hold"/>
                                        <p:tgtEl>
                                          <p:spTgt spid="16"/>
                                        </p:tgtEl>
                                        <p:attrNameLst>
                                          <p:attrName>ppt_h</p:attrName>
                                        </p:attrNameLst>
                                      </p:cBhvr>
                                      <p:tavLst>
                                        <p:tav tm="0">
                                          <p:val>
                                            <p:strVal val="#ppt_h"/>
                                          </p:val>
                                        </p:tav>
                                        <p:tav tm="100000">
                                          <p:val>
                                            <p:strVal val="#ppt_h"/>
                                          </p:val>
                                        </p:tav>
                                      </p:tavLst>
                                    </p:anim>
                                    <p:animEffect transition="in" filter="fade">
                                      <p:cBhvr>
                                        <p:cTn id="47" dur="3000"/>
                                        <p:tgtEl>
                                          <p:spTgt spid="16"/>
                                        </p:tgtEl>
                                      </p:cBhvr>
                                    </p:animEffect>
                                  </p:childTnLst>
                                </p:cTn>
                              </p:par>
                            </p:childTnLst>
                          </p:cTn>
                        </p:par>
                        <p:par>
                          <p:cTn id="48" fill="hold">
                            <p:stCondLst>
                              <p:cond delay="461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7"/>
                                        </p:tgtEl>
                                        <p:attrNameLst>
                                          <p:attrName>style.visibility</p:attrName>
                                        </p:attrNameLst>
                                      </p:cBhvr>
                                      <p:to>
                                        <p:strVal val="visible"/>
                                      </p:to>
                                    </p:set>
                                    <p:animEffect transition="in" filter="fade">
                                      <p:cBhvr>
                                        <p:cTn id="51" dur="1000"/>
                                        <p:tgtEl>
                                          <p:spTgt spid="7"/>
                                        </p:tgtEl>
                                      </p:cBhvr>
                                    </p:animEffect>
                                    <p:anim calcmode="lin" valueType="num">
                                      <p:cBhvr>
                                        <p:cTn id="52" dur="1000" fill="hold"/>
                                        <p:tgtEl>
                                          <p:spTgt spid="7"/>
                                        </p:tgtEl>
                                        <p:attrNameLst>
                                          <p:attrName>ppt_x</p:attrName>
                                        </p:attrNameLst>
                                      </p:cBhvr>
                                      <p:tavLst>
                                        <p:tav tm="0">
                                          <p:val>
                                            <p:strVal val="#ppt_x-.1"/>
                                          </p:val>
                                        </p:tav>
                                        <p:tav tm="100000">
                                          <p:val>
                                            <p:strVal val="#ppt_x"/>
                                          </p:val>
                                        </p:tav>
                                      </p:tavLst>
                                    </p:anim>
                                    <p:anim calcmode="lin" valueType="num">
                                      <p:cBhvr>
                                        <p:cTn id="5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0" y="1"/>
            <a:ext cx="9144000" cy="4857764"/>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3" cstate="print"/>
          <a:stretch>
            <a:fillRect/>
          </a:stretch>
        </p:blipFill>
        <p:spPr bwMode="auto">
          <a:xfrm>
            <a:off x="0" y="1"/>
            <a:ext cx="9144000" cy="4857764"/>
          </a:xfrm>
          <a:prstGeom prst="rect">
            <a:avLst/>
          </a:prstGeom>
          <a:noFill/>
          <a:ln w="9525">
            <a:noFill/>
            <a:miter lim="800000"/>
            <a:headEnd/>
            <a:tailEnd/>
          </a:ln>
        </p:spPr>
      </p:pic>
      <p:sp>
        <p:nvSpPr>
          <p:cNvPr id="4" name="3 CuadroTexto"/>
          <p:cNvSpPr txBox="1"/>
          <p:nvPr/>
        </p:nvSpPr>
        <p:spPr>
          <a:xfrm>
            <a:off x="500034"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t>
            </a:r>
            <a:r>
              <a:rPr lang="es-ES" i="1" dirty="0" err="1" smtClean="0">
                <a:effectLst>
                  <a:glow rad="101600">
                    <a:srgbClr val="C00000">
                      <a:alpha val="60000"/>
                    </a:srgbClr>
                  </a:glow>
                  <a:outerShdw blurRad="38100" dist="38100" dir="2700000" algn="tl">
                    <a:srgbClr val="000000">
                      <a:alpha val="43137"/>
                    </a:srgbClr>
                  </a:outerShdw>
                </a:effectLst>
              </a:rPr>
              <a:t>Capuletos</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Montescos</a:t>
            </a:r>
            <a:r>
              <a:rPr lang="es-ES" i="1" dirty="0" smtClean="0">
                <a:effectLst>
                  <a:glow rad="101600">
                    <a:srgbClr val="C00000">
                      <a:alpha val="60000"/>
                    </a:srgbClr>
                  </a:glow>
                  <a:outerShdw blurRad="38100" dist="38100" dir="2700000" algn="tl">
                    <a:srgbClr val="000000">
                      <a:alpha val="43137"/>
                    </a:srgbClr>
                  </a:outerShdw>
                </a:effectLst>
              </a:rPr>
              <a:t> son sustituidos por los Jets y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dos pandillas enfrentadas por el dominio de las calles de Nueva York. Tony (Richard </a:t>
            </a:r>
            <a:r>
              <a:rPr lang="es-ES" i="1" dirty="0" err="1" smtClean="0">
                <a:effectLst>
                  <a:glow rad="101600">
                    <a:srgbClr val="C00000">
                      <a:alpha val="60000"/>
                    </a:srgbClr>
                  </a:glow>
                  <a:outerShdw blurRad="38100" dist="38100" dir="2700000" algn="tl">
                    <a:srgbClr val="000000">
                      <a:alpha val="43137"/>
                    </a:srgbClr>
                  </a:outerShdw>
                </a:effectLst>
              </a:rPr>
              <a:t>Beymer</a:t>
            </a:r>
            <a:r>
              <a:rPr lang="es-ES" i="1" dirty="0" smtClean="0">
                <a:effectLst>
                  <a:glow rad="101600">
                    <a:srgbClr val="C00000">
                      <a:alpha val="60000"/>
                    </a:srgbClr>
                  </a:glow>
                  <a:outerShdw blurRad="38100" dist="38100" dir="2700000" algn="tl">
                    <a:srgbClr val="000000">
                      <a:alpha val="43137"/>
                    </a:srgbClr>
                  </a:outerShdw>
                </a:effectLst>
              </a:rPr>
              <a:t>) es el creador y exlíder de los Jets junto a su mejor amigo, Riff (</a:t>
            </a:r>
            <a:r>
              <a:rPr lang="es-ES" i="1" dirty="0" err="1" smtClean="0">
                <a:effectLst>
                  <a:glow rad="101600">
                    <a:srgbClr val="C00000">
                      <a:alpha val="60000"/>
                    </a:srgbClr>
                  </a:glow>
                  <a:outerShdw blurRad="38100" dist="38100" dir="2700000" algn="tl">
                    <a:srgbClr val="000000">
                      <a:alpha val="43137"/>
                    </a:srgbClr>
                  </a:outerShdw>
                </a:effectLst>
              </a:rPr>
              <a:t>Russ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Tumblyn</a:t>
            </a:r>
            <a:r>
              <a:rPr lang="es-ES" i="1" dirty="0" smtClean="0">
                <a:effectLst>
                  <a:glow rad="101600">
                    <a:srgbClr val="C00000">
                      <a:alpha val="60000"/>
                    </a:srgbClr>
                  </a:glow>
                  <a:outerShdw blurRad="38100" dist="38100" dir="2700000" algn="tl">
                    <a:srgbClr val="000000">
                      <a:alpha val="43137"/>
                    </a:srgbClr>
                  </a:outerShdw>
                </a:effectLst>
              </a:rPr>
              <a:t>), un </a:t>
            </a:r>
            <a:r>
              <a:rPr lang="es-ES" i="1" dirty="0" err="1" smtClean="0">
                <a:effectLst>
                  <a:glow rad="101600">
                    <a:srgbClr val="C00000">
                      <a:alpha val="60000"/>
                    </a:srgbClr>
                  </a:glow>
                  <a:outerShdw blurRad="38100" dist="38100" dir="2700000" algn="tl">
                    <a:srgbClr val="000000">
                      <a:alpha val="43137"/>
                    </a:srgbClr>
                  </a:outerShdw>
                </a:effectLst>
              </a:rPr>
              <a:t>Mercutio</a:t>
            </a:r>
            <a:r>
              <a:rPr lang="es-ES" i="1" dirty="0" smtClean="0">
                <a:effectLst>
                  <a:glow rad="101600">
                    <a:srgbClr val="C00000">
                      <a:alpha val="60000"/>
                    </a:srgbClr>
                  </a:glow>
                  <a:outerShdw blurRad="38100" dist="38100" dir="2700000" algn="tl">
                    <a:srgbClr val="000000">
                      <a:alpha val="43137"/>
                    </a:srgbClr>
                  </a:outerShdw>
                </a:effectLst>
              </a:rPr>
              <a:t> que vuela en cada baile.</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1071538" y="4643450"/>
            <a:ext cx="74295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Ahora Tony es un joven reformado que trata de ganarse la vida con un empleo, aunque es fiel a su amistad con Riff. Los Jets son hijos de inmigrantes de la vieja Europa.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50000">
        <p15:prstTrans prst="curtains"/>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000" fill="hold"/>
                                        <p:tgtEl>
                                          <p:spTgt spid="12"/>
                                        </p:tgtEl>
                                        <p:attrNameLst>
                                          <p:attrName>ppt_w</p:attrName>
                                        </p:attrNameLst>
                                      </p:cBhvr>
                                      <p:tavLst>
                                        <p:tav tm="0">
                                          <p:val>
                                            <p:strVal val="#ppt_w*0.70"/>
                                          </p:val>
                                        </p:tav>
                                        <p:tav tm="100000">
                                          <p:val>
                                            <p:strVal val="#ppt_w"/>
                                          </p:val>
                                        </p:tav>
                                      </p:tavLst>
                                    </p:anim>
                                    <p:anim calcmode="lin" valueType="num">
                                      <p:cBhvr>
                                        <p:cTn id="8" dur="3000" fill="hold"/>
                                        <p:tgtEl>
                                          <p:spTgt spid="12"/>
                                        </p:tgtEl>
                                        <p:attrNameLst>
                                          <p:attrName>ppt_h</p:attrName>
                                        </p:attrNameLst>
                                      </p:cBhvr>
                                      <p:tavLst>
                                        <p:tav tm="0">
                                          <p:val>
                                            <p:strVal val="#ppt_h"/>
                                          </p:val>
                                        </p:tav>
                                        <p:tav tm="100000">
                                          <p:val>
                                            <p:strVal val="#ppt_h"/>
                                          </p:val>
                                        </p:tav>
                                      </p:tavLst>
                                    </p:anim>
                                    <p:animEffect transition="in" filter="fade">
                                      <p:cBhvr>
                                        <p:cTn id="9" dur="3000"/>
                                        <p:tgtEl>
                                          <p:spTgt spid="12"/>
                                        </p:tgtEl>
                                      </p:cBhvr>
                                    </p:animEffect>
                                  </p:childTnLst>
                                </p:cTn>
                              </p:par>
                              <p:par>
                                <p:cTn id="10" presetID="10" presetClass="entr" presetSubtype="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3000"/>
                                        <p:tgtEl>
                                          <p:spTgt spid="12"/>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68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47" presetClass="exit" presetSubtype="0" fill="hold" nodeType="withEffect">
                                  <p:stCondLst>
                                    <p:cond delay="2000"/>
                                  </p:stCondLst>
                                  <p:childTnLst>
                                    <p:animEffect transition="out" filter="fade">
                                      <p:cBhvr>
                                        <p:cTn id="24" dur="3000"/>
                                        <p:tgtEl>
                                          <p:spTgt spid="12"/>
                                        </p:tgtEl>
                                      </p:cBhvr>
                                    </p:animEffect>
                                    <p:anim calcmode="lin" valueType="num">
                                      <p:cBhvr>
                                        <p:cTn id="25" dur="3000"/>
                                        <p:tgtEl>
                                          <p:spTgt spid="12"/>
                                        </p:tgtEl>
                                        <p:attrNameLst>
                                          <p:attrName>ppt_x</p:attrName>
                                        </p:attrNameLst>
                                      </p:cBhvr>
                                      <p:tavLst>
                                        <p:tav tm="0">
                                          <p:val>
                                            <p:strVal val="ppt_x"/>
                                          </p:val>
                                        </p:tav>
                                        <p:tav tm="100000">
                                          <p:val>
                                            <p:strVal val="ppt_x"/>
                                          </p:val>
                                        </p:tav>
                                      </p:tavLst>
                                    </p:anim>
                                    <p:anim calcmode="lin" valueType="num">
                                      <p:cBhvr>
                                        <p:cTn id="26" dur="3000"/>
                                        <p:tgtEl>
                                          <p:spTgt spid="12"/>
                                        </p:tgtEl>
                                        <p:attrNameLst>
                                          <p:attrName>ppt_y</p:attrName>
                                        </p:attrNameLst>
                                      </p:cBhvr>
                                      <p:tavLst>
                                        <p:tav tm="0">
                                          <p:val>
                                            <p:strVal val="ppt_y"/>
                                          </p:val>
                                        </p:tav>
                                        <p:tav tm="100000">
                                          <p:val>
                                            <p:strVal val="ppt_y-.1"/>
                                          </p:val>
                                        </p:tav>
                                      </p:tavLst>
                                    </p:anim>
                                    <p:set>
                                      <p:cBhvr>
                                        <p:cTn id="27" dur="1" fill="hold">
                                          <p:stCondLst>
                                            <p:cond delay="2999"/>
                                          </p:stCondLst>
                                        </p:cTn>
                                        <p:tgtEl>
                                          <p:spTgt spid="12"/>
                                        </p:tgtEl>
                                        <p:attrNameLst>
                                          <p:attrName>style.visibility</p:attrName>
                                        </p:attrNameLst>
                                      </p:cBhvr>
                                      <p:to>
                                        <p:strVal val="hidden"/>
                                      </p:to>
                                    </p:set>
                                  </p:childTnLst>
                                </p:cTn>
                              </p:par>
                              <p:par>
                                <p:cTn id="28" presetID="23" presetClass="exit" presetSubtype="272" fill="hold" nodeType="withEffect">
                                  <p:stCondLst>
                                    <p:cond delay="2000"/>
                                  </p:stCondLst>
                                  <p:childTnLst>
                                    <p:anim calcmode="lin" valueType="num">
                                      <p:cBhvr>
                                        <p:cTn id="29" dur="3000"/>
                                        <p:tgtEl>
                                          <p:spTgt spid="12"/>
                                        </p:tgtEl>
                                        <p:attrNameLst>
                                          <p:attrName>ppt_w</p:attrName>
                                        </p:attrNameLst>
                                      </p:cBhvr>
                                      <p:tavLst>
                                        <p:tav tm="0">
                                          <p:val>
                                            <p:strVal val="ppt_w"/>
                                          </p:val>
                                        </p:tav>
                                        <p:tav tm="100000">
                                          <p:val>
                                            <p:strVal val="4/3*ppt_w"/>
                                          </p:val>
                                        </p:tav>
                                      </p:tavLst>
                                    </p:anim>
                                    <p:anim calcmode="lin" valueType="num">
                                      <p:cBhvr>
                                        <p:cTn id="30" dur="3000"/>
                                        <p:tgtEl>
                                          <p:spTgt spid="12"/>
                                        </p:tgtEl>
                                        <p:attrNameLst>
                                          <p:attrName>ppt_h</p:attrName>
                                        </p:attrNameLst>
                                      </p:cBhvr>
                                      <p:tavLst>
                                        <p:tav tm="0">
                                          <p:val>
                                            <p:strVal val="ppt_h"/>
                                          </p:val>
                                        </p:tav>
                                        <p:tav tm="100000">
                                          <p:val>
                                            <p:strVal val="4/3*ppt_h"/>
                                          </p:val>
                                        </p:tav>
                                      </p:tavLst>
                                    </p:anim>
                                    <p:set>
                                      <p:cBhvr>
                                        <p:cTn id="31" dur="1" fill="hold">
                                          <p:stCondLst>
                                            <p:cond delay="2999"/>
                                          </p:stCondLst>
                                        </p:cTn>
                                        <p:tgtEl>
                                          <p:spTgt spid="12"/>
                                        </p:tgtEl>
                                        <p:attrNameLst>
                                          <p:attrName>style.visibility</p:attrName>
                                        </p:attrNameLst>
                                      </p:cBhvr>
                                      <p:to>
                                        <p:strVal val="hidden"/>
                                      </p:to>
                                    </p:set>
                                  </p:childTnLst>
                                </p:cTn>
                              </p:par>
                              <p:par>
                                <p:cTn id="32" presetID="10" presetClass="entr" presetSubtype="0" fill="hold" nodeType="withEffect">
                                  <p:stCondLst>
                                    <p:cond delay="200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3000"/>
                                        <p:tgtEl>
                                          <p:spTgt spid="13"/>
                                        </p:tgtEl>
                                      </p:cBhvr>
                                    </p:animEffect>
                                  </p:childTnLst>
                                </p:cTn>
                              </p:par>
                              <p:par>
                                <p:cTn id="35" presetID="55" presetClass="entr" presetSubtype="0" fill="hold" nodeType="withEffect">
                                  <p:stCondLst>
                                    <p:cond delay="2000"/>
                                  </p:stCondLst>
                                  <p:childTnLst>
                                    <p:set>
                                      <p:cBhvr>
                                        <p:cTn id="36" dur="1" fill="hold">
                                          <p:stCondLst>
                                            <p:cond delay="0"/>
                                          </p:stCondLst>
                                        </p:cTn>
                                        <p:tgtEl>
                                          <p:spTgt spid="13"/>
                                        </p:tgtEl>
                                        <p:attrNameLst>
                                          <p:attrName>style.visibility</p:attrName>
                                        </p:attrNameLst>
                                      </p:cBhvr>
                                      <p:to>
                                        <p:strVal val="visible"/>
                                      </p:to>
                                    </p:set>
                                    <p:anim calcmode="lin" valueType="num">
                                      <p:cBhvr>
                                        <p:cTn id="37" dur="3000" fill="hold"/>
                                        <p:tgtEl>
                                          <p:spTgt spid="13"/>
                                        </p:tgtEl>
                                        <p:attrNameLst>
                                          <p:attrName>ppt_w</p:attrName>
                                        </p:attrNameLst>
                                      </p:cBhvr>
                                      <p:tavLst>
                                        <p:tav tm="0">
                                          <p:val>
                                            <p:strVal val="#ppt_w*0.70"/>
                                          </p:val>
                                        </p:tav>
                                        <p:tav tm="100000">
                                          <p:val>
                                            <p:strVal val="#ppt_w"/>
                                          </p:val>
                                        </p:tav>
                                      </p:tavLst>
                                    </p:anim>
                                    <p:anim calcmode="lin" valueType="num">
                                      <p:cBhvr>
                                        <p:cTn id="38" dur="3000" fill="hold"/>
                                        <p:tgtEl>
                                          <p:spTgt spid="13"/>
                                        </p:tgtEl>
                                        <p:attrNameLst>
                                          <p:attrName>ppt_h</p:attrName>
                                        </p:attrNameLst>
                                      </p:cBhvr>
                                      <p:tavLst>
                                        <p:tav tm="0">
                                          <p:val>
                                            <p:strVal val="#ppt_h"/>
                                          </p:val>
                                        </p:tav>
                                        <p:tav tm="100000">
                                          <p:val>
                                            <p:strVal val="#ppt_h"/>
                                          </p:val>
                                        </p:tav>
                                      </p:tavLst>
                                    </p:anim>
                                    <p:animEffect transition="in" filter="fade">
                                      <p:cBhvr>
                                        <p:cTn id="39" dur="3000"/>
                                        <p:tgtEl>
                                          <p:spTgt spid="13"/>
                                        </p:tgtEl>
                                      </p:cBhvr>
                                    </p:animEffect>
                                  </p:childTnLst>
                                </p:cTn>
                              </p:par>
                            </p:childTnLst>
                          </p:cTn>
                        </p:par>
                        <p:par>
                          <p:cTn id="40" fill="hold">
                            <p:stCondLst>
                              <p:cond delay="318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9144000" cy="4786326"/>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a:off x="0" y="0"/>
            <a:ext cx="9144000" cy="4786326"/>
          </a:xfrm>
          <a:prstGeom prst="rect">
            <a:avLst/>
          </a:prstGeom>
          <a:noFill/>
          <a:ln w="9525">
            <a:noFill/>
            <a:miter lim="800000"/>
            <a:headEnd/>
            <a:tailEnd/>
          </a:ln>
        </p:spPr>
      </p:pic>
      <p:pic>
        <p:nvPicPr>
          <p:cNvPr id="16" name="15 Imagen" descr="195762.jpg"/>
          <p:cNvPicPr>
            <a:picLocks noChangeAspect="1"/>
          </p:cNvPicPr>
          <p:nvPr/>
        </p:nvPicPr>
        <p:blipFill>
          <a:blip r:embed="rId4" cstate="print"/>
          <a:stretch>
            <a:fillRect/>
          </a:stretch>
        </p:blipFill>
        <p:spPr bwMode="auto">
          <a:xfrm>
            <a:off x="0" y="1"/>
            <a:ext cx="9144000" cy="4786325"/>
          </a:xfrm>
          <a:prstGeom prst="rect">
            <a:avLst/>
          </a:prstGeom>
          <a:noFill/>
          <a:ln w="9525">
            <a:noFill/>
            <a:miter lim="800000"/>
            <a:headEnd/>
            <a:tailEnd/>
          </a:ln>
        </p:spPr>
      </p:pic>
      <p:sp>
        <p:nvSpPr>
          <p:cNvPr id="5" name="4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María (Natalie Wood) es la hermana recién llegada de Bernardo (George </a:t>
            </a:r>
            <a:r>
              <a:rPr lang="es-ES" i="1" dirty="0" err="1" smtClean="0">
                <a:effectLst>
                  <a:glow rad="101600">
                    <a:srgbClr val="C00000">
                      <a:alpha val="60000"/>
                    </a:srgbClr>
                  </a:glow>
                  <a:outerShdw blurRad="38100" dist="38100" dir="2700000" algn="tl">
                    <a:srgbClr val="000000">
                      <a:alpha val="43137"/>
                    </a:srgbClr>
                  </a:outerShdw>
                </a:effectLst>
              </a:rPr>
              <a:t>Chakiris</a:t>
            </a:r>
            <a:r>
              <a:rPr lang="es-ES" i="1" dirty="0" smtClean="0">
                <a:effectLst>
                  <a:glow rad="101600">
                    <a:srgbClr val="C00000">
                      <a:alpha val="60000"/>
                    </a:srgbClr>
                  </a:glow>
                  <a:outerShdw blurRad="38100" dist="38100" dir="2700000" algn="tl">
                    <a:srgbClr val="000000">
                      <a:alpha val="43137"/>
                    </a:srgbClr>
                  </a:outerShdw>
                </a:effectLst>
              </a:rPr>
              <a:t>), el líder de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son inmigrantes puertorriqueños que están intentando sobrevivir en New York, conquistar su espacio. María llega con la mirada limpia, sin odio.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928662" y="4786326"/>
            <a:ext cx="62865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María, le dice a su mejor amiga y novia de Bernardo, Anita, lo emocionada que está por el baile.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714348" y="4643450"/>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María la niña, la dulce, la bella, la inocente, la virgen. María. Tenemos que enamorarnos de ella nada más verla, como se enamora Tony cuando la descubre en el baile.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65000">
        <p15:prstTrans prst="curtains"/>
      </p:transition>
    </mc:Choice>
    <mc:Fallback>
      <p:transition spd="slow" advTm="6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69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7"/>
                                        </p:tgtEl>
                                      </p:cBhvr>
                                    </p:animEffect>
                                    <p:set>
                                      <p:cBhvr>
                                        <p:cTn id="24" dur="1" fill="hold">
                                          <p:stCondLst>
                                            <p:cond delay="2999"/>
                                          </p:stCondLst>
                                        </p:cTn>
                                        <p:tgtEl>
                                          <p:spTgt spid="7"/>
                                        </p:tgtEl>
                                        <p:attrNameLst>
                                          <p:attrName>style.visibility</p:attrName>
                                        </p:attrNameLst>
                                      </p:cBhvr>
                                      <p:to>
                                        <p:strVal val="hidden"/>
                                      </p:to>
                                    </p:set>
                                  </p:childTnLst>
                                </p:cTn>
                              </p:par>
                              <p:par>
                                <p:cTn id="25" presetID="23" presetClass="exit" presetSubtype="16" fill="hold" nodeType="withEffect">
                                  <p:stCondLst>
                                    <p:cond delay="2000"/>
                                  </p:stCondLst>
                                  <p:childTnLst>
                                    <p:anim calcmode="lin" valueType="num">
                                      <p:cBhvr>
                                        <p:cTn id="26" dur="3000"/>
                                        <p:tgtEl>
                                          <p:spTgt spid="7"/>
                                        </p:tgtEl>
                                        <p:attrNameLst>
                                          <p:attrName>ppt_w</p:attrName>
                                        </p:attrNameLst>
                                      </p:cBhvr>
                                      <p:tavLst>
                                        <p:tav tm="0">
                                          <p:val>
                                            <p:strVal val="ppt_w"/>
                                          </p:val>
                                        </p:tav>
                                        <p:tav tm="100000">
                                          <p:val>
                                            <p:strVal val="4*ppt_w"/>
                                          </p:val>
                                        </p:tav>
                                      </p:tavLst>
                                    </p:anim>
                                    <p:anim calcmode="lin" valueType="num">
                                      <p:cBhvr>
                                        <p:cTn id="27" dur="3000"/>
                                        <p:tgtEl>
                                          <p:spTgt spid="7"/>
                                        </p:tgtEl>
                                        <p:attrNameLst>
                                          <p:attrName>ppt_h</p:attrName>
                                        </p:attrNameLst>
                                      </p:cBhvr>
                                      <p:tavLst>
                                        <p:tav tm="0">
                                          <p:val>
                                            <p:strVal val="ppt_h"/>
                                          </p:val>
                                        </p:tav>
                                        <p:tav tm="100000">
                                          <p:val>
                                            <p:strVal val="4*ppt_h"/>
                                          </p:val>
                                        </p:tav>
                                      </p:tavLst>
                                    </p:anim>
                                    <p:set>
                                      <p:cBhvr>
                                        <p:cTn id="28" dur="1" fill="hold">
                                          <p:stCondLst>
                                            <p:cond delay="2999"/>
                                          </p:stCondLst>
                                        </p:cTn>
                                        <p:tgtEl>
                                          <p:spTgt spid="7"/>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4000"/>
                                        <p:tgtEl>
                                          <p:spTgt spid="4"/>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4/3*#ppt_w"/>
                                          </p:val>
                                        </p:tav>
                                        <p:tav tm="100000">
                                          <p:val>
                                            <p:strVal val="#ppt_w"/>
                                          </p:val>
                                        </p:tav>
                                      </p:tavLst>
                                    </p:anim>
                                    <p:anim calcmode="lin" valueType="num">
                                      <p:cBhvr>
                                        <p:cTn id="35" dur="4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329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par>
                          <p:cTn id="42" fill="hold">
                            <p:stCondLst>
                              <p:cond delay="41600"/>
                            </p:stCondLst>
                            <p:childTnLst>
                              <p:par>
                                <p:cTn id="43" presetID="10" presetClass="exit" presetSubtype="0" fill="hold" grpId="1" nodeType="afterEffect">
                                  <p:stCondLst>
                                    <p:cond delay="2000"/>
                                  </p:stCondLst>
                                  <p:iterate type="lt">
                                    <p:tmPct val="0"/>
                                  </p:iterate>
                                  <p:childTnLst>
                                    <p:animEffect transition="out" filter="fade">
                                      <p:cBhvr>
                                        <p:cTn id="44" dur="3000"/>
                                        <p:tgtEl>
                                          <p:spTgt spid="6"/>
                                        </p:tgtEl>
                                      </p:cBhvr>
                                    </p:animEffect>
                                    <p:set>
                                      <p:cBhvr>
                                        <p:cTn id="45" dur="1" fill="hold">
                                          <p:stCondLst>
                                            <p:cond delay="2999"/>
                                          </p:stCondLst>
                                        </p:cTn>
                                        <p:tgtEl>
                                          <p:spTgt spid="6"/>
                                        </p:tgtEl>
                                        <p:attrNameLst>
                                          <p:attrName>style.visibility</p:attrName>
                                        </p:attrNameLst>
                                      </p:cBhvr>
                                      <p:to>
                                        <p:strVal val="hidden"/>
                                      </p:to>
                                    </p:set>
                                  </p:childTnLst>
                                </p:cTn>
                              </p:par>
                              <p:par>
                                <p:cTn id="46" presetID="10" presetClass="exit" presetSubtype="0" fill="hold" nodeType="withEffect">
                                  <p:stCondLst>
                                    <p:cond delay="2000"/>
                                  </p:stCondLst>
                                  <p:childTnLst>
                                    <p:animEffect transition="out" filter="fade">
                                      <p:cBhvr>
                                        <p:cTn id="47" dur="3000"/>
                                        <p:tgtEl>
                                          <p:spTgt spid="4"/>
                                        </p:tgtEl>
                                      </p:cBhvr>
                                    </p:animEffect>
                                    <p:set>
                                      <p:cBhvr>
                                        <p:cTn id="48" dur="1" fill="hold">
                                          <p:stCondLst>
                                            <p:cond delay="2999"/>
                                          </p:stCondLst>
                                        </p:cTn>
                                        <p:tgtEl>
                                          <p:spTgt spid="4"/>
                                        </p:tgtEl>
                                        <p:attrNameLst>
                                          <p:attrName>style.visibility</p:attrName>
                                        </p:attrNameLst>
                                      </p:cBhvr>
                                      <p:to>
                                        <p:strVal val="hidden"/>
                                      </p:to>
                                    </p:set>
                                  </p:childTnLst>
                                </p:cTn>
                              </p:par>
                              <p:par>
                                <p:cTn id="49" presetID="23" presetClass="exit" presetSubtype="16" fill="hold" nodeType="withEffect">
                                  <p:stCondLst>
                                    <p:cond delay="2000"/>
                                  </p:stCondLst>
                                  <p:childTnLst>
                                    <p:anim calcmode="lin" valueType="num">
                                      <p:cBhvr>
                                        <p:cTn id="50" dur="4000"/>
                                        <p:tgtEl>
                                          <p:spTgt spid="4"/>
                                        </p:tgtEl>
                                        <p:attrNameLst>
                                          <p:attrName>ppt_w</p:attrName>
                                        </p:attrNameLst>
                                      </p:cBhvr>
                                      <p:tavLst>
                                        <p:tav tm="0">
                                          <p:val>
                                            <p:strVal val="ppt_w"/>
                                          </p:val>
                                        </p:tav>
                                        <p:tav tm="100000">
                                          <p:val>
                                            <p:strVal val="4*ppt_w"/>
                                          </p:val>
                                        </p:tav>
                                      </p:tavLst>
                                    </p:anim>
                                    <p:anim calcmode="lin" valueType="num">
                                      <p:cBhvr>
                                        <p:cTn id="51" dur="4000"/>
                                        <p:tgtEl>
                                          <p:spTgt spid="4"/>
                                        </p:tgtEl>
                                        <p:attrNameLst>
                                          <p:attrName>ppt_h</p:attrName>
                                        </p:attrNameLst>
                                      </p:cBhvr>
                                      <p:tavLst>
                                        <p:tav tm="0">
                                          <p:val>
                                            <p:strVal val="ppt_h"/>
                                          </p:val>
                                        </p:tav>
                                        <p:tav tm="100000">
                                          <p:val>
                                            <p:strVal val="4*ppt_h"/>
                                          </p:val>
                                        </p:tav>
                                      </p:tavLst>
                                    </p:anim>
                                    <p:set>
                                      <p:cBhvr>
                                        <p:cTn id="52" dur="1" fill="hold">
                                          <p:stCondLst>
                                            <p:cond delay="3999"/>
                                          </p:stCondLst>
                                        </p:cTn>
                                        <p:tgtEl>
                                          <p:spTgt spid="4"/>
                                        </p:tgtEl>
                                        <p:attrNameLst>
                                          <p:attrName>style.visibility</p:attrName>
                                        </p:attrNameLst>
                                      </p:cBhvr>
                                      <p:to>
                                        <p:strVal val="hidden"/>
                                      </p:to>
                                    </p:set>
                                  </p:childTnLst>
                                </p:cTn>
                              </p:par>
                              <p:par>
                                <p:cTn id="53" presetID="10" presetClass="entr" presetSubtype="0" fill="hold" nodeType="withEffect">
                                  <p:stCondLst>
                                    <p:cond delay="20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4000"/>
                                        <p:tgtEl>
                                          <p:spTgt spid="16"/>
                                        </p:tgtEl>
                                      </p:cBhvr>
                                    </p:animEffect>
                                  </p:childTnLst>
                                </p:cTn>
                              </p:par>
                              <p:par>
                                <p:cTn id="56" presetID="23" presetClass="entr" presetSubtype="288" fill="hold" nodeType="withEffect">
                                  <p:stCondLst>
                                    <p:cond delay="2000"/>
                                  </p:stCondLst>
                                  <p:childTnLst>
                                    <p:set>
                                      <p:cBhvr>
                                        <p:cTn id="57" dur="1" fill="hold">
                                          <p:stCondLst>
                                            <p:cond delay="0"/>
                                          </p:stCondLst>
                                        </p:cTn>
                                        <p:tgtEl>
                                          <p:spTgt spid="16"/>
                                        </p:tgtEl>
                                        <p:attrNameLst>
                                          <p:attrName>style.visibility</p:attrName>
                                        </p:attrNameLst>
                                      </p:cBhvr>
                                      <p:to>
                                        <p:strVal val="visible"/>
                                      </p:to>
                                    </p:set>
                                    <p:anim calcmode="lin" valueType="num">
                                      <p:cBhvr>
                                        <p:cTn id="58" dur="4000" fill="hold"/>
                                        <p:tgtEl>
                                          <p:spTgt spid="16"/>
                                        </p:tgtEl>
                                        <p:attrNameLst>
                                          <p:attrName>ppt_w</p:attrName>
                                        </p:attrNameLst>
                                      </p:cBhvr>
                                      <p:tavLst>
                                        <p:tav tm="0">
                                          <p:val>
                                            <p:strVal val="4/3*#ppt_w"/>
                                          </p:val>
                                        </p:tav>
                                        <p:tav tm="100000">
                                          <p:val>
                                            <p:strVal val="#ppt_w"/>
                                          </p:val>
                                        </p:tav>
                                      </p:tavLst>
                                    </p:anim>
                                    <p:anim calcmode="lin" valueType="num">
                                      <p:cBhvr>
                                        <p:cTn id="59" dur="4000" fill="hold"/>
                                        <p:tgtEl>
                                          <p:spTgt spid="16"/>
                                        </p:tgtEl>
                                        <p:attrNameLst>
                                          <p:attrName>ppt_h</p:attrName>
                                        </p:attrNameLst>
                                      </p:cBhvr>
                                      <p:tavLst>
                                        <p:tav tm="0">
                                          <p:val>
                                            <p:strVal val="4/3*#ppt_h"/>
                                          </p:val>
                                        </p:tav>
                                        <p:tav tm="100000">
                                          <p:val>
                                            <p:strVal val="#ppt_h"/>
                                          </p:val>
                                        </p:tav>
                                      </p:tavLst>
                                    </p:anim>
                                  </p:childTnLst>
                                </p:cTn>
                              </p:par>
                            </p:childTnLst>
                          </p:cTn>
                        </p:par>
                        <p:par>
                          <p:cTn id="60" fill="hold">
                            <p:stCondLst>
                              <p:cond delay="476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8"/>
                                        </p:tgtEl>
                                        <p:attrNameLst>
                                          <p:attrName>style.visibility</p:attrName>
                                        </p:attrNameLst>
                                      </p:cBhvr>
                                      <p:to>
                                        <p:strVal val="visible"/>
                                      </p:to>
                                    </p:set>
                                    <p:animEffect transition="in" filter="fade">
                                      <p:cBhvr>
                                        <p:cTn id="63" dur="1000"/>
                                        <p:tgtEl>
                                          <p:spTgt spid="8"/>
                                        </p:tgtEl>
                                      </p:cBhvr>
                                    </p:animEffect>
                                    <p:anim calcmode="lin" valueType="num">
                                      <p:cBhvr>
                                        <p:cTn id="64" dur="1000" fill="hold"/>
                                        <p:tgtEl>
                                          <p:spTgt spid="8"/>
                                        </p:tgtEl>
                                        <p:attrNameLst>
                                          <p:attrName>ppt_x</p:attrName>
                                        </p:attrNameLst>
                                      </p:cBhvr>
                                      <p:tavLst>
                                        <p:tav tm="0">
                                          <p:val>
                                            <p:strVal val="#ppt_x-.1"/>
                                          </p:val>
                                        </p:tav>
                                        <p:tav tm="100000">
                                          <p:val>
                                            <p:strVal val="#ppt_x"/>
                                          </p:val>
                                        </p:tav>
                                      </p:tavLst>
                                    </p:anim>
                                    <p:anim calcmode="lin" valueType="num">
                                      <p:cBhvr>
                                        <p:cTn id="6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3 Imagen" descr="cartel.jpg"/>
          <p:cNvPicPr>
            <a:picLocks noChangeAspect="1"/>
          </p:cNvPicPr>
          <p:nvPr/>
        </p:nvPicPr>
        <p:blipFill>
          <a:blip r:embed="rId2" cstate="print"/>
          <a:stretch>
            <a:fillRect/>
          </a:stretch>
        </p:blipFill>
        <p:spPr bwMode="auto">
          <a:xfrm>
            <a:off x="0" y="1"/>
            <a:ext cx="9144000" cy="4786326"/>
          </a:xfrm>
          <a:prstGeom prst="rect">
            <a:avLst/>
          </a:prstGeom>
          <a:noFill/>
          <a:ln w="9525">
            <a:noFill/>
            <a:miter lim="800000"/>
            <a:headEnd/>
            <a:tailEnd/>
          </a:ln>
        </p:spPr>
      </p:pic>
      <p:pic>
        <p:nvPicPr>
          <p:cNvPr id="7" name="3 Imagen" descr="cartel.jpg"/>
          <p:cNvPicPr>
            <a:picLocks noChangeAspect="1"/>
          </p:cNvPicPr>
          <p:nvPr/>
        </p:nvPicPr>
        <p:blipFill>
          <a:blip r:embed="rId2" cstate="print"/>
          <a:stretch>
            <a:fillRect/>
          </a:stretch>
        </p:blipFill>
        <p:spPr bwMode="auto">
          <a:xfrm>
            <a:off x="0" y="1"/>
            <a:ext cx="9144000" cy="4786326"/>
          </a:xfrm>
          <a:prstGeom prst="rect">
            <a:avLst/>
          </a:prstGeom>
          <a:noFill/>
          <a:ln w="9525">
            <a:noFill/>
            <a:miter lim="800000"/>
            <a:headEnd/>
            <a:tailEnd/>
          </a:ln>
        </p:spPr>
      </p:pic>
      <p:sp>
        <p:nvSpPr>
          <p:cNvPr id="4" name="3 CuadroTexto"/>
          <p:cNvSpPr txBox="1"/>
          <p:nvPr/>
        </p:nvSpPr>
        <p:spPr>
          <a:xfrm>
            <a:off x="571472" y="4357698"/>
            <a:ext cx="750099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orgullo y la protección patriarcal: Como hermano mayor, Bernardo asume la responsabilidad de proteger el honor de su familia y teme que María caiga en manos de un "americano" ajeno a su cultura y enemigo de su grupo.</a:t>
            </a:r>
          </a:p>
        </p:txBody>
      </p:sp>
    </p:spTree>
  </p:cSld>
  <p:clrMapOvr>
    <a:masterClrMapping/>
  </p:clrMapOvr>
  <mc:AlternateContent xmlns:mc="http://schemas.openxmlformats.org/markup-compatibility/2006">
    <mc:Choice xmlns:p14="http://schemas.microsoft.com/office/powerpoint/2010/main" Requires="p14">
      <p:transition spd="slow" p14:dur="2250" advTm="26000">
        <p14:ripp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outHorizontal)">
                                      <p:cBhvr>
                                        <p:cTn id="7" dur="4000"/>
                                        <p:tgtEl>
                                          <p:spTgt spid="4098"/>
                                        </p:tgtEl>
                                      </p:cBhvr>
                                    </p:animEffect>
                                  </p:childTnLst>
                                </p:cTn>
                              </p:par>
                              <p:par>
                                <p:cTn id="8" presetID="23" presetClass="entr" presetSubtype="288"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 calcmode="lin" valueType="num">
                                      <p:cBhvr>
                                        <p:cTn id="10" dur="4000" fill="hold"/>
                                        <p:tgtEl>
                                          <p:spTgt spid="4098"/>
                                        </p:tgtEl>
                                        <p:attrNameLst>
                                          <p:attrName>ppt_w</p:attrName>
                                        </p:attrNameLst>
                                      </p:cBhvr>
                                      <p:tavLst>
                                        <p:tav tm="0">
                                          <p:val>
                                            <p:strVal val="4/3*#ppt_w"/>
                                          </p:val>
                                        </p:tav>
                                        <p:tav tm="100000">
                                          <p:val>
                                            <p:strVal val="#ppt_w"/>
                                          </p:val>
                                        </p:tav>
                                      </p:tavLst>
                                    </p:anim>
                                    <p:anim calcmode="lin" valueType="num">
                                      <p:cBhvr>
                                        <p:cTn id="11" dur="4000" fill="hold"/>
                                        <p:tgtEl>
                                          <p:spTgt spid="4098"/>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4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4000" fill="hold"/>
                                        <p:tgtEl>
                                          <p:spTgt spid="7"/>
                                        </p:tgtEl>
                                        <p:attrNameLst>
                                          <p:attrName>ppt_w</p:attrName>
                                        </p:attrNameLst>
                                      </p:cBhvr>
                                      <p:tavLst>
                                        <p:tav tm="0">
                                          <p:val>
                                            <p:strVal val="4/3*#ppt_w"/>
                                          </p:val>
                                        </p:tav>
                                        <p:tav tm="100000">
                                          <p:val>
                                            <p:strVal val="#ppt_w"/>
                                          </p:val>
                                        </p:tav>
                                      </p:tavLst>
                                    </p:anim>
                                    <p:anim calcmode="lin" valueType="num">
                                      <p:cBhvr>
                                        <p:cTn id="18" dur="4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0" y="0"/>
            <a:ext cx="9144000" cy="4786326"/>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3" cstate="print"/>
          <a:stretch>
            <a:fillRect/>
          </a:stretch>
        </p:blipFill>
        <p:spPr bwMode="auto">
          <a:xfrm>
            <a:off x="0" y="0"/>
            <a:ext cx="9144000" cy="4796443"/>
          </a:xfrm>
          <a:prstGeom prst="rect">
            <a:avLst/>
          </a:prstGeom>
          <a:noFill/>
          <a:ln w="9525">
            <a:noFill/>
            <a:miter lim="800000"/>
            <a:headEnd/>
            <a:tailEnd/>
          </a:ln>
        </p:spPr>
      </p:pic>
      <p:sp>
        <p:nvSpPr>
          <p:cNvPr id="5" name="4 CuadroTexto"/>
          <p:cNvSpPr txBox="1"/>
          <p:nvPr/>
        </p:nvSpPr>
        <p:spPr>
          <a:xfrm>
            <a:off x="285720"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María es una cría de 16 años que viene a ** Nueva York** con ganas de comerse el mundo, de pasárselo bien, de lucir un poco de ese escote que Anita no quiere recortarle en el vestido, y de quitarse de encima al </a:t>
            </a:r>
            <a:r>
              <a:rPr lang="es-ES" i="1" dirty="0" err="1" smtClean="0">
                <a:effectLst>
                  <a:glow rad="101600">
                    <a:srgbClr val="C00000">
                      <a:alpha val="60000"/>
                    </a:srgbClr>
                  </a:glow>
                  <a:outerShdw blurRad="38100" dist="38100" dir="2700000" algn="tl">
                    <a:srgbClr val="000000">
                      <a:alpha val="43137"/>
                    </a:srgbClr>
                  </a:outerShdw>
                </a:effectLst>
              </a:rPr>
              <a:t>tolai</a:t>
            </a:r>
            <a:r>
              <a:rPr lang="es-ES" i="1" dirty="0" smtClean="0">
                <a:effectLst>
                  <a:glow rad="101600">
                    <a:srgbClr val="C00000">
                      <a:alpha val="60000"/>
                    </a:srgbClr>
                  </a:glow>
                  <a:outerShdw blurRad="38100" dist="38100" dir="2700000" algn="tl">
                    <a:srgbClr val="000000">
                      <a:alpha val="43137"/>
                    </a:srgbClr>
                  </a:outerShdw>
                </a:effectLst>
              </a:rPr>
              <a:t> de Chino.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857224" y="4643450"/>
            <a:ext cx="764386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María es la candidez personificada y, por eso, lo que nos tiene que dar muchísima rabia –más allá de que (¡spoiler dos!) pierda a sus hombres– es que aprenda a odiar.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7000">
        <p14:ripple/>
      </p:transition>
    </mc:Choice>
    <mc:Fallback>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4000"/>
                                        <p:tgtEl>
                                          <p:spTgt spid="2"/>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30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2"/>
                                        </p:tgtEl>
                                      </p:cBhvr>
                                    </p:animEffect>
                                    <p:set>
                                      <p:cBhvr>
                                        <p:cTn id="24" dur="1" fill="hold">
                                          <p:stCondLst>
                                            <p:cond delay="2999"/>
                                          </p:stCondLst>
                                        </p:cTn>
                                        <p:tgtEl>
                                          <p:spTgt spid="2"/>
                                        </p:tgtEl>
                                        <p:attrNameLst>
                                          <p:attrName>style.visibility</p:attrName>
                                        </p:attrNameLst>
                                      </p:cBhvr>
                                      <p:to>
                                        <p:strVal val="hidden"/>
                                      </p:to>
                                    </p:set>
                                  </p:childTnLst>
                                </p:cTn>
                              </p:par>
                              <p:par>
                                <p:cTn id="25" presetID="23" presetClass="entr" presetSubtype="288" fill="hold" nodeType="withEffect">
                                  <p:stCondLst>
                                    <p:cond delay="2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strVal val="4/3*#ppt_w"/>
                                          </p:val>
                                        </p:tav>
                                        <p:tav tm="100000">
                                          <p:val>
                                            <p:strVal val="#ppt_w"/>
                                          </p:val>
                                        </p:tav>
                                      </p:tavLst>
                                    </p:anim>
                                    <p:anim calcmode="lin" valueType="num">
                                      <p:cBhvr>
                                        <p:cTn id="28" dur="4000" fill="hold"/>
                                        <p:tgtEl>
                                          <p:spTgt spid="4"/>
                                        </p:tgtEl>
                                        <p:attrNameLst>
                                          <p:attrName>ppt_h</p:attrName>
                                        </p:attrNameLst>
                                      </p:cBhvr>
                                      <p:tavLst>
                                        <p:tav tm="0">
                                          <p:val>
                                            <p:strVal val="4/3*#ppt_h"/>
                                          </p:val>
                                        </p:tav>
                                        <p:tav tm="100000">
                                          <p:val>
                                            <p:strVal val="#ppt_h"/>
                                          </p:val>
                                        </p:tav>
                                      </p:tavLst>
                                    </p:anim>
                                  </p:childTnLst>
                                </p:cTn>
                              </p:par>
                              <p:par>
                                <p:cTn id="29" presetID="10" presetClass="entr" presetSubtype="0"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4000"/>
                                        <p:tgtEl>
                                          <p:spTgt spid="4"/>
                                        </p:tgtEl>
                                      </p:cBhvr>
                                    </p:animEffect>
                                  </p:childTnLst>
                                </p:cTn>
                              </p:par>
                            </p:childTnLst>
                          </p:cTn>
                        </p:par>
                        <p:par>
                          <p:cTn id="32" fill="hold">
                            <p:stCondLst>
                              <p:cond delay="29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4929202"/>
          </a:xfrm>
          <a:prstGeom prst="rect">
            <a:avLst/>
          </a:prstGeom>
          <a:noFill/>
          <a:ln w="9525">
            <a:noFill/>
            <a:miter lim="800000"/>
            <a:headEnd/>
            <a:tailEnd/>
          </a:ln>
        </p:spPr>
      </p:pic>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9143999" cy="4929202"/>
          </a:xfrm>
          <a:prstGeom prst="rect">
            <a:avLst/>
          </a:prstGeom>
          <a:noFill/>
          <a:ln w="9525">
            <a:noFill/>
            <a:miter lim="800000"/>
            <a:headEnd/>
            <a:tailEnd/>
          </a:ln>
        </p:spPr>
      </p:pic>
      <p:sp>
        <p:nvSpPr>
          <p:cNvPr id="5" name="4 CuadroTexto"/>
          <p:cNvSpPr txBox="1"/>
          <p:nvPr/>
        </p:nvSpPr>
        <p:spPr>
          <a:xfrm>
            <a:off x="321439" y="4329037"/>
            <a:ext cx="87154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West </a:t>
            </a:r>
            <a:r>
              <a:rPr lang="es-ES" i="1" dirty="0" err="1" smtClean="0">
                <a:effectLst>
                  <a:glow rad="101600">
                    <a:srgbClr val="C00000">
                      <a:alpha val="60000"/>
                    </a:srgbClr>
                  </a:glow>
                  <a:outerShdw blurRad="38100" dist="38100" dir="2700000" algn="tl">
                    <a:srgbClr val="000000">
                      <a:alpha val="43137"/>
                    </a:srgbClr>
                  </a:outerShdw>
                </a:effectLst>
              </a:rPr>
              <a:t>Side</a:t>
            </a:r>
            <a:r>
              <a:rPr lang="es-ES" i="1" dirty="0" smtClean="0">
                <a:effectLst>
                  <a:glow rad="101600">
                    <a:srgbClr val="C00000">
                      <a:alpha val="60000"/>
                    </a:srgbClr>
                  </a:glow>
                  <a:outerShdw blurRad="38100" dist="38100" dir="2700000" algn="tl">
                    <a:srgbClr val="000000">
                      <a:alpha val="43137"/>
                    </a:srgbClr>
                  </a:outerShdw>
                </a:effectLst>
              </a:rPr>
              <a:t> de Nueva York se disputan la hegemonía dos bandas de jóvenes,     </a:t>
            </a:r>
          </a:p>
          <a:p>
            <a:r>
              <a:rPr lang="es-ES" i="1" dirty="0" smtClean="0">
                <a:effectLst>
                  <a:glow rad="101600">
                    <a:srgbClr val="C00000">
                      <a:alpha val="60000"/>
                    </a:srgbClr>
                  </a:glow>
                  <a:outerShdw blurRad="38100" dist="38100" dir="2700000" algn="tl">
                    <a:srgbClr val="000000">
                      <a:alpha val="43137"/>
                    </a:srgbClr>
                  </a:outerShdw>
                </a:effectLst>
              </a:rPr>
              <a:t>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todos ellos procedentes de Puerto Rico, y los Jets, de ascendencia anglosajona. Estos últimos están capitaneados por Riff desde que Tony, su anterior jefe, abandonó la pandilla para llevar una vida normal y poder trabajar.</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321439" y="4906119"/>
            <a:ext cx="850112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otra parte, Bernardo, que es el jefe de los puertorriqueños, convive con su hermana, María, que acaba de llegar de la isla para casarse con su novio, Chino.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4000">
        <p:cover/>
      </p:transition>
    </mc:Choice>
    <mc:Fallback>
      <p:transition spd="slow" advTm="54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ppt_w+.3"/>
                                          </p:val>
                                        </p:tav>
                                        <p:tav tm="100000">
                                          <p:val>
                                            <p:strVal val="#ppt_w"/>
                                          </p:val>
                                        </p:tav>
                                      </p:tavLst>
                                    </p:anim>
                                    <p:anim calcmode="lin" valueType="num">
                                      <p:cBhvr>
                                        <p:cTn id="11" dur="4000" fill="hold"/>
                                        <p:tgtEl>
                                          <p:spTgt spid="16"/>
                                        </p:tgtEl>
                                        <p:attrNameLst>
                                          <p:attrName>ppt_h</p:attrName>
                                        </p:attrNameLst>
                                      </p:cBhvr>
                                      <p:tavLst>
                                        <p:tav tm="0">
                                          <p:val>
                                            <p:strVal val="#ppt_h"/>
                                          </p:val>
                                        </p:tav>
                                        <p:tav tm="100000">
                                          <p:val>
                                            <p:strVal val="#ppt_h"/>
                                          </p:val>
                                        </p:tav>
                                      </p:tavLst>
                                    </p:anim>
                                    <p:animEffect transition="in" filter="fade">
                                      <p:cBhvr>
                                        <p:cTn id="12" dur="4000"/>
                                        <p:tgtEl>
                                          <p:spTgt spid="16"/>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310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4000"/>
                                        <p:tgtEl>
                                          <p:spTgt spid="4"/>
                                        </p:tgtEl>
                                      </p:cBhvr>
                                    </p:animEffect>
                                  </p:childTnLst>
                                </p:cTn>
                              </p:par>
                              <p:par>
                                <p:cTn id="26" presetID="23" presetClass="entr" presetSubtype="288"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strVal val="4/3*#ppt_w"/>
                                          </p:val>
                                        </p:tav>
                                        <p:tav tm="100000">
                                          <p:val>
                                            <p:strVal val="#ppt_w"/>
                                          </p:val>
                                        </p:tav>
                                      </p:tavLst>
                                    </p:anim>
                                    <p:anim calcmode="lin" valueType="num">
                                      <p:cBhvr>
                                        <p:cTn id="29" dur="4000" fill="hold"/>
                                        <p:tgtEl>
                                          <p:spTgt spid="4"/>
                                        </p:tgtEl>
                                        <p:attrNameLst>
                                          <p:attrName>ppt_h</p:attrName>
                                        </p:attrNameLst>
                                      </p:cBhvr>
                                      <p:tavLst>
                                        <p:tav tm="0">
                                          <p:val>
                                            <p:strVal val="4/3*#ppt_h"/>
                                          </p:val>
                                        </p:tav>
                                        <p:tav tm="100000">
                                          <p:val>
                                            <p:strVal val="#ppt_h"/>
                                          </p:val>
                                        </p:tav>
                                      </p:tavLst>
                                    </p:anim>
                                  </p:childTnLst>
                                </p:cTn>
                              </p:par>
                            </p:childTnLst>
                          </p:cTn>
                        </p:par>
                        <p:par>
                          <p:cTn id="30" fill="hold">
                            <p:stCondLst>
                              <p:cond delay="37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4643450"/>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a:off x="0" y="1"/>
            <a:ext cx="9144000" cy="4643450"/>
          </a:xfrm>
          <a:prstGeom prst="rect">
            <a:avLst/>
          </a:prstGeom>
          <a:noFill/>
          <a:ln w="9525">
            <a:noFill/>
            <a:miter lim="800000"/>
            <a:headEnd/>
            <a:tailEnd/>
          </a:ln>
        </p:spPr>
      </p:pic>
      <p:sp>
        <p:nvSpPr>
          <p:cNvPr id="5" name="4 CuadroTexto"/>
          <p:cNvSpPr txBox="1"/>
          <p:nvPr/>
        </p:nvSpPr>
        <p:spPr>
          <a:xfrm>
            <a:off x="357158"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noche, Riff decide desafiar a Bernardo en el baile que se celebrará en el</a:t>
            </a:r>
          </a:p>
          <a:p>
            <a:r>
              <a:rPr lang="es-ES" i="1" dirty="0" smtClean="0">
                <a:effectLst>
                  <a:glow rad="101600">
                    <a:srgbClr val="C00000">
                      <a:alpha val="60000"/>
                    </a:srgbClr>
                  </a:glow>
                  <a:outerShdw blurRad="38100" dist="38100" dir="2700000" algn="tl">
                    <a:srgbClr val="000000">
                      <a:alpha val="43137"/>
                    </a:srgbClr>
                  </a:outerShdw>
                </a:effectLst>
              </a:rPr>
              <a:t>gimnasio, así que va en busca de Tony para que le ayude. Tony, aunque</a:t>
            </a:r>
          </a:p>
          <a:p>
            <a:r>
              <a:rPr lang="es-ES" i="1" dirty="0" smtClean="0">
                <a:effectLst>
                  <a:glow rad="101600">
                    <a:srgbClr val="C00000">
                      <a:alpha val="60000"/>
                    </a:srgbClr>
                  </a:glow>
                  <a:outerShdw blurRad="38100" dist="38100" dir="2700000" algn="tl">
                    <a:srgbClr val="000000">
                      <a:alpha val="43137"/>
                    </a:srgbClr>
                  </a:outerShdw>
                </a:effectLst>
              </a:rPr>
              <a:t>quiere distanciarse de la banda y sus peleas, acepta ir para proteger a su amigo.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428596" y="4714888"/>
            <a:ext cx="8286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María también asiste al baile y, a pesar del odio existente entre ambos bandos, se produce su encuentro con Tony, que se enamora perdidamente de la chica.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8000">
        <p:cover dir="r"/>
      </p:transition>
    </mc:Choice>
    <mc:Fallback>
      <p:transition spd="slow" advTm="48000">
        <p:cover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45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4000"/>
                                        <p:tgtEl>
                                          <p:spTgt spid="4"/>
                                        </p:tgtEl>
                                      </p:cBhvr>
                                    </p:animEffect>
                                  </p:childTnLst>
                                </p:cTn>
                              </p:par>
                              <p:par>
                                <p:cTn id="26" presetID="23" presetClass="entr" presetSubtype="288"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strVal val="4/3*#ppt_w"/>
                                          </p:val>
                                        </p:tav>
                                        <p:tav tm="100000">
                                          <p:val>
                                            <p:strVal val="#ppt_w"/>
                                          </p:val>
                                        </p:tav>
                                      </p:tavLst>
                                    </p:anim>
                                    <p:anim calcmode="lin" valueType="num">
                                      <p:cBhvr>
                                        <p:cTn id="29" dur="4000" fill="hold"/>
                                        <p:tgtEl>
                                          <p:spTgt spid="4"/>
                                        </p:tgtEl>
                                        <p:attrNameLst>
                                          <p:attrName>ppt_h</p:attrName>
                                        </p:attrNameLst>
                                      </p:cBhvr>
                                      <p:tavLst>
                                        <p:tav tm="0">
                                          <p:val>
                                            <p:strVal val="4/3*#ppt_h"/>
                                          </p:val>
                                        </p:tav>
                                        <p:tav tm="100000">
                                          <p:val>
                                            <p:strVal val="#ppt_h"/>
                                          </p:val>
                                        </p:tav>
                                      </p:tavLst>
                                    </p:anim>
                                  </p:childTnLst>
                                </p:cTn>
                              </p:par>
                            </p:childTnLst>
                          </p:cTn>
                        </p:par>
                        <p:par>
                          <p:cTn id="30" fill="hold">
                            <p:stCondLst>
                              <p:cond delay="305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4786326"/>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3" cstate="print"/>
          <a:stretch>
            <a:fillRect/>
          </a:stretch>
        </p:blipFill>
        <p:spPr bwMode="auto">
          <a:xfrm>
            <a:off x="0" y="0"/>
            <a:ext cx="9144000" cy="4771505"/>
          </a:xfrm>
          <a:prstGeom prst="rect">
            <a:avLst/>
          </a:prstGeom>
          <a:noFill/>
          <a:ln w="9525">
            <a:noFill/>
            <a:miter lim="800000"/>
            <a:headEnd/>
            <a:tailEnd/>
          </a:ln>
        </p:spPr>
      </p:pic>
      <p:sp>
        <p:nvSpPr>
          <p:cNvPr id="4" name="3 CuadroTexto"/>
          <p:cNvSpPr txBox="1"/>
          <p:nvPr/>
        </p:nvSpPr>
        <p:spPr>
          <a:xfrm>
            <a:off x="500034" y="4357698"/>
            <a:ext cx="807249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famosa escena de la competición de baile en el gimnasio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Dance at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Gym</a:t>
            </a:r>
            <a:r>
              <a:rPr lang="es-ES" i="1" dirty="0" smtClean="0">
                <a:effectLst>
                  <a:glow rad="101600">
                    <a:srgbClr val="C00000">
                      <a:alpha val="60000"/>
                    </a:srgbClr>
                  </a:glow>
                  <a:outerShdw blurRad="38100" dist="38100" dir="2700000" algn="tl">
                    <a:srgbClr val="000000">
                      <a:alpha val="43137"/>
                    </a:srgbClr>
                  </a:outerShdw>
                </a:effectLst>
              </a:rPr>
              <a:t>") de West </a:t>
            </a:r>
            <a:r>
              <a:rPr lang="es-ES" i="1" dirty="0" err="1" smtClean="0">
                <a:effectLst>
                  <a:glow rad="101600">
                    <a:srgbClr val="C00000">
                      <a:alpha val="60000"/>
                    </a:srgbClr>
                  </a:glow>
                  <a:outerShdw blurRad="38100" dist="38100" dir="2700000" algn="tl">
                    <a:srgbClr val="000000">
                      <a:alpha val="43137"/>
                    </a:srgbClr>
                  </a:outerShdw>
                </a:effectLst>
              </a:rPr>
              <a:t>Side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Story</a:t>
            </a:r>
            <a:r>
              <a:rPr lang="es-ES" i="1" dirty="0" smtClean="0">
                <a:effectLst>
                  <a:glow rad="101600">
                    <a:srgbClr val="C00000">
                      <a:alpha val="60000"/>
                    </a:srgbClr>
                  </a:glow>
                  <a:outerShdw blurRad="38100" dist="38100" dir="2700000" algn="tl">
                    <a:srgbClr val="000000">
                      <a:alpha val="43137"/>
                    </a:srgbClr>
                  </a:outerShdw>
                </a:effectLst>
              </a:rPr>
              <a:t>, las chicas y sus respectivas parejas bailaban principalmente mambo, integrado dentro de una coreografía que fusionaba el jazz y el ballet clásico.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714348" y="4643450"/>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chicas puertorriqueñas (las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Lideradas por Anita, bailaban un enérgico mambo con pasos puramente latinos, giros rápidos y movimientos de falda llenos de fuerza y sensualidad caribeña.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3000">
        <p14:pan dir="r"/>
      </p:transition>
    </mc:Choice>
    <mc:Fallback>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4000" fill="hold"/>
                                        <p:tgtEl>
                                          <p:spTgt spid="18"/>
                                        </p:tgtEl>
                                        <p:attrNameLst>
                                          <p:attrName>ppt_w</p:attrName>
                                        </p:attrNameLst>
                                      </p:cBhvr>
                                      <p:tavLst>
                                        <p:tav tm="0">
                                          <p:val>
                                            <p:strVal val="#ppt_w*0.70"/>
                                          </p:val>
                                        </p:tav>
                                        <p:tav tm="100000">
                                          <p:val>
                                            <p:strVal val="#ppt_w"/>
                                          </p:val>
                                        </p:tav>
                                      </p:tavLst>
                                    </p:anim>
                                    <p:anim calcmode="lin" valueType="num">
                                      <p:cBhvr>
                                        <p:cTn id="8" dur="4000" fill="hold"/>
                                        <p:tgtEl>
                                          <p:spTgt spid="18"/>
                                        </p:tgtEl>
                                        <p:attrNameLst>
                                          <p:attrName>ppt_h</p:attrName>
                                        </p:attrNameLst>
                                      </p:cBhvr>
                                      <p:tavLst>
                                        <p:tav tm="0">
                                          <p:val>
                                            <p:strVal val="#ppt_h"/>
                                          </p:val>
                                        </p:tav>
                                        <p:tav tm="100000">
                                          <p:val>
                                            <p:strVal val="#ppt_h"/>
                                          </p:val>
                                        </p:tav>
                                      </p:tavLst>
                                    </p:anim>
                                    <p:animEffect transition="in" filter="fade">
                                      <p:cBhvr>
                                        <p:cTn id="9" dur="4000"/>
                                        <p:tgtEl>
                                          <p:spTgt spid="18"/>
                                        </p:tgtEl>
                                      </p:cBhvr>
                                    </p:animEffect>
                                  </p:childTnLst>
                                </p:cTn>
                              </p:par>
                              <p:par>
                                <p:cTn id="10" presetID="4" presetClass="entr" presetSubtype="32"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ox(out)">
                                      <p:cBhvr>
                                        <p:cTn id="12" dur="4000"/>
                                        <p:tgtEl>
                                          <p:spTgt spid="18"/>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60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10" presetClass="exit" presetSubtype="0" fill="hold" nodeType="withEffect">
                                  <p:stCondLst>
                                    <p:cond delay="2000"/>
                                  </p:stCondLst>
                                  <p:childTnLst>
                                    <p:animEffect transition="out" filter="fade">
                                      <p:cBhvr>
                                        <p:cTn id="24" dur="3000"/>
                                        <p:tgtEl>
                                          <p:spTgt spid="18"/>
                                        </p:tgtEl>
                                      </p:cBhvr>
                                    </p:animEffect>
                                    <p:set>
                                      <p:cBhvr>
                                        <p:cTn id="25" dur="1" fill="hold">
                                          <p:stCondLst>
                                            <p:cond delay="2999"/>
                                          </p:stCondLst>
                                        </p:cTn>
                                        <p:tgtEl>
                                          <p:spTgt spid="18"/>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4000"/>
                                        <p:tgtEl>
                                          <p:spTgt spid="18"/>
                                        </p:tgtEl>
                                        <p:attrNameLst>
                                          <p:attrName>ppt_x</p:attrName>
                                        </p:attrNameLst>
                                      </p:cBhvr>
                                      <p:tavLst>
                                        <p:tav tm="0">
                                          <p:val>
                                            <p:strVal val="ppt_x"/>
                                          </p:val>
                                        </p:tav>
                                        <p:tav tm="100000">
                                          <p:val>
                                            <p:strVal val="ppt_x-.2"/>
                                          </p:val>
                                        </p:tav>
                                      </p:tavLst>
                                    </p:anim>
                                    <p:anim calcmode="lin" valueType="num">
                                      <p:cBhvr>
                                        <p:cTn id="28" dur="4000"/>
                                        <p:tgtEl>
                                          <p:spTgt spid="18"/>
                                        </p:tgtEl>
                                        <p:attrNameLst>
                                          <p:attrName>ppt_y</p:attrName>
                                        </p:attrNameLst>
                                      </p:cBhvr>
                                      <p:tavLst>
                                        <p:tav tm="0">
                                          <p:val>
                                            <p:strVal val="ppt_y"/>
                                          </p:val>
                                        </p:tav>
                                        <p:tav tm="100000">
                                          <p:val>
                                            <p:strVal val="ppt_y"/>
                                          </p:val>
                                        </p:tav>
                                      </p:tavLst>
                                    </p:anim>
                                    <p:animEffect transition="out" filter="fade">
                                      <p:cBhvr>
                                        <p:cTn id="29" dur="4000"/>
                                        <p:tgtEl>
                                          <p:spTgt spid="18"/>
                                        </p:tgtEl>
                                      </p:cBhvr>
                                    </p:animEffect>
                                    <p:set>
                                      <p:cBhvr>
                                        <p:cTn id="30" dur="1" fill="hold">
                                          <p:stCondLst>
                                            <p:cond delay="3999"/>
                                          </p:stCondLst>
                                        </p:cTn>
                                        <p:tgtEl>
                                          <p:spTgt spid="18"/>
                                        </p:tgtEl>
                                        <p:attrNameLst>
                                          <p:attrName>style.visibility</p:attrName>
                                        </p:attrNameLst>
                                      </p:cBhvr>
                                      <p:to>
                                        <p:strVal val="hidden"/>
                                      </p:to>
                                    </p:set>
                                  </p:childTnLst>
                                </p:cTn>
                              </p:par>
                              <p:par>
                                <p:cTn id="31" presetID="50" presetClass="entr" presetSubtype="0" decel="100000" fill="hold" nodeType="withEffect">
                                  <p:stCondLst>
                                    <p:cond delay="2000"/>
                                  </p:stCondLst>
                                  <p:childTnLst>
                                    <p:set>
                                      <p:cBhvr>
                                        <p:cTn id="32" dur="1" fill="hold">
                                          <p:stCondLst>
                                            <p:cond delay="0"/>
                                          </p:stCondLst>
                                        </p:cTn>
                                        <p:tgtEl>
                                          <p:spTgt spid="17"/>
                                        </p:tgtEl>
                                        <p:attrNameLst>
                                          <p:attrName>style.visibility</p:attrName>
                                        </p:attrNameLst>
                                      </p:cBhvr>
                                      <p:to>
                                        <p:strVal val="visible"/>
                                      </p:to>
                                    </p:set>
                                    <p:anim calcmode="lin" valueType="num">
                                      <p:cBhvr>
                                        <p:cTn id="33" dur="4000" fill="hold"/>
                                        <p:tgtEl>
                                          <p:spTgt spid="17"/>
                                        </p:tgtEl>
                                        <p:attrNameLst>
                                          <p:attrName>ppt_w</p:attrName>
                                        </p:attrNameLst>
                                      </p:cBhvr>
                                      <p:tavLst>
                                        <p:tav tm="0">
                                          <p:val>
                                            <p:strVal val="#ppt_w+.3"/>
                                          </p:val>
                                        </p:tav>
                                        <p:tav tm="100000">
                                          <p:val>
                                            <p:strVal val="#ppt_w"/>
                                          </p:val>
                                        </p:tav>
                                      </p:tavLst>
                                    </p:anim>
                                    <p:anim calcmode="lin" valueType="num">
                                      <p:cBhvr>
                                        <p:cTn id="34" dur="4000" fill="hold"/>
                                        <p:tgtEl>
                                          <p:spTgt spid="17"/>
                                        </p:tgtEl>
                                        <p:attrNameLst>
                                          <p:attrName>ppt_h</p:attrName>
                                        </p:attrNameLst>
                                      </p:cBhvr>
                                      <p:tavLst>
                                        <p:tav tm="0">
                                          <p:val>
                                            <p:strVal val="#ppt_h"/>
                                          </p:val>
                                        </p:tav>
                                        <p:tav tm="100000">
                                          <p:val>
                                            <p:strVal val="#ppt_h"/>
                                          </p:val>
                                        </p:tav>
                                      </p:tavLst>
                                    </p:anim>
                                    <p:animEffect transition="in" filter="fade">
                                      <p:cBhvr>
                                        <p:cTn id="35" dur="4000"/>
                                        <p:tgtEl>
                                          <p:spTgt spid="17"/>
                                        </p:tgtEl>
                                      </p:cBhvr>
                                    </p:animEffect>
                                  </p:childTnLst>
                                </p:cTn>
                              </p:par>
                              <p:par>
                                <p:cTn id="36" presetID="10" presetClass="entr" presetSubtype="0" fill="hold" nodeType="withEffect">
                                  <p:stCondLst>
                                    <p:cond delay="200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4000"/>
                                        <p:tgtEl>
                                          <p:spTgt spid="17"/>
                                        </p:tgtEl>
                                      </p:cBhvr>
                                    </p:animEffect>
                                  </p:childTnLst>
                                </p:cTn>
                              </p:par>
                            </p:childTnLst>
                          </p:cTn>
                        </p:par>
                        <p:par>
                          <p:cTn id="39" fill="hold">
                            <p:stCondLst>
                              <p:cond delay="32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5"/>
                                        </p:tgtEl>
                                        <p:attrNameLst>
                                          <p:attrName>style.visibility</p:attrName>
                                        </p:attrNameLst>
                                      </p:cBhvr>
                                      <p:to>
                                        <p:strVal val="visible"/>
                                      </p:to>
                                    </p:set>
                                    <p:animEffect transition="in" filter="fade">
                                      <p:cBhvr>
                                        <p:cTn id="42" dur="1000"/>
                                        <p:tgtEl>
                                          <p:spTgt spid="5"/>
                                        </p:tgtEl>
                                      </p:cBhvr>
                                    </p:animEffect>
                                    <p:anim calcmode="lin" valueType="num">
                                      <p:cBhvr>
                                        <p:cTn id="43" dur="1000" fill="hold"/>
                                        <p:tgtEl>
                                          <p:spTgt spid="5"/>
                                        </p:tgtEl>
                                        <p:attrNameLst>
                                          <p:attrName>ppt_x</p:attrName>
                                        </p:attrNameLst>
                                      </p:cBhvr>
                                      <p:tavLst>
                                        <p:tav tm="0">
                                          <p:val>
                                            <p:strVal val="#ppt_x-.1"/>
                                          </p:val>
                                        </p:tav>
                                        <p:tav tm="100000">
                                          <p:val>
                                            <p:strVal val="#ppt_x"/>
                                          </p:val>
                                        </p:tav>
                                      </p:tavLst>
                                    </p:anim>
                                    <p:anim calcmode="lin" valueType="num">
                                      <p:cBhvr>
                                        <p:cTn id="4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1"/>
            <a:ext cx="9144000" cy="4857764"/>
          </a:xfrm>
          <a:prstGeom prst="rect">
            <a:avLst/>
          </a:prstGeom>
          <a:noFill/>
          <a:ln w="9525">
            <a:noFill/>
            <a:miter lim="800000"/>
            <a:headEnd/>
            <a:tailEnd/>
          </a:ln>
        </p:spPr>
      </p:pic>
      <p:pic>
        <p:nvPicPr>
          <p:cNvPr id="15" name="14 Imagen" descr="354539.jpg"/>
          <p:cNvPicPr>
            <a:picLocks noChangeAspect="1"/>
          </p:cNvPicPr>
          <p:nvPr/>
        </p:nvPicPr>
        <p:blipFill>
          <a:blip r:embed="rId3" cstate="print"/>
          <a:stretch>
            <a:fillRect/>
          </a:stretch>
        </p:blipFill>
        <p:spPr bwMode="auto">
          <a:xfrm>
            <a:off x="0" y="0"/>
            <a:ext cx="9144000" cy="4857763"/>
          </a:xfrm>
          <a:prstGeom prst="rect">
            <a:avLst/>
          </a:prstGeom>
          <a:noFill/>
          <a:ln w="9525">
            <a:noFill/>
            <a:miter lim="800000"/>
            <a:headEnd/>
            <a:tailEnd/>
          </a:ln>
        </p:spPr>
      </p:pic>
      <p:sp>
        <p:nvSpPr>
          <p:cNvPr id="34817" name="Rectangle 1"/>
          <p:cNvSpPr>
            <a:spLocks noChangeArrowheads="1"/>
          </p:cNvSpPr>
          <p:nvPr/>
        </p:nvSpPr>
        <p:spPr bwMode="auto">
          <a:xfrm>
            <a:off x="785786" y="4714888"/>
            <a:ext cx="7858180" cy="830997"/>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La música y los ritmos </a:t>
            </a:r>
            <a:r>
              <a:rPr lang="es-ES"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c</a:t>
            </a: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omienzan con música de fiesta tradicional y de jazz americano, pero rápidamente evoluciona hacia un mambo vibrante y otros ritmos latinos compuestos</a:t>
            </a:r>
            <a:r>
              <a:rPr kumimoji="0" lang="es-ES" i="1" u="none" strike="noStrike" cap="none" normalizeH="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por Leonard </a:t>
            </a:r>
            <a:r>
              <a:rPr kumimoji="0" lang="es-ES" i="1" u="none" strike="noStrike" cap="none" normalizeH="0" baseline="0" dirty="0" err="1"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Bernstein</a:t>
            </a: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t>
            </a:r>
          </a:p>
        </p:txBody>
      </p:sp>
      <p:sp>
        <p:nvSpPr>
          <p:cNvPr id="34818" name="Rectangle 2"/>
          <p:cNvSpPr>
            <a:spLocks noChangeArrowheads="1"/>
          </p:cNvSpPr>
          <p:nvPr/>
        </p:nvSpPr>
        <p:spPr bwMode="auto">
          <a:xfrm>
            <a:off x="642910" y="4714888"/>
            <a:ext cx="8001056" cy="830997"/>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El punto de inflexión </a:t>
            </a:r>
            <a:r>
              <a:rPr lang="es-ES"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e</a:t>
            </a: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n medio de la tensión rítmica y el concurso por parejas, Tony y María se ven por primera vez y el mundo a su alrededor parece detenerse, ignorando la enemistad de sus grupos.</a:t>
            </a:r>
          </a:p>
        </p:txBody>
      </p:sp>
    </p:spTree>
  </p:cSld>
  <p:clrMapOvr>
    <a:masterClrMapping/>
  </p:clrMapOvr>
  <mc:AlternateContent xmlns:mc="http://schemas.openxmlformats.org/markup-compatibility/2006">
    <mc:Choice xmlns:p14="http://schemas.microsoft.com/office/powerpoint/2010/main" Requires="p14">
      <p:transition spd="slow" p14:dur="2250" advTm="49000">
        <p14:pan/>
      </p:transition>
    </mc:Choice>
    <mc:Fallback>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4817"/>
                                        </p:tgtEl>
                                        <p:attrNameLst>
                                          <p:attrName>style.visibility</p:attrName>
                                        </p:attrNameLst>
                                      </p:cBhvr>
                                      <p:to>
                                        <p:strVal val="visible"/>
                                      </p:to>
                                    </p:set>
                                    <p:animEffect transition="in" filter="fade">
                                      <p:cBhvr>
                                        <p:cTn id="16" dur="1000"/>
                                        <p:tgtEl>
                                          <p:spTgt spid="34817"/>
                                        </p:tgtEl>
                                      </p:cBhvr>
                                    </p:animEffect>
                                    <p:anim calcmode="lin" valueType="num">
                                      <p:cBhvr>
                                        <p:cTn id="17" dur="1000" fill="hold"/>
                                        <p:tgtEl>
                                          <p:spTgt spid="34817"/>
                                        </p:tgtEl>
                                        <p:attrNameLst>
                                          <p:attrName>ppt_x</p:attrName>
                                        </p:attrNameLst>
                                      </p:cBhvr>
                                      <p:tavLst>
                                        <p:tav tm="0">
                                          <p:val>
                                            <p:strVal val="#ppt_x-.1"/>
                                          </p:val>
                                        </p:tav>
                                        <p:tav tm="100000">
                                          <p:val>
                                            <p:strVal val="#ppt_x"/>
                                          </p:val>
                                        </p:tav>
                                      </p:tavLst>
                                    </p:anim>
                                    <p:anim calcmode="lin" valueType="num">
                                      <p:cBhvr>
                                        <p:cTn id="18" dur="1000" fill="hold"/>
                                        <p:tgtEl>
                                          <p:spTgt spid="34817"/>
                                        </p:tgtEl>
                                        <p:attrNameLst>
                                          <p:attrName>ppt_y</p:attrName>
                                        </p:attrNameLst>
                                      </p:cBhvr>
                                      <p:tavLst>
                                        <p:tav tm="0">
                                          <p:val>
                                            <p:strVal val="#ppt_y"/>
                                          </p:val>
                                        </p:tav>
                                        <p:tav tm="100000">
                                          <p:val>
                                            <p:strVal val="#ppt_y"/>
                                          </p:val>
                                        </p:tav>
                                      </p:tavLst>
                                    </p:anim>
                                  </p:childTnLst>
                                </p:cTn>
                              </p:par>
                            </p:childTnLst>
                          </p:cTn>
                        </p:par>
                        <p:par>
                          <p:cTn id="19" fill="hold">
                            <p:stCondLst>
                              <p:cond delay="215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34817"/>
                                        </p:tgtEl>
                                      </p:cBhvr>
                                    </p:animEffect>
                                    <p:set>
                                      <p:cBhvr>
                                        <p:cTn id="22" dur="1" fill="hold">
                                          <p:stCondLst>
                                            <p:cond delay="2999"/>
                                          </p:stCondLst>
                                        </p:cTn>
                                        <p:tgtEl>
                                          <p:spTgt spid="34817"/>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0"/>
                                        <p:tgtEl>
                                          <p:spTgt spid="15"/>
                                        </p:tgtEl>
                                      </p:cBhvr>
                                    </p:animEffect>
                                  </p:childTnLst>
                                </p:cTn>
                              </p:par>
                              <p:par>
                                <p:cTn id="26" presetID="50" presetClass="entr" presetSubtype="0" decel="100000" fill="hold" nodeType="withEffect">
                                  <p:stCondLst>
                                    <p:cond delay="20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0" fill="hold"/>
                                        <p:tgtEl>
                                          <p:spTgt spid="15"/>
                                        </p:tgtEl>
                                        <p:attrNameLst>
                                          <p:attrName>ppt_w</p:attrName>
                                        </p:attrNameLst>
                                      </p:cBhvr>
                                      <p:tavLst>
                                        <p:tav tm="0">
                                          <p:val>
                                            <p:strVal val="#ppt_w+.3"/>
                                          </p:val>
                                        </p:tav>
                                        <p:tav tm="100000">
                                          <p:val>
                                            <p:strVal val="#ppt_w"/>
                                          </p:val>
                                        </p:tav>
                                      </p:tavLst>
                                    </p:anim>
                                    <p:anim calcmode="lin" valueType="num">
                                      <p:cBhvr>
                                        <p:cTn id="29" dur="5000" fill="hold"/>
                                        <p:tgtEl>
                                          <p:spTgt spid="15"/>
                                        </p:tgtEl>
                                        <p:attrNameLst>
                                          <p:attrName>ppt_h</p:attrName>
                                        </p:attrNameLst>
                                      </p:cBhvr>
                                      <p:tavLst>
                                        <p:tav tm="0">
                                          <p:val>
                                            <p:strVal val="#ppt_h"/>
                                          </p:val>
                                        </p:tav>
                                        <p:tav tm="100000">
                                          <p:val>
                                            <p:strVal val="#ppt_h"/>
                                          </p:val>
                                        </p:tav>
                                      </p:tavLst>
                                    </p:anim>
                                    <p:animEffect transition="in" filter="fade">
                                      <p:cBhvr>
                                        <p:cTn id="30" dur="5000"/>
                                        <p:tgtEl>
                                          <p:spTgt spid="15"/>
                                        </p:tgtEl>
                                      </p:cBhvr>
                                    </p:animEffect>
                                  </p:childTnLst>
                                </p:cTn>
                              </p:par>
                            </p:childTnLst>
                          </p:cTn>
                        </p:par>
                        <p:par>
                          <p:cTn id="31" fill="hold">
                            <p:stCondLst>
                              <p:cond delay="285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34818"/>
                                        </p:tgtEl>
                                        <p:attrNameLst>
                                          <p:attrName>style.visibility</p:attrName>
                                        </p:attrNameLst>
                                      </p:cBhvr>
                                      <p:to>
                                        <p:strVal val="visible"/>
                                      </p:to>
                                    </p:set>
                                    <p:animEffect transition="in" filter="fade">
                                      <p:cBhvr>
                                        <p:cTn id="34" dur="1000"/>
                                        <p:tgtEl>
                                          <p:spTgt spid="34818"/>
                                        </p:tgtEl>
                                      </p:cBhvr>
                                    </p:animEffect>
                                    <p:anim calcmode="lin" valueType="num">
                                      <p:cBhvr>
                                        <p:cTn id="35" dur="1000" fill="hold"/>
                                        <p:tgtEl>
                                          <p:spTgt spid="34818"/>
                                        </p:tgtEl>
                                        <p:attrNameLst>
                                          <p:attrName>ppt_x</p:attrName>
                                        </p:attrNameLst>
                                      </p:cBhvr>
                                      <p:tavLst>
                                        <p:tav tm="0">
                                          <p:val>
                                            <p:strVal val="#ppt_x-.1"/>
                                          </p:val>
                                        </p:tav>
                                        <p:tav tm="100000">
                                          <p:val>
                                            <p:strVal val="#ppt_x"/>
                                          </p:val>
                                        </p:tav>
                                      </p:tavLst>
                                    </p:anim>
                                    <p:anim calcmode="lin" valueType="num">
                                      <p:cBhvr>
                                        <p:cTn id="36" dur="1000" fill="hold"/>
                                        <p:tgtEl>
                                          <p:spTgt spid="348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7" grpId="0"/>
      <p:bldP spid="34817" grpId="1"/>
      <p:bldP spid="348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1"/>
            <a:ext cx="9144000" cy="4786325"/>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a:off x="0" y="0"/>
            <a:ext cx="9144000" cy="4829694"/>
          </a:xfrm>
          <a:prstGeom prst="rect">
            <a:avLst/>
          </a:prstGeom>
          <a:noFill/>
          <a:ln w="9525">
            <a:noFill/>
            <a:miter lim="800000"/>
            <a:headEnd/>
            <a:tailEnd/>
          </a:ln>
        </p:spPr>
      </p:pic>
      <p:pic>
        <p:nvPicPr>
          <p:cNvPr id="16" name="15 Imagen" descr="195762.jpg"/>
          <p:cNvPicPr>
            <a:picLocks noChangeAspect="1"/>
          </p:cNvPicPr>
          <p:nvPr/>
        </p:nvPicPr>
        <p:blipFill>
          <a:blip r:embed="rId4" cstate="print"/>
          <a:stretch>
            <a:fillRect/>
          </a:stretch>
        </p:blipFill>
        <p:spPr bwMode="auto">
          <a:xfrm>
            <a:off x="0" y="0"/>
            <a:ext cx="9144000" cy="4857764"/>
          </a:xfrm>
          <a:prstGeom prst="rect">
            <a:avLst/>
          </a:prstGeom>
          <a:noFill/>
          <a:ln w="9525">
            <a:noFill/>
            <a:miter lim="800000"/>
            <a:headEnd/>
            <a:tailEnd/>
          </a:ln>
        </p:spPr>
      </p:pic>
      <p:sp>
        <p:nvSpPr>
          <p:cNvPr id="5" name="4 CuadroTexto"/>
          <p:cNvSpPr txBox="1"/>
          <p:nvPr/>
        </p:nvSpPr>
        <p:spPr>
          <a:xfrm>
            <a:off x="571472" y="4643450"/>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María también asiste al baile y, a pesar del odio existente entre ambos</a:t>
            </a:r>
          </a:p>
          <a:p>
            <a:r>
              <a:rPr lang="es-ES" i="1" dirty="0" smtClean="0">
                <a:effectLst>
                  <a:glow rad="101600">
                    <a:srgbClr val="C00000">
                      <a:alpha val="60000"/>
                    </a:srgbClr>
                  </a:glow>
                  <a:outerShdw blurRad="38100" dist="38100" dir="2700000" algn="tl">
                    <a:srgbClr val="000000">
                      <a:alpha val="43137"/>
                    </a:srgbClr>
                  </a:outerShdw>
                </a:effectLst>
              </a:rPr>
              <a:t>bandos, se produce su encuentro con Tony, que se enamora perdidamente de la chica.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785786" y="4643450"/>
            <a:ext cx="735811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todos se preparan para la pelea, fijando el lugar y las armas</a:t>
            </a:r>
          </a:p>
          <a:p>
            <a:r>
              <a:rPr lang="es-ES" i="1" dirty="0" smtClean="0">
                <a:effectLst>
                  <a:glow rad="101600">
                    <a:srgbClr val="C00000">
                      <a:alpha val="60000"/>
                    </a:srgbClr>
                  </a:glow>
                  <a:outerShdw blurRad="38100" dist="38100" dir="2700000" algn="tl">
                    <a:srgbClr val="000000">
                      <a:alpha val="43137"/>
                    </a:srgbClr>
                  </a:outerShdw>
                </a:effectLst>
              </a:rPr>
              <a:t>que utilizarán, Tony y María se declaran su amor y quedan para el día siguiente por la tarde, antes de la pelea.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571472"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rivalidad entre pandillas: Los Jets (estadounidenses blancos) y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(puertorriqueños) se odian y compiten violentamente por el control del territorio en el vecindario. Relacionarse con el bando contrario se ve como una traición imperdonable.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71000">
        <p14:vortex dir="r"/>
      </p:transition>
    </mc:Choice>
    <mc:Fallback>
      <p:transition spd="slow" advTm="7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77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7"/>
                                        </p:tgtEl>
                                      </p:cBhvr>
                                    </p:animEffect>
                                    <p:set>
                                      <p:cBhvr>
                                        <p:cTn id="24" dur="1" fill="hold">
                                          <p:stCondLst>
                                            <p:cond delay="2999"/>
                                          </p:stCondLst>
                                        </p:cTn>
                                        <p:tgtEl>
                                          <p:spTgt spid="7"/>
                                        </p:tgtEl>
                                        <p:attrNameLst>
                                          <p:attrName>style.visibility</p:attrName>
                                        </p:attrNameLst>
                                      </p:cBhvr>
                                      <p:to>
                                        <p:strVal val="hidden"/>
                                      </p:to>
                                    </p:set>
                                  </p:childTnLst>
                                </p:cTn>
                              </p:par>
                              <p:par>
                                <p:cTn id="25" presetID="23" presetClass="exit" presetSubtype="16" fill="hold" nodeType="withEffect">
                                  <p:stCondLst>
                                    <p:cond delay="2000"/>
                                  </p:stCondLst>
                                  <p:childTnLst>
                                    <p:anim calcmode="lin" valueType="num">
                                      <p:cBhvr>
                                        <p:cTn id="26" dur="3000"/>
                                        <p:tgtEl>
                                          <p:spTgt spid="7"/>
                                        </p:tgtEl>
                                        <p:attrNameLst>
                                          <p:attrName>ppt_w</p:attrName>
                                        </p:attrNameLst>
                                      </p:cBhvr>
                                      <p:tavLst>
                                        <p:tav tm="0">
                                          <p:val>
                                            <p:strVal val="ppt_w"/>
                                          </p:val>
                                        </p:tav>
                                        <p:tav tm="100000">
                                          <p:val>
                                            <p:strVal val="4*ppt_w"/>
                                          </p:val>
                                        </p:tav>
                                      </p:tavLst>
                                    </p:anim>
                                    <p:anim calcmode="lin" valueType="num">
                                      <p:cBhvr>
                                        <p:cTn id="27" dur="3000"/>
                                        <p:tgtEl>
                                          <p:spTgt spid="7"/>
                                        </p:tgtEl>
                                        <p:attrNameLst>
                                          <p:attrName>ppt_h</p:attrName>
                                        </p:attrNameLst>
                                      </p:cBhvr>
                                      <p:tavLst>
                                        <p:tav tm="0">
                                          <p:val>
                                            <p:strVal val="ppt_h"/>
                                          </p:val>
                                        </p:tav>
                                        <p:tav tm="100000">
                                          <p:val>
                                            <p:strVal val="4*ppt_h"/>
                                          </p:val>
                                        </p:tav>
                                      </p:tavLst>
                                    </p:anim>
                                    <p:set>
                                      <p:cBhvr>
                                        <p:cTn id="28" dur="1" fill="hold">
                                          <p:stCondLst>
                                            <p:cond delay="2999"/>
                                          </p:stCondLst>
                                        </p:cTn>
                                        <p:tgtEl>
                                          <p:spTgt spid="7"/>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4000"/>
                                        <p:tgtEl>
                                          <p:spTgt spid="4"/>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4/3*#ppt_w"/>
                                          </p:val>
                                        </p:tav>
                                        <p:tav tm="100000">
                                          <p:val>
                                            <p:strVal val="#ppt_w"/>
                                          </p:val>
                                        </p:tav>
                                      </p:tavLst>
                                    </p:anim>
                                    <p:anim calcmode="lin" valueType="num">
                                      <p:cBhvr>
                                        <p:cTn id="35" dur="4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237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par>
                          <p:cTn id="42" fill="hold">
                            <p:stCondLst>
                              <p:cond delay="39500"/>
                            </p:stCondLst>
                            <p:childTnLst>
                              <p:par>
                                <p:cTn id="43" presetID="10" presetClass="exit" presetSubtype="0" fill="hold" grpId="1" nodeType="afterEffect">
                                  <p:stCondLst>
                                    <p:cond delay="2000"/>
                                  </p:stCondLst>
                                  <p:iterate type="lt">
                                    <p:tmPct val="0"/>
                                  </p:iterate>
                                  <p:childTnLst>
                                    <p:animEffect transition="out" filter="fade">
                                      <p:cBhvr>
                                        <p:cTn id="44" dur="3000"/>
                                        <p:tgtEl>
                                          <p:spTgt spid="6"/>
                                        </p:tgtEl>
                                      </p:cBhvr>
                                    </p:animEffect>
                                    <p:set>
                                      <p:cBhvr>
                                        <p:cTn id="45" dur="1" fill="hold">
                                          <p:stCondLst>
                                            <p:cond delay="2999"/>
                                          </p:stCondLst>
                                        </p:cTn>
                                        <p:tgtEl>
                                          <p:spTgt spid="6"/>
                                        </p:tgtEl>
                                        <p:attrNameLst>
                                          <p:attrName>style.visibility</p:attrName>
                                        </p:attrNameLst>
                                      </p:cBhvr>
                                      <p:to>
                                        <p:strVal val="hidden"/>
                                      </p:to>
                                    </p:set>
                                  </p:childTnLst>
                                </p:cTn>
                              </p:par>
                              <p:par>
                                <p:cTn id="46" presetID="10" presetClass="exit" presetSubtype="0" fill="hold" nodeType="withEffect">
                                  <p:stCondLst>
                                    <p:cond delay="2000"/>
                                  </p:stCondLst>
                                  <p:childTnLst>
                                    <p:animEffect transition="out" filter="fade">
                                      <p:cBhvr>
                                        <p:cTn id="47" dur="3000"/>
                                        <p:tgtEl>
                                          <p:spTgt spid="4"/>
                                        </p:tgtEl>
                                      </p:cBhvr>
                                    </p:animEffect>
                                    <p:set>
                                      <p:cBhvr>
                                        <p:cTn id="48" dur="1" fill="hold">
                                          <p:stCondLst>
                                            <p:cond delay="2999"/>
                                          </p:stCondLst>
                                        </p:cTn>
                                        <p:tgtEl>
                                          <p:spTgt spid="4"/>
                                        </p:tgtEl>
                                        <p:attrNameLst>
                                          <p:attrName>style.visibility</p:attrName>
                                        </p:attrNameLst>
                                      </p:cBhvr>
                                      <p:to>
                                        <p:strVal val="hidden"/>
                                      </p:to>
                                    </p:set>
                                  </p:childTnLst>
                                </p:cTn>
                              </p:par>
                              <p:par>
                                <p:cTn id="49" presetID="23" presetClass="exit" presetSubtype="16" fill="hold" nodeType="withEffect">
                                  <p:stCondLst>
                                    <p:cond delay="2000"/>
                                  </p:stCondLst>
                                  <p:childTnLst>
                                    <p:anim calcmode="lin" valueType="num">
                                      <p:cBhvr>
                                        <p:cTn id="50" dur="3000"/>
                                        <p:tgtEl>
                                          <p:spTgt spid="4"/>
                                        </p:tgtEl>
                                        <p:attrNameLst>
                                          <p:attrName>ppt_w</p:attrName>
                                        </p:attrNameLst>
                                      </p:cBhvr>
                                      <p:tavLst>
                                        <p:tav tm="0">
                                          <p:val>
                                            <p:strVal val="ppt_w"/>
                                          </p:val>
                                        </p:tav>
                                        <p:tav tm="100000">
                                          <p:val>
                                            <p:strVal val="4*ppt_w"/>
                                          </p:val>
                                        </p:tav>
                                      </p:tavLst>
                                    </p:anim>
                                    <p:anim calcmode="lin" valueType="num">
                                      <p:cBhvr>
                                        <p:cTn id="51" dur="3000"/>
                                        <p:tgtEl>
                                          <p:spTgt spid="4"/>
                                        </p:tgtEl>
                                        <p:attrNameLst>
                                          <p:attrName>ppt_h</p:attrName>
                                        </p:attrNameLst>
                                      </p:cBhvr>
                                      <p:tavLst>
                                        <p:tav tm="0">
                                          <p:val>
                                            <p:strVal val="ppt_h"/>
                                          </p:val>
                                        </p:tav>
                                        <p:tav tm="100000">
                                          <p:val>
                                            <p:strVal val="4*ppt_h"/>
                                          </p:val>
                                        </p:tav>
                                      </p:tavLst>
                                    </p:anim>
                                    <p:set>
                                      <p:cBhvr>
                                        <p:cTn id="52" dur="1" fill="hold">
                                          <p:stCondLst>
                                            <p:cond delay="2999"/>
                                          </p:stCondLst>
                                        </p:cTn>
                                        <p:tgtEl>
                                          <p:spTgt spid="4"/>
                                        </p:tgtEl>
                                        <p:attrNameLst>
                                          <p:attrName>style.visibility</p:attrName>
                                        </p:attrNameLst>
                                      </p:cBhvr>
                                      <p:to>
                                        <p:strVal val="hidden"/>
                                      </p:to>
                                    </p:set>
                                  </p:childTnLst>
                                </p:cTn>
                              </p:par>
                              <p:par>
                                <p:cTn id="53" presetID="10" presetClass="entr" presetSubtype="0" fill="hold" nodeType="withEffect">
                                  <p:stCondLst>
                                    <p:cond delay="20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4000"/>
                                        <p:tgtEl>
                                          <p:spTgt spid="16"/>
                                        </p:tgtEl>
                                      </p:cBhvr>
                                    </p:animEffect>
                                  </p:childTnLst>
                                </p:cTn>
                              </p:par>
                              <p:par>
                                <p:cTn id="56" presetID="23" presetClass="entr" presetSubtype="288" fill="hold" nodeType="withEffect">
                                  <p:stCondLst>
                                    <p:cond delay="2000"/>
                                  </p:stCondLst>
                                  <p:childTnLst>
                                    <p:set>
                                      <p:cBhvr>
                                        <p:cTn id="57" dur="1" fill="hold">
                                          <p:stCondLst>
                                            <p:cond delay="0"/>
                                          </p:stCondLst>
                                        </p:cTn>
                                        <p:tgtEl>
                                          <p:spTgt spid="16"/>
                                        </p:tgtEl>
                                        <p:attrNameLst>
                                          <p:attrName>style.visibility</p:attrName>
                                        </p:attrNameLst>
                                      </p:cBhvr>
                                      <p:to>
                                        <p:strVal val="visible"/>
                                      </p:to>
                                    </p:set>
                                    <p:anim calcmode="lin" valueType="num">
                                      <p:cBhvr>
                                        <p:cTn id="58" dur="4000" fill="hold"/>
                                        <p:tgtEl>
                                          <p:spTgt spid="16"/>
                                        </p:tgtEl>
                                        <p:attrNameLst>
                                          <p:attrName>ppt_w</p:attrName>
                                        </p:attrNameLst>
                                      </p:cBhvr>
                                      <p:tavLst>
                                        <p:tav tm="0">
                                          <p:val>
                                            <p:strVal val="4/3*#ppt_w"/>
                                          </p:val>
                                        </p:tav>
                                        <p:tav tm="100000">
                                          <p:val>
                                            <p:strVal val="#ppt_w"/>
                                          </p:val>
                                        </p:tav>
                                      </p:tavLst>
                                    </p:anim>
                                    <p:anim calcmode="lin" valueType="num">
                                      <p:cBhvr>
                                        <p:cTn id="59" dur="4000" fill="hold"/>
                                        <p:tgtEl>
                                          <p:spTgt spid="16"/>
                                        </p:tgtEl>
                                        <p:attrNameLst>
                                          <p:attrName>ppt_h</p:attrName>
                                        </p:attrNameLst>
                                      </p:cBhvr>
                                      <p:tavLst>
                                        <p:tav tm="0">
                                          <p:val>
                                            <p:strVal val="4/3*#ppt_h"/>
                                          </p:val>
                                        </p:tav>
                                        <p:tav tm="100000">
                                          <p:val>
                                            <p:strVal val="#ppt_h"/>
                                          </p:val>
                                        </p:tav>
                                      </p:tavLst>
                                    </p:anim>
                                  </p:childTnLst>
                                </p:cTn>
                              </p:par>
                            </p:childTnLst>
                          </p:cTn>
                        </p:par>
                        <p:par>
                          <p:cTn id="60" fill="hold">
                            <p:stCondLst>
                              <p:cond delay="455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8"/>
                                        </p:tgtEl>
                                        <p:attrNameLst>
                                          <p:attrName>style.visibility</p:attrName>
                                        </p:attrNameLst>
                                      </p:cBhvr>
                                      <p:to>
                                        <p:strVal val="visible"/>
                                      </p:to>
                                    </p:set>
                                    <p:animEffect transition="in" filter="fade">
                                      <p:cBhvr>
                                        <p:cTn id="63" dur="1000"/>
                                        <p:tgtEl>
                                          <p:spTgt spid="8"/>
                                        </p:tgtEl>
                                      </p:cBhvr>
                                    </p:animEffect>
                                    <p:anim calcmode="lin" valueType="num">
                                      <p:cBhvr>
                                        <p:cTn id="64" dur="1000" fill="hold"/>
                                        <p:tgtEl>
                                          <p:spTgt spid="8"/>
                                        </p:tgtEl>
                                        <p:attrNameLst>
                                          <p:attrName>ppt_x</p:attrName>
                                        </p:attrNameLst>
                                      </p:cBhvr>
                                      <p:tavLst>
                                        <p:tav tm="0">
                                          <p:val>
                                            <p:strVal val="#ppt_x-.1"/>
                                          </p:val>
                                        </p:tav>
                                        <p:tav tm="100000">
                                          <p:val>
                                            <p:strVal val="#ppt_x"/>
                                          </p:val>
                                        </p:tav>
                                      </p:tavLst>
                                    </p:anim>
                                    <p:anim calcmode="lin" valueType="num">
                                      <p:cBhvr>
                                        <p:cTn id="6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0" y="0"/>
            <a:ext cx="9144000" cy="4929202"/>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3" cstate="print"/>
          <a:stretch>
            <a:fillRect/>
          </a:stretch>
        </p:blipFill>
        <p:spPr bwMode="auto">
          <a:xfrm>
            <a:off x="0" y="0"/>
            <a:ext cx="9144000" cy="4929202"/>
          </a:xfrm>
          <a:prstGeom prst="rect">
            <a:avLst/>
          </a:prstGeom>
          <a:noFill/>
          <a:ln w="9525">
            <a:noFill/>
            <a:miter lim="800000"/>
            <a:headEnd/>
            <a:tailEnd/>
          </a:ln>
        </p:spPr>
      </p:pic>
      <p:sp>
        <p:nvSpPr>
          <p:cNvPr id="4" name="3 CuadroTexto"/>
          <p:cNvSpPr txBox="1"/>
          <p:nvPr/>
        </p:nvSpPr>
        <p:spPr>
          <a:xfrm>
            <a:off x="1357290" y="4929202"/>
            <a:ext cx="692948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baile, las dos pandillas y sus chicas se niegan a mezclarse. Tony  y María se enamoran instantáneamente.</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857224" y="4857764"/>
            <a:ext cx="742955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Mis manos están heladas y las tuyas también,,, María acaricia el rostro de Tony, tan cálido. Tony acaricia el rostro de María, tan hermosa.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6000">
        <p14:vortex/>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65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17"/>
                                        </p:tgtEl>
                                      </p:cBhvr>
                                    </p:animEffect>
                                    <p:set>
                                      <p:cBhvr>
                                        <p:cTn id="24" dur="1" fill="hold">
                                          <p:stCondLst>
                                            <p:cond delay="2999"/>
                                          </p:stCondLst>
                                        </p:cTn>
                                        <p:tgtEl>
                                          <p:spTgt spid="17"/>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3000"/>
                                        <p:tgtEl>
                                          <p:spTgt spid="17"/>
                                        </p:tgtEl>
                                        <p:attrNameLst>
                                          <p:attrName>ppt_w</p:attrName>
                                        </p:attrNameLst>
                                      </p:cBhvr>
                                      <p:tavLst>
                                        <p:tav tm="0">
                                          <p:val>
                                            <p:strVal val="ppt_w"/>
                                          </p:val>
                                        </p:tav>
                                        <p:tav tm="100000">
                                          <p:val>
                                            <p:strVal val="4/3*ppt_w"/>
                                          </p:val>
                                        </p:tav>
                                      </p:tavLst>
                                    </p:anim>
                                    <p:anim calcmode="lin" valueType="num">
                                      <p:cBhvr>
                                        <p:cTn id="27" dur="3000"/>
                                        <p:tgtEl>
                                          <p:spTgt spid="17"/>
                                        </p:tgtEl>
                                        <p:attrNameLst>
                                          <p:attrName>ppt_h</p:attrName>
                                        </p:attrNameLst>
                                      </p:cBhvr>
                                      <p:tavLst>
                                        <p:tav tm="0">
                                          <p:val>
                                            <p:strVal val="ppt_h"/>
                                          </p:val>
                                        </p:tav>
                                        <p:tav tm="100000">
                                          <p:val>
                                            <p:strVal val="4/3*ppt_h"/>
                                          </p:val>
                                        </p:tav>
                                      </p:tavLst>
                                    </p:anim>
                                    <p:set>
                                      <p:cBhvr>
                                        <p:cTn id="28" dur="1" fill="hold">
                                          <p:stCondLst>
                                            <p:cond delay="2999"/>
                                          </p:stCondLst>
                                        </p:cTn>
                                        <p:tgtEl>
                                          <p:spTgt spid="17"/>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4000" fill="hold"/>
                                        <p:tgtEl>
                                          <p:spTgt spid="18"/>
                                        </p:tgtEl>
                                        <p:attrNameLst>
                                          <p:attrName>ppt_w</p:attrName>
                                        </p:attrNameLst>
                                      </p:cBhvr>
                                      <p:tavLst>
                                        <p:tav tm="0">
                                          <p:val>
                                            <p:strVal val="4/3*#ppt_w"/>
                                          </p:val>
                                        </p:tav>
                                        <p:tav tm="100000">
                                          <p:val>
                                            <p:strVal val="#ppt_w"/>
                                          </p:val>
                                        </p:tav>
                                      </p:tavLst>
                                    </p:anim>
                                    <p:anim calcmode="lin" valueType="num">
                                      <p:cBhvr>
                                        <p:cTn id="32" dur="4000" fill="hold"/>
                                        <p:tgtEl>
                                          <p:spTgt spid="18"/>
                                        </p:tgtEl>
                                        <p:attrNameLst>
                                          <p:attrName>ppt_h</p:attrName>
                                        </p:attrNameLst>
                                      </p:cBhvr>
                                      <p:tavLst>
                                        <p:tav tm="0">
                                          <p:val>
                                            <p:strVal val="4/3*#ppt_h"/>
                                          </p:val>
                                        </p:tav>
                                        <p:tav tm="100000">
                                          <p:val>
                                            <p:strVal val="#ppt_h"/>
                                          </p:val>
                                        </p:tav>
                                      </p:tavLst>
                                    </p:anim>
                                  </p:childTnLst>
                                </p:cTn>
                              </p:par>
                              <p:par>
                                <p:cTn id="33" presetID="47" presetClass="entr" presetSubtype="0" fill="hold" nodeType="withEffect">
                                  <p:stCondLst>
                                    <p:cond delay="200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4000"/>
                                        <p:tgtEl>
                                          <p:spTgt spid="18"/>
                                        </p:tgtEl>
                                      </p:cBhvr>
                                    </p:animEffect>
                                    <p:anim calcmode="lin" valueType="num">
                                      <p:cBhvr>
                                        <p:cTn id="36" dur="4000" fill="hold"/>
                                        <p:tgtEl>
                                          <p:spTgt spid="18"/>
                                        </p:tgtEl>
                                        <p:attrNameLst>
                                          <p:attrName>ppt_x</p:attrName>
                                        </p:attrNameLst>
                                      </p:cBhvr>
                                      <p:tavLst>
                                        <p:tav tm="0">
                                          <p:val>
                                            <p:strVal val="#ppt_x"/>
                                          </p:val>
                                        </p:tav>
                                        <p:tav tm="100000">
                                          <p:val>
                                            <p:strVal val="#ppt_x"/>
                                          </p:val>
                                        </p:tav>
                                      </p:tavLst>
                                    </p:anim>
                                    <p:anim calcmode="lin" valueType="num">
                                      <p:cBhvr>
                                        <p:cTn id="37" dur="400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225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1"/>
                                          </p:val>
                                        </p:tav>
                                        <p:tav tm="100000">
                                          <p:val>
                                            <p:strVal val="#ppt_x"/>
                                          </p:val>
                                        </p:tav>
                                      </p:tavLst>
                                    </p:anim>
                                    <p:anim calcmode="lin" valueType="num">
                                      <p:cBhvr>
                                        <p:cTn id="4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5"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02.jpg"/>
          <p:cNvPicPr>
            <a:picLocks noChangeAspect="1"/>
          </p:cNvPicPr>
          <p:nvPr/>
        </p:nvPicPr>
        <p:blipFill>
          <a:blip r:embed="rId2" cstate="print"/>
          <a:stretch>
            <a:fillRect/>
          </a:stretch>
        </p:blipFill>
        <p:spPr bwMode="auto">
          <a:xfrm>
            <a:off x="0" y="0"/>
            <a:ext cx="9144000" cy="4605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6" name="5 CuadroTexto"/>
          <p:cNvSpPr txBox="1"/>
          <p:nvPr/>
        </p:nvSpPr>
        <p:spPr>
          <a:xfrm>
            <a:off x="857224" y="4643450"/>
            <a:ext cx="750099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Bernardo reprende a Tony, exigiéndole que se mantenga alejado de su hermana debido a que es "uno de ellos" (un estadounidense blanco, ex-miembro de los jets.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2000">
        <p15:prstTrans prst="peelOff"/>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arn(outVertical)">
                                      <p:cBhvr>
                                        <p:cTn id="7" dur="4000"/>
                                        <p:tgtEl>
                                          <p:spTgt spid="6146"/>
                                        </p:tgtEl>
                                      </p:cBhvr>
                                    </p:animEffect>
                                  </p:childTnLst>
                                </p:cTn>
                              </p:par>
                              <p:par>
                                <p:cTn id="8" presetID="23" presetClass="entr" presetSubtype="272"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4000" fill="hold"/>
                                        <p:tgtEl>
                                          <p:spTgt spid="6146"/>
                                        </p:tgtEl>
                                        <p:attrNameLst>
                                          <p:attrName>ppt_w</p:attrName>
                                        </p:attrNameLst>
                                      </p:cBhvr>
                                      <p:tavLst>
                                        <p:tav tm="0">
                                          <p:val>
                                            <p:strVal val="2/3*#ppt_w"/>
                                          </p:val>
                                        </p:tav>
                                        <p:tav tm="100000">
                                          <p:val>
                                            <p:strVal val="#ppt_w"/>
                                          </p:val>
                                        </p:tav>
                                      </p:tavLst>
                                    </p:anim>
                                    <p:anim calcmode="lin" valueType="num">
                                      <p:cBhvr>
                                        <p:cTn id="11" dur="4000" fill="hold"/>
                                        <p:tgtEl>
                                          <p:spTgt spid="6146"/>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0"/>
            <a:ext cx="9144000" cy="4857764"/>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3" cstate="print"/>
          <a:stretch>
            <a:fillRect/>
          </a:stretch>
        </p:blipFill>
        <p:spPr bwMode="auto">
          <a:xfrm>
            <a:off x="0" y="0"/>
            <a:ext cx="9144000" cy="4857764"/>
          </a:xfrm>
          <a:prstGeom prst="rect">
            <a:avLst/>
          </a:prstGeom>
          <a:noFill/>
          <a:ln w="9525">
            <a:noFill/>
            <a:miter lim="800000"/>
            <a:headEnd/>
            <a:tailEnd/>
          </a:ln>
        </p:spPr>
      </p:pic>
      <p:sp>
        <p:nvSpPr>
          <p:cNvPr id="4" name="3 CuadroTexto"/>
          <p:cNvSpPr txBox="1"/>
          <p:nvPr/>
        </p:nvSpPr>
        <p:spPr>
          <a:xfrm>
            <a:off x="571472"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'María' (la canción). Es la joya del musical y en torno a la que las demás piezas se van desarrollando. Cuando Tony se entera del nombre de la chica de la que se acaba de enamorar perdidamente, se pone a cantarlo: "María por aquí, María por allá. María, ¡María!"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357158" y="4857764"/>
            <a:ext cx="8286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María es enviada a casa; Anita argumenta que Bernardo es sobreprotector con María y comparan las ventajas de Puerto Rico y Estados Unidos.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8000">
        <p15:prstTrans prst="peelOff" invX="1"/>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65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8"/>
                                        </p:tgtEl>
                                      </p:cBhvr>
                                    </p:animEffect>
                                    <p:set>
                                      <p:cBhvr>
                                        <p:cTn id="24" dur="1" fill="hold">
                                          <p:stCondLst>
                                            <p:cond delay="2999"/>
                                          </p:stCondLst>
                                        </p:cTn>
                                        <p:tgtEl>
                                          <p:spTgt spid="8"/>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3000"/>
                                        <p:tgtEl>
                                          <p:spTgt spid="8"/>
                                        </p:tgtEl>
                                        <p:attrNameLst>
                                          <p:attrName>ppt_w</p:attrName>
                                        </p:attrNameLst>
                                      </p:cBhvr>
                                      <p:tavLst>
                                        <p:tav tm="0">
                                          <p:val>
                                            <p:strVal val="ppt_w"/>
                                          </p:val>
                                        </p:tav>
                                        <p:tav tm="100000">
                                          <p:val>
                                            <p:strVal val="4/3*ppt_w"/>
                                          </p:val>
                                        </p:tav>
                                      </p:tavLst>
                                    </p:anim>
                                    <p:anim calcmode="lin" valueType="num">
                                      <p:cBhvr>
                                        <p:cTn id="27" dur="3000"/>
                                        <p:tgtEl>
                                          <p:spTgt spid="8"/>
                                        </p:tgtEl>
                                        <p:attrNameLst>
                                          <p:attrName>ppt_h</p:attrName>
                                        </p:attrNameLst>
                                      </p:cBhvr>
                                      <p:tavLst>
                                        <p:tav tm="0">
                                          <p:val>
                                            <p:strVal val="ppt_h"/>
                                          </p:val>
                                        </p:tav>
                                        <p:tav tm="100000">
                                          <p:val>
                                            <p:strVal val="4/3*ppt_h"/>
                                          </p:val>
                                        </p:tav>
                                      </p:tavLst>
                                    </p:anim>
                                    <p:set>
                                      <p:cBhvr>
                                        <p:cTn id="28" dur="1" fill="hold">
                                          <p:stCondLst>
                                            <p:cond delay="2999"/>
                                          </p:stCondLst>
                                        </p:cTn>
                                        <p:tgtEl>
                                          <p:spTgt spid="8"/>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7"/>
                                        </p:tgtEl>
                                        <p:attrNameLst>
                                          <p:attrName>style.visibility</p:attrName>
                                        </p:attrNameLst>
                                      </p:cBhvr>
                                      <p:to>
                                        <p:strVal val="visible"/>
                                      </p:to>
                                    </p:set>
                                    <p:anim calcmode="lin" valueType="num">
                                      <p:cBhvr>
                                        <p:cTn id="31" dur="4000" fill="hold"/>
                                        <p:tgtEl>
                                          <p:spTgt spid="7"/>
                                        </p:tgtEl>
                                        <p:attrNameLst>
                                          <p:attrName>ppt_w</p:attrName>
                                        </p:attrNameLst>
                                      </p:cBhvr>
                                      <p:tavLst>
                                        <p:tav tm="0">
                                          <p:val>
                                            <p:strVal val="4/3*#ppt_w"/>
                                          </p:val>
                                        </p:tav>
                                        <p:tav tm="100000">
                                          <p:val>
                                            <p:strVal val="#ppt_w"/>
                                          </p:val>
                                        </p:tav>
                                      </p:tavLst>
                                    </p:anim>
                                    <p:anim calcmode="lin" valueType="num">
                                      <p:cBhvr>
                                        <p:cTn id="32" dur="4000" fill="hold"/>
                                        <p:tgtEl>
                                          <p:spTgt spid="7"/>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4000"/>
                                        <p:tgtEl>
                                          <p:spTgt spid="7"/>
                                        </p:tgtEl>
                                      </p:cBhvr>
                                    </p:animEffect>
                                    <p:anim calcmode="lin" valueType="num">
                                      <p:cBhvr>
                                        <p:cTn id="36" dur="4000" fill="hold"/>
                                        <p:tgtEl>
                                          <p:spTgt spid="7"/>
                                        </p:tgtEl>
                                        <p:attrNameLst>
                                          <p:attrName>ppt_x</p:attrName>
                                        </p:attrNameLst>
                                      </p:cBhvr>
                                      <p:tavLst>
                                        <p:tav tm="0">
                                          <p:val>
                                            <p:strVal val="#ppt_x"/>
                                          </p:val>
                                        </p:tav>
                                        <p:tav tm="100000">
                                          <p:val>
                                            <p:strVal val="#ppt_x"/>
                                          </p:val>
                                        </p:tav>
                                      </p:tavLst>
                                    </p:anim>
                                    <p:anim calcmode="lin" valueType="num">
                                      <p:cBhvr>
                                        <p:cTn id="37" dur="4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25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1"/>
                                          </p:val>
                                        </p:tav>
                                        <p:tav tm="100000">
                                          <p:val>
                                            <p:strVal val="#ppt_x"/>
                                          </p:val>
                                        </p:tav>
                                      </p:tavLst>
                                    </p:anim>
                                    <p:anim calcmode="lin" valueType="num">
                                      <p:cBhvr>
                                        <p:cTn id="4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5"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9144000" cy="4857764"/>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a:off x="0" y="0"/>
            <a:ext cx="9144000" cy="4871258"/>
          </a:xfrm>
          <a:prstGeom prst="rect">
            <a:avLst/>
          </a:prstGeom>
          <a:noFill/>
          <a:ln w="9525">
            <a:noFill/>
            <a:miter lim="800000"/>
            <a:headEnd/>
            <a:tailEnd/>
          </a:ln>
        </p:spPr>
      </p:pic>
      <p:pic>
        <p:nvPicPr>
          <p:cNvPr id="16" name="15 Imagen" descr="195762.jpg"/>
          <p:cNvPicPr>
            <a:picLocks noChangeAspect="1"/>
          </p:cNvPicPr>
          <p:nvPr/>
        </p:nvPicPr>
        <p:blipFill>
          <a:blip r:embed="rId4" cstate="print"/>
          <a:stretch>
            <a:fillRect/>
          </a:stretch>
        </p:blipFill>
        <p:spPr bwMode="auto">
          <a:xfrm>
            <a:off x="0" y="0"/>
            <a:ext cx="9144000" cy="4857763"/>
          </a:xfrm>
          <a:prstGeom prst="rect">
            <a:avLst/>
          </a:prstGeom>
          <a:noFill/>
          <a:ln w="9525">
            <a:noFill/>
            <a:miter lim="800000"/>
            <a:headEnd/>
            <a:tailEnd/>
          </a:ln>
        </p:spPr>
      </p:pic>
      <p:sp>
        <p:nvSpPr>
          <p:cNvPr id="5" name="4 CuadroTexto"/>
          <p:cNvSpPr txBox="1"/>
          <p:nvPr/>
        </p:nvSpPr>
        <p:spPr>
          <a:xfrm>
            <a:off x="1285852" y="4929202"/>
            <a:ext cx="714380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Riff propone una reunión a medianoche con Bernardo en la farmacia de </a:t>
            </a:r>
            <a:r>
              <a:rPr lang="es-ES" i="1" dirty="0" err="1" smtClean="0">
                <a:effectLst>
                  <a:glow rad="101600">
                    <a:srgbClr val="C00000">
                      <a:alpha val="60000"/>
                    </a:srgbClr>
                  </a:glow>
                  <a:outerShdw blurRad="38100" dist="38100" dir="2700000" algn="tl">
                    <a:srgbClr val="000000">
                      <a:alpha val="43137"/>
                    </a:srgbClr>
                  </a:outerShdw>
                </a:effectLst>
              </a:rPr>
              <a:t>Doc</a:t>
            </a:r>
            <a:r>
              <a:rPr lang="es-ES" i="1" dirty="0" smtClean="0">
                <a:effectLst>
                  <a:glow rad="101600">
                    <a:srgbClr val="C00000">
                      <a:alpha val="60000"/>
                    </a:srgbClr>
                  </a:glow>
                  <a:outerShdw blurRad="38100" dist="38100" dir="2700000" algn="tl">
                    <a:srgbClr val="000000">
                      <a:alpha val="43137"/>
                    </a:srgbClr>
                  </a:outerShdw>
                </a:effectLst>
              </a:rPr>
              <a:t> para establecer las reglas de la pelea.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357158"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tensión en el gimnasio sube entre las dos pandillas. Riff (líder de los Jets) interviene para defender a Tony, lo que lleva a que él y Bernardo acuerden reunirse en la tienda de </a:t>
            </a:r>
            <a:r>
              <a:rPr lang="es-ES" i="1" dirty="0" err="1" smtClean="0">
                <a:effectLst>
                  <a:glow rad="101600">
                    <a:srgbClr val="C00000">
                      <a:alpha val="60000"/>
                    </a:srgbClr>
                  </a:glow>
                  <a:outerShdw blurRad="38100" dist="38100" dir="2700000" algn="tl">
                    <a:srgbClr val="000000">
                      <a:alpha val="43137"/>
                    </a:srgbClr>
                  </a:outerShdw>
                </a:effectLst>
              </a:rPr>
              <a:t>Doc</a:t>
            </a:r>
            <a:r>
              <a:rPr lang="es-ES" i="1" dirty="0" smtClean="0">
                <a:effectLst>
                  <a:glow rad="101600">
                    <a:srgbClr val="C00000">
                      <a:alpha val="60000"/>
                    </a:srgbClr>
                  </a:glow>
                  <a:outerShdw blurRad="38100" dist="38100" dir="2700000" algn="tl">
                    <a:srgbClr val="000000">
                      <a:alpha val="43137"/>
                    </a:srgbClr>
                  </a:outerShdw>
                </a:effectLst>
              </a:rPr>
              <a:t> media hora después para celebrar un consejo de guerra y fijar los términos de una pelea campal por el control del territorio.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428596"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Bernardo se enoja y regaña a María en West </a:t>
            </a:r>
            <a:r>
              <a:rPr lang="es-ES" i="1" dirty="0" err="1" smtClean="0">
                <a:effectLst>
                  <a:glow rad="101600">
                    <a:srgbClr val="C00000">
                      <a:alpha val="60000"/>
                    </a:srgbClr>
                  </a:glow>
                  <a:outerShdw blurRad="38100" dist="38100" dir="2700000" algn="tl">
                    <a:srgbClr val="000000">
                      <a:alpha val="43137"/>
                    </a:srgbClr>
                  </a:outerShdw>
                </a:effectLst>
              </a:rPr>
              <a:t>Side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Story</a:t>
            </a:r>
            <a:r>
              <a:rPr lang="es-ES" i="1" dirty="0" smtClean="0">
                <a:effectLst>
                  <a:glow rad="101600">
                    <a:srgbClr val="C00000">
                      <a:alpha val="60000"/>
                    </a:srgbClr>
                  </a:glow>
                  <a:outerShdw blurRad="38100" dist="38100" dir="2700000" algn="tl">
                    <a:srgbClr val="000000">
                      <a:alpha val="43137"/>
                    </a:srgbClr>
                  </a:outerShdw>
                </a:effectLst>
              </a:rPr>
              <a:t> porque ella baila con Tony, un miembro de la pandilla rival de los Jets, y además está prometida con Chino, un amigo cercano de Bernardo de la comunidad puertorriqueña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75000">
        <p:wipe/>
      </p:transition>
    </mc:Choice>
    <mc:Fallback>
      <p:transition spd="slow" advTm="7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ppt_w+.3"/>
                                          </p:val>
                                        </p:tav>
                                        <p:tav tm="100000">
                                          <p:val>
                                            <p:strVal val="#ppt_w"/>
                                          </p:val>
                                        </p:tav>
                                      </p:tavLst>
                                    </p:anim>
                                    <p:anim calcmode="lin" valueType="num">
                                      <p:cBhvr>
                                        <p:cTn id="11" dur="4000" fill="hold"/>
                                        <p:tgtEl>
                                          <p:spTgt spid="7"/>
                                        </p:tgtEl>
                                        <p:attrNameLst>
                                          <p:attrName>ppt_h</p:attrName>
                                        </p:attrNameLst>
                                      </p:cBhvr>
                                      <p:tavLst>
                                        <p:tav tm="0">
                                          <p:val>
                                            <p:strVal val="#ppt_h"/>
                                          </p:val>
                                        </p:tav>
                                        <p:tav tm="100000">
                                          <p:val>
                                            <p:strVal val="#ppt_h"/>
                                          </p:val>
                                        </p:tav>
                                      </p:tavLst>
                                    </p:anim>
                                    <p:animEffect transition="in" filter="fade">
                                      <p:cBhvr>
                                        <p:cTn id="12" dur="4000"/>
                                        <p:tgtEl>
                                          <p:spTgt spid="7"/>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303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0" presetClass="exit" presetSubtype="0" fill="hold" nodeType="withEffect">
                                  <p:stCondLst>
                                    <p:cond delay="2000"/>
                                  </p:stCondLst>
                                  <p:childTnLst>
                                    <p:animEffect transition="out" filter="fade">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0" presetClass="entr" presetSubtype="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4000"/>
                                        <p:tgtEl>
                                          <p:spTgt spid="4"/>
                                        </p:tgtEl>
                                      </p:cBhvr>
                                    </p:animEffect>
                                  </p:childTnLst>
                                </p:cTn>
                              </p:par>
                              <p:par>
                                <p:cTn id="29" presetID="50" presetClass="entr" presetSubtype="0" decel="100000"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 calcmode="lin" valueType="num">
                                      <p:cBhvr>
                                        <p:cTn id="31" dur="4000" fill="hold"/>
                                        <p:tgtEl>
                                          <p:spTgt spid="4"/>
                                        </p:tgtEl>
                                        <p:attrNameLst>
                                          <p:attrName>ppt_w</p:attrName>
                                        </p:attrNameLst>
                                      </p:cBhvr>
                                      <p:tavLst>
                                        <p:tav tm="0">
                                          <p:val>
                                            <p:strVal val="#ppt_w+.3"/>
                                          </p:val>
                                        </p:tav>
                                        <p:tav tm="100000">
                                          <p:val>
                                            <p:strVal val="#ppt_w"/>
                                          </p:val>
                                        </p:tav>
                                      </p:tavLst>
                                    </p:anim>
                                    <p:anim calcmode="lin" valueType="num">
                                      <p:cBhvr>
                                        <p:cTn id="32" dur="4000" fill="hold"/>
                                        <p:tgtEl>
                                          <p:spTgt spid="4"/>
                                        </p:tgtEl>
                                        <p:attrNameLst>
                                          <p:attrName>ppt_h</p:attrName>
                                        </p:attrNameLst>
                                      </p:cBhvr>
                                      <p:tavLst>
                                        <p:tav tm="0">
                                          <p:val>
                                            <p:strVal val="#ppt_h"/>
                                          </p:val>
                                        </p:tav>
                                        <p:tav tm="100000">
                                          <p:val>
                                            <p:strVal val="#ppt_h"/>
                                          </p:val>
                                        </p:tav>
                                      </p:tavLst>
                                    </p:anim>
                                    <p:animEffect transition="in" filter="fade">
                                      <p:cBhvr>
                                        <p:cTn id="33" dur="4000"/>
                                        <p:tgtEl>
                                          <p:spTgt spid="4"/>
                                        </p:tgtEl>
                                      </p:cBhvr>
                                    </p:animEffect>
                                  </p:childTnLst>
                                </p:cTn>
                              </p:par>
                            </p:childTnLst>
                          </p:cTn>
                        </p:par>
                        <p:par>
                          <p:cTn id="34" fill="hold">
                            <p:stCondLst>
                              <p:cond delay="363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1"/>
                                          </p:val>
                                        </p:tav>
                                        <p:tav tm="100000">
                                          <p:val>
                                            <p:strVal val="#ppt_x"/>
                                          </p:val>
                                        </p:tav>
                                      </p:tavLst>
                                    </p:anim>
                                    <p:anim calcmode="lin" valueType="num">
                                      <p:cBhvr>
                                        <p:cTn id="39" dur="1000" fill="hold"/>
                                        <p:tgtEl>
                                          <p:spTgt spid="5"/>
                                        </p:tgtEl>
                                        <p:attrNameLst>
                                          <p:attrName>ppt_y</p:attrName>
                                        </p:attrNameLst>
                                      </p:cBhvr>
                                      <p:tavLst>
                                        <p:tav tm="0">
                                          <p:val>
                                            <p:strVal val="#ppt_y"/>
                                          </p:val>
                                        </p:tav>
                                        <p:tav tm="100000">
                                          <p:val>
                                            <p:strVal val="#ppt_y"/>
                                          </p:val>
                                        </p:tav>
                                      </p:tavLst>
                                    </p:anim>
                                  </p:childTnLst>
                                </p:cTn>
                              </p:par>
                            </p:childTnLst>
                          </p:cTn>
                        </p:par>
                        <p:par>
                          <p:cTn id="40" fill="hold">
                            <p:stCondLst>
                              <p:cond delay="46500"/>
                            </p:stCondLst>
                            <p:childTnLst>
                              <p:par>
                                <p:cTn id="41" presetID="10" presetClass="exit" presetSubtype="0" fill="hold" grpId="1" nodeType="afterEffect">
                                  <p:stCondLst>
                                    <p:cond delay="2000"/>
                                  </p:stCondLst>
                                  <p:iterate type="lt">
                                    <p:tmPct val="0"/>
                                  </p:iterate>
                                  <p:childTnLst>
                                    <p:animEffect transition="out" filter="fade">
                                      <p:cBhvr>
                                        <p:cTn id="42" dur="3000"/>
                                        <p:tgtEl>
                                          <p:spTgt spid="5"/>
                                        </p:tgtEl>
                                      </p:cBhvr>
                                    </p:animEffect>
                                    <p:set>
                                      <p:cBhvr>
                                        <p:cTn id="43" dur="1" fill="hold">
                                          <p:stCondLst>
                                            <p:cond delay="2999"/>
                                          </p:stCondLst>
                                        </p:cTn>
                                        <p:tgtEl>
                                          <p:spTgt spid="5"/>
                                        </p:tgtEl>
                                        <p:attrNameLst>
                                          <p:attrName>style.visibility</p:attrName>
                                        </p:attrNameLst>
                                      </p:cBhvr>
                                      <p:to>
                                        <p:strVal val="hidden"/>
                                      </p:to>
                                    </p:set>
                                  </p:childTnLst>
                                </p:cTn>
                              </p:par>
                              <p:par>
                                <p:cTn id="44" presetID="10" presetClass="exit" presetSubtype="0" fill="hold" nodeType="withEffect">
                                  <p:stCondLst>
                                    <p:cond delay="2000"/>
                                  </p:stCondLst>
                                  <p:childTnLst>
                                    <p:animEffect transition="out" filter="fade">
                                      <p:cBhvr>
                                        <p:cTn id="45" dur="3000"/>
                                        <p:tgtEl>
                                          <p:spTgt spid="4"/>
                                        </p:tgtEl>
                                      </p:cBhvr>
                                    </p:animEffect>
                                    <p:set>
                                      <p:cBhvr>
                                        <p:cTn id="46" dur="1" fill="hold">
                                          <p:stCondLst>
                                            <p:cond delay="2999"/>
                                          </p:stCondLst>
                                        </p:cTn>
                                        <p:tgtEl>
                                          <p:spTgt spid="4"/>
                                        </p:tgtEl>
                                        <p:attrNameLst>
                                          <p:attrName>style.visibility</p:attrName>
                                        </p:attrNameLst>
                                      </p:cBhvr>
                                      <p:to>
                                        <p:strVal val="hidden"/>
                                      </p:to>
                                    </p:set>
                                  </p:childTnLst>
                                </p:cTn>
                              </p:par>
                              <p:par>
                                <p:cTn id="47" presetID="10" presetClass="entr" presetSubtype="0" fill="hold" nodeType="withEffect">
                                  <p:stCondLst>
                                    <p:cond delay="200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4000"/>
                                        <p:tgtEl>
                                          <p:spTgt spid="16"/>
                                        </p:tgtEl>
                                      </p:cBhvr>
                                    </p:animEffect>
                                  </p:childTnLst>
                                </p:cTn>
                              </p:par>
                              <p:par>
                                <p:cTn id="50" presetID="50" presetClass="entr" presetSubtype="0" decel="100000" fill="hold" nodeType="withEffect">
                                  <p:stCondLst>
                                    <p:cond delay="2000"/>
                                  </p:stCondLst>
                                  <p:childTnLst>
                                    <p:set>
                                      <p:cBhvr>
                                        <p:cTn id="51" dur="1" fill="hold">
                                          <p:stCondLst>
                                            <p:cond delay="0"/>
                                          </p:stCondLst>
                                        </p:cTn>
                                        <p:tgtEl>
                                          <p:spTgt spid="16"/>
                                        </p:tgtEl>
                                        <p:attrNameLst>
                                          <p:attrName>style.visibility</p:attrName>
                                        </p:attrNameLst>
                                      </p:cBhvr>
                                      <p:to>
                                        <p:strVal val="visible"/>
                                      </p:to>
                                    </p:set>
                                    <p:anim calcmode="lin" valueType="num">
                                      <p:cBhvr>
                                        <p:cTn id="52" dur="4000" fill="hold"/>
                                        <p:tgtEl>
                                          <p:spTgt spid="16"/>
                                        </p:tgtEl>
                                        <p:attrNameLst>
                                          <p:attrName>ppt_w</p:attrName>
                                        </p:attrNameLst>
                                      </p:cBhvr>
                                      <p:tavLst>
                                        <p:tav tm="0">
                                          <p:val>
                                            <p:strVal val="#ppt_w+.3"/>
                                          </p:val>
                                        </p:tav>
                                        <p:tav tm="100000">
                                          <p:val>
                                            <p:strVal val="#ppt_w"/>
                                          </p:val>
                                        </p:tav>
                                      </p:tavLst>
                                    </p:anim>
                                    <p:anim calcmode="lin" valueType="num">
                                      <p:cBhvr>
                                        <p:cTn id="53" dur="4000" fill="hold"/>
                                        <p:tgtEl>
                                          <p:spTgt spid="16"/>
                                        </p:tgtEl>
                                        <p:attrNameLst>
                                          <p:attrName>ppt_h</p:attrName>
                                        </p:attrNameLst>
                                      </p:cBhvr>
                                      <p:tavLst>
                                        <p:tav tm="0">
                                          <p:val>
                                            <p:strVal val="#ppt_h"/>
                                          </p:val>
                                        </p:tav>
                                        <p:tav tm="100000">
                                          <p:val>
                                            <p:strVal val="#ppt_h"/>
                                          </p:val>
                                        </p:tav>
                                      </p:tavLst>
                                    </p:anim>
                                    <p:animEffect transition="in" filter="fade">
                                      <p:cBhvr>
                                        <p:cTn id="54" dur="4000"/>
                                        <p:tgtEl>
                                          <p:spTgt spid="16"/>
                                        </p:tgtEl>
                                      </p:cBhvr>
                                    </p:animEffect>
                                  </p:childTnLst>
                                </p:cTn>
                              </p:par>
                            </p:childTnLst>
                          </p:cTn>
                        </p:par>
                        <p:par>
                          <p:cTn id="55" fill="hold">
                            <p:stCondLst>
                              <p:cond delay="52500"/>
                            </p:stCondLst>
                            <p:childTnLst>
                              <p:par>
                                <p:cTn id="56" presetID="40" presetClass="entr" presetSubtype="0" fill="hold" grpId="0" nodeType="afterEffect">
                                  <p:stCondLst>
                                    <p:cond delay="0"/>
                                  </p:stCondLst>
                                  <p:iterate type="lt">
                                    <p:tmPct val="10000"/>
                                  </p:iterate>
                                  <p:childTnLst>
                                    <p:set>
                                      <p:cBhvr>
                                        <p:cTn id="57" dur="1" fill="hold">
                                          <p:stCondLst>
                                            <p:cond delay="0"/>
                                          </p:stCondLst>
                                        </p:cTn>
                                        <p:tgtEl>
                                          <p:spTgt spid="8"/>
                                        </p:tgtEl>
                                        <p:attrNameLst>
                                          <p:attrName>style.visibility</p:attrName>
                                        </p:attrNameLst>
                                      </p:cBhvr>
                                      <p:to>
                                        <p:strVal val="visible"/>
                                      </p:to>
                                    </p:set>
                                    <p:animEffect transition="in" filter="fade">
                                      <p:cBhvr>
                                        <p:cTn id="58" dur="1000"/>
                                        <p:tgtEl>
                                          <p:spTgt spid="8"/>
                                        </p:tgtEl>
                                      </p:cBhvr>
                                    </p:animEffect>
                                    <p:anim calcmode="lin" valueType="num">
                                      <p:cBhvr>
                                        <p:cTn id="59" dur="1000" fill="hold"/>
                                        <p:tgtEl>
                                          <p:spTgt spid="8"/>
                                        </p:tgtEl>
                                        <p:attrNameLst>
                                          <p:attrName>ppt_x</p:attrName>
                                        </p:attrNameLst>
                                      </p:cBhvr>
                                      <p:tavLst>
                                        <p:tav tm="0">
                                          <p:val>
                                            <p:strVal val="#ppt_x-.1"/>
                                          </p:val>
                                        </p:tav>
                                        <p:tav tm="100000">
                                          <p:val>
                                            <p:strVal val="#ppt_x"/>
                                          </p:val>
                                        </p:tav>
                                      </p:tavLst>
                                    </p:anim>
                                    <p:anim calcmode="lin" valueType="num">
                                      <p:cBhvr>
                                        <p:cTn id="6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4539.jpg"/>
          <p:cNvPicPr>
            <a:picLocks noChangeAspect="1"/>
          </p:cNvPicPr>
          <p:nvPr/>
        </p:nvPicPr>
        <p:blipFill>
          <a:blip r:embed="rId2" cstate="print"/>
          <a:stretch>
            <a:fillRect/>
          </a:stretch>
        </p:blipFill>
        <p:spPr bwMode="auto">
          <a:xfrm>
            <a:off x="0" y="0"/>
            <a:ext cx="9144000" cy="4786326"/>
          </a:xfrm>
          <a:prstGeom prst="rect">
            <a:avLst/>
          </a:prstGeom>
          <a:noFill/>
          <a:ln w="9525">
            <a:noFill/>
            <a:miter lim="800000"/>
            <a:headEnd/>
            <a:tailEnd/>
          </a:ln>
        </p:spPr>
      </p:pic>
      <p:sp>
        <p:nvSpPr>
          <p:cNvPr id="3" name="2 CuadroTexto"/>
          <p:cNvSpPr txBox="1"/>
          <p:nvPr/>
        </p:nvSpPr>
        <p:spPr>
          <a:xfrm>
            <a:off x="500034" y="5072078"/>
            <a:ext cx="8143932" cy="369332"/>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Tony se cuela en la escalera de incendios de María donde reafirman su amor.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6000">
        <p:wipe dir="r"/>
      </p:transition>
    </mc:Choice>
    <mc:Fallback>
      <p:transition spd="slow" advTm="16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strVal val="4/3*#ppt_w"/>
                                          </p:val>
                                        </p:tav>
                                        <p:tav tm="100000">
                                          <p:val>
                                            <p:strVal val="#ppt_w"/>
                                          </p:val>
                                        </p:tav>
                                      </p:tavLst>
                                    </p:anim>
                                    <p:anim calcmode="lin" valueType="num">
                                      <p:cBhvr>
                                        <p:cTn id="11" dur="5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3999" cy="4714888"/>
          </a:xfrm>
          <a:prstGeom prst="rect">
            <a:avLst/>
          </a:prstGeom>
          <a:noFill/>
          <a:ln w="9525">
            <a:noFill/>
            <a:miter lim="800000"/>
            <a:headEnd/>
            <a:tailEnd/>
          </a:ln>
        </p:spPr>
      </p:pic>
      <p:sp>
        <p:nvSpPr>
          <p:cNvPr id="3" name="2 CuadroTexto"/>
          <p:cNvSpPr txBox="1"/>
          <p:nvPr/>
        </p:nvSpPr>
        <p:spPr>
          <a:xfrm>
            <a:off x="642910" y="4572012"/>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famosa escena de la escalera de incendios, Tony y María reafirman su amor y comparten sus sueños, cantando el emblemático tema «</a:t>
            </a:r>
            <a:r>
              <a:rPr lang="es-ES" i="1" dirty="0" err="1" smtClean="0">
                <a:effectLst>
                  <a:glow rad="101600">
                    <a:srgbClr val="C00000">
                      <a:alpha val="60000"/>
                    </a:srgbClr>
                  </a:glow>
                  <a:outerShdw blurRad="38100" dist="38100" dir="2700000" algn="tl">
                    <a:srgbClr val="000000">
                      <a:alpha val="43137"/>
                    </a:srgbClr>
                  </a:outerShdw>
                </a:effectLst>
              </a:rPr>
              <a:t>Tonight</a:t>
            </a:r>
            <a:r>
              <a:rPr lang="es-ES" i="1" dirty="0" smtClean="0">
                <a:effectLst>
                  <a:glow rad="101600">
                    <a:srgbClr val="C00000">
                      <a:alpha val="60000"/>
                    </a:srgbClr>
                  </a:glow>
                  <a:outerShdw blurRad="38100" dist="38100" dir="2700000" algn="tl">
                    <a:srgbClr val="000000">
                      <a:alpha val="43137"/>
                    </a:srgbClr>
                  </a:outerShdw>
                </a:effectLst>
              </a:rPr>
              <a:t>» y prometiendo estar juntos a pesar de la rivalidad entre sus pandillas.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push dir="r"/>
      </p:transition>
    </mc:Choice>
    <mc:Fallback>
      <p:transition spd="slow" advTm="26000">
        <p:push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anim calcmode="lin" valueType="num">
                                      <p:cBhvr>
                                        <p:cTn id="8" dur="4000" fill="hold"/>
                                        <p:tgtEl>
                                          <p:spTgt spid="15"/>
                                        </p:tgtEl>
                                        <p:attrNameLst>
                                          <p:attrName>ppt_x</p:attrName>
                                        </p:attrNameLst>
                                      </p:cBhvr>
                                      <p:tavLst>
                                        <p:tav tm="0">
                                          <p:val>
                                            <p:strVal val="#ppt_x"/>
                                          </p:val>
                                        </p:tav>
                                        <p:tav tm="100000">
                                          <p:val>
                                            <p:strVal val="#ppt_x"/>
                                          </p:val>
                                        </p:tav>
                                      </p:tavLst>
                                    </p:anim>
                                    <p:anim calcmode="lin" valueType="num">
                                      <p:cBhvr>
                                        <p:cTn id="9" dur="4000" fill="hold"/>
                                        <p:tgtEl>
                                          <p:spTgt spid="15"/>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4000" fill="hold"/>
                                        <p:tgtEl>
                                          <p:spTgt spid="15"/>
                                        </p:tgtEl>
                                        <p:attrNameLst>
                                          <p:attrName>ppt_w</p:attrName>
                                        </p:attrNameLst>
                                      </p:cBhvr>
                                      <p:tavLst>
                                        <p:tav tm="0">
                                          <p:val>
                                            <p:strVal val="4/3*#ppt_w"/>
                                          </p:val>
                                        </p:tav>
                                        <p:tav tm="100000">
                                          <p:val>
                                            <p:strVal val="#ppt_w"/>
                                          </p:val>
                                        </p:tav>
                                      </p:tavLst>
                                    </p:anim>
                                    <p:anim calcmode="lin" valueType="num">
                                      <p:cBhvr>
                                        <p:cTn id="13" dur="4000" fill="hold"/>
                                        <p:tgtEl>
                                          <p:spTgt spid="15"/>
                                        </p:tgtEl>
                                        <p:attrNameLst>
                                          <p:attrName>ppt_h</p:attrName>
                                        </p:attrNameLst>
                                      </p:cBhvr>
                                      <p:tavLst>
                                        <p:tav tm="0">
                                          <p:val>
                                            <p:strVal val="4/3*#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descr="03.jpg"/>
          <p:cNvPicPr>
            <a:picLocks noChangeAspect="1"/>
          </p:cNvPicPr>
          <p:nvPr/>
        </p:nvPicPr>
        <p:blipFill>
          <a:blip r:embed="rId2" cstate="print"/>
          <a:stretch>
            <a:fillRect/>
          </a:stretch>
        </p:blipFill>
        <p:spPr bwMode="auto">
          <a:xfrm>
            <a:off x="0" y="0"/>
            <a:ext cx="9144000" cy="478632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3" name="2 CuadroTexto"/>
          <p:cNvSpPr txBox="1"/>
          <p:nvPr/>
        </p:nvSpPr>
        <p:spPr>
          <a:xfrm>
            <a:off x="642910" y="4572012"/>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papel de </a:t>
            </a:r>
            <a:r>
              <a:rPr lang="es-ES" i="1" dirty="0" err="1" smtClean="0">
                <a:effectLst>
                  <a:glow rad="101600">
                    <a:srgbClr val="C00000">
                      <a:alpha val="60000"/>
                    </a:srgbClr>
                  </a:glow>
                  <a:outerShdw blurRad="38100" dist="38100" dir="2700000" algn="tl">
                    <a:srgbClr val="000000">
                      <a:alpha val="43137"/>
                    </a:srgbClr>
                  </a:outerShdw>
                </a:effectLst>
              </a:rPr>
              <a:t>Doc</a:t>
            </a:r>
            <a:r>
              <a:rPr lang="es-ES" i="1" dirty="0" smtClean="0">
                <a:effectLst>
                  <a:glow rad="101600">
                    <a:srgbClr val="C00000">
                      <a:alpha val="60000"/>
                    </a:srgbClr>
                  </a:glow>
                  <a:outerShdw blurRad="38100" dist="38100" dir="2700000" algn="tl">
                    <a:srgbClr val="000000">
                      <a:alpha val="43137"/>
                    </a:srgbClr>
                  </a:outerShdw>
                </a:effectLst>
              </a:rPr>
              <a:t>: Él representa una figura de autoridad madura y sensata que intenta frenar la violencia de los jóvenes, regañándolos por su agresividad y pidiéndoles que dejen de pelear.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push/>
      </p:transition>
    </mc:Choice>
    <mc:Fallback>
      <p:transition spd="slow" advTm="24000">
        <p:pu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outVertical)">
                                      <p:cBhvr>
                                        <p:cTn id="7" dur="4000"/>
                                        <p:tgtEl>
                                          <p:spTgt spid="7170"/>
                                        </p:tgtEl>
                                      </p:cBhvr>
                                    </p:animEffect>
                                  </p:childTnLst>
                                </p:cTn>
                              </p:par>
                              <p:par>
                                <p:cTn id="8" presetID="23" presetClass="entr" presetSubtype="288"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4000" fill="hold"/>
                                        <p:tgtEl>
                                          <p:spTgt spid="7170"/>
                                        </p:tgtEl>
                                        <p:attrNameLst>
                                          <p:attrName>ppt_w</p:attrName>
                                        </p:attrNameLst>
                                      </p:cBhvr>
                                      <p:tavLst>
                                        <p:tav tm="0">
                                          <p:val>
                                            <p:strVal val="4/3*#ppt_w"/>
                                          </p:val>
                                        </p:tav>
                                        <p:tav tm="100000">
                                          <p:val>
                                            <p:strVal val="#ppt_w"/>
                                          </p:val>
                                        </p:tav>
                                      </p:tavLst>
                                    </p:anim>
                                    <p:anim calcmode="lin" valueType="num">
                                      <p:cBhvr>
                                        <p:cTn id="11" dur="4000" fill="hold"/>
                                        <p:tgtEl>
                                          <p:spTgt spid="7170"/>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a:off x="0" y="0"/>
            <a:ext cx="9144000" cy="4796443"/>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3" cstate="print"/>
          <a:stretch>
            <a:fillRect/>
          </a:stretch>
        </p:blipFill>
        <p:spPr bwMode="auto">
          <a:xfrm>
            <a:off x="0" y="0"/>
            <a:ext cx="9144000" cy="4821381"/>
          </a:xfrm>
          <a:prstGeom prst="rect">
            <a:avLst/>
          </a:prstGeom>
          <a:noFill/>
          <a:ln w="9525">
            <a:noFill/>
            <a:miter lim="800000"/>
            <a:headEnd/>
            <a:tailEnd/>
          </a:ln>
        </p:spPr>
      </p:pic>
      <p:sp>
        <p:nvSpPr>
          <p:cNvPr id="5" name="4 CuadroTexto"/>
          <p:cNvSpPr txBox="1"/>
          <p:nvPr/>
        </p:nvSpPr>
        <p:spPr>
          <a:xfrm>
            <a:off x="500034" y="4857764"/>
            <a:ext cx="80010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Llegan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y las pandillas acuerdan un enfrentamiento la noche siguiente debajo de la carretera, con una pelea a puñetazos uno contra uno.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1000100" y="4929202"/>
            <a:ext cx="778674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llega </a:t>
            </a:r>
            <a:r>
              <a:rPr lang="es-ES" i="1" dirty="0" err="1" smtClean="0">
                <a:effectLst>
                  <a:glow rad="101600">
                    <a:srgbClr val="C00000">
                      <a:alpha val="60000"/>
                    </a:srgbClr>
                  </a:glow>
                  <a:outerShdw blurRad="38100" dist="38100" dir="2700000" algn="tl">
                    <a:srgbClr val="000000">
                      <a:alpha val="43137"/>
                    </a:srgbClr>
                  </a:outerShdw>
                </a:effectLst>
              </a:rPr>
              <a:t>Schrank</a:t>
            </a:r>
            <a:r>
              <a:rPr lang="es-ES" i="1" dirty="0" smtClean="0">
                <a:effectLst>
                  <a:glow rad="101600">
                    <a:srgbClr val="C00000">
                      <a:alpha val="60000"/>
                    </a:srgbClr>
                  </a:glow>
                  <a:outerShdw blurRad="38100" dist="38100" dir="2700000" algn="tl">
                    <a:srgbClr val="000000">
                      <a:alpha val="43137"/>
                    </a:srgbClr>
                  </a:outerShdw>
                </a:effectLst>
              </a:rPr>
              <a:t>, las pandillas fingen amistad. </a:t>
            </a:r>
            <a:r>
              <a:rPr lang="es-ES" i="1" dirty="0" err="1" smtClean="0">
                <a:effectLst>
                  <a:glow rad="101600">
                    <a:srgbClr val="C00000">
                      <a:alpha val="60000"/>
                    </a:srgbClr>
                  </a:glow>
                  <a:outerShdw blurRad="38100" dist="38100" dir="2700000" algn="tl">
                    <a:srgbClr val="000000">
                      <a:alpha val="43137"/>
                    </a:srgbClr>
                  </a:outerShdw>
                </a:effectLst>
              </a:rPr>
              <a:t>Schrank</a:t>
            </a:r>
            <a:r>
              <a:rPr lang="es-ES" i="1" dirty="0" smtClean="0">
                <a:effectLst>
                  <a:glow rad="101600">
                    <a:srgbClr val="C00000">
                      <a:alpha val="60000"/>
                    </a:srgbClr>
                  </a:glow>
                  <a:outerShdw blurRad="38100" dist="38100" dir="2700000" algn="tl">
                    <a:srgbClr val="000000">
                      <a:alpha val="43137"/>
                    </a:srgbClr>
                  </a:outerShdw>
                </a:effectLst>
              </a:rPr>
              <a:t> ordena a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que salgan y no consigue ninguna información sobre la pelea.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14:prism/>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7100"/>
                            </p:stCondLst>
                            <p:childTnLst>
                              <p:par>
                                <p:cTn id="18" presetID="10" presetClass="exit" presetSubtype="0" fill="hold" grpId="1" nodeType="afterEffect">
                                  <p:stCondLst>
                                    <p:cond delay="2000"/>
                                  </p:stCondLst>
                                  <p:iterate type="lt">
                                    <p:tmPct val="0"/>
                                  </p:iterate>
                                  <p:childTnLst>
                                    <p:animEffect transition="out" filter="fade">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23" presetClass="exit" presetSubtype="272" fill="hold" nodeType="withEffect">
                                  <p:stCondLst>
                                    <p:cond delay="2000"/>
                                  </p:stCondLst>
                                  <p:childTnLst>
                                    <p:anim calcmode="lin" valueType="num">
                                      <p:cBhvr>
                                        <p:cTn id="22" dur="3000"/>
                                        <p:tgtEl>
                                          <p:spTgt spid="4"/>
                                        </p:tgtEl>
                                        <p:attrNameLst>
                                          <p:attrName>ppt_w</p:attrName>
                                        </p:attrNameLst>
                                      </p:cBhvr>
                                      <p:tavLst>
                                        <p:tav tm="0">
                                          <p:val>
                                            <p:strVal val="ppt_w"/>
                                          </p:val>
                                        </p:tav>
                                        <p:tav tm="100000">
                                          <p:val>
                                            <p:strVal val="4/3*ppt_w"/>
                                          </p:val>
                                        </p:tav>
                                      </p:tavLst>
                                    </p:anim>
                                    <p:anim calcmode="lin" valueType="num">
                                      <p:cBhvr>
                                        <p:cTn id="23" dur="3000"/>
                                        <p:tgtEl>
                                          <p:spTgt spid="4"/>
                                        </p:tgtEl>
                                        <p:attrNameLst>
                                          <p:attrName>ppt_h</p:attrName>
                                        </p:attrNameLst>
                                      </p:cBhvr>
                                      <p:tavLst>
                                        <p:tav tm="0">
                                          <p:val>
                                            <p:strVal val="ppt_h"/>
                                          </p:val>
                                        </p:tav>
                                        <p:tav tm="100000">
                                          <p:val>
                                            <p:strVal val="4/3*ppt_h"/>
                                          </p:val>
                                        </p:tav>
                                      </p:tavLst>
                                    </p:anim>
                                    <p:set>
                                      <p:cBhvr>
                                        <p:cTn id="24" dur="1" fill="hold">
                                          <p:stCondLst>
                                            <p:cond delay="2999"/>
                                          </p:stCondLst>
                                        </p:cTn>
                                        <p:tgtEl>
                                          <p:spTgt spid="4"/>
                                        </p:tgtEl>
                                        <p:attrNameLst>
                                          <p:attrName>style.visibility</p:attrName>
                                        </p:attrNameLst>
                                      </p:cBhvr>
                                      <p:to>
                                        <p:strVal val="hidden"/>
                                      </p:to>
                                    </p:set>
                                  </p:childTnLst>
                                </p:cTn>
                              </p:par>
                              <p:par>
                                <p:cTn id="25" presetID="50" presetClass="exit" presetSubtype="0" accel="100000" fill="hold" nodeType="withEffect">
                                  <p:stCondLst>
                                    <p:cond delay="2000"/>
                                  </p:stCondLst>
                                  <p:childTnLst>
                                    <p:anim calcmode="lin" valueType="num">
                                      <p:cBhvr>
                                        <p:cTn id="26" dur="3000"/>
                                        <p:tgtEl>
                                          <p:spTgt spid="4"/>
                                        </p:tgtEl>
                                        <p:attrNameLst>
                                          <p:attrName>ppt_w</p:attrName>
                                        </p:attrNameLst>
                                      </p:cBhvr>
                                      <p:tavLst>
                                        <p:tav tm="0">
                                          <p:val>
                                            <p:strVal val="ppt_w"/>
                                          </p:val>
                                        </p:tav>
                                        <p:tav tm="100000">
                                          <p:val>
                                            <p:strVal val="ppt_w+.3"/>
                                          </p:val>
                                        </p:tav>
                                      </p:tavLst>
                                    </p:anim>
                                    <p:anim calcmode="lin" valueType="num">
                                      <p:cBhvr>
                                        <p:cTn id="27" dur="3000"/>
                                        <p:tgtEl>
                                          <p:spTgt spid="4"/>
                                        </p:tgtEl>
                                        <p:attrNameLst>
                                          <p:attrName>ppt_h</p:attrName>
                                        </p:attrNameLst>
                                      </p:cBhvr>
                                      <p:tavLst>
                                        <p:tav tm="0">
                                          <p:val>
                                            <p:strVal val="ppt_h"/>
                                          </p:val>
                                        </p:tav>
                                        <p:tav tm="100000">
                                          <p:val>
                                            <p:strVal val="ppt_h"/>
                                          </p:val>
                                        </p:tav>
                                      </p:tavLst>
                                    </p:anim>
                                    <p:animEffect transition="out" filter="fade">
                                      <p:cBhvr>
                                        <p:cTn id="28" dur="3000"/>
                                        <p:tgtEl>
                                          <p:spTgt spid="4"/>
                                        </p:tgtEl>
                                      </p:cBhvr>
                                    </p:animEffect>
                                    <p:set>
                                      <p:cBhvr>
                                        <p:cTn id="29" dur="1" fill="hold">
                                          <p:stCondLst>
                                            <p:cond delay="2999"/>
                                          </p:stCondLst>
                                        </p:cTn>
                                        <p:tgtEl>
                                          <p:spTgt spid="4"/>
                                        </p:tgtEl>
                                        <p:attrNameLst>
                                          <p:attrName>style.visibility</p:attrName>
                                        </p:attrNameLst>
                                      </p:cBhvr>
                                      <p:to>
                                        <p:strVal val="hidden"/>
                                      </p:to>
                                    </p:set>
                                  </p:childTnLst>
                                </p:cTn>
                              </p:par>
                              <p:par>
                                <p:cTn id="30" presetID="50" presetClass="entr" presetSubtype="0" decel="100000" fill="hold" nodeType="withEffect">
                                  <p:stCondLst>
                                    <p:cond delay="2000"/>
                                  </p:stCondLst>
                                  <p:childTnLst>
                                    <p:set>
                                      <p:cBhvr>
                                        <p:cTn id="31" dur="1" fill="hold">
                                          <p:stCondLst>
                                            <p:cond delay="0"/>
                                          </p:stCondLst>
                                        </p:cTn>
                                        <p:tgtEl>
                                          <p:spTgt spid="35"/>
                                        </p:tgtEl>
                                        <p:attrNameLst>
                                          <p:attrName>style.visibility</p:attrName>
                                        </p:attrNameLst>
                                      </p:cBhvr>
                                      <p:to>
                                        <p:strVal val="visible"/>
                                      </p:to>
                                    </p:set>
                                    <p:anim calcmode="lin" valueType="num">
                                      <p:cBhvr>
                                        <p:cTn id="32" dur="4000" fill="hold"/>
                                        <p:tgtEl>
                                          <p:spTgt spid="35"/>
                                        </p:tgtEl>
                                        <p:attrNameLst>
                                          <p:attrName>ppt_w</p:attrName>
                                        </p:attrNameLst>
                                      </p:cBhvr>
                                      <p:tavLst>
                                        <p:tav tm="0">
                                          <p:val>
                                            <p:strVal val="#ppt_w+.3"/>
                                          </p:val>
                                        </p:tav>
                                        <p:tav tm="100000">
                                          <p:val>
                                            <p:strVal val="#ppt_w"/>
                                          </p:val>
                                        </p:tav>
                                      </p:tavLst>
                                    </p:anim>
                                    <p:anim calcmode="lin" valueType="num">
                                      <p:cBhvr>
                                        <p:cTn id="33" dur="4000" fill="hold"/>
                                        <p:tgtEl>
                                          <p:spTgt spid="35"/>
                                        </p:tgtEl>
                                        <p:attrNameLst>
                                          <p:attrName>ppt_h</p:attrName>
                                        </p:attrNameLst>
                                      </p:cBhvr>
                                      <p:tavLst>
                                        <p:tav tm="0">
                                          <p:val>
                                            <p:strVal val="#ppt_h"/>
                                          </p:val>
                                        </p:tav>
                                        <p:tav tm="100000">
                                          <p:val>
                                            <p:strVal val="#ppt_h"/>
                                          </p:val>
                                        </p:tav>
                                      </p:tavLst>
                                    </p:anim>
                                    <p:animEffect transition="in" filter="fade">
                                      <p:cBhvr>
                                        <p:cTn id="34" dur="4000"/>
                                        <p:tgtEl>
                                          <p:spTgt spid="35"/>
                                        </p:tgtEl>
                                      </p:cBhvr>
                                    </p:animEffect>
                                  </p:childTnLst>
                                </p:cTn>
                              </p:par>
                              <p:par>
                                <p:cTn id="35" presetID="47" presetClass="entr" presetSubtype="0" fill="hold" nodeType="withEffect">
                                  <p:stCondLst>
                                    <p:cond delay="2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4000"/>
                                        <p:tgtEl>
                                          <p:spTgt spid="35"/>
                                        </p:tgtEl>
                                      </p:cBhvr>
                                    </p:animEffect>
                                    <p:anim calcmode="lin" valueType="num">
                                      <p:cBhvr>
                                        <p:cTn id="38" dur="4000" fill="hold"/>
                                        <p:tgtEl>
                                          <p:spTgt spid="35"/>
                                        </p:tgtEl>
                                        <p:attrNameLst>
                                          <p:attrName>ppt_x</p:attrName>
                                        </p:attrNameLst>
                                      </p:cBhvr>
                                      <p:tavLst>
                                        <p:tav tm="0">
                                          <p:val>
                                            <p:strVal val="#ppt_x"/>
                                          </p:val>
                                        </p:tav>
                                        <p:tav tm="100000">
                                          <p:val>
                                            <p:strVal val="#ppt_x"/>
                                          </p:val>
                                        </p:tav>
                                      </p:tavLst>
                                    </p:anim>
                                    <p:anim calcmode="lin" valueType="num">
                                      <p:cBhvr>
                                        <p:cTn id="39" dur="4000" fill="hold"/>
                                        <p:tgtEl>
                                          <p:spTgt spid="35"/>
                                        </p:tgtEl>
                                        <p:attrNameLst>
                                          <p:attrName>ppt_y</p:attrName>
                                        </p:attrNameLst>
                                      </p:cBhvr>
                                      <p:tavLst>
                                        <p:tav tm="0">
                                          <p:val>
                                            <p:strVal val="#ppt_y-.1"/>
                                          </p:val>
                                        </p:tav>
                                        <p:tav tm="100000">
                                          <p:val>
                                            <p:strVal val="#ppt_y"/>
                                          </p:val>
                                        </p:tav>
                                      </p:tavLst>
                                    </p:anim>
                                  </p:childTnLst>
                                </p:cTn>
                              </p:par>
                            </p:childTnLst>
                          </p:cTn>
                        </p:par>
                        <p:par>
                          <p:cTn id="40" fill="hold">
                            <p:stCondLst>
                              <p:cond delay="231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4643450"/>
          </a:xfrm>
          <a:prstGeom prst="rect">
            <a:avLst/>
          </a:prstGeom>
          <a:noFill/>
          <a:ln w="9525">
            <a:noFill/>
            <a:miter lim="800000"/>
            <a:headEnd/>
            <a:tailEnd/>
          </a:ln>
        </p:spPr>
      </p:pic>
      <p:sp>
        <p:nvSpPr>
          <p:cNvPr id="4" name="3 CuadroTexto"/>
          <p:cNvSpPr txBox="1"/>
          <p:nvPr/>
        </p:nvSpPr>
        <p:spPr>
          <a:xfrm>
            <a:off x="714348" y="4643450"/>
            <a:ext cx="75724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día siguiente, María le pide a Tony que evite la pelea y él va al lugar</a:t>
            </a:r>
          </a:p>
          <a:p>
            <a:r>
              <a:rPr lang="es-ES" i="1" dirty="0" smtClean="0">
                <a:effectLst>
                  <a:glow rad="101600">
                    <a:srgbClr val="C00000">
                      <a:alpha val="60000"/>
                    </a:srgbClr>
                  </a:glow>
                  <a:outerShdw blurRad="38100" dist="38100" dir="2700000" algn="tl">
                    <a:srgbClr val="000000">
                      <a:alpha val="43137"/>
                    </a:srgbClr>
                  </a:outerShdw>
                </a:effectLst>
              </a:rPr>
              <a:t>acordado para intentarlo, pero Bernardo le empuja con rabia, por haber</a:t>
            </a:r>
          </a:p>
          <a:p>
            <a:r>
              <a:rPr lang="es-ES" i="1" dirty="0" smtClean="0">
                <a:effectLst>
                  <a:glow rad="101600">
                    <a:srgbClr val="C00000">
                      <a:alpha val="60000"/>
                    </a:srgbClr>
                  </a:glow>
                  <a:outerShdw blurRad="38100" dist="38100" dir="2700000" algn="tl">
                    <a:srgbClr val="000000">
                      <a:alpha val="43137"/>
                    </a:srgbClr>
                  </a:outerShdw>
                </a:effectLst>
              </a:rPr>
              <a:t>tonteado con su hermana.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4000"/>
                                        <p:tgtEl>
                                          <p:spTgt spid="16"/>
                                        </p:tgtEl>
                                      </p:cBhvr>
                                    </p:animEffect>
                                    <p:anim calcmode="lin" valueType="num">
                                      <p:cBhvr>
                                        <p:cTn id="11" dur="4000" fill="hold"/>
                                        <p:tgtEl>
                                          <p:spTgt spid="16"/>
                                        </p:tgtEl>
                                        <p:attrNameLst>
                                          <p:attrName>ppt_x</p:attrName>
                                        </p:attrNameLst>
                                      </p:cBhvr>
                                      <p:tavLst>
                                        <p:tav tm="0">
                                          <p:val>
                                            <p:strVal val="#ppt_x"/>
                                          </p:val>
                                        </p:tav>
                                        <p:tav tm="100000">
                                          <p:val>
                                            <p:strVal val="#ppt_x"/>
                                          </p:val>
                                        </p:tav>
                                      </p:tavLst>
                                    </p:anim>
                                    <p:anim calcmode="lin" valueType="num">
                                      <p:cBhvr>
                                        <p:cTn id="12" dur="4000" fill="hold"/>
                                        <p:tgtEl>
                                          <p:spTgt spid="16"/>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4000" cy="4705003"/>
          </a:xfrm>
        </p:spPr>
      </p:pic>
      <p:pic>
        <p:nvPicPr>
          <p:cNvPr id="7" name="3 Marcador de contenido" descr="Imagen1.png"/>
          <p:cNvPicPr>
            <a:picLocks noChangeAspect="1"/>
          </p:cNvPicPr>
          <p:nvPr/>
        </p:nvPicPr>
        <p:blipFill>
          <a:blip r:embed="rId3" cstate="print"/>
          <a:stretch>
            <a:fillRect/>
          </a:stretch>
        </p:blipFill>
        <p:spPr bwMode="auto">
          <a:xfrm>
            <a:off x="0" y="0"/>
            <a:ext cx="9144000" cy="4796443"/>
          </a:xfrm>
          <a:prstGeom prst="rect">
            <a:avLst/>
          </a:prstGeom>
          <a:noFill/>
          <a:ln w="9525">
            <a:noFill/>
            <a:miter lim="800000"/>
            <a:headEnd/>
            <a:tailEnd/>
          </a:ln>
        </p:spPr>
      </p:pic>
      <p:sp>
        <p:nvSpPr>
          <p:cNvPr id="5" name="4 CuadroTexto"/>
          <p:cNvSpPr txBox="1"/>
          <p:nvPr/>
        </p:nvSpPr>
        <p:spPr>
          <a:xfrm>
            <a:off x="428596"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igual que ocurre con </a:t>
            </a:r>
            <a:r>
              <a:rPr lang="es-ES" i="1" dirty="0" err="1" smtClean="0">
                <a:effectLst>
                  <a:glow rad="101600">
                    <a:srgbClr val="C00000">
                      <a:alpha val="60000"/>
                    </a:srgbClr>
                  </a:glow>
                  <a:outerShdw blurRad="38100" dist="38100" dir="2700000" algn="tl">
                    <a:srgbClr val="000000">
                      <a:alpha val="43137"/>
                    </a:srgbClr>
                  </a:outerShdw>
                </a:effectLst>
              </a:rPr>
              <a:t>Montescos</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Capuletos</a:t>
            </a:r>
            <a:r>
              <a:rPr lang="es-ES" i="1" dirty="0" smtClean="0">
                <a:effectLst>
                  <a:glow rad="101600">
                    <a:srgbClr val="C00000">
                      <a:alpha val="60000"/>
                    </a:srgbClr>
                  </a:glow>
                  <a:outerShdw blurRad="38100" dist="38100" dir="2700000" algn="tl">
                    <a:srgbClr val="000000">
                      <a:alpha val="43137"/>
                    </a:srgbClr>
                  </a:outerShdw>
                </a:effectLst>
              </a:rPr>
              <a:t> en Romeo y Julieta, en West </a:t>
            </a:r>
            <a:r>
              <a:rPr lang="es-ES" i="1" dirty="0" err="1" smtClean="0">
                <a:effectLst>
                  <a:glow rad="101600">
                    <a:srgbClr val="C00000">
                      <a:alpha val="60000"/>
                    </a:srgbClr>
                  </a:glow>
                  <a:outerShdw blurRad="38100" dist="38100" dir="2700000" algn="tl">
                    <a:srgbClr val="000000">
                      <a:alpha val="43137"/>
                    </a:srgbClr>
                  </a:outerShdw>
                </a:effectLst>
              </a:rPr>
              <a:t>Side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Story</a:t>
            </a:r>
            <a:r>
              <a:rPr lang="es-ES" i="1" dirty="0" smtClean="0">
                <a:effectLst>
                  <a:glow rad="101600">
                    <a:srgbClr val="C00000">
                      <a:alpha val="60000"/>
                    </a:srgbClr>
                  </a:glow>
                  <a:outerShdw blurRad="38100" dist="38100" dir="2700000" algn="tl">
                    <a:srgbClr val="000000">
                      <a:alpha val="43137"/>
                    </a:srgbClr>
                  </a:outerShdw>
                </a:effectLst>
              </a:rPr>
              <a:t> existe un enfrentamiento visceral que no tiene visos de ir a resolverse –al menos, no de manera civilizada–.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785786" y="4643450"/>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Esos pocos metros cuadrados del barrio de </a:t>
            </a:r>
            <a:r>
              <a:rPr lang="es-ES" i="1" dirty="0" err="1" smtClean="0">
                <a:effectLst>
                  <a:glow rad="101600">
                    <a:srgbClr val="C00000">
                      <a:alpha val="60000"/>
                    </a:srgbClr>
                  </a:glow>
                  <a:outerShdw blurRad="38100" dist="38100" dir="2700000" algn="tl">
                    <a:srgbClr val="000000">
                      <a:alpha val="43137"/>
                    </a:srgbClr>
                  </a:outerShdw>
                </a:effectLst>
              </a:rPr>
              <a:t>Hell’s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Kitchen</a:t>
            </a:r>
            <a:r>
              <a:rPr lang="es-ES" i="1" dirty="0" smtClean="0">
                <a:effectLst>
                  <a:glow rad="101600">
                    <a:srgbClr val="C00000">
                      <a:alpha val="60000"/>
                    </a:srgbClr>
                  </a:glow>
                  <a:outerShdw blurRad="38100" dist="38100" dir="2700000" algn="tl">
                    <a:srgbClr val="000000">
                      <a:alpha val="43137"/>
                    </a:srgbClr>
                  </a:outerShdw>
                </a:effectLst>
              </a:rPr>
              <a:t> es lo único que poseen, una especie de patria que defenderán con uñas y dientes ante cualquiera que pretenda arrebatársela.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6000">
        <p14:warp dir="in"/>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5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0.70"/>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09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0" presetClass="exit" presetSubtype="0" fill="hold" nodeType="withEffect">
                                  <p:stCondLst>
                                    <p:cond delay="2000"/>
                                  </p:stCondLst>
                                  <p:childTnLst>
                                    <p:animEffect transition="out" filter="fade">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23" presetClass="exit" presetSubtype="272" fill="hold" nodeType="withEffect">
                                  <p:stCondLst>
                                    <p:cond delay="2000"/>
                                  </p:stCondLst>
                                  <p:childTnLst>
                                    <p:anim calcmode="lin" valueType="num">
                                      <p:cBhvr>
                                        <p:cTn id="27" dur="3000"/>
                                        <p:tgtEl>
                                          <p:spTgt spid="4"/>
                                        </p:tgtEl>
                                        <p:attrNameLst>
                                          <p:attrName>ppt_w</p:attrName>
                                        </p:attrNameLst>
                                      </p:cBhvr>
                                      <p:tavLst>
                                        <p:tav tm="0">
                                          <p:val>
                                            <p:strVal val="ppt_w"/>
                                          </p:val>
                                        </p:tav>
                                        <p:tav tm="100000">
                                          <p:val>
                                            <p:strVal val="4/3*ppt_w"/>
                                          </p:val>
                                        </p:tav>
                                      </p:tavLst>
                                    </p:anim>
                                    <p:anim calcmode="lin" valueType="num">
                                      <p:cBhvr>
                                        <p:cTn id="28" dur="3000"/>
                                        <p:tgtEl>
                                          <p:spTgt spid="4"/>
                                        </p:tgtEl>
                                        <p:attrNameLst>
                                          <p:attrName>ppt_h</p:attrName>
                                        </p:attrNameLst>
                                      </p:cBhvr>
                                      <p:tavLst>
                                        <p:tav tm="0">
                                          <p:val>
                                            <p:strVal val="ppt_h"/>
                                          </p:val>
                                        </p:tav>
                                        <p:tav tm="100000">
                                          <p:val>
                                            <p:strVal val="4/3*ppt_h"/>
                                          </p:val>
                                        </p:tav>
                                      </p:tavLst>
                                    </p:anim>
                                    <p:set>
                                      <p:cBhvr>
                                        <p:cTn id="29" dur="1" fill="hold">
                                          <p:stCondLst>
                                            <p:cond delay="2999"/>
                                          </p:stCondLst>
                                        </p:cTn>
                                        <p:tgtEl>
                                          <p:spTgt spid="4"/>
                                        </p:tgtEl>
                                        <p:attrNameLst>
                                          <p:attrName>style.visibility</p:attrName>
                                        </p:attrNameLst>
                                      </p:cBhvr>
                                      <p:to>
                                        <p:strVal val="hidden"/>
                                      </p:to>
                                    </p:set>
                                  </p:childTnLst>
                                </p:cTn>
                              </p:par>
                              <p:par>
                                <p:cTn id="30" presetID="47" presetClass="entr" presetSubtype="0" fill="hold" nodeType="withEffect">
                                  <p:stCondLst>
                                    <p:cond delay="2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4000"/>
                                        <p:tgtEl>
                                          <p:spTgt spid="7"/>
                                        </p:tgtEl>
                                      </p:cBhvr>
                                    </p:animEffect>
                                    <p:anim calcmode="lin" valueType="num">
                                      <p:cBhvr>
                                        <p:cTn id="33" dur="4000" fill="hold"/>
                                        <p:tgtEl>
                                          <p:spTgt spid="7"/>
                                        </p:tgtEl>
                                        <p:attrNameLst>
                                          <p:attrName>ppt_x</p:attrName>
                                        </p:attrNameLst>
                                      </p:cBhvr>
                                      <p:tavLst>
                                        <p:tav tm="0">
                                          <p:val>
                                            <p:strVal val="#ppt_x"/>
                                          </p:val>
                                        </p:tav>
                                        <p:tav tm="100000">
                                          <p:val>
                                            <p:strVal val="#ppt_x"/>
                                          </p:val>
                                        </p:tav>
                                      </p:tavLst>
                                    </p:anim>
                                    <p:anim calcmode="lin" valueType="num">
                                      <p:cBhvr>
                                        <p:cTn id="34" dur="4000" fill="hold"/>
                                        <p:tgtEl>
                                          <p:spTgt spid="7"/>
                                        </p:tgtEl>
                                        <p:attrNameLst>
                                          <p:attrName>ppt_y</p:attrName>
                                        </p:attrNameLst>
                                      </p:cBhvr>
                                      <p:tavLst>
                                        <p:tav tm="0">
                                          <p:val>
                                            <p:strVal val="#ppt_y-.1"/>
                                          </p:val>
                                        </p:tav>
                                        <p:tav tm="100000">
                                          <p:val>
                                            <p:strVal val="#ppt_y"/>
                                          </p:val>
                                        </p:tav>
                                      </p:tavLst>
                                    </p:anim>
                                  </p:childTnLst>
                                </p:cTn>
                              </p:par>
                              <p:par>
                                <p:cTn id="35" presetID="50" presetClass="entr" presetSubtype="0" decel="100000" fill="hold" nodeType="withEffect">
                                  <p:stCondLst>
                                    <p:cond delay="2000"/>
                                  </p:stCondLst>
                                  <p:childTnLst>
                                    <p:set>
                                      <p:cBhvr>
                                        <p:cTn id="36" dur="1" fill="hold">
                                          <p:stCondLst>
                                            <p:cond delay="0"/>
                                          </p:stCondLst>
                                        </p:cTn>
                                        <p:tgtEl>
                                          <p:spTgt spid="7"/>
                                        </p:tgtEl>
                                        <p:attrNameLst>
                                          <p:attrName>style.visibility</p:attrName>
                                        </p:attrNameLst>
                                      </p:cBhvr>
                                      <p:to>
                                        <p:strVal val="visible"/>
                                      </p:to>
                                    </p:set>
                                    <p:anim calcmode="lin" valueType="num">
                                      <p:cBhvr>
                                        <p:cTn id="37" dur="4000" fill="hold"/>
                                        <p:tgtEl>
                                          <p:spTgt spid="7"/>
                                        </p:tgtEl>
                                        <p:attrNameLst>
                                          <p:attrName>ppt_w</p:attrName>
                                        </p:attrNameLst>
                                      </p:cBhvr>
                                      <p:tavLst>
                                        <p:tav tm="0">
                                          <p:val>
                                            <p:strVal val="#ppt_w+.3"/>
                                          </p:val>
                                        </p:tav>
                                        <p:tav tm="100000">
                                          <p:val>
                                            <p:strVal val="#ppt_w"/>
                                          </p:val>
                                        </p:tav>
                                      </p:tavLst>
                                    </p:anim>
                                    <p:anim calcmode="lin" valueType="num">
                                      <p:cBhvr>
                                        <p:cTn id="38" dur="4000" fill="hold"/>
                                        <p:tgtEl>
                                          <p:spTgt spid="7"/>
                                        </p:tgtEl>
                                        <p:attrNameLst>
                                          <p:attrName>ppt_h</p:attrName>
                                        </p:attrNameLst>
                                      </p:cBhvr>
                                      <p:tavLst>
                                        <p:tav tm="0">
                                          <p:val>
                                            <p:strVal val="#ppt_h"/>
                                          </p:val>
                                        </p:tav>
                                        <p:tav tm="100000">
                                          <p:val>
                                            <p:strVal val="#ppt_h"/>
                                          </p:val>
                                        </p:tav>
                                      </p:tavLst>
                                    </p:anim>
                                    <p:animEffect transition="in" filter="fade">
                                      <p:cBhvr>
                                        <p:cTn id="39" dur="4000"/>
                                        <p:tgtEl>
                                          <p:spTgt spid="7"/>
                                        </p:tgtEl>
                                      </p:cBhvr>
                                    </p:animEffect>
                                  </p:childTnLst>
                                </p:cTn>
                              </p:par>
                            </p:childTnLst>
                          </p:cTn>
                        </p:par>
                        <p:par>
                          <p:cTn id="40" fill="hold">
                            <p:stCondLst>
                              <p:cond delay="269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0" y="0"/>
            <a:ext cx="9144000" cy="4857764"/>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3" cstate="print"/>
          <a:stretch>
            <a:fillRect/>
          </a:stretch>
        </p:blipFill>
        <p:spPr bwMode="auto">
          <a:xfrm>
            <a:off x="0" y="0"/>
            <a:ext cx="9144000" cy="4857764"/>
          </a:xfrm>
          <a:prstGeom prst="rect">
            <a:avLst/>
          </a:prstGeom>
          <a:noFill/>
          <a:ln w="9525">
            <a:noFill/>
            <a:miter lim="800000"/>
            <a:headEnd/>
            <a:tailEnd/>
          </a:ln>
        </p:spPr>
      </p:pic>
      <p:sp>
        <p:nvSpPr>
          <p:cNvPr id="5" name="4 CuadroTexto"/>
          <p:cNvSpPr txBox="1"/>
          <p:nvPr/>
        </p:nvSpPr>
        <p:spPr>
          <a:xfrm>
            <a:off x="571472"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la tragedia tiene lugar el encuentro en la tienda donde trabaja como costurera María. Allí se permiten soñar en un futuro y no solo eso sino celebrar una especie de ceremonia, de boda, donde ambos sellan su amor.</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285720" y="4357698"/>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día siguiente, en la tienda de novias donde trabajan, Anita le habla sin querer                 a María sobre la pelea. Tony llega a ver a María. Anita, sorprendida, les advierte de las consecuencias si Bernardo se entera de su relación. María le hace prometer a Tony que evitará la pelea.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6000">
        <p14:warp/>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5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0.70"/>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276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xit" presetSubtype="272" fill="hold" nodeType="withEffect">
                                  <p:stCondLst>
                                    <p:cond delay="2000"/>
                                  </p:stCondLst>
                                  <p:childTnLst>
                                    <p:anim calcmode="lin" valueType="num">
                                      <p:cBhvr>
                                        <p:cTn id="24" dur="3000"/>
                                        <p:tgtEl>
                                          <p:spTgt spid="4"/>
                                        </p:tgtEl>
                                        <p:attrNameLst>
                                          <p:attrName>ppt_w</p:attrName>
                                        </p:attrNameLst>
                                      </p:cBhvr>
                                      <p:tavLst>
                                        <p:tav tm="0">
                                          <p:val>
                                            <p:strVal val="ppt_w"/>
                                          </p:val>
                                        </p:tav>
                                        <p:tav tm="100000">
                                          <p:val>
                                            <p:strVal val="4/3*ppt_w"/>
                                          </p:val>
                                        </p:tav>
                                      </p:tavLst>
                                    </p:anim>
                                    <p:anim calcmode="lin" valueType="num">
                                      <p:cBhvr>
                                        <p:cTn id="25" dur="3000"/>
                                        <p:tgtEl>
                                          <p:spTgt spid="4"/>
                                        </p:tgtEl>
                                        <p:attrNameLst>
                                          <p:attrName>ppt_h</p:attrName>
                                        </p:attrNameLst>
                                      </p:cBhvr>
                                      <p:tavLst>
                                        <p:tav tm="0">
                                          <p:val>
                                            <p:strVal val="ppt_h"/>
                                          </p:val>
                                        </p:tav>
                                        <p:tav tm="100000">
                                          <p:val>
                                            <p:strVal val="4/3*ppt_h"/>
                                          </p:val>
                                        </p:tav>
                                      </p:tavLst>
                                    </p:anim>
                                    <p:set>
                                      <p:cBhvr>
                                        <p:cTn id="26" dur="1" fill="hold">
                                          <p:stCondLst>
                                            <p:cond delay="2999"/>
                                          </p:stCondLst>
                                        </p:cTn>
                                        <p:tgtEl>
                                          <p:spTgt spid="4"/>
                                        </p:tgtEl>
                                        <p:attrNameLst>
                                          <p:attrName>style.visibility</p:attrName>
                                        </p:attrNameLst>
                                      </p:cBhvr>
                                      <p:to>
                                        <p:strVal val="hidden"/>
                                      </p:to>
                                    </p:set>
                                  </p:childTnLst>
                                </p:cTn>
                              </p:par>
                              <p:par>
                                <p:cTn id="27" presetID="10" presetClass="exit" presetSubtype="0" fill="hold" nodeType="withEffect">
                                  <p:stCondLst>
                                    <p:cond delay="2000"/>
                                  </p:stCondLst>
                                  <p:childTnLst>
                                    <p:animEffect transition="out" filter="fade">
                                      <p:cBhvr>
                                        <p:cTn id="28" dur="3000"/>
                                        <p:tgtEl>
                                          <p:spTgt spid="4"/>
                                        </p:tgtEl>
                                      </p:cBhvr>
                                    </p:animEffect>
                                    <p:set>
                                      <p:cBhvr>
                                        <p:cTn id="29" dur="1" fill="hold">
                                          <p:stCondLst>
                                            <p:cond delay="2999"/>
                                          </p:stCondLst>
                                        </p:cTn>
                                        <p:tgtEl>
                                          <p:spTgt spid="4"/>
                                        </p:tgtEl>
                                        <p:attrNameLst>
                                          <p:attrName>style.visibility</p:attrName>
                                        </p:attrNameLst>
                                      </p:cBhvr>
                                      <p:to>
                                        <p:strVal val="hidden"/>
                                      </p:to>
                                    </p:set>
                                  </p:childTnLst>
                                </p:cTn>
                              </p:par>
                              <p:par>
                                <p:cTn id="30" presetID="23" presetClass="entr" presetSubtype="288" fill="hold" nodeType="withEffect">
                                  <p:stCondLst>
                                    <p:cond delay="2000"/>
                                  </p:stCondLst>
                                  <p:childTnLst>
                                    <p:set>
                                      <p:cBhvr>
                                        <p:cTn id="31" dur="1" fill="hold">
                                          <p:stCondLst>
                                            <p:cond delay="0"/>
                                          </p:stCondLst>
                                        </p:cTn>
                                        <p:tgtEl>
                                          <p:spTgt spid="13"/>
                                        </p:tgtEl>
                                        <p:attrNameLst>
                                          <p:attrName>style.visibility</p:attrName>
                                        </p:attrNameLst>
                                      </p:cBhvr>
                                      <p:to>
                                        <p:strVal val="visible"/>
                                      </p:to>
                                    </p:set>
                                    <p:anim calcmode="lin" valueType="num">
                                      <p:cBhvr>
                                        <p:cTn id="32" dur="4000" fill="hold"/>
                                        <p:tgtEl>
                                          <p:spTgt spid="13"/>
                                        </p:tgtEl>
                                        <p:attrNameLst>
                                          <p:attrName>ppt_w</p:attrName>
                                        </p:attrNameLst>
                                      </p:cBhvr>
                                      <p:tavLst>
                                        <p:tav tm="0">
                                          <p:val>
                                            <p:strVal val="4/3*#ppt_w"/>
                                          </p:val>
                                        </p:tav>
                                        <p:tav tm="100000">
                                          <p:val>
                                            <p:strVal val="#ppt_w"/>
                                          </p:val>
                                        </p:tav>
                                      </p:tavLst>
                                    </p:anim>
                                    <p:anim calcmode="lin" valueType="num">
                                      <p:cBhvr>
                                        <p:cTn id="33" dur="4000" fill="hold"/>
                                        <p:tgtEl>
                                          <p:spTgt spid="13"/>
                                        </p:tgtEl>
                                        <p:attrNameLst>
                                          <p:attrName>ppt_h</p:attrName>
                                        </p:attrNameLst>
                                      </p:cBhvr>
                                      <p:tavLst>
                                        <p:tav tm="0">
                                          <p:val>
                                            <p:strVal val="4/3*#ppt_h"/>
                                          </p:val>
                                        </p:tav>
                                        <p:tav tm="100000">
                                          <p:val>
                                            <p:strVal val="#ppt_h"/>
                                          </p:val>
                                        </p:tav>
                                      </p:tavLst>
                                    </p:anim>
                                  </p:childTnLst>
                                </p:cTn>
                              </p:par>
                              <p:par>
                                <p:cTn id="34" presetID="42" presetClass="entr" presetSubtype="0" fill="hold" nodeType="withEffect">
                                  <p:stCondLst>
                                    <p:cond delay="200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4000"/>
                                        <p:tgtEl>
                                          <p:spTgt spid="13"/>
                                        </p:tgtEl>
                                      </p:cBhvr>
                                    </p:animEffect>
                                    <p:anim calcmode="lin" valueType="num">
                                      <p:cBhvr>
                                        <p:cTn id="37" dur="4000" fill="hold"/>
                                        <p:tgtEl>
                                          <p:spTgt spid="13"/>
                                        </p:tgtEl>
                                        <p:attrNameLst>
                                          <p:attrName>ppt_x</p:attrName>
                                        </p:attrNameLst>
                                      </p:cBhvr>
                                      <p:tavLst>
                                        <p:tav tm="0">
                                          <p:val>
                                            <p:strVal val="#ppt_x"/>
                                          </p:val>
                                        </p:tav>
                                        <p:tav tm="100000">
                                          <p:val>
                                            <p:strVal val="#ppt_x"/>
                                          </p:val>
                                        </p:tav>
                                      </p:tavLst>
                                    </p:anim>
                                    <p:anim calcmode="lin" valueType="num">
                                      <p:cBhvr>
                                        <p:cTn id="38" dur="4000" fill="hold"/>
                                        <p:tgtEl>
                                          <p:spTgt spid="13"/>
                                        </p:tgtEl>
                                        <p:attrNameLst>
                                          <p:attrName>ppt_y</p:attrName>
                                        </p:attrNameLst>
                                      </p:cBhvr>
                                      <p:tavLst>
                                        <p:tav tm="0">
                                          <p:val>
                                            <p:strVal val="#ppt_y+.1"/>
                                          </p:val>
                                        </p:tav>
                                        <p:tav tm="100000">
                                          <p:val>
                                            <p:strVal val="#ppt_y"/>
                                          </p:val>
                                        </p:tav>
                                      </p:tavLst>
                                    </p:anim>
                                  </p:childTnLst>
                                </p:cTn>
                              </p:par>
                            </p:childTnLst>
                          </p:cTn>
                        </p:par>
                        <p:par>
                          <p:cTn id="39" fill="hold">
                            <p:stCondLst>
                              <p:cond delay="336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5"/>
                                        </p:tgtEl>
                                        <p:attrNameLst>
                                          <p:attrName>style.visibility</p:attrName>
                                        </p:attrNameLst>
                                      </p:cBhvr>
                                      <p:to>
                                        <p:strVal val="visible"/>
                                      </p:to>
                                    </p:set>
                                    <p:animEffect transition="in" filter="fade">
                                      <p:cBhvr>
                                        <p:cTn id="42" dur="1000"/>
                                        <p:tgtEl>
                                          <p:spTgt spid="5"/>
                                        </p:tgtEl>
                                      </p:cBhvr>
                                    </p:animEffect>
                                    <p:anim calcmode="lin" valueType="num">
                                      <p:cBhvr>
                                        <p:cTn id="43" dur="1000" fill="hold"/>
                                        <p:tgtEl>
                                          <p:spTgt spid="5"/>
                                        </p:tgtEl>
                                        <p:attrNameLst>
                                          <p:attrName>ppt_x</p:attrName>
                                        </p:attrNameLst>
                                      </p:cBhvr>
                                      <p:tavLst>
                                        <p:tav tm="0">
                                          <p:val>
                                            <p:strVal val="#ppt_x-.1"/>
                                          </p:val>
                                        </p:tav>
                                        <p:tav tm="100000">
                                          <p:val>
                                            <p:strVal val="#ppt_x"/>
                                          </p:val>
                                        </p:tav>
                                      </p:tavLst>
                                    </p:anim>
                                    <p:anim calcmode="lin" valueType="num">
                                      <p:cBhvr>
                                        <p:cTn id="4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6"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20782"/>
            <a:ext cx="9144000" cy="4671752"/>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0"/>
            <a:ext cx="9144000" cy="4749821"/>
          </a:xfrm>
          <a:prstGeom prst="rect">
            <a:avLst/>
          </a:prstGeom>
          <a:noFill/>
          <a:ln w="9525">
            <a:noFill/>
            <a:miter lim="800000"/>
            <a:headEnd/>
            <a:tailEnd/>
          </a:ln>
        </p:spPr>
      </p:pic>
      <p:sp>
        <p:nvSpPr>
          <p:cNvPr id="5" name="4 CuadroTexto"/>
          <p:cNvSpPr txBox="1"/>
          <p:nvPr/>
        </p:nvSpPr>
        <p:spPr>
          <a:xfrm>
            <a:off x="642910"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pues, tenemos a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inmigrantes portorriqueños que llegan a la isla huyendo de los conflictos políticos en su tierra y con la esperanza de encontrar una vida más próspera.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500034"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Del otro lado, los jets, que pertenecen a la supuesta población local, pero no son más que descendientes de polacos, irlandeses e italianos. Es decir; hijos de otros que en su día también fueron inmigrantes.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49000">
        <p15:prstTrans prst="drape"/>
      </p:transition>
    </mc:Choice>
    <mc:Fallback>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02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0"/>
                                        <p:tgtEl>
                                          <p:spTgt spid="16"/>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272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4539.jpg"/>
          <p:cNvPicPr>
            <a:picLocks noChangeAspect="1"/>
          </p:cNvPicPr>
          <p:nvPr/>
        </p:nvPicPr>
        <p:blipFill>
          <a:blip r:embed="rId2" cstate="print"/>
          <a:stretch>
            <a:fillRect/>
          </a:stretch>
        </p:blipFill>
        <p:spPr bwMode="auto">
          <a:xfrm>
            <a:off x="0" y="0"/>
            <a:ext cx="9143999" cy="4779817"/>
          </a:xfrm>
          <a:prstGeom prst="rect">
            <a:avLst/>
          </a:prstGeom>
          <a:noFill/>
          <a:ln w="9525">
            <a:noFill/>
            <a:miter lim="800000"/>
            <a:headEnd/>
            <a:tailEnd/>
          </a:ln>
        </p:spPr>
      </p:pic>
      <p:sp>
        <p:nvSpPr>
          <p:cNvPr id="3" name="2 CuadroTexto"/>
          <p:cNvSpPr txBox="1"/>
          <p:nvPr/>
        </p:nvSpPr>
        <p:spPr>
          <a:xfrm>
            <a:off x="357158"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Tony propone que la pelea sea sin armas y que luche solo un representante de cada bando para evitar heridos graves. Sin armas, Busca evitar una tragedia o el uso de navajas. Un duelo individual en lugar de una batalla campal entre los Jets y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9000">
        <p15:prstTrans prst="drape" invX="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4746567"/>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3" cstate="print"/>
          <a:stretch>
            <a:fillRect/>
          </a:stretch>
        </p:blipFill>
        <p:spPr bwMode="auto">
          <a:xfrm>
            <a:off x="0" y="0"/>
            <a:ext cx="9144000" cy="4821103"/>
          </a:xfrm>
          <a:prstGeom prst="rect">
            <a:avLst/>
          </a:prstGeom>
          <a:noFill/>
          <a:ln w="9525">
            <a:noFill/>
            <a:miter lim="800000"/>
            <a:headEnd/>
            <a:tailEnd/>
          </a:ln>
        </p:spPr>
      </p:pic>
      <p:sp>
        <p:nvSpPr>
          <p:cNvPr id="4" name="3 CuadroTexto"/>
          <p:cNvSpPr txBox="1"/>
          <p:nvPr/>
        </p:nvSpPr>
        <p:spPr>
          <a:xfrm>
            <a:off x="714348" y="4929202"/>
            <a:ext cx="81439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pronto, aparecen las navajas y Riff y Bernardo comienzan la lucha. Riff recibe una puñalada mortal y Tony, tras recoger su arma, apuñala a Bernardo.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500034"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pandillas se acercan al área debajo de la carretera. Tony llega para detener la pelea, pero Bernardo se enfrenta a él. Indignado por ver a Tony humillado, Riff inicia una pelea con cuchillos.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4000">
        <p:zoom dir="in"/>
      </p:transition>
    </mc:Choice>
    <mc:Fallback>
      <p:transition spd="slow" advTm="44000">
        <p:zoom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4000"/>
                                        <p:tgtEl>
                                          <p:spTgt spid="10"/>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1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10"/>
                                        </p:tgtEl>
                                      </p:cBhvr>
                                    </p:animEffect>
                                    <p:set>
                                      <p:cBhvr>
                                        <p:cTn id="24" dur="1" fill="hold">
                                          <p:stCondLst>
                                            <p:cond delay="2999"/>
                                          </p:stCondLst>
                                        </p:cTn>
                                        <p:tgtEl>
                                          <p:spTgt spid="10"/>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3000"/>
                                        <p:tgtEl>
                                          <p:spTgt spid="10"/>
                                        </p:tgtEl>
                                        <p:attrNameLst>
                                          <p:attrName>ppt_w</p:attrName>
                                        </p:attrNameLst>
                                      </p:cBhvr>
                                      <p:tavLst>
                                        <p:tav tm="0">
                                          <p:val>
                                            <p:strVal val="ppt_w"/>
                                          </p:val>
                                        </p:tav>
                                        <p:tav tm="100000">
                                          <p:val>
                                            <p:strVal val="4/3*ppt_w"/>
                                          </p:val>
                                        </p:tav>
                                      </p:tavLst>
                                    </p:anim>
                                    <p:anim calcmode="lin" valueType="num">
                                      <p:cBhvr>
                                        <p:cTn id="27" dur="3000"/>
                                        <p:tgtEl>
                                          <p:spTgt spid="10"/>
                                        </p:tgtEl>
                                        <p:attrNameLst>
                                          <p:attrName>ppt_h</p:attrName>
                                        </p:attrNameLst>
                                      </p:cBhvr>
                                      <p:tavLst>
                                        <p:tav tm="0">
                                          <p:val>
                                            <p:strVal val="ppt_h"/>
                                          </p:val>
                                        </p:tav>
                                        <p:tav tm="100000">
                                          <p:val>
                                            <p:strVal val="4/3*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42" presetClass="entr" presetSubtype="0"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4000"/>
                                        <p:tgtEl>
                                          <p:spTgt spid="8"/>
                                        </p:tgtEl>
                                      </p:cBhvr>
                                    </p:animEffect>
                                    <p:anim calcmode="lin" valueType="num">
                                      <p:cBhvr>
                                        <p:cTn id="32" dur="4000" fill="hold"/>
                                        <p:tgtEl>
                                          <p:spTgt spid="8"/>
                                        </p:tgtEl>
                                        <p:attrNameLst>
                                          <p:attrName>ppt_x</p:attrName>
                                        </p:attrNameLst>
                                      </p:cBhvr>
                                      <p:tavLst>
                                        <p:tav tm="0">
                                          <p:val>
                                            <p:strVal val="#ppt_x"/>
                                          </p:val>
                                        </p:tav>
                                        <p:tav tm="100000">
                                          <p:val>
                                            <p:strVal val="#ppt_x"/>
                                          </p:val>
                                        </p:tav>
                                      </p:tavLst>
                                    </p:anim>
                                    <p:anim calcmode="lin" valueType="num">
                                      <p:cBhvr>
                                        <p:cTn id="33" dur="4000" fill="hold"/>
                                        <p:tgtEl>
                                          <p:spTgt spid="8"/>
                                        </p:tgtEl>
                                        <p:attrNameLst>
                                          <p:attrName>ppt_y</p:attrName>
                                        </p:attrNameLst>
                                      </p:cBhvr>
                                      <p:tavLst>
                                        <p:tav tm="0">
                                          <p:val>
                                            <p:strVal val="#ppt_y+.1"/>
                                          </p:val>
                                        </p:tav>
                                        <p:tav tm="100000">
                                          <p:val>
                                            <p:strVal val="#ppt_y"/>
                                          </p:val>
                                        </p:tav>
                                      </p:tavLst>
                                    </p:anim>
                                  </p:childTnLst>
                                </p:cTn>
                              </p:par>
                              <p:par>
                                <p:cTn id="34" presetID="23" presetClass="entr" presetSubtype="288" fill="hold" nodeType="withEffect">
                                  <p:stCondLst>
                                    <p:cond delay="2000"/>
                                  </p:stCondLst>
                                  <p:childTnLst>
                                    <p:set>
                                      <p:cBhvr>
                                        <p:cTn id="35" dur="1" fill="hold">
                                          <p:stCondLst>
                                            <p:cond delay="0"/>
                                          </p:stCondLst>
                                        </p:cTn>
                                        <p:tgtEl>
                                          <p:spTgt spid="8"/>
                                        </p:tgtEl>
                                        <p:attrNameLst>
                                          <p:attrName>style.visibility</p:attrName>
                                        </p:attrNameLst>
                                      </p:cBhvr>
                                      <p:to>
                                        <p:strVal val="visible"/>
                                      </p:to>
                                    </p:set>
                                    <p:anim calcmode="lin" valueType="num">
                                      <p:cBhvr>
                                        <p:cTn id="36" dur="4000" fill="hold"/>
                                        <p:tgtEl>
                                          <p:spTgt spid="8"/>
                                        </p:tgtEl>
                                        <p:attrNameLst>
                                          <p:attrName>ppt_w</p:attrName>
                                        </p:attrNameLst>
                                      </p:cBhvr>
                                      <p:tavLst>
                                        <p:tav tm="0">
                                          <p:val>
                                            <p:strVal val="4/3*#ppt_w"/>
                                          </p:val>
                                        </p:tav>
                                        <p:tav tm="100000">
                                          <p:val>
                                            <p:strVal val="#ppt_w"/>
                                          </p:val>
                                        </p:tav>
                                      </p:tavLst>
                                    </p:anim>
                                    <p:anim calcmode="lin" valueType="num">
                                      <p:cBhvr>
                                        <p:cTn id="37" dur="4000" fill="hold"/>
                                        <p:tgtEl>
                                          <p:spTgt spid="8"/>
                                        </p:tgtEl>
                                        <p:attrNameLst>
                                          <p:attrName>ppt_h</p:attrName>
                                        </p:attrNameLst>
                                      </p:cBhvr>
                                      <p:tavLst>
                                        <p:tav tm="0">
                                          <p:val>
                                            <p:strVal val="4/3*#ppt_h"/>
                                          </p:val>
                                        </p:tav>
                                        <p:tav tm="100000">
                                          <p:val>
                                            <p:strVal val="#ppt_h"/>
                                          </p:val>
                                        </p:tav>
                                      </p:tavLst>
                                    </p:anim>
                                  </p:childTnLst>
                                </p:cTn>
                              </p:par>
                            </p:childTnLst>
                          </p:cTn>
                        </p:par>
                        <p:par>
                          <p:cTn id="38" fill="hold">
                            <p:stCondLst>
                              <p:cond delay="271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1"/>
                                          </p:val>
                                        </p:tav>
                                        <p:tav tm="100000">
                                          <p:val>
                                            <p:strVal val="#ppt_x"/>
                                          </p:val>
                                        </p:tav>
                                      </p:tavLst>
                                    </p:anim>
                                    <p:anim calcmode="lin" valueType="num">
                                      <p:cBhvr>
                                        <p:cTn id="4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5" grpId="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4796443"/>
          </a:xfrm>
          <a:prstGeom prst="rect">
            <a:avLst/>
          </a:prstGeom>
          <a:noFill/>
          <a:ln w="9525">
            <a:noFill/>
            <a:miter lim="800000"/>
            <a:headEnd/>
            <a:tailEnd/>
          </a:ln>
        </p:spPr>
      </p:pic>
      <p:sp>
        <p:nvSpPr>
          <p:cNvPr id="3" name="2 CuadroTexto"/>
          <p:cNvSpPr txBox="1"/>
          <p:nvPr/>
        </p:nvSpPr>
        <p:spPr>
          <a:xfrm>
            <a:off x="928662" y="4857764"/>
            <a:ext cx="77153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Tony  está consternado al ver a su amigo Riff tirado en el suelo y muerto. Esto provoca un combate entre las dos bandas.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plus/>
      </p:transition>
    </mc:Choice>
    <mc:Fallback>
      <p:transition spd="slow" advTm="18000">
        <p:plu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ppt_w+.3"/>
                                          </p:val>
                                        </p:tav>
                                        <p:tav tm="100000">
                                          <p:val>
                                            <p:strVal val="#ppt_w"/>
                                          </p:val>
                                        </p:tav>
                                      </p:tavLst>
                                    </p:anim>
                                    <p:anim calcmode="lin" valueType="num">
                                      <p:cBhvr>
                                        <p:cTn id="11" dur="4000" fill="hold"/>
                                        <p:tgtEl>
                                          <p:spTgt spid="15"/>
                                        </p:tgtEl>
                                        <p:attrNameLst>
                                          <p:attrName>ppt_h</p:attrName>
                                        </p:attrNameLst>
                                      </p:cBhvr>
                                      <p:tavLst>
                                        <p:tav tm="0">
                                          <p:val>
                                            <p:strVal val="#ppt_h"/>
                                          </p:val>
                                        </p:tav>
                                        <p:tav tm="100000">
                                          <p:val>
                                            <p:strVal val="#ppt_h"/>
                                          </p:val>
                                        </p:tav>
                                      </p:tavLst>
                                    </p:anim>
                                    <p:animEffect transition="in" filter="fade">
                                      <p:cBhvr>
                                        <p:cTn id="12" dur="4000"/>
                                        <p:tgtEl>
                                          <p:spTgt spid="15"/>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95762.jpg"/>
          <p:cNvPicPr>
            <a:picLocks noChangeAspect="1"/>
          </p:cNvPicPr>
          <p:nvPr/>
        </p:nvPicPr>
        <p:blipFill>
          <a:blip r:embed="rId2" cstate="print"/>
          <a:stretch>
            <a:fillRect/>
          </a:stretch>
        </p:blipFill>
        <p:spPr bwMode="auto">
          <a:xfrm>
            <a:off x="0" y="0"/>
            <a:ext cx="9144000" cy="4757915"/>
          </a:xfrm>
          <a:prstGeom prst="rect">
            <a:avLst/>
          </a:prstGeom>
          <a:noFill/>
          <a:ln w="9525">
            <a:noFill/>
            <a:miter lim="800000"/>
            <a:headEnd/>
            <a:tailEnd/>
          </a:ln>
        </p:spPr>
      </p:pic>
      <p:sp>
        <p:nvSpPr>
          <p:cNvPr id="5" name="4 Rectángulo"/>
          <p:cNvSpPr/>
          <p:nvPr/>
        </p:nvSpPr>
        <p:spPr>
          <a:xfrm>
            <a:off x="785786" y="4857764"/>
            <a:ext cx="7715304" cy="646331"/>
          </a:xfrm>
          <a:prstGeom prst="rect">
            <a:avLst/>
          </a:prstGeom>
        </p:spPr>
        <p:txBody>
          <a:bodyPr wrap="square">
            <a:spAutoFit/>
          </a:bodyPr>
          <a:lstStyle/>
          <a:p>
            <a:r>
              <a:rPr lang="es-ES" i="1" dirty="0" smtClean="0">
                <a:effectLst>
                  <a:glow rad="101600">
                    <a:srgbClr val="C00000">
                      <a:alpha val="60000"/>
                    </a:srgbClr>
                  </a:glow>
                  <a:outerShdw blurRad="38100" dist="38100" dir="2700000" algn="tl">
                    <a:srgbClr val="000000">
                      <a:alpha val="43137"/>
                    </a:srgbClr>
                  </a:outerShdw>
                </a:effectLst>
              </a:rPr>
              <a:t>Tony mata a Bernardo con el cuchillo de Riff y se produce un tumulto. Las sirenas de la policía suenan y todos huyen, dejando atrás los cadáveres.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14:ripple dir="ru"/>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strVal val="#ppt_w+.3"/>
                                          </p:val>
                                        </p:tav>
                                        <p:tav tm="100000">
                                          <p:val>
                                            <p:strVal val="#ppt_w"/>
                                          </p:val>
                                        </p:tav>
                                      </p:tavLst>
                                    </p:anim>
                                    <p:anim calcmode="lin" valueType="num">
                                      <p:cBhvr>
                                        <p:cTn id="11" dur="5000" fill="hold"/>
                                        <p:tgtEl>
                                          <p:spTgt spid="3"/>
                                        </p:tgtEl>
                                        <p:attrNameLst>
                                          <p:attrName>ppt_h</p:attrName>
                                        </p:attrNameLst>
                                      </p:cBhvr>
                                      <p:tavLst>
                                        <p:tav tm="0">
                                          <p:val>
                                            <p:strVal val="#ppt_h"/>
                                          </p:val>
                                        </p:tav>
                                        <p:tav tm="100000">
                                          <p:val>
                                            <p:strVal val="#ppt_h"/>
                                          </p:val>
                                        </p:tav>
                                      </p:tavLst>
                                    </p:anim>
                                    <p:animEffect transition="in" filter="fade">
                                      <p:cBhvr>
                                        <p:cTn id="12" dur="5000"/>
                                        <p:tgtEl>
                                          <p:spTgt spid="3"/>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4786326"/>
          </a:xfrm>
          <a:prstGeom prst="rect">
            <a:avLst/>
          </a:prstGeom>
          <a:noFill/>
          <a:ln w="9525">
            <a:noFill/>
            <a:miter lim="800000"/>
            <a:headEnd/>
            <a:tailEnd/>
          </a:ln>
        </p:spPr>
      </p:pic>
      <p:sp>
        <p:nvSpPr>
          <p:cNvPr id="4" name="3 CuadroTexto"/>
          <p:cNvSpPr txBox="1"/>
          <p:nvPr/>
        </p:nvSpPr>
        <p:spPr>
          <a:xfrm>
            <a:off x="857224" y="4643450"/>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María espera alegre y románticamente la vuelta de Tony, pero llega Chino y le cuenta que su amado ha matado a su hermano. Después sale a buscar al asesino, armado con un revólver.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5" name="4 Imagen" descr="354539.jpg"/>
          <p:cNvPicPr>
            <a:picLocks noChangeAspect="1"/>
          </p:cNvPicPr>
          <p:nvPr/>
        </p:nvPicPr>
        <p:blipFill>
          <a:blip r:embed="rId3" cstate="print"/>
          <a:stretch>
            <a:fillRect/>
          </a:stretch>
        </p:blipFill>
        <p:spPr bwMode="auto">
          <a:xfrm>
            <a:off x="0" y="0"/>
            <a:ext cx="9144000" cy="4786325"/>
          </a:xfrm>
          <a:prstGeom prst="rect">
            <a:avLst/>
          </a:prstGeom>
          <a:noFill/>
          <a:ln w="9525">
            <a:noFill/>
            <a:miter lim="800000"/>
            <a:headEnd/>
            <a:tailEnd/>
          </a:ln>
        </p:spPr>
      </p:pic>
      <p:sp>
        <p:nvSpPr>
          <p:cNvPr id="6" name="5 CuadroTexto"/>
          <p:cNvSpPr txBox="1"/>
          <p:nvPr/>
        </p:nvSpPr>
        <p:spPr>
          <a:xfrm>
            <a:off x="500034"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Chino entra en la habitación de María y le confiesa que Tony ha matado a su hermano Bernardo, ella entra en un estado de negación absoluta. Al quedarse sola en su habitación, se arrodilla ante una imagen religiosa de la Virgen María y comienza a rezar desesperadamente en inglés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55000">
        <p14:ripple dir="ld"/>
      </p:transition>
    </mc:Choice>
    <mc:Fallback>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anim calcmode="lin" valueType="num">
                                      <p:cBhvr>
                                        <p:cTn id="8" dur="5000" fill="hold"/>
                                        <p:tgtEl>
                                          <p:spTgt spid="16"/>
                                        </p:tgtEl>
                                        <p:attrNameLst>
                                          <p:attrName>ppt_x</p:attrName>
                                        </p:attrNameLst>
                                      </p:cBhvr>
                                      <p:tavLst>
                                        <p:tav tm="0">
                                          <p:val>
                                            <p:strVal val="#ppt_x"/>
                                          </p:val>
                                        </p:tav>
                                        <p:tav tm="100000">
                                          <p:val>
                                            <p:strVal val="#ppt_x"/>
                                          </p:val>
                                        </p:tav>
                                      </p:tavLst>
                                    </p:anim>
                                    <p:anim calcmode="lin" valueType="num">
                                      <p:cBhvr>
                                        <p:cTn id="9" dur="5000" fill="hold"/>
                                        <p:tgtEl>
                                          <p:spTgt spid="16"/>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0" fill="hold"/>
                                        <p:tgtEl>
                                          <p:spTgt spid="16"/>
                                        </p:tgtEl>
                                        <p:attrNameLst>
                                          <p:attrName>ppt_w</p:attrName>
                                        </p:attrNameLst>
                                      </p:cBhvr>
                                      <p:tavLst>
                                        <p:tav tm="0">
                                          <p:val>
                                            <p:strVal val="4/3*#ppt_w"/>
                                          </p:val>
                                        </p:tav>
                                        <p:tav tm="100000">
                                          <p:val>
                                            <p:strVal val="#ppt_w"/>
                                          </p:val>
                                        </p:tav>
                                      </p:tavLst>
                                    </p:anim>
                                    <p:anim calcmode="lin" valueType="num">
                                      <p:cBhvr>
                                        <p:cTn id="13" dur="5000" fill="hold"/>
                                        <p:tgtEl>
                                          <p:spTgt spid="16"/>
                                        </p:tgtEl>
                                        <p:attrNameLst>
                                          <p:attrName>ppt_h</p:attrName>
                                        </p:attrNameLst>
                                      </p:cBhvr>
                                      <p:tavLst>
                                        <p:tav tm="0">
                                          <p:val>
                                            <p:strVal val="4/3*#ppt_h"/>
                                          </p:val>
                                        </p:tav>
                                        <p:tav tm="100000">
                                          <p:val>
                                            <p:strVal val="#ppt_h"/>
                                          </p:val>
                                        </p:tav>
                                      </p:tavLst>
                                    </p:anim>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600"/>
                            </p:stCondLst>
                            <p:childTnLst>
                              <p:par>
                                <p:cTn id="21" presetID="10" presetClass="exit" presetSubtype="0" fill="hold" grpId="1" nodeType="afterEffect">
                                  <p:stCondLst>
                                    <p:cond delay="2000"/>
                                  </p:stCondLst>
                                  <p:iterate type="lt">
                                    <p:tmPct val="0"/>
                                  </p:iterate>
                                  <p:childTnLst>
                                    <p:animEffect transition="out" filter="fade">
                                      <p:cBhvr>
                                        <p:cTn id="22" dur="3000"/>
                                        <p:tgtEl>
                                          <p:spTgt spid="4"/>
                                        </p:tgtEl>
                                      </p:cBhvr>
                                    </p:animEffect>
                                    <p:set>
                                      <p:cBhvr>
                                        <p:cTn id="23" dur="1" fill="hold">
                                          <p:stCondLst>
                                            <p:cond delay="2999"/>
                                          </p:stCondLst>
                                        </p:cTn>
                                        <p:tgtEl>
                                          <p:spTgt spid="4"/>
                                        </p:tgtEl>
                                        <p:attrNameLst>
                                          <p:attrName>style.visibility</p:attrName>
                                        </p:attrNameLst>
                                      </p:cBhvr>
                                      <p:to>
                                        <p:strVal val="hidden"/>
                                      </p:to>
                                    </p:set>
                                  </p:childTnLst>
                                </p:cTn>
                              </p:par>
                              <p:par>
                                <p:cTn id="24" presetID="10" presetClass="entr" presetSubtype="0" fill="hold" nodeType="withEffect">
                                  <p:stCondLst>
                                    <p:cond delay="200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0"/>
                                        <p:tgtEl>
                                          <p:spTgt spid="5"/>
                                        </p:tgtEl>
                                      </p:cBhvr>
                                    </p:animEffect>
                                  </p:childTnLst>
                                </p:cTn>
                              </p:par>
                              <p:par>
                                <p:cTn id="27" presetID="50" presetClass="entr" presetSubtype="0" decel="100000" fill="hold" nodeType="withEffect">
                                  <p:stCondLst>
                                    <p:cond delay="200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0" fill="hold"/>
                                        <p:tgtEl>
                                          <p:spTgt spid="5"/>
                                        </p:tgtEl>
                                        <p:attrNameLst>
                                          <p:attrName>ppt_w</p:attrName>
                                        </p:attrNameLst>
                                      </p:cBhvr>
                                      <p:tavLst>
                                        <p:tav tm="0">
                                          <p:val>
                                            <p:strVal val="#ppt_w+.3"/>
                                          </p:val>
                                        </p:tav>
                                        <p:tav tm="100000">
                                          <p:val>
                                            <p:strVal val="#ppt_w"/>
                                          </p:val>
                                        </p:tav>
                                      </p:tavLst>
                                    </p:anim>
                                    <p:anim calcmode="lin" valueType="num">
                                      <p:cBhvr>
                                        <p:cTn id="30" dur="5000" fill="hold"/>
                                        <p:tgtEl>
                                          <p:spTgt spid="5"/>
                                        </p:tgtEl>
                                        <p:attrNameLst>
                                          <p:attrName>ppt_h</p:attrName>
                                        </p:attrNameLst>
                                      </p:cBhvr>
                                      <p:tavLst>
                                        <p:tav tm="0">
                                          <p:val>
                                            <p:strVal val="#ppt_h"/>
                                          </p:val>
                                        </p:tav>
                                        <p:tav tm="100000">
                                          <p:val>
                                            <p:strVal val="#ppt_h"/>
                                          </p:val>
                                        </p:tav>
                                      </p:tavLst>
                                    </p:anim>
                                    <p:animEffect transition="in" filter="fade">
                                      <p:cBhvr>
                                        <p:cTn id="31" dur="5000"/>
                                        <p:tgtEl>
                                          <p:spTgt spid="5"/>
                                        </p:tgtEl>
                                      </p:cBhvr>
                                    </p:animEffect>
                                  </p:childTnLst>
                                </p:cTn>
                              </p:par>
                            </p:childTnLst>
                          </p:cTn>
                        </p:par>
                        <p:par>
                          <p:cTn id="32" fill="hold">
                            <p:stCondLst>
                              <p:cond delay="276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1" y="1"/>
            <a:ext cx="9143999" cy="4786325"/>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0"/>
            <a:ext cx="9144000" cy="4786325"/>
          </a:xfrm>
          <a:prstGeom prst="rect">
            <a:avLst/>
          </a:prstGeom>
          <a:noFill/>
          <a:ln w="9525">
            <a:noFill/>
            <a:miter lim="800000"/>
            <a:headEnd/>
            <a:tailEnd/>
          </a:ln>
        </p:spPr>
      </p:pic>
      <p:sp>
        <p:nvSpPr>
          <p:cNvPr id="5" name="4 CuadroTexto"/>
          <p:cNvSpPr txBox="1"/>
          <p:nvPr/>
        </p:nvSpPr>
        <p:spPr>
          <a:xfrm>
            <a:off x="500034" y="4857764"/>
            <a:ext cx="835824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la tragedia, cuando ya Tony ha matado a Bernardo, va al encuentro de María para explicarle qué ha pasado y entregarse a la policía.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500034" y="4572012"/>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Ahí en ese momento hay una confirmación de que su amor es indestructible y sellan que van a luchar por construirse un futuro, por salir adelante, por escapar del barrio y del odio.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2000">
        <p14:gallery dir="l"/>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ppt_w+.3"/>
                                          </p:val>
                                        </p:tav>
                                        <p:tav tm="100000">
                                          <p:val>
                                            <p:strVal val="#ppt_w"/>
                                          </p:val>
                                        </p:tav>
                                      </p:tavLst>
                                    </p:anim>
                                    <p:anim calcmode="lin" valueType="num">
                                      <p:cBhvr>
                                        <p:cTn id="11" dur="4000" fill="hold"/>
                                        <p:tgtEl>
                                          <p:spTgt spid="15"/>
                                        </p:tgtEl>
                                        <p:attrNameLst>
                                          <p:attrName>ppt_h</p:attrName>
                                        </p:attrNameLst>
                                      </p:cBhvr>
                                      <p:tavLst>
                                        <p:tav tm="0">
                                          <p:val>
                                            <p:strVal val="#ppt_h"/>
                                          </p:val>
                                        </p:tav>
                                        <p:tav tm="100000">
                                          <p:val>
                                            <p:strVal val="#ppt_h"/>
                                          </p:val>
                                        </p:tav>
                                      </p:tavLst>
                                    </p:anim>
                                    <p:animEffect transition="in" filter="fade">
                                      <p:cBhvr>
                                        <p:cTn id="12" dur="4000"/>
                                        <p:tgtEl>
                                          <p:spTgt spid="15"/>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66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4000"/>
                                        <p:tgtEl>
                                          <p:spTgt spid="16"/>
                                        </p:tgtEl>
                                      </p:cBhvr>
                                    </p:animEffect>
                                  </p:childTnLst>
                                </p:cTn>
                              </p:par>
                              <p:par>
                                <p:cTn id="26" presetID="23" presetClass="entr" presetSubtype="288" fill="hold" nodeType="withEffect">
                                  <p:stCondLst>
                                    <p:cond delay="2000"/>
                                  </p:stCondLst>
                                  <p:childTnLst>
                                    <p:set>
                                      <p:cBhvr>
                                        <p:cTn id="27" dur="1" fill="hold">
                                          <p:stCondLst>
                                            <p:cond delay="0"/>
                                          </p:stCondLst>
                                        </p:cTn>
                                        <p:tgtEl>
                                          <p:spTgt spid="16"/>
                                        </p:tgtEl>
                                        <p:attrNameLst>
                                          <p:attrName>style.visibility</p:attrName>
                                        </p:attrNameLst>
                                      </p:cBhvr>
                                      <p:to>
                                        <p:strVal val="visible"/>
                                      </p:to>
                                    </p:set>
                                    <p:anim calcmode="lin" valueType="num">
                                      <p:cBhvr>
                                        <p:cTn id="28" dur="4000" fill="hold"/>
                                        <p:tgtEl>
                                          <p:spTgt spid="16"/>
                                        </p:tgtEl>
                                        <p:attrNameLst>
                                          <p:attrName>ppt_w</p:attrName>
                                        </p:attrNameLst>
                                      </p:cBhvr>
                                      <p:tavLst>
                                        <p:tav tm="0">
                                          <p:val>
                                            <p:strVal val="4/3*#ppt_w"/>
                                          </p:val>
                                        </p:tav>
                                        <p:tav tm="100000">
                                          <p:val>
                                            <p:strVal val="#ppt_w"/>
                                          </p:val>
                                        </p:tav>
                                      </p:tavLst>
                                    </p:anim>
                                    <p:anim calcmode="lin" valueType="num">
                                      <p:cBhvr>
                                        <p:cTn id="29" dur="4000" fill="hold"/>
                                        <p:tgtEl>
                                          <p:spTgt spid="16"/>
                                        </p:tgtEl>
                                        <p:attrNameLst>
                                          <p:attrName>ppt_h</p:attrName>
                                        </p:attrNameLst>
                                      </p:cBhvr>
                                      <p:tavLst>
                                        <p:tav tm="0">
                                          <p:val>
                                            <p:strVal val="4/3*#ppt_h"/>
                                          </p:val>
                                        </p:tav>
                                        <p:tav tm="100000">
                                          <p:val>
                                            <p:strVal val="#ppt_h"/>
                                          </p:val>
                                        </p:tav>
                                      </p:tavLst>
                                    </p:anim>
                                  </p:childTnLst>
                                </p:cTn>
                              </p:par>
                            </p:childTnLst>
                          </p:cTn>
                        </p:par>
                        <p:par>
                          <p:cTn id="30" fill="hold">
                            <p:stCondLst>
                              <p:cond delay="226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a:off x="0" y="0"/>
            <a:ext cx="9144000" cy="4771505"/>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4" cstate="print"/>
          <a:stretch>
            <a:fillRect/>
          </a:stretch>
        </p:blipFill>
        <p:spPr bwMode="auto">
          <a:xfrm>
            <a:off x="0" y="0"/>
            <a:ext cx="9144000" cy="4714888"/>
          </a:xfrm>
          <a:prstGeom prst="rect">
            <a:avLst/>
          </a:prstGeom>
          <a:noFill/>
          <a:ln w="9525">
            <a:noFill/>
            <a:miter lim="800000"/>
            <a:headEnd/>
            <a:tailEnd/>
          </a:ln>
        </p:spPr>
      </p:pic>
      <p:sp>
        <p:nvSpPr>
          <p:cNvPr id="5" name="4 CuadroTexto"/>
          <p:cNvSpPr txBox="1"/>
          <p:nvPr/>
        </p:nvSpPr>
        <p:spPr>
          <a:xfrm>
            <a:off x="642910"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Jets y su nuevo líder, Ice, se reúnen frente a un garaje y se enfocan en reaccionar ante la policía. </a:t>
            </a:r>
            <a:r>
              <a:rPr lang="es-ES" i="1" dirty="0" err="1" smtClean="0">
                <a:effectLst>
                  <a:glow rad="101600">
                    <a:srgbClr val="C00000">
                      <a:alpha val="60000"/>
                    </a:srgbClr>
                  </a:glow>
                  <a:outerShdw blurRad="38100" dist="38100" dir="2700000" algn="tl">
                    <a:srgbClr val="000000">
                      <a:alpha val="43137"/>
                    </a:srgbClr>
                  </a:outerShdw>
                </a:effectLst>
              </a:rPr>
              <a:t>Anybodys</a:t>
            </a:r>
            <a:r>
              <a:rPr lang="es-ES" i="1" dirty="0" smtClean="0">
                <a:effectLst>
                  <a:glow rad="101600">
                    <a:srgbClr val="C00000">
                      <a:alpha val="60000"/>
                    </a:srgbClr>
                  </a:glow>
                  <a:outerShdw blurRad="38100" dist="38100" dir="2700000" algn="tl">
                    <a:srgbClr val="000000">
                      <a:alpha val="43137"/>
                    </a:srgbClr>
                  </a:outerShdw>
                </a:effectLst>
              </a:rPr>
              <a:t> les advierte de que Chino persigue a Tony con un arma.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642910" y="4643450"/>
            <a:ext cx="80010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Jets y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luchan por los espacios y recursos de las calles. Por el dominio de las esquinas, de los sitios de recreo como los campos de juego o los bares.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2000">
        <p14:gallery dir="r"/>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ppt_w+.3"/>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animEffect transition="in" filter="fade">
                                      <p:cBhvr>
                                        <p:cTn id="9" dur="4000"/>
                                        <p:tgtEl>
                                          <p:spTgt spid="4"/>
                                        </p:tgtEl>
                                      </p:cBhvr>
                                    </p:animEffect>
                                  </p:childTnLst>
                                </p:cTn>
                              </p:par>
                              <p:par>
                                <p:cTn id="10" presetID="4"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4000"/>
                                        <p:tgtEl>
                                          <p:spTgt spid="4"/>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85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23" presetClass="exit" presetSubtype="272" fill="hold" nodeType="withEffect">
                                  <p:stCondLst>
                                    <p:cond delay="2000"/>
                                  </p:stCondLst>
                                  <p:childTnLst>
                                    <p:anim calcmode="lin" valueType="num">
                                      <p:cBhvr>
                                        <p:cTn id="24" dur="3000"/>
                                        <p:tgtEl>
                                          <p:spTgt spid="4"/>
                                        </p:tgtEl>
                                        <p:attrNameLst>
                                          <p:attrName>ppt_w</p:attrName>
                                        </p:attrNameLst>
                                      </p:cBhvr>
                                      <p:tavLst>
                                        <p:tav tm="0">
                                          <p:val>
                                            <p:strVal val="ppt_w"/>
                                          </p:val>
                                        </p:tav>
                                        <p:tav tm="100000">
                                          <p:val>
                                            <p:strVal val="4/3*ppt_w"/>
                                          </p:val>
                                        </p:tav>
                                      </p:tavLst>
                                    </p:anim>
                                    <p:anim calcmode="lin" valueType="num">
                                      <p:cBhvr>
                                        <p:cTn id="25" dur="3000"/>
                                        <p:tgtEl>
                                          <p:spTgt spid="4"/>
                                        </p:tgtEl>
                                        <p:attrNameLst>
                                          <p:attrName>ppt_h</p:attrName>
                                        </p:attrNameLst>
                                      </p:cBhvr>
                                      <p:tavLst>
                                        <p:tav tm="0">
                                          <p:val>
                                            <p:strVal val="ppt_h"/>
                                          </p:val>
                                        </p:tav>
                                        <p:tav tm="100000">
                                          <p:val>
                                            <p:strVal val="4/3*ppt_h"/>
                                          </p:val>
                                        </p:tav>
                                      </p:tavLst>
                                    </p:anim>
                                    <p:set>
                                      <p:cBhvr>
                                        <p:cTn id="26" dur="1" fill="hold">
                                          <p:stCondLst>
                                            <p:cond delay="2999"/>
                                          </p:stCondLst>
                                        </p:cTn>
                                        <p:tgtEl>
                                          <p:spTgt spid="4"/>
                                        </p:tgtEl>
                                        <p:attrNameLst>
                                          <p:attrName>style.visibility</p:attrName>
                                        </p:attrNameLst>
                                      </p:cBhvr>
                                      <p:to>
                                        <p:strVal val="hidden"/>
                                      </p:to>
                                    </p:set>
                                  </p:childTnLst>
                                </p:cTn>
                              </p:par>
                              <p:par>
                                <p:cTn id="27" presetID="10" presetClass="exit" presetSubtype="0" fill="hold" nodeType="withEffect">
                                  <p:stCondLst>
                                    <p:cond delay="2000"/>
                                  </p:stCondLst>
                                  <p:childTnLst>
                                    <p:animEffect transition="out" filter="fade">
                                      <p:cBhvr>
                                        <p:cTn id="28" dur="3000"/>
                                        <p:tgtEl>
                                          <p:spTgt spid="4"/>
                                        </p:tgtEl>
                                      </p:cBhvr>
                                    </p:animEffect>
                                    <p:set>
                                      <p:cBhvr>
                                        <p:cTn id="29" dur="1" fill="hold">
                                          <p:stCondLst>
                                            <p:cond delay="2999"/>
                                          </p:stCondLst>
                                        </p:cTn>
                                        <p:tgtEl>
                                          <p:spTgt spid="4"/>
                                        </p:tgtEl>
                                        <p:attrNameLst>
                                          <p:attrName>style.visibility</p:attrName>
                                        </p:attrNameLst>
                                      </p:cBhvr>
                                      <p:to>
                                        <p:strVal val="hidden"/>
                                      </p:to>
                                    </p:set>
                                  </p:childTnLst>
                                </p:cTn>
                              </p:par>
                              <p:par>
                                <p:cTn id="30" presetID="50" presetClass="entr" presetSubtype="0" decel="100000" fill="hold" nodeType="withEffect">
                                  <p:stCondLst>
                                    <p:cond delay="2000"/>
                                  </p:stCondLst>
                                  <p:childTnLst>
                                    <p:set>
                                      <p:cBhvr>
                                        <p:cTn id="31" dur="1" fill="hold">
                                          <p:stCondLst>
                                            <p:cond delay="0"/>
                                          </p:stCondLst>
                                        </p:cTn>
                                        <p:tgtEl>
                                          <p:spTgt spid="9"/>
                                        </p:tgtEl>
                                        <p:attrNameLst>
                                          <p:attrName>style.visibility</p:attrName>
                                        </p:attrNameLst>
                                      </p:cBhvr>
                                      <p:to>
                                        <p:strVal val="visible"/>
                                      </p:to>
                                    </p:set>
                                    <p:anim calcmode="lin" valueType="num">
                                      <p:cBhvr>
                                        <p:cTn id="32" dur="4000" fill="hold"/>
                                        <p:tgtEl>
                                          <p:spTgt spid="9"/>
                                        </p:tgtEl>
                                        <p:attrNameLst>
                                          <p:attrName>ppt_w</p:attrName>
                                        </p:attrNameLst>
                                      </p:cBhvr>
                                      <p:tavLst>
                                        <p:tav tm="0">
                                          <p:val>
                                            <p:strVal val="#ppt_w+.3"/>
                                          </p:val>
                                        </p:tav>
                                        <p:tav tm="100000">
                                          <p:val>
                                            <p:strVal val="#ppt_w"/>
                                          </p:val>
                                        </p:tav>
                                      </p:tavLst>
                                    </p:anim>
                                    <p:anim calcmode="lin" valueType="num">
                                      <p:cBhvr>
                                        <p:cTn id="33" dur="4000" fill="hold"/>
                                        <p:tgtEl>
                                          <p:spTgt spid="9"/>
                                        </p:tgtEl>
                                        <p:attrNameLst>
                                          <p:attrName>ppt_h</p:attrName>
                                        </p:attrNameLst>
                                      </p:cBhvr>
                                      <p:tavLst>
                                        <p:tav tm="0">
                                          <p:val>
                                            <p:strVal val="#ppt_h"/>
                                          </p:val>
                                        </p:tav>
                                        <p:tav tm="100000">
                                          <p:val>
                                            <p:strVal val="#ppt_h"/>
                                          </p:val>
                                        </p:tav>
                                      </p:tavLst>
                                    </p:anim>
                                    <p:animEffect transition="in" filter="fade">
                                      <p:cBhvr>
                                        <p:cTn id="34" dur="4000"/>
                                        <p:tgtEl>
                                          <p:spTgt spid="9"/>
                                        </p:tgtEl>
                                      </p:cBhvr>
                                    </p:animEffect>
                                  </p:childTnLst>
                                </p:cTn>
                              </p:par>
                              <p:par>
                                <p:cTn id="35" presetID="42" presetClass="entr" presetSubtype="0" fill="hold" nodeType="withEffect">
                                  <p:stCondLst>
                                    <p:cond delay="20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4000"/>
                                        <p:tgtEl>
                                          <p:spTgt spid="9"/>
                                        </p:tgtEl>
                                      </p:cBhvr>
                                    </p:animEffect>
                                    <p:anim calcmode="lin" valueType="num">
                                      <p:cBhvr>
                                        <p:cTn id="38" dur="4000" fill="hold"/>
                                        <p:tgtEl>
                                          <p:spTgt spid="9"/>
                                        </p:tgtEl>
                                        <p:attrNameLst>
                                          <p:attrName>ppt_x</p:attrName>
                                        </p:attrNameLst>
                                      </p:cBhvr>
                                      <p:tavLst>
                                        <p:tav tm="0">
                                          <p:val>
                                            <p:strVal val="#ppt_x"/>
                                          </p:val>
                                        </p:tav>
                                        <p:tav tm="100000">
                                          <p:val>
                                            <p:strVal val="#ppt_x"/>
                                          </p:val>
                                        </p:tav>
                                      </p:tavLst>
                                    </p:anim>
                                    <p:anim calcmode="lin" valueType="num">
                                      <p:cBhvr>
                                        <p:cTn id="39" dur="4000" fill="hold"/>
                                        <p:tgtEl>
                                          <p:spTgt spid="9"/>
                                        </p:tgtEl>
                                        <p:attrNameLst>
                                          <p:attrName>ppt_y</p:attrName>
                                        </p:attrNameLst>
                                      </p:cBhvr>
                                      <p:tavLst>
                                        <p:tav tm="0">
                                          <p:val>
                                            <p:strVal val="#ppt_y+.1"/>
                                          </p:val>
                                        </p:tav>
                                        <p:tav tm="100000">
                                          <p:val>
                                            <p:strVal val="#ppt_y"/>
                                          </p:val>
                                        </p:tav>
                                      </p:tavLst>
                                    </p:anim>
                                  </p:childTnLst>
                                </p:cTn>
                              </p:par>
                            </p:childTnLst>
                          </p:cTn>
                        </p:par>
                        <p:par>
                          <p:cTn id="40" fill="hold">
                            <p:stCondLst>
                              <p:cond delay="245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1 Imagen" descr="06.jpg"/>
          <p:cNvPicPr>
            <a:picLocks noChangeAspect="1"/>
          </p:cNvPicPr>
          <p:nvPr/>
        </p:nvPicPr>
        <p:blipFill>
          <a:blip r:embed="rId2" cstate="print"/>
          <a:stretch>
            <a:fillRect/>
          </a:stretch>
        </p:blipFill>
        <p:spPr bwMode="auto">
          <a:xfrm>
            <a:off x="0" y="0"/>
            <a:ext cx="9144000" cy="485463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857224" y="4857764"/>
            <a:ext cx="742955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Luchan por sentir que pertenecen a algo. Su odio les hace perseguirse siempre, sin respiro, y enredarse en una espiral de violencia.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doors dir="vert"/>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arn(outVertical)">
                                      <p:cBhvr>
                                        <p:cTn id="7" dur="4000"/>
                                        <p:tgtEl>
                                          <p:spTgt spid="10242"/>
                                        </p:tgtEl>
                                      </p:cBhvr>
                                    </p:animEffect>
                                  </p:childTnLst>
                                </p:cTn>
                              </p:par>
                              <p:par>
                                <p:cTn id="8" presetID="23" presetClass="entr" presetSubtype="272" fill="hold" nodeType="withEffect">
                                  <p:stCondLst>
                                    <p:cond delay="0"/>
                                  </p:stCondLst>
                                  <p:childTnLst>
                                    <p:set>
                                      <p:cBhvr>
                                        <p:cTn id="9" dur="1" fill="hold">
                                          <p:stCondLst>
                                            <p:cond delay="0"/>
                                          </p:stCondLst>
                                        </p:cTn>
                                        <p:tgtEl>
                                          <p:spTgt spid="10242"/>
                                        </p:tgtEl>
                                        <p:attrNameLst>
                                          <p:attrName>style.visibility</p:attrName>
                                        </p:attrNameLst>
                                      </p:cBhvr>
                                      <p:to>
                                        <p:strVal val="visible"/>
                                      </p:to>
                                    </p:set>
                                    <p:anim calcmode="lin" valueType="num">
                                      <p:cBhvr>
                                        <p:cTn id="10" dur="4000" fill="hold"/>
                                        <p:tgtEl>
                                          <p:spTgt spid="10242"/>
                                        </p:tgtEl>
                                        <p:attrNameLst>
                                          <p:attrName>ppt_w</p:attrName>
                                        </p:attrNameLst>
                                      </p:cBhvr>
                                      <p:tavLst>
                                        <p:tav tm="0">
                                          <p:val>
                                            <p:strVal val="2/3*#ppt_w"/>
                                          </p:val>
                                        </p:tav>
                                        <p:tav tm="100000">
                                          <p:val>
                                            <p:strVal val="#ppt_w"/>
                                          </p:val>
                                        </p:tav>
                                      </p:tavLst>
                                    </p:anim>
                                    <p:anim calcmode="lin" valueType="num">
                                      <p:cBhvr>
                                        <p:cTn id="11" dur="4000" fill="hold"/>
                                        <p:tgtEl>
                                          <p:spTgt spid="10242"/>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a:off x="0" y="1"/>
            <a:ext cx="9144000" cy="4786326"/>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3" cstate="print"/>
          <a:stretch>
            <a:fillRect/>
          </a:stretch>
        </p:blipFill>
        <p:spPr bwMode="auto">
          <a:xfrm>
            <a:off x="0" y="0"/>
            <a:ext cx="9144000" cy="4754880"/>
          </a:xfrm>
          <a:prstGeom prst="rect">
            <a:avLst/>
          </a:prstGeom>
          <a:noFill/>
          <a:ln w="9525">
            <a:noFill/>
            <a:miter lim="800000"/>
            <a:headEnd/>
            <a:tailEnd/>
          </a:ln>
        </p:spPr>
      </p:pic>
      <p:sp>
        <p:nvSpPr>
          <p:cNvPr id="5" name="4 CuadroTexto"/>
          <p:cNvSpPr txBox="1"/>
          <p:nvPr/>
        </p:nvSpPr>
        <p:spPr>
          <a:xfrm>
            <a:off x="214282" y="4643450"/>
            <a:ext cx="87154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Tony había subido a la habitación de María, utilizando la escalera de incendios. María, a pesar del dolor, es incapaz de echarle y los dos se lamentan y anhelan encontrar un lugar donde poder vivir su amor lejos de los prejuicios que les rodean.</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428596" y="4071946"/>
            <a:ext cx="821537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marcharse Tony llega. Anita, la amiga de María y novia de Bernardo, que le echa en cara que haya recibido así al asesino de su hermano. Al final, María hace comprender a Anita que su amor es auténtico y que no debe morir más gente, convenciéndole para que vaya a avisar a Tony de que Chino lo busca para matarlo.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1000">
        <p14:doors dir="vert"/>
      </p:transition>
    </mc:Choice>
    <mc:Fallback>
      <p:transition spd="slow" advTm="6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4000"/>
                                        <p:tgtEl>
                                          <p:spTgt spid="4"/>
                                        </p:tgtEl>
                                      </p:cBhvr>
                                    </p:animEffect>
                                  </p:childTnLst>
                                </p:cTn>
                              </p:par>
                              <p:par>
                                <p:cTn id="8" presetID="5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0.70"/>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51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23" presetClass="exit" presetSubtype="16" fill="hold" nodeType="withEffect">
                                  <p:stCondLst>
                                    <p:cond delay="2000"/>
                                  </p:stCondLst>
                                  <p:childTnLst>
                                    <p:anim calcmode="lin" valueType="num">
                                      <p:cBhvr>
                                        <p:cTn id="24" dur="3000"/>
                                        <p:tgtEl>
                                          <p:spTgt spid="4"/>
                                        </p:tgtEl>
                                        <p:attrNameLst>
                                          <p:attrName>ppt_w</p:attrName>
                                        </p:attrNameLst>
                                      </p:cBhvr>
                                      <p:tavLst>
                                        <p:tav tm="0">
                                          <p:val>
                                            <p:strVal val="ppt_w"/>
                                          </p:val>
                                        </p:tav>
                                        <p:tav tm="100000">
                                          <p:val>
                                            <p:strVal val="4*ppt_w"/>
                                          </p:val>
                                        </p:tav>
                                      </p:tavLst>
                                    </p:anim>
                                    <p:anim calcmode="lin" valueType="num">
                                      <p:cBhvr>
                                        <p:cTn id="25" dur="3000"/>
                                        <p:tgtEl>
                                          <p:spTgt spid="4"/>
                                        </p:tgtEl>
                                        <p:attrNameLst>
                                          <p:attrName>ppt_h</p:attrName>
                                        </p:attrNameLst>
                                      </p:cBhvr>
                                      <p:tavLst>
                                        <p:tav tm="0">
                                          <p:val>
                                            <p:strVal val="ppt_h"/>
                                          </p:val>
                                        </p:tav>
                                        <p:tav tm="100000">
                                          <p:val>
                                            <p:strVal val="4*ppt_h"/>
                                          </p:val>
                                        </p:tav>
                                      </p:tavLst>
                                    </p:anim>
                                    <p:set>
                                      <p:cBhvr>
                                        <p:cTn id="26" dur="1" fill="hold">
                                          <p:stCondLst>
                                            <p:cond delay="2999"/>
                                          </p:stCondLst>
                                        </p:cTn>
                                        <p:tgtEl>
                                          <p:spTgt spid="4"/>
                                        </p:tgtEl>
                                        <p:attrNameLst>
                                          <p:attrName>style.visibility</p:attrName>
                                        </p:attrNameLst>
                                      </p:cBhvr>
                                      <p:to>
                                        <p:strVal val="hidden"/>
                                      </p:to>
                                    </p:set>
                                  </p:childTnLst>
                                </p:cTn>
                              </p:par>
                              <p:par>
                                <p:cTn id="27" presetID="10" presetClass="exit" presetSubtype="0" fill="hold" nodeType="withEffect">
                                  <p:stCondLst>
                                    <p:cond delay="2000"/>
                                  </p:stCondLst>
                                  <p:childTnLst>
                                    <p:animEffect transition="out" filter="fade">
                                      <p:cBhvr>
                                        <p:cTn id="28" dur="3000"/>
                                        <p:tgtEl>
                                          <p:spTgt spid="4"/>
                                        </p:tgtEl>
                                      </p:cBhvr>
                                    </p:animEffect>
                                    <p:set>
                                      <p:cBhvr>
                                        <p:cTn id="29" dur="1" fill="hold">
                                          <p:stCondLst>
                                            <p:cond delay="2999"/>
                                          </p:stCondLst>
                                        </p:cTn>
                                        <p:tgtEl>
                                          <p:spTgt spid="4"/>
                                        </p:tgtEl>
                                        <p:attrNameLst>
                                          <p:attrName>style.visibility</p:attrName>
                                        </p:attrNameLst>
                                      </p:cBhvr>
                                      <p:to>
                                        <p:strVal val="hidden"/>
                                      </p:to>
                                    </p:set>
                                  </p:childTnLst>
                                </p:cTn>
                              </p:par>
                              <p:par>
                                <p:cTn id="30" presetID="10" presetClass="entr" presetSubtype="0" fill="hold" nodeType="withEffect">
                                  <p:stCondLst>
                                    <p:cond delay="20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4000"/>
                                        <p:tgtEl>
                                          <p:spTgt spid="6"/>
                                        </p:tgtEl>
                                      </p:cBhvr>
                                    </p:animEffect>
                                  </p:childTnLst>
                                </p:cTn>
                              </p:par>
                              <p:par>
                                <p:cTn id="33" presetID="4" presetClass="entr" presetSubtype="32" fill="hold" nodeType="withEffect">
                                  <p:stCondLst>
                                    <p:cond delay="2000"/>
                                  </p:stCondLst>
                                  <p:childTnLst>
                                    <p:set>
                                      <p:cBhvr>
                                        <p:cTn id="34" dur="1" fill="hold">
                                          <p:stCondLst>
                                            <p:cond delay="0"/>
                                          </p:stCondLst>
                                        </p:cTn>
                                        <p:tgtEl>
                                          <p:spTgt spid="6"/>
                                        </p:tgtEl>
                                        <p:attrNameLst>
                                          <p:attrName>style.visibility</p:attrName>
                                        </p:attrNameLst>
                                      </p:cBhvr>
                                      <p:to>
                                        <p:strVal val="visible"/>
                                      </p:to>
                                    </p:set>
                                    <p:animEffect transition="in" filter="box(out)">
                                      <p:cBhvr>
                                        <p:cTn id="35" dur="4000"/>
                                        <p:tgtEl>
                                          <p:spTgt spid="6"/>
                                        </p:tgtEl>
                                      </p:cBhvr>
                                    </p:animEffect>
                                  </p:childTnLst>
                                </p:cTn>
                              </p:par>
                            </p:childTnLst>
                          </p:cTn>
                        </p:par>
                        <p:par>
                          <p:cTn id="36" fill="hold">
                            <p:stCondLst>
                              <p:cond delay="311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1"/>
                                          </p:val>
                                        </p:tav>
                                        <p:tav tm="100000">
                                          <p:val>
                                            <p:strVal val="#ppt_x"/>
                                          </p:val>
                                        </p:tav>
                                      </p:tavLst>
                                    </p:anim>
                                    <p:anim calcmode="lin" valueType="num">
                                      <p:cBhvr>
                                        <p:cTn id="4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4786326"/>
          </a:xfrm>
          <a:prstGeom prst="rect">
            <a:avLst/>
          </a:prstGeom>
          <a:noFill/>
          <a:ln w="9525">
            <a:noFill/>
            <a:miter lim="800000"/>
            <a:headEnd/>
            <a:tailEnd/>
          </a:ln>
        </p:spPr>
      </p:pic>
      <p:pic>
        <p:nvPicPr>
          <p:cNvPr id="15" name="14 Imagen" descr="354539.jpg"/>
          <p:cNvPicPr>
            <a:picLocks noChangeAspect="1"/>
          </p:cNvPicPr>
          <p:nvPr/>
        </p:nvPicPr>
        <p:blipFill>
          <a:blip r:embed="rId3" cstate="print"/>
          <a:stretch>
            <a:fillRect/>
          </a:stretch>
        </p:blipFill>
        <p:spPr bwMode="auto">
          <a:xfrm>
            <a:off x="0" y="0"/>
            <a:ext cx="9144000" cy="4771505"/>
          </a:xfrm>
          <a:prstGeom prst="rect">
            <a:avLst/>
          </a:prstGeom>
          <a:noFill/>
          <a:ln w="9525">
            <a:noFill/>
            <a:miter lim="800000"/>
            <a:headEnd/>
            <a:tailEnd/>
          </a:ln>
        </p:spPr>
      </p:pic>
      <p:sp>
        <p:nvSpPr>
          <p:cNvPr id="5" name="4 CuadroTexto"/>
          <p:cNvSpPr txBox="1"/>
          <p:nvPr/>
        </p:nvSpPr>
        <p:spPr>
          <a:xfrm>
            <a:off x="714348" y="4643450"/>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Anita se dispone a hacerlo pero, en el último momento, no puede soportar la tensión y le envía a Tony el mensaje de que Chino ha matado a María para vengarse.</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357158"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la pelea en la que Tony mata a Bernardo (el hermano de María), Tony se esconde en el sótano de la tienda/bar de Doc. Para ayudarlo a comenzar una nueva vida y huir de la policía y de la venganza de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Doc</a:t>
            </a:r>
            <a:r>
              <a:rPr lang="es-ES" i="1" dirty="0" smtClean="0">
                <a:effectLst>
                  <a:glow rad="101600">
                    <a:srgbClr val="C00000">
                      <a:alpha val="60000"/>
                    </a:srgbClr>
                  </a:glow>
                  <a:outerShdw blurRad="38100" dist="38100" dir="2700000" algn="tl">
                    <a:srgbClr val="000000">
                      <a:alpha val="43137"/>
                    </a:srgbClr>
                  </a:outerShdw>
                </a:effectLst>
              </a:rPr>
              <a:t> le entrega sus propios ahorros.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8000">
        <p15:prstTrans prst="pageCurlDouble"/>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77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4000"/>
                                        <p:tgtEl>
                                          <p:spTgt spid="15"/>
                                        </p:tgtEl>
                                      </p:cBhvr>
                                    </p:animEffect>
                                  </p:childTnLst>
                                </p:cTn>
                              </p:par>
                              <p:par>
                                <p:cTn id="25" presetID="50" presetClass="entr" presetSubtype="0" decel="100000"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4000" fill="hold"/>
                                        <p:tgtEl>
                                          <p:spTgt spid="15"/>
                                        </p:tgtEl>
                                        <p:attrNameLst>
                                          <p:attrName>ppt_w</p:attrName>
                                        </p:attrNameLst>
                                      </p:cBhvr>
                                      <p:tavLst>
                                        <p:tav tm="0">
                                          <p:val>
                                            <p:strVal val="#ppt_w+.3"/>
                                          </p:val>
                                        </p:tav>
                                        <p:tav tm="100000">
                                          <p:val>
                                            <p:strVal val="#ppt_w"/>
                                          </p:val>
                                        </p:tav>
                                      </p:tavLst>
                                    </p:anim>
                                    <p:anim calcmode="lin" valueType="num">
                                      <p:cBhvr>
                                        <p:cTn id="28" dur="4000" fill="hold"/>
                                        <p:tgtEl>
                                          <p:spTgt spid="15"/>
                                        </p:tgtEl>
                                        <p:attrNameLst>
                                          <p:attrName>ppt_h</p:attrName>
                                        </p:attrNameLst>
                                      </p:cBhvr>
                                      <p:tavLst>
                                        <p:tav tm="0">
                                          <p:val>
                                            <p:strVal val="#ppt_h"/>
                                          </p:val>
                                        </p:tav>
                                        <p:tav tm="100000">
                                          <p:val>
                                            <p:strVal val="#ppt_h"/>
                                          </p:val>
                                        </p:tav>
                                      </p:tavLst>
                                    </p:anim>
                                    <p:animEffect transition="in" filter="fade">
                                      <p:cBhvr>
                                        <p:cTn id="29" dur="4000"/>
                                        <p:tgtEl>
                                          <p:spTgt spid="15"/>
                                        </p:tgtEl>
                                      </p:cBhvr>
                                    </p:animEffect>
                                  </p:childTnLst>
                                </p:cTn>
                              </p:par>
                            </p:childTnLst>
                          </p:cTn>
                        </p:par>
                        <p:par>
                          <p:cTn id="30" fill="hold">
                            <p:stCondLst>
                              <p:cond delay="237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a:off x="0" y="0"/>
            <a:ext cx="9144000" cy="4786326"/>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3" cstate="print"/>
          <a:stretch>
            <a:fillRect/>
          </a:stretch>
        </p:blipFill>
        <p:spPr bwMode="auto">
          <a:xfrm>
            <a:off x="0" y="0"/>
            <a:ext cx="9144000" cy="4786326"/>
          </a:xfrm>
          <a:prstGeom prst="rect">
            <a:avLst/>
          </a:prstGeom>
          <a:noFill/>
          <a:ln w="9525">
            <a:noFill/>
            <a:miter lim="800000"/>
            <a:headEnd/>
            <a:tailEnd/>
          </a:ln>
        </p:spPr>
      </p:pic>
      <p:sp>
        <p:nvSpPr>
          <p:cNvPr id="4" name="3 CuadroTexto"/>
          <p:cNvSpPr txBox="1"/>
          <p:nvPr/>
        </p:nvSpPr>
        <p:spPr>
          <a:xfrm>
            <a:off x="428596" y="4357698"/>
            <a:ext cx="792961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esa falsa y terrible noticia llega a los oídos de Tony, éste sale a las</a:t>
            </a:r>
          </a:p>
          <a:p>
            <a:r>
              <a:rPr lang="es-ES" i="1" dirty="0" smtClean="0">
                <a:effectLst>
                  <a:glow rad="101600">
                    <a:srgbClr val="C00000">
                      <a:alpha val="60000"/>
                    </a:srgbClr>
                  </a:glow>
                  <a:outerShdw blurRad="38100" dist="38100" dir="2700000" algn="tl">
                    <a:srgbClr val="000000">
                      <a:alpha val="43137"/>
                    </a:srgbClr>
                  </a:outerShdw>
                </a:effectLst>
              </a:rPr>
              <a:t>calles con la intención de que Chino lo encuentre y lo mate también a él. En el patio de recreo al lado de la farmacia de </a:t>
            </a:r>
            <a:r>
              <a:rPr lang="es-ES" i="1" dirty="0" err="1" smtClean="0">
                <a:effectLst>
                  <a:glow rad="101600">
                    <a:srgbClr val="C00000">
                      <a:alpha val="60000"/>
                    </a:srgbClr>
                  </a:glow>
                  <a:outerShdw blurRad="38100" dist="38100" dir="2700000" algn="tl">
                    <a:srgbClr val="000000">
                      <a:alpha val="43137"/>
                    </a:srgbClr>
                  </a:outerShdw>
                </a:effectLst>
              </a:rPr>
              <a:t>Doc</a:t>
            </a:r>
            <a:r>
              <a:rPr lang="es-ES" i="1" dirty="0" smtClean="0">
                <a:effectLst>
                  <a:glow rad="101600">
                    <a:srgbClr val="C00000">
                      <a:alpha val="60000"/>
                    </a:srgbClr>
                  </a:glow>
                  <a:outerShdw blurRad="38100" dist="38100" dir="2700000" algn="tl">
                    <a:srgbClr val="000000">
                      <a:alpha val="43137"/>
                    </a:srgbClr>
                  </a:outerShdw>
                </a:effectLst>
              </a:rPr>
              <a:t>, Tony ve a María y corren el uno hacia el otro, hasta que Chino dispara a Tony.</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500034" y="4786326"/>
            <a:ext cx="8429684" cy="646331"/>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Doc</a:t>
            </a:r>
            <a:r>
              <a:rPr lang="es-ES" i="1" dirty="0" smtClean="0">
                <a:effectLst>
                  <a:glow rad="101600">
                    <a:srgbClr val="C00000">
                      <a:alpha val="60000"/>
                    </a:srgbClr>
                  </a:glow>
                  <a:outerShdw blurRad="38100" dist="38100" dir="2700000" algn="tl">
                    <a:srgbClr val="000000">
                      <a:alpha val="43137"/>
                    </a:srgbClr>
                  </a:outerShdw>
                </a:effectLst>
              </a:rPr>
              <a:t> destierra a los Jets, le da a Tony el dinero para que escape y le entrega el mensaje de Anita.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5000">
        <p15:prstTrans prst="pageCurlDouble" invX="1"/>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4000"/>
                                        <p:tgtEl>
                                          <p:spTgt spid="5"/>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127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3000"/>
                                        <p:tgtEl>
                                          <p:spTgt spid="5"/>
                                        </p:tgtEl>
                                        <p:attrNameLst>
                                          <p:attrName>ppt_w</p:attrName>
                                        </p:attrNameLst>
                                      </p:cBhvr>
                                      <p:tavLst>
                                        <p:tav tm="0">
                                          <p:val>
                                            <p:strVal val="ppt_w"/>
                                          </p:val>
                                        </p:tav>
                                        <p:tav tm="100000">
                                          <p:val>
                                            <p:strVal val="4*ppt_w"/>
                                          </p:val>
                                        </p:tav>
                                      </p:tavLst>
                                    </p:anim>
                                    <p:anim calcmode="lin" valueType="num">
                                      <p:cBhvr>
                                        <p:cTn id="24" dur="3000"/>
                                        <p:tgtEl>
                                          <p:spTgt spid="5"/>
                                        </p:tgtEl>
                                        <p:attrNameLst>
                                          <p:attrName>ppt_h</p:attrName>
                                        </p:attrNameLst>
                                      </p:cBhvr>
                                      <p:tavLst>
                                        <p:tav tm="0">
                                          <p:val>
                                            <p:strVal val="ppt_h"/>
                                          </p:val>
                                        </p:tav>
                                        <p:tav tm="100000">
                                          <p:val>
                                            <p:strVal val="4*ppt_h"/>
                                          </p:val>
                                        </p:tav>
                                      </p:tavLst>
                                    </p:anim>
                                    <p:set>
                                      <p:cBhvr>
                                        <p:cTn id="25" dur="1" fill="hold">
                                          <p:stCondLst>
                                            <p:cond delay="2999"/>
                                          </p:stCondLst>
                                        </p:cTn>
                                        <p:tgtEl>
                                          <p:spTgt spid="5"/>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3000"/>
                                        <p:tgtEl>
                                          <p:spTgt spid="5"/>
                                        </p:tgtEl>
                                      </p:cBhvr>
                                    </p:animEffect>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4000" fill="hold"/>
                                        <p:tgtEl>
                                          <p:spTgt spid="12"/>
                                        </p:tgtEl>
                                        <p:attrNameLst>
                                          <p:attrName>ppt_w</p:attrName>
                                        </p:attrNameLst>
                                      </p:cBhvr>
                                      <p:tavLst>
                                        <p:tav tm="0">
                                          <p:val>
                                            <p:strVal val="4/3*#ppt_w"/>
                                          </p:val>
                                        </p:tav>
                                        <p:tav tm="100000">
                                          <p:val>
                                            <p:strVal val="#ppt_w"/>
                                          </p:val>
                                        </p:tav>
                                      </p:tavLst>
                                    </p:anim>
                                    <p:anim calcmode="lin" valueType="num">
                                      <p:cBhvr>
                                        <p:cTn id="32" dur="4000" fill="hold"/>
                                        <p:tgtEl>
                                          <p:spTgt spid="12"/>
                                        </p:tgtEl>
                                        <p:attrNameLst>
                                          <p:attrName>ppt_h</p:attrName>
                                        </p:attrNameLst>
                                      </p:cBhvr>
                                      <p:tavLst>
                                        <p:tav tm="0">
                                          <p:val>
                                            <p:strVal val="4/3*#ppt_h"/>
                                          </p:val>
                                        </p:tav>
                                        <p:tav tm="100000">
                                          <p:val>
                                            <p:strVal val="#ppt_h"/>
                                          </p:val>
                                        </p:tav>
                                      </p:tavLst>
                                    </p:anim>
                                  </p:childTnLst>
                                </p:cTn>
                              </p:par>
                              <p:par>
                                <p:cTn id="33" presetID="50" presetClass="entr" presetSubtype="0" decel="100000" fill="hold" nodeType="withEffect">
                                  <p:stCondLst>
                                    <p:cond delay="20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4000" fill="hold"/>
                                        <p:tgtEl>
                                          <p:spTgt spid="12"/>
                                        </p:tgtEl>
                                        <p:attrNameLst>
                                          <p:attrName>ppt_w</p:attrName>
                                        </p:attrNameLst>
                                      </p:cBhvr>
                                      <p:tavLst>
                                        <p:tav tm="0">
                                          <p:val>
                                            <p:strVal val="#ppt_w+.3"/>
                                          </p:val>
                                        </p:tav>
                                        <p:tav tm="100000">
                                          <p:val>
                                            <p:strVal val="#ppt_w"/>
                                          </p:val>
                                        </p:tav>
                                      </p:tavLst>
                                    </p:anim>
                                    <p:anim calcmode="lin" valueType="num">
                                      <p:cBhvr>
                                        <p:cTn id="36" dur="4000" fill="hold"/>
                                        <p:tgtEl>
                                          <p:spTgt spid="12"/>
                                        </p:tgtEl>
                                        <p:attrNameLst>
                                          <p:attrName>ppt_h</p:attrName>
                                        </p:attrNameLst>
                                      </p:cBhvr>
                                      <p:tavLst>
                                        <p:tav tm="0">
                                          <p:val>
                                            <p:strVal val="#ppt_h"/>
                                          </p:val>
                                        </p:tav>
                                        <p:tav tm="100000">
                                          <p:val>
                                            <p:strVal val="#ppt_h"/>
                                          </p:val>
                                        </p:tav>
                                      </p:tavLst>
                                    </p:anim>
                                    <p:animEffect transition="in" filter="fade">
                                      <p:cBhvr>
                                        <p:cTn id="37" dur="4000"/>
                                        <p:tgtEl>
                                          <p:spTgt spid="12"/>
                                        </p:tgtEl>
                                      </p:cBhvr>
                                    </p:animEffect>
                                  </p:childTnLst>
                                </p:cTn>
                              </p:par>
                            </p:childTnLst>
                          </p:cTn>
                        </p:par>
                        <p:par>
                          <p:cTn id="38" fill="hold">
                            <p:stCondLst>
                              <p:cond delay="187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1"/>
                                          </p:val>
                                        </p:tav>
                                        <p:tav tm="100000">
                                          <p:val>
                                            <p:strVal val="#ppt_x"/>
                                          </p:val>
                                        </p:tav>
                                      </p:tavLst>
                                    </p:anim>
                                    <p:anim calcmode="lin" valueType="num">
                                      <p:cBhvr>
                                        <p:cTn id="4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6" grpId="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4739919"/>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a:off x="0" y="0"/>
            <a:ext cx="9144000" cy="4786326"/>
          </a:xfrm>
          <a:prstGeom prst="rect">
            <a:avLst/>
          </a:prstGeom>
          <a:noFill/>
          <a:ln w="9525">
            <a:noFill/>
            <a:miter lim="800000"/>
            <a:headEnd/>
            <a:tailEnd/>
          </a:ln>
        </p:spPr>
      </p:pic>
      <p:sp>
        <p:nvSpPr>
          <p:cNvPr id="5" name="4 CuadroTexto"/>
          <p:cNvSpPr txBox="1"/>
          <p:nvPr/>
        </p:nvSpPr>
        <p:spPr>
          <a:xfrm>
            <a:off x="571472" y="4786326"/>
            <a:ext cx="792961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esa falsa y terrible noticia llega a los oídos de Tony, éste sale a las</a:t>
            </a:r>
          </a:p>
          <a:p>
            <a:r>
              <a:rPr lang="es-ES" i="1" dirty="0" smtClean="0">
                <a:effectLst>
                  <a:glow rad="101600">
                    <a:srgbClr val="C00000">
                      <a:alpha val="60000"/>
                    </a:srgbClr>
                  </a:glow>
                  <a:outerShdw blurRad="38100" dist="38100" dir="2700000" algn="tl">
                    <a:srgbClr val="000000">
                      <a:alpha val="43137"/>
                    </a:srgbClr>
                  </a:outerShdw>
                </a:effectLst>
              </a:rPr>
              <a:t>calles con la intención de que Chino lo encuentre y lo mate también a él.</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642910"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medianoche se encuentra cara a cara con María, pero es demasiado tarde:</a:t>
            </a:r>
          </a:p>
          <a:p>
            <a:r>
              <a:rPr lang="es-ES" i="1" dirty="0" smtClean="0">
                <a:effectLst>
                  <a:glow rad="101600">
                    <a:srgbClr val="C00000">
                      <a:alpha val="60000"/>
                    </a:srgbClr>
                  </a:glow>
                  <a:outerShdw blurRad="38100" dist="38100" dir="2700000" algn="tl">
                    <a:srgbClr val="000000">
                      <a:alpha val="43137"/>
                    </a:srgbClr>
                  </a:outerShdw>
                </a:effectLst>
              </a:rPr>
              <a:t>Chino aparece de entre la oscuridad y lo mata. Los Jets y los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a:t>
            </a:r>
          </a:p>
          <a:p>
            <a:r>
              <a:rPr lang="es-ES" i="1" dirty="0" smtClean="0">
                <a:effectLst>
                  <a:glow rad="101600">
                    <a:srgbClr val="C00000">
                      <a:alpha val="60000"/>
                    </a:srgbClr>
                  </a:glow>
                  <a:outerShdw blurRad="38100" dist="38100" dir="2700000" algn="tl">
                    <a:srgbClr val="000000">
                      <a:alpha val="43137"/>
                    </a:srgbClr>
                  </a:outerShdw>
                </a:effectLst>
              </a:rPr>
              <a:t>consternados, salen de las sombras y, unidos por la tragedia y gracias a la</a:t>
            </a:r>
          </a:p>
          <a:p>
            <a:r>
              <a:rPr lang="es-ES" i="1" dirty="0" smtClean="0">
                <a:effectLst>
                  <a:glow rad="101600">
                    <a:srgbClr val="C00000">
                      <a:alpha val="60000"/>
                    </a:srgbClr>
                  </a:glow>
                  <a:outerShdw blurRad="38100" dist="38100" dir="2700000" algn="tl">
                    <a:srgbClr val="000000">
                      <a:alpha val="43137"/>
                    </a:srgbClr>
                  </a:outerShdw>
                </a:effectLst>
              </a:rPr>
              <a:t>mediación de María, recogen juntos el cadáver de Tony.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0000">
        <p:split orient="vert"/>
      </p:transition>
    </mc:Choice>
    <mc:Fallback>
      <p:transition spd="slow" advTm="5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ppt_w+.3"/>
                                          </p:val>
                                        </p:tav>
                                        <p:tav tm="100000">
                                          <p:val>
                                            <p:strVal val="#ppt_w"/>
                                          </p:val>
                                        </p:tav>
                                      </p:tavLst>
                                    </p:anim>
                                    <p:anim calcmode="lin" valueType="num">
                                      <p:cBhvr>
                                        <p:cTn id="11" dur="4000" fill="hold"/>
                                        <p:tgtEl>
                                          <p:spTgt spid="15"/>
                                        </p:tgtEl>
                                        <p:attrNameLst>
                                          <p:attrName>ppt_h</p:attrName>
                                        </p:attrNameLst>
                                      </p:cBhvr>
                                      <p:tavLst>
                                        <p:tav tm="0">
                                          <p:val>
                                            <p:strVal val="#ppt_h"/>
                                          </p:val>
                                        </p:tav>
                                        <p:tav tm="100000">
                                          <p:val>
                                            <p:strVal val="#ppt_h"/>
                                          </p:val>
                                        </p:tav>
                                      </p:tavLst>
                                    </p:anim>
                                    <p:animEffect transition="in" filter="fade">
                                      <p:cBhvr>
                                        <p:cTn id="12" dur="4000"/>
                                        <p:tgtEl>
                                          <p:spTgt spid="15"/>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71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4000"/>
                                        <p:tgtEl>
                                          <p:spTgt spid="4"/>
                                        </p:tgtEl>
                                      </p:cBhvr>
                                    </p:animEffect>
                                  </p:childTnLst>
                                </p:cTn>
                              </p:par>
                              <p:par>
                                <p:cTn id="26" presetID="50" presetClass="entr" presetSubtype="0" decel="10000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strVal val="#ppt_w+.3"/>
                                          </p:val>
                                        </p:tav>
                                        <p:tav tm="100000">
                                          <p:val>
                                            <p:strVal val="#ppt_w"/>
                                          </p:val>
                                        </p:tav>
                                      </p:tavLst>
                                    </p:anim>
                                    <p:anim calcmode="lin" valueType="num">
                                      <p:cBhvr>
                                        <p:cTn id="29" dur="4000" fill="hold"/>
                                        <p:tgtEl>
                                          <p:spTgt spid="4"/>
                                        </p:tgtEl>
                                        <p:attrNameLst>
                                          <p:attrName>ppt_h</p:attrName>
                                        </p:attrNameLst>
                                      </p:cBhvr>
                                      <p:tavLst>
                                        <p:tav tm="0">
                                          <p:val>
                                            <p:strVal val="#ppt_h"/>
                                          </p:val>
                                        </p:tav>
                                        <p:tav tm="100000">
                                          <p:val>
                                            <p:strVal val="#ppt_h"/>
                                          </p:val>
                                        </p:tav>
                                      </p:tavLst>
                                    </p:anim>
                                    <p:animEffect transition="in" filter="fade">
                                      <p:cBhvr>
                                        <p:cTn id="30" dur="4000"/>
                                        <p:tgtEl>
                                          <p:spTgt spid="4"/>
                                        </p:tgtEl>
                                      </p:cBhvr>
                                    </p:animEffect>
                                  </p:childTnLst>
                                </p:cTn>
                              </p:par>
                            </p:childTnLst>
                          </p:cTn>
                        </p:par>
                        <p:par>
                          <p:cTn id="31" fill="hold">
                            <p:stCondLst>
                              <p:cond delay="231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4646814"/>
          </a:xfrm>
          <a:prstGeom prst="rect">
            <a:avLst/>
          </a:prstGeom>
          <a:noFill/>
          <a:ln w="9525">
            <a:noFill/>
            <a:miter lim="800000"/>
            <a:headEnd/>
            <a:tailEnd/>
          </a:ln>
        </p:spPr>
      </p:pic>
      <p:pic>
        <p:nvPicPr>
          <p:cNvPr id="15" name="14 Imagen" descr="354539.jpg"/>
          <p:cNvPicPr>
            <a:picLocks noChangeAspect="1"/>
          </p:cNvPicPr>
          <p:nvPr/>
        </p:nvPicPr>
        <p:blipFill>
          <a:blip r:embed="rId3" cstate="print"/>
          <a:stretch>
            <a:fillRect/>
          </a:stretch>
        </p:blipFill>
        <p:spPr bwMode="auto">
          <a:xfrm>
            <a:off x="0" y="1"/>
            <a:ext cx="9144000" cy="4643449"/>
          </a:xfrm>
          <a:prstGeom prst="rect">
            <a:avLst/>
          </a:prstGeom>
          <a:noFill/>
          <a:ln w="9525">
            <a:noFill/>
            <a:miter lim="800000"/>
            <a:headEnd/>
            <a:tailEnd/>
          </a:ln>
        </p:spPr>
      </p:pic>
      <p:sp>
        <p:nvSpPr>
          <p:cNvPr id="5" name="4 CuadroTexto"/>
          <p:cNvSpPr txBox="1"/>
          <p:nvPr/>
        </p:nvSpPr>
        <p:spPr>
          <a:xfrm>
            <a:off x="642910" y="4786326"/>
            <a:ext cx="7786742" cy="369332"/>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pandillas llegan a punto de ver cómo Tony muere en brazos de María.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642910" y="4786326"/>
            <a:ext cx="735811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evitar que las pandillas peleen, María le quita el arma a Chino y amenaza con dispararles a todos, culpando a su odio de las muertes.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wipe/>
      </p:transition>
    </mc:Choice>
    <mc:Fallback>
      <p:transition spd="slow" advTm="3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07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0"/>
                                        <p:tgtEl>
                                          <p:spTgt spid="15"/>
                                        </p:tgtEl>
                                      </p:cBhvr>
                                    </p:animEffect>
                                  </p:childTnLst>
                                </p:cTn>
                              </p:par>
                              <p:par>
                                <p:cTn id="26" presetID="42" presetClass="entr" presetSubtype="0" fill="hold" nodeType="withEffect">
                                  <p:stCondLst>
                                    <p:cond delay="20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0"/>
                                        <p:tgtEl>
                                          <p:spTgt spid="15"/>
                                        </p:tgtEl>
                                      </p:cBhvr>
                                    </p:animEffect>
                                    <p:anim calcmode="lin" valueType="num">
                                      <p:cBhvr>
                                        <p:cTn id="29" dur="5000" fill="hold"/>
                                        <p:tgtEl>
                                          <p:spTgt spid="15"/>
                                        </p:tgtEl>
                                        <p:attrNameLst>
                                          <p:attrName>ppt_x</p:attrName>
                                        </p:attrNameLst>
                                      </p:cBhvr>
                                      <p:tavLst>
                                        <p:tav tm="0">
                                          <p:val>
                                            <p:strVal val="#ppt_x"/>
                                          </p:val>
                                        </p:tav>
                                        <p:tav tm="100000">
                                          <p:val>
                                            <p:strVal val="#ppt_x"/>
                                          </p:val>
                                        </p:tav>
                                      </p:tavLst>
                                    </p:anim>
                                    <p:anim calcmode="lin" valueType="num">
                                      <p:cBhvr>
                                        <p:cTn id="30" dur="5000" fill="hold"/>
                                        <p:tgtEl>
                                          <p:spTgt spid="15"/>
                                        </p:tgtEl>
                                        <p:attrNameLst>
                                          <p:attrName>ppt_y</p:attrName>
                                        </p:attrNameLst>
                                      </p:cBhvr>
                                      <p:tavLst>
                                        <p:tav tm="0">
                                          <p:val>
                                            <p:strVal val="#ppt_y+.1"/>
                                          </p:val>
                                        </p:tav>
                                        <p:tav tm="100000">
                                          <p:val>
                                            <p:strVal val="#ppt_y"/>
                                          </p:val>
                                        </p:tav>
                                      </p:tavLst>
                                    </p:anim>
                                  </p:childTnLst>
                                </p:cTn>
                              </p:par>
                            </p:childTnLst>
                          </p:cTn>
                        </p:par>
                        <p:par>
                          <p:cTn id="31" fill="hold">
                            <p:stCondLst>
                              <p:cond delay="177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5762.jpg"/>
          <p:cNvPicPr>
            <a:picLocks noChangeAspect="1"/>
          </p:cNvPicPr>
          <p:nvPr/>
        </p:nvPicPr>
        <p:blipFill>
          <a:blip r:embed="rId2" cstate="print"/>
          <a:stretch>
            <a:fillRect/>
          </a:stretch>
        </p:blipFill>
        <p:spPr bwMode="auto">
          <a:xfrm>
            <a:off x="0" y="1"/>
            <a:ext cx="9144000" cy="4643450"/>
          </a:xfrm>
          <a:prstGeom prst="rect">
            <a:avLst/>
          </a:prstGeom>
          <a:noFill/>
          <a:ln w="9525">
            <a:noFill/>
            <a:miter lim="800000"/>
            <a:headEnd/>
            <a:tailEnd/>
          </a:ln>
        </p:spPr>
      </p:pic>
      <p:sp>
        <p:nvSpPr>
          <p:cNvPr id="3" name="2 CuadroTexto"/>
          <p:cNvSpPr txBox="1"/>
          <p:nvPr/>
        </p:nvSpPr>
        <p:spPr>
          <a:xfrm>
            <a:off x="500034"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“Todos le habéis matado, a mi hermano y a Riff, pero no con balas, sino con odio. Ahora yo también puedo matar porque he aprendido a odiar…”… Y María cae al suelo rota del dolor con la pistola y su vestido rojo. Su sueño ha terminado, su inocencia también.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flythrough/>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par>
                                <p:cTn id="8" presetID="47"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0"/>
                                        <p:tgtEl>
                                          <p:spTgt spid="2"/>
                                        </p:tgtEl>
                                      </p:cBhvr>
                                    </p:animEffect>
                                    <p:anim calcmode="lin" valueType="num">
                                      <p:cBhvr>
                                        <p:cTn id="11" dur="5000" fill="hold"/>
                                        <p:tgtEl>
                                          <p:spTgt spid="2"/>
                                        </p:tgtEl>
                                        <p:attrNameLst>
                                          <p:attrName>ppt_x</p:attrName>
                                        </p:attrNameLst>
                                      </p:cBhvr>
                                      <p:tavLst>
                                        <p:tav tm="0">
                                          <p:val>
                                            <p:strVal val="#ppt_x"/>
                                          </p:val>
                                        </p:tav>
                                        <p:tav tm="100000">
                                          <p:val>
                                            <p:strVal val="#ppt_x"/>
                                          </p:val>
                                        </p:tav>
                                      </p:tavLst>
                                    </p:anim>
                                    <p:anim calcmode="lin" valueType="num">
                                      <p:cBhvr>
                                        <p:cTn id="12" dur="5000" fill="hold"/>
                                        <p:tgtEl>
                                          <p:spTgt spid="2"/>
                                        </p:tgtEl>
                                        <p:attrNameLst>
                                          <p:attrName>ppt_y</p:attrName>
                                        </p:attrNameLst>
                                      </p:cBhvr>
                                      <p:tavLst>
                                        <p:tav tm="0">
                                          <p:val>
                                            <p:strVal val="#ppt_y-.1"/>
                                          </p:val>
                                        </p:tav>
                                        <p:tav tm="100000">
                                          <p:val>
                                            <p:strVal val="#ppt_y"/>
                                          </p:val>
                                        </p:tav>
                                      </p:tavLst>
                                    </p:anim>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07.jpg"/>
          <p:cNvPicPr>
            <a:picLocks noChangeAspect="1"/>
          </p:cNvPicPr>
          <p:nvPr/>
        </p:nvPicPr>
        <p:blipFill>
          <a:blip r:embed="rId2" cstate="print"/>
          <a:stretch>
            <a:fillRect/>
          </a:stretch>
        </p:blipFill>
        <p:spPr bwMode="auto">
          <a:xfrm>
            <a:off x="0" y="0"/>
            <a:ext cx="9144000" cy="4714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3" name="2 CuadroTexto"/>
          <p:cNvSpPr txBox="1"/>
          <p:nvPr/>
        </p:nvSpPr>
        <p:spPr>
          <a:xfrm>
            <a:off x="500034"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con su mirada de súplica a Jets y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 les pide que se den cuenta de que el juego ha terminado y el odio también. Entonces terminan cogiendo del suelo a Tony tanto Jets como </a:t>
            </a:r>
            <a:r>
              <a:rPr lang="es-ES" i="1" dirty="0" err="1" smtClean="0">
                <a:effectLst>
                  <a:glow rad="101600">
                    <a:srgbClr val="C00000">
                      <a:alpha val="60000"/>
                    </a:srgbClr>
                  </a:glow>
                  <a:outerShdw blurRad="38100" dist="38100" dir="2700000" algn="tl">
                    <a:srgbClr val="000000">
                      <a:alpha val="43137"/>
                    </a:srgbClr>
                  </a:outerShdw>
                </a:effectLst>
              </a:rPr>
              <a:t>Sharks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flythrough dir="ou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outVertical)">
                                      <p:cBhvr>
                                        <p:cTn id="7" dur="4000"/>
                                        <p:tgtEl>
                                          <p:spTgt spid="11266"/>
                                        </p:tgtEl>
                                      </p:cBhvr>
                                    </p:animEffect>
                                  </p:childTnLst>
                                </p:cTn>
                              </p:par>
                              <p:par>
                                <p:cTn id="8" presetID="29" presetClass="entr" presetSubtype="0"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 calcmode="lin" valueType="num">
                                      <p:cBhvr>
                                        <p:cTn id="10" dur="4000" fill="hold"/>
                                        <p:tgtEl>
                                          <p:spTgt spid="11266"/>
                                        </p:tgtEl>
                                        <p:attrNameLst>
                                          <p:attrName>ppt_x</p:attrName>
                                        </p:attrNameLst>
                                      </p:cBhvr>
                                      <p:tavLst>
                                        <p:tav tm="0">
                                          <p:val>
                                            <p:strVal val="#ppt_x-.2"/>
                                          </p:val>
                                        </p:tav>
                                        <p:tav tm="100000">
                                          <p:val>
                                            <p:strVal val="#ppt_x"/>
                                          </p:val>
                                        </p:tav>
                                      </p:tavLst>
                                    </p:anim>
                                    <p:anim calcmode="lin" valueType="num">
                                      <p:cBhvr>
                                        <p:cTn id="11" dur="4000" fill="hold"/>
                                        <p:tgtEl>
                                          <p:spTgt spid="11266"/>
                                        </p:tgtEl>
                                        <p:attrNameLst>
                                          <p:attrName>ppt_y</p:attrName>
                                        </p:attrNameLst>
                                      </p:cBhvr>
                                      <p:tavLst>
                                        <p:tav tm="0">
                                          <p:val>
                                            <p:strVal val="#ppt_y"/>
                                          </p:val>
                                        </p:tav>
                                        <p:tav tm="100000">
                                          <p:val>
                                            <p:strVal val="#ppt_y"/>
                                          </p:val>
                                        </p:tav>
                                      </p:tavLst>
                                    </p:anim>
                                    <p:animEffect transition="in" filter="wipe(right)" prLst="gradientSize: 0.1">
                                      <p:cBhvr>
                                        <p:cTn id="12" dur="4000"/>
                                        <p:tgtEl>
                                          <p:spTgt spid="11266"/>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a:off x="0" y="0"/>
            <a:ext cx="9144000" cy="4796443"/>
          </a:xfrm>
          <a:prstGeom prst="rect">
            <a:avLst/>
          </a:prstGeom>
          <a:noFill/>
          <a:ln w="9525">
            <a:noFill/>
            <a:miter lim="800000"/>
            <a:headEnd/>
            <a:tailEnd/>
          </a:ln>
        </p:spPr>
      </p:pic>
      <p:sp>
        <p:nvSpPr>
          <p:cNvPr id="5" name="4 CuadroTexto"/>
          <p:cNvSpPr txBox="1"/>
          <p:nvPr/>
        </p:nvSpPr>
        <p:spPr>
          <a:xfrm>
            <a:off x="428596"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ella habla de la perpetuación del odio, pero cuando cae derrumbada, sabe que ese no es el camino, que así no encontrará ese lugar donde quería habitar con Tony. </a:t>
            </a:r>
            <a:r>
              <a:rPr lang="es-ES" b="1" dirty="0" smtClean="0"/>
              <a:t> </a:t>
            </a:r>
            <a:r>
              <a:rPr lang="es-ES" i="1" dirty="0" smtClean="0">
                <a:effectLst>
                  <a:glow rad="101600">
                    <a:srgbClr val="C00000">
                      <a:alpha val="60000"/>
                    </a:srgbClr>
                  </a:glow>
                  <a:outerShdw blurRad="38100" dist="38100" dir="2700000" algn="tl">
                    <a:srgbClr val="000000">
                      <a:alpha val="43137"/>
                    </a:srgbClr>
                  </a:outerShdw>
                </a:effectLst>
              </a:rPr>
              <a:t>Sobrevive al dolor, A diferencia del final de Romeo y Julieta, María no se quita la vida; decide vivir para frenar el odio.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71604" y="0"/>
            <a:ext cx="6048672" cy="720038"/>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85984" y="571484"/>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2214546" y="2714624"/>
            <a:ext cx="4214842" cy="577850"/>
          </a:xfrm>
          <a:prstGeom prst="rect">
            <a:avLst/>
          </a:prstGeom>
        </p:spPr>
        <p:txBody>
          <a:bodyPr wrap="none" fromWordArt="1">
            <a:prstTxWarp prst="textDoubleWave1">
              <a:avLst>
                <a:gd name="adj1" fmla="val 0"/>
                <a:gd name="adj2" fmla="val 0"/>
              </a:avLst>
            </a:prstTxWarp>
            <a:scene3d>
              <a:camera prst="perspectiveAbove"/>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no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err="1" smtClean="0">
                <a:ln w="12700">
                  <a:noFill/>
                  <a:round/>
                  <a:headEnd/>
                  <a:tailEnd/>
                </a:ln>
                <a:solidFill>
                  <a:srgbClr val="33CCFF"/>
                </a:solidFill>
                <a:effectLst>
                  <a:reflection blurRad="6350" stA="60000" endA="900" endPos="58000" dir="5400000" sy="-100000" algn="bl" rotWithShape="0"/>
                </a:effectLst>
                <a:latin typeface="High Tower Text"/>
              </a:rPr>
              <a:t>Intermission</a:t>
            </a:r>
            <a:r>
              <a:rPr lang="es-ES" sz="3600" kern="10" spc="-360" dirty="0" smtClean="0">
                <a:ln w="12700">
                  <a:noFill/>
                  <a:round/>
                  <a:headEnd/>
                  <a:tailEnd/>
                </a:ln>
                <a:solidFill>
                  <a:srgbClr val="33CCFF"/>
                </a:solidFill>
                <a:effectLst>
                  <a:reflection blurRad="6350" stA="60000" endA="900" endPos="58000" dir="5400000" sy="-100000" algn="bl" rotWithShape="0"/>
                </a:effectLst>
                <a:latin typeface="Georgia" pitchFamily="18" charset="0"/>
              </a:rPr>
              <a:t>   </a:t>
            </a:r>
            <a:endParaRPr lang="es-ES" sz="3600" kern="10" spc="-360" dirty="0">
              <a:ln w="12700">
                <a:noFill/>
                <a:round/>
                <a:headEnd/>
                <a:tailEnd/>
              </a:ln>
              <a:solidFill>
                <a:srgbClr val="33CCFF"/>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2143108" y="2000244"/>
            <a:ext cx="4429156" cy="54985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End</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Credits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6"/>
          <p:cNvSpPr>
            <a:spLocks noChangeArrowheads="1" noChangeShapeType="1" noTextEdit="1"/>
          </p:cNvSpPr>
          <p:nvPr/>
        </p:nvSpPr>
        <p:spPr bwMode="auto">
          <a:xfrm>
            <a:off x="2071670" y="3357566"/>
            <a:ext cx="4857784" cy="635608"/>
          </a:xfrm>
          <a:prstGeom prst="rect">
            <a:avLst/>
          </a:prstGeom>
          <a:noFill/>
          <a:ln>
            <a:noFill/>
          </a:ln>
        </p:spPr>
        <p:txBody>
          <a:bodyPr wrap="none" fromWordArt="1">
            <a:prstTxWarp prst="textDoubleWave1">
              <a:avLst>
                <a:gd name="adj1" fmla="val 0"/>
                <a:gd name="adj2" fmla="val 0"/>
              </a:avLst>
            </a:prstTxWarp>
            <a:scene3d>
              <a:camera prst="perspectiveAbove"/>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FFC000"/>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smtClean="0">
                <a:ln w="12700">
                  <a:solidFill>
                    <a:srgbClr val="FFC000"/>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América</a:t>
            </a:r>
            <a:r>
              <a:rPr lang="es-ES" sz="3600" b="1" kern="10" spc="-360" dirty="0" smtClean="0">
                <a:ln w="12700">
                  <a:solidFill>
                    <a:srgbClr val="FFC000"/>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rPr>
              <a:t>  </a:t>
            </a:r>
            <a:endParaRPr lang="es-ES" sz="3600" b="1" kern="10" spc="-360" dirty="0">
              <a:ln w="12700">
                <a:solidFill>
                  <a:srgbClr val="FFC000"/>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endParaRPr>
          </a:p>
        </p:txBody>
      </p:sp>
      <p:sp>
        <p:nvSpPr>
          <p:cNvPr id="8" name="WordArt 11"/>
          <p:cNvSpPr>
            <a:spLocks noChangeArrowheads="1" noChangeShapeType="1" noTextEdit="1"/>
          </p:cNvSpPr>
          <p:nvPr/>
        </p:nvSpPr>
        <p:spPr bwMode="auto">
          <a:xfrm>
            <a:off x="2143108" y="1285864"/>
            <a:ext cx="4143405" cy="57150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Overture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2214546" y="4071946"/>
            <a:ext cx="4143405" cy="57150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solidFill>
                    <a:schemeClr val="accent6">
                      <a:lumMod val="75000"/>
                    </a:schemeClr>
                  </a:solid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solidFill>
                    <a:schemeClr val="accent6">
                      <a:lumMod val="75000"/>
                    </a:schemeClr>
                  </a:solid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María</a:t>
            </a:r>
            <a:r>
              <a:rPr lang="es-ES" sz="3600" kern="10" dirty="0" smtClean="0">
                <a:ln w="9525">
                  <a:solidFill>
                    <a:schemeClr val="accent6">
                      <a:lumMod val="75000"/>
                    </a:schemeClr>
                  </a:solid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solidFill>
                  <a:schemeClr val="accent6">
                    <a:lumMod val="75000"/>
                  </a:schemeClr>
                </a:solid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10" name="WordArt 11"/>
          <p:cNvSpPr>
            <a:spLocks noChangeArrowheads="1" noChangeShapeType="1" noTextEdit="1"/>
          </p:cNvSpPr>
          <p:nvPr/>
        </p:nvSpPr>
        <p:spPr bwMode="auto">
          <a:xfrm>
            <a:off x="1214414" y="4786326"/>
            <a:ext cx="6572296" cy="57150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solidFill>
                    <a:srgbClr val="FFFF00"/>
                  </a:solid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a:t>
            </a:r>
            <a:r>
              <a:rPr lang="es-ES" sz="3600" kern="10" dirty="0" smtClean="0">
                <a:ln w="9525">
                  <a:solidFill>
                    <a:srgbClr val="FFFF00"/>
                  </a:solid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Banda sonora de la película )</a:t>
            </a:r>
            <a:r>
              <a:rPr lang="es-ES" sz="3600" kern="10" dirty="0" smtClean="0">
                <a:ln w="9525">
                  <a:solidFill>
                    <a:srgbClr val="FFFF00"/>
                  </a:solid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solidFill>
                  <a:srgbClr val="FFFF00"/>
                </a:solid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23" presetClass="entr" presetSubtype="16"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23" presetClass="entr" presetSubtype="16"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 calcmode="lin" valueType="num">
                                      <p:cBhvr>
                                        <p:cTn id="32" dur="2000" fill="hold"/>
                                        <p:tgtEl>
                                          <p:spTgt spid="89094"/>
                                        </p:tgtEl>
                                        <p:attrNameLst>
                                          <p:attrName>ppt_w</p:attrName>
                                        </p:attrNameLst>
                                      </p:cBhvr>
                                      <p:tavLst>
                                        <p:tav tm="0">
                                          <p:val>
                                            <p:fltVal val="0"/>
                                          </p:val>
                                        </p:tav>
                                        <p:tav tm="100000">
                                          <p:val>
                                            <p:strVal val="#ppt_w"/>
                                          </p:val>
                                        </p:tav>
                                      </p:tavLst>
                                    </p:anim>
                                    <p:anim calcmode="lin" valueType="num">
                                      <p:cBhvr>
                                        <p:cTn id="33" dur="2000" fill="hold"/>
                                        <p:tgtEl>
                                          <p:spTgt spid="89094"/>
                                        </p:tgtEl>
                                        <p:attrNameLst>
                                          <p:attrName>ppt_h</p:attrName>
                                        </p:attrNameLst>
                                      </p:cBhvr>
                                      <p:tavLst>
                                        <p:tav tm="0">
                                          <p:val>
                                            <p:fltVal val="0"/>
                                          </p:val>
                                        </p:tav>
                                        <p:tav tm="100000">
                                          <p:val>
                                            <p:strVal val="#ppt_h"/>
                                          </p:val>
                                        </p:tav>
                                      </p:tavLst>
                                    </p:anim>
                                  </p:childTnLst>
                                </p:cTn>
                              </p:par>
                            </p:childTnLst>
                          </p:cTn>
                        </p:par>
                        <p:par>
                          <p:cTn id="34" fill="hold">
                            <p:stCondLst>
                              <p:cond delay="12000"/>
                            </p:stCondLst>
                            <p:childTnLst>
                              <p:par>
                                <p:cTn id="35" presetID="23" presetClass="entr" presetSubtype="16" fill="hold" nodeType="after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2000" fill="hold"/>
                                        <p:tgtEl>
                                          <p:spTgt spid="7"/>
                                        </p:tgtEl>
                                        <p:attrNameLst>
                                          <p:attrName>ppt_w</p:attrName>
                                        </p:attrNameLst>
                                      </p:cBhvr>
                                      <p:tavLst>
                                        <p:tav tm="0">
                                          <p:val>
                                            <p:fltVal val="0"/>
                                          </p:val>
                                        </p:tav>
                                        <p:tav tm="100000">
                                          <p:val>
                                            <p:strVal val="#ppt_w"/>
                                          </p:val>
                                        </p:tav>
                                      </p:tavLst>
                                    </p:anim>
                                    <p:anim calcmode="lin" valueType="num">
                                      <p:cBhvr>
                                        <p:cTn id="38" dur="2000" fill="hold"/>
                                        <p:tgtEl>
                                          <p:spTgt spid="7"/>
                                        </p:tgtEl>
                                        <p:attrNameLst>
                                          <p:attrName>ppt_h</p:attrName>
                                        </p:attrNameLst>
                                      </p:cBhvr>
                                      <p:tavLst>
                                        <p:tav tm="0">
                                          <p:val>
                                            <p:fltVal val="0"/>
                                          </p:val>
                                        </p:tav>
                                        <p:tav tm="100000">
                                          <p:val>
                                            <p:strVal val="#ppt_h"/>
                                          </p:val>
                                        </p:tav>
                                      </p:tavLst>
                                    </p:anim>
                                  </p:childTnLst>
                                </p:cTn>
                              </p:par>
                            </p:childTnLst>
                          </p:cTn>
                        </p:par>
                        <p:par>
                          <p:cTn id="39" fill="hold">
                            <p:stCondLst>
                              <p:cond delay="14500"/>
                            </p:stCondLst>
                            <p:childTnLst>
                              <p:par>
                                <p:cTn id="40" presetID="23" presetClass="entr" presetSubtype="16" fill="hold" nodeType="afterEffect">
                                  <p:stCondLst>
                                    <p:cond delay="500"/>
                                  </p:stCondLst>
                                  <p:childTnLst>
                                    <p:set>
                                      <p:cBhvr>
                                        <p:cTn id="41" dur="1" fill="hold">
                                          <p:stCondLst>
                                            <p:cond delay="0"/>
                                          </p:stCondLst>
                                        </p:cTn>
                                        <p:tgtEl>
                                          <p:spTgt spid="9"/>
                                        </p:tgtEl>
                                        <p:attrNameLst>
                                          <p:attrName>style.visibility</p:attrName>
                                        </p:attrNameLst>
                                      </p:cBhvr>
                                      <p:to>
                                        <p:strVal val="visible"/>
                                      </p:to>
                                    </p:set>
                                    <p:anim calcmode="lin" valueType="num">
                                      <p:cBhvr>
                                        <p:cTn id="42" dur="2000" fill="hold"/>
                                        <p:tgtEl>
                                          <p:spTgt spid="9"/>
                                        </p:tgtEl>
                                        <p:attrNameLst>
                                          <p:attrName>ppt_w</p:attrName>
                                        </p:attrNameLst>
                                      </p:cBhvr>
                                      <p:tavLst>
                                        <p:tav tm="0">
                                          <p:val>
                                            <p:fltVal val="0"/>
                                          </p:val>
                                        </p:tav>
                                        <p:tav tm="100000">
                                          <p:val>
                                            <p:strVal val="#ppt_w"/>
                                          </p:val>
                                        </p:tav>
                                      </p:tavLst>
                                    </p:anim>
                                    <p:anim calcmode="lin" valueType="num">
                                      <p:cBhvr>
                                        <p:cTn id="43" dur="2000" fill="hold"/>
                                        <p:tgtEl>
                                          <p:spTgt spid="9"/>
                                        </p:tgtEl>
                                        <p:attrNameLst>
                                          <p:attrName>ppt_h</p:attrName>
                                        </p:attrNameLst>
                                      </p:cBhvr>
                                      <p:tavLst>
                                        <p:tav tm="0">
                                          <p:val>
                                            <p:fltVal val="0"/>
                                          </p:val>
                                        </p:tav>
                                        <p:tav tm="100000">
                                          <p:val>
                                            <p:strVal val="#ppt_h"/>
                                          </p:val>
                                        </p:tav>
                                      </p:tavLst>
                                    </p:anim>
                                  </p:childTnLst>
                                </p:cTn>
                              </p:par>
                            </p:childTnLst>
                          </p:cTn>
                        </p:par>
                        <p:par>
                          <p:cTn id="44" fill="hold">
                            <p:stCondLst>
                              <p:cond delay="17000"/>
                            </p:stCondLst>
                            <p:childTnLst>
                              <p:par>
                                <p:cTn id="45" presetID="23" presetClass="entr" presetSubtype="16" fill="hold" nodeType="afterEffect">
                                  <p:stCondLst>
                                    <p:cond delay="500"/>
                                  </p:stCondLst>
                                  <p:childTnLst>
                                    <p:set>
                                      <p:cBhvr>
                                        <p:cTn id="46" dur="1" fill="hold">
                                          <p:stCondLst>
                                            <p:cond delay="0"/>
                                          </p:stCondLst>
                                        </p:cTn>
                                        <p:tgtEl>
                                          <p:spTgt spid="10"/>
                                        </p:tgtEl>
                                        <p:attrNameLst>
                                          <p:attrName>style.visibility</p:attrName>
                                        </p:attrNameLst>
                                      </p:cBhvr>
                                      <p:to>
                                        <p:strVal val="visible"/>
                                      </p:to>
                                    </p:set>
                                    <p:anim calcmode="lin" valueType="num">
                                      <p:cBhvr>
                                        <p:cTn id="47" dur="2000" fill="hold"/>
                                        <p:tgtEl>
                                          <p:spTgt spid="10"/>
                                        </p:tgtEl>
                                        <p:attrNameLst>
                                          <p:attrName>ppt_w</p:attrName>
                                        </p:attrNameLst>
                                      </p:cBhvr>
                                      <p:tavLst>
                                        <p:tav tm="0">
                                          <p:val>
                                            <p:fltVal val="0"/>
                                          </p:val>
                                        </p:tav>
                                        <p:tav tm="100000">
                                          <p:val>
                                            <p:strVal val="#ppt_w"/>
                                          </p:val>
                                        </p:tav>
                                      </p:tavLst>
                                    </p:anim>
                                    <p:anim calcmode="lin" valueType="num">
                                      <p:cBhvr>
                                        <p:cTn id="48"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84115354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3151</Words>
  <Application>Microsoft Office PowerPoint</Application>
  <PresentationFormat>Presentación en pantalla (16:10)</PresentationFormat>
  <Paragraphs>117</Paragraphs>
  <Slides>47</Slides>
  <Notes>2</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47</vt:i4>
      </vt:variant>
    </vt:vector>
  </HeadingPairs>
  <TitlesOfParts>
    <vt:vector size="58" baseType="lpstr">
      <vt:lpstr>Arial</vt:lpstr>
      <vt:lpstr>Arial Black</vt:lpstr>
      <vt:lpstr>Calibri</vt:lpstr>
      <vt:lpstr>Georgia</vt:lpstr>
      <vt:lpstr>High Tower Text</vt:lpstr>
      <vt:lpstr>Kristen ITC</vt:lpstr>
      <vt:lpstr>Lucida Bright</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2026-09-19T11:13:32Z</dcterms:modified>
</cp:coreProperties>
</file>