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98" r:id="rId3"/>
    <p:sldId id="412" r:id="rId4"/>
    <p:sldId id="329" r:id="rId5"/>
    <p:sldId id="333" r:id="rId6"/>
    <p:sldId id="338" r:id="rId7"/>
    <p:sldId id="336" r:id="rId8"/>
    <p:sldId id="331" r:id="rId9"/>
    <p:sldId id="335" r:id="rId10"/>
    <p:sldId id="404" r:id="rId11"/>
    <p:sldId id="337" r:id="rId12"/>
    <p:sldId id="339" r:id="rId13"/>
    <p:sldId id="342" r:id="rId14"/>
    <p:sldId id="343" r:id="rId15"/>
    <p:sldId id="345" r:id="rId16"/>
    <p:sldId id="346" r:id="rId17"/>
    <p:sldId id="347" r:id="rId18"/>
    <p:sldId id="349" r:id="rId19"/>
    <p:sldId id="350" r:id="rId20"/>
    <p:sldId id="351" r:id="rId21"/>
    <p:sldId id="405" r:id="rId22"/>
    <p:sldId id="352" r:id="rId23"/>
    <p:sldId id="353" r:id="rId24"/>
    <p:sldId id="354" r:id="rId25"/>
    <p:sldId id="355" r:id="rId26"/>
    <p:sldId id="358" r:id="rId27"/>
    <p:sldId id="406" r:id="rId28"/>
    <p:sldId id="359" r:id="rId29"/>
    <p:sldId id="407" r:id="rId30"/>
    <p:sldId id="361" r:id="rId31"/>
    <p:sldId id="362" r:id="rId32"/>
    <p:sldId id="348" r:id="rId33"/>
    <p:sldId id="400" r:id="rId34"/>
    <p:sldId id="365" r:id="rId35"/>
    <p:sldId id="366" r:id="rId36"/>
    <p:sldId id="368" r:id="rId37"/>
    <p:sldId id="401" r:id="rId38"/>
    <p:sldId id="369" r:id="rId39"/>
    <p:sldId id="370" r:id="rId40"/>
    <p:sldId id="371" r:id="rId41"/>
    <p:sldId id="372" r:id="rId42"/>
    <p:sldId id="402" r:id="rId43"/>
    <p:sldId id="408" r:id="rId44"/>
    <p:sldId id="374" r:id="rId45"/>
    <p:sldId id="376" r:id="rId46"/>
    <p:sldId id="409" r:id="rId47"/>
    <p:sldId id="377" r:id="rId48"/>
    <p:sldId id="378" r:id="rId49"/>
    <p:sldId id="410" r:id="rId50"/>
    <p:sldId id="379" r:id="rId51"/>
    <p:sldId id="380" r:id="rId52"/>
    <p:sldId id="381" r:id="rId53"/>
    <p:sldId id="383" r:id="rId54"/>
    <p:sldId id="384" r:id="rId55"/>
    <p:sldId id="385" r:id="rId56"/>
    <p:sldId id="386" r:id="rId57"/>
    <p:sldId id="387" r:id="rId58"/>
    <p:sldId id="411" r:id="rId59"/>
    <p:sldId id="388" r:id="rId60"/>
    <p:sldId id="394" r:id="rId61"/>
    <p:sldId id="399" r:id="rId62"/>
    <p:sldId id="413"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0veP/PWx7eh9Y+tNRJ2oQ==" hashData="8J2SvyXLQEewmESw1QC/Gsj29AM="/>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0F28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13" autoAdjust="0"/>
    <p:restoredTop sz="94660"/>
  </p:normalViewPr>
  <p:slideViewPr>
    <p:cSldViewPr>
      <p:cViewPr>
        <p:scale>
          <a:sx n="60" d="100"/>
          <a:sy n="60" d="100"/>
        </p:scale>
        <p:origin x="629"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50BAECA1-BA8A-457D-BE9C-F1C0FFAA28C7}" type="datetimeFigureOut">
              <a:rPr lang="es-ES"/>
              <a:pPr/>
              <a:t>07/04/2025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0A393E0B-D265-4520-8582-1D8DBA12E55D}"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endParaRPr lang="es-ES" smtClean="0"/>
          </a:p>
        </p:txBody>
      </p:sp>
      <p:sp>
        <p:nvSpPr>
          <p:cNvPr id="4" name="3 Marcador de número de diapositiva"/>
          <p:cNvSpPr>
            <a:spLocks noGrp="1"/>
          </p:cNvSpPr>
          <p:nvPr>
            <p:ph type="sldNum" sz="quarter" idx="5"/>
          </p:nvPr>
        </p:nvSpPr>
        <p:spPr/>
        <p:txBody>
          <a:bodyPr/>
          <a:lstStyle/>
          <a:p>
            <a:fld id="{DB40A369-2D10-4081-9500-0E705201DFE1}" type="slidenum">
              <a:rPr lang="es-ES"/>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46688D3-6795-4D0C-9D04-E7E1DD77B496}" type="datetimeFigureOut">
              <a:rPr lang="es-ES"/>
              <a:pPr/>
              <a:t>07/04/2025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2496938-B318-4678-9438-3B8566D780E8}"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7F160CE-D275-4EAD-B84D-E55196B7C057}" type="datetimeFigureOut">
              <a:rPr lang="es-ES"/>
              <a:pPr/>
              <a:t>07/04/2025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513424-9BE6-419C-9F7B-6C88F60A413A}"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2F349096-0F17-4E77-A654-47A6F47993D7}" type="datetimeFigureOut">
              <a:rPr lang="es-ES"/>
              <a:pPr/>
              <a:t>07/04/2025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717DB98-B6B3-40CD-88C1-E20F0B10C75E}"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5211F7A4-B9B9-4E50-8C6D-FE70C6E14F50}" type="datetimeFigureOut">
              <a:rPr lang="es-ES"/>
              <a:pPr/>
              <a:t>07/04/2025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29D5E74-E8F8-45FE-A60E-6949B36976C0}"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926FBAA-082C-4AE5-A034-333B484C4781}" type="datetimeFigureOut">
              <a:rPr lang="es-ES"/>
              <a:pPr/>
              <a:t>07/04/2025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24CA118F-3599-45B8-8C96-6B57EF836930}"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7A6FD5BD-534D-4D08-BC36-10351E1DFB79}" type="datetimeFigureOut">
              <a:rPr lang="es-ES"/>
              <a:pPr/>
              <a:t>07/04/2025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6A7B9106-616C-4AE1-9105-03536EFF89C2}"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FF1A322-A974-4A1A-AA45-38DE07A76BFC}" type="datetimeFigureOut">
              <a:rPr lang="es-ES"/>
              <a:pPr/>
              <a:t>07/04/2025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6815272-56E2-4F57-83FD-1A9C7A0711D7}"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042D3FC-FD75-4CB6-B32D-70CFA6D42205}" type="datetimeFigureOut">
              <a:rPr lang="es-ES"/>
              <a:pPr/>
              <a:t>07/04/2025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ECED1E7-5B0E-4535-A901-0C5CFFBC1553}"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4F05635-9DDE-46B8-AAD7-EF2A191ACF0D}" type="datetimeFigureOut">
              <a:rPr lang="es-ES"/>
              <a:pPr/>
              <a:t>07/04/2025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D104B3A-EAFE-4701-A221-072C5B830026}"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199C74D-CC93-4992-A3C4-D6A63B418C55}" type="datetimeFigureOut">
              <a:rPr lang="es-ES"/>
              <a:pPr/>
              <a:t>07/04/2025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007BDC-E06A-49CA-9D2E-61DE20B4C504}"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B26F0F9-63A8-4438-A87D-E8709A55D8C1}" type="datetimeFigureOut">
              <a:rPr lang="es-ES"/>
              <a:pPr/>
              <a:t>07/04/2025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6805EE4-B4AE-4E0E-AC7A-27311A439FB0}"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933816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5CB3E521-59A0-4084-8EFD-0C7DA8683F54}" type="datetimeFigureOut">
              <a:rPr lang="es-ES"/>
              <a:pPr/>
              <a:t>07/04/2025</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CC56745D-2F7A-4A4E-8219-A705048ACF5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4334054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2" y="193204"/>
            <a:ext cx="7273925" cy="1201737"/>
          </a:xfrm>
          <a:prstGeom prst="rect">
            <a:avLst/>
          </a:prstGeom>
        </p:spPr>
        <p:txBody>
          <a:bodyPr wrap="none" fromWordArt="1">
            <a:prstTxWarp prst="textTriangle">
              <a:avLst>
                <a:gd name="adj" fmla="val 3254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Visita al Museo del Prado -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043608" y="1705372"/>
            <a:ext cx="7056437" cy="71913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80901" name="WordArt 5"/>
          <p:cNvSpPr>
            <a:spLocks noChangeArrowheads="1" noChangeShapeType="1" noTextEdit="1"/>
          </p:cNvSpPr>
          <p:nvPr/>
        </p:nvSpPr>
        <p:spPr bwMode="auto">
          <a:xfrm>
            <a:off x="1043608" y="2929508"/>
            <a:ext cx="6911975" cy="600075"/>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2051720" y="3865612"/>
            <a:ext cx="4895850"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771800" y="4513684"/>
            <a:ext cx="3529012" cy="7810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endPar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1 museo-nacional-del-prad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187624" y="193204"/>
            <a:ext cx="6696744" cy="707886"/>
          </a:xfrm>
          <a:prstGeom prst="rect">
            <a:avLst/>
          </a:prstGeom>
          <a:noFill/>
        </p:spPr>
        <p:txBody>
          <a:bodyPr wrap="none" lIns="91440" tIns="45720" rIns="91440" bIns="45720">
            <a:prstTxWarp prst="textFadeUp">
              <a:avLst>
                <a:gd name="adj" fmla="val 4826"/>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Museo del Prado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
        <p:nvSpPr>
          <p:cNvPr id="3" name="2 CuadroTexto"/>
          <p:cNvSpPr txBox="1"/>
          <p:nvPr/>
        </p:nvSpPr>
        <p:spPr>
          <a:xfrm>
            <a:off x="467544" y="1201316"/>
            <a:ext cx="835292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Prado no fue diseñado para ser una de las galerías de arte más importantes del mundo. Sin embargo, en 2019 celebró dos siglos de vida, el museo nacional de España puede presumir de ser el anfitrión de casi tres millones de visitantes al año que se ha convertido en una de las colecciones pictóricas de mayor calidad en Europa.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217540"/>
            <a:ext cx="842493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década de 1780, cuando el rey Carlos III de España encargó la construcción del edificio, quería un museo de ciencias naturales para celebrar el espíritu de la Ilustración. No obstante, cuando su nieto ultraconservador, Fernando VII, llegó al trono tres décadas más tarde, puso un alto a ese proyecto. “Quería presentar la riqueza de su colección en vez de hacer algún tipo de contribución al progreso científico”.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70000">
        <p14:vortex dir="r"/>
      </p:transition>
    </mc:Choice>
    <mc:Fallback>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9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702-svetik.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Prado a menudo navegó las aguas agitadas de la política española, en un país que pasó de ser una potencia imperial a una nación dividida por una Guerra Civil, para después atravesar por una dictadura hasta la democracia de la actualidad.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sndAc>
          <p:stSnd loop="1">
            <p:snd r:embed="rId2" name="Variadas.wav"/>
          </p:stSnd>
        </p:sndAc>
      </p:transition>
    </mc:Choice>
    <mc:Fallback>
      <p:transition spd="slow" advTm="3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 presetClass="exit" presetSubtype="1" fill="hold" nodeType="withEffect">
                                  <p:stCondLst>
                                    <p:cond delay="0"/>
                                  </p:stCondLst>
                                  <p:childTnLst>
                                    <p:anim calcmode="lin" valueType="num">
                                      <p:cBhvr additive="base">
                                        <p:cTn id="9" dur="5000"/>
                                        <p:tgtEl>
                                          <p:spTgt spid="5"/>
                                        </p:tgtEl>
                                        <p:attrNameLst>
                                          <p:attrName>ppt_x</p:attrName>
                                        </p:attrNameLst>
                                      </p:cBhvr>
                                      <p:tavLst>
                                        <p:tav tm="0">
                                          <p:val>
                                            <p:strVal val="ppt_x"/>
                                          </p:val>
                                        </p:tav>
                                        <p:tav tm="100000">
                                          <p:val>
                                            <p:strVal val="ppt_x"/>
                                          </p:val>
                                        </p:tav>
                                      </p:tavLst>
                                    </p:anim>
                                    <p:anim calcmode="lin" valueType="num">
                                      <p:cBhvr additive="base">
                                        <p:cTn id="10" dur="5000"/>
                                        <p:tgtEl>
                                          <p:spTgt spid="5"/>
                                        </p:tgtEl>
                                        <p:attrNameLst>
                                          <p:attrName>ppt_y</p:attrName>
                                        </p:attrNameLst>
                                      </p:cBhvr>
                                      <p:tavLst>
                                        <p:tav tm="0">
                                          <p:val>
                                            <p:strVal val="ppt_y"/>
                                          </p:val>
                                        </p:tav>
                                        <p:tav tm="100000">
                                          <p:val>
                                            <p:strVal val="0-ppt_h/2"/>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
                                          </p:val>
                                        </p:tav>
                                        <p:tav tm="100000">
                                          <p:val>
                                            <p:strVal val="#ppt_x"/>
                                          </p:val>
                                        </p:tav>
                                      </p:tavLst>
                                    </p:anim>
                                    <p:anim calcmode="lin" valueType="num">
                                      <p:cBhvr>
                                        <p:cTn id="15" dur="5000" fill="hold"/>
                                        <p:tgtEl>
                                          <p:spTgt spid="4"/>
                                        </p:tgtEl>
                                        <p:attrNameLst>
                                          <p:attrName>ppt_y</p:attrName>
                                        </p:attrNameLst>
                                      </p:cBhvr>
                                      <p:tavLst>
                                        <p:tav tm="0">
                                          <p:val>
                                            <p:strVal val="#ppt_y+#ppt_h/2"/>
                                          </p:val>
                                        </p:tav>
                                        <p:tav tm="100000">
                                          <p:val>
                                            <p:strVal val="#ppt_y"/>
                                          </p:val>
                                        </p:tav>
                                      </p:tavLst>
                                    </p:anim>
                                    <p:anim calcmode="lin" valueType="num">
                                      <p:cBhvr>
                                        <p:cTn id="16" dur="5000" fill="hold"/>
                                        <p:tgtEl>
                                          <p:spTgt spid="4"/>
                                        </p:tgtEl>
                                        <p:attrNameLst>
                                          <p:attrName>ppt_w</p:attrName>
                                        </p:attrNameLst>
                                      </p:cBhvr>
                                      <p:tavLst>
                                        <p:tav tm="0">
                                          <p:val>
                                            <p:strVal val="#ppt_w"/>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98450"/>
            <a:ext cx="8640960" cy="5178425"/>
          </a:xfrm>
          <a:prstGeom prst="rect">
            <a:avLst/>
          </a:prstGeom>
          <a:solidFill>
            <a:schemeClr val="bg2">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00063" y="476250"/>
            <a:ext cx="8104187" cy="4772025"/>
          </a:xfrm>
          <a:prstGeom prst="rect">
            <a:avLst/>
          </a:prstGeom>
          <a:solidFill>
            <a:schemeClr val="bg2">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02" name="7 CuadroTexto"/>
          <p:cNvSpPr txBox="1">
            <a:spLocks noChangeArrowheads="1"/>
          </p:cNvSpPr>
          <p:nvPr/>
        </p:nvSpPr>
        <p:spPr bwMode="auto">
          <a:xfrm>
            <a:off x="323850" y="-527050"/>
            <a:ext cx="8569325" cy="369887"/>
          </a:xfrm>
          <a:prstGeom prst="rect">
            <a:avLst/>
          </a:prstGeom>
          <a:noFill/>
          <a:ln w="9525">
            <a:noFill/>
            <a:miter lim="800000"/>
            <a:headEnd/>
            <a:tailEnd/>
          </a:ln>
        </p:spPr>
        <p:txBody>
          <a:bodyPr>
            <a:spAutoFit/>
          </a:bodyPr>
          <a:lstStyle/>
          <a:p>
            <a:endParaRPr lang="es-ES"/>
          </a:p>
        </p:txBody>
      </p:sp>
      <p:sp>
        <p:nvSpPr>
          <p:cNvPr id="8" name="7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década de 1780, se encargó la construcción del edificio del Prado para que fuera un museo de ciencias naturales, pero abrió al público en 1819 como una galería con el objetivo de exhibir la colección de arte de la Corona.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 calcmode="lin" valueType="num">
                                      <p:cBhvr>
                                        <p:cTn id="16" dur="4000" fill="hold"/>
                                        <p:tgtEl>
                                          <p:spTgt spid="2050"/>
                                        </p:tgtEl>
                                        <p:attrNameLst>
                                          <p:attrName>ppt_w</p:attrName>
                                        </p:attrNameLst>
                                      </p:cBhvr>
                                      <p:tavLst>
                                        <p:tav tm="0">
                                          <p:val>
                                            <p:strVal val="4/3*#ppt_w"/>
                                          </p:val>
                                        </p:tav>
                                        <p:tav tm="100000">
                                          <p:val>
                                            <p:strVal val="#ppt_w"/>
                                          </p:val>
                                        </p:tav>
                                      </p:tavLst>
                                    </p:anim>
                                    <p:anim calcmode="lin" valueType="num">
                                      <p:cBhvr>
                                        <p:cTn id="17" dur="4000" fill="hold"/>
                                        <p:tgtEl>
                                          <p:spTgt spid="2050"/>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uena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bg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177800"/>
            <a:ext cx="8605837" cy="5299075"/>
          </a:xfrm>
          <a:prstGeom prst="rect">
            <a:avLst/>
          </a:prstGeom>
          <a:solidFill>
            <a:schemeClr val="tx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298450"/>
            <a:ext cx="8175625" cy="5000625"/>
          </a:xfrm>
          <a:prstGeom prst="rect">
            <a:avLst/>
          </a:prstGeom>
          <a:solidFill>
            <a:schemeClr val="tx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 común que las convulsiones domésticas en España tuvieran bajo amenaza al Prado, en particular durante la Guerra Civil, cuando sacaron las pinturas más importantes del museo y las llevaron a un lugar seguro en Suiza.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glitter pattern="hexago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2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2500" accel="50000" fill="hold">
                                          <p:stCondLst>
                                            <p:cond delay="2500"/>
                                          </p:stCondLst>
                                        </p:cTn>
                                        <p:tgtEl>
                                          <p:spTgt spid="4"/>
                                        </p:tgtEl>
                                        <p:attrNameLst>
                                          <p:attrName>ppt_w</p:attrName>
                                        </p:attrNameLst>
                                      </p:cBhvr>
                                      <p:tavLst>
                                        <p:tav tm="0">
                                          <p:val>
                                            <p:strVal val="#ppt_w*.05"/>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anim calcmode="lin" valueType="num">
                                      <p:cBhvr>
                                        <p:cTn id="23" dur="2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2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2500" accel="50000" fill="hold">
                                          <p:stCondLst>
                                            <p:cond delay="2500"/>
                                          </p:stCondLst>
                                        </p:cTn>
                                        <p:tgtEl>
                                          <p:spTgt spid="4"/>
                                        </p:tgtEl>
                                        <p:attrNameLst>
                                          <p:attrName>ppt_y</p:attrName>
                                        </p:attrNameLst>
                                      </p:cBhvr>
                                      <p:tavLst>
                                        <p:tav tm="0">
                                          <p:val>
                                            <p:strVal val="#ppt_y+.1"/>
                                          </p:val>
                                        </p:tav>
                                        <p:tav tm="100000">
                                          <p:val>
                                            <p:strVal val="#ppt_y"/>
                                          </p:val>
                                        </p:tav>
                                      </p:tavLst>
                                    </p:anim>
                                    <p:animEffect transition="in" filter="fade">
                                      <p:cBhvr>
                                        <p:cTn id="26" dur="5000" decel="50000">
                                          <p:stCondLst>
                                            <p:cond delay="0"/>
                                          </p:stCondLst>
                                        </p:cTn>
                                        <p:tgtEl>
                                          <p:spTgt spid="4"/>
                                        </p:tgtEl>
                                      </p:cBhvr>
                                    </p:animEffect>
                                  </p:childTnLst>
                                </p:cTn>
                              </p:par>
                              <p:par>
                                <p:cTn id="27" presetID="54" presetClass="entr" presetSubtype="0" accel="10000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0" fill="hold"/>
                                        <p:tgtEl>
                                          <p:spTgt spid="4"/>
                                        </p:tgtEl>
                                        <p:attrNameLst>
                                          <p:attrName>ppt_w</p:attrName>
                                        </p:attrNameLst>
                                      </p:cBhvr>
                                      <p:tavLst>
                                        <p:tav tm="0">
                                          <p:val>
                                            <p:strVal val="#ppt_w*0.05"/>
                                          </p:val>
                                        </p:tav>
                                        <p:tav tm="100000">
                                          <p:val>
                                            <p:strVal val="#ppt_w"/>
                                          </p:val>
                                        </p:tav>
                                      </p:tavLst>
                                    </p:anim>
                                    <p:anim calcmode="lin" valueType="num">
                                      <p:cBhvr>
                                        <p:cTn id="30" dur="5000" fill="hold"/>
                                        <p:tgtEl>
                                          <p:spTgt spid="4"/>
                                        </p:tgtEl>
                                        <p:attrNameLst>
                                          <p:attrName>ppt_h</p:attrName>
                                        </p:attrNameLst>
                                      </p:cBhvr>
                                      <p:tavLst>
                                        <p:tav tm="0">
                                          <p:val>
                                            <p:strVal val="#ppt_h"/>
                                          </p:val>
                                        </p:tav>
                                        <p:tav tm="100000">
                                          <p:val>
                                            <p:strVal val="#ppt_h"/>
                                          </p:val>
                                        </p:tav>
                                      </p:tavLst>
                                    </p:anim>
                                    <p:anim calcmode="lin" valueType="num">
                                      <p:cBhvr>
                                        <p:cTn id="31" dur="5000" fill="hold"/>
                                        <p:tgtEl>
                                          <p:spTgt spid="4"/>
                                        </p:tgtEl>
                                        <p:attrNameLst>
                                          <p:attrName>ppt_x</p:attrName>
                                        </p:attrNameLst>
                                      </p:cBhvr>
                                      <p:tavLst>
                                        <p:tav tm="0">
                                          <p:val>
                                            <p:strVal val="#ppt_x-.2"/>
                                          </p:val>
                                        </p:tav>
                                        <p:tav tm="100000">
                                          <p:val>
                                            <p:strVal val="#ppt_x"/>
                                          </p:val>
                                        </p:tav>
                                      </p:tavLst>
                                    </p:anim>
                                    <p:anim calcmode="lin" valueType="num">
                                      <p:cBhvr>
                                        <p:cTn id="32" dur="5000" fill="hold"/>
                                        <p:tgtEl>
                                          <p:spTgt spid="4"/>
                                        </p:tgtEl>
                                        <p:attrNameLst>
                                          <p:attrName>ppt_y</p:attrName>
                                        </p:attrNameLst>
                                      </p:cBhvr>
                                      <p:tavLst>
                                        <p:tav tm="0">
                                          <p:val>
                                            <p:strVal val="#ppt_y"/>
                                          </p:val>
                                        </p:tav>
                                        <p:tav tm="100000">
                                          <p:val>
                                            <p:strVal val="#ppt_y"/>
                                          </p:val>
                                        </p:tav>
                                      </p:tavLst>
                                    </p:anim>
                                    <p:animEffect transition="in" filter="fade">
                                      <p:cBhvr>
                                        <p:cTn id="33" dur="5000"/>
                                        <p:tgtEl>
                                          <p:spTgt spid="4"/>
                                        </p:tgtEl>
                                      </p:cBhvr>
                                    </p:animEffect>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1.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1" name="Picture 10"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década de 1830, para pagar la deuda pública de España, se expropiaron los monasterios del país junto con sus obras de arte, y algunas de esas piezas llegaron a la colección del Prado después de que fue declarado el museo nacional en la década de 1870.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glitte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4000"/>
                                        <p:tgtEl>
                                          <p:spTgt spid="10"/>
                                        </p:tgtEl>
                                      </p:cBhvr>
                                    </p:animEffect>
                                  </p:childTnLst>
                                </p:cTn>
                              </p:par>
                              <p:par>
                                <p:cTn id="8" presetID="53"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4000" fill="hold"/>
                                        <p:tgtEl>
                                          <p:spTgt spid="10"/>
                                        </p:tgtEl>
                                        <p:attrNameLst>
                                          <p:attrName>ppt_w</p:attrName>
                                        </p:attrNameLst>
                                      </p:cBhvr>
                                      <p:tavLst>
                                        <p:tav tm="0">
                                          <p:val>
                                            <p:fltVal val="0"/>
                                          </p:val>
                                        </p:tav>
                                        <p:tav tm="100000">
                                          <p:val>
                                            <p:strVal val="#ppt_w"/>
                                          </p:val>
                                        </p:tav>
                                      </p:tavLst>
                                    </p:anim>
                                    <p:anim calcmode="lin" valueType="num">
                                      <p:cBhvr>
                                        <p:cTn id="11" dur="4000" fill="hold"/>
                                        <p:tgtEl>
                                          <p:spTgt spid="10"/>
                                        </p:tgtEl>
                                        <p:attrNameLst>
                                          <p:attrName>ppt_h</p:attrName>
                                        </p:attrNameLst>
                                      </p:cBhvr>
                                      <p:tavLst>
                                        <p:tav tm="0">
                                          <p:val>
                                            <p:fltVal val="0"/>
                                          </p:val>
                                        </p:tav>
                                        <p:tav tm="100000">
                                          <p:val>
                                            <p:strVal val="#ppt_h"/>
                                          </p:val>
                                        </p:tav>
                                      </p:tavLst>
                                    </p:anim>
                                    <p:animEffect transition="in" filter="fade">
                                      <p:cBhvr>
                                        <p:cTn id="12" dur="4000"/>
                                        <p:tgtEl>
                                          <p:spTgt spid="10"/>
                                        </p:tgtEl>
                                      </p:cBhvr>
                                    </p:animEffect>
                                  </p:childTnLst>
                                </p:cTn>
                              </p:par>
                              <p:par>
                                <p:cTn id="13" presetID="8" presetClass="entr" presetSubtype="3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diamond(out)">
                                      <p:cBhvr>
                                        <p:cTn id="15" dur="4000"/>
                                        <p:tgtEl>
                                          <p:spTgt spid="11"/>
                                        </p:tgtEl>
                                      </p:cBhvr>
                                    </p:animEffect>
                                  </p:childTnLst>
                                </p:cTn>
                              </p:par>
                              <p:par>
                                <p:cTn id="16" presetID="53"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4000" fill="hold"/>
                                        <p:tgtEl>
                                          <p:spTgt spid="11"/>
                                        </p:tgtEl>
                                        <p:attrNameLst>
                                          <p:attrName>ppt_w</p:attrName>
                                        </p:attrNameLst>
                                      </p:cBhvr>
                                      <p:tavLst>
                                        <p:tav tm="0">
                                          <p:val>
                                            <p:fltVal val="0"/>
                                          </p:val>
                                        </p:tav>
                                        <p:tav tm="100000">
                                          <p:val>
                                            <p:strVal val="#ppt_w"/>
                                          </p:val>
                                        </p:tav>
                                      </p:tavLst>
                                    </p:anim>
                                    <p:anim calcmode="lin" valueType="num">
                                      <p:cBhvr>
                                        <p:cTn id="19" dur="4000" fill="hold"/>
                                        <p:tgtEl>
                                          <p:spTgt spid="11"/>
                                        </p:tgtEl>
                                        <p:attrNameLst>
                                          <p:attrName>ppt_h</p:attrName>
                                        </p:attrNameLst>
                                      </p:cBhvr>
                                      <p:tavLst>
                                        <p:tav tm="0">
                                          <p:val>
                                            <p:fltVal val="0"/>
                                          </p:val>
                                        </p:tav>
                                        <p:tav tm="100000">
                                          <p:val>
                                            <p:strVal val="#ppt_h"/>
                                          </p:val>
                                        </p:tav>
                                      </p:tavLst>
                                    </p:anim>
                                    <p:animEffect transition="in" filter="fade">
                                      <p:cBhvr>
                                        <p:cTn id="20" dur="4000"/>
                                        <p:tgtEl>
                                          <p:spTgt spid="11"/>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1547664" y="0"/>
            <a:ext cx="6048672" cy="5715000"/>
          </a:xfrm>
        </p:spPr>
      </p:pic>
      <p:sp>
        <p:nvSpPr>
          <p:cNvPr id="5" name="4 Rectángulo"/>
          <p:cNvSpPr/>
          <p:nvPr/>
        </p:nvSpPr>
        <p:spPr>
          <a:xfrm>
            <a:off x="0" y="0"/>
            <a:ext cx="2000232" cy="5715000"/>
          </a:xfrm>
          <a:prstGeom prst="rec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96336" y="0"/>
            <a:ext cx="1547664"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547664" y="0"/>
            <a:ext cx="1584176" cy="5715000"/>
          </a:xfrm>
          <a:prstGeom prst="rect">
            <a:avLst/>
          </a:prstGeom>
          <a:solidFill>
            <a:schemeClr val="tx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131840" y="0"/>
            <a:ext cx="1513012" cy="5715000"/>
          </a:xfrm>
          <a:prstGeom prst="rect">
            <a:avLst/>
          </a:prstGeom>
          <a:solidFill>
            <a:schemeClr val="accent6">
              <a:lumMod val="20000"/>
              <a:lumOff val="8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644008" y="0"/>
            <a:ext cx="1512167" cy="5715000"/>
          </a:xfrm>
          <a:prstGeom prst="rect">
            <a:avLst/>
          </a:prstGeom>
          <a:solidFill>
            <a:schemeClr val="accent6">
              <a:lumMod val="20000"/>
              <a:lumOff val="8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56176" y="0"/>
            <a:ext cx="1441127" cy="5715000"/>
          </a:xfrm>
          <a:prstGeom prst="rect">
            <a:avLst/>
          </a:prstGeom>
          <a:solidFill>
            <a:schemeClr val="tx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0"/>
            <a:ext cx="1547664"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lo largo de dos siglos de políticas cambiantes, el Prado ha mantenido su lugar como un símbolo de la riqueza cultural de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glitter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4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4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amond(in)">
                                      <p:cBhvr>
                                        <p:cTn id="13" dur="4000"/>
                                        <p:tgtEl>
                                          <p:spTgt spid="15"/>
                                        </p:tgtEl>
                                      </p:cBhvr>
                                    </p:animEffect>
                                  </p:childTnLst>
                                </p:cTn>
                              </p:par>
                              <p:par>
                                <p:cTn id="14" presetID="8" presetClass="exit" presetSubtype="32" fill="hold"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fltVal val="0"/>
                                          </p:val>
                                        </p:tav>
                                        <p:tav tm="100000">
                                          <p:val>
                                            <p:strVal val="#ppt_w"/>
                                          </p:val>
                                        </p:tav>
                                      </p:tavLst>
                                    </p:anim>
                                    <p:anim calcmode="lin" valueType="num">
                                      <p:cBhvr>
                                        <p:cTn id="29" dur="4000" fill="hold"/>
                                        <p:tgtEl>
                                          <p:spTgt spid="4"/>
                                        </p:tgtEl>
                                        <p:attrNameLst>
                                          <p:attrName>ppt_h</p:attrName>
                                        </p:attrNameLst>
                                      </p:cBhvr>
                                      <p:tavLst>
                                        <p:tav tm="0">
                                          <p:val>
                                            <p:fltVal val="0"/>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4000"/>
                                        <p:tgtEl>
                                          <p:spTgt spid="4"/>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371-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“Pienso que el Prado representa la mejor imagen de España, porque es un lugar que de alguna manera siempre ha logrado superar nuestras divisiones políticas”, comentó Antonio Muñoz Molina, escritor y miembro de la Real Academia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61 Clases-flamenco-Gracia.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850" y="177800"/>
            <a:ext cx="8496300" cy="5319713"/>
          </a:xfrm>
          <a:prstGeom prst="rect">
            <a:avLst/>
          </a:prstGeom>
          <a:solidFill>
            <a:schemeClr val="tx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358775"/>
            <a:ext cx="7921625" cy="495935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Prado abrió durante una era dorada de expansión de los museos en Europa. El Louvre fue inaugurado en París en 1793; el </a:t>
            </a:r>
            <a:r>
              <a:rPr lang="es-ES" i="1" dirty="0" err="1" smtClean="0">
                <a:effectLst>
                  <a:glow rad="101600">
                    <a:srgbClr val="C00000">
                      <a:alpha val="60000"/>
                    </a:srgbClr>
                  </a:glow>
                  <a:outerShdw blurRad="38100" dist="38100" dir="2700000" algn="tl">
                    <a:srgbClr val="000000">
                      <a:alpha val="43137"/>
                    </a:srgbClr>
                  </a:outerShdw>
                </a:effectLst>
              </a:rPr>
              <a:t>Rijksmuseum</a:t>
            </a:r>
            <a:r>
              <a:rPr lang="es-ES" i="1" dirty="0" smtClean="0">
                <a:effectLst>
                  <a:glow rad="101600">
                    <a:srgbClr val="C00000">
                      <a:alpha val="60000"/>
                    </a:srgbClr>
                  </a:glow>
                  <a:outerShdw blurRad="38100" dist="38100" dir="2700000" algn="tl">
                    <a:srgbClr val="000000">
                      <a:alpha val="43137"/>
                    </a:srgbClr>
                  </a:outerShdw>
                </a:effectLst>
              </a:rPr>
              <a:t> en Ámsterdam, en 1800, y la Galería Nacional en Londres, en 1824.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5000">
        <p15:prstTrans prst="fallOve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mph" presetSubtype="0" fill="hold" nodeType="withEffect">
                                  <p:stCondLst>
                                    <p:cond delay="0"/>
                                  </p:stCondLst>
                                  <p:childTnLst>
                                    <p:animRot by="21600000">
                                      <p:cBhvr>
                                        <p:cTn id="15" dur="4000" fill="hold"/>
                                        <p:tgtEl>
                                          <p:spTgt spid="8"/>
                                        </p:tgtEl>
                                        <p:attrNameLst>
                                          <p:attrName>r</p:attrName>
                                        </p:attrNameLst>
                                      </p:cBhvr>
                                    </p:animRot>
                                  </p:childTnLst>
                                </p:cTn>
                              </p:par>
                              <p:par>
                                <p:cTn id="16" presetID="3"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vertical)">
                                      <p:cBhvr>
                                        <p:cTn id="18" dur="4000"/>
                                        <p:tgtEl>
                                          <p:spTgt spid="8"/>
                                        </p:tgtEl>
                                      </p:cBhvr>
                                    </p:animEffect>
                                  </p:childTnLst>
                                </p:cTn>
                              </p:par>
                              <p:par>
                                <p:cTn id="19" presetID="23" presetClass="entr" presetSubtype="27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p:val>
                                            <p:strVal val="2/3*#ppt_w"/>
                                          </p:val>
                                        </p:tav>
                                        <p:tav tm="100000">
                                          <p:val>
                                            <p:strVal val="#ppt_w"/>
                                          </p:val>
                                        </p:tav>
                                      </p:tavLst>
                                    </p:anim>
                                    <p:anim calcmode="lin" valueType="num">
                                      <p:cBhvr>
                                        <p:cTn id="22" dur="4000" fill="hold"/>
                                        <p:tgtEl>
                                          <p:spTgt spid="8"/>
                                        </p:tgtEl>
                                        <p:attrNameLst>
                                          <p:attrName>ppt_h</p:attrName>
                                        </p:attrNameLst>
                                      </p:cBhvr>
                                      <p:tavLst>
                                        <p:tav tm="0">
                                          <p:val>
                                            <p:strVal val="2/3*#ppt_h"/>
                                          </p:val>
                                        </p:tav>
                                        <p:tav tm="100000">
                                          <p:val>
                                            <p:strVal val="#ppt_h"/>
                                          </p:val>
                                        </p:tav>
                                      </p:tavLst>
                                    </p:anim>
                                  </p:childTnLst>
                                </p:cTn>
                              </p:par>
                              <p:par>
                                <p:cTn id="23" presetID="2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6" dur="20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7" dur="2000" accel="50000" fill="hold">
                                          <p:stCondLst>
                                            <p:cond delay="2000"/>
                                          </p:stCondLst>
                                        </p:cTn>
                                        <p:tgtEl>
                                          <p:spTgt spid="8"/>
                                        </p:tgtEl>
                                        <p:attrNameLst>
                                          <p:attrName>ppt_w</p:attrName>
                                        </p:attrNameLst>
                                      </p:cBhvr>
                                      <p:tavLst>
                                        <p:tav tm="0">
                                          <p:val>
                                            <p:strVal val="#ppt_w*.05"/>
                                          </p:val>
                                        </p:tav>
                                        <p:tav tm="100000">
                                          <p:val>
                                            <p:strVal val="#ppt_w"/>
                                          </p:val>
                                        </p:tav>
                                      </p:tavLst>
                                    </p:anim>
                                    <p:anim calcmode="lin" valueType="num">
                                      <p:cBhvr>
                                        <p:cTn id="28" dur="4000" fill="hold"/>
                                        <p:tgtEl>
                                          <p:spTgt spid="8"/>
                                        </p:tgtEl>
                                        <p:attrNameLst>
                                          <p:attrName>ppt_h</p:attrName>
                                        </p:attrNameLst>
                                      </p:cBhvr>
                                      <p:tavLst>
                                        <p:tav tm="0">
                                          <p:val>
                                            <p:strVal val="#ppt_h"/>
                                          </p:val>
                                        </p:tav>
                                        <p:tav tm="100000">
                                          <p:val>
                                            <p:strVal val="#ppt_h"/>
                                          </p:val>
                                        </p:tav>
                                      </p:tavLst>
                                    </p:anim>
                                    <p:anim calcmode="lin" valueType="num">
                                      <p:cBhvr>
                                        <p:cTn id="29" dur="20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30" dur="20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31" dur="2000" accel="50000" fill="hold">
                                          <p:stCondLst>
                                            <p:cond delay="2000"/>
                                          </p:stCondLst>
                                        </p:cTn>
                                        <p:tgtEl>
                                          <p:spTgt spid="8"/>
                                        </p:tgtEl>
                                        <p:attrNameLst>
                                          <p:attrName>ppt_y</p:attrName>
                                        </p:attrNameLst>
                                      </p:cBhvr>
                                      <p:tavLst>
                                        <p:tav tm="0">
                                          <p:val>
                                            <p:strVal val="#ppt_y+.1"/>
                                          </p:val>
                                        </p:tav>
                                        <p:tav tm="100000">
                                          <p:val>
                                            <p:strVal val="#ppt_y"/>
                                          </p:val>
                                        </p:tav>
                                      </p:tavLst>
                                    </p:anim>
                                    <p:animEffect transition="in" filter="fade">
                                      <p:cBhvr>
                                        <p:cTn id="32" dur="4000" decel="50000">
                                          <p:stCondLst>
                                            <p:cond delay="0"/>
                                          </p:stCondLst>
                                        </p:cTn>
                                        <p:tgtEl>
                                          <p:spTgt spid="8"/>
                                        </p:tgtEl>
                                      </p:cBhvr>
                                    </p:animEffect>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para muchos visitantes, “tal vez sea una sorpresa escuchar que el Prado tiene solo 200 años, porque es muy común que lo relacionemos con su gran colección del siglo XVI”, señaló Taco </a:t>
            </a:r>
            <a:r>
              <a:rPr lang="es-ES" i="1" dirty="0" err="1" smtClean="0">
                <a:effectLst>
                  <a:glow rad="101600">
                    <a:srgbClr val="C00000">
                      <a:alpha val="60000"/>
                    </a:srgbClr>
                  </a:glow>
                  <a:outerShdw blurRad="38100" dist="38100" dir="2700000" algn="tl">
                    <a:srgbClr val="000000">
                      <a:alpha val="43137"/>
                    </a:srgbClr>
                  </a:outerShdw>
                </a:effectLst>
              </a:rPr>
              <a:t>Dibbits</a:t>
            </a:r>
            <a:r>
              <a:rPr lang="es-ES" i="1" dirty="0" smtClean="0">
                <a:effectLst>
                  <a:glow rad="101600">
                    <a:srgbClr val="C00000">
                      <a:alpha val="60000"/>
                    </a:srgbClr>
                  </a:glow>
                  <a:outerShdw blurRad="38100" dist="38100" dir="2700000" algn="tl">
                    <a:srgbClr val="000000">
                      <a:alpha val="43137"/>
                    </a:srgbClr>
                  </a:outerShdw>
                </a:effectLst>
              </a:rPr>
              <a:t>, director del </a:t>
            </a:r>
            <a:r>
              <a:rPr lang="es-ES" i="1" dirty="0" err="1" smtClean="0">
                <a:effectLst>
                  <a:glow rad="101600">
                    <a:srgbClr val="C00000">
                      <a:alpha val="60000"/>
                    </a:srgbClr>
                  </a:glow>
                  <a:outerShdw blurRad="38100" dist="38100" dir="2700000" algn="tl">
                    <a:srgbClr val="000000">
                      <a:alpha val="43137"/>
                    </a:srgbClr>
                  </a:outerShdw>
                </a:effectLst>
              </a:rPr>
              <a:t>Rijksmuseum</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cstate="print"/>
          <a:srcRect r="50000"/>
          <a:stretch>
            <a:fillRect/>
          </a:stretch>
        </p:blipFill>
        <p:spPr bwMode="auto">
          <a:xfrm>
            <a:off x="0" y="0"/>
            <a:ext cx="4572000" cy="5714999"/>
          </a:xfrm>
          <a:prstGeom prst="rect">
            <a:avLst/>
          </a:prstGeom>
          <a:noFill/>
          <a:ln w="9525">
            <a:noFill/>
            <a:miter lim="800000"/>
            <a:headEnd/>
            <a:tailEnd/>
          </a:ln>
        </p:spPr>
      </p:pic>
      <p:pic>
        <p:nvPicPr>
          <p:cNvPr id="9" name="Picture 4" descr="http://2.bp.blogspot.com/-rFxp4lfpUnc/UYpYnwSDSKI/AAAAAAAAHjU/WqSWetPkD8Q/s1600/TOSCANA+05.jpg"/>
          <p:cNvPicPr>
            <a:picLocks noChangeAspect="1" noChangeArrowheads="1"/>
          </p:cNvPicPr>
          <p:nvPr/>
        </p:nvPicPr>
        <p:blipFill>
          <a:blip r:embed="rId2" cstate="print"/>
          <a:srcRect l="50000"/>
          <a:stretch>
            <a:fillRect/>
          </a:stretch>
        </p:blipFill>
        <p:spPr bwMode="auto">
          <a:xfrm>
            <a:off x="4572000" y="0"/>
            <a:ext cx="4572000" cy="5714999"/>
          </a:xfrm>
          <a:prstGeom prst="rect">
            <a:avLst/>
          </a:prstGeom>
          <a:noFill/>
          <a:ln w="9525">
            <a:noFill/>
            <a:miter lim="800000"/>
            <a:headEnd/>
            <a:tailEnd/>
          </a:ln>
        </p:spPr>
      </p:pic>
      <p:pic>
        <p:nvPicPr>
          <p:cNvPr id="6" name="5 Imagen" descr="09 Biblioteca Nacional Facha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tesoros de este periodo se encuentran retratos elaborados por Tiziano y otros artistas del emperador Carlos V, quien dominó un territorio de casi 4 millones de kilómetros cuadrados, incluida la mayor parte de Europa occidental.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4000"/>
                                        <p:tgtEl>
                                          <p:spTgt spid="6"/>
                                        </p:tgtEl>
                                      </p:cBhvr>
                                    </p:animEffect>
                                  </p:childTnLst>
                                </p:cTn>
                              </p:par>
                              <p:par>
                                <p:cTn id="8" presetID="18"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downRight)">
                                      <p:cBhvr>
                                        <p:cTn id="10" dur="4000"/>
                                        <p:tgtEl>
                                          <p:spTgt spid="9"/>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4000"/>
                                        <p:tgtEl>
                                          <p:spTgt spid="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alpha val="4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tx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5288" y="457200"/>
            <a:ext cx="8248650" cy="4841875"/>
          </a:xfrm>
          <a:prstGeom prst="rect">
            <a:avLst/>
          </a:prstGeom>
          <a:solidFill>
            <a:schemeClr val="tx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comparación con algunos de los otros museos nacionales, el Prado es realmente único, pues es la colección de un emperador que obtuvo lo mejor de los países europeos sobre los que alguna vez reinó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dir="r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5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5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20" name="Picture 19" descr="a1.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68356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exposición </a:t>
            </a:r>
            <a:r>
              <a:rPr lang="es-ES" i="1" dirty="0" err="1" smtClean="0">
                <a:effectLst>
                  <a:glow rad="101600">
                    <a:srgbClr val="C00000">
                      <a:alpha val="60000"/>
                    </a:srgbClr>
                  </a:glow>
                  <a:outerShdw blurRad="38100" dist="38100" dir="2700000" algn="tl">
                    <a:srgbClr val="000000">
                      <a:alpha val="43137"/>
                    </a:srgbClr>
                  </a:outerShdw>
                </a:effectLst>
              </a:rPr>
              <a:t>bicentenaria</a:t>
            </a:r>
            <a:r>
              <a:rPr lang="es-ES" i="1" dirty="0" smtClean="0">
                <a:effectLst>
                  <a:glow rad="101600">
                    <a:srgbClr val="C00000">
                      <a:alpha val="60000"/>
                    </a:srgbClr>
                  </a:glow>
                  <a:outerShdw blurRad="38100" dist="38100" dir="2700000" algn="tl">
                    <a:srgbClr val="000000">
                      <a:alpha val="43137"/>
                    </a:srgbClr>
                  </a:outerShdw>
                </a:effectLst>
              </a:rPr>
              <a:t> se centra en algunos de los muchos pintores extranjeros que visitaron el Prado para descubrir a Diego Velázquez y los otros grandes maestros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heel spokes="1"/>
      </p:transition>
    </mc:Choice>
    <mc:Fallback>
      <p:transition spd="slow"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0" fill="hold"/>
                                        <p:tgtEl>
                                          <p:spTgt spid="20"/>
                                        </p:tgtEl>
                                        <p:attrNameLst>
                                          <p:attrName>ppt_w</p:attrName>
                                        </p:attrNameLst>
                                      </p:cBhvr>
                                      <p:tavLst>
                                        <p:tav tm="0">
                                          <p:val>
                                            <p:fltVal val="0"/>
                                          </p:val>
                                        </p:tav>
                                        <p:tav tm="100000">
                                          <p:val>
                                            <p:strVal val="#ppt_w"/>
                                          </p:val>
                                        </p:tav>
                                      </p:tavLst>
                                    </p:anim>
                                    <p:anim calcmode="lin" valueType="num">
                                      <p:cBhvr>
                                        <p:cTn id="8" dur="5000" fill="hold"/>
                                        <p:tgtEl>
                                          <p:spTgt spid="20"/>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circle(out)">
                                      <p:cBhvr>
                                        <p:cTn id="11" dur="5000"/>
                                        <p:tgtEl>
                                          <p:spTgt spid="20"/>
                                        </p:tgtEl>
                                      </p:cBhvr>
                                    </p:animEffect>
                                  </p:childTnLst>
                                </p:cTn>
                              </p:par>
                              <p:par>
                                <p:cTn id="12" presetID="23" presetClass="entr" presetSubtype="16"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0" fill="hold"/>
                                        <p:tgtEl>
                                          <p:spTgt spid="21"/>
                                        </p:tgtEl>
                                        <p:attrNameLst>
                                          <p:attrName>ppt_w</p:attrName>
                                        </p:attrNameLst>
                                      </p:cBhvr>
                                      <p:tavLst>
                                        <p:tav tm="0">
                                          <p:val>
                                            <p:fltVal val="0"/>
                                          </p:val>
                                        </p:tav>
                                        <p:tav tm="100000">
                                          <p:val>
                                            <p:strVal val="#ppt_w"/>
                                          </p:val>
                                        </p:tav>
                                      </p:tavLst>
                                    </p:anim>
                                    <p:anim calcmode="lin" valueType="num">
                                      <p:cBhvr>
                                        <p:cTn id="15" dur="5000" fill="hold"/>
                                        <p:tgtEl>
                                          <p:spTgt spid="21"/>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circle(out)">
                                      <p:cBhvr>
                                        <p:cTn id="18" dur="5000"/>
                                        <p:tgtEl>
                                          <p:spTgt spid="21"/>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cstate="print"/>
          <a:stretch>
            <a:fillRect/>
          </a:stretch>
        </p:blipFill>
        <p:spPr bwMode="auto">
          <a:xfrm>
            <a:off x="0" y="22225"/>
            <a:ext cx="9143999" cy="567055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238125"/>
            <a:ext cx="8439150" cy="523875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42938" y="476250"/>
            <a:ext cx="7816850" cy="4762500"/>
          </a:xfrm>
          <a:prstGeom prst="rect">
            <a:avLst/>
          </a:prstGeom>
          <a:solidFill>
            <a:schemeClr val="tx1">
              <a:lumMod val="8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576"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esos visitantes estuvieron artistas como </a:t>
            </a:r>
            <a:r>
              <a:rPr lang="es-ES" i="1" dirty="0" err="1" smtClean="0">
                <a:effectLst>
                  <a:glow rad="101600">
                    <a:srgbClr val="C00000">
                      <a:alpha val="60000"/>
                    </a:srgbClr>
                  </a:glow>
                  <a:outerShdw blurRad="38100" dist="38100" dir="2700000" algn="tl">
                    <a:srgbClr val="000000">
                      <a:alpha val="43137"/>
                    </a:srgbClr>
                  </a:outerShdw>
                </a:effectLst>
              </a:rPr>
              <a:t>Édouard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Manet</a:t>
            </a:r>
            <a:r>
              <a:rPr lang="es-ES" i="1" dirty="0" smtClean="0">
                <a:effectLst>
                  <a:glow rad="101600">
                    <a:srgbClr val="C00000">
                      <a:alpha val="60000"/>
                    </a:srgbClr>
                  </a:glow>
                  <a:outerShdw blurRad="38100" dist="38100" dir="2700000" algn="tl">
                    <a:srgbClr val="000000">
                      <a:alpha val="43137"/>
                    </a:srgbClr>
                  </a:outerShdw>
                </a:effectLst>
              </a:rPr>
              <a:t> de Francia y los estadounidenses William </a:t>
            </a:r>
            <a:r>
              <a:rPr lang="es-ES" i="1" dirty="0" err="1" smtClean="0">
                <a:effectLst>
                  <a:glow rad="101600">
                    <a:srgbClr val="C00000">
                      <a:alpha val="60000"/>
                    </a:srgbClr>
                  </a:glow>
                  <a:outerShdw blurRad="38100" dist="38100" dir="2700000" algn="tl">
                    <a:srgbClr val="000000">
                      <a:alpha val="43137"/>
                    </a:srgbClr>
                  </a:outerShdw>
                </a:effectLst>
              </a:rPr>
              <a:t>Merritt</a:t>
            </a:r>
            <a:r>
              <a:rPr lang="es-ES" i="1" dirty="0" smtClean="0">
                <a:effectLst>
                  <a:glow rad="101600">
                    <a:srgbClr val="C00000">
                      <a:alpha val="60000"/>
                    </a:srgbClr>
                  </a:glow>
                  <a:outerShdw blurRad="38100" dist="38100" dir="2700000" algn="tl">
                    <a:srgbClr val="000000">
                      <a:alpha val="43137"/>
                    </a:srgbClr>
                  </a:outerShdw>
                </a:effectLst>
              </a:rPr>
              <a:t> Chase y John Singer Sargent.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wheel spokes="1"/>
      </p:transition>
    </mc:Choice>
    <mc:Fallback>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5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b="65120"/>
          <a:stretch>
            <a:fillRect/>
          </a:stretch>
        </p:blipFill>
        <p:spPr>
          <a:xfrm>
            <a:off x="-540568" y="0"/>
            <a:ext cx="9684567" cy="1993404"/>
          </a:xfrm>
        </p:spPr>
      </p:pic>
      <p:pic>
        <p:nvPicPr>
          <p:cNvPr id="8" name="Picture 7" descr="a2.JPG"/>
          <p:cNvPicPr>
            <a:picLocks noChangeAspect="1"/>
          </p:cNvPicPr>
          <p:nvPr/>
        </p:nvPicPr>
        <p:blipFill>
          <a:blip r:embed="rId2" cstate="print"/>
          <a:srcRect t="33620" b="31100"/>
          <a:stretch>
            <a:fillRect/>
          </a:stretch>
        </p:blipFill>
        <p:spPr bwMode="auto">
          <a:xfrm>
            <a:off x="-540568" y="1993404"/>
            <a:ext cx="9684568" cy="1944216"/>
          </a:xfrm>
          <a:prstGeom prst="rect">
            <a:avLst/>
          </a:prstGeom>
          <a:noFill/>
          <a:ln w="9525">
            <a:noFill/>
            <a:miter lim="800000"/>
            <a:headEnd/>
            <a:tailEnd/>
          </a:ln>
        </p:spPr>
      </p:pic>
      <p:pic>
        <p:nvPicPr>
          <p:cNvPr id="9" name="Picture 8" descr="a3.JPG"/>
          <p:cNvPicPr>
            <a:picLocks noChangeAspect="1"/>
          </p:cNvPicPr>
          <p:nvPr/>
        </p:nvPicPr>
        <p:blipFill>
          <a:blip r:embed="rId2" cstate="print"/>
          <a:srcRect t="68900"/>
          <a:stretch>
            <a:fillRect/>
          </a:stretch>
        </p:blipFill>
        <p:spPr bwMode="auto">
          <a:xfrm>
            <a:off x="-540568" y="3937620"/>
            <a:ext cx="9684568" cy="1777380"/>
          </a:xfrm>
          <a:prstGeom prst="rect">
            <a:avLst/>
          </a:prstGeom>
          <a:noFill/>
          <a:ln w="9525">
            <a:noFill/>
            <a:miter lim="800000"/>
            <a:headEnd/>
            <a:tailEnd/>
          </a:ln>
        </p:spPr>
      </p:pic>
      <p:sp>
        <p:nvSpPr>
          <p:cNvPr id="5" name="4 CuadroTexto"/>
          <p:cNvSpPr txBox="1"/>
          <p:nvPr/>
        </p:nvSpPr>
        <p:spPr>
          <a:xfrm>
            <a:off x="323528" y="4873724"/>
            <a:ext cx="83164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solo dejaron sus nombres en el libro de visitas, sino que también copiaron o incorporaron en sus pinturas lo que habían admirado y estudiado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wheel spokes="1"/>
      </p:transition>
    </mc:Choice>
    <mc:Fallback>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17"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
                                          </p:val>
                                        </p:tav>
                                        <p:tav tm="100000">
                                          <p:val>
                                            <p:strVal val="#ppt_x"/>
                                          </p:val>
                                        </p:tav>
                                      </p:tavLst>
                                    </p:anim>
                                    <p:anim calcmode="lin" valueType="num">
                                      <p:cBhvr>
                                        <p:cTn id="13" dur="3000" fill="hold"/>
                                        <p:tgtEl>
                                          <p:spTgt spid="6"/>
                                        </p:tgtEl>
                                        <p:attrNameLst>
                                          <p:attrName>ppt_y</p:attrName>
                                        </p:attrNameLst>
                                      </p:cBhvr>
                                      <p:tavLst>
                                        <p:tav tm="0">
                                          <p:val>
                                            <p:strVal val="#ppt_y+#ppt_h/2"/>
                                          </p:val>
                                        </p:tav>
                                        <p:tav tm="100000">
                                          <p:val>
                                            <p:strVal val="#ppt_y"/>
                                          </p:val>
                                        </p:tav>
                                      </p:tavLst>
                                    </p:anim>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7"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ppt_x</p:attrName>
                                        </p:attrNameLst>
                                      </p:cBhvr>
                                      <p:tavLst>
                                        <p:tav tm="0">
                                          <p:val>
                                            <p:strVal val="#ppt_x"/>
                                          </p:val>
                                        </p:tav>
                                        <p:tav tm="100000">
                                          <p:val>
                                            <p:strVal val="#ppt_x"/>
                                          </p:val>
                                        </p:tav>
                                      </p:tavLst>
                                    </p:anim>
                                    <p:anim calcmode="lin" valueType="num">
                                      <p:cBhvr>
                                        <p:cTn id="19" dur="3000" fill="hold"/>
                                        <p:tgtEl>
                                          <p:spTgt spid="9"/>
                                        </p:tgtEl>
                                        <p:attrNameLst>
                                          <p:attrName>ppt_y</p:attrName>
                                        </p:attrNameLst>
                                      </p:cBhvr>
                                      <p:tavLst>
                                        <p:tav tm="0">
                                          <p:val>
                                            <p:strVal val="#ppt_y-#ppt_h/2"/>
                                          </p:val>
                                        </p:tav>
                                        <p:tav tm="100000">
                                          <p:val>
                                            <p:strVal val="#ppt_y"/>
                                          </p:val>
                                        </p:tav>
                                      </p:tavLst>
                                    </p:anim>
                                    <p:anim calcmode="lin" valueType="num">
                                      <p:cBhvr>
                                        <p:cTn id="20" dur="3000" fill="hold"/>
                                        <p:tgtEl>
                                          <p:spTgt spid="9"/>
                                        </p:tgtEl>
                                        <p:attrNameLst>
                                          <p:attrName>ppt_w</p:attrName>
                                        </p:attrNameLst>
                                      </p:cBhvr>
                                      <p:tavLst>
                                        <p:tav tm="0">
                                          <p:val>
                                            <p:strVal val="#ppt_w"/>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4 Caja rejistradora NC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115616"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muestra también resalta algunos de los periodos más brillantes e innovadores del Prado, incluidos los albores de los años treinta durante la Segunda República,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lumMod val="8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177800"/>
            <a:ext cx="8715375" cy="5359400"/>
          </a:xfrm>
          <a:prstGeom prst="rect">
            <a:avLst/>
          </a:prstGeom>
          <a:solidFill>
            <a:schemeClr val="tx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415925"/>
            <a:ext cx="8153400" cy="4889500"/>
          </a:xfrm>
          <a:prstGeom prst="rect">
            <a:avLst/>
          </a:prstGeom>
          <a:solidFill>
            <a:schemeClr val="tx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esa campaña, una de las primeras muestras itinerantes llevó copias de las obras maestras del Prado a 170 pueblos de toda España, muchos de los cuales se encontraban en regiones agrícolas aisladas.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2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2500" accel="50000" fill="hold">
                                          <p:stCondLst>
                                            <p:cond delay="2500"/>
                                          </p:stCondLst>
                                        </p:cTn>
                                        <p:tgtEl>
                                          <p:spTgt spid="4"/>
                                        </p:tgtEl>
                                        <p:attrNameLst>
                                          <p:attrName>ppt_w</p:attrName>
                                        </p:attrNameLst>
                                      </p:cBhvr>
                                      <p:tavLst>
                                        <p:tav tm="0">
                                          <p:val>
                                            <p:strVal val="#ppt_w*.05"/>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anim calcmode="lin" valueType="num">
                                      <p:cBhvr>
                                        <p:cTn id="23" dur="2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2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2500" accel="50000" fill="hold">
                                          <p:stCondLst>
                                            <p:cond delay="2500"/>
                                          </p:stCondLst>
                                        </p:cTn>
                                        <p:tgtEl>
                                          <p:spTgt spid="4"/>
                                        </p:tgtEl>
                                        <p:attrNameLst>
                                          <p:attrName>ppt_y</p:attrName>
                                        </p:attrNameLst>
                                      </p:cBhvr>
                                      <p:tavLst>
                                        <p:tav tm="0">
                                          <p:val>
                                            <p:strVal val="#ppt_y+.1"/>
                                          </p:val>
                                        </p:tav>
                                        <p:tav tm="100000">
                                          <p:val>
                                            <p:strVal val="#ppt_y"/>
                                          </p:val>
                                        </p:tav>
                                      </p:tavLst>
                                    </p:anim>
                                    <p:animEffect transition="in" filter="fade">
                                      <p:cBhvr>
                                        <p:cTn id="26" dur="5000" decel="50000">
                                          <p:stCondLst>
                                            <p:cond delay="0"/>
                                          </p:stCondLst>
                                        </p:cTn>
                                        <p:tgtEl>
                                          <p:spTgt spid="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2.JPG"/>
          <p:cNvPicPr>
            <a:picLocks noChangeAspect="1"/>
          </p:cNvPicPr>
          <p:nvPr/>
        </p:nvPicPr>
        <p:blipFill>
          <a:blip r:embed="rId2" cstate="print"/>
          <a:srcRect t="15980" b="66380"/>
          <a:stretch>
            <a:fillRect/>
          </a:stretch>
        </p:blipFill>
        <p:spPr bwMode="auto">
          <a:xfrm>
            <a:off x="0" y="913284"/>
            <a:ext cx="9144000" cy="1008112"/>
          </a:xfrm>
          <a:prstGeom prst="rect">
            <a:avLst/>
          </a:prstGeom>
          <a:noFill/>
          <a:ln w="9525">
            <a:noFill/>
            <a:miter lim="800000"/>
            <a:headEnd/>
            <a:tailEnd/>
          </a:ln>
        </p:spPr>
      </p:pic>
      <p:pic>
        <p:nvPicPr>
          <p:cNvPr id="11" name="Picture 10" descr="a3.JPG"/>
          <p:cNvPicPr>
            <a:picLocks noChangeAspect="1"/>
          </p:cNvPicPr>
          <p:nvPr/>
        </p:nvPicPr>
        <p:blipFill>
          <a:blip r:embed="rId2" cstate="print"/>
          <a:srcRect t="33620" b="50000"/>
          <a:stretch>
            <a:fillRect/>
          </a:stretch>
        </p:blipFill>
        <p:spPr bwMode="auto">
          <a:xfrm>
            <a:off x="0" y="1921396"/>
            <a:ext cx="9144000" cy="936104"/>
          </a:xfrm>
          <a:prstGeom prst="rect">
            <a:avLst/>
          </a:prstGeom>
          <a:noFill/>
          <a:ln w="9525">
            <a:noFill/>
            <a:miter lim="800000"/>
            <a:headEnd/>
            <a:tailEnd/>
          </a:ln>
        </p:spPr>
      </p:pic>
      <p:pic>
        <p:nvPicPr>
          <p:cNvPr id="12" name="Picture 11" descr="a4.JPG"/>
          <p:cNvPicPr>
            <a:picLocks noChangeAspect="1"/>
          </p:cNvPicPr>
          <p:nvPr/>
        </p:nvPicPr>
        <p:blipFill>
          <a:blip r:embed="rId2" cstate="print"/>
          <a:srcRect t="50000" b="33620"/>
          <a:stretch>
            <a:fillRect/>
          </a:stretch>
        </p:blipFill>
        <p:spPr bwMode="auto">
          <a:xfrm>
            <a:off x="0" y="2857500"/>
            <a:ext cx="9144000" cy="936104"/>
          </a:xfrm>
          <a:prstGeom prst="rect">
            <a:avLst/>
          </a:prstGeom>
          <a:noFill/>
          <a:ln w="9525">
            <a:noFill/>
            <a:miter lim="800000"/>
            <a:headEnd/>
            <a:tailEnd/>
          </a:ln>
        </p:spPr>
      </p:pic>
      <p:pic>
        <p:nvPicPr>
          <p:cNvPr id="13" name="Picture 12" descr="a5.JPG"/>
          <p:cNvPicPr>
            <a:picLocks noChangeAspect="1"/>
          </p:cNvPicPr>
          <p:nvPr/>
        </p:nvPicPr>
        <p:blipFill>
          <a:blip r:embed="rId2" cstate="print"/>
          <a:srcRect t="66380" b="14720"/>
          <a:stretch>
            <a:fillRect/>
          </a:stretch>
        </p:blipFill>
        <p:spPr bwMode="auto">
          <a:xfrm>
            <a:off x="0" y="3793604"/>
            <a:ext cx="9144000" cy="1080120"/>
          </a:xfrm>
          <a:prstGeom prst="rect">
            <a:avLst/>
          </a:prstGeom>
          <a:noFill/>
          <a:ln w="9525">
            <a:noFill/>
            <a:miter lim="800000"/>
            <a:headEnd/>
            <a:tailEnd/>
          </a:ln>
        </p:spPr>
      </p:pic>
      <p:pic>
        <p:nvPicPr>
          <p:cNvPr id="14" name="Picture 13" descr="a6.JPG"/>
          <p:cNvPicPr>
            <a:picLocks noChangeAspect="1"/>
          </p:cNvPicPr>
          <p:nvPr/>
        </p:nvPicPr>
        <p:blipFill>
          <a:blip r:embed="rId2" cstate="print"/>
          <a:srcRect t="85280"/>
          <a:stretch>
            <a:fillRect/>
          </a:stretch>
        </p:blipFill>
        <p:spPr bwMode="auto">
          <a:xfrm>
            <a:off x="0" y="4873724"/>
            <a:ext cx="9144000" cy="841276"/>
          </a:xfrm>
          <a:prstGeom prst="rect">
            <a:avLst/>
          </a:prstGeom>
          <a:noFill/>
          <a:ln w="9525">
            <a:noFill/>
            <a:miter lim="800000"/>
            <a:headEnd/>
            <a:tailEnd/>
          </a:ln>
        </p:spPr>
      </p:pic>
      <p:pic>
        <p:nvPicPr>
          <p:cNvPr id="9" name="Picture 8" descr="a1.JPG"/>
          <p:cNvPicPr>
            <a:picLocks noChangeAspect="1"/>
          </p:cNvPicPr>
          <p:nvPr/>
        </p:nvPicPr>
        <p:blipFill>
          <a:blip r:embed="rId2" cstate="print"/>
          <a:srcRect b="84020"/>
          <a:stretch>
            <a:fillRect/>
          </a:stretch>
        </p:blipFill>
        <p:spPr bwMode="auto">
          <a:xfrm>
            <a:off x="0" y="0"/>
            <a:ext cx="9143999" cy="913284"/>
          </a:xfrm>
          <a:prstGeom prst="rect">
            <a:avLst/>
          </a:prstGeom>
          <a:noFill/>
          <a:ln w="9525">
            <a:noFill/>
            <a:miter lim="800000"/>
            <a:headEnd/>
            <a:tailEnd/>
          </a:ln>
        </p:spPr>
      </p:pic>
      <p:sp>
        <p:nvSpPr>
          <p:cNvPr id="15" name="14 Rectángulo"/>
          <p:cNvSpPr/>
          <p:nvPr/>
        </p:nvSpPr>
        <p:spPr>
          <a:xfrm>
            <a:off x="0" y="0"/>
            <a:ext cx="9144000" cy="5715000"/>
          </a:xfrm>
          <a:prstGeom prst="rect">
            <a:avLst/>
          </a:prstGeom>
          <a:solidFill>
            <a:schemeClr val="tx2">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personas analfabetas que nunca habían salido de su pueblo de pronto descubrieron a Velázquez y la increíble riqueza artística de España. Es el tipo de proyecto pedagógico que ahora podría imaginarse posible con el internet y las redes sociales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warp dir="i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1000"/>
                                        <p:tgtEl>
                                          <p:spTgt spid="15"/>
                                        </p:tgtEl>
                                      </p:cBhvr>
                                    </p:animEffect>
                                    <p:set>
                                      <p:cBhvr>
                                        <p:cTn id="7" dur="1" fill="hold">
                                          <p:stCondLst>
                                            <p:cond delay="999"/>
                                          </p:stCondLst>
                                        </p:cTn>
                                        <p:tgtEl>
                                          <p:spTgt spid="15"/>
                                        </p:tgtEl>
                                        <p:attrNameLst>
                                          <p:attrName>style.visibility</p:attrName>
                                        </p:attrNameLst>
                                      </p:cBhvr>
                                      <p:to>
                                        <p:strVal val="hidden"/>
                                      </p:to>
                                    </p:set>
                                  </p:childTnLst>
                                </p:cTn>
                              </p:par>
                              <p:par>
                                <p:cTn id="8" presetID="52"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Scale>
                                      <p:cBhvr>
                                        <p:cTn id="10"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1000" decel="50000" fill="hold">
                                          <p:stCondLst>
                                            <p:cond delay="0"/>
                                          </p:stCondLst>
                                        </p:cTn>
                                        <p:tgtEl>
                                          <p:spTgt spid="9"/>
                                        </p:tgtEl>
                                        <p:attrNameLst>
                                          <p:attrName>ppt_x</p:attrName>
                                          <p:attrName>ppt_y</p:attrName>
                                        </p:attrNameLst>
                                      </p:cBhvr>
                                    </p:animMotion>
                                    <p:animEffect transition="in" filter="fade">
                                      <p:cBhvr>
                                        <p:cTn id="12" dur="1000"/>
                                        <p:tgtEl>
                                          <p:spTgt spid="9"/>
                                        </p:tgtEl>
                                      </p:cBhvr>
                                    </p:animEffect>
                                  </p:childTnLst>
                                </p:cTn>
                              </p:par>
                              <p:par>
                                <p:cTn id="13" presetID="49" presetClass="entr" presetSubtype="0" decel="10000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 calcmode="lin" valueType="num">
                                      <p:cBhvr>
                                        <p:cTn id="17" dur="1000" fill="hold"/>
                                        <p:tgtEl>
                                          <p:spTgt spid="9"/>
                                        </p:tgtEl>
                                        <p:attrNameLst>
                                          <p:attrName>style.rotation</p:attrName>
                                        </p:attrNameLst>
                                      </p:cBhvr>
                                      <p:tavLst>
                                        <p:tav tm="0">
                                          <p:val>
                                            <p:fltVal val="360"/>
                                          </p:val>
                                        </p:tav>
                                        <p:tav tm="100000">
                                          <p:val>
                                            <p:fltVal val="0"/>
                                          </p:val>
                                        </p:tav>
                                      </p:tavLst>
                                    </p:anim>
                                    <p:animEffect transition="in" filter="fade">
                                      <p:cBhvr>
                                        <p:cTn id="18" dur="1000"/>
                                        <p:tgtEl>
                                          <p:spTgt spid="9"/>
                                        </p:tgtEl>
                                      </p:cBhvr>
                                    </p:animEffect>
                                  </p:childTnLst>
                                </p:cTn>
                              </p:par>
                              <p:par>
                                <p:cTn id="19" presetID="52" presetClass="entr" presetSubtype="0" fill="hold" nodeType="withEffect">
                                  <p:stCondLst>
                                    <p:cond delay="1000"/>
                                  </p:stCondLst>
                                  <p:childTnLst>
                                    <p:set>
                                      <p:cBhvr>
                                        <p:cTn id="20" dur="1" fill="hold">
                                          <p:stCondLst>
                                            <p:cond delay="0"/>
                                          </p:stCondLst>
                                        </p:cTn>
                                        <p:tgtEl>
                                          <p:spTgt spid="10"/>
                                        </p:tgtEl>
                                        <p:attrNameLst>
                                          <p:attrName>style.visibility</p:attrName>
                                        </p:attrNameLst>
                                      </p:cBhvr>
                                      <p:to>
                                        <p:strVal val="visible"/>
                                      </p:to>
                                    </p:set>
                                    <p:animScale>
                                      <p:cBhvr>
                                        <p:cTn id="21"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0"/>
                                        </p:tgtEl>
                                        <p:attrNameLst>
                                          <p:attrName>ppt_x</p:attrName>
                                          <p:attrName>ppt_y</p:attrName>
                                        </p:attrNameLst>
                                      </p:cBhvr>
                                    </p:animMotion>
                                    <p:animEffect transition="in" filter="fade">
                                      <p:cBhvr>
                                        <p:cTn id="23" dur="1000"/>
                                        <p:tgtEl>
                                          <p:spTgt spid="10"/>
                                        </p:tgtEl>
                                      </p:cBhvr>
                                    </p:animEffect>
                                  </p:childTnLst>
                                </p:cTn>
                              </p:par>
                              <p:par>
                                <p:cTn id="24" presetID="49" presetClass="entr" presetSubtype="0" decel="100000" fill="hold" nodeType="withEffect">
                                  <p:stCondLst>
                                    <p:cond delay="100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0" fill="hold"/>
                                        <p:tgtEl>
                                          <p:spTgt spid="10"/>
                                        </p:tgtEl>
                                        <p:attrNameLst>
                                          <p:attrName>ppt_w</p:attrName>
                                        </p:attrNameLst>
                                      </p:cBhvr>
                                      <p:tavLst>
                                        <p:tav tm="0">
                                          <p:val>
                                            <p:fltVal val="0"/>
                                          </p:val>
                                        </p:tav>
                                        <p:tav tm="100000">
                                          <p:val>
                                            <p:strVal val="#ppt_w"/>
                                          </p:val>
                                        </p:tav>
                                      </p:tavLst>
                                    </p:anim>
                                    <p:anim calcmode="lin" valueType="num">
                                      <p:cBhvr>
                                        <p:cTn id="27" dur="1000" fill="hold"/>
                                        <p:tgtEl>
                                          <p:spTgt spid="10"/>
                                        </p:tgtEl>
                                        <p:attrNameLst>
                                          <p:attrName>ppt_h</p:attrName>
                                        </p:attrNameLst>
                                      </p:cBhvr>
                                      <p:tavLst>
                                        <p:tav tm="0">
                                          <p:val>
                                            <p:fltVal val="0"/>
                                          </p:val>
                                        </p:tav>
                                        <p:tav tm="100000">
                                          <p:val>
                                            <p:strVal val="#ppt_h"/>
                                          </p:val>
                                        </p:tav>
                                      </p:tavLst>
                                    </p:anim>
                                    <p:anim calcmode="lin" valueType="num">
                                      <p:cBhvr>
                                        <p:cTn id="28" dur="1000" fill="hold"/>
                                        <p:tgtEl>
                                          <p:spTgt spid="10"/>
                                        </p:tgtEl>
                                        <p:attrNameLst>
                                          <p:attrName>style.rotation</p:attrName>
                                        </p:attrNameLst>
                                      </p:cBhvr>
                                      <p:tavLst>
                                        <p:tav tm="0">
                                          <p:val>
                                            <p:fltVal val="360"/>
                                          </p:val>
                                        </p:tav>
                                        <p:tav tm="100000">
                                          <p:val>
                                            <p:fltVal val="0"/>
                                          </p:val>
                                        </p:tav>
                                      </p:tavLst>
                                    </p:anim>
                                    <p:animEffect transition="in" filter="fade">
                                      <p:cBhvr>
                                        <p:cTn id="29" dur="1000"/>
                                        <p:tgtEl>
                                          <p:spTgt spid="10"/>
                                        </p:tgtEl>
                                      </p:cBhvr>
                                    </p:animEffect>
                                  </p:childTnLst>
                                </p:cTn>
                              </p:par>
                              <p:par>
                                <p:cTn id="30" presetID="52" presetClass="entr" presetSubtype="0" fill="hold" nodeType="withEffect">
                                  <p:stCondLst>
                                    <p:cond delay="2000"/>
                                  </p:stCondLst>
                                  <p:childTnLst>
                                    <p:set>
                                      <p:cBhvr>
                                        <p:cTn id="31" dur="1" fill="hold">
                                          <p:stCondLst>
                                            <p:cond delay="0"/>
                                          </p:stCondLst>
                                        </p:cTn>
                                        <p:tgtEl>
                                          <p:spTgt spid="11"/>
                                        </p:tgtEl>
                                        <p:attrNameLst>
                                          <p:attrName>style.visibility</p:attrName>
                                        </p:attrNameLst>
                                      </p:cBhvr>
                                      <p:to>
                                        <p:strVal val="visible"/>
                                      </p:to>
                                    </p:set>
                                    <p:animScale>
                                      <p:cBhvr>
                                        <p:cTn id="32"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1"/>
                                        </p:tgtEl>
                                        <p:attrNameLst>
                                          <p:attrName>ppt_x</p:attrName>
                                          <p:attrName>ppt_y</p:attrName>
                                        </p:attrNameLst>
                                      </p:cBhvr>
                                    </p:animMotion>
                                    <p:animEffect transition="in" filter="fade">
                                      <p:cBhvr>
                                        <p:cTn id="34" dur="1000"/>
                                        <p:tgtEl>
                                          <p:spTgt spid="11"/>
                                        </p:tgtEl>
                                      </p:cBhvr>
                                    </p:animEffect>
                                  </p:childTnLst>
                                </p:cTn>
                              </p:par>
                              <p:par>
                                <p:cTn id="35" presetID="49" presetClass="entr" presetSubtype="0" decel="10000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 calcmode="lin" valueType="num">
                                      <p:cBhvr>
                                        <p:cTn id="39" dur="1000" fill="hold"/>
                                        <p:tgtEl>
                                          <p:spTgt spid="11"/>
                                        </p:tgtEl>
                                        <p:attrNameLst>
                                          <p:attrName>style.rotation</p:attrName>
                                        </p:attrNameLst>
                                      </p:cBhvr>
                                      <p:tavLst>
                                        <p:tav tm="0">
                                          <p:val>
                                            <p:fltVal val="360"/>
                                          </p:val>
                                        </p:tav>
                                        <p:tav tm="100000">
                                          <p:val>
                                            <p:fltVal val="0"/>
                                          </p:val>
                                        </p:tav>
                                      </p:tavLst>
                                    </p:anim>
                                    <p:animEffect transition="in" filter="fade">
                                      <p:cBhvr>
                                        <p:cTn id="40" dur="1000"/>
                                        <p:tgtEl>
                                          <p:spTgt spid="11"/>
                                        </p:tgtEl>
                                      </p:cBhvr>
                                    </p:animEffect>
                                  </p:childTnLst>
                                </p:cTn>
                              </p:par>
                              <p:par>
                                <p:cTn id="41" presetID="52" presetClass="entr" presetSubtype="0" fill="hold" nodeType="withEffect">
                                  <p:stCondLst>
                                    <p:cond delay="3000"/>
                                  </p:stCondLst>
                                  <p:childTnLst>
                                    <p:set>
                                      <p:cBhvr>
                                        <p:cTn id="42" dur="1" fill="hold">
                                          <p:stCondLst>
                                            <p:cond delay="0"/>
                                          </p:stCondLst>
                                        </p:cTn>
                                        <p:tgtEl>
                                          <p:spTgt spid="12"/>
                                        </p:tgtEl>
                                        <p:attrNameLst>
                                          <p:attrName>style.visibility</p:attrName>
                                        </p:attrNameLst>
                                      </p:cBhvr>
                                      <p:to>
                                        <p:strVal val="visible"/>
                                      </p:to>
                                    </p:set>
                                    <p:animScale>
                                      <p:cBhvr>
                                        <p:cTn id="43"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12"/>
                                        </p:tgtEl>
                                        <p:attrNameLst>
                                          <p:attrName>ppt_x</p:attrName>
                                          <p:attrName>ppt_y</p:attrName>
                                        </p:attrNameLst>
                                      </p:cBhvr>
                                    </p:animMotion>
                                    <p:animEffect transition="in" filter="fade">
                                      <p:cBhvr>
                                        <p:cTn id="45" dur="1000"/>
                                        <p:tgtEl>
                                          <p:spTgt spid="12"/>
                                        </p:tgtEl>
                                      </p:cBhvr>
                                    </p:animEffect>
                                  </p:childTnLst>
                                </p:cTn>
                              </p:par>
                              <p:par>
                                <p:cTn id="46" presetID="49" presetClass="entr" presetSubtype="0" decel="100000" fill="hold" nodeType="withEffect">
                                  <p:stCondLst>
                                    <p:cond delay="3000"/>
                                  </p:stCondLst>
                                  <p:childTnLst>
                                    <p:set>
                                      <p:cBhvr>
                                        <p:cTn id="47" dur="1" fill="hold">
                                          <p:stCondLst>
                                            <p:cond delay="0"/>
                                          </p:stCondLst>
                                        </p:cTn>
                                        <p:tgtEl>
                                          <p:spTgt spid="12"/>
                                        </p:tgtEl>
                                        <p:attrNameLst>
                                          <p:attrName>style.visibility</p:attrName>
                                        </p:attrNameLst>
                                      </p:cBhvr>
                                      <p:to>
                                        <p:strVal val="visible"/>
                                      </p:to>
                                    </p:set>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fltVal val="0"/>
                                          </p:val>
                                        </p:tav>
                                        <p:tav tm="100000">
                                          <p:val>
                                            <p:strVal val="#ppt_h"/>
                                          </p:val>
                                        </p:tav>
                                      </p:tavLst>
                                    </p:anim>
                                    <p:anim calcmode="lin" valueType="num">
                                      <p:cBhvr>
                                        <p:cTn id="50" dur="1000" fill="hold"/>
                                        <p:tgtEl>
                                          <p:spTgt spid="12"/>
                                        </p:tgtEl>
                                        <p:attrNameLst>
                                          <p:attrName>style.rotation</p:attrName>
                                        </p:attrNameLst>
                                      </p:cBhvr>
                                      <p:tavLst>
                                        <p:tav tm="0">
                                          <p:val>
                                            <p:fltVal val="360"/>
                                          </p:val>
                                        </p:tav>
                                        <p:tav tm="100000">
                                          <p:val>
                                            <p:fltVal val="0"/>
                                          </p:val>
                                        </p:tav>
                                      </p:tavLst>
                                    </p:anim>
                                    <p:animEffect transition="in" filter="fade">
                                      <p:cBhvr>
                                        <p:cTn id="51" dur="1000"/>
                                        <p:tgtEl>
                                          <p:spTgt spid="12"/>
                                        </p:tgtEl>
                                      </p:cBhvr>
                                    </p:animEffect>
                                  </p:childTnLst>
                                </p:cTn>
                              </p:par>
                              <p:par>
                                <p:cTn id="52" presetID="52" presetClass="entr" presetSubtype="0" fill="hold" nodeType="withEffect">
                                  <p:stCondLst>
                                    <p:cond delay="4000"/>
                                  </p:stCondLst>
                                  <p:childTnLst>
                                    <p:set>
                                      <p:cBhvr>
                                        <p:cTn id="53" dur="1" fill="hold">
                                          <p:stCondLst>
                                            <p:cond delay="0"/>
                                          </p:stCondLst>
                                        </p:cTn>
                                        <p:tgtEl>
                                          <p:spTgt spid="13"/>
                                        </p:tgtEl>
                                        <p:attrNameLst>
                                          <p:attrName>style.visibility</p:attrName>
                                        </p:attrNameLst>
                                      </p:cBhvr>
                                      <p:to>
                                        <p:strVal val="visible"/>
                                      </p:to>
                                    </p:set>
                                    <p:animScale>
                                      <p:cBhvr>
                                        <p:cTn id="54"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3"/>
                                        </p:tgtEl>
                                        <p:attrNameLst>
                                          <p:attrName>ppt_x</p:attrName>
                                          <p:attrName>ppt_y</p:attrName>
                                        </p:attrNameLst>
                                      </p:cBhvr>
                                    </p:animMotion>
                                    <p:animEffect transition="in" filter="fade">
                                      <p:cBhvr>
                                        <p:cTn id="56" dur="1000"/>
                                        <p:tgtEl>
                                          <p:spTgt spid="13"/>
                                        </p:tgtEl>
                                      </p:cBhvr>
                                    </p:animEffect>
                                  </p:childTnLst>
                                </p:cTn>
                              </p:par>
                              <p:par>
                                <p:cTn id="57" presetID="49" presetClass="entr" presetSubtype="0" decel="100000" fill="hold" nodeType="withEffect">
                                  <p:stCondLst>
                                    <p:cond delay="4000"/>
                                  </p:stCondLst>
                                  <p:childTnLst>
                                    <p:set>
                                      <p:cBhvr>
                                        <p:cTn id="58" dur="1" fill="hold">
                                          <p:stCondLst>
                                            <p:cond delay="0"/>
                                          </p:stCondLst>
                                        </p:cTn>
                                        <p:tgtEl>
                                          <p:spTgt spid="13"/>
                                        </p:tgtEl>
                                        <p:attrNameLst>
                                          <p:attrName>style.visibility</p:attrName>
                                        </p:attrNameLst>
                                      </p:cBhvr>
                                      <p:to>
                                        <p:strVal val="visible"/>
                                      </p:to>
                                    </p:set>
                                    <p:anim calcmode="lin" valueType="num">
                                      <p:cBhvr>
                                        <p:cTn id="59" dur="1000" fill="hold"/>
                                        <p:tgtEl>
                                          <p:spTgt spid="13"/>
                                        </p:tgtEl>
                                        <p:attrNameLst>
                                          <p:attrName>ppt_w</p:attrName>
                                        </p:attrNameLst>
                                      </p:cBhvr>
                                      <p:tavLst>
                                        <p:tav tm="0">
                                          <p:val>
                                            <p:fltVal val="0"/>
                                          </p:val>
                                        </p:tav>
                                        <p:tav tm="100000">
                                          <p:val>
                                            <p:strVal val="#ppt_w"/>
                                          </p:val>
                                        </p:tav>
                                      </p:tavLst>
                                    </p:anim>
                                    <p:anim calcmode="lin" valueType="num">
                                      <p:cBhvr>
                                        <p:cTn id="60" dur="1000" fill="hold"/>
                                        <p:tgtEl>
                                          <p:spTgt spid="13"/>
                                        </p:tgtEl>
                                        <p:attrNameLst>
                                          <p:attrName>ppt_h</p:attrName>
                                        </p:attrNameLst>
                                      </p:cBhvr>
                                      <p:tavLst>
                                        <p:tav tm="0">
                                          <p:val>
                                            <p:fltVal val="0"/>
                                          </p:val>
                                        </p:tav>
                                        <p:tav tm="100000">
                                          <p:val>
                                            <p:strVal val="#ppt_h"/>
                                          </p:val>
                                        </p:tav>
                                      </p:tavLst>
                                    </p:anim>
                                    <p:anim calcmode="lin" valueType="num">
                                      <p:cBhvr>
                                        <p:cTn id="61" dur="1000" fill="hold"/>
                                        <p:tgtEl>
                                          <p:spTgt spid="13"/>
                                        </p:tgtEl>
                                        <p:attrNameLst>
                                          <p:attrName>style.rotation</p:attrName>
                                        </p:attrNameLst>
                                      </p:cBhvr>
                                      <p:tavLst>
                                        <p:tav tm="0">
                                          <p:val>
                                            <p:fltVal val="360"/>
                                          </p:val>
                                        </p:tav>
                                        <p:tav tm="100000">
                                          <p:val>
                                            <p:fltVal val="0"/>
                                          </p:val>
                                        </p:tav>
                                      </p:tavLst>
                                    </p:anim>
                                    <p:animEffect transition="in" filter="fade">
                                      <p:cBhvr>
                                        <p:cTn id="62" dur="1000"/>
                                        <p:tgtEl>
                                          <p:spTgt spid="13"/>
                                        </p:tgtEl>
                                      </p:cBhvr>
                                    </p:animEffect>
                                  </p:childTnLst>
                                </p:cTn>
                              </p:par>
                              <p:par>
                                <p:cTn id="63" presetID="52" presetClass="entr" presetSubtype="0" fill="hold" nodeType="withEffect">
                                  <p:stCondLst>
                                    <p:cond delay="5000"/>
                                  </p:stCondLst>
                                  <p:childTnLst>
                                    <p:set>
                                      <p:cBhvr>
                                        <p:cTn id="64" dur="1" fill="hold">
                                          <p:stCondLst>
                                            <p:cond delay="0"/>
                                          </p:stCondLst>
                                        </p:cTn>
                                        <p:tgtEl>
                                          <p:spTgt spid="14"/>
                                        </p:tgtEl>
                                        <p:attrNameLst>
                                          <p:attrName>style.visibility</p:attrName>
                                        </p:attrNameLst>
                                      </p:cBhvr>
                                      <p:to>
                                        <p:strVal val="visible"/>
                                      </p:to>
                                    </p:set>
                                    <p:animScale>
                                      <p:cBhvr>
                                        <p:cTn id="65"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1000" decel="50000" fill="hold">
                                          <p:stCondLst>
                                            <p:cond delay="0"/>
                                          </p:stCondLst>
                                        </p:cTn>
                                        <p:tgtEl>
                                          <p:spTgt spid="14"/>
                                        </p:tgtEl>
                                        <p:attrNameLst>
                                          <p:attrName>ppt_x</p:attrName>
                                          <p:attrName>ppt_y</p:attrName>
                                        </p:attrNameLst>
                                      </p:cBhvr>
                                    </p:animMotion>
                                    <p:animEffect transition="in" filter="fade">
                                      <p:cBhvr>
                                        <p:cTn id="67" dur="1000"/>
                                        <p:tgtEl>
                                          <p:spTgt spid="14"/>
                                        </p:tgtEl>
                                      </p:cBhvr>
                                    </p:animEffect>
                                  </p:childTnLst>
                                </p:cTn>
                              </p:par>
                              <p:par>
                                <p:cTn id="68" presetID="49" presetClass="entr" presetSubtype="0" decel="100000" fill="hold" nodeType="withEffect">
                                  <p:stCondLst>
                                    <p:cond delay="50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1000" fill="hold"/>
                                        <p:tgtEl>
                                          <p:spTgt spid="14"/>
                                        </p:tgtEl>
                                        <p:attrNameLst>
                                          <p:attrName>ppt_w</p:attrName>
                                        </p:attrNameLst>
                                      </p:cBhvr>
                                      <p:tavLst>
                                        <p:tav tm="0">
                                          <p:val>
                                            <p:fltVal val="0"/>
                                          </p:val>
                                        </p:tav>
                                        <p:tav tm="100000">
                                          <p:val>
                                            <p:strVal val="#ppt_w"/>
                                          </p:val>
                                        </p:tav>
                                      </p:tavLst>
                                    </p:anim>
                                    <p:anim calcmode="lin" valueType="num">
                                      <p:cBhvr>
                                        <p:cTn id="71" dur="1000" fill="hold"/>
                                        <p:tgtEl>
                                          <p:spTgt spid="14"/>
                                        </p:tgtEl>
                                        <p:attrNameLst>
                                          <p:attrName>ppt_h</p:attrName>
                                        </p:attrNameLst>
                                      </p:cBhvr>
                                      <p:tavLst>
                                        <p:tav tm="0">
                                          <p:val>
                                            <p:fltVal val="0"/>
                                          </p:val>
                                        </p:tav>
                                        <p:tav tm="100000">
                                          <p:val>
                                            <p:strVal val="#ppt_h"/>
                                          </p:val>
                                        </p:tav>
                                      </p:tavLst>
                                    </p:anim>
                                    <p:anim calcmode="lin" valueType="num">
                                      <p:cBhvr>
                                        <p:cTn id="72" dur="1000" fill="hold"/>
                                        <p:tgtEl>
                                          <p:spTgt spid="14"/>
                                        </p:tgtEl>
                                        <p:attrNameLst>
                                          <p:attrName>style.rotation</p:attrName>
                                        </p:attrNameLst>
                                      </p:cBhvr>
                                      <p:tavLst>
                                        <p:tav tm="0">
                                          <p:val>
                                            <p:fltVal val="360"/>
                                          </p:val>
                                        </p:tav>
                                        <p:tav tm="100000">
                                          <p:val>
                                            <p:fltVal val="0"/>
                                          </p:val>
                                        </p:tav>
                                      </p:tavLst>
                                    </p:anim>
                                    <p:animEffect transition="in" filter="fade">
                                      <p:cBhvr>
                                        <p:cTn id="73" dur="1000"/>
                                        <p:tgtEl>
                                          <p:spTgt spid="14"/>
                                        </p:tgtEl>
                                      </p:cBhvr>
                                    </p:animEffect>
                                  </p:childTnLst>
                                </p:cTn>
                              </p:par>
                            </p:childTnLst>
                          </p:cTn>
                        </p:par>
                        <p:par>
                          <p:cTn id="74" fill="hold">
                            <p:stCondLst>
                              <p:cond delay="60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16"/>
                                        </p:tgtEl>
                                        <p:attrNameLst>
                                          <p:attrName>style.visibility</p:attrName>
                                        </p:attrNameLst>
                                      </p:cBhvr>
                                      <p:to>
                                        <p:strVal val="visible"/>
                                      </p:to>
                                    </p:set>
                                    <p:animEffect transition="in" filter="fade">
                                      <p:cBhvr>
                                        <p:cTn id="77" dur="1000"/>
                                        <p:tgtEl>
                                          <p:spTgt spid="16"/>
                                        </p:tgtEl>
                                      </p:cBhvr>
                                    </p:animEffect>
                                    <p:anim calcmode="lin" valueType="num">
                                      <p:cBhvr>
                                        <p:cTn id="78" dur="1000" fill="hold"/>
                                        <p:tgtEl>
                                          <p:spTgt spid="16"/>
                                        </p:tgtEl>
                                        <p:attrNameLst>
                                          <p:attrName>ppt_x</p:attrName>
                                        </p:attrNameLst>
                                      </p:cBhvr>
                                      <p:tavLst>
                                        <p:tav tm="0">
                                          <p:val>
                                            <p:strVal val="#ppt_x-.1"/>
                                          </p:val>
                                        </p:tav>
                                        <p:tav tm="100000">
                                          <p:val>
                                            <p:strVal val="#ppt_x"/>
                                          </p:val>
                                        </p:tav>
                                      </p:tavLst>
                                    </p:anim>
                                    <p:anim calcmode="lin" valueType="num">
                                      <p:cBhvr>
                                        <p:cTn id="7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2">
              <a:lumMod val="40000"/>
              <a:lumOff val="6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siguiente vez que las obras del Prado salieron de gira, las circunstancias fueron más funestas. Poco después del golpe militar de julio de 1936 instigado por </a:t>
            </a:r>
            <a:r>
              <a:rPr lang="es-ES" i="1" dirty="0" smtClean="0">
                <a:effectLst>
                  <a:glow rad="101600">
                    <a:srgbClr val="C00000">
                      <a:alpha val="60000"/>
                    </a:srgbClr>
                  </a:glow>
                  <a:outerShdw blurRad="38100" dist="38100" dir="2700000" algn="tl">
                    <a:srgbClr val="000000">
                      <a:alpha val="43137"/>
                    </a:srgbClr>
                  </a:outerShdw>
                </a:effectLst>
              </a:rPr>
              <a:t>Francisco </a:t>
            </a:r>
            <a:r>
              <a:rPr lang="es-ES" i="1" dirty="0" smtClean="0">
                <a:effectLst>
                  <a:glow rad="101600">
                    <a:srgbClr val="C00000">
                      <a:alpha val="60000"/>
                    </a:srgbClr>
                  </a:glow>
                  <a:outerShdw blurRad="38100" dist="38100" dir="2700000" algn="tl">
                    <a:srgbClr val="000000">
                      <a:alpha val="43137"/>
                    </a:srgbClr>
                  </a:outerShdw>
                </a:effectLst>
              </a:rPr>
              <a:t>Franco y algunos de sus colegas generales en contra del gobierno republicano.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eelOff"/>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4000"/>
                                        <p:tgtEl>
                                          <p:spTgt spid="4"/>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p:cNvPicPr>
            <a:picLocks noChangeAspect="1"/>
          </p:cNvPicPr>
          <p:nvPr/>
        </p:nvPicPr>
        <p:blipFill>
          <a:blip r:embed="rId2" cstate="print"/>
          <a:srcRect r="87800"/>
          <a:stretch>
            <a:fillRect/>
          </a:stretch>
        </p:blipFill>
        <p:spPr bwMode="auto">
          <a:xfrm>
            <a:off x="0" y="0"/>
            <a:ext cx="1115616" cy="5715000"/>
          </a:xfrm>
          <a:prstGeom prst="rect">
            <a:avLst/>
          </a:prstGeom>
          <a:noFill/>
          <a:ln w="9525">
            <a:noFill/>
            <a:miter lim="800000"/>
            <a:headEnd/>
            <a:tailEnd/>
          </a:ln>
        </p:spPr>
      </p:pic>
      <p:pic>
        <p:nvPicPr>
          <p:cNvPr id="3" name="Imagen 6"/>
          <p:cNvPicPr>
            <a:picLocks noChangeAspect="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4" name="Imagen 10"/>
          <p:cNvPicPr>
            <a:picLocks noChangeAspect="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5" name="Imagen 14"/>
          <p:cNvPicPr>
            <a:picLocks noChangeAspect="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6" name="Imagen 16"/>
          <p:cNvPicPr>
            <a:picLocks noChangeAspect="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7" name="Imagen 12"/>
          <p:cNvPicPr>
            <a:picLocks noChangeAspect="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8" name="Imagen 8"/>
          <p:cNvPicPr>
            <a:picLocks noChangeAspect="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9" name="Imagen 4"/>
          <p:cNvPicPr>
            <a:picLocks noChangeAspect="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0" name="9 CuadroTexto"/>
          <p:cNvSpPr txBox="1"/>
          <p:nvPr/>
        </p:nvSpPr>
        <p:spPr>
          <a:xfrm>
            <a:off x="611560"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Madrid se convirtió en uno de los principales campos de batalla de la que con el tiempo se prolongaría en una guerra civil de tres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window dir="ver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par>
                                <p:cTn id="10" presetID="2" presetClass="entr" presetSubtype="2" fill="hold"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1+#ppt_w/2"/>
                                          </p:val>
                                        </p:tav>
                                        <p:tav tm="100000">
                                          <p:val>
                                            <p:strVal val="#ppt_x"/>
                                          </p:val>
                                        </p:tav>
                                      </p:tavLst>
                                    </p:anim>
                                    <p:anim calcmode="lin" valueType="num">
                                      <p:cBhvr additive="base">
                                        <p:cTn id="13" dur="3000" fill="hold"/>
                                        <p:tgtEl>
                                          <p:spTgt spid="2"/>
                                        </p:tgtEl>
                                        <p:attrNameLst>
                                          <p:attrName>ppt_y</p:attrName>
                                        </p:attrNameLst>
                                      </p:cBhvr>
                                      <p:tavLst>
                                        <p:tav tm="0">
                                          <p:val>
                                            <p:strVal val="#ppt_y"/>
                                          </p:val>
                                        </p:tav>
                                        <p:tav tm="100000">
                                          <p:val>
                                            <p:strVal val="#ppt_y"/>
                                          </p:val>
                                        </p:tav>
                                      </p:tavLst>
                                    </p:anim>
                                  </p:childTnLst>
                                </p:cTn>
                              </p:par>
                              <p:par>
                                <p:cTn id="14" presetID="8" presetClass="emph" presetSubtype="0" fill="hold" nodeType="withEffect">
                                  <p:stCondLst>
                                    <p:cond delay="250"/>
                                  </p:stCondLst>
                                  <p:childTnLst>
                                    <p:animRot by="21600000">
                                      <p:cBhvr>
                                        <p:cTn id="15" dur="3000" fill="hold"/>
                                        <p:tgtEl>
                                          <p:spTgt spid="2"/>
                                        </p:tgtEl>
                                        <p:attrNameLst>
                                          <p:attrName>r</p:attrName>
                                        </p:attrNameLst>
                                      </p:cBhvr>
                                    </p:animRot>
                                  </p:childTnLst>
                                </p:cTn>
                              </p:par>
                              <p:par>
                                <p:cTn id="16" presetID="53" presetClass="entr" presetSubtype="16" fill="hold"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animEffect transition="in" filter="fade">
                                      <p:cBhvr>
                                        <p:cTn id="20" dur="3000"/>
                                        <p:tgtEl>
                                          <p:spTgt spid="3"/>
                                        </p:tgtEl>
                                      </p:cBhvr>
                                    </p:animEffect>
                                  </p:childTnLst>
                                </p:cTn>
                              </p:par>
                              <p:par>
                                <p:cTn id="21" presetID="2" presetClass="entr" presetSubtype="2" fill="hold" nodeType="withEffect">
                                  <p:stCondLst>
                                    <p:cond delay="5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0" fill="hold"/>
                                        <p:tgtEl>
                                          <p:spTgt spid="3"/>
                                        </p:tgtEl>
                                        <p:attrNameLst>
                                          <p:attrName>ppt_x</p:attrName>
                                        </p:attrNameLst>
                                      </p:cBhvr>
                                      <p:tavLst>
                                        <p:tav tm="0">
                                          <p:val>
                                            <p:strVal val="1+#ppt_w/2"/>
                                          </p:val>
                                        </p:tav>
                                        <p:tav tm="100000">
                                          <p:val>
                                            <p:strVal val="#ppt_x"/>
                                          </p:val>
                                        </p:tav>
                                      </p:tavLst>
                                    </p:anim>
                                    <p:anim calcmode="lin" valueType="num">
                                      <p:cBhvr additive="base">
                                        <p:cTn id="24" dur="3000" fill="hold"/>
                                        <p:tgtEl>
                                          <p:spTgt spid="3"/>
                                        </p:tgtEl>
                                        <p:attrNameLst>
                                          <p:attrName>ppt_y</p:attrName>
                                        </p:attrNameLst>
                                      </p:cBhvr>
                                      <p:tavLst>
                                        <p:tav tm="0">
                                          <p:val>
                                            <p:strVal val="#ppt_y"/>
                                          </p:val>
                                        </p:tav>
                                        <p:tav tm="100000">
                                          <p:val>
                                            <p:strVal val="#ppt_y"/>
                                          </p:val>
                                        </p:tav>
                                      </p:tavLst>
                                    </p:anim>
                                  </p:childTnLst>
                                </p:cTn>
                              </p:par>
                              <p:par>
                                <p:cTn id="25" presetID="8" presetClass="emph" presetSubtype="0" fill="hold" nodeType="withEffect">
                                  <p:stCondLst>
                                    <p:cond delay="500"/>
                                  </p:stCondLst>
                                  <p:childTnLst>
                                    <p:animRot by="21600000">
                                      <p:cBhvr>
                                        <p:cTn id="26" dur="3000" fill="hold"/>
                                        <p:tgtEl>
                                          <p:spTgt spid="3"/>
                                        </p:tgtEl>
                                        <p:attrNameLst>
                                          <p:attrName>r</p:attrName>
                                        </p:attrNameLst>
                                      </p:cBhvr>
                                    </p:animRot>
                                  </p:childTnLst>
                                </p:cTn>
                              </p:par>
                              <p:par>
                                <p:cTn id="27" presetID="53" presetClass="entr" presetSubtype="16" fill="hold" nodeType="withEffect">
                                  <p:stCondLst>
                                    <p:cond delay="70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fltVal val="0"/>
                                          </p:val>
                                        </p:tav>
                                        <p:tav tm="100000">
                                          <p:val>
                                            <p:strVal val="#ppt_h"/>
                                          </p:val>
                                        </p:tav>
                                      </p:tavLst>
                                    </p:anim>
                                    <p:animEffect transition="in" filter="fade">
                                      <p:cBhvr>
                                        <p:cTn id="31" dur="3000"/>
                                        <p:tgtEl>
                                          <p:spTgt spid="4"/>
                                        </p:tgtEl>
                                      </p:cBhvr>
                                    </p:animEffect>
                                  </p:childTnLst>
                                </p:cTn>
                              </p:par>
                              <p:par>
                                <p:cTn id="32" presetID="2" presetClass="entr" presetSubtype="2" fill="hold" nodeType="withEffect">
                                  <p:stCondLst>
                                    <p:cond delay="70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700"/>
                                  </p:stCondLst>
                                  <p:childTnLst>
                                    <p:animRot by="21600000">
                                      <p:cBhvr>
                                        <p:cTn id="37" dur="3000" fill="hold"/>
                                        <p:tgtEl>
                                          <p:spTgt spid="4"/>
                                        </p:tgtEl>
                                        <p:attrNameLst>
                                          <p:attrName>r</p:attrName>
                                        </p:attrNameLst>
                                      </p:cBhvr>
                                    </p:animRot>
                                  </p:childTnLst>
                                </p:cTn>
                              </p:par>
                              <p:par>
                                <p:cTn id="38" presetID="53" presetClass="entr" presetSubtype="16" fill="hold" nodeType="withEffect">
                                  <p:stCondLst>
                                    <p:cond delay="90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Effect transition="in" filter="fade">
                                      <p:cBhvr>
                                        <p:cTn id="42" dur="3000"/>
                                        <p:tgtEl>
                                          <p:spTgt spid="5"/>
                                        </p:tgtEl>
                                      </p:cBhvr>
                                    </p:animEffect>
                                  </p:childTnLst>
                                </p:cTn>
                              </p:par>
                              <p:par>
                                <p:cTn id="43" presetID="2" presetClass="entr" presetSubtype="2" fill="hold" nodeType="withEffect">
                                  <p:stCondLst>
                                    <p:cond delay="90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1+#ppt_w/2"/>
                                          </p:val>
                                        </p:tav>
                                        <p:tav tm="100000">
                                          <p:val>
                                            <p:strVal val="#ppt_x"/>
                                          </p:val>
                                        </p:tav>
                                      </p:tavLst>
                                    </p:anim>
                                    <p:anim calcmode="lin" valueType="num">
                                      <p:cBhvr additive="base">
                                        <p:cTn id="46" dur="3000" fill="hold"/>
                                        <p:tgtEl>
                                          <p:spTgt spid="5"/>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900"/>
                                  </p:stCondLst>
                                  <p:childTnLst>
                                    <p:animRot by="21600000">
                                      <p:cBhvr>
                                        <p:cTn id="48" dur="3000" fill="hold"/>
                                        <p:tgtEl>
                                          <p:spTgt spid="5"/>
                                        </p:tgtEl>
                                        <p:attrNameLst>
                                          <p:attrName>r</p:attrName>
                                        </p:attrNameLst>
                                      </p:cBhvr>
                                    </p:animRot>
                                  </p:childTnLst>
                                </p:cTn>
                              </p:par>
                              <p:par>
                                <p:cTn id="49" presetID="53" presetClass="entr" presetSubtype="16" fill="hold" nodeType="withEffect">
                                  <p:stCondLst>
                                    <p:cond delay="1100"/>
                                  </p:stCondLst>
                                  <p:childTnLst>
                                    <p:set>
                                      <p:cBhvr>
                                        <p:cTn id="50" dur="1" fill="hold">
                                          <p:stCondLst>
                                            <p:cond delay="0"/>
                                          </p:stCondLst>
                                        </p:cTn>
                                        <p:tgtEl>
                                          <p:spTgt spid="6"/>
                                        </p:tgtEl>
                                        <p:attrNameLst>
                                          <p:attrName>style.visibility</p:attrName>
                                        </p:attrNameLst>
                                      </p:cBhvr>
                                      <p:to>
                                        <p:strVal val="visible"/>
                                      </p:to>
                                    </p:set>
                                    <p:anim calcmode="lin" valueType="num">
                                      <p:cBhvr>
                                        <p:cTn id="51" dur="3000" fill="hold"/>
                                        <p:tgtEl>
                                          <p:spTgt spid="6"/>
                                        </p:tgtEl>
                                        <p:attrNameLst>
                                          <p:attrName>ppt_w</p:attrName>
                                        </p:attrNameLst>
                                      </p:cBhvr>
                                      <p:tavLst>
                                        <p:tav tm="0">
                                          <p:val>
                                            <p:fltVal val="0"/>
                                          </p:val>
                                        </p:tav>
                                        <p:tav tm="100000">
                                          <p:val>
                                            <p:strVal val="#ppt_w"/>
                                          </p:val>
                                        </p:tav>
                                      </p:tavLst>
                                    </p:anim>
                                    <p:anim calcmode="lin" valueType="num">
                                      <p:cBhvr>
                                        <p:cTn id="52" dur="3000" fill="hold"/>
                                        <p:tgtEl>
                                          <p:spTgt spid="6"/>
                                        </p:tgtEl>
                                        <p:attrNameLst>
                                          <p:attrName>ppt_h</p:attrName>
                                        </p:attrNameLst>
                                      </p:cBhvr>
                                      <p:tavLst>
                                        <p:tav tm="0">
                                          <p:val>
                                            <p:fltVal val="0"/>
                                          </p:val>
                                        </p:tav>
                                        <p:tav tm="100000">
                                          <p:val>
                                            <p:strVal val="#ppt_h"/>
                                          </p:val>
                                        </p:tav>
                                      </p:tavLst>
                                    </p:anim>
                                    <p:animEffect transition="in" filter="fade">
                                      <p:cBhvr>
                                        <p:cTn id="53" dur="3000"/>
                                        <p:tgtEl>
                                          <p:spTgt spid="6"/>
                                        </p:tgtEl>
                                      </p:cBhvr>
                                    </p:animEffect>
                                  </p:childTnLst>
                                </p:cTn>
                              </p:par>
                              <p:par>
                                <p:cTn id="54" presetID="2" presetClass="entr" presetSubtype="8" fill="hold" nodeType="withEffect">
                                  <p:stCondLst>
                                    <p:cond delay="110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3000" fill="hold"/>
                                        <p:tgtEl>
                                          <p:spTgt spid="6"/>
                                        </p:tgtEl>
                                        <p:attrNameLst>
                                          <p:attrName>ppt_x</p:attrName>
                                        </p:attrNameLst>
                                      </p:cBhvr>
                                      <p:tavLst>
                                        <p:tav tm="0">
                                          <p:val>
                                            <p:strVal val="0-#ppt_w/2"/>
                                          </p:val>
                                        </p:tav>
                                        <p:tav tm="100000">
                                          <p:val>
                                            <p:strVal val="#ppt_x"/>
                                          </p:val>
                                        </p:tav>
                                      </p:tavLst>
                                    </p:anim>
                                    <p:anim calcmode="lin" valueType="num">
                                      <p:cBhvr additive="base">
                                        <p:cTn id="57" dur="3000" fill="hold"/>
                                        <p:tgtEl>
                                          <p:spTgt spid="6"/>
                                        </p:tgtEl>
                                        <p:attrNameLst>
                                          <p:attrName>ppt_y</p:attrName>
                                        </p:attrNameLst>
                                      </p:cBhvr>
                                      <p:tavLst>
                                        <p:tav tm="0">
                                          <p:val>
                                            <p:strVal val="#ppt_y"/>
                                          </p:val>
                                        </p:tav>
                                        <p:tav tm="100000">
                                          <p:val>
                                            <p:strVal val="#ppt_y"/>
                                          </p:val>
                                        </p:tav>
                                      </p:tavLst>
                                    </p:anim>
                                  </p:childTnLst>
                                </p:cTn>
                              </p:par>
                              <p:par>
                                <p:cTn id="58" presetID="8" presetClass="emph" presetSubtype="0" fill="hold" nodeType="withEffect">
                                  <p:stCondLst>
                                    <p:cond delay="1100"/>
                                  </p:stCondLst>
                                  <p:childTnLst>
                                    <p:animRot by="21600000">
                                      <p:cBhvr>
                                        <p:cTn id="59" dur="3000" fill="hold"/>
                                        <p:tgtEl>
                                          <p:spTgt spid="6"/>
                                        </p:tgtEl>
                                        <p:attrNameLst>
                                          <p:attrName>r</p:attrName>
                                        </p:attrNameLst>
                                      </p:cBhvr>
                                    </p:animRot>
                                  </p:childTnLst>
                                </p:cTn>
                              </p:par>
                              <p:par>
                                <p:cTn id="60" presetID="53" presetClass="entr" presetSubtype="16" fill="hold" nodeType="withEffect">
                                  <p:stCondLst>
                                    <p:cond delay="130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fltVal val="0"/>
                                          </p:val>
                                        </p:tav>
                                        <p:tav tm="100000">
                                          <p:val>
                                            <p:strVal val="#ppt_w"/>
                                          </p:val>
                                        </p:tav>
                                      </p:tavLst>
                                    </p:anim>
                                    <p:anim calcmode="lin" valueType="num">
                                      <p:cBhvr>
                                        <p:cTn id="63" dur="3000" fill="hold"/>
                                        <p:tgtEl>
                                          <p:spTgt spid="7"/>
                                        </p:tgtEl>
                                        <p:attrNameLst>
                                          <p:attrName>ppt_h</p:attrName>
                                        </p:attrNameLst>
                                      </p:cBhvr>
                                      <p:tavLst>
                                        <p:tav tm="0">
                                          <p:val>
                                            <p:fltVal val="0"/>
                                          </p:val>
                                        </p:tav>
                                        <p:tav tm="100000">
                                          <p:val>
                                            <p:strVal val="#ppt_h"/>
                                          </p:val>
                                        </p:tav>
                                      </p:tavLst>
                                    </p:anim>
                                    <p:animEffect transition="in" filter="fade">
                                      <p:cBhvr>
                                        <p:cTn id="64" dur="3000"/>
                                        <p:tgtEl>
                                          <p:spTgt spid="7"/>
                                        </p:tgtEl>
                                      </p:cBhvr>
                                    </p:animEffect>
                                  </p:childTnLst>
                                </p:cTn>
                              </p:par>
                              <p:par>
                                <p:cTn id="65" presetID="2" presetClass="entr" presetSubtype="8" fill="hold" nodeType="withEffect">
                                  <p:stCondLst>
                                    <p:cond delay="130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3000" fill="hold"/>
                                        <p:tgtEl>
                                          <p:spTgt spid="7"/>
                                        </p:tgtEl>
                                        <p:attrNameLst>
                                          <p:attrName>ppt_x</p:attrName>
                                        </p:attrNameLst>
                                      </p:cBhvr>
                                      <p:tavLst>
                                        <p:tav tm="0">
                                          <p:val>
                                            <p:strVal val="0-#ppt_w/2"/>
                                          </p:val>
                                        </p:tav>
                                        <p:tav tm="100000">
                                          <p:val>
                                            <p:strVal val="#ppt_x"/>
                                          </p:val>
                                        </p:tav>
                                      </p:tavLst>
                                    </p:anim>
                                    <p:anim calcmode="lin" valueType="num">
                                      <p:cBhvr additive="base">
                                        <p:cTn id="68" dur="3000" fill="hold"/>
                                        <p:tgtEl>
                                          <p:spTgt spid="7"/>
                                        </p:tgtEl>
                                        <p:attrNameLst>
                                          <p:attrName>ppt_y</p:attrName>
                                        </p:attrNameLst>
                                      </p:cBhvr>
                                      <p:tavLst>
                                        <p:tav tm="0">
                                          <p:val>
                                            <p:strVal val="#ppt_y"/>
                                          </p:val>
                                        </p:tav>
                                        <p:tav tm="100000">
                                          <p:val>
                                            <p:strVal val="#ppt_y"/>
                                          </p:val>
                                        </p:tav>
                                      </p:tavLst>
                                    </p:anim>
                                  </p:childTnLst>
                                </p:cTn>
                              </p:par>
                              <p:par>
                                <p:cTn id="69" presetID="8" presetClass="emph" presetSubtype="0" fill="hold" nodeType="withEffect">
                                  <p:stCondLst>
                                    <p:cond delay="1300"/>
                                  </p:stCondLst>
                                  <p:childTnLst>
                                    <p:animRot by="21600000">
                                      <p:cBhvr>
                                        <p:cTn id="70" dur="3000" fill="hold"/>
                                        <p:tgtEl>
                                          <p:spTgt spid="7"/>
                                        </p:tgtEl>
                                        <p:attrNameLst>
                                          <p:attrName>r</p:attrName>
                                        </p:attrNameLst>
                                      </p:cBhvr>
                                    </p:animRot>
                                  </p:childTnLst>
                                </p:cTn>
                              </p:par>
                              <p:par>
                                <p:cTn id="71" presetID="53" presetClass="entr" presetSubtype="16" fill="hold" nodeType="withEffect">
                                  <p:stCondLst>
                                    <p:cond delay="1500"/>
                                  </p:stCondLst>
                                  <p:childTnLst>
                                    <p:set>
                                      <p:cBhvr>
                                        <p:cTn id="72" dur="1" fill="hold">
                                          <p:stCondLst>
                                            <p:cond delay="0"/>
                                          </p:stCondLst>
                                        </p:cTn>
                                        <p:tgtEl>
                                          <p:spTgt spid="8"/>
                                        </p:tgtEl>
                                        <p:attrNameLst>
                                          <p:attrName>style.visibility</p:attrName>
                                        </p:attrNameLst>
                                      </p:cBhvr>
                                      <p:to>
                                        <p:strVal val="visible"/>
                                      </p:to>
                                    </p:set>
                                    <p:anim calcmode="lin" valueType="num">
                                      <p:cBhvr>
                                        <p:cTn id="73" dur="3000" fill="hold"/>
                                        <p:tgtEl>
                                          <p:spTgt spid="8"/>
                                        </p:tgtEl>
                                        <p:attrNameLst>
                                          <p:attrName>ppt_w</p:attrName>
                                        </p:attrNameLst>
                                      </p:cBhvr>
                                      <p:tavLst>
                                        <p:tav tm="0">
                                          <p:val>
                                            <p:fltVal val="0"/>
                                          </p:val>
                                        </p:tav>
                                        <p:tav tm="100000">
                                          <p:val>
                                            <p:strVal val="#ppt_w"/>
                                          </p:val>
                                        </p:tav>
                                      </p:tavLst>
                                    </p:anim>
                                    <p:anim calcmode="lin" valueType="num">
                                      <p:cBhvr>
                                        <p:cTn id="74" dur="3000" fill="hold"/>
                                        <p:tgtEl>
                                          <p:spTgt spid="8"/>
                                        </p:tgtEl>
                                        <p:attrNameLst>
                                          <p:attrName>ppt_h</p:attrName>
                                        </p:attrNameLst>
                                      </p:cBhvr>
                                      <p:tavLst>
                                        <p:tav tm="0">
                                          <p:val>
                                            <p:fltVal val="0"/>
                                          </p:val>
                                        </p:tav>
                                        <p:tav tm="100000">
                                          <p:val>
                                            <p:strVal val="#ppt_h"/>
                                          </p:val>
                                        </p:tav>
                                      </p:tavLst>
                                    </p:anim>
                                    <p:animEffect transition="in" filter="fade">
                                      <p:cBhvr>
                                        <p:cTn id="75" dur="3000"/>
                                        <p:tgtEl>
                                          <p:spTgt spid="8"/>
                                        </p:tgtEl>
                                      </p:cBhvr>
                                    </p:animEffect>
                                  </p:childTnLst>
                                </p:cTn>
                              </p:par>
                              <p:par>
                                <p:cTn id="76" presetID="2" presetClass="entr" presetSubtype="8" fill="hold" nodeType="withEffect">
                                  <p:stCondLst>
                                    <p:cond delay="150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3000" fill="hold"/>
                                        <p:tgtEl>
                                          <p:spTgt spid="8"/>
                                        </p:tgtEl>
                                        <p:attrNameLst>
                                          <p:attrName>ppt_x</p:attrName>
                                        </p:attrNameLst>
                                      </p:cBhvr>
                                      <p:tavLst>
                                        <p:tav tm="0">
                                          <p:val>
                                            <p:strVal val="0-#ppt_w/2"/>
                                          </p:val>
                                        </p:tav>
                                        <p:tav tm="100000">
                                          <p:val>
                                            <p:strVal val="#ppt_x"/>
                                          </p:val>
                                        </p:tav>
                                      </p:tavLst>
                                    </p:anim>
                                    <p:anim calcmode="lin" valueType="num">
                                      <p:cBhvr additive="base">
                                        <p:cTn id="79" dur="3000" fill="hold"/>
                                        <p:tgtEl>
                                          <p:spTgt spid="8"/>
                                        </p:tgtEl>
                                        <p:attrNameLst>
                                          <p:attrName>ppt_y</p:attrName>
                                        </p:attrNameLst>
                                      </p:cBhvr>
                                      <p:tavLst>
                                        <p:tav tm="0">
                                          <p:val>
                                            <p:strVal val="#ppt_y"/>
                                          </p:val>
                                        </p:tav>
                                        <p:tav tm="100000">
                                          <p:val>
                                            <p:strVal val="#ppt_y"/>
                                          </p:val>
                                        </p:tav>
                                      </p:tavLst>
                                    </p:anim>
                                  </p:childTnLst>
                                </p:cTn>
                              </p:par>
                              <p:par>
                                <p:cTn id="80" presetID="8" presetClass="emph" presetSubtype="0" fill="hold" nodeType="withEffect">
                                  <p:stCondLst>
                                    <p:cond delay="1500"/>
                                  </p:stCondLst>
                                  <p:childTnLst>
                                    <p:animRot by="21600000">
                                      <p:cBhvr>
                                        <p:cTn id="81" dur="3000" fill="hold"/>
                                        <p:tgtEl>
                                          <p:spTgt spid="8"/>
                                        </p:tgtEl>
                                        <p:attrNameLst>
                                          <p:attrName>r</p:attrName>
                                        </p:attrNameLst>
                                      </p:cBhvr>
                                    </p:animRot>
                                  </p:childTnLst>
                                </p:cTn>
                              </p:par>
                              <p:par>
                                <p:cTn id="82" presetID="53" presetClass="entr" presetSubtype="16" fill="hold" nodeType="withEffect">
                                  <p:stCondLst>
                                    <p:cond delay="1800"/>
                                  </p:stCondLst>
                                  <p:childTnLst>
                                    <p:set>
                                      <p:cBhvr>
                                        <p:cTn id="83" dur="1" fill="hold">
                                          <p:stCondLst>
                                            <p:cond delay="0"/>
                                          </p:stCondLst>
                                        </p:cTn>
                                        <p:tgtEl>
                                          <p:spTgt spid="9"/>
                                        </p:tgtEl>
                                        <p:attrNameLst>
                                          <p:attrName>style.visibility</p:attrName>
                                        </p:attrNameLst>
                                      </p:cBhvr>
                                      <p:to>
                                        <p:strVal val="visible"/>
                                      </p:to>
                                    </p:set>
                                    <p:anim calcmode="lin" valueType="num">
                                      <p:cBhvr>
                                        <p:cTn id="84" dur="3000" fill="hold"/>
                                        <p:tgtEl>
                                          <p:spTgt spid="9"/>
                                        </p:tgtEl>
                                        <p:attrNameLst>
                                          <p:attrName>ppt_w</p:attrName>
                                        </p:attrNameLst>
                                      </p:cBhvr>
                                      <p:tavLst>
                                        <p:tav tm="0">
                                          <p:val>
                                            <p:fltVal val="0"/>
                                          </p:val>
                                        </p:tav>
                                        <p:tav tm="100000">
                                          <p:val>
                                            <p:strVal val="#ppt_w"/>
                                          </p:val>
                                        </p:tav>
                                      </p:tavLst>
                                    </p:anim>
                                    <p:anim calcmode="lin" valueType="num">
                                      <p:cBhvr>
                                        <p:cTn id="85" dur="3000" fill="hold"/>
                                        <p:tgtEl>
                                          <p:spTgt spid="9"/>
                                        </p:tgtEl>
                                        <p:attrNameLst>
                                          <p:attrName>ppt_h</p:attrName>
                                        </p:attrNameLst>
                                      </p:cBhvr>
                                      <p:tavLst>
                                        <p:tav tm="0">
                                          <p:val>
                                            <p:fltVal val="0"/>
                                          </p:val>
                                        </p:tav>
                                        <p:tav tm="100000">
                                          <p:val>
                                            <p:strVal val="#ppt_h"/>
                                          </p:val>
                                        </p:tav>
                                      </p:tavLst>
                                    </p:anim>
                                    <p:animEffect transition="in" filter="fade">
                                      <p:cBhvr>
                                        <p:cTn id="86" dur="3000"/>
                                        <p:tgtEl>
                                          <p:spTgt spid="9"/>
                                        </p:tgtEl>
                                      </p:cBhvr>
                                    </p:animEffect>
                                  </p:childTnLst>
                                </p:cTn>
                              </p:par>
                              <p:par>
                                <p:cTn id="87" presetID="2" presetClass="entr" presetSubtype="8" fill="hold" nodeType="withEffect">
                                  <p:stCondLst>
                                    <p:cond delay="180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3000" fill="hold"/>
                                        <p:tgtEl>
                                          <p:spTgt spid="9"/>
                                        </p:tgtEl>
                                        <p:attrNameLst>
                                          <p:attrName>ppt_x</p:attrName>
                                        </p:attrNameLst>
                                      </p:cBhvr>
                                      <p:tavLst>
                                        <p:tav tm="0">
                                          <p:val>
                                            <p:strVal val="0-#ppt_w/2"/>
                                          </p:val>
                                        </p:tav>
                                        <p:tav tm="100000">
                                          <p:val>
                                            <p:strVal val="#ppt_x"/>
                                          </p:val>
                                        </p:tav>
                                      </p:tavLst>
                                    </p:anim>
                                    <p:anim calcmode="lin" valueType="num">
                                      <p:cBhvr additive="base">
                                        <p:cTn id="90" dur="3000" fill="hold"/>
                                        <p:tgtEl>
                                          <p:spTgt spid="9"/>
                                        </p:tgtEl>
                                        <p:attrNameLst>
                                          <p:attrName>ppt_y</p:attrName>
                                        </p:attrNameLst>
                                      </p:cBhvr>
                                      <p:tavLst>
                                        <p:tav tm="0">
                                          <p:val>
                                            <p:strVal val="#ppt_y"/>
                                          </p:val>
                                        </p:tav>
                                        <p:tav tm="100000">
                                          <p:val>
                                            <p:strVal val="#ppt_y"/>
                                          </p:val>
                                        </p:tav>
                                      </p:tavLst>
                                    </p:anim>
                                  </p:childTnLst>
                                </p:cTn>
                              </p:par>
                              <p:par>
                                <p:cTn id="91" presetID="8" presetClass="emph" presetSubtype="0" fill="hold" nodeType="withEffect">
                                  <p:stCondLst>
                                    <p:cond delay="1800"/>
                                  </p:stCondLst>
                                  <p:childTnLst>
                                    <p:animRot by="21600000">
                                      <p:cBhvr>
                                        <p:cTn id="92" dur="3000" fill="hold"/>
                                        <p:tgtEl>
                                          <p:spTgt spid="9"/>
                                        </p:tgtEl>
                                        <p:attrNameLst>
                                          <p:attrName>r</p:attrName>
                                        </p:attrNameLst>
                                      </p:cBhvr>
                                    </p:animRot>
                                  </p:childTnLst>
                                </p:cTn>
                              </p:par>
                            </p:childTnLst>
                          </p:cTn>
                        </p:par>
                        <p:par>
                          <p:cTn id="93" fill="hold">
                            <p:stCondLst>
                              <p:cond delay="48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0"/>
                                        </p:tgtEl>
                                        <p:attrNameLst>
                                          <p:attrName>style.visibility</p:attrName>
                                        </p:attrNameLst>
                                      </p:cBhvr>
                                      <p:to>
                                        <p:strVal val="visible"/>
                                      </p:to>
                                    </p:set>
                                    <p:animEffect transition="in" filter="fade">
                                      <p:cBhvr>
                                        <p:cTn id="96" dur="1000"/>
                                        <p:tgtEl>
                                          <p:spTgt spid="10"/>
                                        </p:tgtEl>
                                      </p:cBhvr>
                                    </p:animEffect>
                                    <p:anim calcmode="lin" valueType="num">
                                      <p:cBhvr>
                                        <p:cTn id="97" dur="1000" fill="hold"/>
                                        <p:tgtEl>
                                          <p:spTgt spid="10"/>
                                        </p:tgtEl>
                                        <p:attrNameLst>
                                          <p:attrName>ppt_x</p:attrName>
                                        </p:attrNameLst>
                                      </p:cBhvr>
                                      <p:tavLst>
                                        <p:tav tm="0">
                                          <p:val>
                                            <p:strVal val="#ppt_x-.1"/>
                                          </p:val>
                                        </p:tav>
                                        <p:tav tm="100000">
                                          <p:val>
                                            <p:strVal val="#ppt_x"/>
                                          </p:val>
                                        </p:tav>
                                      </p:tavLst>
                                    </p:anim>
                                    <p:anim calcmode="lin" valueType="num">
                                      <p:cBhvr>
                                        <p:cTn id="9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tx1">
              <a:lumMod val="8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tx1">
              <a:lumMod val="9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uno de los ataques aéreos a la ciudad en noviembre de 1936, nueve bombas cayeron en el techo del Prado (en la exposición se exhibe el fragmento de 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0"/>
                                        <p:tgtEl>
                                          <p:spTgt spid="4"/>
                                        </p:tgtEl>
                                      </p:cBhvr>
                                    </p:animEffect>
                                    <p:anim calcmode="lin" valueType="num">
                                      <p:cBhvr>
                                        <p:cTn id="17" dur="5000" fill="hold"/>
                                        <p:tgtEl>
                                          <p:spTgt spid="4"/>
                                        </p:tgtEl>
                                        <p:attrNameLst>
                                          <p:attrName>style.rotation</p:attrName>
                                        </p:attrNameLst>
                                      </p:cBhvr>
                                      <p:tavLst>
                                        <p:tav tm="0">
                                          <p:val>
                                            <p:fltVal val="720"/>
                                          </p:val>
                                        </p:tav>
                                        <p:tav tm="100000">
                                          <p:val>
                                            <p:fltVal val="0"/>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anim calcmode="lin" valueType="num">
                                      <p:cBhvr>
                                        <p:cTn id="19" dur="5000" fill="hold"/>
                                        <p:tgtEl>
                                          <p:spTgt spid="4"/>
                                        </p:tgtEl>
                                        <p:attrNameLst>
                                          <p:attrName>ppt_w</p:attrName>
                                        </p:attrNameLst>
                                      </p:cBhvr>
                                      <p:tavLst>
                                        <p:tav tm="0">
                                          <p:val>
                                            <p:fltVal val="0"/>
                                          </p:val>
                                        </p:tav>
                                        <p:tav tm="100000">
                                          <p:val>
                                            <p:strVal val="#ppt_w"/>
                                          </p:val>
                                        </p:tav>
                                      </p:tavLst>
                                    </p:anim>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5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5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5000" fill="hold"/>
                                        <p:tgtEl>
                                          <p:spTgt spid="4"/>
                                        </p:tgtEl>
                                        <p:attrNameLst>
                                          <p:attrName>ppt_y</p:attrName>
                                        </p:attrNameLst>
                                      </p:cBhvr>
                                      <p:tavLst>
                                        <p:tav tm="0">
                                          <p:val>
                                            <p:strVal val="#ppt_y"/>
                                          </p:val>
                                        </p:tav>
                                        <p:tav tm="100000">
                                          <p:val>
                                            <p:strVal val="#ppt_y"/>
                                          </p:val>
                                        </p:tav>
                                      </p:tavLst>
                                    </p:anim>
                                  </p:childTnLst>
                                </p:cTn>
                              </p:par>
                              <p:par>
                                <p:cTn id="26" presetID="55" presetClass="entr" presetSubtype="0" fill="hold" nodeType="withEffect">
                                  <p:stCondLst>
                                    <p:cond delay="1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ppt_w*0.70"/>
                                          </p:val>
                                        </p:tav>
                                        <p:tav tm="100000">
                                          <p:val>
                                            <p:strVal val="#ppt_w"/>
                                          </p:val>
                                        </p:tav>
                                      </p:tavLst>
                                    </p:anim>
                                    <p:anim calcmode="lin" valueType="num">
                                      <p:cBhvr>
                                        <p:cTn id="29" dur="4000" fill="hold"/>
                                        <p:tgtEl>
                                          <p:spTgt spid="4"/>
                                        </p:tgtEl>
                                        <p:attrNameLst>
                                          <p:attrName>ppt_h</p:attrName>
                                        </p:attrNameLst>
                                      </p:cBhvr>
                                      <p:tavLst>
                                        <p:tav tm="0">
                                          <p:val>
                                            <p:strVal val="#ppt_h"/>
                                          </p:val>
                                        </p:tav>
                                        <p:tav tm="100000">
                                          <p:val>
                                            <p:strVal val="#ppt_h"/>
                                          </p:val>
                                        </p:tav>
                                      </p:tavLst>
                                    </p:anim>
                                    <p:animEffect transition="in" filter="fade">
                                      <p:cBhvr>
                                        <p:cTn id="30" dur="4000"/>
                                        <p:tgtEl>
                                          <p:spTgt spid="4"/>
                                        </p:tgtEl>
                                      </p:cBhvr>
                                    </p:animEffect>
                                  </p:childTnLst>
                                </p:cTn>
                              </p:par>
                            </p:childTnLst>
                          </p:cTn>
                        </p:par>
                        <p:par>
                          <p:cTn id="31" fill="hold">
                            <p:stCondLst>
                              <p:cond delay="5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a:stretch>
            <a:fillRect/>
          </a:stretch>
        </p:blipFill>
        <p:spPr>
          <a:xfrm>
            <a:off x="0" y="0"/>
            <a:ext cx="4572000" cy="5715000"/>
          </a:xfrm>
        </p:spPr>
      </p:pic>
      <p:pic>
        <p:nvPicPr>
          <p:cNvPr id="9" name="Picture 8" descr="a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el gobierno republicano abandonó Madrid para huir a Valencia y luego a Barcelona, se llevó casi dos mil obras de arte, entre ellas más de trescientas de las más importantes piezas de la colección del Prado.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window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5000"/>
                                        <p:tgtEl>
                                          <p:spTgt spid="8"/>
                                        </p:tgtEl>
                                      </p:cBhvr>
                                    </p:animEffect>
                                  </p:childTnLst>
                                </p:cTn>
                              </p:par>
                              <p:par>
                                <p:cTn id="8" presetID="37"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anim calcmode="lin" valueType="num">
                                      <p:cBhvr>
                                        <p:cTn id="11" dur="5000" fill="hold"/>
                                        <p:tgtEl>
                                          <p:spTgt spid="8"/>
                                        </p:tgtEl>
                                        <p:attrNameLst>
                                          <p:attrName>ppt_x</p:attrName>
                                        </p:attrNameLst>
                                      </p:cBhvr>
                                      <p:tavLst>
                                        <p:tav tm="0">
                                          <p:val>
                                            <p:strVal val="#ppt_x"/>
                                          </p:val>
                                        </p:tav>
                                        <p:tav tm="100000">
                                          <p:val>
                                            <p:strVal val="#ppt_x"/>
                                          </p:val>
                                        </p:tav>
                                      </p:tavLst>
                                    </p:anim>
                                    <p:anim calcmode="lin" valueType="num">
                                      <p:cBhvr>
                                        <p:cTn id="12" dur="4500" decel="100000" fill="hold"/>
                                        <p:tgtEl>
                                          <p:spTgt spid="8"/>
                                        </p:tgtEl>
                                        <p:attrNameLst>
                                          <p:attrName>ppt_y</p:attrName>
                                        </p:attrNameLst>
                                      </p:cBhvr>
                                      <p:tavLst>
                                        <p:tav tm="0">
                                          <p:val>
                                            <p:strVal val="#ppt_y+1"/>
                                          </p:val>
                                        </p:tav>
                                        <p:tav tm="100000">
                                          <p:val>
                                            <p:strVal val="#ppt_y-.03"/>
                                          </p:val>
                                        </p:tav>
                                      </p:tavLst>
                                    </p:anim>
                                    <p:anim calcmode="lin" valueType="num">
                                      <p:cBhvr>
                                        <p:cTn id="13" dur="500" accel="100000" fill="hold">
                                          <p:stCondLst>
                                            <p:cond delay="4500"/>
                                          </p:stCondLst>
                                        </p:cTn>
                                        <p:tgtEl>
                                          <p:spTgt spid="8"/>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0"/>
                                        <p:tgtEl>
                                          <p:spTgt spid="9"/>
                                        </p:tgtEl>
                                      </p:cBhvr>
                                    </p:animEffect>
                                  </p:childTnLst>
                                </p:cTn>
                              </p:par>
                              <p:par>
                                <p:cTn id="17" presetID="37"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0"/>
                                        <p:tgtEl>
                                          <p:spTgt spid="9"/>
                                        </p:tgtEl>
                                      </p:cBhvr>
                                    </p:animEffect>
                                    <p:anim calcmode="lin" valueType="num">
                                      <p:cBhvr>
                                        <p:cTn id="20" dur="5000" fill="hold"/>
                                        <p:tgtEl>
                                          <p:spTgt spid="9"/>
                                        </p:tgtEl>
                                        <p:attrNameLst>
                                          <p:attrName>ppt_x</p:attrName>
                                        </p:attrNameLst>
                                      </p:cBhvr>
                                      <p:tavLst>
                                        <p:tav tm="0">
                                          <p:val>
                                            <p:strVal val="#ppt_x"/>
                                          </p:val>
                                        </p:tav>
                                        <p:tav tm="100000">
                                          <p:val>
                                            <p:strVal val="#ppt_x"/>
                                          </p:val>
                                        </p:tav>
                                      </p:tavLst>
                                    </p:anim>
                                    <p:anim calcmode="lin" valueType="num">
                                      <p:cBhvr>
                                        <p:cTn id="21" dur="4500" decel="100000" fill="hold"/>
                                        <p:tgtEl>
                                          <p:spTgt spid="9"/>
                                        </p:tgtEl>
                                        <p:attrNameLst>
                                          <p:attrName>ppt_y</p:attrName>
                                        </p:attrNameLst>
                                      </p:cBhvr>
                                      <p:tavLst>
                                        <p:tav tm="0">
                                          <p:val>
                                            <p:strVal val="#ppt_y+1"/>
                                          </p:val>
                                        </p:tav>
                                        <p:tav tm="100000">
                                          <p:val>
                                            <p:strVal val="#ppt_y-.03"/>
                                          </p:val>
                                        </p:tav>
                                      </p:tavLst>
                                    </p:anim>
                                    <p:anim calcmode="lin" valueType="num">
                                      <p:cBhvr>
                                        <p:cTn id="22" dur="500" accel="100000" fill="hold">
                                          <p:stCondLst>
                                            <p:cond delay="4500"/>
                                          </p:stCondLst>
                                        </p:cTn>
                                        <p:tgtEl>
                                          <p:spTgt spid="9"/>
                                        </p:tgtEl>
                                        <p:attrNameLst>
                                          <p:attrName>ppt_y</p:attrName>
                                        </p:attrNameLst>
                                      </p:cBhvr>
                                      <p:tavLst>
                                        <p:tav tm="0">
                                          <p:val>
                                            <p:strVal val="#ppt_y-.03"/>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larga, las obras se transportaron a Ginebra para salvaguardarlas. Todo dividió a las partes que pelearon </a:t>
            </a:r>
            <a:r>
              <a:rPr lang="es-ES" i="1" dirty="0" smtClean="0">
                <a:effectLst>
                  <a:glow rad="101600">
                    <a:srgbClr val="C00000">
                      <a:alpha val="60000"/>
                    </a:srgbClr>
                  </a:glow>
                  <a:outerShdw blurRad="38100" dist="38100" dir="2700000" algn="tl">
                    <a:srgbClr val="000000">
                      <a:alpha val="43137"/>
                    </a:srgbClr>
                  </a:outerShdw>
                </a:effectLst>
              </a:rPr>
              <a:t>en la </a:t>
            </a:r>
            <a:r>
              <a:rPr lang="es-ES" i="1" dirty="0" smtClean="0">
                <a:effectLst>
                  <a:glow rad="101600">
                    <a:srgbClr val="C00000">
                      <a:alpha val="60000"/>
                    </a:srgbClr>
                  </a:glow>
                  <a:outerShdw blurRad="38100" dist="38100" dir="2700000" algn="tl">
                    <a:srgbClr val="000000">
                      <a:alpha val="43137"/>
                    </a:srgbClr>
                  </a:outerShdw>
                </a:effectLst>
              </a:rPr>
              <a:t>guerra, excepto que tal vez todo el mundo coincidía en la importancia del Prado.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6143-1024x768-reflection.jpg"/>
          <p:cNvPicPr>
            <a:picLocks noChangeAspect="1"/>
          </p:cNvPicPr>
          <p:nvPr/>
        </p:nvPicPr>
        <p:blipFill>
          <a:blip r:embed="rId2" cstate="print"/>
          <a:stretch>
            <a:fillRect/>
          </a:stretch>
        </p:blipFill>
        <p:spPr bwMode="auto">
          <a:xfrm>
            <a:off x="0" y="-454868"/>
            <a:ext cx="9144000" cy="6552728"/>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lumMod val="8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28625" y="298450"/>
            <a:ext cx="8367713" cy="52451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4213" y="536575"/>
            <a:ext cx="7816850" cy="4762500"/>
          </a:xfrm>
          <a:prstGeom prst="rect">
            <a:avLst/>
          </a:prstGeom>
          <a:solidFill>
            <a:schemeClr val="accent3">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que Franco gana, su primera preocupación es regresar las pinturas del Prado. En abril de 1939, Franco ganó la guerra, con lo cual inició un periodo de dictadura que terminó con su muerte en 1975.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ppt_x</p:attrName>
                                        </p:attrNameLst>
                                      </p:cBhvr>
                                      <p:tavLst>
                                        <p:tav tm="0">
                                          <p:val>
                                            <p:strVal val="#ppt_x"/>
                                          </p:val>
                                        </p:tav>
                                        <p:tav tm="100000">
                                          <p:val>
                                            <p:strVal val="#ppt_x"/>
                                          </p:val>
                                        </p:tav>
                                      </p:tavLst>
                                    </p:anim>
                                    <p:anim calcmode="lin" valueType="num">
                                      <p:cBhvr>
                                        <p:cTn id="21" dur="5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6259730_1f0c6bde93_b.jpg"/>
          <p:cNvPicPr>
            <a:picLocks noChangeAspect="1"/>
          </p:cNvPicPr>
          <p:nvPr/>
        </p:nvPicPr>
        <p:blipFill>
          <a:blip r:embed="rId2" cstate="print"/>
          <a:stretch>
            <a:fillRect/>
          </a:stretch>
        </p:blipFill>
        <p:spPr bwMode="auto">
          <a:xfrm>
            <a:off x="1" y="22224"/>
            <a:ext cx="9144000" cy="6147643"/>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4">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157163"/>
            <a:ext cx="8785225" cy="5400675"/>
          </a:xfrm>
          <a:prstGeom prst="rect">
            <a:avLst/>
          </a:prstGeom>
          <a:solidFill>
            <a:schemeClr val="accent4">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68313" y="336550"/>
            <a:ext cx="8280400" cy="4981575"/>
          </a:xfrm>
          <a:prstGeom prst="rect">
            <a:avLst/>
          </a:prstGeom>
          <a:solidFill>
            <a:schemeClr val="tx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régimen no solo añadió obras a la colección, sino que también financió dos nuevas extensiones a los edificios del museo, y también remplazó los pisos de madera por mármol.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5000"/>
                                        <p:tgtEl>
                                          <p:spTgt spid="4"/>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Imagen 5"/>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4" name="Imagen 3"/>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 name="Imagen 7"/>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Franco hizo poco para promover la investigación en el museo y las exposiciones del Prado en aquella época. La principal preocupación del régimen era usar el marco suntuoso del museo para recibir a dignatarios extranjeros durante las visitas oficiales de Estado.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4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4000"/>
                                        <p:tgtEl>
                                          <p:spTgt spid="2"/>
                                        </p:tgtEl>
                                      </p:cBhvr>
                                    </p:animEffect>
                                  </p:childTnLst>
                                </p:cTn>
                              </p:par>
                              <p:par>
                                <p:cTn id="14" presetID="8" presetClass="emph" presetSubtype="0" fill="hold" nodeType="withEffect">
                                  <p:stCondLst>
                                    <p:cond delay="0"/>
                                  </p:stCondLst>
                                  <p:childTnLst>
                                    <p:animRot by="21600000">
                                      <p:cBhvr>
                                        <p:cTn id="15" dur="4000" fill="hold"/>
                                        <p:tgtEl>
                                          <p:spTgt spid="2"/>
                                        </p:tgtEl>
                                        <p:attrNameLst>
                                          <p:attrName>r</p:attrName>
                                        </p:attrNameLst>
                                      </p:cBhvr>
                                    </p:animRot>
                                  </p:childTnLst>
                                </p:cTn>
                              </p:par>
                              <p:par>
                                <p:cTn id="16" presetID="15"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4000" fill="hold"/>
                                        <p:tgtEl>
                                          <p:spTgt spid="3"/>
                                        </p:tgtEl>
                                        <p:attrNameLst>
                                          <p:attrName>ppt_y</p:attrName>
                                        </p:attrNameLst>
                                      </p:cBhvr>
                                      <p:tavLst>
                                        <p:tav tm="0" fmla="#ppt_y+(sin(-2*pi*(1-$))*-#ppt_x+cos(-2*pi*(1-$))*(1-#ppt_y))*(1-$)">
                                          <p:val>
                                            <p:fltVal val="0"/>
                                          </p:val>
                                        </p:tav>
                                        <p:tav tm="100000">
                                          <p:val>
                                            <p:fltVal val="1"/>
                                          </p:val>
                                        </p:tav>
                                      </p:tavLst>
                                    </p:anim>
                                  </p:childTnLst>
                                </p:cTn>
                              </p:par>
                              <p:par>
                                <p:cTn id="22" presetID="13" presetClass="entr" presetSubtype="16"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plus(in)">
                                      <p:cBhvr>
                                        <p:cTn id="24" dur="4000"/>
                                        <p:tgtEl>
                                          <p:spTgt spid="3"/>
                                        </p:tgtEl>
                                      </p:cBhvr>
                                    </p:animEffect>
                                  </p:childTnLst>
                                </p:cTn>
                              </p:par>
                              <p:par>
                                <p:cTn id="25" presetID="8" presetClass="emph" presetSubtype="0" fill="hold" nodeType="withEffect">
                                  <p:stCondLst>
                                    <p:cond delay="0"/>
                                  </p:stCondLst>
                                  <p:childTnLst>
                                    <p:animRot by="21600000">
                                      <p:cBhvr>
                                        <p:cTn id="26" dur="4000" fill="hold"/>
                                        <p:tgtEl>
                                          <p:spTgt spid="3"/>
                                        </p:tgtEl>
                                        <p:attrNameLst>
                                          <p:attrName>r</p:attrName>
                                        </p:attrNameLst>
                                      </p:cBhvr>
                                    </p:animRot>
                                  </p:childTnLst>
                                </p:cTn>
                              </p:par>
                              <p:par>
                                <p:cTn id="27" presetID="1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anim calcmode="lin" valueType="num">
                                      <p:cBhvr>
                                        <p:cTn id="31" dur="4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2" dur="4000" fill="hold"/>
                                        <p:tgtEl>
                                          <p:spTgt spid="4"/>
                                        </p:tgtEl>
                                        <p:attrNameLst>
                                          <p:attrName>ppt_y</p:attrName>
                                        </p:attrNameLst>
                                      </p:cBhvr>
                                      <p:tavLst>
                                        <p:tav tm="0" fmla="#ppt_y+(sin(-2*pi*(1-$))*-#ppt_x+cos(-2*pi*(1-$))*(1-#ppt_y))*(1-$)">
                                          <p:val>
                                            <p:fltVal val="0"/>
                                          </p:val>
                                        </p:tav>
                                        <p:tav tm="100000">
                                          <p:val>
                                            <p:fltVal val="1"/>
                                          </p:val>
                                        </p:tav>
                                      </p:tavLst>
                                    </p:anim>
                                  </p:childTnLst>
                                </p:cTn>
                              </p:par>
                              <p:par>
                                <p:cTn id="33" presetID="1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in)">
                                      <p:cBhvr>
                                        <p:cTn id="35" dur="4000"/>
                                        <p:tgtEl>
                                          <p:spTgt spid="4"/>
                                        </p:tgtEl>
                                      </p:cBhvr>
                                    </p:animEffect>
                                  </p:childTnLst>
                                </p:cTn>
                              </p:par>
                              <p:par>
                                <p:cTn id="36" presetID="8" presetClass="emph" presetSubtype="0" fill="hold" nodeType="withEffect">
                                  <p:stCondLst>
                                    <p:cond delay="0"/>
                                  </p:stCondLst>
                                  <p:childTnLst>
                                    <p:animRot by="21600000">
                                      <p:cBhvr>
                                        <p:cTn id="37" dur="4000" fill="hold"/>
                                        <p:tgtEl>
                                          <p:spTgt spid="4"/>
                                        </p:tgtEl>
                                        <p:attrNameLst>
                                          <p:attrName>r</p:attrName>
                                        </p:attrNameLst>
                                      </p:cBhvr>
                                    </p:animRot>
                                  </p:childTnLst>
                                </p:cTn>
                              </p:par>
                              <p:par>
                                <p:cTn id="38" presetID="15"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fltVal val="0"/>
                                          </p:val>
                                        </p:tav>
                                        <p:tav tm="100000">
                                          <p:val>
                                            <p:strVal val="#ppt_w"/>
                                          </p:val>
                                        </p:tav>
                                      </p:tavLst>
                                    </p:anim>
                                    <p:anim calcmode="lin" valueType="num">
                                      <p:cBhvr>
                                        <p:cTn id="41" dur="4000" fill="hold"/>
                                        <p:tgtEl>
                                          <p:spTgt spid="5"/>
                                        </p:tgtEl>
                                        <p:attrNameLst>
                                          <p:attrName>ppt_h</p:attrName>
                                        </p:attrNameLst>
                                      </p:cBhvr>
                                      <p:tavLst>
                                        <p:tav tm="0">
                                          <p:val>
                                            <p:fltVal val="0"/>
                                          </p:val>
                                        </p:tav>
                                        <p:tav tm="100000">
                                          <p:val>
                                            <p:strVal val="#ppt_h"/>
                                          </p:val>
                                        </p:tav>
                                      </p:tavLst>
                                    </p:anim>
                                    <p:anim calcmode="lin" valueType="num">
                                      <p:cBhvr>
                                        <p:cTn id="42" dur="4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3" dur="4000" fill="hold"/>
                                        <p:tgtEl>
                                          <p:spTgt spid="5"/>
                                        </p:tgtEl>
                                        <p:attrNameLst>
                                          <p:attrName>ppt_y</p:attrName>
                                        </p:attrNameLst>
                                      </p:cBhvr>
                                      <p:tavLst>
                                        <p:tav tm="0" fmla="#ppt_y+(sin(-2*pi*(1-$))*-#ppt_x+cos(-2*pi*(1-$))*(1-#ppt_y))*(1-$)">
                                          <p:val>
                                            <p:fltVal val="0"/>
                                          </p:val>
                                        </p:tav>
                                        <p:tav tm="100000">
                                          <p:val>
                                            <p:fltVal val="1"/>
                                          </p:val>
                                        </p:tav>
                                      </p:tavLst>
                                    </p:anim>
                                  </p:childTnLst>
                                </p:cTn>
                              </p:par>
                              <p:par>
                                <p:cTn id="44" presetID="13" presetClass="entr" presetSubtype="16"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plus(in)">
                                      <p:cBhvr>
                                        <p:cTn id="46" dur="4000"/>
                                        <p:tgtEl>
                                          <p:spTgt spid="5"/>
                                        </p:tgtEl>
                                      </p:cBhvr>
                                    </p:animEffect>
                                  </p:childTnLst>
                                </p:cTn>
                              </p:par>
                              <p:par>
                                <p:cTn id="47" presetID="8" presetClass="emph" presetSubtype="0" fill="hold" nodeType="withEffect">
                                  <p:stCondLst>
                                    <p:cond delay="0"/>
                                  </p:stCondLst>
                                  <p:childTnLst>
                                    <p:animRot by="21600000">
                                      <p:cBhvr>
                                        <p:cTn id="48" dur="4000" fill="hold"/>
                                        <p:tgtEl>
                                          <p:spTgt spid="5"/>
                                        </p:tgtEl>
                                        <p:attrNameLst>
                                          <p:attrName>r</p:attrName>
                                        </p:attrNameLst>
                                      </p:cBhvr>
                                    </p:animRo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otos.diariosur.es/200911/chiant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5" name="Picture 2" descr="http://fotos.diariosur.es/200911/chiant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muros de la exposición solo se explica un fragmento de la historia del museo. Se dice poco de la arquitectura del edificio y del papel que tuvo en Madrid, a medida que la ciudad se hizo con otros museos como el Reina Sofía y el Thyssen-Bornemisza después de que España regresó a la democracia.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shred pattern="rectang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linds(horizontal)">
                                      <p:cBhvr>
                                        <p:cTn id="7" dur="5000"/>
                                        <p:tgtEl>
                                          <p:spTgt spid="5222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50000"/>
          <a:stretch>
            <a:fillRect/>
          </a:stretch>
        </p:blipFill>
        <p:spPr bwMode="auto">
          <a:xfrm>
            <a:off x="0" y="-454868"/>
            <a:ext cx="4572000" cy="6408712"/>
          </a:xfrm>
          <a:prstGeom prst="rect">
            <a:avLst/>
          </a:prstGeom>
          <a:noFill/>
          <a:ln w="9525">
            <a:noFill/>
            <a:miter lim="800000"/>
            <a:headEnd/>
            <a:tailEnd/>
          </a:ln>
        </p:spPr>
      </p:pic>
      <p:pic>
        <p:nvPicPr>
          <p:cNvPr id="3" name="Imagen 11"/>
          <p:cNvPicPr>
            <a:picLocks noChangeAspect="1"/>
          </p:cNvPicPr>
          <p:nvPr/>
        </p:nvPicPr>
        <p:blipFill>
          <a:blip r:embed="rId2" cstate="print"/>
          <a:srcRect l="50000"/>
          <a:stretch>
            <a:fillRect/>
          </a:stretch>
        </p:blipFill>
        <p:spPr bwMode="auto">
          <a:xfrm>
            <a:off x="4572000" y="-454868"/>
            <a:ext cx="4572000" cy="6408712"/>
          </a:xfrm>
          <a:prstGeom prst="rect">
            <a:avLst/>
          </a:prstGeom>
          <a:noFill/>
          <a:ln w="9525">
            <a:noFill/>
            <a:miter lim="800000"/>
            <a:headEnd/>
            <a:tailEnd/>
          </a:ln>
        </p:spPr>
      </p:pic>
      <p:sp>
        <p:nvSpPr>
          <p:cNvPr id="4" name="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año pasado, casi el 60 por ciento de los visitantes del Prado fueron extranjeros. Sin embargo, aunque el museo se ha convertido en un imán turístico internacional para Madrid, la institución sigue contribuyendo mucho a la autoestima de los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4"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4000"/>
                                        <p:tgtEl>
                                          <p:spTgt spid="2"/>
                                        </p:tgtEl>
                                      </p:cBhvr>
                                    </p:animEffec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4000"/>
                                        <p:tgtEl>
                                          <p:spTgt spid="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14822749_edecde041a_o.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espacio de la exposición, por el artista Miguel Ángel Blanco, con las salas A y B del edificio de Jerónimos por primera vez pintadas de negro, es un recorrido abierto que da la máxima libertad a la relación espacial con las obras, sin jerarquías ni ordenación cronológica.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1.JPG"/>
          <p:cNvPicPr>
            <a:picLocks noGrp="1" noChangeAspect="1"/>
          </p:cNvPicPr>
          <p:nvPr>
            <p:ph idx="1"/>
          </p:nvPr>
        </p:nvPicPr>
        <p:blipFill>
          <a:blip r:embed="rId2" cstate="print"/>
          <a:srcRect r="50000" b="50000"/>
          <a:stretch>
            <a:fillRect/>
          </a:stretch>
        </p:blipFill>
        <p:spPr>
          <a:xfrm>
            <a:off x="0" y="-382860"/>
            <a:ext cx="4572000" cy="3240360"/>
          </a:xfrm>
        </p:spPr>
      </p:pic>
      <p:pic>
        <p:nvPicPr>
          <p:cNvPr id="9" name="Picture 8" descr="a2.JPG"/>
          <p:cNvPicPr>
            <a:picLocks noChangeAspect="1"/>
          </p:cNvPicPr>
          <p:nvPr/>
        </p:nvPicPr>
        <p:blipFill>
          <a:blip r:embed="rId2" cstate="print"/>
          <a:srcRect l="50000" b="50000"/>
          <a:stretch>
            <a:fillRect/>
          </a:stretch>
        </p:blipFill>
        <p:spPr bwMode="auto">
          <a:xfrm>
            <a:off x="4572000" y="-382860"/>
            <a:ext cx="4572000" cy="3240360"/>
          </a:xfrm>
          <a:prstGeom prst="rect">
            <a:avLst/>
          </a:prstGeom>
          <a:noFill/>
          <a:ln w="9525">
            <a:noFill/>
            <a:miter lim="800000"/>
            <a:headEnd/>
            <a:tailEnd/>
          </a:ln>
        </p:spPr>
      </p:pic>
      <p:pic>
        <p:nvPicPr>
          <p:cNvPr id="10" name="Picture 9" descr="a3.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1" name="Picture 10" descr="a4.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Picture 4" descr="http://i.mota.ru/towns/img/towns_330.jpg"/>
          <p:cNvPicPr>
            <a:picLocks noChangeAspect="1" noChangeArrowheads="1"/>
          </p:cNvPicPr>
          <p:nvPr/>
        </p:nvPicPr>
        <p:blipFill>
          <a:blip r:embed="rId2" cstate="print"/>
          <a:stretch>
            <a:fillRect/>
          </a:stretch>
        </p:blipFill>
        <p:spPr bwMode="auto">
          <a:xfrm flipH="1">
            <a:off x="0" y="-382860"/>
            <a:ext cx="9144000" cy="6097860"/>
          </a:xfrm>
          <a:prstGeom prst="rect">
            <a:avLst/>
          </a:prstGeom>
          <a:solidFill>
            <a:schemeClr val="tx2">
              <a:lumMod val="50000"/>
              <a:alpha val="67000"/>
            </a:schemeClr>
          </a:solidFill>
          <a:ln w="9525">
            <a:noFill/>
            <a:miter lim="800000"/>
            <a:headEnd/>
            <a:tailEnd/>
          </a:ln>
        </p:spPr>
      </p:pic>
      <p:sp>
        <p:nvSpPr>
          <p:cNvPr id="31751" name="11 CuadroTexto"/>
          <p:cNvSpPr txBox="1">
            <a:spLocks noChangeArrowheads="1"/>
          </p:cNvSpPr>
          <p:nvPr/>
        </p:nvSpPr>
        <p:spPr bwMode="auto">
          <a:xfrm>
            <a:off x="6553200" y="4953000"/>
            <a:ext cx="46038" cy="369888"/>
          </a:xfrm>
          <a:prstGeom prst="rect">
            <a:avLst/>
          </a:prstGeom>
          <a:noFill/>
          <a:ln w="9525">
            <a:noFill/>
            <a:miter lim="800000"/>
            <a:headEnd/>
            <a:tailEnd/>
          </a:ln>
        </p:spPr>
        <p:txBody>
          <a:bodyPr>
            <a:spAutoFit/>
          </a:bodyPr>
          <a:lstStyle/>
          <a:p>
            <a:endParaRPr lang="es-ES">
              <a:latin typeface="Calibri" pitchFamily="34" charset="0"/>
            </a:endParaRPr>
          </a:p>
        </p:txBody>
      </p:sp>
      <p:sp>
        <p:nvSpPr>
          <p:cNvPr id="12" name="11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obras de la colección del Prado, se exponen generosos préstamos de instituciones nacionales e internacionales como </a:t>
            </a:r>
            <a:r>
              <a:rPr lang="es-ES" i="1" dirty="0" err="1" smtClean="0">
                <a:effectLst>
                  <a:glow rad="101600">
                    <a:srgbClr val="C00000">
                      <a:alpha val="60000"/>
                    </a:srgbClr>
                  </a:glow>
                  <a:outerShdw blurRad="38100" dist="38100" dir="2700000" algn="tl">
                    <a:srgbClr val="000000">
                      <a:alpha val="43137"/>
                    </a:srgbClr>
                  </a:outerShdw>
                </a:effectLst>
              </a:rPr>
              <a:t>Assemblage</a:t>
            </a:r>
            <a:r>
              <a:rPr lang="es-ES" i="1" dirty="0" smtClean="0">
                <a:effectLst>
                  <a:glow rad="101600">
                    <a:srgbClr val="C00000">
                      <a:alpha val="60000"/>
                    </a:srgbClr>
                  </a:glow>
                  <a:outerShdw blurRad="38100" dist="38100" dir="2700000" algn="tl">
                    <a:srgbClr val="000000">
                      <a:alpha val="43137"/>
                    </a:srgbClr>
                  </a:outerShdw>
                </a:effectLst>
              </a:rPr>
              <a:t> i </a:t>
            </a:r>
            <a:r>
              <a:rPr lang="es-ES" i="1" dirty="0" err="1" smtClean="0">
                <a:effectLst>
                  <a:glow rad="101600">
                    <a:srgbClr val="C00000">
                      <a:alpha val="60000"/>
                    </a:srgbClr>
                  </a:glow>
                  <a:outerShdw blurRad="38100" dist="38100" dir="2700000" algn="tl">
                    <a:srgbClr val="000000">
                      <a:alpha val="43137"/>
                    </a:srgbClr>
                  </a:outerShdw>
                </a:effectLst>
              </a:rPr>
              <a:t>graffiti</a:t>
            </a:r>
            <a:r>
              <a:rPr lang="es-ES" i="1" dirty="0" smtClean="0">
                <a:effectLst>
                  <a:glow rad="101600">
                    <a:srgbClr val="C00000">
                      <a:alpha val="60000"/>
                    </a:srgbClr>
                  </a:glow>
                  <a:outerShdw blurRad="38100" dist="38100" dir="2700000" algn="tl">
                    <a:srgbClr val="000000">
                      <a:alpha val="43137"/>
                    </a:srgbClr>
                  </a:outerShdw>
                </a:effectLst>
              </a:rPr>
              <a:t>, 1972 (</a:t>
            </a:r>
            <a:r>
              <a:rPr lang="es-ES" i="1" dirty="0" err="1" smtClean="0">
                <a:effectLst>
                  <a:glow rad="101600">
                    <a:srgbClr val="C00000">
                      <a:alpha val="60000"/>
                    </a:srgbClr>
                  </a:glow>
                  <a:outerShdw blurRad="38100" dist="38100" dir="2700000" algn="tl">
                    <a:srgbClr val="000000">
                      <a:alpha val="43137"/>
                    </a:srgbClr>
                  </a:outerShdw>
                </a:effectLst>
              </a:rPr>
              <a:t>Assemblage</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graffti</a:t>
            </a:r>
            <a:r>
              <a:rPr lang="es-ES" i="1" dirty="0" smtClean="0">
                <a:effectLst>
                  <a:glow rad="101600">
                    <a:srgbClr val="C00000">
                      <a:alpha val="60000"/>
                    </a:srgbClr>
                  </a:glow>
                  <a:outerShdw blurRad="38100" dist="38100" dir="2700000" algn="tl">
                    <a:srgbClr val="000000">
                      <a:alpha val="43137"/>
                    </a:srgbClr>
                  </a:outerShdw>
                </a:effectLst>
              </a:rPr>
              <a:t>) de Antoni </a:t>
            </a:r>
            <a:r>
              <a:rPr lang="es-ES" i="1" dirty="0" err="1" smtClean="0">
                <a:effectLst>
                  <a:glow rad="101600">
                    <a:srgbClr val="C00000">
                      <a:alpha val="60000"/>
                    </a:srgbClr>
                  </a:glow>
                  <a:outerShdw blurRad="38100" dist="38100" dir="2700000" algn="tl">
                    <a:srgbClr val="000000">
                      <a:alpha val="43137"/>
                    </a:srgbClr>
                  </a:outerShdw>
                </a:effectLst>
              </a:rPr>
              <a:t>Tàpies</a:t>
            </a:r>
            <a:r>
              <a:rPr lang="es-ES" i="1" dirty="0" smtClean="0">
                <a:effectLst>
                  <a:glow rad="101600">
                    <a:srgbClr val="C00000">
                      <a:alpha val="60000"/>
                    </a:srgbClr>
                  </a:glow>
                  <a:outerShdw blurRad="38100" dist="38100" dir="2700000" algn="tl">
                    <a:srgbClr val="000000">
                      <a:alpha val="43137"/>
                    </a:srgbClr>
                  </a:outerShdw>
                </a:effectLst>
              </a:rPr>
              <a:t> procedente de la Fundación Telefónica.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circle/>
      </p:transition>
    </mc:Choice>
    <mc:Fallback>
      <p:transition spd="slow" advTm="29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fltVal val="0"/>
                                          </p:val>
                                        </p:tav>
                                        <p:tav tm="100000">
                                          <p:val>
                                            <p:strVal val="#ppt_w"/>
                                          </p:val>
                                        </p:tav>
                                      </p:tavLst>
                                    </p:anim>
                                    <p:anim calcmode="lin" valueType="num">
                                      <p:cBhvr>
                                        <p:cTn id="11" dur="4000" fill="hold"/>
                                        <p:tgtEl>
                                          <p:spTgt spid="8"/>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out)">
                                      <p:cBhvr>
                                        <p:cTn id="14" dur="4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fltVal val="0"/>
                                          </p:val>
                                        </p:tav>
                                        <p:tav tm="100000">
                                          <p:val>
                                            <p:strVal val="#ppt_w"/>
                                          </p:val>
                                        </p:tav>
                                      </p:tavLst>
                                    </p:anim>
                                    <p:anim calcmode="lin" valueType="num">
                                      <p:cBhvr>
                                        <p:cTn id="18" dur="4000" fill="hold"/>
                                        <p:tgtEl>
                                          <p:spTgt spid="9"/>
                                        </p:tgtEl>
                                        <p:attrNameLst>
                                          <p:attrName>ppt_h</p:attrName>
                                        </p:attrNameLst>
                                      </p:cBhvr>
                                      <p:tavLst>
                                        <p:tav tm="0">
                                          <p:val>
                                            <p:fltVal val="0"/>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ircle(out)">
                                      <p:cBhvr>
                                        <p:cTn id="21" dur="4000"/>
                                        <p:tgtEl>
                                          <p:spTgt spid="9"/>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4000" fill="hold"/>
                                        <p:tgtEl>
                                          <p:spTgt spid="11"/>
                                        </p:tgtEl>
                                        <p:attrNameLst>
                                          <p:attrName>ppt_w</p:attrName>
                                        </p:attrNameLst>
                                      </p:cBhvr>
                                      <p:tavLst>
                                        <p:tav tm="0">
                                          <p:val>
                                            <p:fltVal val="0"/>
                                          </p:val>
                                        </p:tav>
                                        <p:tav tm="100000">
                                          <p:val>
                                            <p:strVal val="#ppt_w"/>
                                          </p:val>
                                        </p:tav>
                                      </p:tavLst>
                                    </p:anim>
                                    <p:anim calcmode="lin" valueType="num">
                                      <p:cBhvr>
                                        <p:cTn id="25" dur="4000" fill="hold"/>
                                        <p:tgtEl>
                                          <p:spTgt spid="11"/>
                                        </p:tgtEl>
                                        <p:attrNameLst>
                                          <p:attrName>ppt_h</p:attrName>
                                        </p:attrNameLst>
                                      </p:cBhvr>
                                      <p:tavLst>
                                        <p:tav tm="0">
                                          <p:val>
                                            <p:fltVal val="0"/>
                                          </p:val>
                                        </p:tav>
                                        <p:tav tm="100000">
                                          <p:val>
                                            <p:strVal val="#ppt_h"/>
                                          </p:val>
                                        </p:tav>
                                      </p:tavLst>
                                    </p:anim>
                                  </p:childTnLst>
                                </p:cTn>
                              </p:par>
                              <p:par>
                                <p:cTn id="26" presetID="6" presetClass="entr" presetSubtype="32"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4000"/>
                                        <p:tgtEl>
                                          <p:spTgt spid="11"/>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ppt_w</p:attrName>
                                        </p:attrNameLst>
                                      </p:cBhvr>
                                      <p:tavLst>
                                        <p:tav tm="0">
                                          <p:val>
                                            <p:fltVal val="0"/>
                                          </p:val>
                                        </p:tav>
                                        <p:tav tm="100000">
                                          <p:val>
                                            <p:strVal val="#ppt_w"/>
                                          </p:val>
                                        </p:tav>
                                      </p:tavLst>
                                    </p:anim>
                                    <p:anim calcmode="lin" valueType="num">
                                      <p:cBhvr>
                                        <p:cTn id="32" dur="4000" fill="hold"/>
                                        <p:tgtEl>
                                          <p:spTgt spid="10"/>
                                        </p:tgtEl>
                                        <p:attrNameLst>
                                          <p:attrName>ppt_h</p:attrName>
                                        </p:attrNameLst>
                                      </p:cBhvr>
                                      <p:tavLst>
                                        <p:tav tm="0">
                                          <p:val>
                                            <p:fltVal val="0"/>
                                          </p:val>
                                        </p:tav>
                                        <p:tav tm="100000">
                                          <p:val>
                                            <p:strVal val="#ppt_h"/>
                                          </p:val>
                                        </p:tav>
                                      </p:tavLst>
                                    </p:anim>
                                  </p:childTnLst>
                                </p:cTn>
                              </p:par>
                              <p:par>
                                <p:cTn id="33" presetID="6" presetClass="entr" presetSubtype="3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circle(out)">
                                      <p:cBhvr>
                                        <p:cTn id="35" dur="4000"/>
                                        <p:tgtEl>
                                          <p:spTgt spid="10"/>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1907704" y="0"/>
            <a:ext cx="5328592" cy="5714999"/>
          </a:xfrm>
          <a:prstGeom prst="rect">
            <a:avLst/>
          </a:prstGeom>
          <a:noFill/>
          <a:ln w="9525">
            <a:noFill/>
            <a:miter lim="800000"/>
            <a:headEnd/>
            <a:tailEnd/>
          </a:ln>
        </p:spPr>
      </p:pic>
      <p:sp>
        <p:nvSpPr>
          <p:cNvPr id="5" name="4 Rectángulo"/>
          <p:cNvSpPr/>
          <p:nvPr/>
        </p:nvSpPr>
        <p:spPr>
          <a:xfrm>
            <a:off x="1" y="0"/>
            <a:ext cx="1907704"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07704" y="0"/>
            <a:ext cx="5328592" cy="5715000"/>
          </a:xfrm>
          <a:prstGeom prst="rect">
            <a:avLst/>
          </a:prstGeom>
          <a:solidFill>
            <a:schemeClr val="accent2">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267744" y="337220"/>
            <a:ext cx="4608512" cy="5040560"/>
          </a:xfrm>
          <a:prstGeom prst="rect">
            <a:avLst/>
          </a:pr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236296" y="0"/>
            <a:ext cx="1907704"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971600" y="4657700"/>
            <a:ext cx="71287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Partiendo de la contemplación de Las Meninas, en la que el reverso del enorme lienzo en el que trabaja Velázquez ocupa una elevada porción de su superficie.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circle/>
      </p:transition>
    </mc:Choice>
    <mc:Fallback>
      <p:transition spd="slow" advTm="2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4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4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4000"/>
                                        <p:tgtEl>
                                          <p:spTgt spid="6"/>
                                        </p:tgtEl>
                                      </p:cBhvr>
                                    </p:animEffect>
                                  </p:childTnLst>
                                </p:cTn>
                              </p:par>
                              <p:par>
                                <p:cTn id="14" presetID="13" presetClass="exit" presetSubtype="32" fill="hold" nodeType="withEffect">
                                  <p:stCondLst>
                                    <p:cond delay="0"/>
                                  </p:stCondLst>
                                  <p:childTnLst>
                                    <p:animEffect transition="out" filter="plus(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1547664" y="0"/>
            <a:ext cx="6120679" cy="5715000"/>
          </a:xfrm>
          <a:prstGeom prst="rect">
            <a:avLst/>
          </a:prstGeom>
          <a:noFill/>
          <a:ln w="9525">
            <a:noFill/>
            <a:miter lim="800000"/>
            <a:headEnd/>
            <a:tailEnd/>
          </a:ln>
        </p:spPr>
      </p:pic>
      <p:sp>
        <p:nvSpPr>
          <p:cNvPr id="5" name="4 Rectángulo"/>
          <p:cNvSpPr/>
          <p:nvPr/>
        </p:nvSpPr>
        <p:spPr>
          <a:xfrm>
            <a:off x="1" y="0"/>
            <a:ext cx="1547664"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286750" y="0"/>
            <a:ext cx="8572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547664" y="0"/>
            <a:ext cx="6120680" cy="5715000"/>
          </a:xfrm>
          <a:prstGeom prst="rect">
            <a:avLst/>
          </a:prstGeom>
          <a:solidFill>
            <a:schemeClr val="bg2">
              <a:lumMod val="20000"/>
              <a:lumOff val="80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763688" y="193204"/>
            <a:ext cx="5688632" cy="5328121"/>
          </a:xfrm>
          <a:prstGeom prst="rect">
            <a:avLst/>
          </a:prstGeom>
          <a:solidFill>
            <a:schemeClr val="tx1">
              <a:lumMod val="9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668344" y="0"/>
            <a:ext cx="1475656"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artista contemporáneo Miguel Ángel Blanco, como comisario de esta exposición, plantea un singular acercamiento a la pintura dando la vuelta a las obras para propiciar en el visitante una relación nueva y más completa con los artistas que han creado las 98 obras seleccionadas.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ircle/>
      </p:transition>
    </mc:Choice>
    <mc:Fallback>
      <p:transition spd="slow" advTm="3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13"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out)">
                                      <p:cBhvr>
                                        <p:cTn id="10" dur="3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xit" presetSubtype="32" fill="hold" nodeType="withEffect">
                                  <p:stCondLst>
                                    <p:cond delay="0"/>
                                  </p:stCondLst>
                                  <p:childTnLst>
                                    <p:animEffect transition="out" filter="plus(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buelitos\Desktop\ASTURIAS\Viaje a Asturias (3.jpg"/>
          <p:cNvPicPr>
            <a:picLocks noChangeAspect="1" noChangeArrowheads="1"/>
          </p:cNvPicPr>
          <p:nvPr/>
        </p:nvPicPr>
        <p:blipFill>
          <a:blip r:embed="rId2" cstate="print"/>
          <a:stretch>
            <a:fillRect/>
          </a:stretch>
        </p:blipFill>
        <p:spPr bwMode="auto">
          <a:xfrm>
            <a:off x="0" y="-742900"/>
            <a:ext cx="9143999" cy="64579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8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hoy se han realizado numerosos estudios sobre obras individuales cuyas traseras resultan de interés, y algunos museos han explorado de manera parcial esta dimensión a través de pequeñas exposiciones en las que han dado la vuelta a algunas de las obras que poseen.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1000">
        <p:checker/>
      </p:transition>
    </mc:Choice>
    <mc:Fallback>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1" nodeType="withEffect">
                                  <p:stCondLst>
                                    <p:cond delay="0"/>
                                  </p:stCondLst>
                                  <p:childTnLst>
                                    <p:animEffect transition="out" filter="circle(in)">
                                      <p:cBhvr>
                                        <p:cTn id="6" dur="3500"/>
                                        <p:tgtEl>
                                          <p:spTgt spid="5"/>
                                        </p:tgtEl>
                                      </p:cBhvr>
                                    </p:animEffect>
                                    <p:set>
                                      <p:cBhvr>
                                        <p:cTn id="7" dur="1" fill="hold">
                                          <p:stCondLst>
                                            <p:cond delay="3499"/>
                                          </p:stCondLst>
                                        </p:cTn>
                                        <p:tgtEl>
                                          <p:spTgt spid="5"/>
                                        </p:tgtEl>
                                        <p:attrNameLst>
                                          <p:attrName>style.visibility</p:attrName>
                                        </p:attrNameLst>
                                      </p:cBhvr>
                                      <p:to>
                                        <p:strVal val="hidden"/>
                                      </p:to>
                                    </p:set>
                                  </p:childTnLst>
                                </p:cTn>
                              </p:par>
                              <p:par>
                                <p:cTn id="8" presetID="2" presetClass="exit" presetSubtype="9" fill="hold" grpId="0" nodeType="withEffect">
                                  <p:stCondLst>
                                    <p:cond delay="0"/>
                                  </p:stCondLst>
                                  <p:childTnLst>
                                    <p:anim calcmode="lin" valueType="num">
                                      <p:cBhvr additive="base">
                                        <p:cTn id="9" dur="3500"/>
                                        <p:tgtEl>
                                          <p:spTgt spid="5"/>
                                        </p:tgtEl>
                                        <p:attrNameLst>
                                          <p:attrName>ppt_x</p:attrName>
                                        </p:attrNameLst>
                                      </p:cBhvr>
                                      <p:tavLst>
                                        <p:tav tm="0">
                                          <p:val>
                                            <p:strVal val="ppt_x"/>
                                          </p:val>
                                        </p:tav>
                                        <p:tav tm="100000">
                                          <p:val>
                                            <p:strVal val="0-ppt_w/2"/>
                                          </p:val>
                                        </p:tav>
                                      </p:tavLst>
                                    </p:anim>
                                    <p:anim calcmode="lin" valueType="num">
                                      <p:cBhvr additive="base">
                                        <p:cTn id="10" dur="3500"/>
                                        <p:tgtEl>
                                          <p:spTgt spid="5"/>
                                        </p:tgtEl>
                                        <p:attrNameLst>
                                          <p:attrName>ppt_y</p:attrName>
                                        </p:attrNameLst>
                                      </p:cBhvr>
                                      <p:tavLst>
                                        <p:tav tm="0">
                                          <p:val>
                                            <p:strVal val="ppt_y"/>
                                          </p:val>
                                        </p:tav>
                                        <p:tav tm="100000">
                                          <p:val>
                                            <p:strVal val="0-ppt_h/2"/>
                                          </p:val>
                                        </p:tav>
                                      </p:tavLst>
                                    </p:anim>
                                    <p:set>
                                      <p:cBhvr>
                                        <p:cTn id="11" dur="1" fill="hold">
                                          <p:stCondLst>
                                            <p:cond delay="34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500"/>
                                        <p:tgtEl>
                                          <p:spTgt spid="8"/>
                                        </p:tgtEl>
                                        <p:attrNameLst>
                                          <p:attrName>ppt_x</p:attrName>
                                        </p:attrNameLst>
                                      </p:cBhvr>
                                      <p:tavLst>
                                        <p:tav tm="0">
                                          <p:val>
                                            <p:strVal val="ppt_x"/>
                                          </p:val>
                                        </p:tav>
                                        <p:tav tm="100000">
                                          <p:val>
                                            <p:strVal val="1+ppt_w/2"/>
                                          </p:val>
                                        </p:tav>
                                      </p:tavLst>
                                    </p:anim>
                                    <p:anim calcmode="lin" valueType="num">
                                      <p:cBhvr additive="base">
                                        <p:cTn id="14" dur="3500"/>
                                        <p:tgtEl>
                                          <p:spTgt spid="8"/>
                                        </p:tgtEl>
                                        <p:attrNameLst>
                                          <p:attrName>ppt_y</p:attrName>
                                        </p:attrNameLst>
                                      </p:cBhvr>
                                      <p:tavLst>
                                        <p:tav tm="0">
                                          <p:val>
                                            <p:strVal val="ppt_y"/>
                                          </p:val>
                                        </p:tav>
                                        <p:tav tm="100000">
                                          <p:val>
                                            <p:strVal val="1+ppt_h/2"/>
                                          </p:val>
                                        </p:tav>
                                      </p:tavLst>
                                    </p:anim>
                                    <p:set>
                                      <p:cBhvr>
                                        <p:cTn id="15" dur="1" fill="hold">
                                          <p:stCondLst>
                                            <p:cond delay="3499"/>
                                          </p:stCondLst>
                                        </p:cTn>
                                        <p:tgtEl>
                                          <p:spTgt spid="8"/>
                                        </p:tgtEl>
                                        <p:attrNameLst>
                                          <p:attrName>style.visibility</p:attrName>
                                        </p:attrNameLst>
                                      </p:cBhvr>
                                      <p:to>
                                        <p:strVal val="hidden"/>
                                      </p:to>
                                    </p:set>
                                  </p:childTnLst>
                                </p:cTn>
                              </p:par>
                              <p:par>
                                <p:cTn id="16" presetID="6" presetClass="exit" presetSubtype="16" fill="hold" grpId="1" nodeType="withEffect">
                                  <p:stCondLst>
                                    <p:cond delay="0"/>
                                  </p:stCondLst>
                                  <p:childTnLst>
                                    <p:animEffect transition="out" filter="circle(in)">
                                      <p:cBhvr>
                                        <p:cTn id="17" dur="3500"/>
                                        <p:tgtEl>
                                          <p:spTgt spid="8"/>
                                        </p:tgtEl>
                                      </p:cBhvr>
                                    </p:animEffect>
                                    <p:set>
                                      <p:cBhvr>
                                        <p:cTn id="18" dur="1" fill="hold">
                                          <p:stCondLst>
                                            <p:cond delay="3499"/>
                                          </p:stCondLst>
                                        </p:cTn>
                                        <p:tgtEl>
                                          <p:spTgt spid="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4098"/>
                                        </p:tgtEl>
                                        <p:attrNameLst>
                                          <p:attrName>style.visibility</p:attrName>
                                        </p:attrNameLst>
                                      </p:cBhvr>
                                      <p:to>
                                        <p:strVal val="visible"/>
                                      </p:to>
                                    </p:set>
                                    <p:animEffect transition="in" filter="barn(inVertical)">
                                      <p:cBhvr>
                                        <p:cTn id="21" dur="3000"/>
                                        <p:tgtEl>
                                          <p:spTgt spid="4098"/>
                                        </p:tgtEl>
                                      </p:cBhvr>
                                    </p:animEffect>
                                  </p:childTnLst>
                                </p:cTn>
                              </p:par>
                              <p:par>
                                <p:cTn id="22" presetID="35" presetClass="entr" presetSubtype="0"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Effect transition="in" filter="fade">
                                      <p:cBhvr>
                                        <p:cTn id="24" dur="3000"/>
                                        <p:tgtEl>
                                          <p:spTgt spid="4098"/>
                                        </p:tgtEl>
                                      </p:cBhvr>
                                    </p:animEffect>
                                    <p:anim calcmode="lin" valueType="num">
                                      <p:cBhvr>
                                        <p:cTn id="25" dur="3000" fill="hold"/>
                                        <p:tgtEl>
                                          <p:spTgt spid="4098"/>
                                        </p:tgtEl>
                                        <p:attrNameLst>
                                          <p:attrName>style.rotation</p:attrName>
                                        </p:attrNameLst>
                                      </p:cBhvr>
                                      <p:tavLst>
                                        <p:tav tm="0">
                                          <p:val>
                                            <p:fltVal val="720"/>
                                          </p:val>
                                        </p:tav>
                                        <p:tav tm="100000">
                                          <p:val>
                                            <p:fltVal val="0"/>
                                          </p:val>
                                        </p:tav>
                                      </p:tavLst>
                                    </p:anim>
                                    <p:anim calcmode="lin" valueType="num">
                                      <p:cBhvr>
                                        <p:cTn id="26" dur="3000" fill="hold"/>
                                        <p:tgtEl>
                                          <p:spTgt spid="4098"/>
                                        </p:tgtEl>
                                        <p:attrNameLst>
                                          <p:attrName>ppt_h</p:attrName>
                                        </p:attrNameLst>
                                      </p:cBhvr>
                                      <p:tavLst>
                                        <p:tav tm="0">
                                          <p:val>
                                            <p:fltVal val="0"/>
                                          </p:val>
                                        </p:tav>
                                        <p:tav tm="100000">
                                          <p:val>
                                            <p:strVal val="#ppt_h"/>
                                          </p:val>
                                        </p:tav>
                                      </p:tavLst>
                                    </p:anim>
                                    <p:anim calcmode="lin" valueType="num">
                                      <p:cBhvr>
                                        <p:cTn id="27" dur="3000" fill="hold"/>
                                        <p:tgtEl>
                                          <p:spTgt spid="4098"/>
                                        </p:tgtEl>
                                        <p:attrNameLst>
                                          <p:attrName>ppt_w</p:attrName>
                                        </p:attrNameLst>
                                      </p:cBhvr>
                                      <p:tavLst>
                                        <p:tav tm="0">
                                          <p:val>
                                            <p:fltVal val="0"/>
                                          </p:val>
                                        </p:tav>
                                        <p:tav tm="100000">
                                          <p:val>
                                            <p:strVal val="#ppt_w"/>
                                          </p:val>
                                        </p:tav>
                                      </p:tavLst>
                                    </p:anim>
                                  </p:childTnLst>
                                </p:cTn>
                              </p:par>
                            </p:childTnLst>
                          </p:cTn>
                        </p:par>
                        <p:par>
                          <p:cTn id="28" fill="hold">
                            <p:stCondLst>
                              <p:cond delay="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13355787_8455391b02_o.jpg"/>
          <p:cNvPicPr>
            <a:picLocks noChangeAspect="1"/>
          </p:cNvPicPr>
          <p:nvPr/>
        </p:nvPicPr>
        <p:blipFill>
          <a:blip r:embed="rId2" cstate="print"/>
          <a:stretch>
            <a:fillRect/>
          </a:stretch>
        </p:blipFill>
        <p:spPr bwMode="auto">
          <a:xfrm>
            <a:off x="0" y="-382860"/>
            <a:ext cx="9144000" cy="6408711"/>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358775"/>
            <a:ext cx="8510587" cy="5006975"/>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9552" y="481236"/>
            <a:ext cx="8136904" cy="4752527"/>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ha sido el Museo Nacional del Prado, con la colaboración de la Fundación AXA, el que se adentra en ella con la ambición requerida, no solo haciendo una revisión integral del reverso de sus colecciones….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p:transition>
    </mc:Choice>
    <mc:Fallback>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tretch>
            <a:fillRect/>
          </a:stretch>
        </p:blipFill>
        <p:spPr bwMode="auto">
          <a:xfrm>
            <a:off x="0" y="-526876"/>
            <a:ext cx="9143999" cy="6552728"/>
          </a:xfrm>
          <a:prstGeom prst="rect">
            <a:avLst/>
          </a:prstGeom>
          <a:noFill/>
          <a:ln w="9525">
            <a:noFill/>
            <a:miter lim="800000"/>
            <a:headEnd/>
            <a:tailEnd/>
          </a:ln>
        </p:spPr>
      </p:pic>
      <p:sp>
        <p:nvSpPr>
          <p:cNvPr id="4" name="3 Rectángulo"/>
          <p:cNvSpPr/>
          <p:nvPr/>
        </p:nvSpPr>
        <p:spPr>
          <a:xfrm>
            <a:off x="0" y="0"/>
            <a:ext cx="9144000" cy="5715000"/>
          </a:xfrm>
          <a:prstGeom prst="rect">
            <a:avLst/>
          </a:prstGeom>
          <a:solidFill>
            <a:schemeClr val="tx2">
              <a:lumMod val="2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…sino también localizando en algunos de los más importantes museos del mundo ejemplos de cómo se puede enriquecer la apreciación de las obras de arte cuando su contemplación no se limita al frente.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500"/>
                                  </p:stCondLst>
                                  <p:childTnLst>
                                    <p:animEffect transition="out" filter="wedge">
                                      <p:cBhvr>
                                        <p:cTn id="6" dur="4500"/>
                                        <p:tgtEl>
                                          <p:spTgt spid="4"/>
                                        </p:tgtEl>
                                      </p:cBhvr>
                                    </p:animEffect>
                                    <p:set>
                                      <p:cBhvr>
                                        <p:cTn id="7" dur="1" fill="hold">
                                          <p:stCondLst>
                                            <p:cond delay="44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5000"/>
                                        <p:tgtEl>
                                          <p:spTgt spid="14338"/>
                                        </p:tgtEl>
                                      </p:cBhvr>
                                    </p:animEffect>
                                  </p:childTnLst>
                                </p:cTn>
                              </p:par>
                              <p:par>
                                <p:cTn id="11" presetID="23" presetClass="entr" presetSubtype="16"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5000" fill="hold"/>
                                        <p:tgtEl>
                                          <p:spTgt spid="14338"/>
                                        </p:tgtEl>
                                        <p:attrNameLst>
                                          <p:attrName>ppt_w</p:attrName>
                                        </p:attrNameLst>
                                      </p:cBhvr>
                                      <p:tavLst>
                                        <p:tav tm="0">
                                          <p:val>
                                            <p:fltVal val="0"/>
                                          </p:val>
                                        </p:tav>
                                        <p:tav tm="100000">
                                          <p:val>
                                            <p:strVal val="#ppt_w"/>
                                          </p:val>
                                        </p:tav>
                                      </p:tavLst>
                                    </p:anim>
                                    <p:anim calcmode="lin" valueType="num">
                                      <p:cBhvr>
                                        <p:cTn id="14" dur="5000" fill="hold"/>
                                        <p:tgtEl>
                                          <p:spTgt spid="14338"/>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1043608" y="0"/>
            <a:ext cx="6984776" cy="5715000"/>
          </a:xfrm>
          <a:prstGeom prst="rect">
            <a:avLst/>
          </a:prstGeom>
          <a:noFill/>
          <a:ln w="9525">
            <a:noFill/>
            <a:miter lim="800000"/>
            <a:headEnd/>
            <a:tailEnd/>
          </a:ln>
        </p:spPr>
      </p:pic>
      <p:sp>
        <p:nvSpPr>
          <p:cNvPr id="5" name="4 Rectángulo"/>
          <p:cNvSpPr/>
          <p:nvPr/>
        </p:nvSpPr>
        <p:spPr>
          <a:xfrm>
            <a:off x="0" y="0"/>
            <a:ext cx="1043608"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028385" y="0"/>
            <a:ext cx="1115616"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043609" y="0"/>
            <a:ext cx="6984776" cy="5715000"/>
          </a:xfrm>
          <a:prstGeom prst="rect">
            <a:avLst/>
          </a:prstGeom>
          <a:solidFill>
            <a:schemeClr val="accent6">
              <a:lumMod val="40000"/>
              <a:lumOff val="6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259632" y="193204"/>
            <a:ext cx="6552728" cy="5328121"/>
          </a:xfrm>
          <a:prstGeom prst="rect">
            <a:avLst/>
          </a:prstGeom>
          <a:solidFill>
            <a:schemeClr val="bg2">
              <a:lumMod val="40000"/>
              <a:lumOff val="60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del Prado es una de los museos de arte más importantes del mundo, motivo de visita de muchos turistas a Madrid. Su colección alberga una serie de obras que cualquier aficionado al arte quiere presenciar, al menos, una vez en la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0"/>
                                        <p:tgtEl>
                                          <p:spTgt spid="8"/>
                                        </p:tgtEl>
                                      </p:cBhvr>
                                    </p:animEffect>
                                  </p:childTnLst>
                                </p:cTn>
                              </p:par>
                              <p:par>
                                <p:cTn id="11" presetID="8" presetClass="exit" presetSubtype="32" fill="hold" nodeType="withEffect">
                                  <p:stCondLst>
                                    <p:cond delay="0"/>
                                  </p:stCondLst>
                                  <p:childTnLst>
                                    <p:animEffect transition="out" filter="diamond(out)">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in)">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91107195549-prostituta.jpg"/>
          <p:cNvPicPr>
            <a:picLocks noChangeAspect="1"/>
          </p:cNvPicPr>
          <p:nvPr/>
        </p:nvPicPr>
        <p:blipFill>
          <a:blip r:embed="rId2" cstate="print"/>
          <a:stretch>
            <a:fillRect/>
          </a:stretch>
        </p:blipFill>
        <p:spPr bwMode="auto">
          <a:xfrm>
            <a:off x="0" y="22224"/>
            <a:ext cx="9143999" cy="5931619"/>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3">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0825" y="238125"/>
            <a:ext cx="8678863" cy="5187950"/>
          </a:xfrm>
          <a:prstGeom prst="rect">
            <a:avLst/>
          </a:prstGeom>
          <a:solidFill>
            <a:srgbClr val="2B3616">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9750" y="538163"/>
            <a:ext cx="8113713" cy="4640262"/>
          </a:xfrm>
          <a:prstGeom prst="rect">
            <a:avLst/>
          </a:prstGeom>
          <a:solidFill>
            <a:schemeClr val="tx1">
              <a:lumMod val="9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elemento aglutinador de cultura, ya que a poca distancia se suman otros museos e instituciones de gran interés artístico e histórico.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3"/>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Effect transition="in" filter="fade">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tenyten.com/thumbs/?src=tusc-italy55454.jpg&amp;w=550&amp;h=310&amp;zc=C"/>
          <p:cNvPicPr>
            <a:picLocks noChangeAspect="1" noChangeArrowheads="1"/>
          </p:cNvPicPr>
          <p:nvPr/>
        </p:nvPicPr>
        <p:blipFill>
          <a:blip r:embed="rId2" cstate="print"/>
          <a:srcRect l="50000"/>
          <a:stretch>
            <a:fillRect/>
          </a:stretch>
        </p:blipFill>
        <p:spPr bwMode="auto">
          <a:xfrm>
            <a:off x="4572000" y="-670892"/>
            <a:ext cx="4572000" cy="6385892"/>
          </a:xfrm>
          <a:prstGeom prst="rect">
            <a:avLst/>
          </a:prstGeom>
          <a:noFill/>
          <a:ln w="9525">
            <a:noFill/>
            <a:miter lim="800000"/>
            <a:headEnd/>
            <a:tailEnd/>
          </a:ln>
        </p:spPr>
      </p:pic>
      <p:pic>
        <p:nvPicPr>
          <p:cNvPr id="5" name="Picture 2" descr="http://www.tenyten.com/thumbs/?src=tusc-italy55454.jpg&amp;w=550&amp;h=310&amp;zc=C"/>
          <p:cNvPicPr>
            <a:picLocks noChangeAspect="1" noChangeArrowheads="1"/>
          </p:cNvPicPr>
          <p:nvPr/>
        </p:nvPicPr>
        <p:blipFill>
          <a:blip r:embed="rId2" cstate="print"/>
          <a:srcRect r="50000"/>
          <a:stretch>
            <a:fillRect/>
          </a:stretch>
        </p:blipFill>
        <p:spPr bwMode="auto">
          <a:xfrm>
            <a:off x="0" y="-670892"/>
            <a:ext cx="4572000" cy="6385892"/>
          </a:xfrm>
          <a:prstGeom prst="rect">
            <a:avLst/>
          </a:prstGeom>
          <a:noFill/>
          <a:ln w="9525">
            <a:noFill/>
            <a:miter lim="800000"/>
            <a:headEnd/>
            <a:tailEnd/>
          </a:ln>
        </p:spPr>
      </p:pic>
      <p:pic>
        <p:nvPicPr>
          <p:cNvPr id="6" name="Picture 4" descr="http://cdn.traveler.es/uploads/images/thumbs/201150/paisajes_de_pel__cula_976761789_650x.jpg"/>
          <p:cNvPicPr>
            <a:picLocks noChangeAspect="1" noChangeArrowheads="1"/>
          </p:cNvPicPr>
          <p:nvPr/>
        </p:nvPicPr>
        <p:blipFill>
          <a:blip r:embed="rId2" cstate="print"/>
          <a:stretch>
            <a:fillRect/>
          </a:stretch>
        </p:blipFill>
        <p:spPr bwMode="auto">
          <a:xfrm>
            <a:off x="0" y="-670892"/>
            <a:ext cx="9144000" cy="6385892"/>
          </a:xfrm>
          <a:prstGeom prst="rect">
            <a:avLst/>
          </a:prstGeom>
          <a:noFill/>
          <a:ln w="9525">
            <a:noFill/>
            <a:miter lim="800000"/>
            <a:headEnd/>
            <a:tailEnd/>
          </a:ln>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además, es parte fundamental del Paisaje de la Luz, declarado en 2021 Patrimonio Mundial de la Unesco. El Museo del Prado es uno de los símbolos representativos de Madrid fuera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6"/>
                                        </p:tgtEl>
                                        <p:attrNameLst>
                                          <p:attrName>r</p:attrName>
                                        </p:attrNameLst>
                                      </p:cBhvr>
                                    </p:animRot>
                                  </p:childTnLst>
                                </p:cTn>
                              </p:par>
                              <p:par>
                                <p:cTn id="7" presetID="8" presetClass="exit" presetSubtype="16" fill="hold" nodeType="withEffect">
                                  <p:stCondLst>
                                    <p:cond delay="0"/>
                                  </p:stCondLst>
                                  <p:childTnLst>
                                    <p:animEffect transition="out" filter="diamond(in)">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18" presetClass="entr" presetSubtype="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5000"/>
                                        <p:tgtEl>
                                          <p:spTgt spid="5"/>
                                        </p:tgtEl>
                                      </p:cBhvr>
                                    </p:animEffect>
                                  </p:childTnLst>
                                </p:cTn>
                              </p:par>
                              <p:par>
                                <p:cTn id="13" presetID="18" presetClass="entr" presetSubtype="9" fill="hold" nodeType="withEffect">
                                  <p:stCondLst>
                                    <p:cond delay="0"/>
                                  </p:stCondLst>
                                  <p:childTnLst>
                                    <p:set>
                                      <p:cBhvr>
                                        <p:cTn id="14" dur="1" fill="hold">
                                          <p:stCondLst>
                                            <p:cond delay="0"/>
                                          </p:stCondLst>
                                        </p:cTn>
                                        <p:tgtEl>
                                          <p:spTgt spid="29698"/>
                                        </p:tgtEl>
                                        <p:attrNameLst>
                                          <p:attrName>style.visibility</p:attrName>
                                        </p:attrNameLst>
                                      </p:cBhvr>
                                      <p:to>
                                        <p:strVal val="visible"/>
                                      </p:to>
                                    </p:set>
                                    <p:animEffect transition="in" filter="strips(upLeft)">
                                      <p:cBhvr>
                                        <p:cTn id="15" dur="5000"/>
                                        <p:tgtEl>
                                          <p:spTgt spid="29698"/>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tretch>
            <a:fillRect/>
          </a:stretch>
        </p:blipFill>
        <p:spPr bwMode="auto">
          <a:xfrm>
            <a:off x="0" y="-526876"/>
            <a:ext cx="9144000" cy="6624736"/>
          </a:xfrm>
          <a:prstGeom prst="rect">
            <a:avLst/>
          </a:prstGeom>
          <a:noFill/>
          <a:ln w="9525">
            <a:noFill/>
            <a:miter lim="800000"/>
            <a:headEnd/>
            <a:tailEnd/>
          </a:ln>
        </p:spPr>
      </p:pic>
      <p:sp>
        <p:nvSpPr>
          <p:cNvPr id="13" name="12 Rectángulo"/>
          <p:cNvSpPr/>
          <p:nvPr/>
        </p:nvSpPr>
        <p:spPr>
          <a:xfrm>
            <a:off x="0" y="0"/>
            <a:ext cx="9144000" cy="5715000"/>
          </a:xfrm>
          <a:prstGeom prst="rect">
            <a:avLst/>
          </a:prstGeom>
          <a:solidFill>
            <a:schemeClr val="accent3">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0"/>
            <a:ext cx="9144000" cy="5715000"/>
          </a:xfrm>
          <a:prstGeom prst="rect">
            <a:avLst/>
          </a:prstGeom>
          <a:solidFill>
            <a:schemeClr val="accent3">
              <a:lumMod val="60000"/>
              <a:lumOff val="4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accent3">
              <a:lumMod val="40000"/>
              <a:lumOff val="6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accent3">
              <a:lumMod val="20000"/>
              <a:lumOff val="8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figura en el Top 10 de mejores museos y galerías mundiales según algunas instituciones, como la revista de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Geographic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Trip-advisor</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Ranker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drap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0-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0-ppt_w/2"/>
                                          </p:val>
                                        </p:tav>
                                      </p:tavLst>
                                    </p:anim>
                                    <p:anim calcmode="lin" valueType="num">
                                      <p:cBhvr additive="base">
                                        <p:cTn id="15" dur="5000"/>
                                        <p:tgtEl>
                                          <p:spTgt spid="12"/>
                                        </p:tgtEl>
                                        <p:attrNameLst>
                                          <p:attrName>ppt_y</p:attrName>
                                        </p:attrNameLst>
                                      </p:cBhvr>
                                      <p:tavLst>
                                        <p:tav tm="0">
                                          <p:val>
                                            <p:strVal val="ppt_y"/>
                                          </p:val>
                                        </p:tav>
                                        <p:tav tm="100000">
                                          <p:val>
                                            <p:strVal val="ppt_y"/>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1+ppt_w/2"/>
                                          </p:val>
                                        </p:tav>
                                      </p:tavLst>
                                    </p:anim>
                                    <p:anim calcmode="lin" valueType="num">
                                      <p:cBhvr additive="base">
                                        <p:cTn id="19" dur="5000"/>
                                        <p:tgtEl>
                                          <p:spTgt spid="13"/>
                                        </p:tgtEl>
                                        <p:attrNameLst>
                                          <p:attrName>ppt_y</p:attrName>
                                        </p:attrNameLst>
                                      </p:cBhvr>
                                      <p:tavLst>
                                        <p:tav tm="0">
                                          <p:val>
                                            <p:strVal val="ppt_y"/>
                                          </p:val>
                                        </p:tav>
                                        <p:tav tm="100000">
                                          <p:val>
                                            <p:strVal val="ppt_y"/>
                                          </p:val>
                                        </p:tav>
                                      </p:tavLst>
                                    </p:anim>
                                    <p:set>
                                      <p:cBhvr>
                                        <p:cTn id="20" dur="1" fill="hold">
                                          <p:stCondLst>
                                            <p:cond delay="4999"/>
                                          </p:stCondLst>
                                        </p:cTn>
                                        <p:tgtEl>
                                          <p:spTgt spid="13"/>
                                        </p:tgtEl>
                                        <p:attrNameLst>
                                          <p:attrName>style.visibility</p:attrName>
                                        </p:attrNameLst>
                                      </p:cBhvr>
                                      <p:to>
                                        <p:strVal val="hidden"/>
                                      </p:to>
                                    </p:set>
                                  </p:childTnLst>
                                </p:cTn>
                              </p:par>
                              <p:par>
                                <p:cTn id="21" presetID="4" presetClass="entr" presetSubtype="32" fill="hold"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box(out)">
                                      <p:cBhvr>
                                        <p:cTn id="23" dur="5000"/>
                                        <p:tgtEl>
                                          <p:spTgt spid="9"/>
                                        </p:tgtEl>
                                      </p:cBhvr>
                                    </p:animEffect>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tros-en-cancun-.jpg"/>
          <p:cNvPicPr>
            <a:picLocks noChangeAspect="1"/>
          </p:cNvPicPr>
          <p:nvPr/>
        </p:nvPicPr>
        <p:blipFill>
          <a:blip r:embed="rId2" cstate="print"/>
          <a:stretch>
            <a:fillRect/>
          </a:stretch>
        </p:blipFill>
        <p:spPr bwMode="auto">
          <a:xfrm>
            <a:off x="0" y="-742900"/>
            <a:ext cx="9144000" cy="64579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2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85750" y="298450"/>
            <a:ext cx="8582025" cy="5006975"/>
          </a:xfrm>
          <a:prstGeom prst="rect">
            <a:avLst/>
          </a:prstGeom>
          <a:solidFill>
            <a:schemeClr val="tx2">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00063" y="476250"/>
            <a:ext cx="8143875" cy="4645025"/>
          </a:xfrm>
          <a:prstGeom prst="rect">
            <a:avLst/>
          </a:prstGeom>
          <a:solidFill>
            <a:schemeClr val="tx2">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2022 recibió 2,4 millones de visitantes, a una media de unos 6.700 diarios, de todas las procedencias del planeta. Para algunos es el mejor museo de pinturas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0" fill="hold"/>
                                        <p:tgtEl>
                                          <p:spTgt spid="4"/>
                                        </p:tgtEl>
                                        <p:attrNameLst>
                                          <p:attrName>ppt_x</p:attrName>
                                        </p:attrNameLst>
                                      </p:cBhvr>
                                      <p:tavLst>
                                        <p:tav tm="0">
                                          <p:val>
                                            <p:strVal val="#ppt_x"/>
                                          </p:val>
                                        </p:tav>
                                        <p:tav tm="100000">
                                          <p:val>
                                            <p:strVal val="#ppt_x"/>
                                          </p:val>
                                        </p:tav>
                                      </p:tavLst>
                                    </p:anim>
                                    <p:anim calcmode="lin" valueType="num">
                                      <p:cBhvr additive="base">
                                        <p:cTn id="17" dur="5000" fill="hold"/>
                                        <p:tgtEl>
                                          <p:spTgt spid="4"/>
                                        </p:tgtEl>
                                        <p:attrNameLst>
                                          <p:attrName>ppt_y</p:attrName>
                                        </p:attrNameLst>
                                      </p:cBhvr>
                                      <p:tavLst>
                                        <p:tav tm="0">
                                          <p:val>
                                            <p:strVal val="0-#ppt_h/2"/>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433125.jpg"/>
          <p:cNvPicPr>
            <a:picLocks noChangeAspect="1"/>
          </p:cNvPicPr>
          <p:nvPr/>
        </p:nvPicPr>
        <p:blipFill>
          <a:blip r:embed="rId2" cstate="print"/>
          <a:stretch>
            <a:fillRect/>
          </a:stretch>
        </p:blipFill>
        <p:spPr bwMode="auto">
          <a:xfrm>
            <a:off x="1403648" y="0"/>
            <a:ext cx="6336705" cy="5715000"/>
          </a:xfrm>
          <a:prstGeom prst="rect">
            <a:avLst/>
          </a:prstGeom>
          <a:noFill/>
          <a:ln w="9525">
            <a:noFill/>
            <a:miter lim="800000"/>
            <a:headEnd/>
            <a:tailEnd/>
          </a:ln>
        </p:spPr>
      </p:pic>
      <p:sp>
        <p:nvSpPr>
          <p:cNvPr id="5" name="4 Rectángulo"/>
          <p:cNvSpPr/>
          <p:nvPr/>
        </p:nvSpPr>
        <p:spPr>
          <a:xfrm>
            <a:off x="-10644188" y="-1846263"/>
            <a:ext cx="9144000" cy="57165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 y="0"/>
            <a:ext cx="1403648"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dist="50800" sx="1000" sy="1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740352" y="0"/>
            <a:ext cx="1403648"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outerShdw dist="50800" sx="1000" sy="1000" algn="ctr" rotWithShape="0">
              <a:srgbClr val="7030A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403648" y="0"/>
            <a:ext cx="1368152" cy="5715000"/>
          </a:xfrm>
          <a:prstGeom prst="rect">
            <a:avLst/>
          </a:prstGeom>
          <a:solidFill>
            <a:schemeClr val="tx2">
              <a:lumMod val="9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771800" y="0"/>
            <a:ext cx="1296144" cy="5715000"/>
          </a:xfrm>
          <a:prstGeom prst="rect">
            <a:avLst/>
          </a:prstGeom>
          <a:solidFill>
            <a:schemeClr val="tx2">
              <a:lumMod val="9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067944" y="0"/>
            <a:ext cx="1152128" cy="5715000"/>
          </a:xfrm>
          <a:prstGeom prst="rect">
            <a:avLst/>
          </a:prstGeom>
          <a:solidFill>
            <a:schemeClr val="tx2">
              <a:lumMod val="9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5220072" y="0"/>
            <a:ext cx="1289174" cy="5715000"/>
          </a:xfrm>
          <a:prstGeom prst="rect">
            <a:avLst/>
          </a:prstGeom>
          <a:solidFill>
            <a:schemeClr val="tx2">
              <a:lumMod val="9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516216" y="0"/>
            <a:ext cx="1223516" cy="5715000"/>
          </a:xfrm>
          <a:prstGeom prst="rect">
            <a:avLst/>
          </a:prstGeom>
          <a:solidFill>
            <a:schemeClr val="tx2">
              <a:lumMod val="9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68356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colección permanente del Museo del Prado consta de más de 20.000 pinturas, dibujos y grabados, además de casi 1.000 esculturas y otras muchas piezas decorativas, bélicas y de diversa índole.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5000"/>
                                        <p:tgtEl>
                                          <p:spTgt spid="9"/>
                                        </p:tgtEl>
                                        <p:attrNameLst>
                                          <p:attrName>ppt_h</p:attrName>
                                        </p:attrNameLst>
                                      </p:cBhvr>
                                      <p:tavLst>
                                        <p:tav tm="0">
                                          <p:val>
                                            <p:strVal val="ppt_h"/>
                                          </p:val>
                                        </p:tav>
                                        <p:tav tm="100000">
                                          <p:val>
                                            <p:strVal val="ppt_h"/>
                                          </p:val>
                                        </p:tav>
                                      </p:tavLst>
                                    </p:anim>
                                    <p:anim calcmode="lin" valueType="num">
                                      <p:cBhvr>
                                        <p:cTn id="7"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9"/>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10"/>
                                        </p:tgtEl>
                                        <p:attrNameLst>
                                          <p:attrName>ppt_h</p:attrName>
                                        </p:attrNameLst>
                                      </p:cBhvr>
                                      <p:tavLst>
                                        <p:tav tm="0">
                                          <p:val>
                                            <p:strVal val="ppt_h"/>
                                          </p:val>
                                        </p:tav>
                                        <p:tav tm="100000">
                                          <p:val>
                                            <p:strVal val="ppt_h"/>
                                          </p:val>
                                        </p:tav>
                                      </p:tavLst>
                                    </p:anim>
                                    <p:anim calcmode="lin" valueType="num">
                                      <p:cBhvr>
                                        <p:cTn id="11"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10"/>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5000"/>
                                        <p:tgtEl>
                                          <p:spTgt spid="11"/>
                                        </p:tgtEl>
                                        <p:attrNameLst>
                                          <p:attrName>ppt_h</p:attrName>
                                        </p:attrNameLst>
                                      </p:cBhvr>
                                      <p:tavLst>
                                        <p:tav tm="0">
                                          <p:val>
                                            <p:strVal val="ppt_h"/>
                                          </p:val>
                                        </p:tav>
                                        <p:tav tm="100000">
                                          <p:val>
                                            <p:strVal val="ppt_h"/>
                                          </p:val>
                                        </p:tav>
                                      </p:tavLst>
                                    </p:anim>
                                    <p:anim calcmode="lin" valueType="num">
                                      <p:cBhvr>
                                        <p:cTn id="15"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11"/>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12"/>
                                        </p:tgtEl>
                                        <p:attrNameLst>
                                          <p:attrName>ppt_h</p:attrName>
                                        </p:attrNameLst>
                                      </p:cBhvr>
                                      <p:tavLst>
                                        <p:tav tm="0">
                                          <p:val>
                                            <p:strVal val="ppt_h"/>
                                          </p:val>
                                        </p:tav>
                                        <p:tav tm="100000">
                                          <p:val>
                                            <p:strVal val="ppt_h"/>
                                          </p:val>
                                        </p:tav>
                                      </p:tavLst>
                                    </p:anim>
                                    <p:anim calcmode="lin" valueType="num">
                                      <p:cBhvr>
                                        <p:cTn id="19"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2"/>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5000"/>
                                        <p:tgtEl>
                                          <p:spTgt spid="13"/>
                                        </p:tgtEl>
                                        <p:attrNameLst>
                                          <p:attrName>ppt_h</p:attrName>
                                        </p:attrNameLst>
                                      </p:cBhvr>
                                      <p:tavLst>
                                        <p:tav tm="0">
                                          <p:val>
                                            <p:strVal val="ppt_h"/>
                                          </p:val>
                                        </p:tav>
                                        <p:tav tm="100000">
                                          <p:val>
                                            <p:strVal val="ppt_h"/>
                                          </p:val>
                                        </p:tav>
                                      </p:tavLst>
                                    </p:anim>
                                    <p:anim calcmode="lin" valueType="num">
                                      <p:cBhvr>
                                        <p:cTn id="23"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3"/>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strVal val="2/3*#ppt_w"/>
                                          </p:val>
                                        </p:tav>
                                        <p:tav tm="100000">
                                          <p:val>
                                            <p:strVal val="#ppt_w"/>
                                          </p:val>
                                        </p:tav>
                                      </p:tavLst>
                                    </p:anim>
                                    <p:anim calcmode="lin" valueType="num">
                                      <p:cBhvr>
                                        <p:cTn id="28" dur="5000" fill="hold"/>
                                        <p:tgtEl>
                                          <p:spTgt spid="4"/>
                                        </p:tgtEl>
                                        <p:attrNameLst>
                                          <p:attrName>ppt_h</p:attrName>
                                        </p:attrNameLst>
                                      </p:cBhvr>
                                      <p:tavLst>
                                        <p:tav tm="0">
                                          <p:val>
                                            <p:strVal val="2/3*#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5000"/>
                                        <p:tgtEl>
                                          <p:spTgt spid="4"/>
                                        </p:tgtEl>
                                      </p:cBhvr>
                                    </p:animEffect>
                                  </p:childTnLst>
                                </p:cTn>
                              </p:par>
                              <p:par>
                                <p:cTn id="32" presetID="6" presetClass="entr" presetSubtype="3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ircle(out)">
                                      <p:cBhvr>
                                        <p:cTn id="34" dur="5000"/>
                                        <p:tgtEl>
                                          <p:spTgt spid="7"/>
                                        </p:tgtEl>
                                      </p:cBhvr>
                                    </p:animEffect>
                                  </p:childTnLst>
                                </p:cTn>
                              </p:par>
                              <p:par>
                                <p:cTn id="35" presetID="6" presetClass="entr" presetSubtype="3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out)">
                                      <p:cBhvr>
                                        <p:cTn id="37" dur="5000"/>
                                        <p:tgtEl>
                                          <p:spTgt spid="6"/>
                                        </p:tgtEl>
                                      </p:cBhvr>
                                    </p:animEffect>
                                  </p:childTnLst>
                                </p:cTn>
                              </p:par>
                            </p:childTnLst>
                          </p:cTn>
                        </p:par>
                        <p:par>
                          <p:cTn id="38" fill="hold">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1"/>
                                          </p:val>
                                        </p:tav>
                                        <p:tav tm="100000">
                                          <p:val>
                                            <p:strVal val="#ppt_x"/>
                                          </p:val>
                                        </p:tav>
                                      </p:tavLst>
                                    </p:anim>
                                    <p:anim calcmode="lin" valueType="num">
                                      <p:cBhvr>
                                        <p:cTn id="4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rcRect r="66538" b="66380"/>
          <a:stretch>
            <a:fillRect/>
          </a:stretch>
        </p:blipFill>
        <p:spPr bwMode="auto">
          <a:xfrm>
            <a:off x="0" y="0"/>
            <a:ext cx="3059832" cy="1921396"/>
          </a:xfrm>
          <a:prstGeom prst="rect">
            <a:avLst/>
          </a:prstGeom>
          <a:noFill/>
          <a:ln w="9525">
            <a:noFill/>
            <a:miter lim="800000"/>
            <a:headEnd/>
            <a:tailEnd/>
          </a:ln>
        </p:spPr>
      </p:pic>
      <p:pic>
        <p:nvPicPr>
          <p:cNvPr id="4" name="Imagen 3"/>
          <p:cNvPicPr>
            <a:picLocks noChangeAspect="1"/>
          </p:cNvPicPr>
          <p:nvPr/>
        </p:nvPicPr>
        <p:blipFill>
          <a:blip r:embed="rId2" cstate="print"/>
          <a:srcRect l="33463" r="33463" b="66380"/>
          <a:stretch>
            <a:fillRect/>
          </a:stretch>
        </p:blipFill>
        <p:spPr bwMode="auto">
          <a:xfrm>
            <a:off x="3059832" y="0"/>
            <a:ext cx="3024336" cy="1921396"/>
          </a:xfrm>
          <a:prstGeom prst="rect">
            <a:avLst/>
          </a:prstGeom>
          <a:noFill/>
          <a:ln w="9525">
            <a:noFill/>
            <a:miter lim="800000"/>
            <a:headEnd/>
            <a:tailEnd/>
          </a:ln>
        </p:spPr>
      </p:pic>
      <p:pic>
        <p:nvPicPr>
          <p:cNvPr id="5" name="Imagen 4"/>
          <p:cNvPicPr>
            <a:picLocks noChangeAspect="1"/>
          </p:cNvPicPr>
          <p:nvPr/>
        </p:nvPicPr>
        <p:blipFill>
          <a:blip r:embed="rId2" cstate="print"/>
          <a:srcRect l="66538" b="66380"/>
          <a:stretch>
            <a:fillRect/>
          </a:stretch>
        </p:blipFill>
        <p:spPr bwMode="auto">
          <a:xfrm>
            <a:off x="6084168" y="0"/>
            <a:ext cx="3059832" cy="1921396"/>
          </a:xfrm>
          <a:prstGeom prst="rect">
            <a:avLst/>
          </a:prstGeom>
          <a:noFill/>
          <a:ln w="9525">
            <a:noFill/>
            <a:miter lim="800000"/>
            <a:headEnd/>
            <a:tailEnd/>
          </a:ln>
        </p:spPr>
      </p:pic>
      <p:pic>
        <p:nvPicPr>
          <p:cNvPr id="6" name="Imagen 5"/>
          <p:cNvPicPr>
            <a:picLocks noChangeAspect="1"/>
          </p:cNvPicPr>
          <p:nvPr/>
        </p:nvPicPr>
        <p:blipFill>
          <a:blip r:embed="rId2" cstate="print"/>
          <a:srcRect t="32360" r="66538" b="33620"/>
          <a:stretch>
            <a:fillRect/>
          </a:stretch>
        </p:blipFill>
        <p:spPr bwMode="auto">
          <a:xfrm>
            <a:off x="0" y="1849388"/>
            <a:ext cx="3059832" cy="2016224"/>
          </a:xfrm>
          <a:prstGeom prst="rect">
            <a:avLst/>
          </a:prstGeom>
          <a:noFill/>
          <a:ln w="9525">
            <a:noFill/>
            <a:miter lim="800000"/>
            <a:headEnd/>
            <a:tailEnd/>
          </a:ln>
        </p:spPr>
      </p:pic>
      <p:pic>
        <p:nvPicPr>
          <p:cNvPr id="7" name="Imagen 6"/>
          <p:cNvPicPr>
            <a:picLocks noChangeAspect="1"/>
          </p:cNvPicPr>
          <p:nvPr/>
        </p:nvPicPr>
        <p:blipFill>
          <a:blip r:embed="rId2" cstate="print"/>
          <a:srcRect l="33463" t="33620" r="33462" b="32360"/>
          <a:stretch>
            <a:fillRect/>
          </a:stretch>
        </p:blipFill>
        <p:spPr bwMode="auto">
          <a:xfrm>
            <a:off x="3059832" y="1921396"/>
            <a:ext cx="3024336" cy="1944216"/>
          </a:xfrm>
          <a:prstGeom prst="rect">
            <a:avLst/>
          </a:prstGeom>
          <a:noFill/>
          <a:ln w="9525">
            <a:noFill/>
            <a:miter lim="800000"/>
            <a:headEnd/>
            <a:tailEnd/>
          </a:ln>
        </p:spPr>
      </p:pic>
      <p:pic>
        <p:nvPicPr>
          <p:cNvPr id="8" name="Imagen 7"/>
          <p:cNvPicPr>
            <a:picLocks noChangeAspect="1"/>
          </p:cNvPicPr>
          <p:nvPr/>
        </p:nvPicPr>
        <p:blipFill>
          <a:blip r:embed="rId2" cstate="print"/>
          <a:srcRect l="66538" t="33620" b="33620"/>
          <a:stretch>
            <a:fillRect/>
          </a:stretch>
        </p:blipFill>
        <p:spPr bwMode="auto">
          <a:xfrm>
            <a:off x="6084168" y="1921396"/>
            <a:ext cx="3059832" cy="1872208"/>
          </a:xfrm>
          <a:prstGeom prst="rect">
            <a:avLst/>
          </a:prstGeom>
          <a:noFill/>
          <a:ln w="9525">
            <a:noFill/>
            <a:miter lim="800000"/>
            <a:headEnd/>
            <a:tailEnd/>
          </a:ln>
        </p:spPr>
      </p:pic>
      <p:pic>
        <p:nvPicPr>
          <p:cNvPr id="9" name="Imagen 8"/>
          <p:cNvPicPr>
            <a:picLocks noChangeAspect="1"/>
          </p:cNvPicPr>
          <p:nvPr/>
        </p:nvPicPr>
        <p:blipFill>
          <a:blip r:embed="rId2" cstate="print"/>
          <a:srcRect t="67958" r="66538"/>
          <a:stretch>
            <a:fillRect/>
          </a:stretch>
        </p:blipFill>
        <p:spPr bwMode="auto">
          <a:xfrm>
            <a:off x="0" y="3865612"/>
            <a:ext cx="3059832" cy="1822577"/>
          </a:xfrm>
          <a:prstGeom prst="rect">
            <a:avLst/>
          </a:prstGeom>
          <a:noFill/>
          <a:ln w="9525">
            <a:noFill/>
            <a:miter lim="800000"/>
            <a:headEnd/>
            <a:tailEnd/>
          </a:ln>
        </p:spPr>
      </p:pic>
      <p:pic>
        <p:nvPicPr>
          <p:cNvPr id="10" name="Imagen 9"/>
          <p:cNvPicPr>
            <a:picLocks noChangeAspect="1"/>
          </p:cNvPicPr>
          <p:nvPr/>
        </p:nvPicPr>
        <p:blipFill>
          <a:blip r:embed="rId2" cstate="print"/>
          <a:srcRect l="33463" t="67959" r="33463"/>
          <a:stretch>
            <a:fillRect/>
          </a:stretch>
        </p:blipFill>
        <p:spPr bwMode="auto">
          <a:xfrm>
            <a:off x="3059832" y="3865612"/>
            <a:ext cx="3024336" cy="1822577"/>
          </a:xfrm>
          <a:prstGeom prst="rect">
            <a:avLst/>
          </a:prstGeom>
          <a:noFill/>
          <a:ln w="9525">
            <a:noFill/>
            <a:miter lim="800000"/>
            <a:headEnd/>
            <a:tailEnd/>
          </a:ln>
        </p:spPr>
      </p:pic>
      <p:pic>
        <p:nvPicPr>
          <p:cNvPr id="11" name="Imagen 10"/>
          <p:cNvPicPr>
            <a:picLocks noChangeAspect="1"/>
          </p:cNvPicPr>
          <p:nvPr/>
        </p:nvPicPr>
        <p:blipFill>
          <a:blip r:embed="rId2" cstate="print"/>
          <a:srcRect l="66537" t="66692"/>
          <a:stretch>
            <a:fillRect/>
          </a:stretch>
        </p:blipFill>
        <p:spPr bwMode="auto">
          <a:xfrm>
            <a:off x="6084168" y="3793604"/>
            <a:ext cx="3059832" cy="1921396"/>
          </a:xfrm>
          <a:prstGeom prst="rect">
            <a:avLst/>
          </a:prstGeom>
          <a:noFill/>
          <a:ln w="9525">
            <a:noFill/>
            <a:miter lim="800000"/>
            <a:headEnd/>
            <a:tailEnd/>
          </a:ln>
        </p:spPr>
      </p:pic>
      <p:sp>
        <p:nvSpPr>
          <p:cNvPr id="12" name="11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piezas han ido llegando a la institución muchas veces en forma de legados y donaciones. Aunque en no pocas ocasiones se trata de compras realizadas por el Museo, como el caso de El barbero del Papa, de Velázquez, adquirido en el año 2003.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4000"/>
                                        <p:tgtEl>
                                          <p:spTgt spid="3"/>
                                        </p:tgtEl>
                                      </p:cBhvr>
                                    </p:animEffect>
                                  </p:childTnLst>
                                </p:cTn>
                              </p:par>
                              <p:par>
                                <p:cTn id="12" presetID="8" presetClass="emph" presetSubtype="0" fill="hold" nodeType="withEffect">
                                  <p:stCondLst>
                                    <p:cond delay="0"/>
                                  </p:stCondLst>
                                  <p:childTnLst>
                                    <p:animRot by="21600000">
                                      <p:cBhvr>
                                        <p:cTn id="13" dur="3000" fill="hold"/>
                                        <p:tgtEl>
                                          <p:spTgt spid="3"/>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in)">
                                      <p:cBhvr>
                                        <p:cTn id="20" dur="4000"/>
                                        <p:tgtEl>
                                          <p:spTgt spid="4"/>
                                        </p:tgtEl>
                                      </p:cBhvr>
                                    </p:animEffect>
                                  </p:childTnLst>
                                </p:cTn>
                              </p:par>
                              <p:par>
                                <p:cTn id="21" presetID="8" presetClass="emph" presetSubtype="0" fill="hold" nodeType="withEffect">
                                  <p:stCondLst>
                                    <p:cond delay="0"/>
                                  </p:stCondLst>
                                  <p:childTnLst>
                                    <p:animRot by="21600000">
                                      <p:cBhvr>
                                        <p:cTn id="22" dur="3000" fill="hold"/>
                                        <p:tgtEl>
                                          <p:spTgt spid="4"/>
                                        </p:tgtEl>
                                        <p:attrNameLst>
                                          <p:attrName>r</p:attrName>
                                        </p:attrNameLst>
                                      </p:cBhvr>
                                    </p:animRot>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4"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ox(in)">
                                      <p:cBhvr>
                                        <p:cTn id="29" dur="4000"/>
                                        <p:tgtEl>
                                          <p:spTgt spid="5"/>
                                        </p:tgtEl>
                                      </p:cBhvr>
                                    </p:animEffec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4" presetClass="entr" presetSubtype="16"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ox(in)">
                                      <p:cBhvr>
                                        <p:cTn id="38" dur="4000"/>
                                        <p:tgtEl>
                                          <p:spTgt spid="6"/>
                                        </p:tgtEl>
                                      </p:cBhvr>
                                    </p:animEffec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4" presetClass="entr" presetSubtype="1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ox(in)">
                                      <p:cBhvr>
                                        <p:cTn id="47" dur="4000"/>
                                        <p:tgtEl>
                                          <p:spTgt spid="8"/>
                                        </p:tgtEl>
                                      </p:cBhvr>
                                    </p:animEffect>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ox(in)">
                                      <p:cBhvr>
                                        <p:cTn id="56" dur="4000"/>
                                        <p:tgtEl>
                                          <p:spTgt spid="9"/>
                                        </p:tgtEl>
                                      </p:cBhvr>
                                    </p:animEffec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4" presetClass="entr" presetSubtype="1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ox(in)">
                                      <p:cBhvr>
                                        <p:cTn id="65" dur="4000"/>
                                        <p:tgtEl>
                                          <p:spTgt spid="10"/>
                                        </p:tgtEl>
                                      </p:cBhvr>
                                    </p:animEffec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2" presetClass="entr" presetSubtype="9"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4"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box(in)">
                                      <p:cBhvr>
                                        <p:cTn id="74" dur="4000"/>
                                        <p:tgtEl>
                                          <p:spTgt spid="11"/>
                                        </p:tgtEl>
                                      </p:cBhvr>
                                    </p:animEffect>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3000" fill="hold"/>
                                        <p:tgtEl>
                                          <p:spTgt spid="7"/>
                                        </p:tgtEl>
                                        <p:attrNameLst>
                                          <p:attrName>ppt_w</p:attrName>
                                        </p:attrNameLst>
                                      </p:cBhvr>
                                      <p:tavLst>
                                        <p:tav tm="0">
                                          <p:val>
                                            <p:fltVal val="0"/>
                                          </p:val>
                                        </p:tav>
                                        <p:tav tm="100000">
                                          <p:val>
                                            <p:strVal val="#ppt_w"/>
                                          </p:val>
                                        </p:tav>
                                      </p:tavLst>
                                    </p:anim>
                                    <p:anim calcmode="lin" valueType="num">
                                      <p:cBhvr>
                                        <p:cTn id="80" dur="3000" fill="hold"/>
                                        <p:tgtEl>
                                          <p:spTgt spid="7"/>
                                        </p:tgtEl>
                                        <p:attrNameLst>
                                          <p:attrName>ppt_h</p:attrName>
                                        </p:attrNameLst>
                                      </p:cBhvr>
                                      <p:tavLst>
                                        <p:tav tm="0">
                                          <p:val>
                                            <p:fltVal val="0"/>
                                          </p:val>
                                        </p:tav>
                                        <p:tav tm="100000">
                                          <p:val>
                                            <p:strVal val="#ppt_h"/>
                                          </p:val>
                                        </p:tav>
                                      </p:tavLst>
                                    </p:anim>
                                  </p:childTnLst>
                                </p:cTn>
                              </p:par>
                              <p:par>
                                <p:cTn id="81" presetID="4" presetClass="entr" presetSubtype="16"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box(in)">
                                      <p:cBhvr>
                                        <p:cTn id="83" dur="5000"/>
                                        <p:tgtEl>
                                          <p:spTgt spid="7"/>
                                        </p:tgtEl>
                                      </p:cBhvr>
                                    </p:animEffec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childTnLst>
                          </p:cTn>
                        </p:par>
                        <p:par>
                          <p:cTn id="86" fill="hold">
                            <p:stCondLst>
                              <p:cond delay="50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12"/>
                                        </p:tgtEl>
                                        <p:attrNameLst>
                                          <p:attrName>style.visibility</p:attrName>
                                        </p:attrNameLst>
                                      </p:cBhvr>
                                      <p:to>
                                        <p:strVal val="visible"/>
                                      </p:to>
                                    </p:set>
                                    <p:animEffect transition="in" filter="fade">
                                      <p:cBhvr>
                                        <p:cTn id="89" dur="1000"/>
                                        <p:tgtEl>
                                          <p:spTgt spid="12"/>
                                        </p:tgtEl>
                                      </p:cBhvr>
                                    </p:animEffect>
                                    <p:anim calcmode="lin" valueType="num">
                                      <p:cBhvr>
                                        <p:cTn id="90" dur="1000" fill="hold"/>
                                        <p:tgtEl>
                                          <p:spTgt spid="12"/>
                                        </p:tgtEl>
                                        <p:attrNameLst>
                                          <p:attrName>ppt_x</p:attrName>
                                        </p:attrNameLst>
                                      </p:cBhvr>
                                      <p:tavLst>
                                        <p:tav tm="0">
                                          <p:val>
                                            <p:strVal val="#ppt_x-.1"/>
                                          </p:val>
                                        </p:tav>
                                        <p:tav tm="100000">
                                          <p:val>
                                            <p:strVal val="#ppt_x"/>
                                          </p:val>
                                        </p:tav>
                                      </p:tavLst>
                                    </p:anim>
                                    <p:anim calcmode="lin" valueType="num">
                                      <p:cBhvr>
                                        <p:cTn id="9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jpg"/>
          <p:cNvPicPr>
            <a:picLocks noChangeAspect="1"/>
          </p:cNvPicPr>
          <p:nvPr/>
        </p:nvPicPr>
        <p:blipFill>
          <a:blip r:embed="rId2" cstate="print"/>
          <a:stretch>
            <a:fillRect/>
          </a:stretch>
        </p:blipFill>
        <p:spPr bwMode="auto">
          <a:xfrm>
            <a:off x="0" y="0"/>
            <a:ext cx="9144000" cy="5715000"/>
          </a:xfrm>
          <a:prstGeom prst="rect">
            <a:avLst/>
          </a:prstGeom>
          <a:solidFill>
            <a:schemeClr val="tx2">
              <a:lumMod val="75000"/>
            </a:schemeClr>
          </a:solidFill>
          <a:ln w="9525">
            <a:noFill/>
            <a:miter lim="800000"/>
            <a:headEnd/>
            <a:tailEnd/>
          </a:ln>
        </p:spPr>
      </p:pic>
      <p:sp>
        <p:nvSpPr>
          <p:cNvPr id="7" name="6 Rectángulo"/>
          <p:cNvSpPr/>
          <p:nvPr/>
        </p:nvSpPr>
        <p:spPr>
          <a:xfrm>
            <a:off x="250825" y="217488"/>
            <a:ext cx="8642350" cy="5280025"/>
          </a:xfrm>
          <a:prstGeom prst="rect">
            <a:avLst/>
          </a:prstGeom>
          <a:solidFill>
            <a:srgbClr val="FF0000">
              <a:alpha val="70000"/>
            </a:srgb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germen de la colección hay que buscarlo en las Colecciones Reales, iniciadas por el emperador Carlos V. Con el tiempo estas colecciones fueron enriquecidas por los reyes de la casa de Austria y después por los Borbones.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4500"/>
                                        <p:tgtEl>
                                          <p:spTgt spid="7"/>
                                        </p:tgtEl>
                                      </p:cBhvr>
                                    </p:animEffect>
                                    <p:set>
                                      <p:cBhvr>
                                        <p:cTn id="7" dur="1" fill="hold">
                                          <p:stCondLst>
                                            <p:cond delay="4499"/>
                                          </p:stCondLst>
                                        </p:cTn>
                                        <p:tgtEl>
                                          <p:spTgt spid="7"/>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par>
                                <p:cTn id="11" presetID="26" presetClass="emph" presetSubtype="0" fill="hold" nodeType="withEffect">
                                  <p:stCondLst>
                                    <p:cond delay="0"/>
                                  </p:stCondLst>
                                  <p:childTnLst>
                                    <p:animEffect transition="out" filter="fade">
                                      <p:cBhvr>
                                        <p:cTn id="12" dur="5000" tmFilter="0, 0; .2, .5; .8, .5; 1, 0"/>
                                        <p:tgtEl>
                                          <p:spTgt spid="4"/>
                                        </p:tgtEl>
                                      </p:cBhvr>
                                    </p:animEffect>
                                    <p:animScale>
                                      <p:cBhvr>
                                        <p:cTn id="13" dur="2500" autoRev="1" fill="hold"/>
                                        <p:tgtEl>
                                          <p:spTgt spid="4"/>
                                        </p:tgtEl>
                                      </p:cBhvr>
                                      <p:by x="105000" y="105000"/>
                                    </p:animScale>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taticos2.catai.es/content/media/fotos/samples/large/villas-en-toscana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del Prado es el mejor lugar para descubrir el arte pictórico entre los siglos XVI y XIX. Ofrece obras de artistas de distintas procedencias, con nombres muchas veces desconocidos para el gran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ythroug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35842"/>
                                        </p:tgtEl>
                                        <p:attrNameLst>
                                          <p:attrName>r</p:attrName>
                                        </p:attrNameLst>
                                      </p:cBhvr>
                                    </p:animRot>
                                  </p:childTnLst>
                                </p:cTn>
                              </p:par>
                              <p:par>
                                <p:cTn id="7" presetID="20" presetClass="entr" presetSubtype="0" fill="hold" nodeType="withEffect">
                                  <p:stCondLst>
                                    <p:cond delay="0"/>
                                  </p:stCondLst>
                                  <p:childTnLst>
                                    <p:set>
                                      <p:cBhvr>
                                        <p:cTn id="8" dur="1" fill="hold">
                                          <p:stCondLst>
                                            <p:cond delay="0"/>
                                          </p:stCondLst>
                                        </p:cTn>
                                        <p:tgtEl>
                                          <p:spTgt spid="35842"/>
                                        </p:tgtEl>
                                        <p:attrNameLst>
                                          <p:attrName>style.visibility</p:attrName>
                                        </p:attrNameLst>
                                      </p:cBhvr>
                                      <p:to>
                                        <p:strVal val="visible"/>
                                      </p:to>
                                    </p:set>
                                    <p:animEffect transition="in" filter="wedge">
                                      <p:cBhvr>
                                        <p:cTn id="9" dur="5000"/>
                                        <p:tgtEl>
                                          <p:spTgt spid="35842"/>
                                        </p:tgtEl>
                                      </p:cBhvr>
                                    </p:animEffect>
                                  </p:childTnLst>
                                </p:cTn>
                              </p:par>
                              <p:par>
                                <p:cTn id="10" presetID="23" presetClass="entr" presetSubtype="16" fill="hold" nodeType="with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5000" fill="hold"/>
                                        <p:tgtEl>
                                          <p:spTgt spid="35842"/>
                                        </p:tgtEl>
                                        <p:attrNameLst>
                                          <p:attrName>ppt_w</p:attrName>
                                        </p:attrNameLst>
                                      </p:cBhvr>
                                      <p:tavLst>
                                        <p:tav tm="0">
                                          <p:val>
                                            <p:fltVal val="0"/>
                                          </p:val>
                                        </p:tav>
                                        <p:tav tm="100000">
                                          <p:val>
                                            <p:strVal val="#ppt_w"/>
                                          </p:val>
                                        </p:tav>
                                      </p:tavLst>
                                    </p:anim>
                                    <p:anim calcmode="lin" valueType="num">
                                      <p:cBhvr>
                                        <p:cTn id="13" dur="5000" fill="hold"/>
                                        <p:tgtEl>
                                          <p:spTgt spid="35842"/>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rcRect b="87799"/>
          <a:stretch>
            <a:fillRect/>
          </a:stretch>
        </p:blipFill>
        <p:spPr bwMode="auto">
          <a:xfrm>
            <a:off x="1" y="0"/>
            <a:ext cx="9144000" cy="697260"/>
          </a:xfrm>
          <a:prstGeom prst="rect">
            <a:avLst/>
          </a:prstGeom>
          <a:noFill/>
          <a:ln w="9525">
            <a:noFill/>
            <a:miter lim="800000"/>
            <a:headEnd/>
            <a:tailEnd/>
          </a:ln>
        </p:spPr>
      </p:pic>
      <p:pic>
        <p:nvPicPr>
          <p:cNvPr id="3" name="Imagen 2"/>
          <p:cNvPicPr>
            <a:picLocks noChangeAspect="1"/>
          </p:cNvPicPr>
          <p:nvPr/>
        </p:nvPicPr>
        <p:blipFill>
          <a:blip r:embed="rId2" cstate="print"/>
          <a:srcRect t="12200" b="75200"/>
          <a:stretch>
            <a:fillRect/>
          </a:stretch>
        </p:blipFill>
        <p:spPr bwMode="auto">
          <a:xfrm>
            <a:off x="0" y="697260"/>
            <a:ext cx="9143999" cy="720080"/>
          </a:xfrm>
          <a:prstGeom prst="rect">
            <a:avLst/>
          </a:prstGeom>
          <a:noFill/>
          <a:ln w="9525">
            <a:noFill/>
            <a:miter lim="800000"/>
            <a:headEnd/>
            <a:tailEnd/>
          </a:ln>
        </p:spPr>
      </p:pic>
      <p:pic>
        <p:nvPicPr>
          <p:cNvPr id="4" name="Imagen 3"/>
          <p:cNvPicPr>
            <a:picLocks noChangeAspect="1"/>
          </p:cNvPicPr>
          <p:nvPr/>
        </p:nvPicPr>
        <p:blipFill>
          <a:blip r:embed="rId2" cstate="print"/>
          <a:srcRect t="24800" b="62600"/>
          <a:stretch>
            <a:fillRect/>
          </a:stretch>
        </p:blipFill>
        <p:spPr bwMode="auto">
          <a:xfrm>
            <a:off x="0" y="1417340"/>
            <a:ext cx="9143999" cy="720080"/>
          </a:xfrm>
          <a:prstGeom prst="rect">
            <a:avLst/>
          </a:prstGeom>
          <a:noFill/>
          <a:ln w="9525">
            <a:noFill/>
            <a:miter lim="800000"/>
            <a:headEnd/>
            <a:tailEnd/>
          </a:ln>
        </p:spPr>
      </p:pic>
      <p:pic>
        <p:nvPicPr>
          <p:cNvPr id="5" name="Imagen 4"/>
          <p:cNvPicPr>
            <a:picLocks noChangeAspect="1"/>
          </p:cNvPicPr>
          <p:nvPr/>
        </p:nvPicPr>
        <p:blipFill>
          <a:blip r:embed="rId2" cstate="print"/>
          <a:srcRect t="37400" b="50000"/>
          <a:stretch>
            <a:fillRect/>
          </a:stretch>
        </p:blipFill>
        <p:spPr bwMode="auto">
          <a:xfrm>
            <a:off x="0" y="2137420"/>
            <a:ext cx="9144000" cy="720080"/>
          </a:xfrm>
          <a:prstGeom prst="rect">
            <a:avLst/>
          </a:prstGeom>
          <a:noFill/>
          <a:ln w="9525">
            <a:noFill/>
            <a:miter lim="800000"/>
            <a:headEnd/>
            <a:tailEnd/>
          </a:ln>
        </p:spPr>
      </p:pic>
      <p:pic>
        <p:nvPicPr>
          <p:cNvPr id="6" name="Imagen 5"/>
          <p:cNvPicPr>
            <a:picLocks noChangeAspect="1"/>
          </p:cNvPicPr>
          <p:nvPr/>
        </p:nvPicPr>
        <p:blipFill>
          <a:blip r:embed="rId2" cstate="print"/>
          <a:srcRect t="50000" b="37400"/>
          <a:stretch>
            <a:fillRect/>
          </a:stretch>
        </p:blipFill>
        <p:spPr bwMode="auto">
          <a:xfrm>
            <a:off x="1" y="2857500"/>
            <a:ext cx="9144000" cy="720080"/>
          </a:xfrm>
          <a:prstGeom prst="rect">
            <a:avLst/>
          </a:prstGeom>
          <a:noFill/>
          <a:ln w="9525">
            <a:noFill/>
            <a:miter lim="800000"/>
            <a:headEnd/>
            <a:tailEnd/>
          </a:ln>
        </p:spPr>
      </p:pic>
      <p:pic>
        <p:nvPicPr>
          <p:cNvPr id="7" name="Imagen 6"/>
          <p:cNvPicPr>
            <a:picLocks noChangeAspect="1"/>
          </p:cNvPicPr>
          <p:nvPr/>
        </p:nvPicPr>
        <p:blipFill>
          <a:blip r:embed="rId2" cstate="print"/>
          <a:srcRect t="62600" b="24800"/>
          <a:stretch>
            <a:fillRect/>
          </a:stretch>
        </p:blipFill>
        <p:spPr bwMode="auto">
          <a:xfrm>
            <a:off x="0" y="3577580"/>
            <a:ext cx="9144000" cy="720080"/>
          </a:xfrm>
          <a:prstGeom prst="rect">
            <a:avLst/>
          </a:prstGeom>
          <a:noFill/>
          <a:ln w="9525">
            <a:noFill/>
            <a:miter lim="800000"/>
            <a:headEnd/>
            <a:tailEnd/>
          </a:ln>
        </p:spPr>
      </p:pic>
      <p:pic>
        <p:nvPicPr>
          <p:cNvPr id="8" name="Imagen 7"/>
          <p:cNvPicPr>
            <a:picLocks noChangeAspect="1"/>
          </p:cNvPicPr>
          <p:nvPr/>
        </p:nvPicPr>
        <p:blipFill>
          <a:blip r:embed="rId2" cstate="print"/>
          <a:srcRect t="75200" b="12200"/>
          <a:stretch>
            <a:fillRect/>
          </a:stretch>
        </p:blipFill>
        <p:spPr bwMode="auto">
          <a:xfrm>
            <a:off x="0" y="4297660"/>
            <a:ext cx="9143999" cy="720080"/>
          </a:xfrm>
          <a:prstGeom prst="rect">
            <a:avLst/>
          </a:prstGeom>
          <a:noFill/>
          <a:ln w="9525">
            <a:noFill/>
            <a:miter lim="800000"/>
            <a:headEnd/>
            <a:tailEnd/>
          </a:ln>
        </p:spPr>
      </p:pic>
      <p:pic>
        <p:nvPicPr>
          <p:cNvPr id="9" name="Imagen 8"/>
          <p:cNvPicPr>
            <a:picLocks noChangeAspect="1"/>
          </p:cNvPicPr>
          <p:nvPr/>
        </p:nvPicPr>
        <p:blipFill>
          <a:blip r:embed="rId2" cstate="print"/>
          <a:srcRect t="87800"/>
          <a:stretch>
            <a:fillRect/>
          </a:stretch>
        </p:blipFill>
        <p:spPr bwMode="auto">
          <a:xfrm>
            <a:off x="0" y="5017740"/>
            <a:ext cx="9144000" cy="697260"/>
          </a:xfrm>
          <a:prstGeom prst="rect">
            <a:avLst/>
          </a:prstGeom>
          <a:noFill/>
          <a:ln w="9525">
            <a:noFill/>
            <a:miter lim="800000"/>
            <a:headEnd/>
            <a:tailEnd/>
          </a:ln>
        </p:spPr>
      </p:pic>
      <p:sp>
        <p:nvSpPr>
          <p:cNvPr id="10" name="9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bien, predominan las piezas de la escuela española, así como la flamenca y la italiana. En la actualidad podemos encontrar en este Museo muchas de las mejores obras de los grandes pintores de todos los tiempos.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ppt_x"/>
                                          </p:val>
                                        </p:tav>
                                        <p:tav tm="100000">
                                          <p:val>
                                            <p:strVal val="#ppt_x"/>
                                          </p:val>
                                        </p:tav>
                                      </p:tavLst>
                                    </p:anim>
                                    <p:anim calcmode="lin" valueType="num">
                                      <p:cBhvr additive="base">
                                        <p:cTn id="8" dur="4000" fill="hold"/>
                                        <p:tgtEl>
                                          <p:spTgt spid="9"/>
                                        </p:tgtEl>
                                        <p:attrNameLst>
                                          <p:attrName>ppt_y</p:attrName>
                                        </p:attrNameLst>
                                      </p:cBhvr>
                                      <p:tavLst>
                                        <p:tav tm="0">
                                          <p:val>
                                            <p:strVal val="0-#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fmla="#ppt_w*sin(2.5*pi*$)">
                                          <p:val>
                                            <p:fltVal val="0"/>
                                          </p:val>
                                        </p:tav>
                                        <p:tav tm="100000">
                                          <p:val>
                                            <p:fltVal val="1"/>
                                          </p:val>
                                        </p:tav>
                                      </p:tavLst>
                                    </p:anim>
                                    <p:anim calcmode="lin" valueType="num">
                                      <p:cBhvr>
                                        <p:cTn id="12" dur="4000" fill="hold"/>
                                        <p:tgtEl>
                                          <p:spTgt spid="9"/>
                                        </p:tgtEl>
                                        <p:attrNameLst>
                                          <p:attrName>ppt_h</p:attrName>
                                        </p:attrNameLst>
                                      </p:cBhvr>
                                      <p:tavLst>
                                        <p:tav tm="0">
                                          <p:val>
                                            <p:strVal val="#ppt_h"/>
                                          </p:val>
                                        </p:tav>
                                        <p:tav tm="100000">
                                          <p:val>
                                            <p:strVal val="#ppt_h"/>
                                          </p:val>
                                        </p:tav>
                                      </p:tavLst>
                                    </p:anim>
                                  </p:childTnLst>
                                </p:cTn>
                              </p:par>
                              <p:par>
                                <p:cTn id="13" presetID="8" presetClass="emph" presetSubtype="0" fill="hold" nodeType="withEffect">
                                  <p:stCondLst>
                                    <p:cond delay="0"/>
                                  </p:stCondLst>
                                  <p:childTnLst>
                                    <p:animRot by="21600000">
                                      <p:cBhvr>
                                        <p:cTn id="14" dur="4000" fill="hold"/>
                                        <p:tgtEl>
                                          <p:spTgt spid="9"/>
                                        </p:tgtEl>
                                        <p:attrNameLst>
                                          <p:attrName>r</p:attrName>
                                        </p:attrNameLst>
                                      </p:cBhvr>
                                    </p:animRot>
                                  </p:childTnLst>
                                </p:cTn>
                              </p:par>
                              <p:par>
                                <p:cTn id="15" presetID="2" presetClass="entr" presetSubtype="1" fill="hold" nodeType="withEffect">
                                  <p:stCondLst>
                                    <p:cond delay="25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4000" fill="hold"/>
                                        <p:tgtEl>
                                          <p:spTgt spid="8"/>
                                        </p:tgtEl>
                                        <p:attrNameLst>
                                          <p:attrName>ppt_x</p:attrName>
                                        </p:attrNameLst>
                                      </p:cBhvr>
                                      <p:tavLst>
                                        <p:tav tm="0">
                                          <p:val>
                                            <p:strVal val="#ppt_x"/>
                                          </p:val>
                                        </p:tav>
                                        <p:tav tm="100000">
                                          <p:val>
                                            <p:strVal val="#ppt_x"/>
                                          </p:val>
                                        </p:tav>
                                      </p:tavLst>
                                    </p:anim>
                                    <p:anim calcmode="lin" valueType="num">
                                      <p:cBhvr additive="base">
                                        <p:cTn id="18" dur="4000" fill="hold"/>
                                        <p:tgtEl>
                                          <p:spTgt spid="8"/>
                                        </p:tgtEl>
                                        <p:attrNameLst>
                                          <p:attrName>ppt_y</p:attrName>
                                        </p:attrNameLst>
                                      </p:cBhvr>
                                      <p:tavLst>
                                        <p:tav tm="0">
                                          <p:val>
                                            <p:strVal val="0-#ppt_h/2"/>
                                          </p:val>
                                        </p:tav>
                                        <p:tav tm="100000">
                                          <p:val>
                                            <p:strVal val="#ppt_y"/>
                                          </p:val>
                                        </p:tav>
                                      </p:tavLst>
                                    </p:anim>
                                  </p:childTnLst>
                                </p:cTn>
                              </p:par>
                              <p:par>
                                <p:cTn id="19" presetID="19" presetClass="entr" presetSubtype="10" fill="hold"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fmla="#ppt_w*sin(2.5*pi*$)">
                                          <p:val>
                                            <p:fltVal val="0"/>
                                          </p:val>
                                        </p:tav>
                                        <p:tav tm="100000">
                                          <p:val>
                                            <p:fltVal val="1"/>
                                          </p:val>
                                        </p:tav>
                                      </p:tavLst>
                                    </p:anim>
                                    <p:anim calcmode="lin" valueType="num">
                                      <p:cBhvr>
                                        <p:cTn id="22" dur="4000" fill="hold"/>
                                        <p:tgtEl>
                                          <p:spTgt spid="8"/>
                                        </p:tgtEl>
                                        <p:attrNameLst>
                                          <p:attrName>ppt_h</p:attrName>
                                        </p:attrNameLst>
                                      </p:cBhvr>
                                      <p:tavLst>
                                        <p:tav tm="0">
                                          <p:val>
                                            <p:strVal val="#ppt_h"/>
                                          </p:val>
                                        </p:tav>
                                        <p:tav tm="100000">
                                          <p:val>
                                            <p:strVal val="#ppt_h"/>
                                          </p:val>
                                        </p:tav>
                                      </p:tavLst>
                                    </p:anim>
                                  </p:childTnLst>
                                </p:cTn>
                              </p:par>
                              <p:par>
                                <p:cTn id="23" presetID="8" presetClass="emph" presetSubtype="0" fill="hold" nodeType="withEffect">
                                  <p:stCondLst>
                                    <p:cond delay="250"/>
                                  </p:stCondLst>
                                  <p:childTnLst>
                                    <p:animRot by="21600000">
                                      <p:cBhvr>
                                        <p:cTn id="24" dur="4000" fill="hold"/>
                                        <p:tgtEl>
                                          <p:spTgt spid="8"/>
                                        </p:tgtEl>
                                        <p:attrNameLst>
                                          <p:attrName>r</p:attrName>
                                        </p:attrNameLst>
                                      </p:cBhvr>
                                    </p:animRot>
                                  </p:childTnLst>
                                </p:cTn>
                              </p:par>
                              <p:par>
                                <p:cTn id="25" presetID="2" presetClass="entr" presetSubtype="1" fill="hold"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4000" fill="hold"/>
                                        <p:tgtEl>
                                          <p:spTgt spid="7"/>
                                        </p:tgtEl>
                                        <p:attrNameLst>
                                          <p:attrName>ppt_x</p:attrName>
                                        </p:attrNameLst>
                                      </p:cBhvr>
                                      <p:tavLst>
                                        <p:tav tm="0">
                                          <p:val>
                                            <p:strVal val="#ppt_x"/>
                                          </p:val>
                                        </p:tav>
                                        <p:tav tm="100000">
                                          <p:val>
                                            <p:strVal val="#ppt_x"/>
                                          </p:val>
                                        </p:tav>
                                      </p:tavLst>
                                    </p:anim>
                                    <p:anim calcmode="lin" valueType="num">
                                      <p:cBhvr additive="base">
                                        <p:cTn id="28" dur="4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fmla="#ppt_w*sin(2.5*pi*$)">
                                          <p:val>
                                            <p:fltVal val="0"/>
                                          </p:val>
                                        </p:tav>
                                        <p:tav tm="100000">
                                          <p:val>
                                            <p:fltVal val="1"/>
                                          </p:val>
                                        </p:tav>
                                      </p:tavLst>
                                    </p:anim>
                                    <p:anim calcmode="lin" valueType="num">
                                      <p:cBhvr>
                                        <p:cTn id="32" dur="4000" fill="hold"/>
                                        <p:tgtEl>
                                          <p:spTgt spid="7"/>
                                        </p:tgtEl>
                                        <p:attrNameLst>
                                          <p:attrName>ppt_h</p:attrName>
                                        </p:attrNameLst>
                                      </p:cBhvr>
                                      <p:tavLst>
                                        <p:tav tm="0">
                                          <p:val>
                                            <p:strVal val="#ppt_h"/>
                                          </p:val>
                                        </p:tav>
                                        <p:tav tm="100000">
                                          <p:val>
                                            <p:strVal val="#ppt_h"/>
                                          </p:val>
                                        </p:tav>
                                      </p:tavLst>
                                    </p:anim>
                                  </p:childTnLst>
                                </p:cTn>
                              </p:par>
                              <p:par>
                                <p:cTn id="33" presetID="8" presetClass="emph" presetSubtype="0" fill="hold" nodeType="withEffect">
                                  <p:stCondLst>
                                    <p:cond delay="500"/>
                                  </p:stCondLst>
                                  <p:childTnLst>
                                    <p:animRot by="21600000">
                                      <p:cBhvr>
                                        <p:cTn id="34" dur="4000" fill="hold"/>
                                        <p:tgtEl>
                                          <p:spTgt spid="7"/>
                                        </p:tgtEl>
                                        <p:attrNameLst>
                                          <p:attrName>r</p:attrName>
                                        </p:attrNameLst>
                                      </p:cBhvr>
                                    </p:animRot>
                                  </p:childTnLst>
                                </p:cTn>
                              </p:par>
                              <p:par>
                                <p:cTn id="35" presetID="2" presetClass="entr" presetSubtype="1" fill="hold" nodeType="withEffect">
                                  <p:stCondLst>
                                    <p:cond delay="75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4000" fill="hold"/>
                                        <p:tgtEl>
                                          <p:spTgt spid="6"/>
                                        </p:tgtEl>
                                        <p:attrNameLst>
                                          <p:attrName>ppt_x</p:attrName>
                                        </p:attrNameLst>
                                      </p:cBhvr>
                                      <p:tavLst>
                                        <p:tav tm="0">
                                          <p:val>
                                            <p:strVal val="#ppt_x"/>
                                          </p:val>
                                        </p:tav>
                                        <p:tav tm="100000">
                                          <p:val>
                                            <p:strVal val="#ppt_x"/>
                                          </p:val>
                                        </p:tav>
                                      </p:tavLst>
                                    </p:anim>
                                    <p:anim calcmode="lin" valueType="num">
                                      <p:cBhvr additive="base">
                                        <p:cTn id="38" dur="4000" fill="hold"/>
                                        <p:tgtEl>
                                          <p:spTgt spid="6"/>
                                        </p:tgtEl>
                                        <p:attrNameLst>
                                          <p:attrName>ppt_y</p:attrName>
                                        </p:attrNameLst>
                                      </p:cBhvr>
                                      <p:tavLst>
                                        <p:tav tm="0">
                                          <p:val>
                                            <p:strVal val="0-#ppt_h/2"/>
                                          </p:val>
                                        </p:tav>
                                        <p:tav tm="100000">
                                          <p:val>
                                            <p:strVal val="#ppt_y"/>
                                          </p:val>
                                        </p:tav>
                                      </p:tavLst>
                                    </p:anim>
                                  </p:childTnLst>
                                </p:cTn>
                              </p:par>
                              <p:par>
                                <p:cTn id="39" presetID="19" presetClass="entr" presetSubtype="10"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 calcmode="lin" valueType="num">
                                      <p:cBhvr>
                                        <p:cTn id="41" dur="4000" fill="hold"/>
                                        <p:tgtEl>
                                          <p:spTgt spid="6"/>
                                        </p:tgtEl>
                                        <p:attrNameLst>
                                          <p:attrName>ppt_w</p:attrName>
                                        </p:attrNameLst>
                                      </p:cBhvr>
                                      <p:tavLst>
                                        <p:tav tm="0" fmla="#ppt_w*sin(2.5*pi*$)">
                                          <p:val>
                                            <p:fltVal val="0"/>
                                          </p:val>
                                        </p:tav>
                                        <p:tav tm="100000">
                                          <p:val>
                                            <p:fltVal val="1"/>
                                          </p:val>
                                        </p:tav>
                                      </p:tavLst>
                                    </p:anim>
                                    <p:anim calcmode="lin" valueType="num">
                                      <p:cBhvr>
                                        <p:cTn id="42" dur="4000" fill="hold"/>
                                        <p:tgtEl>
                                          <p:spTgt spid="6"/>
                                        </p:tgtEl>
                                        <p:attrNameLst>
                                          <p:attrName>ppt_h</p:attrName>
                                        </p:attrNameLst>
                                      </p:cBhvr>
                                      <p:tavLst>
                                        <p:tav tm="0">
                                          <p:val>
                                            <p:strVal val="#ppt_h"/>
                                          </p:val>
                                        </p:tav>
                                        <p:tav tm="100000">
                                          <p:val>
                                            <p:strVal val="#ppt_h"/>
                                          </p:val>
                                        </p:tav>
                                      </p:tavLst>
                                    </p:anim>
                                  </p:childTnLst>
                                </p:cTn>
                              </p:par>
                              <p:par>
                                <p:cTn id="43" presetID="8" presetClass="emph" presetSubtype="0" fill="hold" nodeType="withEffect">
                                  <p:stCondLst>
                                    <p:cond delay="750"/>
                                  </p:stCondLst>
                                  <p:childTnLst>
                                    <p:animRot by="21600000">
                                      <p:cBhvr>
                                        <p:cTn id="44" dur="4000" fill="hold"/>
                                        <p:tgtEl>
                                          <p:spTgt spid="6"/>
                                        </p:tgtEl>
                                        <p:attrNameLst>
                                          <p:attrName>r</p:attrName>
                                        </p:attrNameLst>
                                      </p:cBhvr>
                                    </p:animRot>
                                  </p:childTnLst>
                                </p:cTn>
                              </p:par>
                              <p:par>
                                <p:cTn id="45" presetID="2" presetClass="entr" presetSubtype="1" fill="hold" nodeType="withEffect">
                                  <p:stCondLst>
                                    <p:cond delay="100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4000" fill="hold"/>
                                        <p:tgtEl>
                                          <p:spTgt spid="5"/>
                                        </p:tgtEl>
                                        <p:attrNameLst>
                                          <p:attrName>ppt_x</p:attrName>
                                        </p:attrNameLst>
                                      </p:cBhvr>
                                      <p:tavLst>
                                        <p:tav tm="0">
                                          <p:val>
                                            <p:strVal val="#ppt_x"/>
                                          </p:val>
                                        </p:tav>
                                        <p:tav tm="100000">
                                          <p:val>
                                            <p:strVal val="#ppt_x"/>
                                          </p:val>
                                        </p:tav>
                                      </p:tavLst>
                                    </p:anim>
                                    <p:anim calcmode="lin" valueType="num">
                                      <p:cBhvr additive="base">
                                        <p:cTn id="48" dur="4000" fill="hold"/>
                                        <p:tgtEl>
                                          <p:spTgt spid="5"/>
                                        </p:tgtEl>
                                        <p:attrNameLst>
                                          <p:attrName>ppt_y</p:attrName>
                                        </p:attrNameLst>
                                      </p:cBhvr>
                                      <p:tavLst>
                                        <p:tav tm="0">
                                          <p:val>
                                            <p:strVal val="0-#ppt_h/2"/>
                                          </p:val>
                                        </p:tav>
                                        <p:tav tm="100000">
                                          <p:val>
                                            <p:strVal val="#ppt_y"/>
                                          </p:val>
                                        </p:tav>
                                      </p:tavLst>
                                    </p:anim>
                                  </p:childTnLst>
                                </p:cTn>
                              </p:par>
                              <p:par>
                                <p:cTn id="49" presetID="19" presetClass="entr" presetSubtype="10" fill="hold" nodeType="withEffect">
                                  <p:stCondLst>
                                    <p:cond delay="1000"/>
                                  </p:stCondLst>
                                  <p:childTnLst>
                                    <p:set>
                                      <p:cBhvr>
                                        <p:cTn id="50" dur="1" fill="hold">
                                          <p:stCondLst>
                                            <p:cond delay="0"/>
                                          </p:stCondLst>
                                        </p:cTn>
                                        <p:tgtEl>
                                          <p:spTgt spid="5"/>
                                        </p:tgtEl>
                                        <p:attrNameLst>
                                          <p:attrName>style.visibility</p:attrName>
                                        </p:attrNameLst>
                                      </p:cBhvr>
                                      <p:to>
                                        <p:strVal val="visible"/>
                                      </p:to>
                                    </p:set>
                                    <p:anim calcmode="lin" valueType="num">
                                      <p:cBhvr>
                                        <p:cTn id="51" dur="4000" fill="hold"/>
                                        <p:tgtEl>
                                          <p:spTgt spid="5"/>
                                        </p:tgtEl>
                                        <p:attrNameLst>
                                          <p:attrName>ppt_w</p:attrName>
                                        </p:attrNameLst>
                                      </p:cBhvr>
                                      <p:tavLst>
                                        <p:tav tm="0" fmla="#ppt_w*sin(2.5*pi*$)">
                                          <p:val>
                                            <p:fltVal val="0"/>
                                          </p:val>
                                        </p:tav>
                                        <p:tav tm="100000">
                                          <p:val>
                                            <p:fltVal val="1"/>
                                          </p:val>
                                        </p:tav>
                                      </p:tavLst>
                                    </p:anim>
                                    <p:anim calcmode="lin" valueType="num">
                                      <p:cBhvr>
                                        <p:cTn id="52" dur="4000" fill="hold"/>
                                        <p:tgtEl>
                                          <p:spTgt spid="5"/>
                                        </p:tgtEl>
                                        <p:attrNameLst>
                                          <p:attrName>ppt_h</p:attrName>
                                        </p:attrNameLst>
                                      </p:cBhvr>
                                      <p:tavLst>
                                        <p:tav tm="0">
                                          <p:val>
                                            <p:strVal val="#ppt_h"/>
                                          </p:val>
                                        </p:tav>
                                        <p:tav tm="100000">
                                          <p:val>
                                            <p:strVal val="#ppt_h"/>
                                          </p:val>
                                        </p:tav>
                                      </p:tavLst>
                                    </p:anim>
                                  </p:childTnLst>
                                </p:cTn>
                              </p:par>
                              <p:par>
                                <p:cTn id="53" presetID="8" presetClass="emph" presetSubtype="0" fill="hold" nodeType="withEffect">
                                  <p:stCondLst>
                                    <p:cond delay="1000"/>
                                  </p:stCondLst>
                                  <p:childTnLst>
                                    <p:animRot by="21600000">
                                      <p:cBhvr>
                                        <p:cTn id="54" dur="4000" fill="hold"/>
                                        <p:tgtEl>
                                          <p:spTgt spid="5"/>
                                        </p:tgtEl>
                                        <p:attrNameLst>
                                          <p:attrName>r</p:attrName>
                                        </p:attrNameLst>
                                      </p:cBhvr>
                                    </p:animRot>
                                  </p:childTnLst>
                                </p:cTn>
                              </p:par>
                              <p:par>
                                <p:cTn id="55" presetID="2" presetClass="entr" presetSubtype="1" fill="hold" nodeType="withEffect">
                                  <p:stCondLst>
                                    <p:cond delay="125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4000" fill="hold"/>
                                        <p:tgtEl>
                                          <p:spTgt spid="4"/>
                                        </p:tgtEl>
                                        <p:attrNameLst>
                                          <p:attrName>ppt_x</p:attrName>
                                        </p:attrNameLst>
                                      </p:cBhvr>
                                      <p:tavLst>
                                        <p:tav tm="0">
                                          <p:val>
                                            <p:strVal val="#ppt_x"/>
                                          </p:val>
                                        </p:tav>
                                        <p:tav tm="100000">
                                          <p:val>
                                            <p:strVal val="#ppt_x"/>
                                          </p:val>
                                        </p:tav>
                                      </p:tavLst>
                                    </p:anim>
                                    <p:anim calcmode="lin" valueType="num">
                                      <p:cBhvr additive="base">
                                        <p:cTn id="58" dur="4000" fill="hold"/>
                                        <p:tgtEl>
                                          <p:spTgt spid="4"/>
                                        </p:tgtEl>
                                        <p:attrNameLst>
                                          <p:attrName>ppt_y</p:attrName>
                                        </p:attrNameLst>
                                      </p:cBhvr>
                                      <p:tavLst>
                                        <p:tav tm="0">
                                          <p:val>
                                            <p:strVal val="0-#ppt_h/2"/>
                                          </p:val>
                                        </p:tav>
                                        <p:tav tm="100000">
                                          <p:val>
                                            <p:strVal val="#ppt_y"/>
                                          </p:val>
                                        </p:tav>
                                      </p:tavLst>
                                    </p:anim>
                                  </p:childTnLst>
                                </p:cTn>
                              </p:par>
                              <p:par>
                                <p:cTn id="59" presetID="19" presetClass="entr" presetSubtype="10" fill="hold" nodeType="withEffect">
                                  <p:stCondLst>
                                    <p:cond delay="125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0" fill="hold"/>
                                        <p:tgtEl>
                                          <p:spTgt spid="4"/>
                                        </p:tgtEl>
                                        <p:attrNameLst>
                                          <p:attrName>ppt_w</p:attrName>
                                        </p:attrNameLst>
                                      </p:cBhvr>
                                      <p:tavLst>
                                        <p:tav tm="0" fmla="#ppt_w*sin(2.5*pi*$)">
                                          <p:val>
                                            <p:fltVal val="0"/>
                                          </p:val>
                                        </p:tav>
                                        <p:tav tm="100000">
                                          <p:val>
                                            <p:fltVal val="1"/>
                                          </p:val>
                                        </p:tav>
                                      </p:tavLst>
                                    </p:anim>
                                    <p:anim calcmode="lin" valueType="num">
                                      <p:cBhvr>
                                        <p:cTn id="62" dur="4000" fill="hold"/>
                                        <p:tgtEl>
                                          <p:spTgt spid="4"/>
                                        </p:tgtEl>
                                        <p:attrNameLst>
                                          <p:attrName>ppt_h</p:attrName>
                                        </p:attrNameLst>
                                      </p:cBhvr>
                                      <p:tavLst>
                                        <p:tav tm="0">
                                          <p:val>
                                            <p:strVal val="#ppt_h"/>
                                          </p:val>
                                        </p:tav>
                                        <p:tav tm="100000">
                                          <p:val>
                                            <p:strVal val="#ppt_h"/>
                                          </p:val>
                                        </p:tav>
                                      </p:tavLst>
                                    </p:anim>
                                  </p:childTnLst>
                                </p:cTn>
                              </p:par>
                              <p:par>
                                <p:cTn id="63" presetID="8" presetClass="emph" presetSubtype="0" fill="hold" nodeType="withEffect">
                                  <p:stCondLst>
                                    <p:cond delay="1250"/>
                                  </p:stCondLst>
                                  <p:childTnLst>
                                    <p:animRot by="21600000">
                                      <p:cBhvr>
                                        <p:cTn id="64" dur="4000" fill="hold"/>
                                        <p:tgtEl>
                                          <p:spTgt spid="4"/>
                                        </p:tgtEl>
                                        <p:attrNameLst>
                                          <p:attrName>r</p:attrName>
                                        </p:attrNameLst>
                                      </p:cBhvr>
                                    </p:animRot>
                                  </p:childTnLst>
                                </p:cTn>
                              </p:par>
                              <p:par>
                                <p:cTn id="65" presetID="2" presetClass="entr" presetSubtype="1" fill="hold" nodeType="withEffect">
                                  <p:stCondLst>
                                    <p:cond delay="15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4000" fill="hold"/>
                                        <p:tgtEl>
                                          <p:spTgt spid="3"/>
                                        </p:tgtEl>
                                        <p:attrNameLst>
                                          <p:attrName>ppt_x</p:attrName>
                                        </p:attrNameLst>
                                      </p:cBhvr>
                                      <p:tavLst>
                                        <p:tav tm="0">
                                          <p:val>
                                            <p:strVal val="#ppt_x"/>
                                          </p:val>
                                        </p:tav>
                                        <p:tav tm="100000">
                                          <p:val>
                                            <p:strVal val="#ppt_x"/>
                                          </p:val>
                                        </p:tav>
                                      </p:tavLst>
                                    </p:anim>
                                    <p:anim calcmode="lin" valueType="num">
                                      <p:cBhvr additive="base">
                                        <p:cTn id="68" dur="4000" fill="hold"/>
                                        <p:tgtEl>
                                          <p:spTgt spid="3"/>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1500"/>
                                  </p:stCondLst>
                                  <p:childTnLst>
                                    <p:set>
                                      <p:cBhvr>
                                        <p:cTn id="70" dur="1" fill="hold">
                                          <p:stCondLst>
                                            <p:cond delay="0"/>
                                          </p:stCondLst>
                                        </p:cTn>
                                        <p:tgtEl>
                                          <p:spTgt spid="3"/>
                                        </p:tgtEl>
                                        <p:attrNameLst>
                                          <p:attrName>style.visibility</p:attrName>
                                        </p:attrNameLst>
                                      </p:cBhvr>
                                      <p:to>
                                        <p:strVal val="visible"/>
                                      </p:to>
                                    </p:set>
                                    <p:anim calcmode="lin" valueType="num">
                                      <p:cBhvr>
                                        <p:cTn id="71" dur="4000" fill="hold"/>
                                        <p:tgtEl>
                                          <p:spTgt spid="3"/>
                                        </p:tgtEl>
                                        <p:attrNameLst>
                                          <p:attrName>ppt_w</p:attrName>
                                        </p:attrNameLst>
                                      </p:cBhvr>
                                      <p:tavLst>
                                        <p:tav tm="0" fmla="#ppt_w*sin(2.5*pi*$)">
                                          <p:val>
                                            <p:fltVal val="0"/>
                                          </p:val>
                                        </p:tav>
                                        <p:tav tm="100000">
                                          <p:val>
                                            <p:fltVal val="1"/>
                                          </p:val>
                                        </p:tav>
                                      </p:tavLst>
                                    </p:anim>
                                    <p:anim calcmode="lin" valueType="num">
                                      <p:cBhvr>
                                        <p:cTn id="72" dur="4000" fill="hold"/>
                                        <p:tgtEl>
                                          <p:spTgt spid="3"/>
                                        </p:tgtEl>
                                        <p:attrNameLst>
                                          <p:attrName>ppt_h</p:attrName>
                                        </p:attrNameLst>
                                      </p:cBhvr>
                                      <p:tavLst>
                                        <p:tav tm="0">
                                          <p:val>
                                            <p:strVal val="#ppt_h"/>
                                          </p:val>
                                        </p:tav>
                                        <p:tav tm="100000">
                                          <p:val>
                                            <p:strVal val="#ppt_h"/>
                                          </p:val>
                                        </p:tav>
                                      </p:tavLst>
                                    </p:anim>
                                  </p:childTnLst>
                                </p:cTn>
                              </p:par>
                              <p:par>
                                <p:cTn id="73" presetID="8" presetClass="emph" presetSubtype="0" fill="hold" nodeType="withEffect">
                                  <p:stCondLst>
                                    <p:cond delay="1500"/>
                                  </p:stCondLst>
                                  <p:childTnLst>
                                    <p:animRot by="21600000">
                                      <p:cBhvr>
                                        <p:cTn id="74" dur="4000" fill="hold"/>
                                        <p:tgtEl>
                                          <p:spTgt spid="3"/>
                                        </p:tgtEl>
                                        <p:attrNameLst>
                                          <p:attrName>r</p:attrName>
                                        </p:attrNameLst>
                                      </p:cBhvr>
                                    </p:animRot>
                                  </p:childTnLst>
                                </p:cTn>
                              </p:par>
                              <p:par>
                                <p:cTn id="75" presetID="2" presetClass="entr" presetSubtype="1" fill="hold" nodeType="withEffect">
                                  <p:stCondLst>
                                    <p:cond delay="1750"/>
                                  </p:stCondLst>
                                  <p:childTnLst>
                                    <p:set>
                                      <p:cBhvr>
                                        <p:cTn id="76" dur="1" fill="hold">
                                          <p:stCondLst>
                                            <p:cond delay="0"/>
                                          </p:stCondLst>
                                        </p:cTn>
                                        <p:tgtEl>
                                          <p:spTgt spid="2"/>
                                        </p:tgtEl>
                                        <p:attrNameLst>
                                          <p:attrName>style.visibility</p:attrName>
                                        </p:attrNameLst>
                                      </p:cBhvr>
                                      <p:to>
                                        <p:strVal val="visible"/>
                                      </p:to>
                                    </p:set>
                                    <p:anim calcmode="lin" valueType="num">
                                      <p:cBhvr additive="base">
                                        <p:cTn id="77" dur="4000" fill="hold"/>
                                        <p:tgtEl>
                                          <p:spTgt spid="2"/>
                                        </p:tgtEl>
                                        <p:attrNameLst>
                                          <p:attrName>ppt_x</p:attrName>
                                        </p:attrNameLst>
                                      </p:cBhvr>
                                      <p:tavLst>
                                        <p:tav tm="0">
                                          <p:val>
                                            <p:strVal val="#ppt_x"/>
                                          </p:val>
                                        </p:tav>
                                        <p:tav tm="100000">
                                          <p:val>
                                            <p:strVal val="#ppt_x"/>
                                          </p:val>
                                        </p:tav>
                                      </p:tavLst>
                                    </p:anim>
                                    <p:anim calcmode="lin" valueType="num">
                                      <p:cBhvr additive="base">
                                        <p:cTn id="78" dur="4000" fill="hold"/>
                                        <p:tgtEl>
                                          <p:spTgt spid="2"/>
                                        </p:tgtEl>
                                        <p:attrNameLst>
                                          <p:attrName>ppt_y</p:attrName>
                                        </p:attrNameLst>
                                      </p:cBhvr>
                                      <p:tavLst>
                                        <p:tav tm="0">
                                          <p:val>
                                            <p:strVal val="0-#ppt_h/2"/>
                                          </p:val>
                                        </p:tav>
                                        <p:tav tm="100000">
                                          <p:val>
                                            <p:strVal val="#ppt_y"/>
                                          </p:val>
                                        </p:tav>
                                      </p:tavLst>
                                    </p:anim>
                                  </p:childTnLst>
                                </p:cTn>
                              </p:par>
                              <p:par>
                                <p:cTn id="79" presetID="19" presetClass="entr" presetSubtype="10" fill="hold" nodeType="withEffect">
                                  <p:stCondLst>
                                    <p:cond delay="1750"/>
                                  </p:stCondLst>
                                  <p:childTnLst>
                                    <p:set>
                                      <p:cBhvr>
                                        <p:cTn id="80" dur="1" fill="hold">
                                          <p:stCondLst>
                                            <p:cond delay="0"/>
                                          </p:stCondLst>
                                        </p:cTn>
                                        <p:tgtEl>
                                          <p:spTgt spid="2"/>
                                        </p:tgtEl>
                                        <p:attrNameLst>
                                          <p:attrName>style.visibility</p:attrName>
                                        </p:attrNameLst>
                                      </p:cBhvr>
                                      <p:to>
                                        <p:strVal val="visible"/>
                                      </p:to>
                                    </p:set>
                                    <p:anim calcmode="lin" valueType="num">
                                      <p:cBhvr>
                                        <p:cTn id="81" dur="4000" fill="hold"/>
                                        <p:tgtEl>
                                          <p:spTgt spid="2"/>
                                        </p:tgtEl>
                                        <p:attrNameLst>
                                          <p:attrName>ppt_w</p:attrName>
                                        </p:attrNameLst>
                                      </p:cBhvr>
                                      <p:tavLst>
                                        <p:tav tm="0" fmla="#ppt_w*sin(2.5*pi*$)">
                                          <p:val>
                                            <p:fltVal val="0"/>
                                          </p:val>
                                        </p:tav>
                                        <p:tav tm="100000">
                                          <p:val>
                                            <p:fltVal val="1"/>
                                          </p:val>
                                        </p:tav>
                                      </p:tavLst>
                                    </p:anim>
                                    <p:anim calcmode="lin" valueType="num">
                                      <p:cBhvr>
                                        <p:cTn id="82" dur="4000" fill="hold"/>
                                        <p:tgtEl>
                                          <p:spTgt spid="2"/>
                                        </p:tgtEl>
                                        <p:attrNameLst>
                                          <p:attrName>ppt_h</p:attrName>
                                        </p:attrNameLst>
                                      </p:cBhvr>
                                      <p:tavLst>
                                        <p:tav tm="0">
                                          <p:val>
                                            <p:strVal val="#ppt_h"/>
                                          </p:val>
                                        </p:tav>
                                        <p:tav tm="100000">
                                          <p:val>
                                            <p:strVal val="#ppt_h"/>
                                          </p:val>
                                        </p:tav>
                                      </p:tavLst>
                                    </p:anim>
                                  </p:childTnLst>
                                </p:cTn>
                              </p:par>
                              <p:par>
                                <p:cTn id="83" presetID="8" presetClass="emph" presetSubtype="0" fill="hold" nodeType="withEffect">
                                  <p:stCondLst>
                                    <p:cond delay="1750"/>
                                  </p:stCondLst>
                                  <p:childTnLst>
                                    <p:animRot by="21600000">
                                      <p:cBhvr>
                                        <p:cTn id="84" dur="4000" fill="hold"/>
                                        <p:tgtEl>
                                          <p:spTgt spid="2"/>
                                        </p:tgtEl>
                                        <p:attrNameLst>
                                          <p:attrName>r</p:attrName>
                                        </p:attrNameLst>
                                      </p:cBhvr>
                                    </p:animRot>
                                  </p:childTnLst>
                                </p:cTn>
                              </p:par>
                            </p:childTnLst>
                          </p:cTn>
                        </p:par>
                        <p:par>
                          <p:cTn id="85" fill="hold">
                            <p:stCondLst>
                              <p:cond delay="575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Velázquez, Goya, El Bosco, El Greco, </a:t>
            </a:r>
            <a:r>
              <a:rPr lang="es-ES" i="1" dirty="0" err="1" smtClean="0">
                <a:effectLst>
                  <a:glow rad="101600">
                    <a:srgbClr val="C00000">
                      <a:alpha val="60000"/>
                    </a:srgbClr>
                  </a:glow>
                  <a:outerShdw blurRad="38100" dist="38100" dir="2700000" algn="tl">
                    <a:srgbClr val="000000">
                      <a:alpha val="43137"/>
                    </a:srgbClr>
                  </a:outerShdw>
                </a:effectLst>
              </a:rPr>
              <a:t>Durero</a:t>
            </a:r>
            <a:r>
              <a:rPr lang="es-ES" i="1" dirty="0" smtClean="0">
                <a:effectLst>
                  <a:glow rad="101600">
                    <a:srgbClr val="C00000">
                      <a:alpha val="60000"/>
                    </a:srgbClr>
                  </a:glow>
                  <a:outerShdw blurRad="38100" dist="38100" dir="2700000" algn="tl">
                    <a:srgbClr val="000000">
                      <a:alpha val="43137"/>
                    </a:srgbClr>
                  </a:outerShdw>
                </a:effectLst>
              </a:rPr>
              <a:t>, Rubens, Ribera, </a:t>
            </a:r>
            <a:r>
              <a:rPr lang="es-ES" i="1" dirty="0" err="1" smtClean="0">
                <a:effectLst>
                  <a:glow rad="101600">
                    <a:srgbClr val="C00000">
                      <a:alpha val="60000"/>
                    </a:srgbClr>
                  </a:glow>
                  <a:outerShdw blurRad="38100" dist="38100" dir="2700000" algn="tl">
                    <a:srgbClr val="000000">
                      <a:alpha val="43137"/>
                    </a:srgbClr>
                  </a:outerShdw>
                </a:effectLst>
              </a:rPr>
              <a:t>Tintoretto</a:t>
            </a:r>
            <a:r>
              <a:rPr lang="es-ES" i="1" dirty="0" smtClean="0">
                <a:effectLst>
                  <a:glow rad="101600">
                    <a:srgbClr val="C00000">
                      <a:alpha val="60000"/>
                    </a:srgbClr>
                  </a:glow>
                  <a:outerShdw blurRad="38100" dist="38100" dir="2700000" algn="tl">
                    <a:srgbClr val="000000">
                      <a:alpha val="43137"/>
                    </a:srgbClr>
                  </a:outerShdw>
                </a:effectLst>
              </a:rPr>
              <a:t>… El visitante puede admirar aquí sin duda a los mejores y más grandes maestros de la pintura universal.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grpId="0" nodeType="withEffect">
                                  <p:stCondLst>
                                    <p:cond delay="0"/>
                                  </p:stCondLst>
                                  <p:childTnLst>
                                    <p:animEffect transition="out" filter="barn(in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nflas.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288" y="358775"/>
            <a:ext cx="8353425" cy="4940300"/>
          </a:xfrm>
          <a:prstGeom prst="rect">
            <a:avLst/>
          </a:prstGeom>
          <a:solidFill>
            <a:schemeClr val="accent6">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827088" y="774700"/>
            <a:ext cx="7489825" cy="4083050"/>
          </a:xfrm>
          <a:prstGeom prst="rect">
            <a:avLst/>
          </a:prstGeom>
          <a:solidFill>
            <a:schemeClr val="tx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560" y="4513684"/>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smtClean="0">
                <a:effectLst>
                  <a:glow rad="101600">
                    <a:srgbClr val="C00000">
                      <a:alpha val="60000"/>
                    </a:srgbClr>
                  </a:glow>
                  <a:outerShdw blurRad="38100" dist="38100" dir="2700000" algn="tl">
                    <a:srgbClr val="000000">
                      <a:alpha val="43137"/>
                    </a:srgbClr>
                  </a:outerShdw>
                </a:effectLst>
              </a:rPr>
              <a:t>iniciativa de abrir al público el museo nació durante el reinado de José Bonaparte. El rey intruso quiso utilizar para ello el Palacio de Buenavista, en la actual Plaza de Cibeles.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5000"/>
                                        <p:tgtEl>
                                          <p:spTgt spid="4"/>
                                        </p:tgtEl>
                                      </p:cBhvr>
                                    </p:animEffect>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75200" b="75200"/>
          <a:stretch>
            <a:fillRect/>
          </a:stretch>
        </p:blipFill>
        <p:spPr bwMode="auto">
          <a:xfrm>
            <a:off x="0" y="0"/>
            <a:ext cx="2267744" cy="1417340"/>
          </a:xfrm>
          <a:prstGeom prst="rect">
            <a:avLst/>
          </a:prstGeom>
          <a:noFill/>
          <a:ln w="9525">
            <a:noFill/>
            <a:miter lim="800000"/>
            <a:headEnd/>
            <a:tailEnd/>
          </a:ln>
        </p:spPr>
      </p:pic>
      <p:pic>
        <p:nvPicPr>
          <p:cNvPr id="3" name="Imagen 10"/>
          <p:cNvPicPr>
            <a:picLocks noChangeAspect="1"/>
          </p:cNvPicPr>
          <p:nvPr/>
        </p:nvPicPr>
        <p:blipFill>
          <a:blip r:embed="rId2" cstate="print"/>
          <a:srcRect l="24800" r="50000" b="75200"/>
          <a:stretch>
            <a:fillRect/>
          </a:stretch>
        </p:blipFill>
        <p:spPr bwMode="auto">
          <a:xfrm>
            <a:off x="2267744" y="0"/>
            <a:ext cx="2304256" cy="1417340"/>
          </a:xfrm>
          <a:prstGeom prst="rect">
            <a:avLst/>
          </a:prstGeom>
          <a:noFill/>
          <a:ln w="9525">
            <a:noFill/>
            <a:miter lim="800000"/>
            <a:headEnd/>
            <a:tailEnd/>
          </a:ln>
        </p:spPr>
      </p:pic>
      <p:pic>
        <p:nvPicPr>
          <p:cNvPr id="4" name="Imagen 11"/>
          <p:cNvPicPr>
            <a:picLocks noChangeAspect="1"/>
          </p:cNvPicPr>
          <p:nvPr/>
        </p:nvPicPr>
        <p:blipFill>
          <a:blip r:embed="rId2" cstate="print"/>
          <a:srcRect l="50000" r="24801" b="75200"/>
          <a:stretch>
            <a:fillRect/>
          </a:stretch>
        </p:blipFill>
        <p:spPr bwMode="auto">
          <a:xfrm>
            <a:off x="4572000" y="0"/>
            <a:ext cx="2304256" cy="1417340"/>
          </a:xfrm>
          <a:prstGeom prst="rect">
            <a:avLst/>
          </a:prstGeom>
          <a:noFill/>
          <a:ln w="9525">
            <a:noFill/>
            <a:miter lim="800000"/>
            <a:headEnd/>
            <a:tailEnd/>
          </a:ln>
        </p:spPr>
      </p:pic>
      <p:pic>
        <p:nvPicPr>
          <p:cNvPr id="5" name="Imagen 12"/>
          <p:cNvPicPr>
            <a:picLocks noChangeAspect="1"/>
          </p:cNvPicPr>
          <p:nvPr/>
        </p:nvPicPr>
        <p:blipFill>
          <a:blip r:embed="rId2" cstate="print"/>
          <a:srcRect l="75200" b="75200"/>
          <a:stretch>
            <a:fillRect/>
          </a:stretch>
        </p:blipFill>
        <p:spPr bwMode="auto">
          <a:xfrm>
            <a:off x="6876256" y="0"/>
            <a:ext cx="2267745" cy="1417340"/>
          </a:xfrm>
          <a:prstGeom prst="rect">
            <a:avLst/>
          </a:prstGeom>
          <a:noFill/>
          <a:ln w="9525">
            <a:noFill/>
            <a:miter lim="800000"/>
            <a:headEnd/>
            <a:tailEnd/>
          </a:ln>
        </p:spPr>
      </p:pic>
      <p:pic>
        <p:nvPicPr>
          <p:cNvPr id="6" name="Imagen 13"/>
          <p:cNvPicPr>
            <a:picLocks noChangeAspect="1"/>
          </p:cNvPicPr>
          <p:nvPr/>
        </p:nvPicPr>
        <p:blipFill>
          <a:blip r:embed="rId2" cstate="print"/>
          <a:srcRect t="24800" r="75200" b="50000"/>
          <a:stretch>
            <a:fillRect/>
          </a:stretch>
        </p:blipFill>
        <p:spPr bwMode="auto">
          <a:xfrm>
            <a:off x="0" y="1417340"/>
            <a:ext cx="2267744" cy="1440160"/>
          </a:xfrm>
          <a:prstGeom prst="rect">
            <a:avLst/>
          </a:prstGeom>
          <a:noFill/>
          <a:ln w="9525">
            <a:noFill/>
            <a:miter lim="800000"/>
            <a:headEnd/>
            <a:tailEnd/>
          </a:ln>
        </p:spPr>
      </p:pic>
      <p:pic>
        <p:nvPicPr>
          <p:cNvPr id="7" name="Imagen 14"/>
          <p:cNvPicPr>
            <a:picLocks noChangeAspect="1"/>
          </p:cNvPicPr>
          <p:nvPr/>
        </p:nvPicPr>
        <p:blipFill>
          <a:blip r:embed="rId2" cstate="print"/>
          <a:srcRect l="24800" t="24800" r="50000" b="50000"/>
          <a:stretch>
            <a:fillRect/>
          </a:stretch>
        </p:blipFill>
        <p:spPr bwMode="auto">
          <a:xfrm>
            <a:off x="2267744" y="1417340"/>
            <a:ext cx="2304256" cy="1440160"/>
          </a:xfrm>
          <a:prstGeom prst="rect">
            <a:avLst/>
          </a:prstGeom>
          <a:noFill/>
          <a:ln w="9525">
            <a:noFill/>
            <a:miter lim="800000"/>
            <a:headEnd/>
            <a:tailEnd/>
          </a:ln>
        </p:spPr>
      </p:pic>
      <p:pic>
        <p:nvPicPr>
          <p:cNvPr id="8" name="Imagen 15"/>
          <p:cNvPicPr>
            <a:picLocks noChangeAspect="1"/>
          </p:cNvPicPr>
          <p:nvPr/>
        </p:nvPicPr>
        <p:blipFill>
          <a:blip r:embed="rId2" cstate="print"/>
          <a:srcRect l="50000" t="24800" r="24800" b="50000"/>
          <a:stretch>
            <a:fillRect/>
          </a:stretch>
        </p:blipFill>
        <p:spPr bwMode="auto">
          <a:xfrm>
            <a:off x="4572000" y="1417340"/>
            <a:ext cx="2304256" cy="1440160"/>
          </a:xfrm>
          <a:prstGeom prst="rect">
            <a:avLst/>
          </a:prstGeom>
          <a:noFill/>
          <a:ln w="9525">
            <a:noFill/>
            <a:miter lim="800000"/>
            <a:headEnd/>
            <a:tailEnd/>
          </a:ln>
        </p:spPr>
      </p:pic>
      <p:pic>
        <p:nvPicPr>
          <p:cNvPr id="9" name="Imagen 16"/>
          <p:cNvPicPr>
            <a:picLocks noChangeAspect="1"/>
          </p:cNvPicPr>
          <p:nvPr/>
        </p:nvPicPr>
        <p:blipFill>
          <a:blip r:embed="rId2" cstate="print"/>
          <a:srcRect l="75200" t="24800" b="50000"/>
          <a:stretch>
            <a:fillRect/>
          </a:stretch>
        </p:blipFill>
        <p:spPr bwMode="auto">
          <a:xfrm>
            <a:off x="6876256" y="1417340"/>
            <a:ext cx="2267745" cy="1440160"/>
          </a:xfrm>
          <a:prstGeom prst="rect">
            <a:avLst/>
          </a:prstGeom>
          <a:noFill/>
          <a:ln w="9525">
            <a:noFill/>
            <a:miter lim="800000"/>
            <a:headEnd/>
            <a:tailEnd/>
          </a:ln>
        </p:spPr>
      </p:pic>
      <p:pic>
        <p:nvPicPr>
          <p:cNvPr id="10" name="Imagen 17"/>
          <p:cNvPicPr>
            <a:picLocks noChangeAspect="1"/>
          </p:cNvPicPr>
          <p:nvPr/>
        </p:nvPicPr>
        <p:blipFill>
          <a:blip r:embed="rId2" cstate="print"/>
          <a:srcRect t="50000" r="75200" b="24800"/>
          <a:stretch>
            <a:fillRect/>
          </a:stretch>
        </p:blipFill>
        <p:spPr bwMode="auto">
          <a:xfrm>
            <a:off x="0" y="2857500"/>
            <a:ext cx="2267744" cy="1440160"/>
          </a:xfrm>
          <a:prstGeom prst="rect">
            <a:avLst/>
          </a:prstGeom>
          <a:noFill/>
          <a:ln w="9525">
            <a:noFill/>
            <a:miter lim="800000"/>
            <a:headEnd/>
            <a:tailEnd/>
          </a:ln>
        </p:spPr>
      </p:pic>
      <p:pic>
        <p:nvPicPr>
          <p:cNvPr id="11" name="Imagen 18"/>
          <p:cNvPicPr>
            <a:picLocks noChangeAspect="1"/>
          </p:cNvPicPr>
          <p:nvPr/>
        </p:nvPicPr>
        <p:blipFill>
          <a:blip r:embed="rId2" cstate="print"/>
          <a:srcRect l="24800" t="50000" r="50000" b="24800"/>
          <a:stretch>
            <a:fillRect/>
          </a:stretch>
        </p:blipFill>
        <p:spPr bwMode="auto">
          <a:xfrm>
            <a:off x="2267744" y="2857500"/>
            <a:ext cx="2304256" cy="1440160"/>
          </a:xfrm>
          <a:prstGeom prst="rect">
            <a:avLst/>
          </a:prstGeom>
          <a:noFill/>
          <a:ln w="9525">
            <a:noFill/>
            <a:miter lim="800000"/>
            <a:headEnd/>
            <a:tailEnd/>
          </a:ln>
        </p:spPr>
      </p:pic>
      <p:pic>
        <p:nvPicPr>
          <p:cNvPr id="12" name="Imagen 19"/>
          <p:cNvPicPr>
            <a:picLocks noChangeAspect="1"/>
          </p:cNvPicPr>
          <p:nvPr/>
        </p:nvPicPr>
        <p:blipFill>
          <a:blip r:embed="rId2" cstate="print"/>
          <a:srcRect l="50000" t="50000" r="24800" b="24800"/>
          <a:stretch>
            <a:fillRect/>
          </a:stretch>
        </p:blipFill>
        <p:spPr bwMode="auto">
          <a:xfrm>
            <a:off x="4572000" y="2857500"/>
            <a:ext cx="2304256" cy="1440160"/>
          </a:xfrm>
          <a:prstGeom prst="rect">
            <a:avLst/>
          </a:prstGeom>
          <a:noFill/>
          <a:ln w="9525">
            <a:noFill/>
            <a:miter lim="800000"/>
            <a:headEnd/>
            <a:tailEnd/>
          </a:ln>
        </p:spPr>
      </p:pic>
      <p:pic>
        <p:nvPicPr>
          <p:cNvPr id="13" name="Imagen 20"/>
          <p:cNvPicPr>
            <a:picLocks noChangeAspect="1"/>
          </p:cNvPicPr>
          <p:nvPr/>
        </p:nvPicPr>
        <p:blipFill>
          <a:blip r:embed="rId2" cstate="print"/>
          <a:srcRect l="75200" t="50000" b="24800"/>
          <a:stretch>
            <a:fillRect/>
          </a:stretch>
        </p:blipFill>
        <p:spPr bwMode="auto">
          <a:xfrm>
            <a:off x="6876256" y="2857500"/>
            <a:ext cx="2267745" cy="1440160"/>
          </a:xfrm>
          <a:prstGeom prst="rect">
            <a:avLst/>
          </a:prstGeom>
          <a:noFill/>
          <a:ln w="9525">
            <a:noFill/>
            <a:miter lim="800000"/>
            <a:headEnd/>
            <a:tailEnd/>
          </a:ln>
        </p:spPr>
      </p:pic>
      <p:pic>
        <p:nvPicPr>
          <p:cNvPr id="14" name="Imagen 21"/>
          <p:cNvPicPr>
            <a:picLocks noChangeAspect="1"/>
          </p:cNvPicPr>
          <p:nvPr/>
        </p:nvPicPr>
        <p:blipFill>
          <a:blip r:embed="rId2" cstate="print"/>
          <a:srcRect t="75200" r="75200"/>
          <a:stretch>
            <a:fillRect/>
          </a:stretch>
        </p:blipFill>
        <p:spPr bwMode="auto">
          <a:xfrm>
            <a:off x="0" y="4297660"/>
            <a:ext cx="2267744" cy="1417341"/>
          </a:xfrm>
          <a:prstGeom prst="rect">
            <a:avLst/>
          </a:prstGeom>
          <a:noFill/>
          <a:ln w="9525">
            <a:noFill/>
            <a:miter lim="800000"/>
            <a:headEnd/>
            <a:tailEnd/>
          </a:ln>
        </p:spPr>
      </p:pic>
      <p:pic>
        <p:nvPicPr>
          <p:cNvPr id="15" name="Imagen 22"/>
          <p:cNvPicPr>
            <a:picLocks noChangeAspect="1"/>
          </p:cNvPicPr>
          <p:nvPr/>
        </p:nvPicPr>
        <p:blipFill>
          <a:blip r:embed="rId2" cstate="print"/>
          <a:srcRect l="24800" t="75200" r="50000"/>
          <a:stretch>
            <a:fillRect/>
          </a:stretch>
        </p:blipFill>
        <p:spPr bwMode="auto">
          <a:xfrm>
            <a:off x="2267744" y="4297660"/>
            <a:ext cx="2304256" cy="1417341"/>
          </a:xfrm>
          <a:prstGeom prst="rect">
            <a:avLst/>
          </a:prstGeom>
          <a:noFill/>
          <a:ln w="9525">
            <a:noFill/>
            <a:miter lim="800000"/>
            <a:headEnd/>
            <a:tailEnd/>
          </a:ln>
        </p:spPr>
      </p:pic>
      <p:pic>
        <p:nvPicPr>
          <p:cNvPr id="16" name="Imagen 23"/>
          <p:cNvPicPr>
            <a:picLocks noChangeAspect="1"/>
          </p:cNvPicPr>
          <p:nvPr/>
        </p:nvPicPr>
        <p:blipFill>
          <a:blip r:embed="rId2" cstate="print"/>
          <a:srcRect l="50000" t="73940" r="24800"/>
          <a:stretch>
            <a:fillRect/>
          </a:stretch>
        </p:blipFill>
        <p:spPr bwMode="auto">
          <a:xfrm>
            <a:off x="4572000" y="4225652"/>
            <a:ext cx="2304256" cy="1489349"/>
          </a:xfrm>
          <a:prstGeom prst="rect">
            <a:avLst/>
          </a:prstGeom>
          <a:noFill/>
          <a:ln w="9525">
            <a:noFill/>
            <a:miter lim="800000"/>
            <a:headEnd/>
            <a:tailEnd/>
          </a:ln>
        </p:spPr>
      </p:pic>
      <p:pic>
        <p:nvPicPr>
          <p:cNvPr id="17" name="Imagen 24"/>
          <p:cNvPicPr>
            <a:picLocks noChangeAspect="1"/>
          </p:cNvPicPr>
          <p:nvPr/>
        </p:nvPicPr>
        <p:blipFill>
          <a:blip r:embed="rId2" cstate="print"/>
          <a:srcRect l="75200" t="73940"/>
          <a:stretch>
            <a:fillRect/>
          </a:stretch>
        </p:blipFill>
        <p:spPr bwMode="auto">
          <a:xfrm>
            <a:off x="6876256" y="4225652"/>
            <a:ext cx="2267744" cy="1489349"/>
          </a:xfrm>
          <a:prstGeom prst="rect">
            <a:avLst/>
          </a:prstGeom>
          <a:noFill/>
          <a:ln w="9525">
            <a:noFill/>
            <a:miter lim="800000"/>
            <a:headEnd/>
            <a:tailEnd/>
          </a:ln>
        </p:spPr>
      </p:pic>
      <p:sp>
        <p:nvSpPr>
          <p:cNvPr id="18" name="17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la idea duró poco tiempo, como el reinado del francés, y enseguida se pensó en instalar las colecciones artísticas en su ubicación actual, en lo que era entonces un Gabinete de Historia Natural.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l"/>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ppt_x</p:attrName>
                                        </p:attrNameLst>
                                      </p:cBhvr>
                                      <p:tavLst>
                                        <p:tav tm="0">
                                          <p:val>
                                            <p:strVal val="#ppt_x"/>
                                          </p:val>
                                        </p:tav>
                                        <p:tav tm="100000">
                                          <p:val>
                                            <p:strVal val="#ppt_x"/>
                                          </p:val>
                                        </p:tav>
                                      </p:tavLst>
                                    </p:anim>
                                    <p:anim calcmode="lin" valueType="num">
                                      <p:cBhvr>
                                        <p:cTn id="14" dur="4000" fill="hold"/>
                                        <p:tgtEl>
                                          <p:spTgt spid="3"/>
                                        </p:tgtEl>
                                        <p:attrNameLst>
                                          <p:attrName>ppt_y</p:attrName>
                                        </p:attrNameLst>
                                      </p:cBhvr>
                                      <p:tavLst>
                                        <p:tav tm="0">
                                          <p:val>
                                            <p:strVal val="#ppt_y-#ppt_h/2"/>
                                          </p:val>
                                        </p:tav>
                                        <p:tav tm="100000">
                                          <p:val>
                                            <p:strVal val="#ppt_y"/>
                                          </p:val>
                                        </p:tav>
                                      </p:tavLst>
                                    </p:anim>
                                    <p:anim calcmode="lin" valueType="num">
                                      <p:cBhvr>
                                        <p:cTn id="15" dur="4000" fill="hold"/>
                                        <p:tgtEl>
                                          <p:spTgt spid="3"/>
                                        </p:tgtEl>
                                        <p:attrNameLst>
                                          <p:attrName>ppt_w</p:attrName>
                                        </p:attrNameLst>
                                      </p:cBhvr>
                                      <p:tavLst>
                                        <p:tav tm="0">
                                          <p:val>
                                            <p:strVal val="#ppt_w"/>
                                          </p:val>
                                        </p:tav>
                                        <p:tav tm="100000">
                                          <p:val>
                                            <p:strVal val="#ppt_w"/>
                                          </p:val>
                                        </p:tav>
                                      </p:tavLst>
                                    </p:anim>
                                    <p:anim calcmode="lin" valueType="num">
                                      <p:cBhvr>
                                        <p:cTn id="16" dur="4000" fill="hold"/>
                                        <p:tgtEl>
                                          <p:spTgt spid="3"/>
                                        </p:tgtEl>
                                        <p:attrNameLst>
                                          <p:attrName>ppt_h</p:attrName>
                                        </p:attrNameLst>
                                      </p:cBhvr>
                                      <p:tavLst>
                                        <p:tav tm="0">
                                          <p:val>
                                            <p:fltVal val="0"/>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ppt_x</p:attrName>
                                        </p:attrNameLst>
                                      </p:cBhvr>
                                      <p:tavLst>
                                        <p:tav tm="0">
                                          <p:val>
                                            <p:strVal val="#ppt_x-#ppt_w/2"/>
                                          </p:val>
                                        </p:tav>
                                        <p:tav tm="100000">
                                          <p:val>
                                            <p:strVal val="#ppt_x"/>
                                          </p:val>
                                        </p:tav>
                                      </p:tavLst>
                                    </p:anim>
                                    <p:anim calcmode="lin" valueType="num">
                                      <p:cBhvr>
                                        <p:cTn id="20" dur="4000" fill="hold"/>
                                        <p:tgtEl>
                                          <p:spTgt spid="4"/>
                                        </p:tgtEl>
                                        <p:attrNameLst>
                                          <p:attrName>ppt_y</p:attrName>
                                        </p:attrNameLst>
                                      </p:cBhvr>
                                      <p:tavLst>
                                        <p:tav tm="0">
                                          <p:val>
                                            <p:strVal val="#ppt_y"/>
                                          </p:val>
                                        </p:tav>
                                        <p:tav tm="100000">
                                          <p:val>
                                            <p:strVal val="#ppt_y"/>
                                          </p:val>
                                        </p:tav>
                                      </p:tavLst>
                                    </p:anim>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ppt_x</p:attrName>
                                        </p:attrNameLst>
                                      </p:cBhvr>
                                      <p:tavLst>
                                        <p:tav tm="0">
                                          <p:val>
                                            <p:strVal val="#ppt_x"/>
                                          </p:val>
                                        </p:tav>
                                        <p:tav tm="100000">
                                          <p:val>
                                            <p:strVal val="#ppt_x"/>
                                          </p:val>
                                        </p:tav>
                                      </p:tavLst>
                                    </p:anim>
                                    <p:anim calcmode="lin" valueType="num">
                                      <p:cBhvr>
                                        <p:cTn id="26" dur="4000" fill="hold"/>
                                        <p:tgtEl>
                                          <p:spTgt spid="5"/>
                                        </p:tgtEl>
                                        <p:attrNameLst>
                                          <p:attrName>ppt_y</p:attrName>
                                        </p:attrNameLst>
                                      </p:cBhvr>
                                      <p:tavLst>
                                        <p:tav tm="0">
                                          <p:val>
                                            <p:strVal val="#ppt_y-#ppt_h/2"/>
                                          </p:val>
                                        </p:tav>
                                        <p:tav tm="100000">
                                          <p:val>
                                            <p:strVal val="#ppt_y"/>
                                          </p:val>
                                        </p:tav>
                                      </p:tavLst>
                                    </p:anim>
                                    <p:anim calcmode="lin" valueType="num">
                                      <p:cBhvr>
                                        <p:cTn id="27" dur="4000" fill="hold"/>
                                        <p:tgtEl>
                                          <p:spTgt spid="5"/>
                                        </p:tgtEl>
                                        <p:attrNameLst>
                                          <p:attrName>ppt_w</p:attrName>
                                        </p:attrNameLst>
                                      </p:cBhvr>
                                      <p:tavLst>
                                        <p:tav tm="0">
                                          <p:val>
                                            <p:strVal val="#ppt_w"/>
                                          </p:val>
                                        </p:tav>
                                        <p:tav tm="100000">
                                          <p:val>
                                            <p:strVal val="#ppt_w"/>
                                          </p:val>
                                        </p:tav>
                                      </p:tavLst>
                                    </p:anim>
                                    <p:anim calcmode="lin" valueType="num">
                                      <p:cBhvr>
                                        <p:cTn id="28" dur="40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4000" fill="hold"/>
                                        <p:tgtEl>
                                          <p:spTgt spid="6"/>
                                        </p:tgtEl>
                                        <p:attrNameLst>
                                          <p:attrName>ppt_x</p:attrName>
                                        </p:attrNameLst>
                                      </p:cBhvr>
                                      <p:tavLst>
                                        <p:tav tm="0">
                                          <p:val>
                                            <p:strVal val="#ppt_x"/>
                                          </p:val>
                                        </p:tav>
                                        <p:tav tm="100000">
                                          <p:val>
                                            <p:strVal val="#ppt_x"/>
                                          </p:val>
                                        </p:tav>
                                      </p:tavLst>
                                    </p:anim>
                                    <p:anim calcmode="lin" valueType="num">
                                      <p:cBhvr>
                                        <p:cTn id="32" dur="4000" fill="hold"/>
                                        <p:tgtEl>
                                          <p:spTgt spid="6"/>
                                        </p:tgtEl>
                                        <p:attrNameLst>
                                          <p:attrName>ppt_y</p:attrName>
                                        </p:attrNameLst>
                                      </p:cBhvr>
                                      <p:tavLst>
                                        <p:tav tm="0">
                                          <p:val>
                                            <p:strVal val="#ppt_y-#ppt_h/2"/>
                                          </p:val>
                                        </p:tav>
                                        <p:tav tm="100000">
                                          <p:val>
                                            <p:strVal val="#ppt_y"/>
                                          </p:val>
                                        </p:tav>
                                      </p:tavLst>
                                    </p:anim>
                                    <p:anim calcmode="lin" valueType="num">
                                      <p:cBhvr>
                                        <p:cTn id="33" dur="4000" fill="hold"/>
                                        <p:tgtEl>
                                          <p:spTgt spid="6"/>
                                        </p:tgtEl>
                                        <p:attrNameLst>
                                          <p:attrName>ppt_w</p:attrName>
                                        </p:attrNameLst>
                                      </p:cBhvr>
                                      <p:tavLst>
                                        <p:tav tm="0">
                                          <p:val>
                                            <p:strVal val="#ppt_w"/>
                                          </p:val>
                                        </p:tav>
                                        <p:tav tm="100000">
                                          <p:val>
                                            <p:strVal val="#ppt_w"/>
                                          </p:val>
                                        </p:tav>
                                      </p:tavLst>
                                    </p:anim>
                                    <p:anim calcmode="lin" valueType="num">
                                      <p:cBhvr>
                                        <p:cTn id="34" dur="4000" fill="hold"/>
                                        <p:tgtEl>
                                          <p:spTgt spid="6"/>
                                        </p:tgtEl>
                                        <p:attrNameLst>
                                          <p:attrName>ppt_h</p:attrName>
                                        </p:attrNameLst>
                                      </p:cBhvr>
                                      <p:tavLst>
                                        <p:tav tm="0">
                                          <p:val>
                                            <p:fltVal val="0"/>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ppt_x</p:attrName>
                                        </p:attrNameLst>
                                      </p:cBhvr>
                                      <p:tavLst>
                                        <p:tav tm="0">
                                          <p:val>
                                            <p:strVal val="#ppt_x-#ppt_w/2"/>
                                          </p:val>
                                        </p:tav>
                                        <p:tav tm="100000">
                                          <p:val>
                                            <p:strVal val="#ppt_x"/>
                                          </p:val>
                                        </p:tav>
                                      </p:tavLst>
                                    </p:anim>
                                    <p:anim calcmode="lin" valueType="num">
                                      <p:cBhvr>
                                        <p:cTn id="38" dur="4000" fill="hold"/>
                                        <p:tgtEl>
                                          <p:spTgt spid="7"/>
                                        </p:tgtEl>
                                        <p:attrNameLst>
                                          <p:attrName>ppt_y</p:attrName>
                                        </p:attrNameLst>
                                      </p:cBhvr>
                                      <p:tavLst>
                                        <p:tav tm="0">
                                          <p:val>
                                            <p:strVal val="#ppt_y"/>
                                          </p:val>
                                        </p:tav>
                                        <p:tav tm="100000">
                                          <p:val>
                                            <p:strVal val="#ppt_y"/>
                                          </p:val>
                                        </p:tav>
                                      </p:tavLst>
                                    </p:anim>
                                    <p:anim calcmode="lin" valueType="num">
                                      <p:cBhvr>
                                        <p:cTn id="39" dur="4000" fill="hold"/>
                                        <p:tgtEl>
                                          <p:spTgt spid="7"/>
                                        </p:tgtEl>
                                        <p:attrNameLst>
                                          <p:attrName>ppt_w</p:attrName>
                                        </p:attrNameLst>
                                      </p:cBhvr>
                                      <p:tavLst>
                                        <p:tav tm="0">
                                          <p:val>
                                            <p:fltVal val="0"/>
                                          </p:val>
                                        </p:tav>
                                        <p:tav tm="100000">
                                          <p:val>
                                            <p:strVal val="#ppt_w"/>
                                          </p:val>
                                        </p:tav>
                                      </p:tavLst>
                                    </p:anim>
                                    <p:anim calcmode="lin" valueType="num">
                                      <p:cBhvr>
                                        <p:cTn id="40" dur="4000" fill="hold"/>
                                        <p:tgtEl>
                                          <p:spTgt spid="7"/>
                                        </p:tgtEl>
                                        <p:attrNameLst>
                                          <p:attrName>ppt_h</p:attrName>
                                        </p:attrNameLst>
                                      </p:cBhvr>
                                      <p:tavLst>
                                        <p:tav tm="0">
                                          <p:val>
                                            <p:strVal val="#ppt_h"/>
                                          </p:val>
                                        </p:tav>
                                        <p:tav tm="100000">
                                          <p:val>
                                            <p:strVal val="#ppt_h"/>
                                          </p:val>
                                        </p:tav>
                                      </p:tavLst>
                                    </p:anim>
                                  </p:childTnLst>
                                </p:cTn>
                              </p:par>
                              <p:par>
                                <p:cTn id="41" presetID="17"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4000" fill="hold"/>
                                        <p:tgtEl>
                                          <p:spTgt spid="8"/>
                                        </p:tgtEl>
                                        <p:attrNameLst>
                                          <p:attrName>ppt_x</p:attrName>
                                        </p:attrNameLst>
                                      </p:cBhvr>
                                      <p:tavLst>
                                        <p:tav tm="0">
                                          <p:val>
                                            <p:strVal val="#ppt_x"/>
                                          </p:val>
                                        </p:tav>
                                        <p:tav tm="100000">
                                          <p:val>
                                            <p:strVal val="#ppt_x"/>
                                          </p:val>
                                        </p:tav>
                                      </p:tavLst>
                                    </p:anim>
                                    <p:anim calcmode="lin" valueType="num">
                                      <p:cBhvr>
                                        <p:cTn id="44" dur="4000" fill="hold"/>
                                        <p:tgtEl>
                                          <p:spTgt spid="8"/>
                                        </p:tgtEl>
                                        <p:attrNameLst>
                                          <p:attrName>ppt_y</p:attrName>
                                        </p:attrNameLst>
                                      </p:cBhvr>
                                      <p:tavLst>
                                        <p:tav tm="0">
                                          <p:val>
                                            <p:strVal val="#ppt_y-#ppt_h/2"/>
                                          </p:val>
                                        </p:tav>
                                        <p:tav tm="100000">
                                          <p:val>
                                            <p:strVal val="#ppt_y"/>
                                          </p:val>
                                        </p:tav>
                                      </p:tavLst>
                                    </p:anim>
                                    <p:anim calcmode="lin" valueType="num">
                                      <p:cBhvr>
                                        <p:cTn id="45" dur="4000" fill="hold"/>
                                        <p:tgtEl>
                                          <p:spTgt spid="8"/>
                                        </p:tgtEl>
                                        <p:attrNameLst>
                                          <p:attrName>ppt_w</p:attrName>
                                        </p:attrNameLst>
                                      </p:cBhvr>
                                      <p:tavLst>
                                        <p:tav tm="0">
                                          <p:val>
                                            <p:strVal val="#ppt_w"/>
                                          </p:val>
                                        </p:tav>
                                        <p:tav tm="100000">
                                          <p:val>
                                            <p:strVal val="#ppt_w"/>
                                          </p:val>
                                        </p:tav>
                                      </p:tavLst>
                                    </p:anim>
                                    <p:anim calcmode="lin" valueType="num">
                                      <p:cBhvr>
                                        <p:cTn id="46" dur="4000" fill="hold"/>
                                        <p:tgtEl>
                                          <p:spTgt spid="8"/>
                                        </p:tgtEl>
                                        <p:attrNameLst>
                                          <p:attrName>ppt_h</p:attrName>
                                        </p:attrNameLst>
                                      </p:cBhvr>
                                      <p:tavLst>
                                        <p:tav tm="0">
                                          <p:val>
                                            <p:fltVal val="0"/>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ppt_x</p:attrName>
                                        </p:attrNameLst>
                                      </p:cBhvr>
                                      <p:tavLst>
                                        <p:tav tm="0">
                                          <p:val>
                                            <p:strVal val="#ppt_x-#ppt_w/2"/>
                                          </p:val>
                                        </p:tav>
                                        <p:tav tm="100000">
                                          <p:val>
                                            <p:strVal val="#ppt_x"/>
                                          </p:val>
                                        </p:tav>
                                      </p:tavLst>
                                    </p:anim>
                                    <p:anim calcmode="lin" valueType="num">
                                      <p:cBhvr>
                                        <p:cTn id="50" dur="4000" fill="hold"/>
                                        <p:tgtEl>
                                          <p:spTgt spid="9"/>
                                        </p:tgtEl>
                                        <p:attrNameLst>
                                          <p:attrName>ppt_y</p:attrName>
                                        </p:attrNameLst>
                                      </p:cBhvr>
                                      <p:tavLst>
                                        <p:tav tm="0">
                                          <p:val>
                                            <p:strVal val="#ppt_y"/>
                                          </p:val>
                                        </p:tav>
                                        <p:tav tm="100000">
                                          <p:val>
                                            <p:strVal val="#ppt_y"/>
                                          </p:val>
                                        </p:tav>
                                      </p:tavLst>
                                    </p:anim>
                                    <p:anim calcmode="lin" valueType="num">
                                      <p:cBhvr>
                                        <p:cTn id="51" dur="4000" fill="hold"/>
                                        <p:tgtEl>
                                          <p:spTgt spid="9"/>
                                        </p:tgtEl>
                                        <p:attrNameLst>
                                          <p:attrName>ppt_w</p:attrName>
                                        </p:attrNameLst>
                                      </p:cBhvr>
                                      <p:tavLst>
                                        <p:tav tm="0">
                                          <p:val>
                                            <p:fltVal val="0"/>
                                          </p:val>
                                        </p:tav>
                                        <p:tav tm="100000">
                                          <p:val>
                                            <p:strVal val="#ppt_w"/>
                                          </p:val>
                                        </p:tav>
                                      </p:tavLst>
                                    </p:anim>
                                    <p:anim calcmode="lin" valueType="num">
                                      <p:cBhvr>
                                        <p:cTn id="52" dur="4000" fill="hold"/>
                                        <p:tgtEl>
                                          <p:spTgt spid="9"/>
                                        </p:tgtEl>
                                        <p:attrNameLst>
                                          <p:attrName>ppt_h</p:attrName>
                                        </p:attrNameLst>
                                      </p:cBhvr>
                                      <p:tavLst>
                                        <p:tav tm="0">
                                          <p:val>
                                            <p:strVal val="#ppt_h"/>
                                          </p:val>
                                        </p:tav>
                                        <p:tav tm="100000">
                                          <p:val>
                                            <p:strVal val="#ppt_h"/>
                                          </p:val>
                                        </p:tav>
                                      </p:tavLst>
                                    </p:anim>
                                  </p:childTnLst>
                                </p:cTn>
                              </p:par>
                              <p:par>
                                <p:cTn id="53" presetID="17"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4000" fill="hold"/>
                                        <p:tgtEl>
                                          <p:spTgt spid="10"/>
                                        </p:tgtEl>
                                        <p:attrNameLst>
                                          <p:attrName>ppt_x</p:attrName>
                                        </p:attrNameLst>
                                      </p:cBhvr>
                                      <p:tavLst>
                                        <p:tav tm="0">
                                          <p:val>
                                            <p:strVal val="#ppt_x-#ppt_w/2"/>
                                          </p:val>
                                        </p:tav>
                                        <p:tav tm="100000">
                                          <p:val>
                                            <p:strVal val="#ppt_x"/>
                                          </p:val>
                                        </p:tav>
                                      </p:tavLst>
                                    </p:anim>
                                    <p:anim calcmode="lin" valueType="num">
                                      <p:cBhvr>
                                        <p:cTn id="56" dur="4000" fill="hold"/>
                                        <p:tgtEl>
                                          <p:spTgt spid="10"/>
                                        </p:tgtEl>
                                        <p:attrNameLst>
                                          <p:attrName>ppt_y</p:attrName>
                                        </p:attrNameLst>
                                      </p:cBhvr>
                                      <p:tavLst>
                                        <p:tav tm="0">
                                          <p:val>
                                            <p:strVal val="#ppt_y"/>
                                          </p:val>
                                        </p:tav>
                                        <p:tav tm="100000">
                                          <p:val>
                                            <p:strVal val="#ppt_y"/>
                                          </p:val>
                                        </p:tav>
                                      </p:tavLst>
                                    </p:anim>
                                    <p:anim calcmode="lin" valueType="num">
                                      <p:cBhvr>
                                        <p:cTn id="57" dur="4000" fill="hold"/>
                                        <p:tgtEl>
                                          <p:spTgt spid="10"/>
                                        </p:tgtEl>
                                        <p:attrNameLst>
                                          <p:attrName>ppt_w</p:attrName>
                                        </p:attrNameLst>
                                      </p:cBhvr>
                                      <p:tavLst>
                                        <p:tav tm="0">
                                          <p:val>
                                            <p:fltVal val="0"/>
                                          </p:val>
                                        </p:tav>
                                        <p:tav tm="100000">
                                          <p:val>
                                            <p:strVal val="#ppt_w"/>
                                          </p:val>
                                        </p:tav>
                                      </p:tavLst>
                                    </p:anim>
                                    <p:anim calcmode="lin" valueType="num">
                                      <p:cBhvr>
                                        <p:cTn id="58" dur="4000" fill="hold"/>
                                        <p:tgtEl>
                                          <p:spTgt spid="10"/>
                                        </p:tgtEl>
                                        <p:attrNameLst>
                                          <p:attrName>ppt_h</p:attrName>
                                        </p:attrNameLst>
                                      </p:cBhvr>
                                      <p:tavLst>
                                        <p:tav tm="0">
                                          <p:val>
                                            <p:strVal val="#ppt_h"/>
                                          </p:val>
                                        </p:tav>
                                        <p:tav tm="100000">
                                          <p:val>
                                            <p:strVal val="#ppt_h"/>
                                          </p:val>
                                        </p:tav>
                                      </p:tavLst>
                                    </p:anim>
                                  </p:childTnLst>
                                </p:cTn>
                              </p:par>
                              <p:par>
                                <p:cTn id="59" presetID="17"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4000" fill="hold"/>
                                        <p:tgtEl>
                                          <p:spTgt spid="11"/>
                                        </p:tgtEl>
                                        <p:attrNameLst>
                                          <p:attrName>ppt_x</p:attrName>
                                        </p:attrNameLst>
                                      </p:cBhvr>
                                      <p:tavLst>
                                        <p:tav tm="0">
                                          <p:val>
                                            <p:strVal val="#ppt_x"/>
                                          </p:val>
                                        </p:tav>
                                        <p:tav tm="100000">
                                          <p:val>
                                            <p:strVal val="#ppt_x"/>
                                          </p:val>
                                        </p:tav>
                                      </p:tavLst>
                                    </p:anim>
                                    <p:anim calcmode="lin" valueType="num">
                                      <p:cBhvr>
                                        <p:cTn id="62" dur="4000" fill="hold"/>
                                        <p:tgtEl>
                                          <p:spTgt spid="11"/>
                                        </p:tgtEl>
                                        <p:attrNameLst>
                                          <p:attrName>ppt_y</p:attrName>
                                        </p:attrNameLst>
                                      </p:cBhvr>
                                      <p:tavLst>
                                        <p:tav tm="0">
                                          <p:val>
                                            <p:strVal val="#ppt_y-#ppt_h/2"/>
                                          </p:val>
                                        </p:tav>
                                        <p:tav tm="100000">
                                          <p:val>
                                            <p:strVal val="#ppt_y"/>
                                          </p:val>
                                        </p:tav>
                                      </p:tavLst>
                                    </p:anim>
                                    <p:anim calcmode="lin" valueType="num">
                                      <p:cBhvr>
                                        <p:cTn id="63" dur="4000" fill="hold"/>
                                        <p:tgtEl>
                                          <p:spTgt spid="11"/>
                                        </p:tgtEl>
                                        <p:attrNameLst>
                                          <p:attrName>ppt_w</p:attrName>
                                        </p:attrNameLst>
                                      </p:cBhvr>
                                      <p:tavLst>
                                        <p:tav tm="0">
                                          <p:val>
                                            <p:strVal val="#ppt_w"/>
                                          </p:val>
                                        </p:tav>
                                        <p:tav tm="100000">
                                          <p:val>
                                            <p:strVal val="#ppt_w"/>
                                          </p:val>
                                        </p:tav>
                                      </p:tavLst>
                                    </p:anim>
                                    <p:anim calcmode="lin" valueType="num">
                                      <p:cBhvr>
                                        <p:cTn id="64" dur="4000" fill="hold"/>
                                        <p:tgtEl>
                                          <p:spTgt spid="11"/>
                                        </p:tgtEl>
                                        <p:attrNameLst>
                                          <p:attrName>ppt_h</p:attrName>
                                        </p:attrNameLst>
                                      </p:cBhvr>
                                      <p:tavLst>
                                        <p:tav tm="0">
                                          <p:val>
                                            <p:fltVal val="0"/>
                                          </p:val>
                                        </p:tav>
                                        <p:tav tm="100000">
                                          <p:val>
                                            <p:strVal val="#ppt_h"/>
                                          </p:val>
                                        </p:tav>
                                      </p:tavLst>
                                    </p:anim>
                                  </p:childTnLst>
                                </p:cTn>
                              </p:par>
                              <p:par>
                                <p:cTn id="65" presetID="17" presetClass="entr" presetSubtype="8"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4000" fill="hold"/>
                                        <p:tgtEl>
                                          <p:spTgt spid="12"/>
                                        </p:tgtEl>
                                        <p:attrNameLst>
                                          <p:attrName>ppt_x</p:attrName>
                                        </p:attrNameLst>
                                      </p:cBhvr>
                                      <p:tavLst>
                                        <p:tav tm="0">
                                          <p:val>
                                            <p:strVal val="#ppt_x-#ppt_w/2"/>
                                          </p:val>
                                        </p:tav>
                                        <p:tav tm="100000">
                                          <p:val>
                                            <p:strVal val="#ppt_x"/>
                                          </p:val>
                                        </p:tav>
                                      </p:tavLst>
                                    </p:anim>
                                    <p:anim calcmode="lin" valueType="num">
                                      <p:cBhvr>
                                        <p:cTn id="68" dur="4000" fill="hold"/>
                                        <p:tgtEl>
                                          <p:spTgt spid="12"/>
                                        </p:tgtEl>
                                        <p:attrNameLst>
                                          <p:attrName>ppt_y</p:attrName>
                                        </p:attrNameLst>
                                      </p:cBhvr>
                                      <p:tavLst>
                                        <p:tav tm="0">
                                          <p:val>
                                            <p:strVal val="#ppt_y"/>
                                          </p:val>
                                        </p:tav>
                                        <p:tav tm="100000">
                                          <p:val>
                                            <p:strVal val="#ppt_y"/>
                                          </p:val>
                                        </p:tav>
                                      </p:tavLst>
                                    </p:anim>
                                    <p:anim calcmode="lin" valueType="num">
                                      <p:cBhvr>
                                        <p:cTn id="69" dur="4000" fill="hold"/>
                                        <p:tgtEl>
                                          <p:spTgt spid="12"/>
                                        </p:tgtEl>
                                        <p:attrNameLst>
                                          <p:attrName>ppt_w</p:attrName>
                                        </p:attrNameLst>
                                      </p:cBhvr>
                                      <p:tavLst>
                                        <p:tav tm="0">
                                          <p:val>
                                            <p:fltVal val="0"/>
                                          </p:val>
                                        </p:tav>
                                        <p:tav tm="100000">
                                          <p:val>
                                            <p:strVal val="#ppt_w"/>
                                          </p:val>
                                        </p:tav>
                                      </p:tavLst>
                                    </p:anim>
                                    <p:anim calcmode="lin" valueType="num">
                                      <p:cBhvr>
                                        <p:cTn id="70" dur="4000" fill="hold"/>
                                        <p:tgtEl>
                                          <p:spTgt spid="12"/>
                                        </p:tgtEl>
                                        <p:attrNameLst>
                                          <p:attrName>ppt_h</p:attrName>
                                        </p:attrNameLst>
                                      </p:cBhvr>
                                      <p:tavLst>
                                        <p:tav tm="0">
                                          <p:val>
                                            <p:strVal val="#ppt_h"/>
                                          </p:val>
                                        </p:tav>
                                        <p:tav tm="100000">
                                          <p:val>
                                            <p:strVal val="#ppt_h"/>
                                          </p:val>
                                        </p:tav>
                                      </p:tavLst>
                                    </p:anim>
                                  </p:childTnLst>
                                </p:cTn>
                              </p:par>
                              <p:par>
                                <p:cTn id="71" presetID="17" presetClass="entr" presetSubtype="1"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ppt_x</p:attrName>
                                        </p:attrNameLst>
                                      </p:cBhvr>
                                      <p:tavLst>
                                        <p:tav tm="0">
                                          <p:val>
                                            <p:strVal val="#ppt_x"/>
                                          </p:val>
                                        </p:tav>
                                        <p:tav tm="100000">
                                          <p:val>
                                            <p:strVal val="#ppt_x"/>
                                          </p:val>
                                        </p:tav>
                                      </p:tavLst>
                                    </p:anim>
                                    <p:anim calcmode="lin" valueType="num">
                                      <p:cBhvr>
                                        <p:cTn id="74" dur="4000" fill="hold"/>
                                        <p:tgtEl>
                                          <p:spTgt spid="13"/>
                                        </p:tgtEl>
                                        <p:attrNameLst>
                                          <p:attrName>ppt_y</p:attrName>
                                        </p:attrNameLst>
                                      </p:cBhvr>
                                      <p:tavLst>
                                        <p:tav tm="0">
                                          <p:val>
                                            <p:strVal val="#ppt_y-#ppt_h/2"/>
                                          </p:val>
                                        </p:tav>
                                        <p:tav tm="100000">
                                          <p:val>
                                            <p:strVal val="#ppt_y"/>
                                          </p:val>
                                        </p:tav>
                                      </p:tavLst>
                                    </p:anim>
                                    <p:anim calcmode="lin" valueType="num">
                                      <p:cBhvr>
                                        <p:cTn id="75" dur="4000" fill="hold"/>
                                        <p:tgtEl>
                                          <p:spTgt spid="13"/>
                                        </p:tgtEl>
                                        <p:attrNameLst>
                                          <p:attrName>ppt_w</p:attrName>
                                        </p:attrNameLst>
                                      </p:cBhvr>
                                      <p:tavLst>
                                        <p:tav tm="0">
                                          <p:val>
                                            <p:strVal val="#ppt_w"/>
                                          </p:val>
                                        </p:tav>
                                        <p:tav tm="100000">
                                          <p:val>
                                            <p:strVal val="#ppt_w"/>
                                          </p:val>
                                        </p:tav>
                                      </p:tavLst>
                                    </p:anim>
                                    <p:anim calcmode="lin" valueType="num">
                                      <p:cBhvr>
                                        <p:cTn id="76" dur="4000" fill="hold"/>
                                        <p:tgtEl>
                                          <p:spTgt spid="13"/>
                                        </p:tgtEl>
                                        <p:attrNameLst>
                                          <p:attrName>ppt_h</p:attrName>
                                        </p:attrNameLst>
                                      </p:cBhvr>
                                      <p:tavLst>
                                        <p:tav tm="0">
                                          <p:val>
                                            <p:fltVal val="0"/>
                                          </p:val>
                                        </p:tav>
                                        <p:tav tm="100000">
                                          <p:val>
                                            <p:strVal val="#ppt_h"/>
                                          </p:val>
                                        </p:tav>
                                      </p:tavLst>
                                    </p:anim>
                                  </p:childTnLst>
                                </p:cTn>
                              </p:par>
                              <p:par>
                                <p:cTn id="77" presetID="17" presetClass="entr" presetSubtype="1"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4000" fill="hold"/>
                                        <p:tgtEl>
                                          <p:spTgt spid="14"/>
                                        </p:tgtEl>
                                        <p:attrNameLst>
                                          <p:attrName>ppt_x</p:attrName>
                                        </p:attrNameLst>
                                      </p:cBhvr>
                                      <p:tavLst>
                                        <p:tav tm="0">
                                          <p:val>
                                            <p:strVal val="#ppt_x"/>
                                          </p:val>
                                        </p:tav>
                                        <p:tav tm="100000">
                                          <p:val>
                                            <p:strVal val="#ppt_x"/>
                                          </p:val>
                                        </p:tav>
                                      </p:tavLst>
                                    </p:anim>
                                    <p:anim calcmode="lin" valueType="num">
                                      <p:cBhvr>
                                        <p:cTn id="80" dur="4000" fill="hold"/>
                                        <p:tgtEl>
                                          <p:spTgt spid="14"/>
                                        </p:tgtEl>
                                        <p:attrNameLst>
                                          <p:attrName>ppt_y</p:attrName>
                                        </p:attrNameLst>
                                      </p:cBhvr>
                                      <p:tavLst>
                                        <p:tav tm="0">
                                          <p:val>
                                            <p:strVal val="#ppt_y-#ppt_h/2"/>
                                          </p:val>
                                        </p:tav>
                                        <p:tav tm="100000">
                                          <p:val>
                                            <p:strVal val="#ppt_y"/>
                                          </p:val>
                                        </p:tav>
                                      </p:tavLst>
                                    </p:anim>
                                    <p:anim calcmode="lin" valueType="num">
                                      <p:cBhvr>
                                        <p:cTn id="81" dur="4000" fill="hold"/>
                                        <p:tgtEl>
                                          <p:spTgt spid="14"/>
                                        </p:tgtEl>
                                        <p:attrNameLst>
                                          <p:attrName>ppt_w</p:attrName>
                                        </p:attrNameLst>
                                      </p:cBhvr>
                                      <p:tavLst>
                                        <p:tav tm="0">
                                          <p:val>
                                            <p:strVal val="#ppt_w"/>
                                          </p:val>
                                        </p:tav>
                                        <p:tav tm="100000">
                                          <p:val>
                                            <p:strVal val="#ppt_w"/>
                                          </p:val>
                                        </p:tav>
                                      </p:tavLst>
                                    </p:anim>
                                    <p:anim calcmode="lin" valueType="num">
                                      <p:cBhvr>
                                        <p:cTn id="82" dur="4000" fill="hold"/>
                                        <p:tgtEl>
                                          <p:spTgt spid="14"/>
                                        </p:tgtEl>
                                        <p:attrNameLst>
                                          <p:attrName>ppt_h</p:attrName>
                                        </p:attrNameLst>
                                      </p:cBhvr>
                                      <p:tavLst>
                                        <p:tav tm="0">
                                          <p:val>
                                            <p:fltVal val="0"/>
                                          </p:val>
                                        </p:tav>
                                        <p:tav tm="100000">
                                          <p:val>
                                            <p:strVal val="#ppt_h"/>
                                          </p:val>
                                        </p:tav>
                                      </p:tavLst>
                                    </p:anim>
                                  </p:childTnLst>
                                </p:cTn>
                              </p:par>
                              <p:par>
                                <p:cTn id="83" presetID="17" presetClass="entr" presetSubtype="8"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4000" fill="hold"/>
                                        <p:tgtEl>
                                          <p:spTgt spid="15"/>
                                        </p:tgtEl>
                                        <p:attrNameLst>
                                          <p:attrName>ppt_x</p:attrName>
                                        </p:attrNameLst>
                                      </p:cBhvr>
                                      <p:tavLst>
                                        <p:tav tm="0">
                                          <p:val>
                                            <p:strVal val="#ppt_x-#ppt_w/2"/>
                                          </p:val>
                                        </p:tav>
                                        <p:tav tm="100000">
                                          <p:val>
                                            <p:strVal val="#ppt_x"/>
                                          </p:val>
                                        </p:tav>
                                      </p:tavLst>
                                    </p:anim>
                                    <p:anim calcmode="lin" valueType="num">
                                      <p:cBhvr>
                                        <p:cTn id="86" dur="4000" fill="hold"/>
                                        <p:tgtEl>
                                          <p:spTgt spid="15"/>
                                        </p:tgtEl>
                                        <p:attrNameLst>
                                          <p:attrName>ppt_y</p:attrName>
                                        </p:attrNameLst>
                                      </p:cBhvr>
                                      <p:tavLst>
                                        <p:tav tm="0">
                                          <p:val>
                                            <p:strVal val="#ppt_y"/>
                                          </p:val>
                                        </p:tav>
                                        <p:tav tm="100000">
                                          <p:val>
                                            <p:strVal val="#ppt_y"/>
                                          </p:val>
                                        </p:tav>
                                      </p:tavLst>
                                    </p:anim>
                                    <p:anim calcmode="lin" valueType="num">
                                      <p:cBhvr>
                                        <p:cTn id="87" dur="4000" fill="hold"/>
                                        <p:tgtEl>
                                          <p:spTgt spid="15"/>
                                        </p:tgtEl>
                                        <p:attrNameLst>
                                          <p:attrName>ppt_w</p:attrName>
                                        </p:attrNameLst>
                                      </p:cBhvr>
                                      <p:tavLst>
                                        <p:tav tm="0">
                                          <p:val>
                                            <p:fltVal val="0"/>
                                          </p:val>
                                        </p:tav>
                                        <p:tav tm="100000">
                                          <p:val>
                                            <p:strVal val="#ppt_w"/>
                                          </p:val>
                                        </p:tav>
                                      </p:tavLst>
                                    </p:anim>
                                    <p:anim calcmode="lin" valueType="num">
                                      <p:cBhvr>
                                        <p:cTn id="88" dur="4000" fill="hold"/>
                                        <p:tgtEl>
                                          <p:spTgt spid="15"/>
                                        </p:tgtEl>
                                        <p:attrNameLst>
                                          <p:attrName>ppt_h</p:attrName>
                                        </p:attrNameLst>
                                      </p:cBhvr>
                                      <p:tavLst>
                                        <p:tav tm="0">
                                          <p:val>
                                            <p:strVal val="#ppt_h"/>
                                          </p:val>
                                        </p:tav>
                                        <p:tav tm="100000">
                                          <p:val>
                                            <p:strVal val="#ppt_h"/>
                                          </p:val>
                                        </p:tav>
                                      </p:tavLst>
                                    </p:anim>
                                  </p:childTnLst>
                                </p:cTn>
                              </p:par>
                              <p:par>
                                <p:cTn id="89" presetID="17" presetClass="entr" presetSubtype="1"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4000" fill="hold"/>
                                        <p:tgtEl>
                                          <p:spTgt spid="16"/>
                                        </p:tgtEl>
                                        <p:attrNameLst>
                                          <p:attrName>ppt_x</p:attrName>
                                        </p:attrNameLst>
                                      </p:cBhvr>
                                      <p:tavLst>
                                        <p:tav tm="0">
                                          <p:val>
                                            <p:strVal val="#ppt_x"/>
                                          </p:val>
                                        </p:tav>
                                        <p:tav tm="100000">
                                          <p:val>
                                            <p:strVal val="#ppt_x"/>
                                          </p:val>
                                        </p:tav>
                                      </p:tavLst>
                                    </p:anim>
                                    <p:anim calcmode="lin" valueType="num">
                                      <p:cBhvr>
                                        <p:cTn id="92" dur="4000" fill="hold"/>
                                        <p:tgtEl>
                                          <p:spTgt spid="16"/>
                                        </p:tgtEl>
                                        <p:attrNameLst>
                                          <p:attrName>ppt_y</p:attrName>
                                        </p:attrNameLst>
                                      </p:cBhvr>
                                      <p:tavLst>
                                        <p:tav tm="0">
                                          <p:val>
                                            <p:strVal val="#ppt_y-#ppt_h/2"/>
                                          </p:val>
                                        </p:tav>
                                        <p:tav tm="100000">
                                          <p:val>
                                            <p:strVal val="#ppt_y"/>
                                          </p:val>
                                        </p:tav>
                                      </p:tavLst>
                                    </p:anim>
                                    <p:anim calcmode="lin" valueType="num">
                                      <p:cBhvr>
                                        <p:cTn id="93" dur="4000" fill="hold"/>
                                        <p:tgtEl>
                                          <p:spTgt spid="16"/>
                                        </p:tgtEl>
                                        <p:attrNameLst>
                                          <p:attrName>ppt_w</p:attrName>
                                        </p:attrNameLst>
                                      </p:cBhvr>
                                      <p:tavLst>
                                        <p:tav tm="0">
                                          <p:val>
                                            <p:strVal val="#ppt_w"/>
                                          </p:val>
                                        </p:tav>
                                        <p:tav tm="100000">
                                          <p:val>
                                            <p:strVal val="#ppt_w"/>
                                          </p:val>
                                        </p:tav>
                                      </p:tavLst>
                                    </p:anim>
                                    <p:anim calcmode="lin" valueType="num">
                                      <p:cBhvr>
                                        <p:cTn id="94" dur="4000" fill="hold"/>
                                        <p:tgtEl>
                                          <p:spTgt spid="16"/>
                                        </p:tgtEl>
                                        <p:attrNameLst>
                                          <p:attrName>ppt_h</p:attrName>
                                        </p:attrNameLst>
                                      </p:cBhvr>
                                      <p:tavLst>
                                        <p:tav tm="0">
                                          <p:val>
                                            <p:fltVal val="0"/>
                                          </p:val>
                                        </p:tav>
                                        <p:tav tm="100000">
                                          <p:val>
                                            <p:strVal val="#ppt_h"/>
                                          </p:val>
                                        </p:tav>
                                      </p:tavLst>
                                    </p:anim>
                                  </p:childTnLst>
                                </p:cTn>
                              </p:par>
                              <p:par>
                                <p:cTn id="95" presetID="17" presetClass="entr" presetSubtype="8"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4000" fill="hold"/>
                                        <p:tgtEl>
                                          <p:spTgt spid="17"/>
                                        </p:tgtEl>
                                        <p:attrNameLst>
                                          <p:attrName>ppt_x</p:attrName>
                                        </p:attrNameLst>
                                      </p:cBhvr>
                                      <p:tavLst>
                                        <p:tav tm="0">
                                          <p:val>
                                            <p:strVal val="#ppt_x-#ppt_w/2"/>
                                          </p:val>
                                        </p:tav>
                                        <p:tav tm="100000">
                                          <p:val>
                                            <p:strVal val="#ppt_x"/>
                                          </p:val>
                                        </p:tav>
                                      </p:tavLst>
                                    </p:anim>
                                    <p:anim calcmode="lin" valueType="num">
                                      <p:cBhvr>
                                        <p:cTn id="98" dur="4000" fill="hold"/>
                                        <p:tgtEl>
                                          <p:spTgt spid="17"/>
                                        </p:tgtEl>
                                        <p:attrNameLst>
                                          <p:attrName>ppt_y</p:attrName>
                                        </p:attrNameLst>
                                      </p:cBhvr>
                                      <p:tavLst>
                                        <p:tav tm="0">
                                          <p:val>
                                            <p:strVal val="#ppt_y"/>
                                          </p:val>
                                        </p:tav>
                                        <p:tav tm="100000">
                                          <p:val>
                                            <p:strVal val="#ppt_y"/>
                                          </p:val>
                                        </p:tav>
                                      </p:tavLst>
                                    </p:anim>
                                    <p:anim calcmode="lin" valueType="num">
                                      <p:cBhvr>
                                        <p:cTn id="99" dur="4000" fill="hold"/>
                                        <p:tgtEl>
                                          <p:spTgt spid="17"/>
                                        </p:tgtEl>
                                        <p:attrNameLst>
                                          <p:attrName>ppt_w</p:attrName>
                                        </p:attrNameLst>
                                      </p:cBhvr>
                                      <p:tavLst>
                                        <p:tav tm="0">
                                          <p:val>
                                            <p:fltVal val="0"/>
                                          </p:val>
                                        </p:tav>
                                        <p:tav tm="100000">
                                          <p:val>
                                            <p:strVal val="#ppt_w"/>
                                          </p:val>
                                        </p:tav>
                                      </p:tavLst>
                                    </p:anim>
                                    <p:anim calcmode="lin" valueType="num">
                                      <p:cBhvr>
                                        <p:cTn id="100" dur="4000" fill="hold"/>
                                        <p:tgtEl>
                                          <p:spTgt spid="17"/>
                                        </p:tgtEl>
                                        <p:attrNameLst>
                                          <p:attrName>ppt_h</p:attrName>
                                        </p:attrNameLst>
                                      </p:cBhvr>
                                      <p:tavLst>
                                        <p:tav tm="0">
                                          <p:val>
                                            <p:strVal val="#ppt_h"/>
                                          </p:val>
                                        </p:tav>
                                        <p:tav tm="100000">
                                          <p:val>
                                            <p:strVal val="#ppt_h"/>
                                          </p:val>
                                        </p:tav>
                                      </p:tavLst>
                                    </p:anim>
                                  </p:childTnLst>
                                </p:cTn>
                              </p:par>
                            </p:childTnLst>
                          </p:cTn>
                        </p:par>
                        <p:par>
                          <p:cTn id="101" fill="hold">
                            <p:stCondLst>
                              <p:cond delay="4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8"/>
                                        </p:tgtEl>
                                        <p:attrNameLst>
                                          <p:attrName>style.visibility</p:attrName>
                                        </p:attrNameLst>
                                      </p:cBhvr>
                                      <p:to>
                                        <p:strVal val="visible"/>
                                      </p:to>
                                    </p:set>
                                    <p:animEffect transition="in" filter="fade">
                                      <p:cBhvr>
                                        <p:cTn id="104" dur="1000"/>
                                        <p:tgtEl>
                                          <p:spTgt spid="18"/>
                                        </p:tgtEl>
                                      </p:cBhvr>
                                    </p:animEffect>
                                    <p:anim calcmode="lin" valueType="num">
                                      <p:cBhvr>
                                        <p:cTn id="105" dur="1000" fill="hold"/>
                                        <p:tgtEl>
                                          <p:spTgt spid="18"/>
                                        </p:tgtEl>
                                        <p:attrNameLst>
                                          <p:attrName>ppt_x</p:attrName>
                                        </p:attrNameLst>
                                      </p:cBhvr>
                                      <p:tavLst>
                                        <p:tav tm="0">
                                          <p:val>
                                            <p:strVal val="#ppt_x-.1"/>
                                          </p:val>
                                        </p:tav>
                                        <p:tav tm="100000">
                                          <p:val>
                                            <p:strVal val="#ppt_x"/>
                                          </p:val>
                                        </p:tav>
                                      </p:tavLst>
                                    </p:anim>
                                    <p:anim calcmode="lin" valueType="num">
                                      <p:cBhvr>
                                        <p:cTn id="10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4" name="Picture 8" descr="http://www.turismo.intoscana.it/allthingstuscany/tuscanycious/files/2010/04/what-is-chianti.jpg"/>
          <p:cNvPicPr>
            <a:picLocks noChangeAspect="1" noChangeArrowheads="1"/>
          </p:cNvPicPr>
          <p:nvPr/>
        </p:nvPicPr>
        <p:blipFill>
          <a:blip r:embed="rId2" cstate="print"/>
          <a:stretch>
            <a:fillRect/>
          </a:stretch>
        </p:blipFill>
        <p:spPr bwMode="auto">
          <a:xfrm>
            <a:off x="0" y="-382860"/>
            <a:ext cx="9144000" cy="6624736"/>
          </a:xfrm>
          <a:prstGeom prst="rect">
            <a:avLst/>
          </a:prstGeom>
          <a:noFill/>
          <a:ln w="9525">
            <a:noFill/>
            <a:miter lim="800000"/>
            <a:headEnd/>
            <a:tailEnd/>
          </a:ln>
        </p:spPr>
      </p:pic>
      <p:pic>
        <p:nvPicPr>
          <p:cNvPr id="6" name="Picture 4" descr="http://www.reflexosonline.com/fotos/medias/31270.jpg"/>
          <p:cNvPicPr>
            <a:picLocks noChangeAspect="1" noChangeArrowheads="1"/>
          </p:cNvPicPr>
          <p:nvPr/>
        </p:nvPicPr>
        <p:blipFill>
          <a:blip r:embed="rId2" cstate="print"/>
          <a:stretch>
            <a:fillRect/>
          </a:stretch>
        </p:blipFill>
        <p:spPr bwMode="auto">
          <a:xfrm>
            <a:off x="0" y="-382860"/>
            <a:ext cx="9144000" cy="6624736"/>
          </a:xfrm>
          <a:prstGeom prst="rect">
            <a:avLst/>
          </a:prstGeom>
          <a:noFill/>
          <a:ln w="9525">
            <a:noFill/>
            <a:miter lim="800000"/>
            <a:headEnd/>
            <a:tailEnd/>
          </a:ln>
        </p:spPr>
      </p:pic>
      <p:sp>
        <p:nvSpPr>
          <p:cNvPr id="4" name="3 CuadroTexto"/>
          <p:cNvSpPr txBox="1"/>
          <p:nvPr/>
        </p:nvSpPr>
        <p:spPr>
          <a:xfrm>
            <a:off x="899592"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su lado estaban el Jardín Botánico y lo que poco más tarde sería el    Observatorio de Madrid. El edificio que lo alberga es obra del arquitecto Juan de Villanueva, autor también del Botánico y del Observatorio.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6"/>
                                        </p:tgtEl>
                                        <p:attrNameLst>
                                          <p:attrName>ppt_w</p:attrName>
                                        </p:attrNameLst>
                                      </p:cBhvr>
                                      <p:tavLst>
                                        <p:tav tm="0">
                                          <p:val>
                                            <p:strVal val="ppt_w"/>
                                          </p:val>
                                        </p:tav>
                                        <p:tav tm="100000">
                                          <p:val>
                                            <p:fltVal val="0"/>
                                          </p:val>
                                        </p:tav>
                                      </p:tavLst>
                                    </p:anim>
                                    <p:anim calcmode="lin" valueType="num">
                                      <p:cBhvr>
                                        <p:cTn id="10" dur="5000"/>
                                        <p:tgtEl>
                                          <p:spTgt spid="6"/>
                                        </p:tgtEl>
                                        <p:attrNameLst>
                                          <p:attrName>ppt_h</p:attrName>
                                        </p:attrNameLst>
                                      </p:cBhvr>
                                      <p:tavLst>
                                        <p:tav tm="0">
                                          <p:val>
                                            <p:strVal val="ppt_h"/>
                                          </p:val>
                                        </p:tav>
                                        <p:tav tm="100000">
                                          <p:val>
                                            <p:fltVal val="0"/>
                                          </p:val>
                                        </p:tav>
                                      </p:tavLst>
                                    </p:anim>
                                    <p:set>
                                      <p:cBhvr>
                                        <p:cTn id="11" dur="1" fill="hold">
                                          <p:stCondLst>
                                            <p:cond delay="4999"/>
                                          </p:stCondLst>
                                        </p:cTn>
                                        <p:tgtEl>
                                          <p:spTgt spid="6"/>
                                        </p:tgtEl>
                                        <p:attrNameLst>
                                          <p:attrName>style.visibility</p:attrName>
                                        </p:attrNameLst>
                                      </p:cBhvr>
                                      <p:to>
                                        <p:strVal val="hidden"/>
                                      </p:to>
                                    </p:set>
                                  </p:childTnLst>
                                </p:cTn>
                              </p:par>
                              <p:par>
                                <p:cTn id="12" presetID="8" presetClass="emph" presetSubtype="0" fill="hold" nodeType="withEffect">
                                  <p:stCondLst>
                                    <p:cond delay="0"/>
                                  </p:stCondLst>
                                  <p:childTnLst>
                                    <p:animRot by="21600000">
                                      <p:cBhvr>
                                        <p:cTn id="13" dur="5000" fill="hold"/>
                                        <p:tgtEl>
                                          <p:spTgt spid="6"/>
                                        </p:tgtEl>
                                        <p:attrNameLst>
                                          <p:attrName>r</p:attrName>
                                        </p:attrNameLst>
                                      </p:cBhvr>
                                    </p:animRot>
                                  </p:childTnLst>
                                </p:cTn>
                              </p:par>
                              <p:par>
                                <p:cTn id="14" presetID="5" presetClass="entr" presetSubtype="10" fill="hold" nodeType="withEffect">
                                  <p:stCondLst>
                                    <p:cond delay="0"/>
                                  </p:stCondLst>
                                  <p:childTnLst>
                                    <p:set>
                                      <p:cBhvr>
                                        <p:cTn id="15" dur="1" fill="hold">
                                          <p:stCondLst>
                                            <p:cond delay="0"/>
                                          </p:stCondLst>
                                        </p:cTn>
                                        <p:tgtEl>
                                          <p:spTgt spid="45064"/>
                                        </p:tgtEl>
                                        <p:attrNameLst>
                                          <p:attrName>style.visibility</p:attrName>
                                        </p:attrNameLst>
                                      </p:cBhvr>
                                      <p:to>
                                        <p:strVal val="visible"/>
                                      </p:to>
                                    </p:set>
                                    <p:animEffect transition="in" filter="checkerboard(across)">
                                      <p:cBhvr>
                                        <p:cTn id="16" dur="5000"/>
                                        <p:tgtEl>
                                          <p:spTgt spid="45064"/>
                                        </p:tgtEl>
                                      </p:cBhvr>
                                    </p:animEffect>
                                  </p:childTnLst>
                                </p:cTn>
                              </p:par>
                              <p:par>
                                <p:cTn id="17" presetID="53" presetClass="entr" presetSubtype="0" fill="hold" nodeType="withEffect">
                                  <p:stCondLst>
                                    <p:cond delay="0"/>
                                  </p:stCondLst>
                                  <p:childTnLst>
                                    <p:set>
                                      <p:cBhvr>
                                        <p:cTn id="18" dur="1" fill="hold">
                                          <p:stCondLst>
                                            <p:cond delay="0"/>
                                          </p:stCondLst>
                                        </p:cTn>
                                        <p:tgtEl>
                                          <p:spTgt spid="45064"/>
                                        </p:tgtEl>
                                        <p:attrNameLst>
                                          <p:attrName>style.visibility</p:attrName>
                                        </p:attrNameLst>
                                      </p:cBhvr>
                                      <p:to>
                                        <p:strVal val="visible"/>
                                      </p:to>
                                    </p:set>
                                    <p:anim calcmode="lin" valueType="num">
                                      <p:cBhvr>
                                        <p:cTn id="19" dur="5000" fill="hold"/>
                                        <p:tgtEl>
                                          <p:spTgt spid="45064"/>
                                        </p:tgtEl>
                                        <p:attrNameLst>
                                          <p:attrName>ppt_w</p:attrName>
                                        </p:attrNameLst>
                                      </p:cBhvr>
                                      <p:tavLst>
                                        <p:tav tm="0">
                                          <p:val>
                                            <p:fltVal val="0"/>
                                          </p:val>
                                        </p:tav>
                                        <p:tav tm="100000">
                                          <p:val>
                                            <p:strVal val="#ppt_w"/>
                                          </p:val>
                                        </p:tav>
                                      </p:tavLst>
                                    </p:anim>
                                    <p:anim calcmode="lin" valueType="num">
                                      <p:cBhvr>
                                        <p:cTn id="20" dur="5000" fill="hold"/>
                                        <p:tgtEl>
                                          <p:spTgt spid="45064"/>
                                        </p:tgtEl>
                                        <p:attrNameLst>
                                          <p:attrName>ppt_h</p:attrName>
                                        </p:attrNameLst>
                                      </p:cBhvr>
                                      <p:tavLst>
                                        <p:tav tm="0">
                                          <p:val>
                                            <p:fltVal val="0"/>
                                          </p:val>
                                        </p:tav>
                                        <p:tav tm="100000">
                                          <p:val>
                                            <p:strVal val="#ppt_h"/>
                                          </p:val>
                                        </p:tav>
                                      </p:tavLst>
                                    </p:anim>
                                    <p:animEffect transition="in" filter="fade">
                                      <p:cBhvr>
                                        <p:cTn id="21" dur="5000"/>
                                        <p:tgtEl>
                                          <p:spTgt spid="4506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8 Nuestra Señora del Pila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se conocería como Colina de las Ciencias (animales, plantas y estrellas). Sin embargo, Villanueva no vería acabado el proyecto debido al retraso de las obras provocado por la invasión napoleónica.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blinds dir="vert"/>
      </p:transition>
    </mc:Choice>
    <mc:Fallback>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3"/>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6482.JPG"/>
          <p:cNvPicPr>
            <a:picLocks noChangeAspect="1"/>
          </p:cNvPicPr>
          <p:nvPr/>
        </p:nvPicPr>
        <p:blipFill>
          <a:blip r:embed="rId2" cstate="print"/>
          <a:stretch>
            <a:fillRect/>
          </a:stretch>
        </p:blipFill>
        <p:spPr bwMode="auto">
          <a:xfrm>
            <a:off x="0" y="0"/>
            <a:ext cx="9144000" cy="5681133"/>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00063" y="298450"/>
            <a:ext cx="8296275" cy="5067300"/>
          </a:xfrm>
          <a:prstGeom prst="rect">
            <a:avLst/>
          </a:prstGeom>
          <a:solidFill>
            <a:schemeClr val="tx2">
              <a:lumMod val="9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85813" y="596900"/>
            <a:ext cx="7643812" cy="4479925"/>
          </a:xfrm>
          <a:prstGeom prst="rect">
            <a:avLst/>
          </a:prstGeom>
          <a:solidFill>
            <a:schemeClr val="accent1">
              <a:lumMod val="20000"/>
              <a:lumOff val="80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su inauguración, los reyes Fernando VII y María Isabel de Braganza tomaron bajo su protección el edificio. Su intención era convertir el palacio en Galería de las Nobles Artes.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1"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2)">
                                      <p:cBhvr>
                                        <p:cTn id="16" dur="5000"/>
                                        <p:tgtEl>
                                          <p:spTgt spid="4"/>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ppt_w+.3"/>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animEffect transition="in" filter="fade">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3 Imagen" descr="4170473550_c0edca0ace_z.jpg"/>
          <p:cNvPicPr>
            <a:picLocks noChangeAspect="1"/>
          </p:cNvPicPr>
          <p:nvPr/>
        </p:nvPicPr>
        <p:blipFill>
          <a:blip r:embed="rId2" cstate="print"/>
          <a:stretch>
            <a:fillRect/>
          </a:stretch>
        </p:blipFill>
        <p:spPr bwMode="auto">
          <a:xfrm>
            <a:off x="-500063" y="5715033"/>
            <a:ext cx="71438" cy="44384"/>
          </a:xfrm>
          <a:prstGeom prst="rect">
            <a:avLst/>
          </a:prstGeom>
          <a:noFill/>
          <a:ln w="9525">
            <a:noFill/>
            <a:miter lim="800000"/>
            <a:headEnd/>
            <a:tailEnd/>
          </a:ln>
        </p:spPr>
      </p:pic>
      <p:pic>
        <p:nvPicPr>
          <p:cNvPr id="5" name="4 Imagen" descr="4170473550_c0edca0ace_z.jpg"/>
          <p:cNvPicPr>
            <a:picLocks noChangeAspect="1"/>
          </p:cNvPicPr>
          <p:nvPr/>
        </p:nvPicPr>
        <p:blipFill>
          <a:blip r:embed="rId3" cstate="print"/>
          <a:stretch>
            <a:fillRect/>
          </a:stretch>
        </p:blipFill>
        <p:spPr bwMode="auto">
          <a:xfrm>
            <a:off x="0" y="16933"/>
            <a:ext cx="9144000" cy="5681133"/>
          </a:xfrm>
          <a:prstGeom prst="rect">
            <a:avLst/>
          </a:prstGeom>
          <a:noFill/>
          <a:ln w="9525">
            <a:noFill/>
            <a:miter lim="800000"/>
            <a:headEnd/>
            <a:tailEnd/>
          </a:ln>
        </p:spPr>
      </p:pic>
      <p:pic>
        <p:nvPicPr>
          <p:cNvPr id="6" name="5 Imagen" descr="4170473550_c0edca0ace_z.jpg"/>
          <p:cNvPicPr>
            <a:picLocks noChangeAspect="1"/>
          </p:cNvPicPr>
          <p:nvPr/>
        </p:nvPicPr>
        <p:blipFill>
          <a:blip r:embed="rId3" cstate="print"/>
          <a:stretch>
            <a:fillRect/>
          </a:stretch>
        </p:blipFill>
        <p:spPr bwMode="auto">
          <a:xfrm>
            <a:off x="0" y="16933"/>
            <a:ext cx="9144000" cy="5681133"/>
          </a:xfrm>
          <a:prstGeom prst="rect">
            <a:avLst/>
          </a:prstGeom>
          <a:noFill/>
          <a:ln w="9525">
            <a:noFill/>
            <a:miter lim="800000"/>
            <a:headEnd/>
            <a:tailEnd/>
          </a:ln>
        </p:spPr>
      </p:pic>
      <p:sp>
        <p:nvSpPr>
          <p:cNvPr id="7" name="6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1819 se inauguró como Museo Real de Pinturas, tomando como base las colecciones reales. Tras la revolución de 1868, que destronó a Isabel II, pasó a denominarse Museo Nacional de Pintura y Escultura.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nodeType="withEffect">
                                  <p:stCondLst>
                                    <p:cond delay="0"/>
                                  </p:stCondLst>
                                  <p:childTnLst>
                                    <p:animEffect transition="out" filter="wheel(3)">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r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336550"/>
            <a:ext cx="8785225" cy="5041900"/>
          </a:xfrm>
          <a:prstGeom prst="rect">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95288" y="517525"/>
            <a:ext cx="8353425" cy="4679950"/>
          </a:xfrm>
          <a:prstGeom prst="rect">
            <a:avLst/>
          </a:prstGeom>
          <a:solidFill>
            <a:schemeClr val="tx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1920 cuando tomó el nombre actual de Museo Nacional del Prado, que era como se le conocía de manera popular.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switch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4500"/>
                                        <p:tgtEl>
                                          <p:spTgt spid="7"/>
                                        </p:tgtEl>
                                      </p:cBhvr>
                                    </p:animEffect>
                                    <p:set>
                                      <p:cBhvr>
                                        <p:cTn id="7" dur="1" fill="hold">
                                          <p:stCondLst>
                                            <p:cond delay="4499"/>
                                          </p:stCondLst>
                                        </p:cTn>
                                        <p:tgtEl>
                                          <p:spTgt spid="7"/>
                                        </p:tgtEl>
                                        <p:attrNameLst>
                                          <p:attrName>style.visibility</p:attrName>
                                        </p:attrNameLst>
                                      </p:cBhvr>
                                      <p:to>
                                        <p:strVal val="hidden"/>
                                      </p:to>
                                    </p:set>
                                  </p:childTnLst>
                                </p:cTn>
                              </p:par>
                              <p:par>
                                <p:cTn id="8" presetID="16" presetClass="exit" presetSubtype="37" fill="hold" nodeType="withEffect">
                                  <p:stCondLst>
                                    <p:cond delay="500"/>
                                  </p:stCondLst>
                                  <p:childTnLst>
                                    <p:animEffect transition="out" filter="barn(outVertical)">
                                      <p:cBhvr>
                                        <p:cTn id="9" dur="4500"/>
                                        <p:tgtEl>
                                          <p:spTgt spid="6"/>
                                        </p:tgtEl>
                                      </p:cBhvr>
                                    </p:animEffect>
                                    <p:set>
                                      <p:cBhvr>
                                        <p:cTn id="10" dur="1" fill="hold">
                                          <p:stCondLst>
                                            <p:cond delay="4499"/>
                                          </p:stCondLst>
                                        </p:cTn>
                                        <p:tgtEl>
                                          <p:spTgt spid="6"/>
                                        </p:tgtEl>
                                        <p:attrNameLst>
                                          <p:attrName>style.visibility</p:attrName>
                                        </p:attrNameLst>
                                      </p:cBhvr>
                                      <p:to>
                                        <p:strVal val="hidden"/>
                                      </p:to>
                                    </p:set>
                                  </p:childTnLst>
                                </p:cTn>
                              </p:par>
                              <p:par>
                                <p:cTn id="11" presetID="8" presetClass="exit" presetSubtype="32" fill="hold" nodeType="withEffect">
                                  <p:stCondLst>
                                    <p:cond delay="500"/>
                                  </p:stCondLst>
                                  <p:childTnLst>
                                    <p:animEffect transition="out" filter="diamond(out)">
                                      <p:cBhvr>
                                        <p:cTn id="12" dur="4500"/>
                                        <p:tgtEl>
                                          <p:spTgt spid="5"/>
                                        </p:tgtEl>
                                      </p:cBhvr>
                                    </p:animEffect>
                                    <p:set>
                                      <p:cBhvr>
                                        <p:cTn id="13" dur="1" fill="hold">
                                          <p:stCondLst>
                                            <p:cond delay="4499"/>
                                          </p:stCondLst>
                                        </p:cTn>
                                        <p:tgtEl>
                                          <p:spTgt spid="5"/>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diamond(out)">
                                      <p:cBhvr>
                                        <p:cTn id="16" dur="5000"/>
                                        <p:tgtEl>
                                          <p:spTgt spid="21506"/>
                                        </p:tgtEl>
                                      </p:cBhvr>
                                    </p:animEffect>
                                  </p:childTnLst>
                                </p:cTn>
                              </p:par>
                              <p:par>
                                <p:cTn id="17" presetID="23" presetClass="entr" presetSubtype="36"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 calcmode="lin" valueType="num">
                                      <p:cBhvr>
                                        <p:cTn id="19" dur="5000" fill="hold"/>
                                        <p:tgtEl>
                                          <p:spTgt spid="21506"/>
                                        </p:tgtEl>
                                        <p:attrNameLst>
                                          <p:attrName>ppt_w</p:attrName>
                                        </p:attrNameLst>
                                      </p:cBhvr>
                                      <p:tavLst>
                                        <p:tav tm="0">
                                          <p:val>
                                            <p:strVal val="(6*min(max(#ppt_w*#ppt_h,.3),1)-7.4)/-.7*#ppt_w"/>
                                          </p:val>
                                        </p:tav>
                                        <p:tav tm="100000">
                                          <p:val>
                                            <p:strVal val="#ppt_w"/>
                                          </p:val>
                                        </p:tav>
                                      </p:tavLst>
                                    </p:anim>
                                    <p:anim calcmode="lin" valueType="num">
                                      <p:cBhvr>
                                        <p:cTn id="20" dur="5000" fill="hold"/>
                                        <p:tgtEl>
                                          <p:spTgt spid="21506"/>
                                        </p:tgtEl>
                                        <p:attrNameLst>
                                          <p:attrName>ppt_h</p:attrName>
                                        </p:attrNameLst>
                                      </p:cBhvr>
                                      <p:tavLst>
                                        <p:tav tm="0">
                                          <p:val>
                                            <p:strVal val="(6*min(max(#ppt_w*#ppt_h,.3),1)-7.4)/-.7*#ppt_h"/>
                                          </p:val>
                                        </p:tav>
                                        <p:tav tm="100000">
                                          <p:val>
                                            <p:strVal val="#ppt_h"/>
                                          </p:val>
                                        </p:tav>
                                      </p:tavLst>
                                    </p:anim>
                                    <p:anim calcmode="lin" valueType="num">
                                      <p:cBhvr>
                                        <p:cTn id="21" dur="5000" fill="hold"/>
                                        <p:tgtEl>
                                          <p:spTgt spid="21506"/>
                                        </p:tgtEl>
                                        <p:attrNameLst>
                                          <p:attrName>ppt_x</p:attrName>
                                        </p:attrNameLst>
                                      </p:cBhvr>
                                      <p:tavLst>
                                        <p:tav tm="0">
                                          <p:val>
                                            <p:fltVal val="0.5"/>
                                          </p:val>
                                        </p:tav>
                                        <p:tav tm="100000">
                                          <p:val>
                                            <p:strVal val="#ppt_x"/>
                                          </p:val>
                                        </p:tav>
                                      </p:tavLst>
                                    </p:anim>
                                    <p:anim calcmode="lin" valueType="num">
                                      <p:cBhvr>
                                        <p:cTn id="22" dur="5000" fill="hold"/>
                                        <p:tgtEl>
                                          <p:spTgt spid="21506"/>
                                        </p:tgtEl>
                                        <p:attrNameLst>
                                          <p:attrName>ppt_y</p:attrName>
                                        </p:attrNameLst>
                                      </p:cBhvr>
                                      <p:tavLst>
                                        <p:tav tm="0">
                                          <p:val>
                                            <p:strVal val="1+(6*min(max(#ppt_w*#ppt_h,.3),1)-7.4)/-.7*#ppt_h/2"/>
                                          </p:val>
                                        </p:tav>
                                        <p:tav tm="100000">
                                          <p:val>
                                            <p:strVal val="#ppt_y"/>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1.JPG"/>
          <p:cNvPicPr>
            <a:picLocks noGrp="1" noChangeAspect="1"/>
          </p:cNvPicPr>
          <p:nvPr>
            <p:ph idx="1"/>
          </p:nvPr>
        </p:nvPicPr>
        <p:blipFill>
          <a:blip r:embed="rId2" cstate="print"/>
          <a:srcRect r="75200"/>
          <a:stretch>
            <a:fillRect/>
          </a:stretch>
        </p:blipFill>
        <p:spPr>
          <a:xfrm>
            <a:off x="0" y="0"/>
            <a:ext cx="2267744" cy="5715000"/>
          </a:xfrm>
        </p:spPr>
      </p:pic>
      <p:pic>
        <p:nvPicPr>
          <p:cNvPr id="7" name="Picture 6" descr="a2.JPG"/>
          <p:cNvPicPr>
            <a:picLocks noChangeAspect="1"/>
          </p:cNvPicPr>
          <p:nvPr/>
        </p:nvPicPr>
        <p:blipFill>
          <a:blip r:embed="rId2" cstate="print"/>
          <a:srcRect l="24800" r="50000"/>
          <a:stretch>
            <a:fillRect/>
          </a:stretch>
        </p:blipFill>
        <p:spPr bwMode="auto">
          <a:xfrm>
            <a:off x="2267744" y="0"/>
            <a:ext cx="2304256" cy="5714999"/>
          </a:xfrm>
          <a:prstGeom prst="rect">
            <a:avLst/>
          </a:prstGeom>
          <a:noFill/>
          <a:ln w="9525">
            <a:noFill/>
            <a:miter lim="800000"/>
            <a:headEnd/>
            <a:tailEnd/>
          </a:ln>
        </p:spPr>
      </p:pic>
      <p:pic>
        <p:nvPicPr>
          <p:cNvPr id="8" name="Picture 7" descr="a3.JPG"/>
          <p:cNvPicPr>
            <a:picLocks noChangeAspect="1"/>
          </p:cNvPicPr>
          <p:nvPr/>
        </p:nvPicPr>
        <p:blipFill>
          <a:blip r:embed="rId2" cstate="print"/>
          <a:srcRect l="50000" r="24800"/>
          <a:stretch>
            <a:fillRect/>
          </a:stretch>
        </p:blipFill>
        <p:spPr bwMode="auto">
          <a:xfrm>
            <a:off x="4572000" y="0"/>
            <a:ext cx="2304256" cy="5715000"/>
          </a:xfrm>
          <a:prstGeom prst="rect">
            <a:avLst/>
          </a:prstGeom>
          <a:noFill/>
          <a:ln w="9525">
            <a:noFill/>
            <a:miter lim="800000"/>
            <a:headEnd/>
            <a:tailEnd/>
          </a:ln>
        </p:spPr>
      </p:pic>
      <p:pic>
        <p:nvPicPr>
          <p:cNvPr id="9" name="Picture 8" descr="a4.JPG"/>
          <p:cNvPicPr>
            <a:picLocks noChangeAspect="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10" name="9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este edificio suele decirse que es el ejemplo más destacado de la arquitectura Neoclásica madrileña, y en la actualidad está protegido como Bien de Interés Cultural.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37"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anim calcmode="lin" valueType="num">
                                      <p:cBhvr>
                                        <p:cTn id="11" dur="5000" fill="hold"/>
                                        <p:tgtEl>
                                          <p:spTgt spid="6"/>
                                        </p:tgtEl>
                                        <p:attrNameLst>
                                          <p:attrName>ppt_x</p:attrName>
                                        </p:attrNameLst>
                                      </p:cBhvr>
                                      <p:tavLst>
                                        <p:tav tm="0">
                                          <p:val>
                                            <p:strVal val="#ppt_x"/>
                                          </p:val>
                                        </p:tav>
                                        <p:tav tm="100000">
                                          <p:val>
                                            <p:strVal val="#ppt_x"/>
                                          </p:val>
                                        </p:tav>
                                      </p:tavLst>
                                    </p:anim>
                                    <p:anim calcmode="lin" valueType="num">
                                      <p:cBhvr>
                                        <p:cTn id="12" dur="4500" decel="100000" fill="hold"/>
                                        <p:tgtEl>
                                          <p:spTgt spid="6"/>
                                        </p:tgtEl>
                                        <p:attrNameLst>
                                          <p:attrName>ppt_y</p:attrName>
                                        </p:attrNameLst>
                                      </p:cBhvr>
                                      <p:tavLst>
                                        <p:tav tm="0">
                                          <p:val>
                                            <p:strVal val="#ppt_y+1"/>
                                          </p:val>
                                        </p:tav>
                                        <p:tav tm="100000">
                                          <p:val>
                                            <p:strVal val="#ppt_y-.03"/>
                                          </p:val>
                                        </p:tav>
                                      </p:tavLst>
                                    </p:anim>
                                    <p:anim calcmode="lin" valueType="num">
                                      <p:cBhvr>
                                        <p:cTn id="13" dur="500" accel="100000" fill="hold">
                                          <p:stCondLst>
                                            <p:cond delay="4500"/>
                                          </p:stCondLst>
                                        </p:cTn>
                                        <p:tgtEl>
                                          <p:spTgt spid="6"/>
                                        </p:tgtEl>
                                        <p:attrNameLst>
                                          <p:attrName>ppt_y</p:attrName>
                                        </p:attrNameLst>
                                      </p:cBhvr>
                                      <p:tavLst>
                                        <p:tav tm="0">
                                          <p:val>
                                            <p:strVal val="#ppt_y-.03"/>
                                          </p:val>
                                        </p:tav>
                                        <p:tav tm="100000">
                                          <p:val>
                                            <p:strVal val="#ppt_y"/>
                                          </p:val>
                                        </p:tav>
                                      </p:tavLst>
                                    </p:anim>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5000"/>
                                        <p:tgtEl>
                                          <p:spTgt spid="7"/>
                                        </p:tgtEl>
                                      </p:cBhvr>
                                    </p:animEffect>
                                  </p:childTnLst>
                                </p:cTn>
                              </p:par>
                              <p:par>
                                <p:cTn id="17" presetID="37"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0"/>
                                        <p:tgtEl>
                                          <p:spTgt spid="7"/>
                                        </p:tgtEl>
                                      </p:cBhvr>
                                    </p:animEffect>
                                    <p:anim calcmode="lin" valueType="num">
                                      <p:cBhvr>
                                        <p:cTn id="20" dur="5000" fill="hold"/>
                                        <p:tgtEl>
                                          <p:spTgt spid="7"/>
                                        </p:tgtEl>
                                        <p:attrNameLst>
                                          <p:attrName>ppt_x</p:attrName>
                                        </p:attrNameLst>
                                      </p:cBhvr>
                                      <p:tavLst>
                                        <p:tav tm="0">
                                          <p:val>
                                            <p:strVal val="#ppt_x"/>
                                          </p:val>
                                        </p:tav>
                                        <p:tav tm="100000">
                                          <p:val>
                                            <p:strVal val="#ppt_x"/>
                                          </p:val>
                                        </p:tav>
                                      </p:tavLst>
                                    </p:anim>
                                    <p:anim calcmode="lin" valueType="num">
                                      <p:cBhvr>
                                        <p:cTn id="21" dur="4500" decel="100000" fill="hold"/>
                                        <p:tgtEl>
                                          <p:spTgt spid="7"/>
                                        </p:tgtEl>
                                        <p:attrNameLst>
                                          <p:attrName>ppt_y</p:attrName>
                                        </p:attrNameLst>
                                      </p:cBhvr>
                                      <p:tavLst>
                                        <p:tav tm="0">
                                          <p:val>
                                            <p:strVal val="#ppt_y+1"/>
                                          </p:val>
                                        </p:tav>
                                        <p:tav tm="100000">
                                          <p:val>
                                            <p:strVal val="#ppt_y-.03"/>
                                          </p:val>
                                        </p:tav>
                                      </p:tavLst>
                                    </p:anim>
                                    <p:anim calcmode="lin" valueType="num">
                                      <p:cBhvr>
                                        <p:cTn id="22" dur="500" accel="100000" fill="hold">
                                          <p:stCondLst>
                                            <p:cond delay="4500"/>
                                          </p:stCondLst>
                                        </p:cTn>
                                        <p:tgtEl>
                                          <p:spTgt spid="7"/>
                                        </p:tgtEl>
                                        <p:attrNameLst>
                                          <p:attrName>ppt_y</p:attrName>
                                        </p:attrNameLst>
                                      </p:cBhvr>
                                      <p:tavLst>
                                        <p:tav tm="0">
                                          <p:val>
                                            <p:strVal val="#ppt_y-.03"/>
                                          </p:val>
                                        </p:tav>
                                        <p:tav tm="100000">
                                          <p:val>
                                            <p:strVal val="#ppt_y"/>
                                          </p:val>
                                        </p:tav>
                                      </p:tavLst>
                                    </p:anim>
                                  </p:childTnLst>
                                </p:cTn>
                              </p:par>
                              <p:par>
                                <p:cTn id="23" presetID="20"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edge">
                                      <p:cBhvr>
                                        <p:cTn id="25" dur="5000"/>
                                        <p:tgtEl>
                                          <p:spTgt spid="8"/>
                                        </p:tgtEl>
                                      </p:cBhvr>
                                    </p:animEffect>
                                  </p:childTnLst>
                                </p:cTn>
                              </p:par>
                              <p:par>
                                <p:cTn id="26" presetID="37"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0"/>
                                        <p:tgtEl>
                                          <p:spTgt spid="8"/>
                                        </p:tgtEl>
                                      </p:cBhvr>
                                    </p:animEffect>
                                    <p:anim calcmode="lin" valueType="num">
                                      <p:cBhvr>
                                        <p:cTn id="29" dur="5000" fill="hold"/>
                                        <p:tgtEl>
                                          <p:spTgt spid="8"/>
                                        </p:tgtEl>
                                        <p:attrNameLst>
                                          <p:attrName>ppt_x</p:attrName>
                                        </p:attrNameLst>
                                      </p:cBhvr>
                                      <p:tavLst>
                                        <p:tav tm="0">
                                          <p:val>
                                            <p:strVal val="#ppt_x"/>
                                          </p:val>
                                        </p:tav>
                                        <p:tav tm="100000">
                                          <p:val>
                                            <p:strVal val="#ppt_x"/>
                                          </p:val>
                                        </p:tav>
                                      </p:tavLst>
                                    </p:anim>
                                    <p:anim calcmode="lin" valueType="num">
                                      <p:cBhvr>
                                        <p:cTn id="30" dur="4500" decel="100000" fill="hold"/>
                                        <p:tgtEl>
                                          <p:spTgt spid="8"/>
                                        </p:tgtEl>
                                        <p:attrNameLst>
                                          <p:attrName>ppt_y</p:attrName>
                                        </p:attrNameLst>
                                      </p:cBhvr>
                                      <p:tavLst>
                                        <p:tav tm="0">
                                          <p:val>
                                            <p:strVal val="#ppt_y+1"/>
                                          </p:val>
                                        </p:tav>
                                        <p:tav tm="100000">
                                          <p:val>
                                            <p:strVal val="#ppt_y-.03"/>
                                          </p:val>
                                        </p:tav>
                                      </p:tavLst>
                                    </p:anim>
                                    <p:anim calcmode="lin" valueType="num">
                                      <p:cBhvr>
                                        <p:cTn id="31" dur="500" accel="100000" fill="hold">
                                          <p:stCondLst>
                                            <p:cond delay="4500"/>
                                          </p:stCondLst>
                                        </p:cTn>
                                        <p:tgtEl>
                                          <p:spTgt spid="8"/>
                                        </p:tgtEl>
                                        <p:attrNameLst>
                                          <p:attrName>ppt_y</p:attrName>
                                        </p:attrNameLst>
                                      </p:cBhvr>
                                      <p:tavLst>
                                        <p:tav tm="0">
                                          <p:val>
                                            <p:strVal val="#ppt_y-.03"/>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5000"/>
                                        <p:tgtEl>
                                          <p:spTgt spid="9"/>
                                        </p:tgtEl>
                                      </p:cBhvr>
                                    </p:animEffect>
                                  </p:childTnLst>
                                </p:cTn>
                              </p:par>
                              <p:par>
                                <p:cTn id="35" presetID="37" presetClass="entr" presetSubtype="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0"/>
                                        <p:tgtEl>
                                          <p:spTgt spid="9"/>
                                        </p:tgtEl>
                                      </p:cBhvr>
                                    </p:animEffect>
                                    <p:anim calcmode="lin" valueType="num">
                                      <p:cBhvr>
                                        <p:cTn id="38" dur="5000" fill="hold"/>
                                        <p:tgtEl>
                                          <p:spTgt spid="9"/>
                                        </p:tgtEl>
                                        <p:attrNameLst>
                                          <p:attrName>ppt_x</p:attrName>
                                        </p:attrNameLst>
                                      </p:cBhvr>
                                      <p:tavLst>
                                        <p:tav tm="0">
                                          <p:val>
                                            <p:strVal val="#ppt_x"/>
                                          </p:val>
                                        </p:tav>
                                        <p:tav tm="100000">
                                          <p:val>
                                            <p:strVal val="#ppt_x"/>
                                          </p:val>
                                        </p:tav>
                                      </p:tavLst>
                                    </p:anim>
                                    <p:anim calcmode="lin" valueType="num">
                                      <p:cBhvr>
                                        <p:cTn id="39" dur="4500" decel="100000" fill="hold"/>
                                        <p:tgtEl>
                                          <p:spTgt spid="9"/>
                                        </p:tgtEl>
                                        <p:attrNameLst>
                                          <p:attrName>ppt_y</p:attrName>
                                        </p:attrNameLst>
                                      </p:cBhvr>
                                      <p:tavLst>
                                        <p:tav tm="0">
                                          <p:val>
                                            <p:strVal val="#ppt_y+1"/>
                                          </p:val>
                                        </p:tav>
                                        <p:tav tm="100000">
                                          <p:val>
                                            <p:strVal val="#ppt_y-.03"/>
                                          </p:val>
                                        </p:tav>
                                      </p:tavLst>
                                    </p:anim>
                                    <p:anim calcmode="lin" valueType="num">
                                      <p:cBhvr>
                                        <p:cTn id="40" dur="500" accel="100000" fill="hold">
                                          <p:stCondLst>
                                            <p:cond delay="4500"/>
                                          </p:stCondLst>
                                        </p:cTn>
                                        <p:tgtEl>
                                          <p:spTgt spid="9"/>
                                        </p:tgtEl>
                                        <p:attrNameLst>
                                          <p:attrName>ppt_y</p:attrName>
                                        </p:attrNameLst>
                                      </p:cBhvr>
                                      <p:tavLst>
                                        <p:tav tm="0">
                                          <p:val>
                                            <p:strVal val="#ppt_y-.03"/>
                                          </p:val>
                                        </p:tav>
                                        <p:tav tm="100000">
                                          <p:val>
                                            <p:strVal val="#ppt_y"/>
                                          </p:val>
                                        </p:tav>
                                      </p:tavLst>
                                    </p:anim>
                                  </p:childTnLst>
                                </p:cTn>
                              </p:par>
                            </p:childTnLst>
                          </p:cTn>
                        </p:par>
                        <p:par>
                          <p:cTn id="41" fill="hold">
                            <p:stCondLst>
                              <p:cond delay="5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27793096_f9770c3180_o.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pic>
        <p:nvPicPr>
          <p:cNvPr id="5" name="4 Imagen" descr="4427793096_f9770c3180_o.jpg"/>
          <p:cNvPicPr>
            <a:picLocks noChangeAspect="1"/>
          </p:cNvPicPr>
          <p:nvPr/>
        </p:nvPicPr>
        <p:blipFill>
          <a:blip r:embed="rId2" cstate="print"/>
          <a:stretch>
            <a:fillRect/>
          </a:stretch>
        </p:blipFill>
        <p:spPr bwMode="auto">
          <a:xfrm>
            <a:off x="395536" y="217488"/>
            <a:ext cx="8424935" cy="5280025"/>
          </a:xfrm>
          <a:prstGeom prst="rect">
            <a:avLst/>
          </a:prstGeom>
          <a:noFill/>
          <a:ln w="9525">
            <a:noFill/>
            <a:miter lim="800000"/>
            <a:headEnd/>
            <a:tailEnd/>
          </a:ln>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inauguración el Museo del Prado ha experimentado reformas, mejoras y ampliaciones. La última es la diseñada por el arquitecto Rafael Moneo, que le ha añadido unas nuevas instalaciones y salas de exposición en el lado 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switch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3 Imagen" descr="gghgg5.pn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6">
              <a:lumMod val="20000"/>
              <a:lumOff val="80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358775"/>
            <a:ext cx="8429625" cy="5162550"/>
          </a:xfrm>
          <a:prstGeom prst="rect">
            <a:avLst/>
          </a:prstGeom>
          <a:solidFill>
            <a:schemeClr val="accent6">
              <a:lumMod val="20000"/>
              <a:lumOff val="80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714375"/>
            <a:ext cx="7848600" cy="4519613"/>
          </a:xfrm>
          <a:prstGeom prst="rect">
            <a:avLst/>
          </a:prstGeom>
          <a:solidFill>
            <a:schemeClr val="accent6">
              <a:lumMod val="40000"/>
              <a:lumOff val="60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lado de la Iglesia de los Jerónimos se incorporó el Claustro de los Jerónimos, del antiguo Monasterio de San Jerónimo el Real, al espacio visitable del Museo.</a:t>
            </a:r>
          </a:p>
        </p:txBody>
      </p:sp>
    </p:spTree>
  </p:cSld>
  <p:clrMapOvr>
    <a:masterClrMapping/>
  </p:clrMapOvr>
  <mc:AlternateContent xmlns:mc="http://schemas.openxmlformats.org/markup-compatibility/2006">
    <mc:Choice xmlns:p14="http://schemas.microsoft.com/office/powerpoint/2010/main" Requires="p14">
      <p:transition spd="slow" p14:dur="2250" advTm="23000">
        <p14:conveyor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2530"/>
                                        </p:tgtEl>
                                        <p:attrNameLst>
                                          <p:attrName>style.visibility</p:attrName>
                                        </p:attrNameLst>
                                      </p:cBhvr>
                                      <p:to>
                                        <p:strVal val="visible"/>
                                      </p:to>
                                    </p:set>
                                    <p:anim calcmode="lin" valueType="num">
                                      <p:cBhvr>
                                        <p:cTn id="16" dur="5000" fill="hold"/>
                                        <p:tgtEl>
                                          <p:spTgt spid="22530"/>
                                        </p:tgtEl>
                                        <p:attrNameLst>
                                          <p:attrName>ppt_w</p:attrName>
                                        </p:attrNameLst>
                                      </p:cBhvr>
                                      <p:tavLst>
                                        <p:tav tm="0">
                                          <p:val>
                                            <p:strVal val="4/3*#ppt_w"/>
                                          </p:val>
                                        </p:tav>
                                        <p:tav tm="100000">
                                          <p:val>
                                            <p:strVal val="#ppt_w"/>
                                          </p:val>
                                        </p:tav>
                                      </p:tavLst>
                                    </p:anim>
                                    <p:anim calcmode="lin" valueType="num">
                                      <p:cBhvr>
                                        <p:cTn id="17" dur="5000" fill="hold"/>
                                        <p:tgtEl>
                                          <p:spTgt spid="22530"/>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cstate="print"/>
          <a:srcRect r="83075"/>
          <a:stretch>
            <a:fillRect/>
          </a:stretch>
        </p:blipFill>
        <p:spPr bwMode="auto">
          <a:xfrm>
            <a:off x="0" y="0"/>
            <a:ext cx="1547664" cy="5715000"/>
          </a:xfrm>
          <a:prstGeom prst="rect">
            <a:avLst/>
          </a:prstGeom>
          <a:noFill/>
          <a:ln w="9525">
            <a:noFill/>
            <a:miter lim="800000"/>
            <a:headEnd/>
            <a:tailEnd/>
          </a:ln>
        </p:spPr>
      </p:pic>
      <p:pic>
        <p:nvPicPr>
          <p:cNvPr id="13" name="Imagen 12"/>
          <p:cNvPicPr>
            <a:picLocks noChangeAspect="1"/>
          </p:cNvPicPr>
          <p:nvPr/>
        </p:nvPicPr>
        <p:blipFill>
          <a:blip r:embed="rId2" cstate="print"/>
          <a:srcRect l="83863"/>
          <a:stretch>
            <a:fillRect/>
          </a:stretch>
        </p:blipFill>
        <p:spPr bwMode="auto">
          <a:xfrm>
            <a:off x="7668344" y="0"/>
            <a:ext cx="1475657" cy="5715000"/>
          </a:xfrm>
          <a:prstGeom prst="rect">
            <a:avLst/>
          </a:prstGeom>
          <a:noFill/>
          <a:ln w="9525">
            <a:noFill/>
            <a:miter lim="800000"/>
            <a:headEnd/>
            <a:tailEnd/>
          </a:ln>
        </p:spPr>
      </p:pic>
      <p:pic>
        <p:nvPicPr>
          <p:cNvPr id="14" name="Imagen 13"/>
          <p:cNvPicPr>
            <a:picLocks noChangeAspect="1"/>
          </p:cNvPicPr>
          <p:nvPr/>
        </p:nvPicPr>
        <p:blipFill>
          <a:blip r:embed="rId2" cstate="print"/>
          <a:srcRect l="67325"/>
          <a:stretch>
            <a:fillRect/>
          </a:stretch>
        </p:blipFill>
        <p:spPr bwMode="auto">
          <a:xfrm>
            <a:off x="6156176" y="0"/>
            <a:ext cx="2987824" cy="5715000"/>
          </a:xfrm>
          <a:prstGeom prst="rect">
            <a:avLst/>
          </a:prstGeom>
          <a:noFill/>
          <a:ln w="9525">
            <a:noFill/>
            <a:miter lim="800000"/>
            <a:headEnd/>
            <a:tailEnd/>
          </a:ln>
        </p:spPr>
      </p:pic>
      <p:pic>
        <p:nvPicPr>
          <p:cNvPr id="15" name="Imagen 14"/>
          <p:cNvPicPr>
            <a:picLocks noChangeAspect="1"/>
          </p:cNvPicPr>
          <p:nvPr/>
        </p:nvPicPr>
        <p:blipFill>
          <a:blip r:embed="rId2" cstate="print"/>
          <a:srcRect l="50787" r="32676"/>
          <a:stretch>
            <a:fillRect/>
          </a:stretch>
        </p:blipFill>
        <p:spPr bwMode="auto">
          <a:xfrm>
            <a:off x="4644008" y="0"/>
            <a:ext cx="1512168" cy="5715000"/>
          </a:xfrm>
          <a:prstGeom prst="rect">
            <a:avLst/>
          </a:prstGeom>
          <a:noFill/>
          <a:ln w="9525">
            <a:noFill/>
            <a:miter lim="800000"/>
            <a:headEnd/>
            <a:tailEnd/>
          </a:ln>
        </p:spPr>
      </p:pic>
      <p:pic>
        <p:nvPicPr>
          <p:cNvPr id="16" name="Imagen 15"/>
          <p:cNvPicPr>
            <a:picLocks noChangeAspect="1"/>
          </p:cNvPicPr>
          <p:nvPr/>
        </p:nvPicPr>
        <p:blipFill>
          <a:blip r:embed="rId2" cstate="print"/>
          <a:srcRect l="33462" r="49213"/>
          <a:stretch>
            <a:fillRect/>
          </a:stretch>
        </p:blipFill>
        <p:spPr bwMode="auto">
          <a:xfrm>
            <a:off x="3059832" y="0"/>
            <a:ext cx="1656184" cy="5714999"/>
          </a:xfrm>
          <a:prstGeom prst="rect">
            <a:avLst/>
          </a:prstGeom>
          <a:noFill/>
          <a:ln w="9525">
            <a:noFill/>
            <a:miter lim="800000"/>
            <a:headEnd/>
            <a:tailEnd/>
          </a:ln>
        </p:spPr>
      </p:pic>
      <p:pic>
        <p:nvPicPr>
          <p:cNvPr id="17" name="Imagen 16"/>
          <p:cNvPicPr>
            <a:picLocks noChangeAspect="1"/>
          </p:cNvPicPr>
          <p:nvPr/>
        </p:nvPicPr>
        <p:blipFill>
          <a:blip r:embed="rId2" cstate="print"/>
          <a:srcRect l="16926" r="66537"/>
          <a:stretch>
            <a:fillRect/>
          </a:stretch>
        </p:blipFill>
        <p:spPr bwMode="auto">
          <a:xfrm>
            <a:off x="1547664" y="0"/>
            <a:ext cx="1512168" cy="5715000"/>
          </a:xfrm>
          <a:prstGeom prst="rect">
            <a:avLst/>
          </a:prstGeom>
          <a:noFill/>
          <a:ln w="9525">
            <a:noFill/>
            <a:miter lim="800000"/>
            <a:headEnd/>
            <a:tailEnd/>
          </a:ln>
        </p:spPr>
      </p:pic>
      <p:sp>
        <p:nvSpPr>
          <p:cNvPr id="8" name="7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 parte del Museo del Prado el Casón del Buen Retiro. Este edificio nació como Salón de Baile dentro de las dependencias del Palacio del Buen Retiro.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conveyor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plus(in)">
                                      <p:cBhvr>
                                        <p:cTn id="7" dur="4000"/>
                                        <p:tgtEl>
                                          <p:spTgt spid="13"/>
                                        </p:tgtEl>
                                      </p:cBhvr>
                                    </p:animEffect>
                                  </p:childTnLst>
                                </p:cTn>
                              </p:par>
                              <p:par>
                                <p:cTn id="8" presetID="35"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4000"/>
                                        <p:tgtEl>
                                          <p:spTgt spid="13"/>
                                        </p:tgtEl>
                                      </p:cBhvr>
                                    </p:animEffect>
                                    <p:anim calcmode="lin" valueType="num">
                                      <p:cBhvr>
                                        <p:cTn id="11" dur="4000" fill="hold"/>
                                        <p:tgtEl>
                                          <p:spTgt spid="13"/>
                                        </p:tgtEl>
                                        <p:attrNameLst>
                                          <p:attrName>style.rotation</p:attrName>
                                        </p:attrNameLst>
                                      </p:cBhvr>
                                      <p:tavLst>
                                        <p:tav tm="0">
                                          <p:val>
                                            <p:fltVal val="720"/>
                                          </p:val>
                                        </p:tav>
                                        <p:tav tm="100000">
                                          <p:val>
                                            <p:fltVal val="0"/>
                                          </p:val>
                                        </p:tav>
                                      </p:tavLst>
                                    </p:anim>
                                    <p:anim calcmode="lin" valueType="num">
                                      <p:cBhvr>
                                        <p:cTn id="12" dur="4000" fill="hold"/>
                                        <p:tgtEl>
                                          <p:spTgt spid="13"/>
                                        </p:tgtEl>
                                        <p:attrNameLst>
                                          <p:attrName>ppt_h</p:attrName>
                                        </p:attrNameLst>
                                      </p:cBhvr>
                                      <p:tavLst>
                                        <p:tav tm="0">
                                          <p:val>
                                            <p:fltVal val="0"/>
                                          </p:val>
                                        </p:tav>
                                        <p:tav tm="100000">
                                          <p:val>
                                            <p:strVal val="#ppt_h"/>
                                          </p:val>
                                        </p:tav>
                                      </p:tavLst>
                                    </p:anim>
                                    <p:anim calcmode="lin" valueType="num">
                                      <p:cBhvr>
                                        <p:cTn id="13" dur="4000" fill="hold"/>
                                        <p:tgtEl>
                                          <p:spTgt spid="13"/>
                                        </p:tgtEl>
                                        <p:attrNameLst>
                                          <p:attrName>ppt_w</p:attrName>
                                        </p:attrNameLst>
                                      </p:cBhvr>
                                      <p:tavLst>
                                        <p:tav tm="0">
                                          <p:val>
                                            <p:fltVal val="0"/>
                                          </p:val>
                                        </p:tav>
                                        <p:tav tm="100000">
                                          <p:val>
                                            <p:strVal val="#ppt_w"/>
                                          </p:val>
                                        </p:tav>
                                      </p:tavLst>
                                    </p:anim>
                                  </p:childTnLst>
                                </p:cTn>
                              </p:par>
                              <p:par>
                                <p:cTn id="14" presetID="2" presetClass="entr" presetSubtype="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4000" fill="hold"/>
                                        <p:tgtEl>
                                          <p:spTgt spid="13"/>
                                        </p:tgtEl>
                                        <p:attrNameLst>
                                          <p:attrName>ppt_x</p:attrName>
                                        </p:attrNameLst>
                                      </p:cBhvr>
                                      <p:tavLst>
                                        <p:tav tm="0">
                                          <p:val>
                                            <p:strVal val="0-#ppt_w/2"/>
                                          </p:val>
                                        </p:tav>
                                        <p:tav tm="100000">
                                          <p:val>
                                            <p:strVal val="#ppt_x"/>
                                          </p:val>
                                        </p:tav>
                                      </p:tavLst>
                                    </p:anim>
                                    <p:anim calcmode="lin" valueType="num">
                                      <p:cBhvr additive="base">
                                        <p:cTn id="17" dur="4000" fill="hold"/>
                                        <p:tgtEl>
                                          <p:spTgt spid="13"/>
                                        </p:tgtEl>
                                        <p:attrNameLst>
                                          <p:attrName>ppt_y</p:attrName>
                                        </p:attrNameLst>
                                      </p:cBhvr>
                                      <p:tavLst>
                                        <p:tav tm="0">
                                          <p:val>
                                            <p:strVal val="#ppt_y"/>
                                          </p:val>
                                        </p:tav>
                                        <p:tav tm="100000">
                                          <p:val>
                                            <p:strVal val="#ppt_y"/>
                                          </p:val>
                                        </p:tav>
                                      </p:tavLst>
                                    </p:anim>
                                  </p:childTnLst>
                                </p:cTn>
                              </p:par>
                              <p:par>
                                <p:cTn id="18" presetID="19" presetClass="entr" presetSubtype="1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4000" fill="hold"/>
                                        <p:tgtEl>
                                          <p:spTgt spid="13"/>
                                        </p:tgtEl>
                                        <p:attrNameLst>
                                          <p:attrName>ppt_w</p:attrName>
                                        </p:attrNameLst>
                                      </p:cBhvr>
                                      <p:tavLst>
                                        <p:tav tm="0" fmla="#ppt_w*sin(2.5*pi*$)">
                                          <p:val>
                                            <p:fltVal val="0"/>
                                          </p:val>
                                        </p:tav>
                                        <p:tav tm="100000">
                                          <p:val>
                                            <p:fltVal val="1"/>
                                          </p:val>
                                        </p:tav>
                                      </p:tavLst>
                                    </p:anim>
                                    <p:anim calcmode="lin" valueType="num">
                                      <p:cBhvr>
                                        <p:cTn id="21" dur="4000" fill="hold"/>
                                        <p:tgtEl>
                                          <p:spTgt spid="13"/>
                                        </p:tgtEl>
                                        <p:attrNameLst>
                                          <p:attrName>ppt_h</p:attrName>
                                        </p:attrNameLst>
                                      </p:cBhvr>
                                      <p:tavLst>
                                        <p:tav tm="0">
                                          <p:val>
                                            <p:strVal val="#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4000"/>
                                        <p:tgtEl>
                                          <p:spTgt spid="14"/>
                                        </p:tgtEl>
                                      </p:cBhvr>
                                    </p:animEffect>
                                  </p:childTnLst>
                                </p:cTn>
                              </p:par>
                              <p:par>
                                <p:cTn id="25" presetID="35"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4000"/>
                                        <p:tgtEl>
                                          <p:spTgt spid="14"/>
                                        </p:tgtEl>
                                      </p:cBhvr>
                                    </p:animEffect>
                                    <p:anim calcmode="lin" valueType="num">
                                      <p:cBhvr>
                                        <p:cTn id="28" dur="4000" fill="hold"/>
                                        <p:tgtEl>
                                          <p:spTgt spid="14"/>
                                        </p:tgtEl>
                                        <p:attrNameLst>
                                          <p:attrName>style.rotation</p:attrName>
                                        </p:attrNameLst>
                                      </p:cBhvr>
                                      <p:tavLst>
                                        <p:tav tm="0">
                                          <p:val>
                                            <p:fltVal val="720"/>
                                          </p:val>
                                        </p:tav>
                                        <p:tav tm="100000">
                                          <p:val>
                                            <p:fltVal val="0"/>
                                          </p:val>
                                        </p:tav>
                                      </p:tavLst>
                                    </p:anim>
                                    <p:anim calcmode="lin" valueType="num">
                                      <p:cBhvr>
                                        <p:cTn id="29" dur="4000" fill="hold"/>
                                        <p:tgtEl>
                                          <p:spTgt spid="14"/>
                                        </p:tgtEl>
                                        <p:attrNameLst>
                                          <p:attrName>ppt_h</p:attrName>
                                        </p:attrNameLst>
                                      </p:cBhvr>
                                      <p:tavLst>
                                        <p:tav tm="0">
                                          <p:val>
                                            <p:fltVal val="0"/>
                                          </p:val>
                                        </p:tav>
                                        <p:tav tm="100000">
                                          <p:val>
                                            <p:strVal val="#ppt_h"/>
                                          </p:val>
                                        </p:tav>
                                      </p:tavLst>
                                    </p:anim>
                                    <p:anim calcmode="lin" valueType="num">
                                      <p:cBhvr>
                                        <p:cTn id="30" dur="4000" fill="hold"/>
                                        <p:tgtEl>
                                          <p:spTgt spid="14"/>
                                        </p:tgtEl>
                                        <p:attrNameLst>
                                          <p:attrName>ppt_w</p:attrName>
                                        </p:attrNameLst>
                                      </p:cBhvr>
                                      <p:tavLst>
                                        <p:tav tm="0">
                                          <p:val>
                                            <p:fltVal val="0"/>
                                          </p:val>
                                        </p:tav>
                                        <p:tav tm="100000">
                                          <p:val>
                                            <p:strVal val="#ppt_w"/>
                                          </p:val>
                                        </p:tav>
                                      </p:tavLst>
                                    </p:anim>
                                  </p:childTnLst>
                                </p:cTn>
                              </p:par>
                              <p:par>
                                <p:cTn id="31" presetID="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4000" fill="hold"/>
                                        <p:tgtEl>
                                          <p:spTgt spid="14"/>
                                        </p:tgtEl>
                                        <p:attrNameLst>
                                          <p:attrName>ppt_x</p:attrName>
                                        </p:attrNameLst>
                                      </p:cBhvr>
                                      <p:tavLst>
                                        <p:tav tm="0">
                                          <p:val>
                                            <p:strVal val="0-#ppt_w/2"/>
                                          </p:val>
                                        </p:tav>
                                        <p:tav tm="100000">
                                          <p:val>
                                            <p:strVal val="#ppt_x"/>
                                          </p:val>
                                        </p:tav>
                                      </p:tavLst>
                                    </p:anim>
                                    <p:anim calcmode="lin" valueType="num">
                                      <p:cBhvr additive="base">
                                        <p:cTn id="34" dur="4000" fill="hold"/>
                                        <p:tgtEl>
                                          <p:spTgt spid="14"/>
                                        </p:tgtEl>
                                        <p:attrNameLst>
                                          <p:attrName>ppt_y</p:attrName>
                                        </p:attrNameLst>
                                      </p:cBhvr>
                                      <p:tavLst>
                                        <p:tav tm="0">
                                          <p:val>
                                            <p:strVal val="#ppt_y"/>
                                          </p:val>
                                        </p:tav>
                                        <p:tav tm="100000">
                                          <p:val>
                                            <p:strVal val="#ppt_y"/>
                                          </p:val>
                                        </p:tav>
                                      </p:tavLst>
                                    </p:anim>
                                  </p:childTnLst>
                                </p:cTn>
                              </p:par>
                              <p:par>
                                <p:cTn id="35" presetID="19" presetClass="entr" presetSubtype="1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000" fill="hold"/>
                                        <p:tgtEl>
                                          <p:spTgt spid="14"/>
                                        </p:tgtEl>
                                        <p:attrNameLst>
                                          <p:attrName>ppt_w</p:attrName>
                                        </p:attrNameLst>
                                      </p:cBhvr>
                                      <p:tavLst>
                                        <p:tav tm="0" fmla="#ppt_w*sin(2.5*pi*$)">
                                          <p:val>
                                            <p:fltVal val="0"/>
                                          </p:val>
                                        </p:tav>
                                        <p:tav tm="100000">
                                          <p:val>
                                            <p:fltVal val="1"/>
                                          </p:val>
                                        </p:tav>
                                      </p:tavLst>
                                    </p:anim>
                                    <p:anim calcmode="lin" valueType="num">
                                      <p:cBhvr>
                                        <p:cTn id="38" dur="4000" fill="hold"/>
                                        <p:tgtEl>
                                          <p:spTgt spid="14"/>
                                        </p:tgtEl>
                                        <p:attrNameLst>
                                          <p:attrName>ppt_h</p:attrName>
                                        </p:attrNameLst>
                                      </p:cBhvr>
                                      <p:tavLst>
                                        <p:tav tm="0">
                                          <p:val>
                                            <p:strVal val="#ppt_h"/>
                                          </p:val>
                                        </p:tav>
                                        <p:tav tm="100000">
                                          <p:val>
                                            <p:strVal val="#ppt_h"/>
                                          </p:val>
                                        </p:tav>
                                      </p:tavLst>
                                    </p:anim>
                                  </p:childTnLst>
                                </p:cTn>
                              </p:par>
                              <p:par>
                                <p:cTn id="39" presetID="1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plus(in)">
                                      <p:cBhvr>
                                        <p:cTn id="41" dur="4000"/>
                                        <p:tgtEl>
                                          <p:spTgt spid="15"/>
                                        </p:tgtEl>
                                      </p:cBhvr>
                                    </p:animEffect>
                                  </p:childTnLst>
                                </p:cTn>
                              </p:par>
                              <p:par>
                                <p:cTn id="42" presetID="35"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4000"/>
                                        <p:tgtEl>
                                          <p:spTgt spid="15"/>
                                        </p:tgtEl>
                                      </p:cBhvr>
                                    </p:animEffect>
                                    <p:anim calcmode="lin" valueType="num">
                                      <p:cBhvr>
                                        <p:cTn id="45" dur="4000" fill="hold"/>
                                        <p:tgtEl>
                                          <p:spTgt spid="15"/>
                                        </p:tgtEl>
                                        <p:attrNameLst>
                                          <p:attrName>style.rotation</p:attrName>
                                        </p:attrNameLst>
                                      </p:cBhvr>
                                      <p:tavLst>
                                        <p:tav tm="0">
                                          <p:val>
                                            <p:fltVal val="720"/>
                                          </p:val>
                                        </p:tav>
                                        <p:tav tm="100000">
                                          <p:val>
                                            <p:fltVal val="0"/>
                                          </p:val>
                                        </p:tav>
                                      </p:tavLst>
                                    </p:anim>
                                    <p:anim calcmode="lin" valueType="num">
                                      <p:cBhvr>
                                        <p:cTn id="46" dur="4000" fill="hold"/>
                                        <p:tgtEl>
                                          <p:spTgt spid="15"/>
                                        </p:tgtEl>
                                        <p:attrNameLst>
                                          <p:attrName>ppt_h</p:attrName>
                                        </p:attrNameLst>
                                      </p:cBhvr>
                                      <p:tavLst>
                                        <p:tav tm="0">
                                          <p:val>
                                            <p:fltVal val="0"/>
                                          </p:val>
                                        </p:tav>
                                        <p:tav tm="100000">
                                          <p:val>
                                            <p:strVal val="#ppt_h"/>
                                          </p:val>
                                        </p:tav>
                                      </p:tavLst>
                                    </p:anim>
                                    <p:anim calcmode="lin" valueType="num">
                                      <p:cBhvr>
                                        <p:cTn id="47" dur="4000" fill="hold"/>
                                        <p:tgtEl>
                                          <p:spTgt spid="15"/>
                                        </p:tgtEl>
                                        <p:attrNameLst>
                                          <p:attrName>ppt_w</p:attrName>
                                        </p:attrNameLst>
                                      </p:cBhvr>
                                      <p:tavLst>
                                        <p:tav tm="0">
                                          <p:val>
                                            <p:fltVal val="0"/>
                                          </p:val>
                                        </p:tav>
                                        <p:tav tm="100000">
                                          <p:val>
                                            <p:strVal val="#ppt_w"/>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4000" fill="hold"/>
                                        <p:tgtEl>
                                          <p:spTgt spid="15"/>
                                        </p:tgtEl>
                                        <p:attrNameLst>
                                          <p:attrName>ppt_x</p:attrName>
                                        </p:attrNameLst>
                                      </p:cBhvr>
                                      <p:tavLst>
                                        <p:tav tm="0">
                                          <p:val>
                                            <p:strVal val="0-#ppt_w/2"/>
                                          </p:val>
                                        </p:tav>
                                        <p:tav tm="100000">
                                          <p:val>
                                            <p:strVal val="#ppt_x"/>
                                          </p:val>
                                        </p:tav>
                                      </p:tavLst>
                                    </p:anim>
                                    <p:anim calcmode="lin" valueType="num">
                                      <p:cBhvr additive="base">
                                        <p:cTn id="51" dur="4000" fill="hold"/>
                                        <p:tgtEl>
                                          <p:spTgt spid="15"/>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4000" fill="hold"/>
                                        <p:tgtEl>
                                          <p:spTgt spid="15"/>
                                        </p:tgtEl>
                                        <p:attrNameLst>
                                          <p:attrName>ppt_w</p:attrName>
                                        </p:attrNameLst>
                                      </p:cBhvr>
                                      <p:tavLst>
                                        <p:tav tm="0" fmla="#ppt_w*sin(2.5*pi*$)">
                                          <p:val>
                                            <p:fltVal val="0"/>
                                          </p:val>
                                        </p:tav>
                                        <p:tav tm="100000">
                                          <p:val>
                                            <p:fltVal val="1"/>
                                          </p:val>
                                        </p:tav>
                                      </p:tavLst>
                                    </p:anim>
                                    <p:anim calcmode="lin" valueType="num">
                                      <p:cBhvr>
                                        <p:cTn id="55" dur="4000" fill="hold"/>
                                        <p:tgtEl>
                                          <p:spTgt spid="15"/>
                                        </p:tgtEl>
                                        <p:attrNameLst>
                                          <p:attrName>ppt_h</p:attrName>
                                        </p:attrNameLst>
                                      </p:cBhvr>
                                      <p:tavLst>
                                        <p:tav tm="0">
                                          <p:val>
                                            <p:strVal val="#ppt_h"/>
                                          </p:val>
                                        </p:tav>
                                        <p:tav tm="100000">
                                          <p:val>
                                            <p:strVal val="#ppt_h"/>
                                          </p:val>
                                        </p:tav>
                                      </p:tavLst>
                                    </p:anim>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4000"/>
                                        <p:tgtEl>
                                          <p:spTgt spid="16"/>
                                        </p:tgtEl>
                                      </p:cBhvr>
                                    </p:animEffect>
                                  </p:childTnLst>
                                </p:cTn>
                              </p:par>
                              <p:par>
                                <p:cTn id="59" presetID="35" presetClass="entr" presetSubtype="0"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4000"/>
                                        <p:tgtEl>
                                          <p:spTgt spid="16"/>
                                        </p:tgtEl>
                                      </p:cBhvr>
                                    </p:animEffect>
                                    <p:anim calcmode="lin" valueType="num">
                                      <p:cBhvr>
                                        <p:cTn id="62" dur="4000" fill="hold"/>
                                        <p:tgtEl>
                                          <p:spTgt spid="16"/>
                                        </p:tgtEl>
                                        <p:attrNameLst>
                                          <p:attrName>style.rotation</p:attrName>
                                        </p:attrNameLst>
                                      </p:cBhvr>
                                      <p:tavLst>
                                        <p:tav tm="0">
                                          <p:val>
                                            <p:fltVal val="720"/>
                                          </p:val>
                                        </p:tav>
                                        <p:tav tm="100000">
                                          <p:val>
                                            <p:fltVal val="0"/>
                                          </p:val>
                                        </p:tav>
                                      </p:tavLst>
                                    </p:anim>
                                    <p:anim calcmode="lin" valueType="num">
                                      <p:cBhvr>
                                        <p:cTn id="63" dur="4000" fill="hold"/>
                                        <p:tgtEl>
                                          <p:spTgt spid="16"/>
                                        </p:tgtEl>
                                        <p:attrNameLst>
                                          <p:attrName>ppt_h</p:attrName>
                                        </p:attrNameLst>
                                      </p:cBhvr>
                                      <p:tavLst>
                                        <p:tav tm="0">
                                          <p:val>
                                            <p:fltVal val="0"/>
                                          </p:val>
                                        </p:tav>
                                        <p:tav tm="100000">
                                          <p:val>
                                            <p:strVal val="#ppt_h"/>
                                          </p:val>
                                        </p:tav>
                                      </p:tavLst>
                                    </p:anim>
                                    <p:anim calcmode="lin" valueType="num">
                                      <p:cBhvr>
                                        <p:cTn id="64" dur="4000" fill="hold"/>
                                        <p:tgtEl>
                                          <p:spTgt spid="16"/>
                                        </p:tgtEl>
                                        <p:attrNameLst>
                                          <p:attrName>ppt_w</p:attrName>
                                        </p:attrNameLst>
                                      </p:cBhvr>
                                      <p:tavLst>
                                        <p:tav tm="0">
                                          <p:val>
                                            <p:fltVal val="0"/>
                                          </p:val>
                                        </p:tav>
                                        <p:tav tm="100000">
                                          <p:val>
                                            <p:strVal val="#ppt_w"/>
                                          </p:val>
                                        </p:tav>
                                      </p:tavLst>
                                    </p:anim>
                                  </p:childTnLst>
                                </p:cTn>
                              </p:par>
                              <p:par>
                                <p:cTn id="65" presetID="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4000" fill="hold"/>
                                        <p:tgtEl>
                                          <p:spTgt spid="16"/>
                                        </p:tgtEl>
                                        <p:attrNameLst>
                                          <p:attrName>ppt_x</p:attrName>
                                        </p:attrNameLst>
                                      </p:cBhvr>
                                      <p:tavLst>
                                        <p:tav tm="0">
                                          <p:val>
                                            <p:strVal val="0-#ppt_w/2"/>
                                          </p:val>
                                        </p:tav>
                                        <p:tav tm="100000">
                                          <p:val>
                                            <p:strVal val="#ppt_x"/>
                                          </p:val>
                                        </p:tav>
                                      </p:tavLst>
                                    </p:anim>
                                    <p:anim calcmode="lin" valueType="num">
                                      <p:cBhvr additive="base">
                                        <p:cTn id="68" dur="4000" fill="hold"/>
                                        <p:tgtEl>
                                          <p:spTgt spid="16"/>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4000" fill="hold"/>
                                        <p:tgtEl>
                                          <p:spTgt spid="16"/>
                                        </p:tgtEl>
                                        <p:attrNameLst>
                                          <p:attrName>ppt_w</p:attrName>
                                        </p:attrNameLst>
                                      </p:cBhvr>
                                      <p:tavLst>
                                        <p:tav tm="0" fmla="#ppt_w*sin(2.5*pi*$)">
                                          <p:val>
                                            <p:fltVal val="0"/>
                                          </p:val>
                                        </p:tav>
                                        <p:tav tm="100000">
                                          <p:val>
                                            <p:fltVal val="1"/>
                                          </p:val>
                                        </p:tav>
                                      </p:tavLst>
                                    </p:anim>
                                    <p:anim calcmode="lin" valueType="num">
                                      <p:cBhvr>
                                        <p:cTn id="72" dur="4000" fill="hold"/>
                                        <p:tgtEl>
                                          <p:spTgt spid="16"/>
                                        </p:tgtEl>
                                        <p:attrNameLst>
                                          <p:attrName>ppt_h</p:attrName>
                                        </p:attrNameLst>
                                      </p:cBhvr>
                                      <p:tavLst>
                                        <p:tav tm="0">
                                          <p:val>
                                            <p:strVal val="#ppt_h"/>
                                          </p:val>
                                        </p:tav>
                                        <p:tav tm="100000">
                                          <p:val>
                                            <p:strVal val="#ppt_h"/>
                                          </p:val>
                                        </p:tav>
                                      </p:tavLst>
                                    </p:anim>
                                  </p:childTnLst>
                                </p:cTn>
                              </p:par>
                              <p:par>
                                <p:cTn id="73" presetID="13" presetClass="entr" presetSubtype="16"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plus(in)">
                                      <p:cBhvr>
                                        <p:cTn id="75" dur="4000"/>
                                        <p:tgtEl>
                                          <p:spTgt spid="17"/>
                                        </p:tgtEl>
                                      </p:cBhvr>
                                    </p:animEffect>
                                  </p:childTnLst>
                                </p:cTn>
                              </p:par>
                              <p:par>
                                <p:cTn id="76" presetID="35" presetClass="entr" presetSubtype="0"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4000"/>
                                        <p:tgtEl>
                                          <p:spTgt spid="17"/>
                                        </p:tgtEl>
                                      </p:cBhvr>
                                    </p:animEffect>
                                    <p:anim calcmode="lin" valueType="num">
                                      <p:cBhvr>
                                        <p:cTn id="79" dur="4000" fill="hold"/>
                                        <p:tgtEl>
                                          <p:spTgt spid="17"/>
                                        </p:tgtEl>
                                        <p:attrNameLst>
                                          <p:attrName>style.rotation</p:attrName>
                                        </p:attrNameLst>
                                      </p:cBhvr>
                                      <p:tavLst>
                                        <p:tav tm="0">
                                          <p:val>
                                            <p:fltVal val="720"/>
                                          </p:val>
                                        </p:tav>
                                        <p:tav tm="100000">
                                          <p:val>
                                            <p:fltVal val="0"/>
                                          </p:val>
                                        </p:tav>
                                      </p:tavLst>
                                    </p:anim>
                                    <p:anim calcmode="lin" valueType="num">
                                      <p:cBhvr>
                                        <p:cTn id="80" dur="4000" fill="hold"/>
                                        <p:tgtEl>
                                          <p:spTgt spid="17"/>
                                        </p:tgtEl>
                                        <p:attrNameLst>
                                          <p:attrName>ppt_h</p:attrName>
                                        </p:attrNameLst>
                                      </p:cBhvr>
                                      <p:tavLst>
                                        <p:tav tm="0">
                                          <p:val>
                                            <p:fltVal val="0"/>
                                          </p:val>
                                        </p:tav>
                                        <p:tav tm="100000">
                                          <p:val>
                                            <p:strVal val="#ppt_h"/>
                                          </p:val>
                                        </p:tav>
                                      </p:tavLst>
                                    </p:anim>
                                    <p:anim calcmode="lin" valueType="num">
                                      <p:cBhvr>
                                        <p:cTn id="81" dur="4000" fill="hold"/>
                                        <p:tgtEl>
                                          <p:spTgt spid="17"/>
                                        </p:tgtEl>
                                        <p:attrNameLst>
                                          <p:attrName>ppt_w</p:attrName>
                                        </p:attrNameLst>
                                      </p:cBhvr>
                                      <p:tavLst>
                                        <p:tav tm="0">
                                          <p:val>
                                            <p:fltVal val="0"/>
                                          </p:val>
                                        </p:tav>
                                        <p:tav tm="100000">
                                          <p:val>
                                            <p:strVal val="#ppt_w"/>
                                          </p:val>
                                        </p:tav>
                                      </p:tavLst>
                                    </p:anim>
                                  </p:childTnLst>
                                </p:cTn>
                              </p:par>
                              <p:par>
                                <p:cTn id="82" presetID="2" presetClass="entr" presetSubtype="8" fill="hold"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4000" fill="hold"/>
                                        <p:tgtEl>
                                          <p:spTgt spid="17"/>
                                        </p:tgtEl>
                                        <p:attrNameLst>
                                          <p:attrName>ppt_x</p:attrName>
                                        </p:attrNameLst>
                                      </p:cBhvr>
                                      <p:tavLst>
                                        <p:tav tm="0">
                                          <p:val>
                                            <p:strVal val="0-#ppt_w/2"/>
                                          </p:val>
                                        </p:tav>
                                        <p:tav tm="100000">
                                          <p:val>
                                            <p:strVal val="#ppt_x"/>
                                          </p:val>
                                        </p:tav>
                                      </p:tavLst>
                                    </p:anim>
                                    <p:anim calcmode="lin" valueType="num">
                                      <p:cBhvr additive="base">
                                        <p:cTn id="85" dur="4000" fill="hold"/>
                                        <p:tgtEl>
                                          <p:spTgt spid="17"/>
                                        </p:tgtEl>
                                        <p:attrNameLst>
                                          <p:attrName>ppt_y</p:attrName>
                                        </p:attrNameLst>
                                      </p:cBhvr>
                                      <p:tavLst>
                                        <p:tav tm="0">
                                          <p:val>
                                            <p:strVal val="#ppt_y"/>
                                          </p:val>
                                        </p:tav>
                                        <p:tav tm="100000">
                                          <p:val>
                                            <p:strVal val="#ppt_y"/>
                                          </p:val>
                                        </p:tav>
                                      </p:tavLst>
                                    </p:anim>
                                  </p:childTnLst>
                                </p:cTn>
                              </p:par>
                              <p:par>
                                <p:cTn id="86" presetID="19" presetClass="entr" presetSubtype="1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4000" fill="hold"/>
                                        <p:tgtEl>
                                          <p:spTgt spid="17"/>
                                        </p:tgtEl>
                                        <p:attrNameLst>
                                          <p:attrName>ppt_w</p:attrName>
                                        </p:attrNameLst>
                                      </p:cBhvr>
                                      <p:tavLst>
                                        <p:tav tm="0" fmla="#ppt_w*sin(2.5*pi*$)">
                                          <p:val>
                                            <p:fltVal val="0"/>
                                          </p:val>
                                        </p:tav>
                                        <p:tav tm="100000">
                                          <p:val>
                                            <p:fltVal val="1"/>
                                          </p:val>
                                        </p:tav>
                                      </p:tavLst>
                                    </p:anim>
                                    <p:anim calcmode="lin" valueType="num">
                                      <p:cBhvr>
                                        <p:cTn id="89" dur="4000" fill="hold"/>
                                        <p:tgtEl>
                                          <p:spTgt spid="17"/>
                                        </p:tgtEl>
                                        <p:attrNameLst>
                                          <p:attrName>ppt_h</p:attrName>
                                        </p:attrNameLst>
                                      </p:cBhvr>
                                      <p:tavLst>
                                        <p:tav tm="0">
                                          <p:val>
                                            <p:strVal val="#ppt_h"/>
                                          </p:val>
                                        </p:tav>
                                        <p:tav tm="100000">
                                          <p:val>
                                            <p:strVal val="#ppt_h"/>
                                          </p:val>
                                        </p:tav>
                                      </p:tavLst>
                                    </p:anim>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4000"/>
                                        <p:tgtEl>
                                          <p:spTgt spid="12"/>
                                        </p:tgtEl>
                                      </p:cBhvr>
                                    </p:animEffect>
                                  </p:childTnLst>
                                </p:cTn>
                              </p:par>
                              <p:par>
                                <p:cTn id="93" presetID="35" presetClass="entr" presetSubtype="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fade">
                                      <p:cBhvr>
                                        <p:cTn id="95" dur="4000"/>
                                        <p:tgtEl>
                                          <p:spTgt spid="12"/>
                                        </p:tgtEl>
                                      </p:cBhvr>
                                    </p:animEffect>
                                    <p:anim calcmode="lin" valueType="num">
                                      <p:cBhvr>
                                        <p:cTn id="96" dur="4000" fill="hold"/>
                                        <p:tgtEl>
                                          <p:spTgt spid="12"/>
                                        </p:tgtEl>
                                        <p:attrNameLst>
                                          <p:attrName>style.rotation</p:attrName>
                                        </p:attrNameLst>
                                      </p:cBhvr>
                                      <p:tavLst>
                                        <p:tav tm="0">
                                          <p:val>
                                            <p:fltVal val="720"/>
                                          </p:val>
                                        </p:tav>
                                        <p:tav tm="100000">
                                          <p:val>
                                            <p:fltVal val="0"/>
                                          </p:val>
                                        </p:tav>
                                      </p:tavLst>
                                    </p:anim>
                                    <p:anim calcmode="lin" valueType="num">
                                      <p:cBhvr>
                                        <p:cTn id="97" dur="4000" fill="hold"/>
                                        <p:tgtEl>
                                          <p:spTgt spid="12"/>
                                        </p:tgtEl>
                                        <p:attrNameLst>
                                          <p:attrName>ppt_h</p:attrName>
                                        </p:attrNameLst>
                                      </p:cBhvr>
                                      <p:tavLst>
                                        <p:tav tm="0">
                                          <p:val>
                                            <p:fltVal val="0"/>
                                          </p:val>
                                        </p:tav>
                                        <p:tav tm="100000">
                                          <p:val>
                                            <p:strVal val="#ppt_h"/>
                                          </p:val>
                                        </p:tav>
                                      </p:tavLst>
                                    </p:anim>
                                    <p:anim calcmode="lin" valueType="num">
                                      <p:cBhvr>
                                        <p:cTn id="98" dur="4000" fill="hold"/>
                                        <p:tgtEl>
                                          <p:spTgt spid="12"/>
                                        </p:tgtEl>
                                        <p:attrNameLst>
                                          <p:attrName>ppt_w</p:attrName>
                                        </p:attrNameLst>
                                      </p:cBhvr>
                                      <p:tavLst>
                                        <p:tav tm="0">
                                          <p:val>
                                            <p:fltVal val="0"/>
                                          </p:val>
                                        </p:tav>
                                        <p:tav tm="100000">
                                          <p:val>
                                            <p:strVal val="#ppt_w"/>
                                          </p:val>
                                        </p:tav>
                                      </p:tavLst>
                                    </p:anim>
                                  </p:childTnLst>
                                </p:cTn>
                              </p:par>
                              <p:par>
                                <p:cTn id="99" presetID="2" presetClass="entr" presetSubtype="8"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4000" fill="hold"/>
                                        <p:tgtEl>
                                          <p:spTgt spid="12"/>
                                        </p:tgtEl>
                                        <p:attrNameLst>
                                          <p:attrName>ppt_x</p:attrName>
                                        </p:attrNameLst>
                                      </p:cBhvr>
                                      <p:tavLst>
                                        <p:tav tm="0">
                                          <p:val>
                                            <p:strVal val="0-#ppt_w/2"/>
                                          </p:val>
                                        </p:tav>
                                        <p:tav tm="100000">
                                          <p:val>
                                            <p:strVal val="#ppt_x"/>
                                          </p:val>
                                        </p:tav>
                                      </p:tavLst>
                                    </p:anim>
                                    <p:anim calcmode="lin" valueType="num">
                                      <p:cBhvr additive="base">
                                        <p:cTn id="102" dur="4000" fill="hold"/>
                                        <p:tgtEl>
                                          <p:spTgt spid="12"/>
                                        </p:tgtEl>
                                        <p:attrNameLst>
                                          <p:attrName>ppt_y</p:attrName>
                                        </p:attrNameLst>
                                      </p:cBhvr>
                                      <p:tavLst>
                                        <p:tav tm="0">
                                          <p:val>
                                            <p:strVal val="#ppt_y"/>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4000" fill="hold"/>
                                        <p:tgtEl>
                                          <p:spTgt spid="12"/>
                                        </p:tgtEl>
                                        <p:attrNameLst>
                                          <p:attrName>ppt_w</p:attrName>
                                        </p:attrNameLst>
                                      </p:cBhvr>
                                      <p:tavLst>
                                        <p:tav tm="0" fmla="#ppt_w*sin(2.5*pi*$)">
                                          <p:val>
                                            <p:fltVal val="0"/>
                                          </p:val>
                                        </p:tav>
                                        <p:tav tm="100000">
                                          <p:val>
                                            <p:fltVal val="1"/>
                                          </p:val>
                                        </p:tav>
                                      </p:tavLst>
                                    </p:anim>
                                    <p:anim calcmode="lin" valueType="num">
                                      <p:cBhvr>
                                        <p:cTn id="106" dur="4000" fill="hold"/>
                                        <p:tgtEl>
                                          <p:spTgt spid="12"/>
                                        </p:tgtEl>
                                        <p:attrNameLst>
                                          <p:attrName>ppt_h</p:attrName>
                                        </p:attrNameLst>
                                      </p:cBhvr>
                                      <p:tavLst>
                                        <p:tav tm="0">
                                          <p:val>
                                            <p:strVal val="#ppt_h"/>
                                          </p:val>
                                        </p:tav>
                                        <p:tav tm="100000">
                                          <p:val>
                                            <p:strVal val="#ppt_h"/>
                                          </p:val>
                                        </p:tav>
                                      </p:tavLst>
                                    </p:anim>
                                  </p:childTnLst>
                                </p:cTn>
                              </p:par>
                            </p:childTnLst>
                          </p:cTn>
                        </p:par>
                        <p:par>
                          <p:cTn id="107" fill="hold">
                            <p:stCondLst>
                              <p:cond delay="4000"/>
                            </p:stCondLst>
                            <p:childTnLst>
                              <p:par>
                                <p:cTn id="108" presetID="40" presetClass="entr" presetSubtype="0" fill="hold" grpId="0" nodeType="afterEffect">
                                  <p:stCondLst>
                                    <p:cond delay="0"/>
                                  </p:stCondLst>
                                  <p:iterate type="lt">
                                    <p:tmPct val="10000"/>
                                  </p:iterate>
                                  <p:childTnLst>
                                    <p:set>
                                      <p:cBhvr>
                                        <p:cTn id="109" dur="1" fill="hold">
                                          <p:stCondLst>
                                            <p:cond delay="0"/>
                                          </p:stCondLst>
                                        </p:cTn>
                                        <p:tgtEl>
                                          <p:spTgt spid="8"/>
                                        </p:tgtEl>
                                        <p:attrNameLst>
                                          <p:attrName>style.visibility</p:attrName>
                                        </p:attrNameLst>
                                      </p:cBhvr>
                                      <p:to>
                                        <p:strVal val="visible"/>
                                      </p:to>
                                    </p:set>
                                    <p:animEffect transition="in" filter="fade">
                                      <p:cBhvr>
                                        <p:cTn id="110" dur="1000"/>
                                        <p:tgtEl>
                                          <p:spTgt spid="8"/>
                                        </p:tgtEl>
                                      </p:cBhvr>
                                    </p:animEffect>
                                    <p:anim calcmode="lin" valueType="num">
                                      <p:cBhvr>
                                        <p:cTn id="111" dur="1000" fill="hold"/>
                                        <p:tgtEl>
                                          <p:spTgt spid="8"/>
                                        </p:tgtEl>
                                        <p:attrNameLst>
                                          <p:attrName>ppt_x</p:attrName>
                                        </p:attrNameLst>
                                      </p:cBhvr>
                                      <p:tavLst>
                                        <p:tav tm="0">
                                          <p:val>
                                            <p:strVal val="#ppt_x-.1"/>
                                          </p:val>
                                        </p:tav>
                                        <p:tav tm="100000">
                                          <p:val>
                                            <p:strVal val="#ppt_x"/>
                                          </p:val>
                                        </p:tav>
                                      </p:tavLst>
                                    </p:anim>
                                    <p:anim calcmode="lin" valueType="num">
                                      <p:cBhvr>
                                        <p:cTn id="11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3.googleusercontent.com/dKQb5-FkPl2AxDJ32MYVr37_r6BL_7vECPghixyMFmqjjUq-GS6aCGSk6YGwvZ0bq6essdmuM5qX1Bw5-lF36kcOGsXkXbN-rRrk0xjI4HEx1ME7r3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9876" name="Picture 4" descr="http://entrenomadas.files.wordpress.com/2007/10/anna-pagnacco-paisaje.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diseñado por Alonso </a:t>
            </a:r>
            <a:r>
              <a:rPr lang="es-ES" i="1" dirty="0" err="1" smtClean="0">
                <a:effectLst>
                  <a:glow rad="101600">
                    <a:srgbClr val="C00000">
                      <a:alpha val="60000"/>
                    </a:srgbClr>
                  </a:glow>
                  <a:outerShdw blurRad="38100" dist="38100" dir="2700000" algn="tl">
                    <a:srgbClr val="000000">
                      <a:alpha val="43137"/>
                    </a:srgbClr>
                  </a:outerShdw>
                </a:effectLst>
              </a:rPr>
              <a:t>Carbonell</a:t>
            </a:r>
            <a:r>
              <a:rPr lang="es-ES" i="1" dirty="0" smtClean="0">
                <a:effectLst>
                  <a:glow rad="101600">
                    <a:srgbClr val="C00000">
                      <a:alpha val="60000"/>
                    </a:srgbClr>
                  </a:glow>
                  <a:outerShdw blurRad="38100" dist="38100" dir="2700000" algn="tl">
                    <a:srgbClr val="000000">
                      <a:alpha val="43137"/>
                    </a:srgbClr>
                  </a:outerShdw>
                </a:effectLst>
              </a:rPr>
              <a:t> en 1637, aunque no se terminó hasta años más tarde. Como elemento decorativo más destacado posee una gran pintura de Luca Giordano en la bóveda.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ageCurlDoub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79876"/>
                                        </p:tgtEl>
                                      </p:cBhvr>
                                    </p:animEffect>
                                    <p:set>
                                      <p:cBhvr>
                                        <p:cTn id="7" dur="1" fill="hold">
                                          <p:stCondLst>
                                            <p:cond delay="4999"/>
                                          </p:stCondLst>
                                        </p:cTn>
                                        <p:tgtEl>
                                          <p:spTgt spid="79876"/>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Effect transition="in" filter="checkerboard(down)">
                                      <p:cBhvr>
                                        <p:cTn id="10" dur="5000"/>
                                        <p:tgtEl>
                                          <p:spTgt spid="7987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79874"/>
                                        </p:tgtEl>
                                        <p:attrNameLst>
                                          <p:attrName>style.visibility</p:attrName>
                                        </p:attrNameLst>
                                      </p:cBhvr>
                                      <p:to>
                                        <p:strVal val="visible"/>
                                      </p:to>
                                    </p:set>
                                    <p:anim calcmode="lin" valueType="num">
                                      <p:cBhvr>
                                        <p:cTn id="13" dur="5000" fill="hold"/>
                                        <p:tgtEl>
                                          <p:spTgt spid="79874"/>
                                        </p:tgtEl>
                                        <p:attrNameLst>
                                          <p:attrName>ppt_w</p:attrName>
                                        </p:attrNameLst>
                                      </p:cBhvr>
                                      <p:tavLst>
                                        <p:tav tm="0">
                                          <p:val>
                                            <p:strVal val="#ppt_w+.3"/>
                                          </p:val>
                                        </p:tav>
                                        <p:tav tm="100000">
                                          <p:val>
                                            <p:strVal val="#ppt_w"/>
                                          </p:val>
                                        </p:tav>
                                      </p:tavLst>
                                    </p:anim>
                                    <p:anim calcmode="lin" valueType="num">
                                      <p:cBhvr>
                                        <p:cTn id="14" dur="5000" fill="hold"/>
                                        <p:tgtEl>
                                          <p:spTgt spid="79874"/>
                                        </p:tgtEl>
                                        <p:attrNameLst>
                                          <p:attrName>ppt_h</p:attrName>
                                        </p:attrNameLst>
                                      </p:cBhvr>
                                      <p:tavLst>
                                        <p:tav tm="0">
                                          <p:val>
                                            <p:strVal val="#ppt_h"/>
                                          </p:val>
                                        </p:tav>
                                        <p:tav tm="100000">
                                          <p:val>
                                            <p:strVal val="#ppt_h"/>
                                          </p:val>
                                        </p:tav>
                                      </p:tavLst>
                                    </p:anim>
                                    <p:animEffect transition="in" filter="fade">
                                      <p:cBhvr>
                                        <p:cTn id="15" dur="5000"/>
                                        <p:tgtEl>
                                          <p:spTgt spid="7987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upload.wikimedia.org/wikipedia/commons/0/0f/Siena,_Tuscany,_Italy_(201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alberga el Centro de Estudios del Museo del Prado, con una gran biblioteca.</a:t>
            </a:r>
          </a:p>
          <a:p>
            <a:r>
              <a:rPr lang="es-ES" i="1" dirty="0" smtClean="0">
                <a:effectLst>
                  <a:glow rad="101600">
                    <a:srgbClr val="C00000">
                      <a:alpha val="60000"/>
                    </a:srgbClr>
                  </a:glow>
                  <a:outerShdw blurRad="38100" dist="38100" dir="2700000" algn="tl">
                    <a:srgbClr val="000000">
                      <a:alpha val="43137"/>
                    </a:srgbClr>
                  </a:outerShdw>
                </a:effectLst>
              </a:rPr>
              <a:t>También se ha incorporado a la pinacoteca el Salón de Reinos, el otro superviviente del desaparecido Palacio del Buen Retiro. Fue concebido como lugar de celebraciones para la Casa de los </a:t>
            </a:r>
            <a:r>
              <a:rPr lang="es-ES" i="1" dirty="0" err="1" smtClean="0">
                <a:effectLst>
                  <a:glow rad="101600">
                    <a:srgbClr val="C00000">
                      <a:alpha val="60000"/>
                    </a:srgbClr>
                  </a:glow>
                  <a:outerShdw blurRad="38100" dist="38100" dir="2700000" algn="tl">
                    <a:srgbClr val="000000">
                      <a:alpha val="43137"/>
                    </a:srgbClr>
                  </a:outerShdw>
                </a:effectLst>
              </a:rPr>
              <a:t>Austrias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5000"/>
                                        <p:tgtEl>
                                          <p:spTgt spid="3"/>
                                        </p:tgtEl>
                                      </p:cBhvr>
                                    </p:animEffect>
                                  </p:childTnLst>
                                </p:cTn>
                              </p:par>
                              <p:par>
                                <p:cTn id="8" presetID="49"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fltVal val="0"/>
                                          </p:val>
                                        </p:tav>
                                        <p:tav tm="100000">
                                          <p:val>
                                            <p:strVal val="#ppt_h"/>
                                          </p:val>
                                        </p:tav>
                                      </p:tavLst>
                                    </p:anim>
                                    <p:anim calcmode="lin" valueType="num">
                                      <p:cBhvr>
                                        <p:cTn id="12" dur="5000" fill="hold"/>
                                        <p:tgtEl>
                                          <p:spTgt spid="3"/>
                                        </p:tgtEl>
                                        <p:attrNameLst>
                                          <p:attrName>style.rotation</p:attrName>
                                        </p:attrNameLst>
                                      </p:cBhvr>
                                      <p:tavLst>
                                        <p:tav tm="0">
                                          <p:val>
                                            <p:fltVal val="360"/>
                                          </p:val>
                                        </p:tav>
                                        <p:tav tm="100000">
                                          <p:val>
                                            <p:fltVal val="0"/>
                                          </p:val>
                                        </p:tav>
                                      </p:tavLst>
                                    </p:anim>
                                    <p:animEffect transition="in" filter="fade">
                                      <p:cBhvr>
                                        <p:cTn id="13" dur="5000"/>
                                        <p:tgtEl>
                                          <p:spTgt spid="3"/>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331913" y="193674"/>
            <a:ext cx="6624637" cy="935633"/>
          </a:xfrm>
          <a:prstGeom prst="rect">
            <a:avLst/>
          </a:prstGeom>
        </p:spPr>
        <p:txBody>
          <a:bodyPr wrap="none" fromWordArt="1">
            <a:prstTxWarp prst="textCanUp">
              <a:avLst>
                <a:gd name="adj" fmla="val 72009"/>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476375" y="1257300"/>
            <a:ext cx="5903913" cy="808112"/>
          </a:xfrm>
          <a:prstGeom prst="rect">
            <a:avLst/>
          </a:prstGeom>
        </p:spPr>
        <p:txBody>
          <a:bodyPr wrap="none" fromWordArt="1">
            <a:prstTxWarp prst="textDeflateBottom">
              <a:avLst>
                <a:gd name="adj" fmla="val 6344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1" y="2078038"/>
            <a:ext cx="6409010" cy="779462"/>
          </a:xfrm>
          <a:prstGeom prst="rect">
            <a:avLst/>
          </a:prstGeom>
        </p:spPr>
        <p:txBody>
          <a:bodyPr wrap="none" fromWordArt="1">
            <a:prstTxWarp prst="textCanUp">
              <a:avLst>
                <a:gd name="adj" fmla="val 88149"/>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La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Ruta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Panorámica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475656" y="4585692"/>
            <a:ext cx="6264696" cy="864096"/>
          </a:xfrm>
          <a:prstGeom prst="rect">
            <a:avLst/>
          </a:prstGeom>
        </p:spPr>
        <p:txBody>
          <a:bodyPr wrap="none" fromWordArt="1">
            <a:prstTxWarp prst="textCanDown">
              <a:avLst>
                <a:gd name="adj" fmla="val 247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La Flauta Mágica, Aria de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Papageno</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Mozart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331640" y="3649588"/>
            <a:ext cx="6264275" cy="82004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n-U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La Primavera ( Vivaldi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
        <p:nvSpPr>
          <p:cNvPr id="82954" name="WordArt 10"/>
          <p:cNvSpPr>
            <a:spLocks noChangeArrowheads="1" noChangeShapeType="1" noTextEdit="1"/>
          </p:cNvSpPr>
          <p:nvPr/>
        </p:nvSpPr>
        <p:spPr bwMode="auto">
          <a:xfrm>
            <a:off x="1475656" y="2857500"/>
            <a:ext cx="6192688" cy="8150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La Flauta Mágica para mi bebé ( Mozart )  </a:t>
            </a:r>
            <a:endPar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10" presetClass="entr" presetSubtype="0" fill="hold" nodeType="afterEffect">
                                  <p:stCondLst>
                                    <p:cond delay="500"/>
                                  </p:stCondLst>
                                  <p:childTnLst>
                                    <p:set>
                                      <p:cBhvr>
                                        <p:cTn id="32" dur="1" fill="hold">
                                          <p:stCondLst>
                                            <p:cond delay="0"/>
                                          </p:stCondLst>
                                        </p:cTn>
                                        <p:tgtEl>
                                          <p:spTgt spid="78855"/>
                                        </p:tgtEl>
                                        <p:attrNameLst>
                                          <p:attrName>style.visibility</p:attrName>
                                        </p:attrNameLst>
                                      </p:cBhvr>
                                      <p:to>
                                        <p:strVal val="visible"/>
                                      </p:to>
                                    </p:set>
                                    <p:animEffect transition="in" filter="fade">
                                      <p:cBhvr>
                                        <p:cTn id="33" dur="2000"/>
                                        <p:tgtEl>
                                          <p:spTgt spid="78855"/>
                                        </p:tgtEl>
                                      </p:cBhvr>
                                    </p:animEffect>
                                  </p:childTnLst>
                                </p:cTn>
                              </p:par>
                            </p:childTnLst>
                          </p:cTn>
                        </p:par>
                        <p:par>
                          <p:cTn id="34" fill="hold">
                            <p:stCondLst>
                              <p:cond delay="12000"/>
                            </p:stCondLst>
                            <p:childTnLst>
                              <p:par>
                                <p:cTn id="35" presetID="42" presetClass="entr" presetSubtype="0" fill="hold" nodeType="afterEffect">
                                  <p:stCondLst>
                                    <p:cond delay="500"/>
                                  </p:stCondLst>
                                  <p:childTnLst>
                                    <p:set>
                                      <p:cBhvr>
                                        <p:cTn id="36" dur="1" fill="hold">
                                          <p:stCondLst>
                                            <p:cond delay="0"/>
                                          </p:stCondLst>
                                        </p:cTn>
                                        <p:tgtEl>
                                          <p:spTgt spid="78854"/>
                                        </p:tgtEl>
                                        <p:attrNameLst>
                                          <p:attrName>style.visibility</p:attrName>
                                        </p:attrNameLst>
                                      </p:cBhvr>
                                      <p:to>
                                        <p:strVal val="visible"/>
                                      </p:to>
                                    </p:set>
                                    <p:animEffect transition="in" filter="fade">
                                      <p:cBhvr>
                                        <p:cTn id="37" dur="2000"/>
                                        <p:tgtEl>
                                          <p:spTgt spid="78854"/>
                                        </p:tgtEl>
                                      </p:cBhvr>
                                    </p:animEffect>
                                    <p:anim calcmode="lin" valueType="num">
                                      <p:cBhvr>
                                        <p:cTn id="38" dur="2000" fill="hold"/>
                                        <p:tgtEl>
                                          <p:spTgt spid="78854"/>
                                        </p:tgtEl>
                                        <p:attrNameLst>
                                          <p:attrName>ppt_x</p:attrName>
                                        </p:attrNameLst>
                                      </p:cBhvr>
                                      <p:tavLst>
                                        <p:tav tm="0">
                                          <p:val>
                                            <p:strVal val="#ppt_x"/>
                                          </p:val>
                                        </p:tav>
                                        <p:tav tm="100000">
                                          <p:val>
                                            <p:strVal val="#ppt_x"/>
                                          </p:val>
                                        </p:tav>
                                      </p:tavLst>
                                    </p:anim>
                                    <p:anim calcmode="lin" valueType="num">
                                      <p:cBhvr>
                                        <p:cTn id="39" dur="2000" fill="hold"/>
                                        <p:tgtEl>
                                          <p:spTgt spid="788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79791186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5103</TotalTime>
  <Words>2441</Words>
  <Application>Microsoft Office PowerPoint</Application>
  <PresentationFormat>Presentación en pantalla (16:10)</PresentationFormat>
  <Paragraphs>75</Paragraphs>
  <Slides>61</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61</vt:i4>
      </vt:variant>
    </vt:vector>
  </HeadingPairs>
  <TitlesOfParts>
    <vt:vector size="71"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430</cp:revision>
  <dcterms:created xsi:type="dcterms:W3CDTF">2016-03-05T16:44:10Z</dcterms:created>
  <dcterms:modified xsi:type="dcterms:W3CDTF">2025-04-07T21:49:53Z</dcterms:modified>
</cp:coreProperties>
</file>