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081" r:id="rId1"/>
    <p:sldMasterId id="2147485093" r:id="rId2"/>
  </p:sldMasterIdLst>
  <p:notesMasterIdLst>
    <p:notesMasterId r:id="rId80"/>
  </p:notesMasterIdLst>
  <p:sldIdLst>
    <p:sldId id="356" r:id="rId3"/>
    <p:sldId id="425" r:id="rId4"/>
    <p:sldId id="426" r:id="rId5"/>
    <p:sldId id="362" r:id="rId6"/>
    <p:sldId id="427" r:id="rId7"/>
    <p:sldId id="363" r:id="rId8"/>
    <p:sldId id="365" r:id="rId9"/>
    <p:sldId id="370" r:id="rId10"/>
    <p:sldId id="366" r:id="rId11"/>
    <p:sldId id="377" r:id="rId12"/>
    <p:sldId id="378" r:id="rId13"/>
    <p:sldId id="380" r:id="rId14"/>
    <p:sldId id="385" r:id="rId15"/>
    <p:sldId id="388" r:id="rId16"/>
    <p:sldId id="431" r:id="rId17"/>
    <p:sldId id="389" r:id="rId18"/>
    <p:sldId id="369" r:id="rId19"/>
    <p:sldId id="379" r:id="rId20"/>
    <p:sldId id="373" r:id="rId21"/>
    <p:sldId id="430" r:id="rId22"/>
    <p:sldId id="429" r:id="rId23"/>
    <p:sldId id="393" r:id="rId24"/>
    <p:sldId id="374" r:id="rId25"/>
    <p:sldId id="357" r:id="rId26"/>
    <p:sldId id="428" r:id="rId27"/>
    <p:sldId id="371" r:id="rId28"/>
    <p:sldId id="367" r:id="rId29"/>
    <p:sldId id="368" r:id="rId30"/>
    <p:sldId id="372" r:id="rId31"/>
    <p:sldId id="375" r:id="rId32"/>
    <p:sldId id="376" r:id="rId33"/>
    <p:sldId id="386" r:id="rId34"/>
    <p:sldId id="383" r:id="rId35"/>
    <p:sldId id="382" r:id="rId36"/>
    <p:sldId id="432" r:id="rId37"/>
    <p:sldId id="394" r:id="rId38"/>
    <p:sldId id="395" r:id="rId39"/>
    <p:sldId id="396" r:id="rId40"/>
    <p:sldId id="433" r:id="rId41"/>
    <p:sldId id="434" r:id="rId42"/>
    <p:sldId id="435" r:id="rId43"/>
    <p:sldId id="436" r:id="rId44"/>
    <p:sldId id="437" r:id="rId45"/>
    <p:sldId id="438" r:id="rId46"/>
    <p:sldId id="439" r:id="rId47"/>
    <p:sldId id="440" r:id="rId48"/>
    <p:sldId id="441" r:id="rId49"/>
    <p:sldId id="442" r:id="rId50"/>
    <p:sldId id="443" r:id="rId51"/>
    <p:sldId id="444" r:id="rId52"/>
    <p:sldId id="445" r:id="rId53"/>
    <p:sldId id="446" r:id="rId54"/>
    <p:sldId id="447" r:id="rId55"/>
    <p:sldId id="448" r:id="rId56"/>
    <p:sldId id="449" r:id="rId57"/>
    <p:sldId id="450" r:id="rId58"/>
    <p:sldId id="451" r:id="rId59"/>
    <p:sldId id="452" r:id="rId60"/>
    <p:sldId id="453" r:id="rId61"/>
    <p:sldId id="454" r:id="rId62"/>
    <p:sldId id="455" r:id="rId63"/>
    <p:sldId id="456" r:id="rId64"/>
    <p:sldId id="457" r:id="rId65"/>
    <p:sldId id="458" r:id="rId66"/>
    <p:sldId id="459" r:id="rId67"/>
    <p:sldId id="460" r:id="rId68"/>
    <p:sldId id="461" r:id="rId69"/>
    <p:sldId id="462" r:id="rId70"/>
    <p:sldId id="463" r:id="rId71"/>
    <p:sldId id="464" r:id="rId72"/>
    <p:sldId id="465" r:id="rId73"/>
    <p:sldId id="466" r:id="rId74"/>
    <p:sldId id="467" r:id="rId75"/>
    <p:sldId id="468" r:id="rId76"/>
    <p:sldId id="358" r:id="rId77"/>
    <p:sldId id="361" r:id="rId78"/>
    <p:sldId id="424" r:id="rId79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6V2i/NVVozVmoUHPKydMg==" hashData="fY3tWoa8rMbhyAcnuV932SE6mmNoW2vbZvyqHj7StM9npeBxaBwbdfUDLc+99fp5jgt/Ubf03Bm9/Q4EmyXfF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5D09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6972" autoAdjust="0"/>
    <p:restoredTop sz="94404" autoAdjust="0"/>
  </p:normalViewPr>
  <p:slideViewPr>
    <p:cSldViewPr showGuides="1">
      <p:cViewPr varScale="1">
        <p:scale>
          <a:sx n="69" d="100"/>
          <a:sy n="69" d="100"/>
        </p:scale>
        <p:origin x="28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3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tableStyles" Target="tableStyle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7AD77F3-6412-46E6-9DAB-7432559E9DED}" type="datetimeFigureOut">
              <a:rPr lang="es-MX"/>
              <a:pPr>
                <a:defRPr/>
              </a:pPr>
              <a:t>22/04/2016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MX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E4CCBBA-FB52-4DB9-89AE-67AFDC5539B0}" type="slidenum">
              <a:rPr lang="es-MX" altLang="es-ES"/>
              <a:pPr/>
              <a:t>‹Nº›</a:t>
            </a:fld>
            <a:endParaRPr lang="es-MX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75293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84465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88296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25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38675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5690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93385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98612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3303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71806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8382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683013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7010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59896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671358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129836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9505417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71361911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4232357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4817225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0026993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02061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69598-D26C-4854-8F46-845883FF1C52}" type="datetimeFigureOut">
              <a:rPr lang="es-ES" smtClean="0"/>
              <a:t>22/04/2016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4283C-03C5-4CAD-A93E-6003C5CE7B2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614728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82" r:id="rId1"/>
    <p:sldLayoutId id="2147485083" r:id="rId2"/>
    <p:sldLayoutId id="2147485084" r:id="rId3"/>
    <p:sldLayoutId id="2147485085" r:id="rId4"/>
    <p:sldLayoutId id="2147485086" r:id="rId5"/>
    <p:sldLayoutId id="2147485087" r:id="rId6"/>
    <p:sldLayoutId id="2147485088" r:id="rId7"/>
    <p:sldLayoutId id="2147485089" r:id="rId8"/>
    <p:sldLayoutId id="2147485090" r:id="rId9"/>
    <p:sldLayoutId id="2147485091" r:id="rId10"/>
    <p:sldLayoutId id="214748509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7089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094" r:id="rId1"/>
    <p:sldLayoutId id="2147485095" r:id="rId2"/>
    <p:sldLayoutId id="2147485096" r:id="rId3"/>
    <p:sldLayoutId id="2147485097" r:id="rId4"/>
    <p:sldLayoutId id="2147485098" r:id="rId5"/>
    <p:sldLayoutId id="2147485099" r:id="rId6"/>
    <p:sldLayoutId id="2147485100" r:id="rId7"/>
    <p:sldLayoutId id="2147485101" r:id="rId8"/>
    <p:sldLayoutId id="2147485102" r:id="rId9"/>
    <p:sldLayoutId id="2147485103" r:id="rId10"/>
    <p:sldLayoutId id="2147485104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9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11" Type="http://schemas.openxmlformats.org/officeDocument/2006/relationships/image" Target="../media/image2.png"/><Relationship Id="rId5" Type="http://schemas.openxmlformats.org/officeDocument/2006/relationships/image" Target="../media/image1.jpg"/><Relationship Id="rId10" Type="http://schemas.openxmlformats.org/officeDocument/2006/relationships/slide" Target="slide19.xml"/><Relationship Id="rId4" Type="http://schemas.openxmlformats.org/officeDocument/2006/relationships/audio" Target="../media/audio1.wav"/><Relationship Id="rId9" Type="http://schemas.openxmlformats.org/officeDocument/2006/relationships/slide" Target="slide7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5.png"/><Relationship Id="rId4" Type="http://schemas.microsoft.com/office/2007/relationships/hdphoto" Target="../media/hdphoto1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g"/><Relationship Id="rId4" Type="http://schemas.microsoft.com/office/2007/relationships/hdphoto" Target="../media/hdphoto3.wdp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1.wav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35.png"/><Relationship Id="rId4" Type="http://schemas.microsoft.com/office/2007/relationships/hdphoto" Target="../media/hdphoto1.wdp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7.jpg"/><Relationship Id="rId4" Type="http://schemas.microsoft.com/office/2007/relationships/hdphoto" Target="../media/hdphoto3.wdp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g"/><Relationship Id="rId4" Type="http://schemas.openxmlformats.org/officeDocument/2006/relationships/image" Target="../media/image42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jpg"/><Relationship Id="rId4" Type="http://schemas.openxmlformats.org/officeDocument/2006/relationships/image" Target="../media/image48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67.png"/><Relationship Id="rId4" Type="http://schemas.openxmlformats.org/officeDocument/2006/relationships/image" Target="../media/image66.jpg"/><Relationship Id="rId9" Type="http://schemas.openxmlformats.org/officeDocument/2006/relationships/image" Target="../media/image68.jpg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1 Rectángulo"/>
          <p:cNvSpPr/>
          <p:nvPr/>
        </p:nvSpPr>
        <p:spPr>
          <a:xfrm>
            <a:off x="3359696" y="620688"/>
            <a:ext cx="5688632" cy="77976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Un viaje al pasado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5" name="6 CuadroTexto"/>
          <p:cNvSpPr txBox="1"/>
          <p:nvPr/>
        </p:nvSpPr>
        <p:spPr>
          <a:xfrm>
            <a:off x="495661" y="5657671"/>
            <a:ext cx="1039692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89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 Rectángulo"/>
          <p:cNvSpPr/>
          <p:nvPr/>
        </p:nvSpPr>
        <p:spPr>
          <a:xfrm>
            <a:off x="3647729" y="2525415"/>
            <a:ext cx="4680519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Museo  Del Prado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81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/>
      <p:bldP spid="5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 CuadroTexto"/>
          <p:cNvSpPr txBox="1"/>
          <p:nvPr/>
        </p:nvSpPr>
        <p:spPr>
          <a:xfrm>
            <a:off x="495661" y="5657671"/>
            <a:ext cx="10396927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3917100"/>
            <a:ext cx="864096" cy="303988"/>
          </a:xfrm>
          <a:prstGeom prst="rect">
            <a:avLst/>
          </a:prstGeom>
        </p:spPr>
      </p:pic>
      <p:sp>
        <p:nvSpPr>
          <p:cNvPr id="10" name="12 CuadroTexto"/>
          <p:cNvSpPr txBox="1"/>
          <p:nvPr/>
        </p:nvSpPr>
        <p:spPr>
          <a:xfrm>
            <a:off x="839416" y="3901097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1" name="1 Rectángulo"/>
          <p:cNvSpPr/>
          <p:nvPr/>
        </p:nvSpPr>
        <p:spPr>
          <a:xfrm>
            <a:off x="3647729" y="2525415"/>
            <a:ext cx="4680519" cy="615553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Museo  Del Prado</a:t>
            </a:r>
            <a:endParaRPr kumimoji="0" lang="es-ES" sz="32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2" name="1 Rectángulo"/>
          <p:cNvSpPr/>
          <p:nvPr/>
        </p:nvSpPr>
        <p:spPr>
          <a:xfrm>
            <a:off x="3359696" y="620688"/>
            <a:ext cx="5688632" cy="77976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Un viaje al pasado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4 CuadroTexto"/>
          <p:cNvSpPr txBox="1"/>
          <p:nvPr/>
        </p:nvSpPr>
        <p:spPr>
          <a:xfrm>
            <a:off x="6888088" y="5373216"/>
            <a:ext cx="2398413" cy="553998"/>
          </a:xfrm>
          <a:prstGeom prst="rect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none" rtlCol="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4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Para presentación  </a:t>
            </a:r>
            <a:r>
              <a:rPr kumimoji="0" lang="es-ES_tradnl" sz="1600" b="1" i="0" u="none" strike="noStrike" kern="0" cap="none" spc="0" normalizeH="0" baseline="0" noProof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MANUAL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4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Hacer click en la pantalla</a:t>
            </a:r>
            <a:endParaRPr kumimoji="0" lang="es-MX" sz="14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10 CuadroTexto">
            <a:hlinkClick r:id="rId8" action="ppaction://hlinksldjump"/>
          </p:cNvPr>
          <p:cNvSpPr txBox="1"/>
          <p:nvPr/>
        </p:nvSpPr>
        <p:spPr>
          <a:xfrm>
            <a:off x="2063552" y="5373217"/>
            <a:ext cx="2897009" cy="553998"/>
          </a:xfrm>
          <a:prstGeom prst="rect">
            <a:avLst/>
          </a:prstGeom>
          <a:gradFill rotWithShape="1">
            <a:gsLst>
              <a:gs pos="0">
                <a:srgbClr val="9BBB59">
                  <a:shade val="51000"/>
                  <a:satMod val="130000"/>
                </a:srgbClr>
              </a:gs>
              <a:gs pos="80000">
                <a:srgbClr val="9BBB59">
                  <a:shade val="93000"/>
                  <a:satMod val="130000"/>
                </a:srgbClr>
              </a:gs>
              <a:gs pos="100000">
                <a:srgbClr val="9BBB59">
                  <a:shade val="94000"/>
                  <a:satMod val="135000"/>
                </a:srgbClr>
              </a:gs>
            </a:gsLst>
            <a:lin ang="16200000" scaled="0"/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rtlCol="0">
            <a:spAutoFit/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  <a:hlinkClick r:id="rId9" action="ppaction://hlinksldjump"/>
              </a:rPr>
              <a:t>Para</a:t>
            </a:r>
            <a:r>
              <a:rPr kumimoji="0" lang="es-ES_tradnl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s-ES_tradnl" sz="14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presentación   </a:t>
            </a:r>
            <a:r>
              <a:rPr kumimoji="0" lang="es-ES_tradnl" sz="1600" b="1" i="0" u="none" strike="noStrike" kern="0" cap="none" spc="0" normalizeH="0" baseline="0" noProof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AUTOMATICA</a:t>
            </a:r>
            <a:endParaRPr kumimoji="0" lang="es-ES_tradnl" sz="1600" b="1" i="0" u="none" strike="noStrike" kern="0" cap="none" spc="0" normalizeH="0" baseline="0" noProof="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Hacer </a:t>
            </a:r>
            <a:r>
              <a:rPr kumimoji="0" lang="es-ES_tradnl" sz="1400" b="1" i="0" u="none" strike="noStrike" kern="0" cap="none" spc="0" normalizeH="0" baseline="0" noProof="0" err="1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  <a:hlinkClick r:id="rId10" action="ppaction://hlinksldjump"/>
              </a:rPr>
              <a:t>click</a:t>
            </a:r>
            <a:r>
              <a:rPr kumimoji="0" lang="es-ES_tradnl" sz="1400" b="1" i="0" u="none" strike="noStrike" kern="0" cap="none" spc="0" normalizeH="0" baseline="0" noProof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   </a:t>
            </a:r>
            <a:r>
              <a:rPr kumimoji="0" lang="es-ES_tradnl" sz="1400" b="1" i="0" u="none" strike="noStrike" kern="0" cap="none" spc="0" normalizeH="0" baseline="0" noProof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libri"/>
                <a:ea typeface="+mn-ea"/>
                <a:cs typeface="+mn-cs"/>
              </a:rPr>
              <a:t>AQUÏ</a:t>
            </a:r>
            <a:endParaRPr kumimoji="0" lang="es-MX" sz="1400" b="1" i="0" u="none" strike="noStrike" kern="0" cap="none" spc="0" normalizeH="0" baseline="0" noProof="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3932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>
        <p:sndAc>
          <p:stSnd loop="1">
            <p:snd r:embed="rId4" name="Eagle 1 - Tonight You'll Be Mine (Concerto).wav"/>
          </p:stSnd>
        </p:sndAc>
      </p:transition>
    </mc:Choice>
    <mc:Fallback xmlns="">
      <p:transition>
        <p:sndAc>
          <p:stSnd loop="1">
            <p:snd r:embed="rId12" name="Eagle 1 - Tonight You'll Be Mine (Concert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2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23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30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grpId="0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grpId="0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1" grpId="0"/>
      <p:bldP spid="12" grpId="0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186" y="260648"/>
            <a:ext cx="2953454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76486"/>
            <a:ext cx="8016003" cy="5744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35360" y="6021288"/>
            <a:ext cx="79682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Bodegón con cuatro racimos de uvas </a:t>
            </a:r>
          </a:p>
          <a:p>
            <a:pPr algn="ctr"/>
            <a:r>
              <a:rPr lang="es-MX" sz="2400"/>
              <a:t>(hacia 1636) de Juan Fernández El Labrador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8400257" y="5661248"/>
            <a:ext cx="37444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Adoración de los pastores (1612-1614) de Fray Juan Bautista Maíno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416859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66052"/>
            <a:ext cx="5328592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260648"/>
            <a:ext cx="4366576" cy="5766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7248128" y="6207695"/>
            <a:ext cx="4035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Autorretrato (1815) de Goya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60040" y="566124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Autorretrato (1917) de Benlliure y Gil, </a:t>
            </a:r>
          </a:p>
          <a:p>
            <a:pPr algn="ctr"/>
            <a:r>
              <a:rPr lang="es-MX" sz="2400"/>
              <a:t>en depósito en el Museo de Bellas Artes </a:t>
            </a:r>
          </a:p>
          <a:p>
            <a:pPr algn="ctr"/>
            <a:r>
              <a:rPr lang="es-MX" sz="2400"/>
              <a:t>de Valencia San Pío V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217560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063" y="260648"/>
            <a:ext cx="3763544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260648"/>
            <a:ext cx="6248830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536160" y="5661248"/>
            <a:ext cx="4367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Amalia de Llano y Dotres, condesa de Vilches (1853) </a:t>
            </a:r>
          </a:p>
          <a:p>
            <a:pPr algn="ctr"/>
            <a:r>
              <a:rPr lang="es-MX" sz="2400"/>
              <a:t>de Federico de Madrazo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623393" y="6063679"/>
            <a:ext cx="62488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 nevada o El Invierno (1786) </a:t>
            </a:r>
          </a:p>
          <a:p>
            <a:pPr algn="ctr"/>
            <a:r>
              <a:rPr lang="es-MX" sz="2400"/>
              <a:t>de Francisco de Goya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8581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7833166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260648"/>
            <a:ext cx="2936576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1343472" y="598237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Bodegón con alcachofas, </a:t>
            </a:r>
          </a:p>
          <a:p>
            <a:pPr algn="ctr"/>
            <a:r>
              <a:rPr lang="es-MX" sz="2400"/>
              <a:t>flores y recipientes de vidrio 1627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8168526" y="5661248"/>
            <a:ext cx="3832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Inmaculada Concepción (1767-69) </a:t>
            </a:r>
          </a:p>
          <a:p>
            <a:pPr algn="ctr"/>
            <a:r>
              <a:rPr lang="es-MX" sz="2400"/>
              <a:t>de Giambattista Tiepolo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398169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188640"/>
            <a:ext cx="3888432" cy="5465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06" y="325487"/>
            <a:ext cx="7513878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983432" y="5838363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Doña Isabel la Católica </a:t>
            </a:r>
          </a:p>
          <a:p>
            <a:pPr algn="ctr"/>
            <a:r>
              <a:rPr lang="es-MX" sz="2400"/>
              <a:t>dictando su testamento (1864) de Rosales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8040216" y="5661248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ciego tocando</a:t>
            </a:r>
          </a:p>
          <a:p>
            <a:pPr algn="ctr"/>
            <a:r>
              <a:rPr lang="es-MX" sz="2400"/>
              <a:t> la zanfonía (1620-1630) de Georges de La Tour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2290137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581" y="764704"/>
            <a:ext cx="3698060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7648982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8400256" y="5805264"/>
            <a:ext cx="3456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Cardenal </a:t>
            </a:r>
          </a:p>
          <a:p>
            <a:pPr algn="ctr"/>
            <a:r>
              <a:rPr lang="es-MX" sz="2400"/>
              <a:t>(1510-1511) de Rafael</a:t>
            </a:r>
            <a:endParaRPr lang="es-ES" sz="2400"/>
          </a:p>
        </p:txBody>
      </p:sp>
      <p:sp>
        <p:nvSpPr>
          <p:cNvPr id="5" name="Rectángulo 4"/>
          <p:cNvSpPr/>
          <p:nvPr/>
        </p:nvSpPr>
        <p:spPr>
          <a:xfrm>
            <a:off x="2135560" y="6165304"/>
            <a:ext cx="46538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El sueño de Jacob, Ribera, 1639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9696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99" y="188640"/>
            <a:ext cx="4830537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260648"/>
            <a:ext cx="4752528" cy="5753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6744072" y="6054387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Carolina Coronado, </a:t>
            </a:r>
          </a:p>
          <a:p>
            <a:pPr algn="ctr"/>
            <a:r>
              <a:rPr lang="es-ES" sz="2400"/>
              <a:t>Federico de Madrazo, hacia 1855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51384" y="5982379"/>
            <a:ext cx="5112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Carlos V en la Batalla de Mühlberg (1548) de Tiziano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295930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6938789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84" y="260648"/>
            <a:ext cx="3937938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500156" y="5301208"/>
            <a:ext cx="45005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Gaspar de Guzmán, </a:t>
            </a:r>
          </a:p>
          <a:p>
            <a:pPr algn="ctr"/>
            <a:r>
              <a:rPr lang="es-MX" sz="2400"/>
              <a:t>conde-duque de Olivares,</a:t>
            </a:r>
          </a:p>
          <a:p>
            <a:pPr algn="ctr"/>
            <a:r>
              <a:rPr lang="es-MX" sz="2400"/>
              <a:t> a caballo (hacia 1636) </a:t>
            </a:r>
          </a:p>
          <a:p>
            <a:pPr algn="ctr"/>
            <a:r>
              <a:rPr lang="es-MX" sz="2400"/>
              <a:t>de Diego Velázquez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191344" y="6207695"/>
            <a:ext cx="6864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familia de Carlos IV, Francisco de Goya, 1800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3081514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60648"/>
            <a:ext cx="7270617" cy="57407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260648"/>
            <a:ext cx="4104456" cy="5753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896200" y="6054387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condesa de Haussonville, Ingres, 1845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127448" y="6207695"/>
            <a:ext cx="56921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Familia de Felipe V (1743) de Van Lo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2674491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"/>
          <a:stretch/>
        </p:blipFill>
        <p:spPr>
          <a:xfrm>
            <a:off x="7752184" y="260648"/>
            <a:ext cx="3854301" cy="5352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6904231" cy="5767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35359" y="5982379"/>
            <a:ext cx="69042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 recuperación de San Juan de Puerto Rico (1634 – 1635) de Eugenio Cajés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7239590" y="5613047"/>
            <a:ext cx="49524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/>
              <a:t>Josefa Manzanedo e Intentas (1872) </a:t>
            </a:r>
          </a:p>
          <a:p>
            <a:pPr algn="ctr"/>
            <a:r>
              <a:rPr lang="fr-FR" sz="2400"/>
              <a:t>de Jean-Louis-Ernest Meissonier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211690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79360"/>
            <a:ext cx="7416824" cy="5508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698" y="260649"/>
            <a:ext cx="4117957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7608168" y="5661248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/>
              <a:t>La Señora Moitessier (1856) de Jean-Auguste </a:t>
            </a:r>
          </a:p>
          <a:p>
            <a:pPr algn="ctr"/>
            <a:r>
              <a:rPr lang="fr-FR" sz="2400"/>
              <a:t>Dominique Ingres</a:t>
            </a:r>
            <a:endParaRPr lang="es-ES" sz="2400"/>
          </a:p>
        </p:txBody>
      </p:sp>
      <p:sp>
        <p:nvSpPr>
          <p:cNvPr id="7" name="Rectángulo 6"/>
          <p:cNvSpPr/>
          <p:nvPr/>
        </p:nvSpPr>
        <p:spPr>
          <a:xfrm>
            <a:off x="839416" y="6135687"/>
            <a:ext cx="61975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Las hijas del Cid (1871) de Dióscoro Puebla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43892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81281"/>
            <a:ext cx="7272808" cy="5750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163" y="260648"/>
            <a:ext cx="4500501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695400" y="598237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Los niños de la concha</a:t>
            </a:r>
          </a:p>
          <a:p>
            <a:pPr algn="ctr"/>
            <a:r>
              <a:rPr lang="es-MX" sz="2400"/>
              <a:t> (hacia 1670) de Bartolomé Esteban Murillo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7572163" y="6093296"/>
            <a:ext cx="45005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/>
              <a:t>Noli me tangere </a:t>
            </a:r>
          </a:p>
          <a:p>
            <a:pPr algn="ctr"/>
            <a:r>
              <a:rPr lang="it-IT" sz="2400"/>
              <a:t>(hacia 1525) de Correggio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76072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100" y="260649"/>
            <a:ext cx="5004556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6607186" cy="5760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013006" y="6207695"/>
            <a:ext cx="4843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Las Meninas (1656) de Velázquez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1343472" y="6207695"/>
            <a:ext cx="48077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Nerón y Séneca (1904) de Barrón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943954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68230"/>
            <a:ext cx="4464495" cy="5438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7202064" cy="5446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393408" y="5685055"/>
            <a:ext cx="4679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Luis Veldrof, aposentador mayor y conserje del Real Palacio (1823-1825) de Vicente López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767408" y="6063679"/>
            <a:ext cx="59923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Sagrada Familia del pajarito (1650) Murillo</a:t>
            </a:r>
          </a:p>
        </p:txBody>
      </p:sp>
    </p:spTree>
    <p:extLst>
      <p:ext uri="{BB962C8B-B14F-4D97-AF65-F5344CB8AC3E}">
        <p14:creationId xmlns:p14="http://schemas.microsoft.com/office/powerpoint/2010/main" val="279748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417" y1="63542" x2="95417" y2="63542"/>
                        <a14:foregroundMark x1="93958" y1="66667" x2="93958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5760640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498" y="260648"/>
            <a:ext cx="5815157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984206" y="6207695"/>
            <a:ext cx="44637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El Baño Turco (1862) de Ingres</a:t>
            </a:r>
            <a:endParaRPr lang="es-ES" sz="2400"/>
          </a:p>
        </p:txBody>
      </p:sp>
      <p:sp>
        <p:nvSpPr>
          <p:cNvPr id="5" name="Rectángulo 4"/>
          <p:cNvSpPr/>
          <p:nvPr/>
        </p:nvSpPr>
        <p:spPr>
          <a:xfrm>
            <a:off x="6312024" y="6093296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Martirio de santa Inés, </a:t>
            </a:r>
          </a:p>
          <a:p>
            <a:pPr algn="ctr"/>
            <a:r>
              <a:rPr lang="es-ES" sz="2400"/>
              <a:t>Juan Vicente Masip, 1540-1545</a:t>
            </a:r>
          </a:p>
        </p:txBody>
      </p:sp>
    </p:spTree>
    <p:extLst>
      <p:ext uri="{BB962C8B-B14F-4D97-AF65-F5344CB8AC3E}">
        <p14:creationId xmlns:p14="http://schemas.microsoft.com/office/powerpoint/2010/main" val="757664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6" y="260648"/>
            <a:ext cx="4716152" cy="54878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5" y="260648"/>
            <a:ext cx="6912768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431704" y="6135687"/>
            <a:ext cx="64360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Anunciación (1425 - 1428) de Fra Angelico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386472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60648"/>
            <a:ext cx="4410490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420" y="260648"/>
            <a:ext cx="4435243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835" y="260648"/>
            <a:ext cx="2925325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4295800" y="4797152"/>
            <a:ext cx="35283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Cristo muerto </a:t>
            </a:r>
          </a:p>
          <a:p>
            <a:pPr algn="ctr"/>
            <a:r>
              <a:rPr lang="es-ES" sz="2400"/>
              <a:t>sostenido </a:t>
            </a:r>
          </a:p>
          <a:p>
            <a:pPr algn="ctr"/>
            <a:r>
              <a:rPr lang="es-ES" sz="2400"/>
              <a:t>por un ángel </a:t>
            </a:r>
          </a:p>
          <a:p>
            <a:pPr algn="ctr"/>
            <a:r>
              <a:rPr lang="es-ES" sz="2400"/>
              <a:t>(1475 - 1476) </a:t>
            </a:r>
          </a:p>
          <a:p>
            <a:pPr algn="ctr"/>
            <a:r>
              <a:rPr lang="es-ES" sz="2400"/>
              <a:t>de Antonello da Messina</a:t>
            </a:r>
          </a:p>
        </p:txBody>
      </p:sp>
      <p:sp>
        <p:nvSpPr>
          <p:cNvPr id="8" name="Rectángulo 7"/>
          <p:cNvSpPr/>
          <p:nvPr/>
        </p:nvSpPr>
        <p:spPr>
          <a:xfrm>
            <a:off x="7824192" y="5661248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infante don Antonio Pascual de Borbón y Sajonia (1763) de Lorenzo Tiepolo</a:t>
            </a:r>
            <a:endParaRPr lang="es-ES" sz="2400"/>
          </a:p>
        </p:txBody>
      </p:sp>
      <p:sp>
        <p:nvSpPr>
          <p:cNvPr id="9" name="Rectángulo 8"/>
          <p:cNvSpPr/>
          <p:nvPr/>
        </p:nvSpPr>
        <p:spPr>
          <a:xfrm>
            <a:off x="119336" y="5980638"/>
            <a:ext cx="4032448" cy="832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Tránsito de la Virgen (hacia 1462) de Mantegna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80424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4" y="260648"/>
            <a:ext cx="3406579" cy="5352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4080454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832" y="260648"/>
            <a:ext cx="3552395" cy="5362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8112225" y="5613047"/>
            <a:ext cx="41044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XII marquesa </a:t>
            </a:r>
          </a:p>
          <a:p>
            <a:pPr algn="ctr"/>
            <a:r>
              <a:rPr lang="es-ES" sz="2400"/>
              <a:t>de Villafranca pintando </a:t>
            </a:r>
          </a:p>
          <a:p>
            <a:pPr algn="ctr"/>
            <a:r>
              <a:rPr lang="es-ES" sz="2400"/>
              <a:t>a su marido (1804) de Goya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7328" y="5980638"/>
            <a:ext cx="4224470" cy="832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Las floreras o La Primavera (1786) de Francisco de Goya</a:t>
            </a:r>
            <a:endParaRPr lang="es-ES" sz="2400"/>
          </a:p>
        </p:txBody>
      </p:sp>
      <p:sp>
        <p:nvSpPr>
          <p:cNvPr id="8" name="Rectángulo 7"/>
          <p:cNvSpPr/>
          <p:nvPr/>
        </p:nvSpPr>
        <p:spPr>
          <a:xfrm>
            <a:off x="4367808" y="5613047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/>
              <a:t>Sabina Seupham Spalding (1846) </a:t>
            </a:r>
          </a:p>
          <a:p>
            <a:pPr algn="ctr"/>
            <a:r>
              <a:rPr lang="pt-BR" sz="2400"/>
              <a:t>de Federico de Madrazo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91354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260648"/>
            <a:ext cx="3837104" cy="5649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280" y="1359942"/>
            <a:ext cx="3191547" cy="5237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4" y="332656"/>
            <a:ext cx="2921517" cy="5352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4655840" y="5685055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 Adoración </a:t>
            </a:r>
          </a:p>
          <a:p>
            <a:pPr algn="ctr"/>
            <a:r>
              <a:rPr lang="es-MX" sz="2400"/>
              <a:t>de los Magos </a:t>
            </a:r>
          </a:p>
          <a:p>
            <a:pPr algn="ctr"/>
            <a:r>
              <a:rPr lang="es-MX" sz="2400"/>
              <a:t>(1612 – 1614) de Maíno</a:t>
            </a:r>
            <a:endParaRPr lang="es-ES" sz="2400"/>
          </a:p>
        </p:txBody>
      </p:sp>
      <p:sp>
        <p:nvSpPr>
          <p:cNvPr id="7" name="Rectángulo 6"/>
          <p:cNvSpPr/>
          <p:nvPr/>
        </p:nvSpPr>
        <p:spPr>
          <a:xfrm>
            <a:off x="8346250" y="44624"/>
            <a:ext cx="37984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Fernando el Católico (hacia 1848) Bernardino Montañés y Pérez</a:t>
            </a:r>
            <a:endParaRPr lang="es-ES" sz="2400"/>
          </a:p>
        </p:txBody>
      </p:sp>
      <p:sp>
        <p:nvSpPr>
          <p:cNvPr id="8" name="Rectángulo 7"/>
          <p:cNvSpPr/>
          <p:nvPr/>
        </p:nvSpPr>
        <p:spPr>
          <a:xfrm>
            <a:off x="47328" y="5982379"/>
            <a:ext cx="42004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Felipe III a caballo </a:t>
            </a:r>
          </a:p>
          <a:p>
            <a:pPr algn="ctr"/>
            <a:r>
              <a:rPr lang="es-MX" sz="2400"/>
              <a:t>(hacia 1635) de Velázquez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962498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3930586" cy="4906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941" y="970428"/>
            <a:ext cx="3409235" cy="4906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285" y="1690508"/>
            <a:ext cx="4150371" cy="4906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7680176" y="332656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dama del abanico </a:t>
            </a:r>
          </a:p>
          <a:p>
            <a:pPr algn="ctr"/>
            <a:r>
              <a:rPr lang="es-ES" sz="2400"/>
              <a:t>(1570-1573) </a:t>
            </a:r>
          </a:p>
          <a:p>
            <a:pPr algn="ctr"/>
            <a:r>
              <a:rPr lang="es-ES" sz="2400"/>
              <a:t>de Alonso Sánchez Coello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162841" y="5982379"/>
            <a:ext cx="35173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Parache, el bailador (1895-1900) de Tapiró</a:t>
            </a:r>
            <a:endParaRPr lang="es-ES" sz="2400"/>
          </a:p>
        </p:txBody>
      </p:sp>
      <p:sp>
        <p:nvSpPr>
          <p:cNvPr id="8" name="Rectángulo 7"/>
          <p:cNvSpPr/>
          <p:nvPr/>
        </p:nvSpPr>
        <p:spPr>
          <a:xfrm>
            <a:off x="119336" y="5541039"/>
            <a:ext cx="3981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Señor Bertin (1832) </a:t>
            </a:r>
          </a:p>
          <a:p>
            <a:pPr algn="ctr"/>
            <a:r>
              <a:rPr lang="es-MX" sz="2400"/>
              <a:t>de Ingres, préstamo </a:t>
            </a:r>
          </a:p>
          <a:p>
            <a:pPr algn="ctr"/>
            <a:r>
              <a:rPr lang="es-MX" sz="2400"/>
              <a:t>del Musée du Louvre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54802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17" r="998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276" y="-13855"/>
            <a:ext cx="9462252" cy="687185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7328" y="116632"/>
            <a:ext cx="25922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/>
              <a:t>Endymion Porter y Anton van Dyck (hacia 1635) </a:t>
            </a:r>
          </a:p>
          <a:p>
            <a:r>
              <a:rPr lang="es-MX" sz="2400"/>
              <a:t>de Van Dyck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324888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330" y="260648"/>
            <a:ext cx="10187238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60" y="6351711"/>
            <a:ext cx="11521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Ascensión de un globo Montgolfier en Aranjuez (hacia 1784) de Antonio Carnicero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87017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60648"/>
            <a:ext cx="10046237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60" y="6372036"/>
            <a:ext cx="11521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Episodio de la Batalla de Tetuán (1868) de Eduardo Rosales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34170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80" y="260648"/>
            <a:ext cx="11081536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1759552" y="6381328"/>
            <a:ext cx="8584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Olimpo. Batalla de los gigantes (1764) de Francisco Bayeu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79999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648"/>
            <a:ext cx="8907167" cy="5724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35360" y="5982379"/>
            <a:ext cx="11521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El baile. Costumbres populares de la provincia de Soria (1866) de Valeriano Domínguez Bécquer</a:t>
            </a:r>
          </a:p>
        </p:txBody>
      </p:sp>
    </p:spTree>
    <p:extLst>
      <p:ext uri="{BB962C8B-B14F-4D97-AF65-F5344CB8AC3E}">
        <p14:creationId xmlns:p14="http://schemas.microsoft.com/office/powerpoint/2010/main" val="123288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601" y="260648"/>
            <a:ext cx="9275919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1500601" y="6279703"/>
            <a:ext cx="92759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Jardín Botánico desde el Paseo del Prado (1790) de Paret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120271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60648"/>
            <a:ext cx="8271688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2351584" y="6351711"/>
            <a:ext cx="76152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Episodio de Trafalgar (1862) de Francisco Sans Cabot</a:t>
            </a:r>
          </a:p>
        </p:txBody>
      </p:sp>
    </p:spTree>
    <p:extLst>
      <p:ext uri="{BB962C8B-B14F-4D97-AF65-F5344CB8AC3E}">
        <p14:creationId xmlns:p14="http://schemas.microsoft.com/office/powerpoint/2010/main" val="404097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260648"/>
            <a:ext cx="11145346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999656" y="6351711"/>
            <a:ext cx="6263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Flevit super illam (1892) de Enrique Simonet</a:t>
            </a:r>
          </a:p>
        </p:txBody>
      </p:sp>
    </p:spTree>
    <p:extLst>
      <p:ext uri="{BB962C8B-B14F-4D97-AF65-F5344CB8AC3E}">
        <p14:creationId xmlns:p14="http://schemas.microsoft.com/office/powerpoint/2010/main" val="813430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648"/>
            <a:ext cx="8899185" cy="5793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0" y="6054387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Fusilamiento de Torrijos y sus compañeros en las playas de Málaga </a:t>
            </a:r>
          </a:p>
          <a:p>
            <a:pPr algn="ctr"/>
            <a:r>
              <a:rPr lang="es-MX" sz="2400"/>
              <a:t>(1887-1888) de Gisbert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3574994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05" y="260648"/>
            <a:ext cx="10753195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893280" y="6351711"/>
            <a:ext cx="43957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La gran Odalisca, Ingres, 1814</a:t>
            </a:r>
          </a:p>
        </p:txBody>
      </p:sp>
    </p:spTree>
    <p:extLst>
      <p:ext uri="{BB962C8B-B14F-4D97-AF65-F5344CB8AC3E}">
        <p14:creationId xmlns:p14="http://schemas.microsoft.com/office/powerpoint/2010/main" val="203379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648"/>
            <a:ext cx="8960996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135560" y="6351711"/>
            <a:ext cx="7945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Rendición de Bailén (1864) de José Casado del Alisal</a:t>
            </a:r>
            <a:endParaRPr lang="es-ES" sz="2400"/>
          </a:p>
        </p:txBody>
      </p:sp>
    </p:spTree>
    <p:extLst>
      <p:ext uri="{BB962C8B-B14F-4D97-AF65-F5344CB8AC3E}">
        <p14:creationId xmlns:p14="http://schemas.microsoft.com/office/powerpoint/2010/main" val="6729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00" y="1268760"/>
            <a:ext cx="11763256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237400" y="6021288"/>
            <a:ext cx="11763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siesta o Escena pompeyana (1868) de Lawrence Alma Tadema</a:t>
            </a:r>
          </a:p>
        </p:txBody>
      </p:sp>
    </p:spTree>
    <p:extLst>
      <p:ext uri="{BB962C8B-B14F-4D97-AF65-F5344CB8AC3E}">
        <p14:creationId xmlns:p14="http://schemas.microsoft.com/office/powerpoint/2010/main" val="389447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" r="858"/>
          <a:stretch/>
        </p:blipFill>
        <p:spPr>
          <a:xfrm>
            <a:off x="191344" y="1268760"/>
            <a:ext cx="11845316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1607840" y="6063679"/>
            <a:ext cx="8952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Batalla de Wad-Rass (1860 – 1861) de Mariano Fortuny</a:t>
            </a:r>
          </a:p>
        </p:txBody>
      </p:sp>
    </p:spTree>
    <p:extLst>
      <p:ext uri="{BB962C8B-B14F-4D97-AF65-F5344CB8AC3E}">
        <p14:creationId xmlns:p14="http://schemas.microsoft.com/office/powerpoint/2010/main" val="295588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25" y="260648"/>
            <a:ext cx="10332251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695400" y="6351711"/>
            <a:ext cx="109083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Tabla 1 Escenas de La historia de Nastagio degli Onesti (1483) de Botticelli</a:t>
            </a:r>
          </a:p>
        </p:txBody>
      </p:sp>
    </p:spTree>
    <p:extLst>
      <p:ext uri="{BB962C8B-B14F-4D97-AF65-F5344CB8AC3E}">
        <p14:creationId xmlns:p14="http://schemas.microsoft.com/office/powerpoint/2010/main" val="1854772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64" y="260648"/>
            <a:ext cx="10295612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695400" y="6351711"/>
            <a:ext cx="10871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Tabla 2 Escenas de La historia de Nastagio degli Onesti (1483) de Botticelli</a:t>
            </a:r>
          </a:p>
        </p:txBody>
      </p:sp>
    </p:spTree>
    <p:extLst>
      <p:ext uri="{BB962C8B-B14F-4D97-AF65-F5344CB8AC3E}">
        <p14:creationId xmlns:p14="http://schemas.microsoft.com/office/powerpoint/2010/main" val="414458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16" y="260648"/>
            <a:ext cx="10462568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839416" y="6351711"/>
            <a:ext cx="10513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Tabla 3 Escenas de La historia de Nastagio degli Onesti (1483) de Botticelli</a:t>
            </a:r>
          </a:p>
        </p:txBody>
      </p:sp>
    </p:spTree>
    <p:extLst>
      <p:ext uri="{BB962C8B-B14F-4D97-AF65-F5344CB8AC3E}">
        <p14:creationId xmlns:p14="http://schemas.microsoft.com/office/powerpoint/2010/main" val="1002427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3186" y="260648"/>
            <a:ext cx="2953454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76486"/>
            <a:ext cx="8016003" cy="57448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35360" y="6021288"/>
            <a:ext cx="79682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Bodegón con cuatro racimos de uvas </a:t>
            </a:r>
          </a:p>
          <a:p>
            <a:pPr algn="ctr"/>
            <a:r>
              <a:rPr lang="es-MX" sz="2400"/>
              <a:t>(hacia 1636) de Juan Fernández El Labrador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8400257" y="5661248"/>
            <a:ext cx="37444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Adoración de los pastores (1612-1614) de Fray Juan Bautista Maíno</a:t>
            </a:r>
            <a:endParaRPr lang="es-ES" sz="2400"/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08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  <p:sndAc>
          <p:stSnd>
            <p:snd r:embed="rId2" name="Eagle 1 - Tonight You'll Be Mine (Concerto).wav"/>
          </p:stSnd>
        </p:sndAc>
      </p:transition>
    </mc:Choice>
    <mc:Fallback xmlns="">
      <p:transition spd="slow" advTm="0">
        <p:fade/>
        <p:sndAc>
          <p:stSnd>
            <p:snd r:embed="rId6" name="Eagle 1 - Tonight You'll Be Mine (Concert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408" y="266052"/>
            <a:ext cx="5328592" cy="53285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260648"/>
            <a:ext cx="4366576" cy="57660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7248128" y="6207695"/>
            <a:ext cx="40350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Autorretrato (1815) de Goya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60040" y="5661248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Autorretrato (1917) de Benlliure y Gil, </a:t>
            </a:r>
          </a:p>
          <a:p>
            <a:pPr algn="ctr"/>
            <a:r>
              <a:rPr lang="es-MX" sz="2400"/>
              <a:t>en depósito en el Museo de Bellas Artes </a:t>
            </a:r>
          </a:p>
          <a:p>
            <a:pPr algn="ctr"/>
            <a:r>
              <a:rPr lang="es-MX" sz="2400"/>
              <a:t>de Valencia San Pío V</a:t>
            </a:r>
            <a:endParaRPr lang="es-ES" sz="2400"/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48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6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7063" y="260648"/>
            <a:ext cx="3763544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260648"/>
            <a:ext cx="6248830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536160" y="5661248"/>
            <a:ext cx="4367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Amalia de Llano y Dotres, condesa de Vilches (1853) </a:t>
            </a:r>
          </a:p>
          <a:p>
            <a:pPr algn="ctr"/>
            <a:r>
              <a:rPr lang="es-MX" sz="2400"/>
              <a:t>de Federico de Madrazo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623393" y="6063679"/>
            <a:ext cx="62488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 nevada o El Invierno (1786) </a:t>
            </a:r>
          </a:p>
          <a:p>
            <a:pPr algn="ctr"/>
            <a:r>
              <a:rPr lang="es-MX" sz="2400"/>
              <a:t>de Francisco de Goya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0027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2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7833166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288" y="260648"/>
            <a:ext cx="2936576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1343472" y="598237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Bodegón con alcachofas, </a:t>
            </a:r>
          </a:p>
          <a:p>
            <a:pPr algn="ctr"/>
            <a:r>
              <a:rPr lang="es-MX" sz="2400"/>
              <a:t>flores y recipientes de vidrio 1627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8168526" y="5661248"/>
            <a:ext cx="383213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Inmaculada Concepción (1767-69) </a:t>
            </a:r>
          </a:p>
          <a:p>
            <a:pPr algn="ctr"/>
            <a:r>
              <a:rPr lang="es-MX" sz="2400"/>
              <a:t>de Giambattista Tiepolo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1509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8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0216" y="188640"/>
            <a:ext cx="3888432" cy="5465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306" y="325487"/>
            <a:ext cx="7513878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983432" y="5838363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Doña Isabel la Católica </a:t>
            </a:r>
          </a:p>
          <a:p>
            <a:pPr algn="ctr"/>
            <a:r>
              <a:rPr lang="es-MX" sz="2400"/>
              <a:t>dictando su testamento (1864) de Rosales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8040216" y="5661248"/>
            <a:ext cx="38884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ciego tocando</a:t>
            </a:r>
          </a:p>
          <a:p>
            <a:pPr algn="ctr"/>
            <a:r>
              <a:rPr lang="es-MX" sz="2400"/>
              <a:t> la zanfonía (1620-1630) de Georges de La Tour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60055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6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581" y="764704"/>
            <a:ext cx="3698060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7648982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8400256" y="5805264"/>
            <a:ext cx="345638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Cardenal </a:t>
            </a:r>
          </a:p>
          <a:p>
            <a:pPr algn="ctr"/>
            <a:r>
              <a:rPr lang="es-MX" sz="2400"/>
              <a:t>(1510-1511) de Rafael</a:t>
            </a:r>
            <a:endParaRPr lang="es-ES" sz="2400"/>
          </a:p>
        </p:txBody>
      </p:sp>
      <p:sp>
        <p:nvSpPr>
          <p:cNvPr id="5" name="Rectángulo 4"/>
          <p:cNvSpPr/>
          <p:nvPr/>
        </p:nvSpPr>
        <p:spPr>
          <a:xfrm>
            <a:off x="2135560" y="6165304"/>
            <a:ext cx="46538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El sueño de Jacob, Ribera, 1639</a:t>
            </a:r>
            <a:endParaRPr lang="es-ES" sz="240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187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99" y="188640"/>
            <a:ext cx="4830537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260648"/>
            <a:ext cx="4752528" cy="5753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6744072" y="6054387"/>
            <a:ext cx="4752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Carolina Coronado, </a:t>
            </a:r>
          </a:p>
          <a:p>
            <a:pPr algn="ctr"/>
            <a:r>
              <a:rPr lang="es-ES" sz="2400"/>
              <a:t>Federico de Madrazo, hacia 1855</a:t>
            </a:r>
          </a:p>
        </p:txBody>
      </p:sp>
      <p:sp>
        <p:nvSpPr>
          <p:cNvPr id="6" name="Rectángulo 5"/>
          <p:cNvSpPr/>
          <p:nvPr/>
        </p:nvSpPr>
        <p:spPr>
          <a:xfrm>
            <a:off x="551384" y="5982379"/>
            <a:ext cx="5112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Carlos V en la Batalla de Mühlberg (1548) de Tiziano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5522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6938789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2184" y="260648"/>
            <a:ext cx="3937938" cy="5040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500156" y="5301208"/>
            <a:ext cx="45005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Gaspar de Guzmán, </a:t>
            </a:r>
          </a:p>
          <a:p>
            <a:pPr algn="ctr"/>
            <a:r>
              <a:rPr lang="es-MX" sz="2400"/>
              <a:t>conde-duque de Olivares,</a:t>
            </a:r>
          </a:p>
          <a:p>
            <a:pPr algn="ctr"/>
            <a:r>
              <a:rPr lang="es-MX" sz="2400"/>
              <a:t> a caballo (hacia 1636) </a:t>
            </a:r>
          </a:p>
          <a:p>
            <a:pPr algn="ctr"/>
            <a:r>
              <a:rPr lang="es-MX" sz="2400"/>
              <a:t>de Diego Velázquez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191344" y="6207695"/>
            <a:ext cx="68649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familia de Carlos IV, Francisco de Goya, 1800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92006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25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352" y="260648"/>
            <a:ext cx="7270617" cy="57407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260648"/>
            <a:ext cx="4104456" cy="57530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896200" y="6054387"/>
            <a:ext cx="4104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condesa de Haussonville, Ingres, 1845</a:t>
            </a:r>
          </a:p>
        </p:txBody>
      </p:sp>
      <p:sp>
        <p:nvSpPr>
          <p:cNvPr id="6" name="Rectángulo 5"/>
          <p:cNvSpPr/>
          <p:nvPr/>
        </p:nvSpPr>
        <p:spPr>
          <a:xfrm>
            <a:off x="1127448" y="6207695"/>
            <a:ext cx="569219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Familia de Felipe V (1743) de Van Lo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870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3"/>
          <a:stretch/>
        </p:blipFill>
        <p:spPr>
          <a:xfrm>
            <a:off x="7752184" y="260648"/>
            <a:ext cx="3854301" cy="5352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6904231" cy="5767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35359" y="5982379"/>
            <a:ext cx="690423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 recuperación de San Juan de Puerto Rico (1634 – 1635) de Eugenio Cajés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7239590" y="5613047"/>
            <a:ext cx="495241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/>
              <a:t>Josefa Manzanedo e Intentas (1872) </a:t>
            </a:r>
          </a:p>
          <a:p>
            <a:pPr algn="ctr"/>
            <a:r>
              <a:rPr lang="fr-FR" sz="2400"/>
              <a:t>de Jean-Louis-Ernest Meissonier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5993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79360"/>
            <a:ext cx="7416824" cy="5508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2698" y="260649"/>
            <a:ext cx="4117957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7608168" y="5661248"/>
            <a:ext cx="43924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/>
              <a:t>La Señora Moitessier (1856) de Jean-Auguste </a:t>
            </a:r>
          </a:p>
          <a:p>
            <a:pPr algn="ctr"/>
            <a:r>
              <a:rPr lang="fr-FR" sz="2400"/>
              <a:t>Dominique Ingres</a:t>
            </a:r>
            <a:endParaRPr lang="es-ES" sz="2400"/>
          </a:p>
        </p:txBody>
      </p:sp>
      <p:sp>
        <p:nvSpPr>
          <p:cNvPr id="7" name="Rectángulo 6"/>
          <p:cNvSpPr/>
          <p:nvPr/>
        </p:nvSpPr>
        <p:spPr>
          <a:xfrm>
            <a:off x="839416" y="6135687"/>
            <a:ext cx="61975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Las hijas del Cid (1871) de Dióscoro Puebla</a:t>
            </a:r>
            <a:endParaRPr lang="es-ES" sz="2400"/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437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81281"/>
            <a:ext cx="7272808" cy="57500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163" y="260648"/>
            <a:ext cx="4500501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695400" y="598237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MX" sz="2400"/>
              <a:t>Los niños de la concha</a:t>
            </a:r>
          </a:p>
          <a:p>
            <a:pPr algn="ctr"/>
            <a:r>
              <a:rPr lang="es-MX" sz="2400"/>
              <a:t> (hacia 1670) de Bartolomé Esteban Murillo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7572163" y="6093296"/>
            <a:ext cx="45005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2400"/>
              <a:t>Noli me tangere </a:t>
            </a:r>
          </a:p>
          <a:p>
            <a:pPr algn="ctr"/>
            <a:r>
              <a:rPr lang="it-IT" sz="2400"/>
              <a:t>(hacia 1525) de Correggio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4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3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100" y="260649"/>
            <a:ext cx="5004556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6607186" cy="57606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013006" y="6207695"/>
            <a:ext cx="484363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Las Meninas (1656) de Velázquez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1343472" y="6207695"/>
            <a:ext cx="48077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Nerón y Séneca (1904) de Barrón</a:t>
            </a:r>
            <a:endParaRPr lang="es-ES" sz="240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014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87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268230"/>
            <a:ext cx="4464495" cy="54389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7202064" cy="54465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7393408" y="5685055"/>
            <a:ext cx="467925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Luis Veldrof, aposentador mayor y conserje del Real Palacio (1823-1825) de Vicente López</a:t>
            </a:r>
            <a:endParaRPr lang="es-ES" sz="2400"/>
          </a:p>
        </p:txBody>
      </p:sp>
      <p:sp>
        <p:nvSpPr>
          <p:cNvPr id="6" name="Rectángulo 5"/>
          <p:cNvSpPr/>
          <p:nvPr/>
        </p:nvSpPr>
        <p:spPr>
          <a:xfrm>
            <a:off x="767408" y="6063679"/>
            <a:ext cx="59923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Sagrada Familia del pajarito (1650) Murillo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8083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95417" y1="63542" x2="95417" y2="63542"/>
                        <a14:foregroundMark x1="93958" y1="66667" x2="93958" y2="6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0" y="260648"/>
            <a:ext cx="5760640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498" y="260648"/>
            <a:ext cx="5815157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984206" y="6207695"/>
            <a:ext cx="446372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El Baño Turco (1862) de Ingres</a:t>
            </a:r>
            <a:endParaRPr lang="es-ES" sz="2400"/>
          </a:p>
        </p:txBody>
      </p:sp>
      <p:sp>
        <p:nvSpPr>
          <p:cNvPr id="5" name="Rectángulo 4"/>
          <p:cNvSpPr/>
          <p:nvPr/>
        </p:nvSpPr>
        <p:spPr>
          <a:xfrm>
            <a:off x="6312024" y="6093296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Martirio de santa Inés, </a:t>
            </a:r>
          </a:p>
          <a:p>
            <a:pPr algn="ctr"/>
            <a:r>
              <a:rPr lang="es-ES" sz="2400"/>
              <a:t>Juan Vicente Masip, 1540-1545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7519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125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47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6" y="260648"/>
            <a:ext cx="4716152" cy="548788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5" y="260648"/>
            <a:ext cx="6912768" cy="54726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431704" y="6135687"/>
            <a:ext cx="64360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Anunciación (1425 - 1428) de Fra Angelico</a:t>
            </a:r>
            <a:endParaRPr lang="es-ES" sz="240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3705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7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36" y="260648"/>
            <a:ext cx="4410490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7420" y="260648"/>
            <a:ext cx="4435243" cy="5256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835" y="260648"/>
            <a:ext cx="2925325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ángulo 6"/>
          <p:cNvSpPr/>
          <p:nvPr/>
        </p:nvSpPr>
        <p:spPr>
          <a:xfrm>
            <a:off x="4295800" y="4797152"/>
            <a:ext cx="35283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Cristo muerto </a:t>
            </a:r>
          </a:p>
          <a:p>
            <a:pPr algn="ctr"/>
            <a:r>
              <a:rPr lang="es-ES" sz="2400"/>
              <a:t>sostenido </a:t>
            </a:r>
          </a:p>
          <a:p>
            <a:pPr algn="ctr"/>
            <a:r>
              <a:rPr lang="es-ES" sz="2400"/>
              <a:t>por un ángel </a:t>
            </a:r>
          </a:p>
          <a:p>
            <a:pPr algn="ctr"/>
            <a:r>
              <a:rPr lang="es-ES" sz="2400"/>
              <a:t>(1475 - 1476) </a:t>
            </a:r>
          </a:p>
          <a:p>
            <a:pPr algn="ctr"/>
            <a:r>
              <a:rPr lang="es-ES" sz="2400"/>
              <a:t>de Antonello da Messina</a:t>
            </a:r>
          </a:p>
        </p:txBody>
      </p:sp>
      <p:sp>
        <p:nvSpPr>
          <p:cNvPr id="8" name="Rectángulo 7"/>
          <p:cNvSpPr/>
          <p:nvPr/>
        </p:nvSpPr>
        <p:spPr>
          <a:xfrm>
            <a:off x="7824192" y="5661248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infante don Antonio Pascual de Borbón y Sajonia (1763) de Lorenzo Tiepolo</a:t>
            </a:r>
            <a:endParaRPr lang="es-ES" sz="2400"/>
          </a:p>
        </p:txBody>
      </p:sp>
      <p:sp>
        <p:nvSpPr>
          <p:cNvPr id="9" name="Rectángulo 8"/>
          <p:cNvSpPr/>
          <p:nvPr/>
        </p:nvSpPr>
        <p:spPr>
          <a:xfrm>
            <a:off x="119336" y="5980638"/>
            <a:ext cx="4032448" cy="832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Tránsito de la Virgen (hacia 1462) de Mantegna</a:t>
            </a:r>
            <a:endParaRPr lang="es-ES" sz="2400"/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99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2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264" y="260648"/>
            <a:ext cx="3406579" cy="5352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4080454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832" y="260648"/>
            <a:ext cx="3552395" cy="53621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8112225" y="5613047"/>
            <a:ext cx="41044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XII marquesa </a:t>
            </a:r>
          </a:p>
          <a:p>
            <a:pPr algn="ctr"/>
            <a:r>
              <a:rPr lang="es-ES" sz="2400"/>
              <a:t>de Villafranca pintando </a:t>
            </a:r>
          </a:p>
          <a:p>
            <a:pPr algn="ctr"/>
            <a:r>
              <a:rPr lang="es-ES" sz="2400"/>
              <a:t>a su marido (1804) de Goya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7328" y="5980638"/>
            <a:ext cx="4224470" cy="8327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Las floreras o La Primavera (1786) de Francisco de Goya</a:t>
            </a:r>
            <a:endParaRPr lang="es-ES" sz="2400"/>
          </a:p>
        </p:txBody>
      </p:sp>
      <p:sp>
        <p:nvSpPr>
          <p:cNvPr id="8" name="Rectángulo 7"/>
          <p:cNvSpPr/>
          <p:nvPr/>
        </p:nvSpPr>
        <p:spPr>
          <a:xfrm>
            <a:off x="4367808" y="5613047"/>
            <a:ext cx="38164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/>
              <a:t>Sabina Seupham Spalding (1846) </a:t>
            </a:r>
          </a:p>
          <a:p>
            <a:pPr algn="ctr"/>
            <a:r>
              <a:rPr lang="pt-BR" sz="2400"/>
              <a:t>de Federico de Madrazo</a:t>
            </a:r>
            <a:endParaRPr lang="es-ES" sz="2400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28221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7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1" y="260648"/>
            <a:ext cx="3837104" cy="5649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6280" y="1359942"/>
            <a:ext cx="3191547" cy="52374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1864" y="332656"/>
            <a:ext cx="2921517" cy="5352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4655840" y="5685055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La Adoración </a:t>
            </a:r>
          </a:p>
          <a:p>
            <a:pPr algn="ctr"/>
            <a:r>
              <a:rPr lang="es-MX" sz="2400"/>
              <a:t>de los Magos </a:t>
            </a:r>
          </a:p>
          <a:p>
            <a:pPr algn="ctr"/>
            <a:r>
              <a:rPr lang="es-MX" sz="2400"/>
              <a:t>(1612 – 1614) de Maíno</a:t>
            </a:r>
            <a:endParaRPr lang="es-ES" sz="2400"/>
          </a:p>
        </p:txBody>
      </p:sp>
      <p:sp>
        <p:nvSpPr>
          <p:cNvPr id="7" name="Rectángulo 6"/>
          <p:cNvSpPr/>
          <p:nvPr/>
        </p:nvSpPr>
        <p:spPr>
          <a:xfrm>
            <a:off x="8346250" y="44624"/>
            <a:ext cx="379842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Fernando el Católico (hacia 1848) Bernardino Montañés y Pérez</a:t>
            </a:r>
            <a:endParaRPr lang="es-ES" sz="2400"/>
          </a:p>
        </p:txBody>
      </p:sp>
      <p:sp>
        <p:nvSpPr>
          <p:cNvPr id="8" name="Rectángulo 7"/>
          <p:cNvSpPr/>
          <p:nvPr/>
        </p:nvSpPr>
        <p:spPr>
          <a:xfrm>
            <a:off x="47328" y="5982379"/>
            <a:ext cx="420046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Felipe III a caballo </a:t>
            </a:r>
          </a:p>
          <a:p>
            <a:pPr algn="ctr"/>
            <a:r>
              <a:rPr lang="es-MX" sz="2400"/>
              <a:t>(hacia 1635) de Velázquez</a:t>
            </a:r>
            <a:endParaRPr lang="es-ES" sz="2400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157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7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260648"/>
            <a:ext cx="3930586" cy="4906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941" y="970428"/>
            <a:ext cx="3409235" cy="4906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0285" y="1690508"/>
            <a:ext cx="4150371" cy="49068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ángulo 5"/>
          <p:cNvSpPr/>
          <p:nvPr/>
        </p:nvSpPr>
        <p:spPr>
          <a:xfrm>
            <a:off x="7680176" y="332656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dama del abanico </a:t>
            </a:r>
          </a:p>
          <a:p>
            <a:pPr algn="ctr"/>
            <a:r>
              <a:rPr lang="es-ES" sz="2400"/>
              <a:t>(1570-1573) </a:t>
            </a:r>
          </a:p>
          <a:p>
            <a:pPr algn="ctr"/>
            <a:r>
              <a:rPr lang="es-ES" sz="2400"/>
              <a:t>de Alonso Sánchez Coello</a:t>
            </a:r>
          </a:p>
        </p:txBody>
      </p:sp>
      <p:sp>
        <p:nvSpPr>
          <p:cNvPr id="7" name="Rectángulo 6"/>
          <p:cNvSpPr/>
          <p:nvPr/>
        </p:nvSpPr>
        <p:spPr>
          <a:xfrm>
            <a:off x="4162841" y="5982379"/>
            <a:ext cx="35173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Parache, el bailador (1895-1900) de Tapiró</a:t>
            </a:r>
            <a:endParaRPr lang="es-ES" sz="2400"/>
          </a:p>
        </p:txBody>
      </p:sp>
      <p:sp>
        <p:nvSpPr>
          <p:cNvPr id="8" name="Rectángulo 7"/>
          <p:cNvSpPr/>
          <p:nvPr/>
        </p:nvSpPr>
        <p:spPr>
          <a:xfrm>
            <a:off x="119336" y="5541039"/>
            <a:ext cx="3981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Señor Bertin (1832) </a:t>
            </a:r>
          </a:p>
          <a:p>
            <a:pPr algn="ctr"/>
            <a:r>
              <a:rPr lang="es-MX" sz="2400"/>
              <a:t>de Ingres, préstamo </a:t>
            </a:r>
          </a:p>
          <a:p>
            <a:pPr algn="ctr"/>
            <a:r>
              <a:rPr lang="es-MX" sz="2400"/>
              <a:t>del Musée du Louvre</a:t>
            </a:r>
            <a:endParaRPr lang="es-ES" sz="2400"/>
          </a:p>
        </p:txBody>
      </p:sp>
      <p:sp>
        <p:nvSpPr>
          <p:cNvPr id="9" name="CuadroTexto 8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8997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3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325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417" r="998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276" y="-13855"/>
            <a:ext cx="9462252" cy="6871855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47328" y="116632"/>
            <a:ext cx="25922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400"/>
              <a:t>Endymion Porter y Anton van Dyck (hacia 1635) </a:t>
            </a:r>
          </a:p>
          <a:p>
            <a:r>
              <a:rPr lang="es-MX" sz="2400"/>
              <a:t>de Van Dyck</a:t>
            </a:r>
            <a:endParaRPr lang="es-ES" sz="240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44394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330" y="260648"/>
            <a:ext cx="10187238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60" y="6351711"/>
            <a:ext cx="11521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Ascensión de un globo Montgolfier en Aranjuez (hacia 1784) de Antonio Carnicero</a:t>
            </a:r>
            <a:endParaRPr lang="es-ES" sz="240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400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6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260648"/>
            <a:ext cx="10046237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35360" y="6372036"/>
            <a:ext cx="11521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Episodio de la Batalla de Tetuán (1868) de Eduardo Rosales</a:t>
            </a:r>
            <a:endParaRPr lang="es-ES" sz="240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421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080" y="260648"/>
            <a:ext cx="11081536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1759552" y="6381328"/>
            <a:ext cx="85849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Olimpo. Batalla de los gigantes (1764) de Francisco Bayeu</a:t>
            </a:r>
            <a:endParaRPr lang="es-ES" sz="2400"/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512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648"/>
            <a:ext cx="8907167" cy="5724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35360" y="5982379"/>
            <a:ext cx="115212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El baile. Costumbres populares de la provincia de Soria (1866) de Valeriano Domínguez Bécquer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23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1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601" y="260648"/>
            <a:ext cx="9275919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1500601" y="6279703"/>
            <a:ext cx="92759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El Jardín Botánico desde el Paseo del Prado (1790) de Paret</a:t>
            </a:r>
            <a:endParaRPr lang="es-ES" sz="240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610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2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60648"/>
            <a:ext cx="8271688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2351584" y="6351711"/>
            <a:ext cx="76152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Episodio de Trafalgar (1862) de Francisco Sans Cabot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252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75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260648"/>
            <a:ext cx="11145346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999656" y="6351711"/>
            <a:ext cx="626325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Flevit super illam (1892) de Enrique Simonet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063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8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648"/>
            <a:ext cx="8899185" cy="57937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0" y="6054387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/>
              <a:t>Fusilamiento de Torrijos y sus compañeros en las playas de Málaga </a:t>
            </a:r>
          </a:p>
          <a:p>
            <a:pPr algn="ctr"/>
            <a:r>
              <a:rPr lang="es-MX" sz="2400"/>
              <a:t>(1887-1888) de Gisbert</a:t>
            </a:r>
            <a:endParaRPr lang="es-ES" sz="240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947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405" y="260648"/>
            <a:ext cx="10753195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3893280" y="6351711"/>
            <a:ext cx="439575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/>
              <a:t>La gran Odalisca, Ingres, 1814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8750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648"/>
            <a:ext cx="8960996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Rectángulo 3"/>
          <p:cNvSpPr/>
          <p:nvPr/>
        </p:nvSpPr>
        <p:spPr>
          <a:xfrm>
            <a:off x="2135560" y="6351711"/>
            <a:ext cx="79454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MX" sz="2400"/>
              <a:t>La Rendición de Bailén (1864) de José Casado del Alisal</a:t>
            </a:r>
            <a:endParaRPr lang="es-ES" sz="2400"/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307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00" y="1268760"/>
            <a:ext cx="11763256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237400" y="6021288"/>
            <a:ext cx="117632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siesta o Escena pompeyana (1868) de Lawrence Alma Tadema</a:t>
            </a: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759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3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" r="858"/>
          <a:stretch/>
        </p:blipFill>
        <p:spPr>
          <a:xfrm>
            <a:off x="191344" y="1268760"/>
            <a:ext cx="11845316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1607840" y="6063679"/>
            <a:ext cx="89526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La Batalla de Wad-Rass (1860 – 1861) de Mariano Fortuny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432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87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325" y="260648"/>
            <a:ext cx="10332251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695400" y="6351711"/>
            <a:ext cx="109083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Tabla 1 Escenas de La historia de Nastagio degli Onesti (1483) de Botticelli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039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1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4964" y="260648"/>
            <a:ext cx="10295612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695400" y="6351711"/>
            <a:ext cx="108716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Tabla 2 Escenas de La historia de Nastagio degli Onesti (1483) de Botticelli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55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1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016" y="260648"/>
            <a:ext cx="10462568" cy="6048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Rectángulo 2"/>
          <p:cNvSpPr/>
          <p:nvPr/>
        </p:nvSpPr>
        <p:spPr>
          <a:xfrm>
            <a:off x="839416" y="6351711"/>
            <a:ext cx="10513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/>
              <a:t>Tabla 3 Escenas de La historia de Nastagio degli Onesti (1483) de Botticelli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/>
              <a:t> 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60463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125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4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11 CuadroTexto"/>
          <p:cNvSpPr txBox="1"/>
          <p:nvPr/>
        </p:nvSpPr>
        <p:spPr>
          <a:xfrm>
            <a:off x="2447595" y="5536603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652" y="5900902"/>
            <a:ext cx="1919644" cy="84046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2945543"/>
            <a:ext cx="864096" cy="303988"/>
          </a:xfrm>
          <a:prstGeom prst="rect">
            <a:avLst/>
          </a:prstGeom>
        </p:spPr>
      </p:pic>
      <p:sp>
        <p:nvSpPr>
          <p:cNvPr id="13" name="7 Rectángulo"/>
          <p:cNvSpPr/>
          <p:nvPr/>
        </p:nvSpPr>
        <p:spPr>
          <a:xfrm rot="21262966">
            <a:off x="135418" y="273817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</a:t>
            </a: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4" name="10 Rectángulo"/>
          <p:cNvSpPr/>
          <p:nvPr/>
        </p:nvSpPr>
        <p:spPr>
          <a:xfrm rot="21302569">
            <a:off x="9932338" y="182375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5" name="5 Rectángulo"/>
          <p:cNvSpPr/>
          <p:nvPr/>
        </p:nvSpPr>
        <p:spPr>
          <a:xfrm rot="21296279">
            <a:off x="6576004" y="205235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6" name="6 Rectángulo"/>
          <p:cNvSpPr/>
          <p:nvPr/>
        </p:nvSpPr>
        <p:spPr>
          <a:xfrm rot="21391232">
            <a:off x="3259394" y="242882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sp>
        <p:nvSpPr>
          <p:cNvPr id="19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9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Tonight you’ll be mine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Ernesto Cortazar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13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26</a:t>
            </a:r>
            <a:r>
              <a:rPr kumimoji="0" lang="es-ES" sz="3200" b="1" i="0" u="none" strike="noStrike" kern="0" cap="none" spc="0" normalizeH="0" baseline="0" noProof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 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sp>
        <p:nvSpPr>
          <p:cNvPr id="18" name="12 CuadroTexto"/>
          <p:cNvSpPr txBox="1"/>
          <p:nvPr/>
        </p:nvSpPr>
        <p:spPr>
          <a:xfrm>
            <a:off x="9983433" y="6229970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  <a:endParaRPr kumimoji="0" lang="es-MX" sz="16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pic>
        <p:nvPicPr>
          <p:cNvPr id="2" name="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825302" y="7400950"/>
            <a:ext cx="304800" cy="304800"/>
          </a:xfrm>
          <a:prstGeom prst="rect">
            <a:avLst/>
          </a:prstGeom>
        </p:spPr>
      </p:pic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2768" y="602128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740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2.59259E-6 L -0.22031 2.59259E-6 C -0.29726 -0.00185 -0.42057 -0.00347 -0.46302 -0.00741 C -0.53815 -0.02824 -0.65585 -0.0706 -0.6996 -0.09468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10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5 7.40741E-7 L -0.65261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8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2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47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2" dur="2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19" grpId="0"/>
      <p:bldP spid="18" grpId="0"/>
      <p:bldP spid="18" grpId="1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s-ES" kern="0">
              <a:solidFill>
                <a:sysClr val="windowText" lastClr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ES" altLang="es-ES" kern="0">
              <a:solidFill>
                <a:sysClr val="windowText" lastClr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" altLang="es-ES" sz="6000" b="1" kern="0">
                <a:solidFill>
                  <a:sysClr val="windowText" lastClr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 kern="0">
                <a:solidFill>
                  <a:sysClr val="windowText" lastClr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 kern="0">
                <a:solidFill>
                  <a:sysClr val="windowText" lastClr="000000"/>
                </a:solidFill>
                <a:latin typeface="Kristen ITC" panose="03050502040202030202" pitchFamily="66" charset="0"/>
              </a:rPr>
            </a:br>
            <a:r>
              <a:rPr lang="es-ES" altLang="es-ES" sz="4400" kern="0">
                <a:solidFill>
                  <a:sysClr val="windowText" lastClr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 kern="0">
                <a:solidFill>
                  <a:sysClr val="windowText" lastClr="000000"/>
                </a:solidFill>
                <a:latin typeface="Kristen ITC" panose="03050502040202030202" pitchFamily="66" charset="0"/>
              </a:rPr>
            </a:br>
            <a:r>
              <a:rPr lang="es-ES" altLang="es-ES" sz="4400" b="1" kern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 kern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ct val="50000"/>
              </a:spcBef>
              <a:spcAft>
                <a:spcPts val="0"/>
              </a:spcAft>
            </a:pPr>
            <a:r>
              <a:rPr lang="es-ES_tradnl" altLang="es-ES" b="1" kern="0">
                <a:solidFill>
                  <a:sysClr val="windowText" lastClr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 kern="0">
                <a:solidFill>
                  <a:srgbClr val="0066FF"/>
                </a:solidFill>
              </a:rPr>
              <a:t> </a:t>
            </a:r>
          </a:p>
          <a:p>
            <a:pPr fontAlgn="auto">
              <a:spcBef>
                <a:spcPct val="50000"/>
              </a:spcBef>
              <a:spcAft>
                <a:spcPts val="0"/>
              </a:spcAft>
            </a:pPr>
            <a:endParaRPr lang="es-ES" altLang="es-ES" b="1" ker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856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 thruBlk="1"/>
      </p:transition>
    </mc:Choice>
    <mc:Fallback>
      <p:transition spd="slow">
        <p:fade thruBlk="1"/>
      </p:transition>
    </mc:Fallback>
  </mc:AlternateContent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/>
          </a:blip>
          <a:srcRect/>
          <a:stretch>
            <a:fillRect r="-1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6988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1072</TotalTime>
  <Words>1511</Words>
  <Application>Microsoft Office PowerPoint</Application>
  <PresentationFormat>Panorámica</PresentationFormat>
  <Paragraphs>259</Paragraphs>
  <Slides>77</Slides>
  <Notes>0</Notes>
  <HiddenSlides>37</HiddenSlides>
  <MMClips>3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77</vt:i4>
      </vt:variant>
    </vt:vector>
  </HeadingPairs>
  <TitlesOfParts>
    <vt:vector size="89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Times New Roman</vt:lpstr>
      <vt:lpstr>Verdana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viaje al pasado - Museo Del Prado</dc:title>
  <dc:creator>Eaglenest</dc:creator>
  <cp:lastModifiedBy>Eagle</cp:lastModifiedBy>
  <cp:revision>108</cp:revision>
  <dcterms:created xsi:type="dcterms:W3CDTF">2015-03-21T13:32:37Z</dcterms:created>
  <dcterms:modified xsi:type="dcterms:W3CDTF">2016-04-23T01:53:13Z</dcterms:modified>
  <cp:contentStatus/>
</cp:coreProperties>
</file>