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56" r:id="rId3"/>
    <p:sldId id="358" r:id="rId4"/>
    <p:sldId id="333" r:id="rId5"/>
    <p:sldId id="334" r:id="rId6"/>
    <p:sldId id="281" r:id="rId7"/>
    <p:sldId id="335" r:id="rId8"/>
    <p:sldId id="336" r:id="rId9"/>
    <p:sldId id="337" r:id="rId10"/>
    <p:sldId id="350" r:id="rId11"/>
    <p:sldId id="352" r:id="rId12"/>
    <p:sldId id="338" r:id="rId13"/>
    <p:sldId id="340" r:id="rId14"/>
    <p:sldId id="341" r:id="rId15"/>
    <p:sldId id="270" r:id="rId16"/>
    <p:sldId id="353" r:id="rId17"/>
    <p:sldId id="342" r:id="rId18"/>
    <p:sldId id="343" r:id="rId19"/>
    <p:sldId id="331" r:id="rId20"/>
    <p:sldId id="344" r:id="rId21"/>
    <p:sldId id="345" r:id="rId22"/>
    <p:sldId id="346" r:id="rId23"/>
    <p:sldId id="347" r:id="rId24"/>
    <p:sldId id="348" r:id="rId25"/>
    <p:sldId id="349" r:id="rId26"/>
    <p:sldId id="284" r:id="rId27"/>
    <p:sldId id="285" r:id="rId28"/>
    <p:sldId id="286" r:id="rId29"/>
    <p:sldId id="287" r:id="rId30"/>
    <p:sldId id="288" r:id="rId31"/>
    <p:sldId id="289" r:id="rId32"/>
    <p:sldId id="290" r:id="rId33"/>
    <p:sldId id="291" r:id="rId34"/>
    <p:sldId id="293" r:id="rId35"/>
    <p:sldId id="294" r:id="rId36"/>
    <p:sldId id="295" r:id="rId37"/>
    <p:sldId id="296" r:id="rId38"/>
    <p:sldId id="354"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1" r:id="rId63"/>
    <p:sldId id="322" r:id="rId64"/>
    <p:sldId id="326" r:id="rId65"/>
    <p:sldId id="357" r:id="rId66"/>
    <p:sldId id="359" r:id="rId67"/>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I4bz6bvIoVs/iKbTUPQHA==" hashData="Qd+qDJu2jJYE7OEvpuGY2c2wBO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94" autoAdjust="0"/>
    <p:restoredTop sz="94660"/>
  </p:normalViewPr>
  <p:slideViewPr>
    <p:cSldViewPr>
      <p:cViewPr>
        <p:scale>
          <a:sx n="60" d="100"/>
          <a:sy n="60" d="100"/>
        </p:scale>
        <p:origin x="672" y="494"/>
      </p:cViewPr>
      <p:guideLst>
        <p:guide orient="horz" pos="1800"/>
        <p:guide pos="2880"/>
      </p:guideLst>
    </p:cSldViewPr>
  </p:slideViewPr>
  <p:notesTextViewPr>
    <p:cViewPr>
      <p:scale>
        <a:sx n="100" d="100"/>
        <a:sy n="100" d="100"/>
      </p:scale>
      <p:origin x="0" y="0"/>
    </p:cViewPr>
  </p:notesTextViewPr>
  <p:sorterViewPr>
    <p:cViewPr>
      <p:scale>
        <a:sx n="66" d="100"/>
        <a:sy n="66" d="100"/>
      </p:scale>
      <p:origin x="0" y="11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7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D4F65130-B512-413E-9665-F165C07661B4}" type="datetimeFigureOut">
              <a:rPr lang="es-ES"/>
              <a:pPr/>
              <a:t>03/07/2023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8F7FCFC-4C87-450B-AA1D-13632B6F9984}"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D99898F-3C5F-471F-BA11-493AB8370E95}" type="datetimeFigureOut">
              <a:rPr lang="es-ES"/>
              <a:pPr/>
              <a:t>03/07/2023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69995F8-B071-4012-81BF-7607185E3E1E}"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3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30CE058-380B-421D-AF0F-329EB2933153}" type="datetimeFigureOut">
              <a:rPr lang="es-ES"/>
              <a:pPr/>
              <a:t>03/07/2023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A060CEF-2D05-42CA-AE7C-0EE0BFA89B1D}"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E66E0284-D72F-4ECB-9B42-1EEBA9C9B1ED}" type="datetimeFigureOut">
              <a:rPr lang="es-ES"/>
              <a:pPr/>
              <a:t>03/07/2023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79289E5-E77F-4757-81FF-C7F1456F855B}"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7733634-9893-4F4B-979C-C58FC2A09DEB}" type="datetimeFigureOut">
              <a:rPr lang="es-ES"/>
              <a:pPr/>
              <a:t>03/07/2023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673BA75-D948-4684-9D32-526A69231010}"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9C108D4-2D5E-4173-88D2-9090BADAB1D9}" type="datetimeFigureOut">
              <a:rPr lang="es-ES"/>
              <a:pPr/>
              <a:t>03/07/2023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836723F8-B97D-48C2-B977-E27163A8A6CB}"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79AE5950-B560-421B-BAA7-C7DBD980997C}" type="datetimeFigureOut">
              <a:rPr lang="es-ES"/>
              <a:pPr/>
              <a:t>03/07/2023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7D1A4406-8A02-4D59-A603-A28F37874CAB}"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9"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5A4DDF3-3606-460E-966A-0AC9E8EA6E61}" type="datetimeFigureOut">
              <a:rPr lang="es-ES"/>
              <a:pPr/>
              <a:t>03/07/2023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5F8B4A1-B7F3-48E6-A66F-66E56BC96714}"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D5C83DDC-1250-4408-BDD9-B82E502F9EDF}" type="datetimeFigureOut">
              <a:rPr lang="es-ES"/>
              <a:pPr/>
              <a:t>03/07/2023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571227B-BCEA-4FCF-8340-F5595FF25D05}"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019C7F7-0AD5-4F2B-9BC1-0FBA1B96E537}" type="datetimeFigureOut">
              <a:rPr lang="es-ES"/>
              <a:pPr/>
              <a:t>03/07/2023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652C4D8-A149-4202-A6C4-4F9ECD24E7E5}"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70"/>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70"/>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7454683-4A9D-41C3-8D7B-2D024EA3CBE0}" type="datetimeFigureOut">
              <a:rPr lang="es-ES"/>
              <a:pPr/>
              <a:t>03/07/2023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74E40DE-D291-45A1-95BF-6205E448CD8F}"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2D55A855-1D28-43BA-BBDE-02D913960C66}" type="datetimeFigureOut">
              <a:rPr lang="es-ES"/>
              <a:pPr/>
              <a:t>03/07/2023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0301ACF0-5D3B-46EF-96E3-990F610099F5}"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WordArt 3"/>
          <p:cNvSpPr>
            <a:spLocks noChangeArrowheads="1" noChangeShapeType="1" noTextEdit="1"/>
          </p:cNvSpPr>
          <p:nvPr/>
        </p:nvSpPr>
        <p:spPr bwMode="auto">
          <a:xfrm>
            <a:off x="899592" y="121196"/>
            <a:ext cx="7345363" cy="1008944"/>
          </a:xfrm>
          <a:prstGeom prst="rect">
            <a:avLst/>
          </a:prstGeom>
        </p:spPr>
        <p:txBody>
          <a:bodyPr wrap="none" fromWordArt="1">
            <a:prstTxWarp prst="textTriangle">
              <a:avLst>
                <a:gd name="adj" fmla="val 50000"/>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Troya – Historia y Leyenda </a:t>
            </a:r>
          </a:p>
        </p:txBody>
      </p:sp>
      <p:sp>
        <p:nvSpPr>
          <p:cNvPr id="73732" name="WordArt 4"/>
          <p:cNvSpPr>
            <a:spLocks noChangeArrowheads="1" noChangeShapeType="1" noTextEdit="1"/>
          </p:cNvSpPr>
          <p:nvPr/>
        </p:nvSpPr>
        <p:spPr bwMode="auto">
          <a:xfrm>
            <a:off x="827584" y="1417340"/>
            <a:ext cx="7429500" cy="936104"/>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internet </a:t>
            </a:r>
          </a:p>
        </p:txBody>
      </p:sp>
      <p:sp>
        <p:nvSpPr>
          <p:cNvPr id="73734" name="WordArt 6"/>
          <p:cNvSpPr>
            <a:spLocks noChangeArrowheads="1" noChangeShapeType="1" noTextEdit="1"/>
          </p:cNvSpPr>
          <p:nvPr/>
        </p:nvSpPr>
        <p:spPr bwMode="auto">
          <a:xfrm>
            <a:off x="827584" y="2713484"/>
            <a:ext cx="7200900" cy="791986"/>
          </a:xfrm>
          <a:prstGeom prst="rect">
            <a:avLst/>
          </a:prstGeom>
        </p:spPr>
        <p:txBody>
          <a:bodyPr wrap="none" fromWordArt="1">
            <a:prstTxWarp prst="textFadeUp">
              <a:avLst>
                <a:gd name="adj" fmla="val 6995"/>
              </a:avLst>
            </a:prstTxWarp>
            <a:scene3d>
              <a:camera prst="perspectiveRelaxedModerately"/>
              <a:lightRig rig="threePt" dir="t"/>
            </a:scene3d>
            <a:sp3d extrusionH="57150">
              <a:bevelT w="38100" h="38100" prst="angle"/>
            </a:sp3d>
          </a:bodyPr>
          <a:lstStyle/>
          <a:p>
            <a:pPr algn="ctr">
              <a:defRPr/>
            </a:pP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y Diseño</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73735" name="WordArt 7"/>
          <p:cNvSpPr>
            <a:spLocks noChangeArrowheads="1" noChangeShapeType="1" noTextEdit="1"/>
          </p:cNvSpPr>
          <p:nvPr/>
        </p:nvSpPr>
        <p:spPr bwMode="auto">
          <a:xfrm>
            <a:off x="1475656" y="3937620"/>
            <a:ext cx="5545138" cy="599722"/>
          </a:xfrm>
          <a:prstGeom prst="rect">
            <a:avLst/>
          </a:prstGeom>
        </p:spPr>
        <p:txBody>
          <a:bodyPr wrap="none" fromWordArt="1">
            <a:prstTxWarp prst="textInflateTop">
              <a:avLst>
                <a:gd name="adj" fmla="val 8757"/>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73736" name="WordArt 8"/>
          <p:cNvSpPr>
            <a:spLocks noChangeArrowheads="1" noChangeShapeType="1" noTextEdit="1"/>
          </p:cNvSpPr>
          <p:nvPr/>
        </p:nvSpPr>
        <p:spPr bwMode="auto">
          <a:xfrm>
            <a:off x="2483768" y="4801716"/>
            <a:ext cx="3671987" cy="5960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3731"/>
                                        </p:tgtEl>
                                        <p:attrNameLst>
                                          <p:attrName>style.visibility</p:attrName>
                                        </p:attrNameLst>
                                      </p:cBhvr>
                                      <p:to>
                                        <p:strVal val="visible"/>
                                      </p:to>
                                    </p:set>
                                    <p:anim calcmode="lin" valueType="num">
                                      <p:cBhvr>
                                        <p:cTn id="7" dur="2000" fill="hold"/>
                                        <p:tgtEl>
                                          <p:spTgt spid="73731"/>
                                        </p:tgtEl>
                                        <p:attrNameLst>
                                          <p:attrName>ppt_w</p:attrName>
                                        </p:attrNameLst>
                                      </p:cBhvr>
                                      <p:tavLst>
                                        <p:tav tm="0">
                                          <p:val>
                                            <p:strVal val="4*#ppt_w"/>
                                          </p:val>
                                        </p:tav>
                                        <p:tav tm="100000">
                                          <p:val>
                                            <p:strVal val="#ppt_w"/>
                                          </p:val>
                                        </p:tav>
                                      </p:tavLst>
                                    </p:anim>
                                    <p:anim calcmode="lin" valueType="num">
                                      <p:cBhvr>
                                        <p:cTn id="8" dur="2000" fill="hold"/>
                                        <p:tgtEl>
                                          <p:spTgt spid="7373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3732"/>
                                        </p:tgtEl>
                                        <p:attrNameLst>
                                          <p:attrName>style.visibility</p:attrName>
                                        </p:attrNameLst>
                                      </p:cBhvr>
                                      <p:to>
                                        <p:strVal val="visible"/>
                                      </p:to>
                                    </p:set>
                                    <p:anim calcmode="lin" valueType="num">
                                      <p:cBhvr>
                                        <p:cTn id="12" dur="2000" fill="hold"/>
                                        <p:tgtEl>
                                          <p:spTgt spid="73732"/>
                                        </p:tgtEl>
                                        <p:attrNameLst>
                                          <p:attrName>ppt_w</p:attrName>
                                        </p:attrNameLst>
                                      </p:cBhvr>
                                      <p:tavLst>
                                        <p:tav tm="0">
                                          <p:val>
                                            <p:strVal val="#ppt_w*0.70"/>
                                          </p:val>
                                        </p:tav>
                                        <p:tav tm="100000">
                                          <p:val>
                                            <p:strVal val="#ppt_w"/>
                                          </p:val>
                                        </p:tav>
                                      </p:tavLst>
                                    </p:anim>
                                    <p:anim calcmode="lin" valueType="num">
                                      <p:cBhvr>
                                        <p:cTn id="13" dur="2000" fill="hold"/>
                                        <p:tgtEl>
                                          <p:spTgt spid="73732"/>
                                        </p:tgtEl>
                                        <p:attrNameLst>
                                          <p:attrName>ppt_h</p:attrName>
                                        </p:attrNameLst>
                                      </p:cBhvr>
                                      <p:tavLst>
                                        <p:tav tm="0">
                                          <p:val>
                                            <p:strVal val="#ppt_h"/>
                                          </p:val>
                                        </p:tav>
                                        <p:tav tm="100000">
                                          <p:val>
                                            <p:strVal val="#ppt_h"/>
                                          </p:val>
                                        </p:tav>
                                      </p:tavLst>
                                    </p:anim>
                                    <p:animEffect transition="in" filter="fade">
                                      <p:cBhvr>
                                        <p:cTn id="14" dur="2000"/>
                                        <p:tgtEl>
                                          <p:spTgt spid="73732"/>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3734"/>
                                        </p:tgtEl>
                                        <p:attrNameLst>
                                          <p:attrName>style.visibility</p:attrName>
                                        </p:attrNameLst>
                                      </p:cBhvr>
                                      <p:to>
                                        <p:strVal val="visible"/>
                                      </p:to>
                                    </p:set>
                                    <p:animEffect transition="in" filter="fade">
                                      <p:cBhvr>
                                        <p:cTn id="18" dur="2000"/>
                                        <p:tgtEl>
                                          <p:spTgt spid="73734"/>
                                        </p:tgtEl>
                                      </p:cBhvr>
                                    </p:animEffect>
                                    <p:anim calcmode="lin" valueType="num">
                                      <p:cBhvr>
                                        <p:cTn id="19" dur="2000" fill="hold"/>
                                        <p:tgtEl>
                                          <p:spTgt spid="73734"/>
                                        </p:tgtEl>
                                        <p:attrNameLst>
                                          <p:attrName>ppt_x</p:attrName>
                                        </p:attrNameLst>
                                      </p:cBhvr>
                                      <p:tavLst>
                                        <p:tav tm="0">
                                          <p:val>
                                            <p:strVal val="#ppt_x"/>
                                          </p:val>
                                        </p:tav>
                                        <p:tav tm="100000">
                                          <p:val>
                                            <p:strVal val="#ppt_x"/>
                                          </p:val>
                                        </p:tav>
                                      </p:tavLst>
                                    </p:anim>
                                    <p:anim calcmode="lin" valueType="num">
                                      <p:cBhvr>
                                        <p:cTn id="20" dur="2000" fill="hold"/>
                                        <p:tgtEl>
                                          <p:spTgt spid="7373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3735"/>
                                        </p:tgtEl>
                                        <p:attrNameLst>
                                          <p:attrName>style.visibility</p:attrName>
                                        </p:attrNameLst>
                                      </p:cBhvr>
                                      <p:to>
                                        <p:strVal val="visible"/>
                                      </p:to>
                                    </p:set>
                                    <p:anim from="(-#ppt_w/2)" to="(#ppt_x)" calcmode="lin" valueType="num">
                                      <p:cBhvr>
                                        <p:cTn id="24" dur="1200" fill="hold">
                                          <p:stCondLst>
                                            <p:cond delay="0"/>
                                          </p:stCondLst>
                                        </p:cTn>
                                        <p:tgtEl>
                                          <p:spTgt spid="73735"/>
                                        </p:tgtEl>
                                        <p:attrNameLst>
                                          <p:attrName>ppt_x</p:attrName>
                                        </p:attrNameLst>
                                      </p:cBhvr>
                                    </p:anim>
                                    <p:anim from="0" to="-1.0" calcmode="lin" valueType="num">
                                      <p:cBhvr>
                                        <p:cTn id="25" dur="400" decel="50000" autoRev="1" fill="hold">
                                          <p:stCondLst>
                                            <p:cond delay="1200"/>
                                          </p:stCondLst>
                                        </p:cTn>
                                        <p:tgtEl>
                                          <p:spTgt spid="73735"/>
                                        </p:tgtEl>
                                        <p:attrNameLst>
                                          <p:attrName>xshear</p:attrName>
                                        </p:attrNameLst>
                                      </p:cBhvr>
                                    </p:anim>
                                    <p:animScale>
                                      <p:cBhvr>
                                        <p:cTn id="26" dur="400" decel="100000" autoRev="1" fill="hold">
                                          <p:stCondLst>
                                            <p:cond delay="1200"/>
                                          </p:stCondLst>
                                        </p:cTn>
                                        <p:tgtEl>
                                          <p:spTgt spid="73735"/>
                                        </p:tgtEl>
                                      </p:cBhvr>
                                      <p:from x="100000" y="100000"/>
                                      <p:to x="80000" y="100000"/>
                                    </p:animScale>
                                    <p:anim by="(#ppt_h/3+#ppt_w*0.1)" calcmode="lin" valueType="num">
                                      <p:cBhvr additive="sum">
                                        <p:cTn id="27" dur="400" decel="100000" autoRev="1" fill="hold">
                                          <p:stCondLst>
                                            <p:cond delay="1200"/>
                                          </p:stCondLst>
                                        </p:cTn>
                                        <p:tgtEl>
                                          <p:spTgt spid="73735"/>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3736"/>
                                        </p:tgtEl>
                                        <p:attrNameLst>
                                          <p:attrName>style.visibility</p:attrName>
                                        </p:attrNameLst>
                                      </p:cBhvr>
                                      <p:to>
                                        <p:strVal val="visible"/>
                                      </p:to>
                                    </p:set>
                                    <p:anim calcmode="lin" valueType="num">
                                      <p:cBhvr>
                                        <p:cTn id="31" dur="1000" fill="hold"/>
                                        <p:tgtEl>
                                          <p:spTgt spid="73736"/>
                                        </p:tgtEl>
                                        <p:attrNameLst>
                                          <p:attrName>ppt_w</p:attrName>
                                        </p:attrNameLst>
                                      </p:cBhvr>
                                      <p:tavLst>
                                        <p:tav tm="0">
                                          <p:val>
                                            <p:fltVal val="0"/>
                                          </p:val>
                                        </p:tav>
                                        <p:tav tm="100000">
                                          <p:val>
                                            <p:strVal val="#ppt_w"/>
                                          </p:val>
                                        </p:tav>
                                      </p:tavLst>
                                    </p:anim>
                                    <p:anim calcmode="lin" valueType="num">
                                      <p:cBhvr>
                                        <p:cTn id="32" dur="1000" fill="hold"/>
                                        <p:tgtEl>
                                          <p:spTgt spid="737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539750" y="1417638"/>
            <a:ext cx="7993063" cy="1784350"/>
          </a:xfrm>
          <a:prstGeom prst="rect">
            <a:avLst/>
          </a:prstGeom>
          <a:noFill/>
        </p:spPr>
        <p:txBody>
          <a:bodyPr>
            <a:spAutoFit/>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 300 kilómetros de Estambul (Turquía) se encuentra la famosa Troya de las leyendas griegas. Sus ruinas se pueden visitar sobre la colina </a:t>
            </a:r>
            <a:r>
              <a:rPr lang="es-ES" sz="22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Hisarlik</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en la provincia Çanakkale, entre los estrechos de Dardanelos con un acceso estratégico al mar Negro.</a:t>
            </a:r>
          </a:p>
        </p:txBody>
      </p:sp>
      <p:sp>
        <p:nvSpPr>
          <p:cNvPr id="5" name="4 Rectángulo"/>
          <p:cNvSpPr/>
          <p:nvPr/>
        </p:nvSpPr>
        <p:spPr>
          <a:xfrm>
            <a:off x="1029183" y="193204"/>
            <a:ext cx="6802119" cy="923330"/>
          </a:xfrm>
          <a:prstGeom prst="rect">
            <a:avLst/>
          </a:prstGeom>
          <a:noFill/>
        </p:spPr>
        <p:txBody>
          <a:bodyPr wrap="none">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¿Dónde está Troya?</a:t>
            </a:r>
          </a:p>
        </p:txBody>
      </p:sp>
      <p:sp>
        <p:nvSpPr>
          <p:cNvPr id="6" name="5 CuadroTexto"/>
          <p:cNvSpPr txBox="1"/>
          <p:nvPr/>
        </p:nvSpPr>
        <p:spPr>
          <a:xfrm>
            <a:off x="539750" y="3649663"/>
            <a:ext cx="8064500" cy="1784350"/>
          </a:xfrm>
          <a:prstGeom prst="rect">
            <a:avLst/>
          </a:prstGeom>
          <a:noFill/>
        </p:spPr>
        <p:txBody>
          <a:bodyPr>
            <a:spAutoFit/>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Muchos arqueólogos creían que realmente esta ciudad nunca había existido, pues solo se tenía constancia de ella a través de los poemas épicos de Homero, donde nos cuenta la destrucción de la rica y gran amurallada Troya, tras 10 años de asedio, en el año 1.180 a.C.</a:t>
            </a:r>
          </a:p>
        </p:txBody>
      </p:sp>
    </p:spTree>
  </p:cSld>
  <p:clrMapOvr>
    <a:masterClrMapping/>
  </p:clrMapOvr>
  <mc:AlternateContent xmlns:mc="http://schemas.openxmlformats.org/markup-compatibility/2006">
    <mc:Choice xmlns:p14="http://schemas.microsoft.com/office/powerpoint/2010/main" Requires="p14">
      <p:transition spd="slow" p14:dur="3000" advTm="51000">
        <p14:vortex dir="r"/>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243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cañon de cuña.jpg"/>
          <p:cNvPicPr>
            <a:picLocks noChangeAspect="1"/>
          </p:cNvPicPr>
          <p:nvPr/>
        </p:nvPicPr>
        <p:blipFill>
          <a:blip r:embed="rId3" cstate="print"/>
          <a:srcRect/>
          <a:stretch>
            <a:fillRect/>
          </a:stretch>
        </p:blipFill>
        <p:spPr bwMode="auto">
          <a:xfrm>
            <a:off x="0" y="-311150"/>
            <a:ext cx="9144000" cy="6337300"/>
          </a:xfrm>
          <a:prstGeom prst="rect">
            <a:avLst/>
          </a:prstGeom>
          <a:noFill/>
          <a:ln w="9525">
            <a:noFill/>
            <a:miter lim="800000"/>
            <a:headEnd/>
            <a:tailEnd/>
          </a:ln>
        </p:spPr>
      </p:pic>
      <p:pic>
        <p:nvPicPr>
          <p:cNvPr id="5" name="4 Imagen" descr="30 cañon de cuña.jpg"/>
          <p:cNvPicPr>
            <a:picLocks noChangeAspect="1"/>
          </p:cNvPicPr>
          <p:nvPr/>
        </p:nvPicPr>
        <p:blipFill>
          <a:blip r:embed="rId3" cstate="print"/>
          <a:srcRect/>
          <a:stretch>
            <a:fillRect/>
          </a:stretch>
        </p:blipFill>
        <p:spPr bwMode="auto">
          <a:xfrm>
            <a:off x="0" y="-311150"/>
            <a:ext cx="9144000" cy="6337300"/>
          </a:xfrm>
          <a:prstGeom prst="rect">
            <a:avLst/>
          </a:prstGeom>
          <a:noFill/>
          <a:ln w="9525">
            <a:noFill/>
            <a:miter lim="800000"/>
            <a:headEnd/>
            <a:tailEnd/>
          </a:ln>
        </p:spPr>
      </p:pic>
      <p:sp>
        <p:nvSpPr>
          <p:cNvPr id="6" name="5 CuadroTexto"/>
          <p:cNvSpPr txBox="1"/>
          <p:nvPr/>
        </p:nvSpPr>
        <p:spPr>
          <a:xfrm>
            <a:off x="755650" y="4514850"/>
            <a:ext cx="74882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Guerra de Troya fue un conflicto bélico en el que se enfrentaron los griegos contra los troyanos, al parecer el único motivo por el cual estalló este conflicto fue el rapto de la reina Elena de Esparta a manos de </a:t>
            </a:r>
            <a:r>
              <a:rPr lang="es-ES" b="1" dirty="0" err="1">
                <a:effectLst>
                  <a:glow rad="101600">
                    <a:schemeClr val="accent2">
                      <a:satMod val="175000"/>
                      <a:alpha val="40000"/>
                    </a:schemeClr>
                  </a:glow>
                  <a:outerShdw blurRad="38100" dist="38100" dir="2700000" algn="tl">
                    <a:srgbClr val="000000">
                      <a:alpha val="43137"/>
                    </a:srgbClr>
                  </a:outerShdw>
                </a:effectLst>
              </a:rPr>
              <a:t>Páris</a:t>
            </a:r>
            <a:r>
              <a:rPr lang="es-ES" b="1" dirty="0">
                <a:effectLst>
                  <a:glow rad="101600">
                    <a:schemeClr val="accent2">
                      <a:satMod val="175000"/>
                      <a:alpha val="40000"/>
                    </a:schemeClr>
                  </a:glow>
                  <a:outerShdw blurRad="38100" dist="38100" dir="2700000" algn="tl">
                    <a:srgbClr val="000000">
                      <a:alpha val="43137"/>
                    </a:srgbClr>
                  </a:outerShdw>
                </a:effectLst>
              </a:rPr>
              <a:t>, el príncipe de Troya.</a:t>
            </a:r>
          </a:p>
        </p:txBody>
      </p:sp>
      <p:sp>
        <p:nvSpPr>
          <p:cNvPr id="7" name="6 Rectángulo"/>
          <p:cNvSpPr/>
          <p:nvPr/>
        </p:nvSpPr>
        <p:spPr>
          <a:xfrm>
            <a:off x="1324830" y="2395835"/>
            <a:ext cx="6494343" cy="923330"/>
          </a:xfrm>
          <a:prstGeom prst="rect">
            <a:avLst/>
          </a:prstGeom>
          <a:noFill/>
        </p:spPr>
        <p:txBody>
          <a:bodyPr wrap="none">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La Guerra de Troya</a:t>
            </a:r>
          </a:p>
        </p:txBody>
      </p:sp>
    </p:spTree>
  </p:cSld>
  <p:clrMapOvr>
    <a:masterClrMapping/>
  </p:clrMapOvr>
  <mc:AlternateContent xmlns:mc="http://schemas.openxmlformats.org/markup-compatibility/2006">
    <mc:Choice xmlns:p14="http://schemas.microsoft.com/office/powerpoint/2010/main" Requires="p14">
      <p:transition spd="slow" p14:dur="3000" advTm="35000">
        <p14:vortex dir="r"/>
        <p:sndAc>
          <p:stSnd loop="1">
            <p:snd r:embed="rId2" name="Variadas.wav"/>
          </p:stSnd>
        </p:sndAc>
      </p:transition>
    </mc:Choice>
    <mc:Fallback>
      <p:transition spd="slow" advTm="35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5"/>
                                        </p:tgtEl>
                                        <p:attrNameLst>
                                          <p:attrName>r</p:attrName>
                                        </p:attrNameLst>
                                      </p:cBhvr>
                                    </p:animRot>
                                  </p:childTnLst>
                                </p:cTn>
                              </p:par>
                              <p:par>
                                <p:cTn id="7" presetID="13" presetClass="exit" presetSubtype="32" fill="hold" nodeType="withEffect">
                                  <p:stCondLst>
                                    <p:cond delay="0"/>
                                  </p:stCondLst>
                                  <p:childTnLst>
                                    <p:animEffect transition="out" filter="plus(out)">
                                      <p:cBhvr>
                                        <p:cTn id="8" dur="4000"/>
                                        <p:tgtEl>
                                          <p:spTgt spid="5"/>
                                        </p:tgtEl>
                                      </p:cBhvr>
                                    </p:animEffect>
                                    <p:set>
                                      <p:cBhvr>
                                        <p:cTn id="9" dur="1" fill="hold">
                                          <p:stCondLst>
                                            <p:cond delay="3999"/>
                                          </p:stCondLst>
                                        </p:cTn>
                                        <p:tgtEl>
                                          <p:spTgt spid="5"/>
                                        </p:tgtEl>
                                        <p:attrNameLst>
                                          <p:attrName>style.visibility</p:attrName>
                                        </p:attrNameLst>
                                      </p:cBhvr>
                                      <p:to>
                                        <p:strVal val="hidden"/>
                                      </p:to>
                                    </p:set>
                                  </p:childTnLst>
                                </p:cTn>
                              </p:par>
                              <p:par>
                                <p:cTn id="10" presetID="3" presetClass="entr" presetSubtype="5"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4000"/>
                                        <p:tgtEl>
                                          <p:spTgt spid="4"/>
                                        </p:tgtEl>
                                      </p:cBhvr>
                                    </p:animEffec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4000"/>
                            </p:stCondLst>
                            <p:childTnLst>
                              <p:par>
                                <p:cTn id="18" presetID="23" presetClass="entr" presetSubtype="32" fill="hold" nodeType="afterEffect">
                                  <p:stCondLst>
                                    <p:cond delay="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ppt_w</p:attrName>
                                        </p:attrNameLst>
                                      </p:cBhvr>
                                      <p:tavLst>
                                        <p:tav tm="0">
                                          <p:val>
                                            <p:strVal val="4*#ppt_w"/>
                                          </p:val>
                                        </p:tav>
                                        <p:tav tm="100000">
                                          <p:val>
                                            <p:strVal val="#ppt_w"/>
                                          </p:val>
                                        </p:tav>
                                      </p:tavLst>
                                    </p:anim>
                                    <p:anim calcmode="lin" valueType="num">
                                      <p:cBhvr>
                                        <p:cTn id="21" dur="1000" fill="hold"/>
                                        <p:tgtEl>
                                          <p:spTgt spid="7"/>
                                        </p:tgtEl>
                                        <p:attrNameLst>
                                          <p:attrName>ppt_h</p:attrName>
                                        </p:attrNameLst>
                                      </p:cBhvr>
                                      <p:tavLst>
                                        <p:tav tm="0">
                                          <p:val>
                                            <p:strVal val="4*#ppt_h"/>
                                          </p:val>
                                        </p:tav>
                                        <p:tav tm="100000">
                                          <p:val>
                                            <p:strVal val="#ppt_h"/>
                                          </p:val>
                                        </p:tav>
                                      </p:tavLst>
                                    </p:anim>
                                  </p:childTnLst>
                                </p:cTn>
                              </p:par>
                            </p:childTnLst>
                          </p:cTn>
                        </p:par>
                        <p:par>
                          <p:cTn id="22" fill="hold">
                            <p:stCondLst>
                              <p:cond delay="5500"/>
                            </p:stCondLst>
                            <p:childTnLst>
                              <p:par>
                                <p:cTn id="23" presetID="23" presetClass="exit" presetSubtype="32" fill="hold" nodeType="afterEffect">
                                  <p:stCondLst>
                                    <p:cond delay="2000"/>
                                  </p:stCondLst>
                                  <p:childTnLst>
                                    <p:anim calcmode="lin" valueType="num">
                                      <p:cBhvr>
                                        <p:cTn id="24" dur="2000"/>
                                        <p:tgtEl>
                                          <p:spTgt spid="7"/>
                                        </p:tgtEl>
                                        <p:attrNameLst>
                                          <p:attrName>ppt_w</p:attrName>
                                        </p:attrNameLst>
                                      </p:cBhvr>
                                      <p:tavLst>
                                        <p:tav tm="0">
                                          <p:val>
                                            <p:strVal val="ppt_w"/>
                                          </p:val>
                                        </p:tav>
                                        <p:tav tm="100000">
                                          <p:val>
                                            <p:fltVal val="0"/>
                                          </p:val>
                                        </p:tav>
                                      </p:tavLst>
                                    </p:anim>
                                    <p:anim calcmode="lin" valueType="num">
                                      <p:cBhvr>
                                        <p:cTn id="25" dur="2000"/>
                                        <p:tgtEl>
                                          <p:spTgt spid="7"/>
                                        </p:tgtEl>
                                        <p:attrNameLst>
                                          <p:attrName>ppt_h</p:attrName>
                                        </p:attrNameLst>
                                      </p:cBhvr>
                                      <p:tavLst>
                                        <p:tav tm="0">
                                          <p:val>
                                            <p:strVal val="ppt_h"/>
                                          </p:val>
                                        </p:tav>
                                        <p:tav tm="100000">
                                          <p:val>
                                            <p:fltVal val="0"/>
                                          </p:val>
                                        </p:tav>
                                      </p:tavLst>
                                    </p:anim>
                                    <p:set>
                                      <p:cBhvr>
                                        <p:cTn id="26" dur="1" fill="hold">
                                          <p:stCondLst>
                                            <p:cond delay="1999"/>
                                          </p:stCondLst>
                                        </p:cTn>
                                        <p:tgtEl>
                                          <p:spTgt spid="7"/>
                                        </p:tgtEl>
                                        <p:attrNameLst>
                                          <p:attrName>style.visibility</p:attrName>
                                        </p:attrNameLst>
                                      </p:cBhvr>
                                      <p:to>
                                        <p:strVal val="hidden"/>
                                      </p:to>
                                    </p:set>
                                  </p:childTnLst>
                                </p:cTn>
                              </p:par>
                            </p:childTnLst>
                          </p:cTn>
                        </p:par>
                        <p:par>
                          <p:cTn id="27" fill="hold">
                            <p:stCondLst>
                              <p:cond delay="9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1 cañon de car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042988" y="4586288"/>
            <a:ext cx="77057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principal causa de la Guerra de Troya fue el rapto efectuado por </a:t>
            </a:r>
            <a:r>
              <a:rPr lang="es-ES" b="1" dirty="0" err="1">
                <a:effectLst>
                  <a:glow rad="101600">
                    <a:schemeClr val="accent2">
                      <a:satMod val="175000"/>
                      <a:alpha val="40000"/>
                    </a:schemeClr>
                  </a:glow>
                  <a:outerShdw blurRad="38100" dist="38100" dir="2700000" algn="tl">
                    <a:srgbClr val="000000">
                      <a:alpha val="43137"/>
                    </a:srgbClr>
                  </a:outerShdw>
                </a:effectLst>
              </a:rPr>
              <a:t>Páris</a:t>
            </a:r>
            <a:r>
              <a:rPr lang="es-ES" b="1" dirty="0">
                <a:effectLst>
                  <a:glow rad="101600">
                    <a:schemeClr val="accent2">
                      <a:satMod val="175000"/>
                      <a:alpha val="40000"/>
                    </a:schemeClr>
                  </a:glow>
                  <a:outerShdw blurRad="38100" dist="38100" dir="2700000" algn="tl">
                    <a:srgbClr val="000000">
                      <a:alpha val="43137"/>
                    </a:srgbClr>
                  </a:outerShdw>
                </a:effectLst>
              </a:rPr>
              <a:t>, uno de los príncipes de Troya hacia la reina de Esparta, Elena, que en ese momento era esposa del rey de Esparta, Menelao.</a:t>
            </a:r>
          </a:p>
        </p:txBody>
      </p:sp>
    </p:spTree>
  </p:cSld>
  <p:clrMapOvr>
    <a:masterClrMapping/>
  </p:clrMapOvr>
  <mc:AlternateContent xmlns:mc="http://schemas.openxmlformats.org/markup-compatibility/2006">
    <mc:Choice xmlns:p14="http://schemas.microsoft.com/office/powerpoint/2010/main" Requires="p14">
      <p:transition spd="slow" p14:dur="30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layas-25.jpg"/>
          <p:cNvPicPr>
            <a:picLocks noChangeAspect="1" noChangeArrowheads="1"/>
          </p:cNvPicPr>
          <p:nvPr/>
        </p:nvPicPr>
        <p:blipFill>
          <a:blip r:embed="rId2" cstate="print"/>
          <a:srcRect t="75200" r="50000"/>
          <a:stretch>
            <a:fillRect/>
          </a:stretch>
        </p:blipFill>
        <p:spPr bwMode="auto">
          <a:xfrm>
            <a:off x="0" y="4297363"/>
            <a:ext cx="4572000" cy="1417637"/>
          </a:xfrm>
          <a:prstGeom prst="rect">
            <a:avLst/>
          </a:prstGeom>
          <a:noFill/>
          <a:ln w="9525">
            <a:noFill/>
            <a:miter lim="800000"/>
            <a:headEnd/>
            <a:tailEnd/>
          </a:ln>
        </p:spPr>
      </p:pic>
      <p:pic>
        <p:nvPicPr>
          <p:cNvPr id="3" name="Picture 2" descr="C:\Users\Ana María\Desktop\playas-25.jpg"/>
          <p:cNvPicPr>
            <a:picLocks noChangeAspect="1" noChangeArrowheads="1"/>
          </p:cNvPicPr>
          <p:nvPr/>
        </p:nvPicPr>
        <p:blipFill>
          <a:blip r:embed="rId2" cstate="print"/>
          <a:srcRect l="50000" t="75200"/>
          <a:stretch>
            <a:fillRect/>
          </a:stretch>
        </p:blipFill>
        <p:spPr bwMode="auto">
          <a:xfrm>
            <a:off x="4572000" y="4297363"/>
            <a:ext cx="4572000" cy="1417637"/>
          </a:xfrm>
          <a:prstGeom prst="rect">
            <a:avLst/>
          </a:prstGeom>
          <a:noFill/>
          <a:ln w="9525">
            <a:noFill/>
            <a:miter lim="800000"/>
            <a:headEnd/>
            <a:tailEnd/>
          </a:ln>
        </p:spPr>
      </p:pic>
      <p:pic>
        <p:nvPicPr>
          <p:cNvPr id="4" name="Picture 2" descr="C:\Users\Ana María\Desktop\playas-25.jpg"/>
          <p:cNvPicPr>
            <a:picLocks noChangeAspect="1" noChangeArrowheads="1"/>
          </p:cNvPicPr>
          <p:nvPr/>
        </p:nvPicPr>
        <p:blipFill>
          <a:blip r:embed="rId2" cstate="print"/>
          <a:srcRect t="50000" r="50000" b="24800"/>
          <a:stretch>
            <a:fillRect/>
          </a:stretch>
        </p:blipFill>
        <p:spPr bwMode="auto">
          <a:xfrm>
            <a:off x="0" y="2857500"/>
            <a:ext cx="4572000" cy="1439863"/>
          </a:xfrm>
          <a:prstGeom prst="rect">
            <a:avLst/>
          </a:prstGeom>
          <a:noFill/>
          <a:ln w="9525">
            <a:noFill/>
            <a:miter lim="800000"/>
            <a:headEnd/>
            <a:tailEnd/>
          </a:ln>
        </p:spPr>
      </p:pic>
      <p:pic>
        <p:nvPicPr>
          <p:cNvPr id="5" name="Picture 2" descr="C:\Users\Ana María\Desktop\playas-25.jpg"/>
          <p:cNvPicPr>
            <a:picLocks noChangeAspect="1" noChangeArrowheads="1"/>
          </p:cNvPicPr>
          <p:nvPr/>
        </p:nvPicPr>
        <p:blipFill>
          <a:blip r:embed="rId2" cstate="print"/>
          <a:srcRect l="50000" t="50000" b="24800"/>
          <a:stretch>
            <a:fillRect/>
          </a:stretch>
        </p:blipFill>
        <p:spPr bwMode="auto">
          <a:xfrm>
            <a:off x="4572000" y="2857500"/>
            <a:ext cx="4572000" cy="1439863"/>
          </a:xfrm>
          <a:prstGeom prst="rect">
            <a:avLst/>
          </a:prstGeom>
          <a:noFill/>
          <a:ln w="9525">
            <a:noFill/>
            <a:miter lim="800000"/>
            <a:headEnd/>
            <a:tailEnd/>
          </a:ln>
        </p:spPr>
      </p:pic>
      <p:pic>
        <p:nvPicPr>
          <p:cNvPr id="6" name="Picture 2" descr="C:\Users\Ana María\Desktop\playas-25.jpg"/>
          <p:cNvPicPr>
            <a:picLocks noChangeAspect="1" noChangeArrowheads="1"/>
          </p:cNvPicPr>
          <p:nvPr/>
        </p:nvPicPr>
        <p:blipFill>
          <a:blip r:embed="rId2" cstate="print"/>
          <a:srcRect t="24800" r="50000" b="50000"/>
          <a:stretch>
            <a:fillRect/>
          </a:stretch>
        </p:blipFill>
        <p:spPr bwMode="auto">
          <a:xfrm>
            <a:off x="0" y="1417638"/>
            <a:ext cx="4572000" cy="1439862"/>
          </a:xfrm>
          <a:prstGeom prst="rect">
            <a:avLst/>
          </a:prstGeom>
          <a:noFill/>
          <a:ln w="9525">
            <a:noFill/>
            <a:miter lim="800000"/>
            <a:headEnd/>
            <a:tailEnd/>
          </a:ln>
        </p:spPr>
      </p:pic>
      <p:pic>
        <p:nvPicPr>
          <p:cNvPr id="7" name="Picture 2" descr="C:\Users\Ana María\Desktop\playas-25.jpg"/>
          <p:cNvPicPr>
            <a:picLocks noChangeAspect="1" noChangeArrowheads="1"/>
          </p:cNvPicPr>
          <p:nvPr/>
        </p:nvPicPr>
        <p:blipFill>
          <a:blip r:embed="rId2" cstate="print"/>
          <a:srcRect l="50000" t="24800" b="50000"/>
          <a:stretch>
            <a:fillRect/>
          </a:stretch>
        </p:blipFill>
        <p:spPr bwMode="auto">
          <a:xfrm>
            <a:off x="4572000" y="1417638"/>
            <a:ext cx="4572000" cy="1439862"/>
          </a:xfrm>
          <a:prstGeom prst="rect">
            <a:avLst/>
          </a:prstGeom>
          <a:noFill/>
          <a:ln w="9525">
            <a:noFill/>
            <a:miter lim="800000"/>
            <a:headEnd/>
            <a:tailEnd/>
          </a:ln>
        </p:spPr>
      </p:pic>
      <p:pic>
        <p:nvPicPr>
          <p:cNvPr id="8" name="Picture 2" descr="C:\Users\Ana María\Desktop\playas-25.jpg"/>
          <p:cNvPicPr>
            <a:picLocks noChangeAspect="1" noChangeArrowheads="1"/>
          </p:cNvPicPr>
          <p:nvPr/>
        </p:nvPicPr>
        <p:blipFill>
          <a:blip r:embed="rId2" cstate="print"/>
          <a:srcRect l="50000" b="75200"/>
          <a:stretch>
            <a:fillRect/>
          </a:stretch>
        </p:blipFill>
        <p:spPr bwMode="auto">
          <a:xfrm>
            <a:off x="4572000" y="0"/>
            <a:ext cx="4572000" cy="1417638"/>
          </a:xfrm>
          <a:prstGeom prst="rect">
            <a:avLst/>
          </a:prstGeom>
          <a:noFill/>
          <a:ln w="9525">
            <a:noFill/>
            <a:miter lim="800000"/>
            <a:headEnd/>
            <a:tailEnd/>
          </a:ln>
        </p:spPr>
      </p:pic>
      <p:pic>
        <p:nvPicPr>
          <p:cNvPr id="9" name="Picture 2" descr="C:\Users\Ana María\Desktop\playas-25.jpg"/>
          <p:cNvPicPr>
            <a:picLocks noChangeAspect="1" noChangeArrowheads="1"/>
          </p:cNvPicPr>
          <p:nvPr/>
        </p:nvPicPr>
        <p:blipFill>
          <a:blip r:embed="rId2" cstate="print"/>
          <a:srcRect r="50000" b="75200"/>
          <a:stretch>
            <a:fillRect/>
          </a:stretch>
        </p:blipFill>
        <p:spPr bwMode="auto">
          <a:xfrm>
            <a:off x="0" y="0"/>
            <a:ext cx="4572000" cy="1417638"/>
          </a:xfrm>
          <a:prstGeom prst="rect">
            <a:avLst/>
          </a:prstGeom>
          <a:noFill/>
          <a:ln w="9525">
            <a:noFill/>
            <a:miter lim="800000"/>
            <a:headEnd/>
            <a:tailEnd/>
          </a:ln>
        </p:spPr>
      </p:pic>
      <p:sp>
        <p:nvSpPr>
          <p:cNvPr id="10" name="9 CuadroTexto"/>
          <p:cNvSpPr txBox="1"/>
          <p:nvPr/>
        </p:nvSpPr>
        <p:spPr>
          <a:xfrm>
            <a:off x="971550" y="4945063"/>
            <a:ext cx="705643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al enterarse del rapto, realizó un llamado a todos los jefes y príncipes de Grecia para que fueran a buscar a su reina.</a:t>
            </a:r>
          </a:p>
        </p:txBody>
      </p:sp>
    </p:spTree>
  </p:cSld>
  <p:clrMapOvr>
    <a:masterClrMapping/>
  </p:clrMapOvr>
  <mc:AlternateContent xmlns:mc="http://schemas.openxmlformats.org/markup-compatibility/2006">
    <mc:Choice xmlns:p14="http://schemas.microsoft.com/office/powerpoint/2010/main" Requires="p14">
      <p:transition spd="slow" p14:dur="30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right)">
                                      <p:cBhvr>
                                        <p:cTn id="19" dur="500"/>
                                        <p:tgtEl>
                                          <p:spTgt spid="6"/>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500"/>
                                        <p:tgtEl>
                                          <p:spTgt spid="4"/>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2050"/>
                                        </p:tgtEl>
                                        <p:attrNameLst>
                                          <p:attrName>style.visibility</p:attrName>
                                        </p:attrNameLst>
                                      </p:cBhvr>
                                      <p:to>
                                        <p:strVal val="visible"/>
                                      </p:to>
                                    </p:set>
                                    <p:animEffect transition="in" filter="wipe(right)">
                                      <p:cBhvr>
                                        <p:cTn id="35" dur="500"/>
                                        <p:tgtEl>
                                          <p:spTgt spid="2050"/>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Users\Ana María\Desktop\goluboe_pesok_bereg_palmy.jpg"/>
          <p:cNvPicPr>
            <a:picLocks noChangeAspect="1" noChangeArrowheads="1"/>
          </p:cNvPicPr>
          <p:nvPr/>
        </p:nvPicPr>
        <p:blipFill>
          <a:blip r:embed="rId2" cstate="print"/>
          <a:srcRect b="75200"/>
          <a:stretch>
            <a:fillRect/>
          </a:stretch>
        </p:blipFill>
        <p:spPr bwMode="auto">
          <a:xfrm>
            <a:off x="0" y="0"/>
            <a:ext cx="9144000" cy="1417638"/>
          </a:xfrm>
          <a:prstGeom prst="rect">
            <a:avLst/>
          </a:prstGeom>
          <a:noFill/>
          <a:ln w="9525">
            <a:noFill/>
            <a:miter lim="800000"/>
            <a:headEnd/>
            <a:tailEnd/>
          </a:ln>
        </p:spPr>
      </p:pic>
      <p:pic>
        <p:nvPicPr>
          <p:cNvPr id="20" name="Picture 6" descr="C:\Users\Ana María\Desktop\goluboe_pesok_bereg_palmy.jpg"/>
          <p:cNvPicPr>
            <a:picLocks noChangeAspect="1" noChangeArrowheads="1"/>
          </p:cNvPicPr>
          <p:nvPr/>
        </p:nvPicPr>
        <p:blipFill>
          <a:blip r:embed="rId2" cstate="print"/>
          <a:srcRect t="24800" b="50000"/>
          <a:stretch>
            <a:fillRect/>
          </a:stretch>
        </p:blipFill>
        <p:spPr bwMode="auto">
          <a:xfrm>
            <a:off x="0" y="1417638"/>
            <a:ext cx="9144000" cy="1439862"/>
          </a:xfrm>
          <a:prstGeom prst="rect">
            <a:avLst/>
          </a:prstGeom>
          <a:noFill/>
          <a:ln w="9525">
            <a:noFill/>
            <a:miter lim="800000"/>
            <a:headEnd/>
            <a:tailEnd/>
          </a:ln>
        </p:spPr>
      </p:pic>
      <p:pic>
        <p:nvPicPr>
          <p:cNvPr id="21" name="Picture 6" descr="C:\Users\Ana María\Desktop\goluboe_pesok_bereg_palmy.jpg"/>
          <p:cNvPicPr>
            <a:picLocks noChangeAspect="1" noChangeArrowheads="1"/>
          </p:cNvPicPr>
          <p:nvPr/>
        </p:nvPicPr>
        <p:blipFill>
          <a:blip r:embed="rId2" cstate="print"/>
          <a:srcRect t="50000" b="24800"/>
          <a:stretch>
            <a:fillRect/>
          </a:stretch>
        </p:blipFill>
        <p:spPr bwMode="auto">
          <a:xfrm>
            <a:off x="0" y="2857500"/>
            <a:ext cx="9144000" cy="1439863"/>
          </a:xfrm>
          <a:prstGeom prst="rect">
            <a:avLst/>
          </a:prstGeom>
          <a:noFill/>
          <a:ln w="9525">
            <a:noFill/>
            <a:miter lim="800000"/>
            <a:headEnd/>
            <a:tailEnd/>
          </a:ln>
        </p:spPr>
      </p:pic>
      <p:pic>
        <p:nvPicPr>
          <p:cNvPr id="22" name="Picture 6" descr="C:\Users\Ana María\Desktop\goluboe_pesok_bereg_palmy.jpg"/>
          <p:cNvPicPr>
            <a:picLocks noChangeAspect="1" noChangeArrowheads="1"/>
          </p:cNvPicPr>
          <p:nvPr/>
        </p:nvPicPr>
        <p:blipFill>
          <a:blip r:embed="rId2" cstate="print"/>
          <a:srcRect t="75200"/>
          <a:stretch>
            <a:fillRect/>
          </a:stretch>
        </p:blipFill>
        <p:spPr bwMode="auto">
          <a:xfrm>
            <a:off x="0" y="4297363"/>
            <a:ext cx="9144000" cy="1417637"/>
          </a:xfrm>
          <a:prstGeom prst="rect">
            <a:avLst/>
          </a:prstGeom>
          <a:noFill/>
          <a:ln w="9525">
            <a:noFill/>
            <a:miter lim="800000"/>
            <a:headEnd/>
            <a:tailEnd/>
          </a:ln>
        </p:spPr>
      </p:pic>
      <p:sp>
        <p:nvSpPr>
          <p:cNvPr id="6" name="5 CuadroTexto"/>
          <p:cNvSpPr txBox="1"/>
          <p:nvPr/>
        </p:nvSpPr>
        <p:spPr>
          <a:xfrm>
            <a:off x="539750" y="465772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la principal razón del estallido de esta guerra fue el rapto de la reina Elena, también se le atribuye como causa a la rivalidad que tenían ambas naciones para obtener el dominio de los mares de su región.</a:t>
            </a:r>
          </a:p>
        </p:txBody>
      </p:sp>
    </p:spTree>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p:cTn id="7" dur="1000" fill="hold"/>
                                        <p:tgtEl>
                                          <p:spTgt spid="2054"/>
                                        </p:tgtEl>
                                        <p:attrNameLst>
                                          <p:attrName>ppt_x</p:attrName>
                                        </p:attrNameLst>
                                      </p:cBhvr>
                                      <p:tavLst>
                                        <p:tav tm="0">
                                          <p:val>
                                            <p:strVal val="#ppt_x"/>
                                          </p:val>
                                        </p:tav>
                                        <p:tav tm="100000">
                                          <p:val>
                                            <p:strVal val="#ppt_x"/>
                                          </p:val>
                                        </p:tav>
                                      </p:tavLst>
                                    </p:anim>
                                    <p:anim calcmode="lin" valueType="num">
                                      <p:cBhvr>
                                        <p:cTn id="8" dur="1000" fill="hold"/>
                                        <p:tgtEl>
                                          <p:spTgt spid="2054"/>
                                        </p:tgtEl>
                                        <p:attrNameLst>
                                          <p:attrName>ppt_y</p:attrName>
                                        </p:attrNameLst>
                                      </p:cBhvr>
                                      <p:tavLst>
                                        <p:tav tm="0">
                                          <p:val>
                                            <p:strVal val="#ppt_y-#ppt_h/2"/>
                                          </p:val>
                                        </p:tav>
                                        <p:tav tm="100000">
                                          <p:val>
                                            <p:strVal val="#ppt_y"/>
                                          </p:val>
                                        </p:tav>
                                      </p:tavLst>
                                    </p:anim>
                                    <p:anim calcmode="lin" valueType="num">
                                      <p:cBhvr>
                                        <p:cTn id="9" dur="1000" fill="hold"/>
                                        <p:tgtEl>
                                          <p:spTgt spid="2054"/>
                                        </p:tgtEl>
                                        <p:attrNameLst>
                                          <p:attrName>ppt_w</p:attrName>
                                        </p:attrNameLst>
                                      </p:cBhvr>
                                      <p:tavLst>
                                        <p:tav tm="0">
                                          <p:val>
                                            <p:strVal val="#ppt_w"/>
                                          </p:val>
                                        </p:tav>
                                        <p:tav tm="100000">
                                          <p:val>
                                            <p:strVal val="#ppt_w"/>
                                          </p:val>
                                        </p:tav>
                                      </p:tavLst>
                                    </p:anim>
                                    <p:anim calcmode="lin" valueType="num">
                                      <p:cBhvr>
                                        <p:cTn id="10" dur="1000" fill="hold"/>
                                        <p:tgtEl>
                                          <p:spTgt spid="2054"/>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17" presetClass="entr" presetSubtype="1" fill="hold" nodeType="after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ppt_h/2"/>
                                          </p:val>
                                        </p:tav>
                                        <p:tav tm="100000">
                                          <p:val>
                                            <p:strVal val="#ppt_y"/>
                                          </p:val>
                                        </p:tav>
                                      </p:tavLst>
                                    </p:anim>
                                    <p:anim calcmode="lin" valueType="num">
                                      <p:cBhvr>
                                        <p:cTn id="16" dur="1000" fill="hold"/>
                                        <p:tgtEl>
                                          <p:spTgt spid="20"/>
                                        </p:tgtEl>
                                        <p:attrNameLst>
                                          <p:attrName>ppt_w</p:attrName>
                                        </p:attrNameLst>
                                      </p:cBhvr>
                                      <p:tavLst>
                                        <p:tav tm="0">
                                          <p:val>
                                            <p:strVal val="#ppt_w"/>
                                          </p:val>
                                        </p:tav>
                                        <p:tav tm="100000">
                                          <p:val>
                                            <p:strVal val="#ppt_w"/>
                                          </p:val>
                                        </p:tav>
                                      </p:tavLst>
                                    </p:anim>
                                    <p:anim calcmode="lin" valueType="num">
                                      <p:cBhvr>
                                        <p:cTn id="17" dur="10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17" presetClass="entr" presetSubtype="1"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ppt_h/2"/>
                                          </p:val>
                                        </p:tav>
                                        <p:tav tm="100000">
                                          <p:val>
                                            <p:strVal val="#ppt_y"/>
                                          </p:val>
                                        </p:tav>
                                      </p:tavLst>
                                    </p:anim>
                                    <p:anim calcmode="lin" valueType="num">
                                      <p:cBhvr>
                                        <p:cTn id="23" dur="1000" fill="hold"/>
                                        <p:tgtEl>
                                          <p:spTgt spid="21"/>
                                        </p:tgtEl>
                                        <p:attrNameLst>
                                          <p:attrName>ppt_w</p:attrName>
                                        </p:attrNameLst>
                                      </p:cBhvr>
                                      <p:tavLst>
                                        <p:tav tm="0">
                                          <p:val>
                                            <p:strVal val="#ppt_w"/>
                                          </p:val>
                                        </p:tav>
                                        <p:tav tm="100000">
                                          <p:val>
                                            <p:strVal val="#ppt_w"/>
                                          </p:val>
                                        </p:tav>
                                      </p:tavLst>
                                    </p:anim>
                                    <p:anim calcmode="lin" valueType="num">
                                      <p:cBhvr>
                                        <p:cTn id="24" dur="1000" fill="hold"/>
                                        <p:tgtEl>
                                          <p:spTgt spid="21"/>
                                        </p:tgtEl>
                                        <p:attrNameLst>
                                          <p:attrName>ppt_h</p:attrName>
                                        </p:attrNameLst>
                                      </p:cBhvr>
                                      <p:tavLst>
                                        <p:tav tm="0">
                                          <p:val>
                                            <p:fltVal val="0"/>
                                          </p:val>
                                        </p:tav>
                                        <p:tav tm="100000">
                                          <p:val>
                                            <p:strVal val="#ppt_h"/>
                                          </p:val>
                                        </p:tav>
                                      </p:tavLst>
                                    </p:anim>
                                  </p:childTnLst>
                                </p:cTn>
                              </p:par>
                            </p:childTnLst>
                          </p:cTn>
                        </p:par>
                        <p:par>
                          <p:cTn id="25" fill="hold">
                            <p:stCondLst>
                              <p:cond delay="3000"/>
                            </p:stCondLst>
                            <p:childTnLst>
                              <p:par>
                                <p:cTn id="26" presetID="17" presetClass="entr" presetSubtype="1"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ppt_h/2"/>
                                          </p:val>
                                        </p:tav>
                                        <p:tav tm="100000">
                                          <p:val>
                                            <p:strVal val="#ppt_y"/>
                                          </p:val>
                                        </p:tav>
                                      </p:tavLst>
                                    </p:anim>
                                    <p:anim calcmode="lin" valueType="num">
                                      <p:cBhvr>
                                        <p:cTn id="30" dur="1000" fill="hold"/>
                                        <p:tgtEl>
                                          <p:spTgt spid="22"/>
                                        </p:tgtEl>
                                        <p:attrNameLst>
                                          <p:attrName>ppt_w</p:attrName>
                                        </p:attrNameLst>
                                      </p:cBhvr>
                                      <p:tavLst>
                                        <p:tav tm="0">
                                          <p:val>
                                            <p:strVal val="#ppt_w"/>
                                          </p:val>
                                        </p:tav>
                                        <p:tav tm="100000">
                                          <p:val>
                                            <p:strVal val="#ppt_w"/>
                                          </p:val>
                                        </p:tav>
                                      </p:tavLst>
                                    </p:anim>
                                    <p:anim calcmode="lin" valueType="num">
                                      <p:cBhvr>
                                        <p:cTn id="31" dur="10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Ana María\Desktop\25299y.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5" name="Picture 4" descr="C:\Users\Ana María\Desktop\25299y.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6" name="Picture 4" descr="C:\Users\Ana María\Desktop\25299y.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7" name="Picture 4" descr="C:\Users\Ana María\Desktop\25299y.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468313" y="4513263"/>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que todo el ejército griego cruzara los mares para llegar al territorio troyano se desencadenó una guerra, la cual tenía como objetivo recuperar a Elena y a su vez destruir la nación troyana.</a:t>
            </a:r>
          </a:p>
        </p:txBody>
      </p:sp>
    </p:spTree>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2)">
                                      <p:cBhvr>
                                        <p:cTn id="7" dur="1000"/>
                                        <p:tgtEl>
                                          <p:spTgt spid="17"/>
                                        </p:tgtEl>
                                      </p:cBhvr>
                                    </p:animEffect>
                                  </p:childTnLst>
                                </p:cTn>
                              </p:par>
                            </p:childTnLst>
                          </p:cTn>
                        </p:par>
                        <p:par>
                          <p:cTn id="8" fill="hold">
                            <p:stCondLst>
                              <p:cond delay="1000"/>
                            </p:stCondLst>
                            <p:childTnLst>
                              <p:par>
                                <p:cTn id="9" presetID="21" presetClass="entr" presetSubtype="2"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Effect transition="in" filter="wheel(2)">
                                      <p:cBhvr>
                                        <p:cTn id="11" dur="1000"/>
                                        <p:tgtEl>
                                          <p:spTgt spid="2052"/>
                                        </p:tgtEl>
                                      </p:cBhvr>
                                    </p:animEffect>
                                  </p:childTnLst>
                                </p:cTn>
                              </p:par>
                            </p:childTnLst>
                          </p:cTn>
                        </p:par>
                        <p:par>
                          <p:cTn id="12" fill="hold">
                            <p:stCondLst>
                              <p:cond delay="2000"/>
                            </p:stCondLst>
                            <p:childTnLst>
                              <p:par>
                                <p:cTn id="13" presetID="21" presetClass="entr" presetSubtype="2"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heel(2)">
                                      <p:cBhvr>
                                        <p:cTn id="15" dur="1000"/>
                                        <p:tgtEl>
                                          <p:spTgt spid="15"/>
                                        </p:tgtEl>
                                      </p:cBhvr>
                                    </p:animEffect>
                                  </p:childTnLst>
                                </p:cTn>
                              </p:par>
                            </p:childTnLst>
                          </p:cTn>
                        </p:par>
                        <p:par>
                          <p:cTn id="16" fill="hold">
                            <p:stCondLst>
                              <p:cond delay="3000"/>
                            </p:stCondLst>
                            <p:childTnLst>
                              <p:par>
                                <p:cTn id="17" presetID="21"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heel(2)">
                                      <p:cBhvr>
                                        <p:cTn id="19" dur="1000"/>
                                        <p:tgtEl>
                                          <p:spTgt spid="1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Ana María\Desktop\caribbeanshores12h.jpg"/>
          <p:cNvPicPr>
            <a:picLocks noChangeAspect="1" noChangeArrowheads="1"/>
          </p:cNvPicPr>
          <p:nvPr/>
        </p:nvPicPr>
        <p:blipFill>
          <a:blip r:embed="rId2" cstate="print"/>
          <a:srcRect r="75200"/>
          <a:stretch>
            <a:fillRect/>
          </a:stretch>
        </p:blipFill>
        <p:spPr bwMode="auto">
          <a:xfrm>
            <a:off x="0" y="0"/>
            <a:ext cx="2268538" cy="5715000"/>
          </a:xfrm>
          <a:prstGeom prst="rect">
            <a:avLst/>
          </a:prstGeom>
          <a:noFill/>
          <a:ln w="9525">
            <a:noFill/>
            <a:miter lim="800000"/>
            <a:headEnd/>
            <a:tailEnd/>
          </a:ln>
        </p:spPr>
      </p:pic>
      <p:pic>
        <p:nvPicPr>
          <p:cNvPr id="11" name="Picture 3" descr="C:\Users\Ana María\Desktop\caribbeanshores12h.jpg"/>
          <p:cNvPicPr>
            <a:picLocks noChangeAspect="1" noChangeArrowheads="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12" name="Picture 3" descr="C:\Users\Ana María\Desktop\caribbeanshores12h.jpg"/>
          <p:cNvPicPr>
            <a:picLocks noChangeAspect="1" noChangeArrowheads="1"/>
          </p:cNvPicPr>
          <p:nvPr/>
        </p:nvPicPr>
        <p:blipFill>
          <a:blip r:embed="rId2" cstate="print"/>
          <a:srcRect l="50000" r="24800"/>
          <a:stretch>
            <a:fillRect/>
          </a:stretch>
        </p:blipFill>
        <p:spPr bwMode="auto">
          <a:xfrm>
            <a:off x="4572000" y="0"/>
            <a:ext cx="2303463" cy="5715000"/>
          </a:xfrm>
          <a:prstGeom prst="rect">
            <a:avLst/>
          </a:prstGeom>
          <a:noFill/>
          <a:ln w="9525">
            <a:noFill/>
            <a:miter lim="800000"/>
            <a:headEnd/>
            <a:tailEnd/>
          </a:ln>
        </p:spPr>
      </p:pic>
      <p:pic>
        <p:nvPicPr>
          <p:cNvPr id="13" name="Picture 3" descr="C:\Users\Ana María\Desktop\caribbeanshores12h.jpg"/>
          <p:cNvPicPr>
            <a:picLocks noChangeAspect="1" noChangeArrowheads="1"/>
          </p:cNvPicPr>
          <p:nvPr/>
        </p:nvPicPr>
        <p:blipFill>
          <a:blip r:embed="rId2" cstate="print"/>
          <a:srcRect l="75200"/>
          <a:stretch>
            <a:fillRect/>
          </a:stretch>
        </p:blipFill>
        <p:spPr bwMode="auto">
          <a:xfrm>
            <a:off x="6875463" y="0"/>
            <a:ext cx="2268537" cy="5715000"/>
          </a:xfrm>
          <a:prstGeom prst="rect">
            <a:avLst/>
          </a:prstGeom>
          <a:noFill/>
          <a:ln w="9525">
            <a:noFill/>
            <a:miter lim="800000"/>
            <a:headEnd/>
            <a:tailEnd/>
          </a:ln>
        </p:spPr>
      </p:pic>
      <p:sp>
        <p:nvSpPr>
          <p:cNvPr id="6" name="5 CuadroTexto"/>
          <p:cNvSpPr txBox="1"/>
          <p:nvPr/>
        </p:nvSpPr>
        <p:spPr>
          <a:xfrm>
            <a:off x="539750" y="4370388"/>
            <a:ext cx="81359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Entre las principales consecuencias de la Guerra de Troya se encuentran las siguientes: Destrucción de toda una nación, en este caso Troya.</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Muerte de uno de los mejores guerreros de Grecia, según la obra de Homero y la mitología griega, Aquiles.</a:t>
            </a:r>
          </a:p>
        </p:txBody>
      </p:sp>
    </p:spTree>
  </p:cSld>
  <p:clrMapOvr>
    <a:masterClrMapping/>
  </p:clrMapOvr>
  <mc:AlternateContent xmlns:mc="http://schemas.openxmlformats.org/markup-compatibility/2006">
    <mc:Choice xmlns:p14="http://schemas.microsoft.com/office/powerpoint/2010/main" Requires="p14">
      <p:transition spd="slow" p14:dur="30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ppt_x</p:attrName>
                                        </p:attrNameLst>
                                      </p:cBhvr>
                                      <p:tavLst>
                                        <p:tav tm="0">
                                          <p:val>
                                            <p:strVal val="#ppt_x+#ppt_w/2"/>
                                          </p:val>
                                        </p:tav>
                                        <p:tav tm="100000">
                                          <p:val>
                                            <p:strVal val="#ppt_x"/>
                                          </p:val>
                                        </p:tav>
                                      </p:tavLst>
                                    </p:anim>
                                    <p:anim calcmode="lin" valueType="num">
                                      <p:cBhvr>
                                        <p:cTn id="8" dur="1000" fill="hold"/>
                                        <p:tgtEl>
                                          <p:spTgt spid="13"/>
                                        </p:tgtEl>
                                        <p:attrNameLst>
                                          <p:attrName>ppt_y</p:attrName>
                                        </p:attrNameLst>
                                      </p:cBhvr>
                                      <p:tavLst>
                                        <p:tav tm="0">
                                          <p:val>
                                            <p:strVal val="#ppt_y"/>
                                          </p:val>
                                        </p:tav>
                                        <p:tav tm="100000">
                                          <p:val>
                                            <p:strVal val="#ppt_y"/>
                                          </p:val>
                                        </p:tav>
                                      </p:tavLst>
                                    </p:anim>
                                    <p:anim calcmode="lin" valueType="num">
                                      <p:cBhvr>
                                        <p:cTn id="9" dur="1000" fill="hold"/>
                                        <p:tgtEl>
                                          <p:spTgt spid="13"/>
                                        </p:tgtEl>
                                        <p:attrNameLst>
                                          <p:attrName>ppt_w</p:attrName>
                                        </p:attrNameLst>
                                      </p:cBhvr>
                                      <p:tavLst>
                                        <p:tav tm="0">
                                          <p:val>
                                            <p:fltVal val="0"/>
                                          </p:val>
                                        </p:tav>
                                        <p:tav tm="100000">
                                          <p:val>
                                            <p:strVal val="#ppt_w"/>
                                          </p:val>
                                        </p:tav>
                                      </p:tavLst>
                                    </p:anim>
                                    <p:anim calcmode="lin" valueType="num">
                                      <p:cBhvr>
                                        <p:cTn id="10" dur="1000" fill="hold"/>
                                        <p:tgtEl>
                                          <p:spTgt spid="13"/>
                                        </p:tgtEl>
                                        <p:attrNameLst>
                                          <p:attrName>ppt_h</p:attrName>
                                        </p:attrNameLst>
                                      </p:cBhvr>
                                      <p:tavLst>
                                        <p:tav tm="0">
                                          <p:val>
                                            <p:strVal val="#ppt_h"/>
                                          </p:val>
                                        </p:tav>
                                        <p:tav tm="100000">
                                          <p:val>
                                            <p:strVal val="#ppt_h"/>
                                          </p:val>
                                        </p:tav>
                                      </p:tavLst>
                                    </p:anim>
                                  </p:childTnLst>
                                </p:cTn>
                              </p:par>
                            </p:childTnLst>
                          </p:cTn>
                        </p:par>
                        <p:par>
                          <p:cTn id="11" fill="hold">
                            <p:stCondLst>
                              <p:cond delay="1000"/>
                            </p:stCondLst>
                            <p:childTnLst>
                              <p:par>
                                <p:cTn id="12" presetID="17" presetClass="entr" presetSubtype="2"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ppt_x</p:attrName>
                                        </p:attrNameLst>
                                      </p:cBhvr>
                                      <p:tavLst>
                                        <p:tav tm="0">
                                          <p:val>
                                            <p:strVal val="#ppt_x+#ppt_w/2"/>
                                          </p:val>
                                        </p:tav>
                                        <p:tav tm="100000">
                                          <p:val>
                                            <p:strVal val="#ppt_x"/>
                                          </p:val>
                                        </p:tav>
                                      </p:tavLst>
                                    </p:anim>
                                    <p:anim calcmode="lin" valueType="num">
                                      <p:cBhvr>
                                        <p:cTn id="15" dur="1000" fill="hold"/>
                                        <p:tgtEl>
                                          <p:spTgt spid="12"/>
                                        </p:tgtEl>
                                        <p:attrNameLst>
                                          <p:attrName>ppt_y</p:attrName>
                                        </p:attrNameLst>
                                      </p:cBhvr>
                                      <p:tavLst>
                                        <p:tav tm="0">
                                          <p:val>
                                            <p:strVal val="#ppt_y"/>
                                          </p:val>
                                        </p:tav>
                                        <p:tav tm="100000">
                                          <p:val>
                                            <p:strVal val="#ppt_y"/>
                                          </p:val>
                                        </p:tav>
                                      </p:tavLst>
                                    </p:anim>
                                    <p:anim calcmode="lin" valueType="num">
                                      <p:cBhvr>
                                        <p:cTn id="16" dur="1000" fill="hold"/>
                                        <p:tgtEl>
                                          <p:spTgt spid="12"/>
                                        </p:tgtEl>
                                        <p:attrNameLst>
                                          <p:attrName>ppt_w</p:attrName>
                                        </p:attrNameLst>
                                      </p:cBhvr>
                                      <p:tavLst>
                                        <p:tav tm="0">
                                          <p:val>
                                            <p:fltVal val="0"/>
                                          </p:val>
                                        </p:tav>
                                        <p:tav tm="100000">
                                          <p:val>
                                            <p:strVal val="#ppt_w"/>
                                          </p:val>
                                        </p:tav>
                                      </p:tavLst>
                                    </p:anim>
                                    <p:anim calcmode="lin" valueType="num">
                                      <p:cBhvr>
                                        <p:cTn id="17" dur="1000" fill="hold"/>
                                        <p:tgtEl>
                                          <p:spTgt spid="12"/>
                                        </p:tgtEl>
                                        <p:attrNameLst>
                                          <p:attrName>ppt_h</p:attrName>
                                        </p:attrNameLst>
                                      </p:cBhvr>
                                      <p:tavLst>
                                        <p:tav tm="0">
                                          <p:val>
                                            <p:strVal val="#ppt_h"/>
                                          </p:val>
                                        </p:tav>
                                        <p:tav tm="100000">
                                          <p:val>
                                            <p:strVal val="#ppt_h"/>
                                          </p:val>
                                        </p:tav>
                                      </p:tavLst>
                                    </p:anim>
                                  </p:childTnLst>
                                </p:cTn>
                              </p:par>
                            </p:childTnLst>
                          </p:cTn>
                        </p:par>
                        <p:par>
                          <p:cTn id="18" fill="hold">
                            <p:stCondLst>
                              <p:cond delay="2000"/>
                            </p:stCondLst>
                            <p:childTnLst>
                              <p:par>
                                <p:cTn id="19" presetID="17" presetClass="entr" presetSubtype="2"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ppt_x</p:attrName>
                                        </p:attrNameLst>
                                      </p:cBhvr>
                                      <p:tavLst>
                                        <p:tav tm="0">
                                          <p:val>
                                            <p:strVal val="#ppt_x+#ppt_w/2"/>
                                          </p:val>
                                        </p:tav>
                                        <p:tav tm="100000">
                                          <p:val>
                                            <p:strVal val="#ppt_x"/>
                                          </p:val>
                                        </p:tav>
                                      </p:tavLst>
                                    </p:anim>
                                    <p:anim calcmode="lin" valueType="num">
                                      <p:cBhvr>
                                        <p:cTn id="22" dur="1000" fill="hold"/>
                                        <p:tgtEl>
                                          <p:spTgt spid="11"/>
                                        </p:tgtEl>
                                        <p:attrNameLst>
                                          <p:attrName>ppt_y</p:attrName>
                                        </p:attrNameLst>
                                      </p:cBhvr>
                                      <p:tavLst>
                                        <p:tav tm="0">
                                          <p:val>
                                            <p:strVal val="#ppt_y"/>
                                          </p:val>
                                        </p:tav>
                                        <p:tav tm="100000">
                                          <p:val>
                                            <p:strVal val="#ppt_y"/>
                                          </p:val>
                                        </p:tav>
                                      </p:tavLst>
                                    </p:anim>
                                    <p:anim calcmode="lin" valueType="num">
                                      <p:cBhvr>
                                        <p:cTn id="23" dur="1000" fill="hold"/>
                                        <p:tgtEl>
                                          <p:spTgt spid="11"/>
                                        </p:tgtEl>
                                        <p:attrNameLst>
                                          <p:attrName>ppt_w</p:attrName>
                                        </p:attrNameLst>
                                      </p:cBhvr>
                                      <p:tavLst>
                                        <p:tav tm="0">
                                          <p:val>
                                            <p:fltVal val="0"/>
                                          </p:val>
                                        </p:tav>
                                        <p:tav tm="100000">
                                          <p:val>
                                            <p:strVal val="#ppt_w"/>
                                          </p:val>
                                        </p:tav>
                                      </p:tavLst>
                                    </p:anim>
                                    <p:anim calcmode="lin" valueType="num">
                                      <p:cBhvr>
                                        <p:cTn id="24" dur="1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3000"/>
                            </p:stCondLst>
                            <p:childTnLst>
                              <p:par>
                                <p:cTn id="26" presetID="17" presetClass="entr" presetSubtype="2" fill="hold" nodeType="afterEffect">
                                  <p:stCondLst>
                                    <p:cond delay="0"/>
                                  </p:stCondLst>
                                  <p:childTnLst>
                                    <p:set>
                                      <p:cBhvr>
                                        <p:cTn id="27" dur="1" fill="hold">
                                          <p:stCondLst>
                                            <p:cond delay="0"/>
                                          </p:stCondLst>
                                        </p:cTn>
                                        <p:tgtEl>
                                          <p:spTgt spid="2051"/>
                                        </p:tgtEl>
                                        <p:attrNameLst>
                                          <p:attrName>style.visibility</p:attrName>
                                        </p:attrNameLst>
                                      </p:cBhvr>
                                      <p:to>
                                        <p:strVal val="visible"/>
                                      </p:to>
                                    </p:set>
                                    <p:anim calcmode="lin" valueType="num">
                                      <p:cBhvr>
                                        <p:cTn id="28" dur="1000" fill="hold"/>
                                        <p:tgtEl>
                                          <p:spTgt spid="2051"/>
                                        </p:tgtEl>
                                        <p:attrNameLst>
                                          <p:attrName>ppt_x</p:attrName>
                                        </p:attrNameLst>
                                      </p:cBhvr>
                                      <p:tavLst>
                                        <p:tav tm="0">
                                          <p:val>
                                            <p:strVal val="#ppt_x+#ppt_w/2"/>
                                          </p:val>
                                        </p:tav>
                                        <p:tav tm="100000">
                                          <p:val>
                                            <p:strVal val="#ppt_x"/>
                                          </p:val>
                                        </p:tav>
                                      </p:tavLst>
                                    </p:anim>
                                    <p:anim calcmode="lin" valueType="num">
                                      <p:cBhvr>
                                        <p:cTn id="29" dur="1000" fill="hold"/>
                                        <p:tgtEl>
                                          <p:spTgt spid="2051"/>
                                        </p:tgtEl>
                                        <p:attrNameLst>
                                          <p:attrName>ppt_y</p:attrName>
                                        </p:attrNameLst>
                                      </p:cBhvr>
                                      <p:tavLst>
                                        <p:tav tm="0">
                                          <p:val>
                                            <p:strVal val="#ppt_y"/>
                                          </p:val>
                                        </p:tav>
                                        <p:tav tm="100000">
                                          <p:val>
                                            <p:strVal val="#ppt_y"/>
                                          </p:val>
                                        </p:tav>
                                      </p:tavLst>
                                    </p:anim>
                                    <p:anim calcmode="lin" valueType="num">
                                      <p:cBhvr>
                                        <p:cTn id="30" dur="1000" fill="hold"/>
                                        <p:tgtEl>
                                          <p:spTgt spid="2051"/>
                                        </p:tgtEl>
                                        <p:attrNameLst>
                                          <p:attrName>ppt_w</p:attrName>
                                        </p:attrNameLst>
                                      </p:cBhvr>
                                      <p:tavLst>
                                        <p:tav tm="0">
                                          <p:val>
                                            <p:fltVal val="0"/>
                                          </p:val>
                                        </p:tav>
                                        <p:tav tm="100000">
                                          <p:val>
                                            <p:strVal val="#ppt_w"/>
                                          </p:val>
                                        </p:tav>
                                      </p:tavLst>
                                    </p:anim>
                                    <p:anim calcmode="lin" valueType="num">
                                      <p:cBhvr>
                                        <p:cTn id="31" dur="1000" fill="hold"/>
                                        <p:tgtEl>
                                          <p:spTgt spid="2051"/>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 Albert-Einstein-Summer-1939-Nassau-Point-Long-Island-NY.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2 Albert-Einstein-Summer-1939-Nassau-Point-Long-Island-NY.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188" y="4657725"/>
            <a:ext cx="76327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guerra causó un gran número de muertos troyanos pero también griegos. Otra consecuencia fue la recuperación de Elena la reina, y el robo de todas las riquezas de Troya.</a:t>
            </a:r>
          </a:p>
        </p:txBody>
      </p:sp>
    </p:spTree>
  </p:cSld>
  <p:clrMapOvr>
    <a:masterClrMapping/>
  </p:clrMapOvr>
  <mc:AlternateContent xmlns:mc="http://schemas.openxmlformats.org/markup-compatibility/2006">
    <mc:Choice xmlns:p14="http://schemas.microsoft.com/office/powerpoint/2010/main" Requires="p14">
      <p:transition spd="slow" p14:dur="30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strVal val="#ppt_h"/>
                                          </p:val>
                                        </p:tav>
                                        <p:tav tm="100000">
                                          <p:val>
                                            <p:strVal val="#ppt_h"/>
                                          </p:val>
                                        </p:tav>
                                      </p:tavLst>
                                    </p:anim>
                                  </p:childTnLst>
                                </p:cTn>
                              </p:par>
                              <p:par>
                                <p:cTn id="9" presetID="14"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vertical)">
                                      <p:cBhvr>
                                        <p:cTn id="11" dur="3500"/>
                                        <p:tgtEl>
                                          <p:spTgt spid="6"/>
                                        </p:tgtEl>
                                      </p:cBhvr>
                                    </p:animEffect>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4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fltVal val="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042988" y="4657725"/>
            <a:ext cx="74168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Guerra de Troya tuvo un largo tiempo de duración, tan solo el cerco de los griegos a Troya duró 10 largos años y no fue hasta que se plantearon la idea del popular caballo de Troya.</a:t>
            </a:r>
          </a:p>
        </p:txBody>
      </p:sp>
    </p:spTree>
  </p:cSld>
  <p:clrMapOvr>
    <a:masterClrMapping/>
  </p:clrMapOvr>
  <mc:AlternateContent xmlns:mc="http://schemas.openxmlformats.org/markup-compatibility/2006">
    <mc:Choice xmlns:p14="http://schemas.microsoft.com/office/powerpoint/2010/main" Requires="p14">
      <p:transition spd="slow" p14:dur="30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288" y="4370388"/>
            <a:ext cx="8482012"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pesar de las predicciones y de que el caballo no cabía por la puerta, 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troyanos metieron el caballo en la ciudad. Los troyanos festejaron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acontecimiento durante todo el día. Cuando se hizo de noche, los troyanos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se fueron a dormir.</a:t>
            </a:r>
          </a:p>
        </p:txBody>
      </p:sp>
    </p:spTree>
  </p:cSld>
  <p:clrMapOvr>
    <a:masterClrMapping/>
  </p:clrMapOvr>
  <mc:AlternateContent xmlns:mc="http://schemas.openxmlformats.org/markup-compatibility/2006">
    <mc:Choice xmlns:p14="http://schemas.microsoft.com/office/powerpoint/2010/main" Requires="p14">
      <p:transition spd="slow" p14:dur="300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0825" y="4370388"/>
            <a:ext cx="8547100"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ese momento, la flota griega regresaba ya de </a:t>
            </a:r>
            <a:r>
              <a:rPr lang="es-ES" b="1" dirty="0" err="1">
                <a:effectLst>
                  <a:glow rad="101600">
                    <a:schemeClr val="accent2">
                      <a:satMod val="175000"/>
                      <a:alpha val="40000"/>
                    </a:schemeClr>
                  </a:glow>
                  <a:outerShdw blurRad="38100" dist="38100" dir="2700000" algn="tl">
                    <a:srgbClr val="000000">
                      <a:alpha val="43137"/>
                    </a:srgbClr>
                  </a:outerShdw>
                </a:effectLst>
              </a:rPr>
              <a:t>Ténedos</a:t>
            </a:r>
            <a:r>
              <a:rPr lang="es-ES" b="1" dirty="0">
                <a:effectLst>
                  <a:glow rad="101600">
                    <a:schemeClr val="accent2">
                      <a:satMod val="175000"/>
                      <a:alpha val="40000"/>
                    </a:schemeClr>
                  </a:glow>
                  <a:outerShdw blurRad="38100" dist="38100" dir="2700000" algn="tl">
                    <a:srgbClr val="000000">
                      <a:alpha val="43137"/>
                    </a:srgbClr>
                  </a:outerShdw>
                </a:effectLst>
              </a:rPr>
              <a:t>. En ese instante</a:t>
            </a:r>
          </a:p>
          <a:p>
            <a:pPr>
              <a:defRPr/>
            </a:pPr>
            <a:r>
              <a:rPr lang="es-ES" b="1" dirty="0" err="1">
                <a:effectLst>
                  <a:glow rad="101600">
                    <a:schemeClr val="accent2">
                      <a:satMod val="175000"/>
                      <a:alpha val="40000"/>
                    </a:schemeClr>
                  </a:glow>
                  <a:outerShdw blurRad="38100" dist="38100" dir="2700000" algn="tl">
                    <a:srgbClr val="000000">
                      <a:alpha val="43137"/>
                    </a:srgbClr>
                  </a:outerShdw>
                </a:effectLst>
              </a:rPr>
              <a:t>Sinón</a:t>
            </a:r>
            <a:r>
              <a:rPr lang="es-ES" b="1" dirty="0">
                <a:effectLst>
                  <a:glow rad="101600">
                    <a:schemeClr val="accent2">
                      <a:satMod val="175000"/>
                      <a:alpha val="40000"/>
                    </a:schemeClr>
                  </a:glow>
                  <a:outerShdw blurRad="38100" dist="38100" dir="2700000" algn="tl">
                    <a:srgbClr val="000000">
                      <a:alpha val="43137"/>
                    </a:srgbClr>
                  </a:outerShdw>
                </a:effectLst>
              </a:rPr>
              <a:t> les hacía una señal a los griegos para que salieran del caballo. 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guerreros fueron saliendo uno a uno del caballo, mataron a los centinelas 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abrieron las anchas puertas a sus camaradas.</a:t>
            </a:r>
          </a:p>
        </p:txBody>
      </p:sp>
    </p:spTree>
  </p:cSld>
  <p:clrMapOvr>
    <a:masterClrMapping/>
  </p:clrMapOvr>
  <mc:AlternateContent xmlns:mc="http://schemas.openxmlformats.org/markup-compatibility/2006">
    <mc:Choice xmlns:p14="http://schemas.microsoft.com/office/powerpoint/2010/main" Requires="p14">
      <p:transition spd="slow" p14:dur="2000" advTm="33000">
        <p14:flythrough/>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rcRect/>
          <a:stretch>
            <a:fillRect/>
          </a:stretch>
        </p:blipFill>
        <p:spPr bwMode="auto">
          <a:xfrm>
            <a:off x="0" y="0"/>
            <a:ext cx="9144000" cy="6170613"/>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rcRect/>
          <a:stretch>
            <a:fillRect/>
          </a:stretch>
        </p:blipFill>
        <p:spPr bwMode="auto">
          <a:xfrm>
            <a:off x="0" y="0"/>
            <a:ext cx="9144000" cy="6170613"/>
          </a:xfrm>
          <a:prstGeom prst="rect">
            <a:avLst/>
          </a:prstGeom>
          <a:noFill/>
          <a:ln w="9525">
            <a:noFill/>
            <a:miter lim="800000"/>
            <a:headEnd/>
            <a:tailEnd/>
          </a:ln>
        </p:spPr>
      </p:pic>
      <p:sp>
        <p:nvSpPr>
          <p:cNvPr id="7" name="6 CuadroTexto"/>
          <p:cNvSpPr txBox="1"/>
          <p:nvPr/>
        </p:nvSpPr>
        <p:spPr>
          <a:xfrm>
            <a:off x="468313" y="4514850"/>
            <a:ext cx="8507412"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griegos encendían antorchas en las fogatas de los puestos de guardia,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corrían raudos a incendiar todas las casas de Troya. Después de matar 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todos los hombres y hacer prisioneras a las mujeres, destruyeron del todo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 ciudad.</a:t>
            </a:r>
          </a:p>
        </p:txBody>
      </p:sp>
    </p:spTree>
  </p:cSld>
  <p:clrMapOvr>
    <a:masterClrMapping/>
  </p:clrMapOvr>
  <mc:AlternateContent xmlns:mc="http://schemas.openxmlformats.org/markup-compatibility/2006">
    <mc:Choice xmlns:p14="http://schemas.microsoft.com/office/powerpoint/2010/main" Requires="p14">
      <p:transition spd="slow" p14:dur="2000" advTm="29000">
        <p:comb/>
      </p:transition>
    </mc:Choice>
    <mc:Fallback>
      <p:transition spd="slow" advTm="2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almeracaida.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8" name="Picture 2" descr="C:\Users\Ana María\Desktop\palmeracaida.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5" name="4 Intercalar"/>
          <p:cNvSpPr/>
          <p:nvPr/>
        </p:nvSpPr>
        <p:spPr>
          <a:xfrm>
            <a:off x="0" y="0"/>
            <a:ext cx="9144000" cy="5715000"/>
          </a:xfrm>
          <a:prstGeom prst="flowChartCollat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uadroTexto"/>
          <p:cNvSpPr txBox="1"/>
          <p:nvPr/>
        </p:nvSpPr>
        <p:spPr>
          <a:xfrm>
            <a:off x="755650" y="4370388"/>
            <a:ext cx="79200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Muchos arqueólogos creían que realmente esta ciudad nunca había existido, pues solo se tenía constancia de ella a través de los poemas épicos de Homero, donde nos cuenta la destrucción de la rica y gran amurallada Troya, tras 10 años de asedio, en el año 1.180 a.C.</a:t>
            </a:r>
          </a:p>
        </p:txBody>
      </p:sp>
    </p:spTree>
  </p:cSld>
  <p:clrMapOvr>
    <a:masterClrMapping/>
  </p:clrMapOvr>
  <mc:AlternateContent xmlns:mc="http://schemas.openxmlformats.org/markup-compatibility/2006">
    <mc:Choice xmlns:p14="http://schemas.microsoft.com/office/powerpoint/2010/main" Requires="p14">
      <p:transition spd="slow" p14:dur="200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childTnLst>
                          </p:cTn>
                        </p:par>
                        <p:par>
                          <p:cTn id="8" fill="hold">
                            <p:stCondLst>
                              <p:cond delay="3000"/>
                            </p:stCondLst>
                            <p:childTnLst>
                              <p:par>
                                <p:cTn id="9" presetID="17"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ppt_x</p:attrName>
                                        </p:attrNameLst>
                                      </p:cBhvr>
                                      <p:tavLst>
                                        <p:tav tm="0">
                                          <p:val>
                                            <p:strVal val="#ppt_x+#ppt_w/2"/>
                                          </p:val>
                                        </p:tav>
                                        <p:tav tm="100000">
                                          <p:val>
                                            <p:strVal val="#ppt_x"/>
                                          </p:val>
                                        </p:tav>
                                      </p:tavLst>
                                    </p:anim>
                                    <p:anim calcmode="lin" valueType="num">
                                      <p:cBhvr>
                                        <p:cTn id="12" dur="3000" fill="hold"/>
                                        <p:tgtEl>
                                          <p:spTgt spid="8"/>
                                        </p:tgtEl>
                                        <p:attrNameLst>
                                          <p:attrName>ppt_y</p:attrName>
                                        </p:attrNameLst>
                                      </p:cBhvr>
                                      <p:tavLst>
                                        <p:tav tm="0">
                                          <p:val>
                                            <p:strVal val="#ppt_y"/>
                                          </p:val>
                                        </p:tav>
                                        <p:tav tm="100000">
                                          <p:val>
                                            <p:strVal val="#ppt_y"/>
                                          </p:val>
                                        </p:tav>
                                      </p:tavLst>
                                    </p:anim>
                                    <p:anim calcmode="lin" valueType="num">
                                      <p:cBhvr>
                                        <p:cTn id="13" dur="3000" fill="hold"/>
                                        <p:tgtEl>
                                          <p:spTgt spid="8"/>
                                        </p:tgtEl>
                                        <p:attrNameLst>
                                          <p:attrName>ppt_w</p:attrName>
                                        </p:attrNameLst>
                                      </p:cBhvr>
                                      <p:tavLst>
                                        <p:tav tm="0">
                                          <p:val>
                                            <p:fltVal val="0"/>
                                          </p:val>
                                        </p:tav>
                                        <p:tav tm="100000">
                                          <p:val>
                                            <p:strVal val="#ppt_w"/>
                                          </p:val>
                                        </p:tav>
                                      </p:tavLst>
                                    </p:anim>
                                    <p:anim calcmode="lin" valueType="num">
                                      <p:cBhvr>
                                        <p:cTn id="14" dur="3000" fill="hold"/>
                                        <p:tgtEl>
                                          <p:spTgt spid="8"/>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vertical)">
                                      <p:cBhvr>
                                        <p:cTn id="21" dur="3000"/>
                                        <p:tgtEl>
                                          <p:spTgt spid="8"/>
                                        </p:tgtEl>
                                      </p:cBhvr>
                                    </p:animEffect>
                                  </p:childTnLst>
                                </p:cTn>
                              </p:par>
                              <p:par>
                                <p:cTn id="22" presetID="17" presetClass="entr" presetSubtype="8"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 calcmode="lin" valueType="num">
                                      <p:cBhvr>
                                        <p:cTn id="24" dur="3000" fill="hold"/>
                                        <p:tgtEl>
                                          <p:spTgt spid="4098"/>
                                        </p:tgtEl>
                                        <p:attrNameLst>
                                          <p:attrName>ppt_x</p:attrName>
                                        </p:attrNameLst>
                                      </p:cBhvr>
                                      <p:tavLst>
                                        <p:tav tm="0">
                                          <p:val>
                                            <p:strVal val="#ppt_x-#ppt_w/2"/>
                                          </p:val>
                                        </p:tav>
                                        <p:tav tm="100000">
                                          <p:val>
                                            <p:strVal val="#ppt_x"/>
                                          </p:val>
                                        </p:tav>
                                      </p:tavLst>
                                    </p:anim>
                                    <p:anim calcmode="lin" valueType="num">
                                      <p:cBhvr>
                                        <p:cTn id="25" dur="3000" fill="hold"/>
                                        <p:tgtEl>
                                          <p:spTgt spid="4098"/>
                                        </p:tgtEl>
                                        <p:attrNameLst>
                                          <p:attrName>ppt_y</p:attrName>
                                        </p:attrNameLst>
                                      </p:cBhvr>
                                      <p:tavLst>
                                        <p:tav tm="0">
                                          <p:val>
                                            <p:strVal val="#ppt_y"/>
                                          </p:val>
                                        </p:tav>
                                        <p:tav tm="100000">
                                          <p:val>
                                            <p:strVal val="#ppt_y"/>
                                          </p:val>
                                        </p:tav>
                                      </p:tavLst>
                                    </p:anim>
                                    <p:anim calcmode="lin" valueType="num">
                                      <p:cBhvr>
                                        <p:cTn id="26" dur="3000" fill="hold"/>
                                        <p:tgtEl>
                                          <p:spTgt spid="4098"/>
                                        </p:tgtEl>
                                        <p:attrNameLst>
                                          <p:attrName>ppt_w</p:attrName>
                                        </p:attrNameLst>
                                      </p:cBhvr>
                                      <p:tavLst>
                                        <p:tav tm="0">
                                          <p:val>
                                            <p:fltVal val="0"/>
                                          </p:val>
                                        </p:tav>
                                        <p:tav tm="100000">
                                          <p:val>
                                            <p:strVal val="#ppt_w"/>
                                          </p:val>
                                        </p:tav>
                                      </p:tavLst>
                                    </p:anim>
                                    <p:anim calcmode="lin" valueType="num">
                                      <p:cBhvr>
                                        <p:cTn id="27" dur="3000" fill="hold"/>
                                        <p:tgtEl>
                                          <p:spTgt spid="4098"/>
                                        </p:tgtEl>
                                        <p:attrNameLst>
                                          <p:attrName>ppt_h</p:attrName>
                                        </p:attrNameLst>
                                      </p:cBhvr>
                                      <p:tavLst>
                                        <p:tav tm="0">
                                          <p:val>
                                            <p:strVal val="#ppt_h"/>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3000" fill="hold"/>
                                        <p:tgtEl>
                                          <p:spTgt spid="4098"/>
                                        </p:tgtEl>
                                        <p:attrNameLst>
                                          <p:attrName>ppt_w</p:attrName>
                                        </p:attrNameLst>
                                      </p:cBhvr>
                                      <p:tavLst>
                                        <p:tav tm="0">
                                          <p:val>
                                            <p:fltVal val="0"/>
                                          </p:val>
                                        </p:tav>
                                        <p:tav tm="100000">
                                          <p:val>
                                            <p:strVal val="#ppt_w"/>
                                          </p:val>
                                        </p:tav>
                                      </p:tavLst>
                                    </p:anim>
                                    <p:anim calcmode="lin" valueType="num">
                                      <p:cBhvr>
                                        <p:cTn id="31" dur="3000" fill="hold"/>
                                        <p:tgtEl>
                                          <p:spTgt spid="4098"/>
                                        </p:tgtEl>
                                        <p:attrNameLst>
                                          <p:attrName>ppt_h</p:attrName>
                                        </p:attrNameLst>
                                      </p:cBhvr>
                                      <p:tavLst>
                                        <p:tav tm="0">
                                          <p:val>
                                            <p:fltVal val="0"/>
                                          </p:val>
                                        </p:tav>
                                        <p:tav tm="100000">
                                          <p:val>
                                            <p:strVal val="#ppt_h"/>
                                          </p:val>
                                        </p:tav>
                                      </p:tavLst>
                                    </p:anim>
                                  </p:childTnLst>
                                </p:cTn>
                              </p:par>
                              <p:par>
                                <p:cTn id="32" presetID="14" presetClass="entr" presetSubtype="5" fill="hold" nodeType="withEffect">
                                  <p:stCondLst>
                                    <p:cond delay="0"/>
                                  </p:stCondLst>
                                  <p:childTnLst>
                                    <p:set>
                                      <p:cBhvr>
                                        <p:cTn id="33" dur="1" fill="hold">
                                          <p:stCondLst>
                                            <p:cond delay="0"/>
                                          </p:stCondLst>
                                        </p:cTn>
                                        <p:tgtEl>
                                          <p:spTgt spid="4098"/>
                                        </p:tgtEl>
                                        <p:attrNameLst>
                                          <p:attrName>style.visibility</p:attrName>
                                        </p:attrNameLst>
                                      </p:cBhvr>
                                      <p:to>
                                        <p:strVal val="visible"/>
                                      </p:to>
                                    </p:set>
                                    <p:animEffect transition="in" filter="randombar(vertical)">
                                      <p:cBhvr>
                                        <p:cTn id="34" dur="3000"/>
                                        <p:tgtEl>
                                          <p:spTgt spid="4098"/>
                                        </p:tgtEl>
                                      </p:cBhvr>
                                    </p:animEffect>
                                  </p:childTnLst>
                                </p:cTn>
                              </p:par>
                            </p:childTnLst>
                          </p:cTn>
                        </p:par>
                        <p:par>
                          <p:cTn id="35" fill="hold">
                            <p:stCondLst>
                              <p:cond delay="6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6519916_e5beec314f_b.jpg"/>
          <p:cNvPicPr>
            <a:picLocks noChangeAspect="1"/>
          </p:cNvPicPr>
          <p:nvPr/>
        </p:nvPicPr>
        <p:blipFill>
          <a:blip r:embed="rId2" cstate="print"/>
          <a:srcRect/>
          <a:stretch>
            <a:fillRect/>
          </a:stretch>
        </p:blipFill>
        <p:spPr bwMode="auto">
          <a:xfrm>
            <a:off x="0" y="0"/>
            <a:ext cx="4535488" cy="5715000"/>
          </a:xfrm>
          <a:prstGeom prst="rect">
            <a:avLst/>
          </a:prstGeom>
          <a:noFill/>
          <a:ln w="9525">
            <a:noFill/>
            <a:miter lim="800000"/>
            <a:headEnd/>
            <a:tailEnd/>
          </a:ln>
        </p:spPr>
      </p:pic>
      <p:pic>
        <p:nvPicPr>
          <p:cNvPr id="7" name="6 Imagen" descr="5136519916_e5beec314f_b.jpg"/>
          <p:cNvPicPr>
            <a:picLocks noChangeAspect="1"/>
          </p:cNvPicPr>
          <p:nvPr/>
        </p:nvPicPr>
        <p:blipFill>
          <a:blip r:embed="rId2" cstate="print"/>
          <a:srcRect/>
          <a:stretch>
            <a:fillRect/>
          </a:stretch>
        </p:blipFill>
        <p:spPr bwMode="auto">
          <a:xfrm>
            <a:off x="0" y="0"/>
            <a:ext cx="4497388" cy="5715000"/>
          </a:xfrm>
          <a:prstGeom prst="rect">
            <a:avLst/>
          </a:prstGeom>
          <a:noFill/>
          <a:ln w="9525">
            <a:noFill/>
            <a:miter lim="800000"/>
            <a:headEnd/>
            <a:tailEnd/>
          </a:ln>
        </p:spPr>
      </p:pic>
      <p:sp>
        <p:nvSpPr>
          <p:cNvPr id="8" name="7 Rectángulo"/>
          <p:cNvSpPr/>
          <p:nvPr/>
        </p:nvSpPr>
        <p:spPr>
          <a:xfrm>
            <a:off x="0" y="0"/>
            <a:ext cx="4535488" cy="5715000"/>
          </a:xfrm>
          <a:prstGeom prst="rect">
            <a:avLst/>
          </a:prstGeom>
          <a:solidFill>
            <a:schemeClr val="tx1">
              <a:lumMod val="85000"/>
              <a:alpha val="6196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4932363" y="336550"/>
            <a:ext cx="3671887" cy="4524375"/>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Pero en el siglo XIX, un fanático y rico lector de </a:t>
            </a:r>
            <a:r>
              <a:rPr lang="es-ES" sz="2400" b="1" i="1" dirty="0">
                <a:effectLst>
                  <a:glow rad="101600">
                    <a:schemeClr val="accent2">
                      <a:satMod val="175000"/>
                      <a:alpha val="40000"/>
                    </a:schemeClr>
                  </a:glow>
                  <a:outerShdw blurRad="38100" dist="38100" dir="2700000" algn="tl">
                    <a:srgbClr val="000000">
                      <a:alpha val="43137"/>
                    </a:srgbClr>
                  </a:outerShdw>
                </a:effectLst>
              </a:rPr>
              <a:t>La </a:t>
            </a:r>
            <a:r>
              <a:rPr lang="es-ES" sz="2400" b="1"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Ilíada</a:t>
            </a:r>
            <a:r>
              <a:rPr lang="es-ES" sz="2400" b="1" dirty="0">
                <a:effectLst>
                  <a:glow rad="101600">
                    <a:schemeClr val="accent2">
                      <a:satMod val="175000"/>
                      <a:alpha val="40000"/>
                    </a:schemeClr>
                  </a:glow>
                  <a:outerShdw blurRad="38100" dist="38100" dir="2700000" algn="tl">
                    <a:srgbClr val="000000">
                      <a:alpha val="43137"/>
                    </a:srgbClr>
                  </a:outerShdw>
                </a:effectLst>
              </a:rPr>
              <a:t> se lanzó a la búsqueda de Troya. Se trataba del alemán </a:t>
            </a:r>
            <a:r>
              <a:rPr lang="es-ES" sz="2400" b="1" dirty="0" err="1">
                <a:effectLst>
                  <a:glow rad="101600">
                    <a:schemeClr val="accent2">
                      <a:satMod val="175000"/>
                      <a:alpha val="40000"/>
                    </a:schemeClr>
                  </a:glow>
                  <a:outerShdw blurRad="38100" dist="38100" dir="2700000" algn="tl">
                    <a:srgbClr val="000000">
                      <a:alpha val="43137"/>
                    </a:srgbClr>
                  </a:outerShdw>
                </a:effectLst>
              </a:rPr>
              <a:t>Heinrich</a:t>
            </a:r>
            <a:r>
              <a:rPr lang="es-ES" sz="2400" b="1" dirty="0">
                <a:effectLst>
                  <a:glow rad="101600">
                    <a:schemeClr val="accent2">
                      <a:satMod val="175000"/>
                      <a:alpha val="40000"/>
                    </a:schemeClr>
                  </a:glow>
                  <a:outerShdw blurRad="38100" dist="38100" dir="2700000" algn="tl">
                    <a:srgbClr val="000000">
                      <a:alpha val="43137"/>
                    </a:srgbClr>
                  </a:outerShdw>
                </a:effectLst>
              </a:rPr>
              <a:t> </a:t>
            </a:r>
            <a:r>
              <a:rPr lang="es-ES" sz="2400" b="1" dirty="0" err="1">
                <a:effectLst>
                  <a:glow rad="101600">
                    <a:schemeClr val="accent2">
                      <a:satMod val="175000"/>
                      <a:alpha val="40000"/>
                    </a:schemeClr>
                  </a:glow>
                  <a:outerShdw blurRad="38100" dist="38100" dir="2700000" algn="tl">
                    <a:srgbClr val="000000">
                      <a:alpha val="43137"/>
                    </a:srgbClr>
                  </a:outerShdw>
                </a:effectLst>
              </a:rPr>
              <a:t>Schliemann</a:t>
            </a:r>
            <a:r>
              <a:rPr lang="es-ES" sz="2400" b="1" dirty="0">
                <a:effectLst>
                  <a:glow rad="101600">
                    <a:schemeClr val="accent2">
                      <a:satMod val="175000"/>
                      <a:alpha val="40000"/>
                    </a:schemeClr>
                  </a:glow>
                  <a:outerShdw blurRad="38100" dist="38100" dir="2700000" algn="tl">
                    <a:srgbClr val="000000">
                      <a:alpha val="43137"/>
                    </a:srgbClr>
                  </a:outerShdw>
                </a:effectLst>
              </a:rPr>
              <a:t> (1822-1890) que logró desenterrar no una Troya, sino distintas </a:t>
            </a:r>
            <a:r>
              <a:rPr lang="es-ES" sz="2400" b="1" dirty="0" err="1">
                <a:effectLst>
                  <a:glow rad="101600">
                    <a:schemeClr val="accent2">
                      <a:satMod val="175000"/>
                      <a:alpha val="40000"/>
                    </a:schemeClr>
                  </a:glow>
                  <a:outerShdw blurRad="38100" dist="38100" dir="2700000" algn="tl">
                    <a:srgbClr val="000000">
                      <a:alpha val="43137"/>
                    </a:srgbClr>
                  </a:outerShdw>
                </a:effectLst>
              </a:rPr>
              <a:t>troyas</a:t>
            </a:r>
            <a:r>
              <a:rPr lang="es-ES" sz="2400" b="1" dirty="0">
                <a:effectLst>
                  <a:glow rad="101600">
                    <a:schemeClr val="accent2">
                      <a:satMod val="175000"/>
                      <a:alpha val="40000"/>
                    </a:schemeClr>
                  </a:glow>
                  <a:outerShdw blurRad="38100" dist="38100" dir="2700000" algn="tl">
                    <a:srgbClr val="000000">
                      <a:alpha val="43137"/>
                    </a:srgbClr>
                  </a:outerShdw>
                </a:effectLst>
              </a:rPr>
              <a:t> construidas sobre distintas fases de construcción.</a:t>
            </a:r>
          </a:p>
        </p:txBody>
      </p:sp>
    </p:spTree>
  </p:cSld>
  <p:clrMapOvr>
    <a:masterClrMapping/>
  </p:clrMapOvr>
  <mc:AlternateContent xmlns:mc="http://schemas.openxmlformats.org/markup-compatibility/2006">
    <mc:Choice xmlns:p14="http://schemas.microsoft.com/office/powerpoint/2010/main" Requires="p14">
      <p:transition spd="slow" p14:dur="3000" advTm="30000">
        <p14:vortex di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7"/>
                                        </p:tgtEl>
                                        <p:attrNameLst>
                                          <p:attrName>ppt_w</p:attrName>
                                        </p:attrNameLst>
                                      </p:cBhvr>
                                      <p:tavLst>
                                        <p:tav tm="0">
                                          <p:val>
                                            <p:strVal val="ppt_w"/>
                                          </p:val>
                                        </p:tav>
                                        <p:tav tm="100000">
                                          <p:val>
                                            <p:fltVal val="0"/>
                                          </p:val>
                                        </p:tav>
                                      </p:tavLst>
                                    </p:anim>
                                    <p:anim calcmode="lin" valueType="num">
                                      <p:cBhvr>
                                        <p:cTn id="10" dur="3000"/>
                                        <p:tgtEl>
                                          <p:spTgt spid="7"/>
                                        </p:tgtEl>
                                        <p:attrNameLst>
                                          <p:attrName>ppt_h</p:attrName>
                                        </p:attrNameLst>
                                      </p:cBhvr>
                                      <p:tavLst>
                                        <p:tav tm="0">
                                          <p:val>
                                            <p:strVal val="ppt_h"/>
                                          </p:val>
                                        </p:tav>
                                        <p:tav tm="100000">
                                          <p:val>
                                            <p:fltVal val="0"/>
                                          </p:val>
                                        </p:tav>
                                      </p:tavLst>
                                    </p:anim>
                                    <p:set>
                                      <p:cBhvr>
                                        <p:cTn id="11" dur="1" fill="hold">
                                          <p:stCondLst>
                                            <p:cond delay="2999"/>
                                          </p:stCondLst>
                                        </p:cTn>
                                        <p:tgtEl>
                                          <p:spTgt spid="7"/>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7"/>
                                        </p:tgtEl>
                                      </p:cBhvr>
                                    </p:animEffect>
                                    <p:set>
                                      <p:cBhvr>
                                        <p:cTn id="14" dur="1" fill="hold">
                                          <p:stCondLst>
                                            <p:cond delay="2999"/>
                                          </p:stCondLst>
                                        </p:cTn>
                                        <p:tgtEl>
                                          <p:spTgt spid="7"/>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9 tipo de armas de fueg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188" y="4873625"/>
            <a:ext cx="792162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Hizo fortuna como comerciante y a partir de los 44 años se dedicó por completo a intentar demostrar que el relato homérico era cierto.</a:t>
            </a:r>
          </a:p>
        </p:txBody>
      </p:sp>
    </p:spTree>
  </p:cSld>
  <p:clrMapOvr>
    <a:masterClrMapping/>
  </p:clrMapOvr>
  <mc:AlternateContent xmlns:mc="http://schemas.openxmlformats.org/markup-compatibility/2006">
    <mc:Choice xmlns:p14="http://schemas.microsoft.com/office/powerpoint/2010/main" Requires="p14">
      <p:transition spd="slow" p14:dur="2250" advTm="20000">
        <p14:conveyor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160">
                                          <p:stCondLst>
                                            <p:cond delay="0"/>
                                          </p:stCondLst>
                                        </p:cTn>
                                        <p:tgtEl>
                                          <p:spTgt spid="3"/>
                                        </p:tgtEl>
                                      </p:cBhvr>
                                    </p:animEffect>
                                    <p:anim calcmode="lin" valueType="num">
                                      <p:cBhvr>
                                        <p:cTn id="8"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13" dur="52">
                                          <p:stCondLst>
                                            <p:cond delay="1300"/>
                                          </p:stCondLst>
                                        </p:cTn>
                                        <p:tgtEl>
                                          <p:spTgt spid="3"/>
                                        </p:tgtEl>
                                      </p:cBhvr>
                                      <p:to x="100000" y="60000"/>
                                    </p:animScale>
                                    <p:animScale>
                                      <p:cBhvr>
                                        <p:cTn id="14" dur="332" decel="50000">
                                          <p:stCondLst>
                                            <p:cond delay="1352"/>
                                          </p:stCondLst>
                                        </p:cTn>
                                        <p:tgtEl>
                                          <p:spTgt spid="3"/>
                                        </p:tgtEl>
                                      </p:cBhvr>
                                      <p:to x="100000" y="100000"/>
                                    </p:animScale>
                                    <p:animScale>
                                      <p:cBhvr>
                                        <p:cTn id="15" dur="52">
                                          <p:stCondLst>
                                            <p:cond delay="2624"/>
                                          </p:stCondLst>
                                        </p:cTn>
                                        <p:tgtEl>
                                          <p:spTgt spid="3"/>
                                        </p:tgtEl>
                                      </p:cBhvr>
                                      <p:to x="100000" y="80000"/>
                                    </p:animScale>
                                    <p:animScale>
                                      <p:cBhvr>
                                        <p:cTn id="16" dur="332" decel="50000">
                                          <p:stCondLst>
                                            <p:cond delay="2676"/>
                                          </p:stCondLst>
                                        </p:cTn>
                                        <p:tgtEl>
                                          <p:spTgt spid="3"/>
                                        </p:tgtEl>
                                      </p:cBhvr>
                                      <p:to x="100000" y="100000"/>
                                    </p:animScale>
                                    <p:animScale>
                                      <p:cBhvr>
                                        <p:cTn id="17" dur="52">
                                          <p:stCondLst>
                                            <p:cond delay="3284"/>
                                          </p:stCondLst>
                                        </p:cTn>
                                        <p:tgtEl>
                                          <p:spTgt spid="3"/>
                                        </p:tgtEl>
                                      </p:cBhvr>
                                      <p:to x="100000" y="90000"/>
                                    </p:animScale>
                                    <p:animScale>
                                      <p:cBhvr>
                                        <p:cTn id="18" dur="332" decel="50000">
                                          <p:stCondLst>
                                            <p:cond delay="3336"/>
                                          </p:stCondLst>
                                        </p:cTn>
                                        <p:tgtEl>
                                          <p:spTgt spid="3"/>
                                        </p:tgtEl>
                                      </p:cBhvr>
                                      <p:to x="100000" y="100000"/>
                                    </p:animScale>
                                    <p:animScale>
                                      <p:cBhvr>
                                        <p:cTn id="19" dur="52">
                                          <p:stCondLst>
                                            <p:cond delay="3616"/>
                                          </p:stCondLst>
                                        </p:cTn>
                                        <p:tgtEl>
                                          <p:spTgt spid="3"/>
                                        </p:tgtEl>
                                      </p:cBhvr>
                                      <p:to x="100000" y="95000"/>
                                    </p:animScale>
                                    <p:animScale>
                                      <p:cBhvr>
                                        <p:cTn id="20" dur="332" decel="50000">
                                          <p:stCondLst>
                                            <p:cond delay="3668"/>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3200" decel="100000"/>
                                        <p:tgtEl>
                                          <p:spTgt spid="3"/>
                                        </p:tgtEl>
                                      </p:cBhvr>
                                    </p:animEffect>
                                    <p:anim calcmode="lin" valueType="num">
                                      <p:cBhvr>
                                        <p:cTn id="24" dur="3200" decel="100000" fill="hold"/>
                                        <p:tgtEl>
                                          <p:spTgt spid="3"/>
                                        </p:tgtEl>
                                        <p:attrNameLst>
                                          <p:attrName>style.rotation</p:attrName>
                                        </p:attrNameLst>
                                      </p:cBhvr>
                                      <p:tavLst>
                                        <p:tav tm="0">
                                          <p:val>
                                            <p:fltVal val="-90"/>
                                          </p:val>
                                        </p:tav>
                                        <p:tav tm="100000">
                                          <p:val>
                                            <p:fltVal val="0"/>
                                          </p:val>
                                        </p:tav>
                                      </p:tavLst>
                                    </p:anim>
                                    <p:anim calcmode="lin" valueType="num">
                                      <p:cBhvr>
                                        <p:cTn id="25" dur="3200" decel="100000" fill="hold"/>
                                        <p:tgtEl>
                                          <p:spTgt spid="3"/>
                                        </p:tgtEl>
                                        <p:attrNameLst>
                                          <p:attrName>ppt_x</p:attrName>
                                        </p:attrNameLst>
                                      </p:cBhvr>
                                      <p:tavLst>
                                        <p:tav tm="0">
                                          <p:val>
                                            <p:strVal val="#ppt_x+0.4"/>
                                          </p:val>
                                        </p:tav>
                                        <p:tav tm="100000">
                                          <p:val>
                                            <p:strVal val="#ppt_x-0.05"/>
                                          </p:val>
                                        </p:tav>
                                      </p:tavLst>
                                    </p:anim>
                                    <p:anim calcmode="lin" valueType="num">
                                      <p:cBhvr>
                                        <p:cTn id="26" dur="3200" decel="100000" fill="hold"/>
                                        <p:tgtEl>
                                          <p:spTgt spid="3"/>
                                        </p:tgtEl>
                                        <p:attrNameLst>
                                          <p:attrName>ppt_y</p:attrName>
                                        </p:attrNameLst>
                                      </p:cBhvr>
                                      <p:tavLst>
                                        <p:tav tm="0">
                                          <p:val>
                                            <p:strVal val="#ppt_y-0.4"/>
                                          </p:val>
                                        </p:tav>
                                        <p:tav tm="100000">
                                          <p:val>
                                            <p:strVal val="#ppt_y+0.1"/>
                                          </p:val>
                                        </p:tav>
                                      </p:tavLst>
                                    </p:anim>
                                    <p:anim calcmode="lin" valueType="num">
                                      <p:cBhvr>
                                        <p:cTn id="27" dur="800" accel="100000" fill="hold">
                                          <p:stCondLst>
                                            <p:cond delay="3200"/>
                                          </p:stCondLst>
                                        </p:cTn>
                                        <p:tgtEl>
                                          <p:spTgt spid="3"/>
                                        </p:tgtEl>
                                        <p:attrNameLst>
                                          <p:attrName>ppt_x</p:attrName>
                                        </p:attrNameLst>
                                      </p:cBhvr>
                                      <p:tavLst>
                                        <p:tav tm="0">
                                          <p:val>
                                            <p:strVal val="#ppt_x-0.05"/>
                                          </p:val>
                                        </p:tav>
                                        <p:tav tm="100000">
                                          <p:val>
                                            <p:strVal val="#ppt_x"/>
                                          </p:val>
                                        </p:tav>
                                      </p:tavLst>
                                    </p:anim>
                                    <p:anim calcmode="lin" valueType="num">
                                      <p:cBhvr>
                                        <p:cTn id="28" dur="800" accel="100000" fill="hold">
                                          <p:stCondLst>
                                            <p:cond delay="3200"/>
                                          </p:stCondLst>
                                        </p:cTn>
                                        <p:tgtEl>
                                          <p:spTgt spid="3"/>
                                        </p:tgtEl>
                                        <p:attrNameLst>
                                          <p:attrName>ppt_y</p:attrName>
                                        </p:attrNameLst>
                                      </p:cBhvr>
                                      <p:tavLst>
                                        <p:tav tm="0">
                                          <p:val>
                                            <p:strVal val="#ppt_y+0.1"/>
                                          </p:val>
                                        </p:tav>
                                        <p:tav tm="100000">
                                          <p:val>
                                            <p:strVal val="#ppt_y"/>
                                          </p:val>
                                        </p:tav>
                                      </p:tavLst>
                                    </p:anim>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rcRect/>
          <a:stretch>
            <a:fillRect/>
          </a:stretch>
        </p:blipFill>
        <p:spPr bwMode="auto">
          <a:xfrm>
            <a:off x="0" y="-238125"/>
            <a:ext cx="9144000" cy="6296025"/>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2" cstate="print"/>
          <a:srcRect/>
          <a:stretch>
            <a:fillRect/>
          </a:stretch>
        </p:blipFill>
        <p:spPr bwMode="auto">
          <a:xfrm>
            <a:off x="0" y="-238125"/>
            <a:ext cx="9144000" cy="6296025"/>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cstate="print"/>
          <a:srcRect/>
          <a:stretch>
            <a:fillRect/>
          </a:stretch>
        </p:blipFill>
        <p:spPr bwMode="auto">
          <a:xfrm>
            <a:off x="0" y="-238125"/>
            <a:ext cx="9144000" cy="6296025"/>
          </a:xfrm>
          <a:prstGeom prst="rect">
            <a:avLst/>
          </a:prstGeom>
          <a:noFill/>
          <a:ln w="9525">
            <a:noFill/>
            <a:miter lim="800000"/>
            <a:headEnd/>
            <a:tailEnd/>
          </a:ln>
        </p:spPr>
      </p:pic>
      <p:sp>
        <p:nvSpPr>
          <p:cNvPr id="5" name="4 CuadroTexto"/>
          <p:cNvSpPr txBox="1"/>
          <p:nvPr/>
        </p:nvSpPr>
        <p:spPr>
          <a:xfrm>
            <a:off x="539750" y="4370388"/>
            <a:ext cx="7920038" cy="120015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Schliemann</a:t>
            </a:r>
            <a:r>
              <a:rPr lang="es-ES" b="1" dirty="0">
                <a:effectLst>
                  <a:glow rad="101600">
                    <a:schemeClr val="accent2">
                      <a:satMod val="175000"/>
                      <a:alpha val="40000"/>
                    </a:schemeClr>
                  </a:glow>
                  <a:outerShdw blurRad="38100" dist="38100" dir="2700000" algn="tl">
                    <a:srgbClr val="000000">
                      <a:alpha val="43137"/>
                    </a:srgbClr>
                  </a:outerShdw>
                </a:effectLst>
              </a:rPr>
              <a:t> estaba convencido de la veracidad de la Troya de Homero y, a pesar de tener en su contra a toda la comunidad científica de la época, comenzó las excavaciones en la colina de </a:t>
            </a:r>
            <a:r>
              <a:rPr lang="es-ES" b="1" dirty="0" err="1">
                <a:effectLst>
                  <a:glow rad="101600">
                    <a:schemeClr val="accent2">
                      <a:satMod val="175000"/>
                      <a:alpha val="40000"/>
                    </a:schemeClr>
                  </a:glow>
                  <a:outerShdw blurRad="38100" dist="38100" dir="2700000" algn="tl">
                    <a:srgbClr val="000000">
                      <a:alpha val="43137"/>
                    </a:srgbClr>
                  </a:outerShdw>
                </a:effectLst>
              </a:rPr>
              <a:t>Hisarlik</a:t>
            </a:r>
            <a:r>
              <a:rPr lang="es-ES" b="1" dirty="0">
                <a:effectLst>
                  <a:glow rad="101600">
                    <a:schemeClr val="accent2">
                      <a:satMod val="175000"/>
                      <a:alpha val="40000"/>
                    </a:schemeClr>
                  </a:glow>
                  <a:outerShdw blurRad="38100" dist="38100" dir="2700000" algn="tl">
                    <a:srgbClr val="000000">
                      <a:alpha val="43137"/>
                    </a:srgbClr>
                  </a:outerShdw>
                </a:effectLst>
              </a:rPr>
              <a:t> (Turquía), en septiembre de 1871, con un total de ochenta trabajadores.</a:t>
            </a:r>
          </a:p>
        </p:txBody>
      </p:sp>
    </p:spTree>
  </p:cSld>
  <p:clrMapOvr>
    <a:masterClrMapping/>
  </p:clrMapOvr>
  <mc:AlternateContent xmlns:mc="http://schemas.openxmlformats.org/markup-compatibility/2006">
    <mc:Choice xmlns:p14="http://schemas.microsoft.com/office/powerpoint/2010/main" Requires="p14">
      <p:transition spd="slow" p14:dur="2250" advTm="32000">
        <p14:conveyor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4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p:val>
                                            <p:strVal val="2/3*#ppt_w"/>
                                          </p:val>
                                        </p:tav>
                                        <p:tav tm="100000">
                                          <p:val>
                                            <p:strVal val="#ppt_w"/>
                                          </p:val>
                                        </p:tav>
                                      </p:tavLst>
                                    </p:anim>
                                    <p:anim calcmode="lin" valueType="num">
                                      <p:cBhvr>
                                        <p:cTn id="14" dur="4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4000"/>
                                        <p:tgtEl>
                                          <p:spTgt spid="7"/>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na María\Desktop\leto_zhara_more_plyazh_palmy_pesok.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6" descr="C:\Users\Ana María\Desktop\leto_zhara_more_plyazh_palmy_pesok.jpg"/>
          <p:cNvPicPr>
            <a:picLocks noChangeAspect="1" noChangeArrowheads="1"/>
          </p:cNvPicPr>
          <p:nvPr/>
        </p:nvPicPr>
        <p:blipFill>
          <a:blip r:embed="rId2" cstate="print"/>
          <a:srcRect l="50017" b="50000"/>
          <a:stretch>
            <a:fillRect/>
          </a:stretch>
        </p:blipFill>
        <p:spPr bwMode="auto">
          <a:xfrm>
            <a:off x="4572000" y="0"/>
            <a:ext cx="4568825" cy="2857500"/>
          </a:xfrm>
          <a:prstGeom prst="rect">
            <a:avLst/>
          </a:prstGeom>
          <a:noFill/>
          <a:ln w="9525">
            <a:noFill/>
            <a:miter lim="800000"/>
            <a:headEnd/>
            <a:tailEnd/>
          </a:ln>
        </p:spPr>
      </p:pic>
      <p:pic>
        <p:nvPicPr>
          <p:cNvPr id="4" name="Picture 6" descr="C:\Users\Ana María\Desktop\leto_zhara_more_plyazh_palmy_pesok.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5" name="Picture 6" descr="C:\Users\Ana María\Desktop\leto_zhara_more_plyazh_palmy_pesok.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323850" y="4297363"/>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¿Por qué en este lugar del norte de Turquía y no en otro? Pues, </a:t>
            </a:r>
            <a:r>
              <a:rPr lang="es-ES" b="1" dirty="0" err="1">
                <a:effectLst>
                  <a:glow rad="101600">
                    <a:schemeClr val="accent2">
                      <a:satMod val="175000"/>
                      <a:alpha val="40000"/>
                    </a:schemeClr>
                  </a:glow>
                  <a:outerShdw blurRad="38100" dist="38100" dir="2700000" algn="tl">
                    <a:srgbClr val="000000">
                      <a:alpha val="43137"/>
                    </a:srgbClr>
                  </a:outerShdw>
                </a:effectLst>
              </a:rPr>
              <a:t>Schliemann</a:t>
            </a:r>
            <a:r>
              <a:rPr lang="es-ES" b="1" dirty="0">
                <a:effectLst>
                  <a:glow rad="101600">
                    <a:schemeClr val="accent2">
                      <a:satMod val="175000"/>
                      <a:alpha val="40000"/>
                    </a:schemeClr>
                  </a:glow>
                  <a:outerShdw blurRad="38100" dist="38100" dir="2700000" algn="tl">
                    <a:srgbClr val="000000">
                      <a:alpha val="43137"/>
                    </a:srgbClr>
                  </a:outerShdw>
                </a:effectLst>
              </a:rPr>
              <a:t> apeló a los datos geográficos que aportaba Homero (los ríos </a:t>
            </a:r>
            <a:r>
              <a:rPr lang="es-ES" b="1" dirty="0" err="1">
                <a:effectLst>
                  <a:glow rad="101600">
                    <a:schemeClr val="accent2">
                      <a:satMod val="175000"/>
                      <a:alpha val="40000"/>
                    </a:schemeClr>
                  </a:glow>
                  <a:outerShdw blurRad="38100" dist="38100" dir="2700000" algn="tl">
                    <a:srgbClr val="000000">
                      <a:alpha val="43137"/>
                    </a:srgbClr>
                  </a:outerShdw>
                </a:effectLst>
              </a:rPr>
              <a:t>Escamandro</a:t>
            </a:r>
            <a:r>
              <a:rPr lang="es-ES" b="1" dirty="0">
                <a:effectLst>
                  <a:glow rad="101600">
                    <a:schemeClr val="accent2">
                      <a:satMod val="175000"/>
                      <a:alpha val="40000"/>
                    </a:schemeClr>
                  </a:glow>
                  <a:outerShdw blurRad="38100" dist="38100" dir="2700000" algn="tl">
                    <a:srgbClr val="000000">
                      <a:alpha val="43137"/>
                    </a:srgbClr>
                  </a:outerShdw>
                </a:effectLst>
              </a:rPr>
              <a:t> y </a:t>
            </a:r>
            <a:r>
              <a:rPr lang="es-ES" b="1" dirty="0" err="1">
                <a:effectLst>
                  <a:glow rad="101600">
                    <a:schemeClr val="accent2">
                      <a:satMod val="175000"/>
                      <a:alpha val="40000"/>
                    </a:schemeClr>
                  </a:glow>
                  <a:outerShdw blurRad="38100" dist="38100" dir="2700000" algn="tl">
                    <a:srgbClr val="000000">
                      <a:alpha val="43137"/>
                    </a:srgbClr>
                  </a:outerShdw>
                </a:effectLst>
              </a:rPr>
              <a:t>Silios</a:t>
            </a:r>
            <a:r>
              <a:rPr lang="es-ES" b="1" dirty="0">
                <a:effectLst>
                  <a:glow rad="101600">
                    <a:schemeClr val="accent2">
                      <a:satMod val="175000"/>
                      <a:alpha val="40000"/>
                    </a:schemeClr>
                  </a:glow>
                  <a:outerShdw blurRad="38100" dist="38100" dir="2700000" algn="tl">
                    <a:srgbClr val="000000">
                      <a:alpha val="43137"/>
                    </a:srgbClr>
                  </a:outerShdw>
                </a:effectLst>
              </a:rPr>
              <a:t>), a sus descripciones de los campos de batalla y de las acciones de los héroes, y comenzó a excavar.</a:t>
            </a: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4000"/>
                                        <p:tgtEl>
                                          <p:spTgt spid="2"/>
                                        </p:tgtEl>
                                      </p:cBhvr>
                                    </p:animEffect>
                                  </p:childTnLst>
                                </p:cTn>
                              </p:par>
                              <p:par>
                                <p:cTn id="8" presetID="2" presetClass="entr" presetSubtype="9"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0-#ppt_w/2"/>
                                          </p:val>
                                        </p:tav>
                                        <p:tav tm="100000">
                                          <p:val>
                                            <p:strVal val="#ppt_x"/>
                                          </p:val>
                                        </p:tav>
                                      </p:tavLst>
                                    </p:anim>
                                    <p:anim calcmode="lin" valueType="num">
                                      <p:cBhvr additive="base">
                                        <p:cTn id="11" dur="4000" fill="hold"/>
                                        <p:tgtEl>
                                          <p:spTgt spid="2"/>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4000" fill="hold"/>
                                        <p:tgtEl>
                                          <p:spTgt spid="2"/>
                                        </p:tgtEl>
                                        <p:attrNameLst>
                                          <p:attrName>r</p:attrName>
                                        </p:attrNameLst>
                                      </p:cBhvr>
                                    </p:animRot>
                                  </p:childTnLst>
                                </p:cTn>
                              </p:par>
                              <p:par>
                                <p:cTn id="14" presetID="4"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ox(in)">
                                      <p:cBhvr>
                                        <p:cTn id="16" dur="4000"/>
                                        <p:tgtEl>
                                          <p:spTgt spid="3"/>
                                        </p:tgtEl>
                                      </p:cBhvr>
                                    </p:animEffect>
                                  </p:childTnLst>
                                </p:cTn>
                              </p:par>
                              <p:par>
                                <p:cTn id="17" presetID="2" presetClass="entr" presetSubtype="3"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4000" fill="hold"/>
                                        <p:tgtEl>
                                          <p:spTgt spid="3"/>
                                        </p:tgtEl>
                                        <p:attrNameLst>
                                          <p:attrName>ppt_x</p:attrName>
                                        </p:attrNameLst>
                                      </p:cBhvr>
                                      <p:tavLst>
                                        <p:tav tm="0">
                                          <p:val>
                                            <p:strVal val="1+#ppt_w/2"/>
                                          </p:val>
                                        </p:tav>
                                        <p:tav tm="100000">
                                          <p:val>
                                            <p:strVal val="#ppt_x"/>
                                          </p:val>
                                        </p:tav>
                                      </p:tavLst>
                                    </p:anim>
                                    <p:anim calcmode="lin" valueType="num">
                                      <p:cBhvr additive="base">
                                        <p:cTn id="20" dur="4000" fill="hold"/>
                                        <p:tgtEl>
                                          <p:spTgt spid="3"/>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4000" fill="hold"/>
                                        <p:tgtEl>
                                          <p:spTgt spid="3"/>
                                        </p:tgtEl>
                                        <p:attrNameLst>
                                          <p:attrName>r</p:attrName>
                                        </p:attrNameLst>
                                      </p:cBhvr>
                                    </p:animRo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4000"/>
                                        <p:tgtEl>
                                          <p:spTgt spid="4"/>
                                        </p:tgtEl>
                                      </p:cBhvr>
                                    </p:animEffect>
                                  </p:childTnLst>
                                </p:cTn>
                              </p:par>
                              <p:par>
                                <p:cTn id="26" presetID="2" presetClass="entr" presetSubtype="1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4000" fill="hold"/>
                                        <p:tgtEl>
                                          <p:spTgt spid="4"/>
                                        </p:tgtEl>
                                        <p:attrNameLst>
                                          <p:attrName>ppt_x</p:attrName>
                                        </p:attrNameLst>
                                      </p:cBhvr>
                                      <p:tavLst>
                                        <p:tav tm="0">
                                          <p:val>
                                            <p:strVal val="0-#ppt_w/2"/>
                                          </p:val>
                                        </p:tav>
                                        <p:tav tm="100000">
                                          <p:val>
                                            <p:strVal val="#ppt_x"/>
                                          </p:val>
                                        </p:tav>
                                      </p:tavLst>
                                    </p:anim>
                                    <p:anim calcmode="lin" valueType="num">
                                      <p:cBhvr additive="base">
                                        <p:cTn id="29" dur="4000" fill="hold"/>
                                        <p:tgtEl>
                                          <p:spTgt spid="4"/>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4"/>
                                        </p:tgtEl>
                                        <p:attrNameLst>
                                          <p:attrName>r</p:attrName>
                                        </p:attrNameLst>
                                      </p:cBhvr>
                                    </p:animRot>
                                  </p:childTnLst>
                                </p:cTn>
                              </p:par>
                              <p:par>
                                <p:cTn id="32" presetID="4"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ox(in)">
                                      <p:cBhvr>
                                        <p:cTn id="34" dur="4000"/>
                                        <p:tgtEl>
                                          <p:spTgt spid="5"/>
                                        </p:tgtEl>
                                      </p:cBhvr>
                                    </p:animEffect>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4000" fill="hold"/>
                                        <p:tgtEl>
                                          <p:spTgt spid="5"/>
                                        </p:tgtEl>
                                        <p:attrNameLst>
                                          <p:attrName>ppt_x</p:attrName>
                                        </p:attrNameLst>
                                      </p:cBhvr>
                                      <p:tavLst>
                                        <p:tav tm="0">
                                          <p:val>
                                            <p:strVal val="1+#ppt_w/2"/>
                                          </p:val>
                                        </p:tav>
                                        <p:tav tm="100000">
                                          <p:val>
                                            <p:strVal val="#ppt_x"/>
                                          </p:val>
                                        </p:tav>
                                      </p:tavLst>
                                    </p:anim>
                                    <p:anim calcmode="lin" valueType="num">
                                      <p:cBhvr additive="base">
                                        <p:cTn id="38" dur="4000" fill="hold"/>
                                        <p:tgtEl>
                                          <p:spTgt spid="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4000" fill="hold"/>
                                        <p:tgtEl>
                                          <p:spTgt spid="5"/>
                                        </p:tgtEl>
                                        <p:attrNameLst>
                                          <p:attrName>r</p:attrName>
                                        </p:attrNameLst>
                                      </p:cBhvr>
                                    </p:animRot>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5" name="4 Imagen" descr="02.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4" name="3 CuadroTexto"/>
          <p:cNvSpPr txBox="1"/>
          <p:nvPr/>
        </p:nvSpPr>
        <p:spPr>
          <a:xfrm>
            <a:off x="250825" y="4370388"/>
            <a:ext cx="864235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su afán de ir más rápido y obtener vestigios de época homérica, provocó varios destrozos arqueológicos, debido a su falta de conocimientos científicos necesarios para una correcta conservación de un yacimiento de tal magnitud.</a:t>
            </a:r>
          </a:p>
        </p:txBody>
      </p:sp>
    </p:spTree>
  </p:cSld>
  <p:clrMapOvr>
    <a:masterClrMapping/>
  </p:clrMapOvr>
  <mc:AlternateContent xmlns:mc="http://schemas.openxmlformats.org/markup-compatibility/2006">
    <mc:Choice xmlns:p14="http://schemas.microsoft.com/office/powerpoint/2010/main" Requires="p14">
      <p:transition spd="slow" p14:dur="2000" advTm="31000">
        <p14:switch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5000"/>
                                        <p:tgtEl>
                                          <p:spTgt spid="8"/>
                                        </p:tgtEl>
                                        <p:attrNameLst>
                                          <p:attrName>ppt_w</p:attrName>
                                        </p:attrNameLst>
                                      </p:cBhvr>
                                      <p:tavLst>
                                        <p:tav tm="0">
                                          <p:val>
                                            <p:strVal val="ppt_w"/>
                                          </p:val>
                                        </p:tav>
                                        <p:tav tm="100000">
                                          <p:val>
                                            <p:fltVal val="0"/>
                                          </p:val>
                                        </p:tav>
                                      </p:tavLst>
                                    </p:anim>
                                    <p:anim calcmode="lin" valueType="num">
                                      <p:cBhvr>
                                        <p:cTn id="10" dur="5000"/>
                                        <p:tgtEl>
                                          <p:spTgt spid="8"/>
                                        </p:tgtEl>
                                        <p:attrNameLst>
                                          <p:attrName>ppt_h</p:attrName>
                                        </p:attrNameLst>
                                      </p:cBhvr>
                                      <p:tavLst>
                                        <p:tav tm="0">
                                          <p:val>
                                            <p:strVal val="ppt_h"/>
                                          </p:val>
                                        </p:tav>
                                        <p:tav tm="100000">
                                          <p:val>
                                            <p:strVal val="ppt_h"/>
                                          </p:val>
                                        </p:tav>
                                      </p:tavLst>
                                    </p:anim>
                                    <p:set>
                                      <p:cBhvr>
                                        <p:cTn id="11" dur="1" fill="hold">
                                          <p:stCondLst>
                                            <p:cond delay="4999"/>
                                          </p:stCondLst>
                                        </p:cTn>
                                        <p:tgtEl>
                                          <p:spTgt spid="8"/>
                                        </p:tgtEl>
                                        <p:attrNameLst>
                                          <p:attrName>style.visibility</p:attrName>
                                        </p:attrNameLst>
                                      </p:cBhvr>
                                      <p:to>
                                        <p:strVal val="hidden"/>
                                      </p:to>
                                    </p:set>
                                  </p:childTnLst>
                                </p:cTn>
                              </p:par>
                              <p:par>
                                <p:cTn id="12" presetID="3" presetClass="entr" presetSubtype="5" fill="hold" nodeType="withEffect">
                                  <p:stCondLst>
                                    <p:cond delay="150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4000"/>
                                        <p:tgtEl>
                                          <p:spTgt spid="5"/>
                                        </p:tgtEl>
                                      </p:cBhvr>
                                    </p:animEffect>
                                  </p:childTnLst>
                                </p:cTn>
                              </p:par>
                              <p:par>
                                <p:cTn id="15" presetID="55" presetClass="entr" presetSubtype="0" fill="hold" nodeType="withEffect">
                                  <p:stCondLst>
                                    <p:cond delay="1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ppt_w*0.7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animEffect transition="in" filter="fade">
                                      <p:cBhvr>
                                        <p:cTn id="19" dur="4000"/>
                                        <p:tgtEl>
                                          <p:spTgt spid="5"/>
                                        </p:tgtEl>
                                      </p:cBhvr>
                                    </p:animEffect>
                                  </p:childTnLst>
                                </p:cTn>
                              </p:par>
                            </p:childTnLst>
                          </p:cTn>
                        </p:par>
                        <p:par>
                          <p:cTn id="20" fill="hold">
                            <p:stCondLst>
                              <p:cond delay="5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3 Vidriera artistica del Museo Naval o Cuartel General de la Armad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750" y="4297363"/>
            <a:ext cx="82089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1882, </a:t>
            </a:r>
            <a:r>
              <a:rPr lang="es-ES" b="1" dirty="0" err="1">
                <a:effectLst>
                  <a:glow rad="101600">
                    <a:schemeClr val="accent2">
                      <a:satMod val="175000"/>
                      <a:alpha val="40000"/>
                    </a:schemeClr>
                  </a:glow>
                  <a:outerShdw blurRad="38100" dist="38100" dir="2700000" algn="tl">
                    <a:srgbClr val="000000">
                      <a:alpha val="43137"/>
                    </a:srgbClr>
                  </a:outerShdw>
                </a:effectLst>
              </a:rPr>
              <a:t>Schliemann</a:t>
            </a:r>
            <a:r>
              <a:rPr lang="es-ES" b="1" dirty="0">
                <a:effectLst>
                  <a:glow rad="101600">
                    <a:schemeClr val="accent2">
                      <a:satMod val="175000"/>
                      <a:alpha val="40000"/>
                    </a:schemeClr>
                  </a:glow>
                  <a:outerShdw blurRad="38100" dist="38100" dir="2700000" algn="tl">
                    <a:srgbClr val="000000">
                      <a:alpha val="43137"/>
                    </a:srgbClr>
                  </a:outerShdw>
                </a:effectLst>
              </a:rPr>
              <a:t> convenció al arqueólogo alemán </a:t>
            </a:r>
            <a:r>
              <a:rPr lang="es-ES" b="1" dirty="0" err="1">
                <a:effectLst>
                  <a:glow rad="101600">
                    <a:schemeClr val="accent2">
                      <a:satMod val="175000"/>
                      <a:alpha val="40000"/>
                    </a:schemeClr>
                  </a:glow>
                  <a:outerShdw blurRad="38100" dist="38100" dir="2700000" algn="tl">
                    <a:srgbClr val="000000">
                      <a:alpha val="43137"/>
                    </a:srgbClr>
                  </a:outerShdw>
                </a:effectLst>
              </a:rPr>
              <a:t>Willhelm</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Dörpfeld</a:t>
            </a:r>
            <a:r>
              <a:rPr lang="es-ES" b="1" dirty="0">
                <a:effectLst>
                  <a:glow rad="101600">
                    <a:schemeClr val="accent2">
                      <a:satMod val="175000"/>
                      <a:alpha val="40000"/>
                    </a:schemeClr>
                  </a:glow>
                  <a:outerShdw blurRad="38100" dist="38100" dir="2700000" algn="tl">
                    <a:srgbClr val="000000">
                      <a:alpha val="43137"/>
                    </a:srgbClr>
                  </a:outerShdw>
                </a:effectLst>
              </a:rPr>
              <a:t> (1853-1940) para que se uniera a su aventura, consiguiendo con ello que sus trabajos no fueran similares a los de un mero buscador de tesoros, sino los de un verdadero arqueólogo.</a:t>
            </a:r>
          </a:p>
        </p:txBody>
      </p:sp>
    </p:spTree>
  </p:cSld>
  <p:clrMapOvr>
    <a:masterClrMapping/>
  </p:clrMapOvr>
  <mc:AlternateContent xmlns:mc="http://schemas.openxmlformats.org/markup-compatibility/2006">
    <mc:Choice xmlns:p14="http://schemas.microsoft.com/office/powerpoint/2010/main" Requires="p14">
      <p:transition spd="slow" p14:dur="2250" advTm="31000">
        <p14:switch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4000"/>
                                        <p:tgtEl>
                                          <p:spTgt spid="3"/>
                                        </p:tgtEl>
                                      </p:cBhvr>
                                    </p:animEffect>
                                  </p:childTnLst>
                                </p:cTn>
                              </p:par>
                              <p:par>
                                <p:cTn id="10" presetID="19" presetClass="entr" presetSubtype="1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fmla="#ppt_w*sin(2.5*pi*$)">
                                          <p:val>
                                            <p:fltVal val="0"/>
                                          </p:val>
                                        </p:tav>
                                        <p:tav tm="100000">
                                          <p:val>
                                            <p:fltVal val="1"/>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na María\Desktop\plajyt-e-na-tailandskiq-brqg.jpg"/>
          <p:cNvPicPr>
            <a:picLocks noChangeAspect="1" noChangeArrowheads="1"/>
          </p:cNvPicPr>
          <p:nvPr/>
        </p:nvPicPr>
        <p:blipFill>
          <a:blip r:embed="rId2" cstate="print"/>
          <a:srcRect r="50000"/>
          <a:stretch>
            <a:fillRect/>
          </a:stretch>
        </p:blipFill>
        <p:spPr bwMode="auto">
          <a:xfrm>
            <a:off x="0" y="-311150"/>
            <a:ext cx="4572000" cy="6337300"/>
          </a:xfrm>
          <a:prstGeom prst="rect">
            <a:avLst/>
          </a:prstGeom>
          <a:noFill/>
          <a:ln w="9525">
            <a:noFill/>
            <a:miter lim="800000"/>
            <a:headEnd/>
            <a:tailEnd/>
          </a:ln>
        </p:spPr>
      </p:pic>
      <p:pic>
        <p:nvPicPr>
          <p:cNvPr id="3" name="Picture 2" descr="C:\Users\Ana María\Desktop\plajyt-e-na-tailandskiq-brqg.jpg"/>
          <p:cNvPicPr>
            <a:picLocks noChangeAspect="1" noChangeArrowheads="1"/>
          </p:cNvPicPr>
          <p:nvPr/>
        </p:nvPicPr>
        <p:blipFill>
          <a:blip r:embed="rId2" cstate="print"/>
          <a:srcRect l="50000"/>
          <a:stretch>
            <a:fillRect/>
          </a:stretch>
        </p:blipFill>
        <p:spPr bwMode="auto">
          <a:xfrm>
            <a:off x="4572000" y="-311150"/>
            <a:ext cx="4572000" cy="6337300"/>
          </a:xfrm>
          <a:prstGeom prst="rect">
            <a:avLst/>
          </a:prstGeom>
          <a:noFill/>
          <a:ln w="9525">
            <a:noFill/>
            <a:miter lim="800000"/>
            <a:headEnd/>
            <a:tailEnd/>
          </a:ln>
        </p:spPr>
      </p:pic>
      <p:sp>
        <p:nvSpPr>
          <p:cNvPr id="4" name="3 CuadroTexto"/>
          <p:cNvSpPr txBox="1"/>
          <p:nvPr/>
        </p:nvSpPr>
        <p:spPr>
          <a:xfrm>
            <a:off x="971550" y="4873625"/>
            <a:ext cx="6840538" cy="646113"/>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Desde que en un momento de la Edad Media la ciudad fuera abandonada, todo dormía bajo tierra.</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7000">
        <p14:switch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4000" fill="hold"/>
                                        <p:tgtEl>
                                          <p:spTgt spid="11266"/>
                                        </p:tgtEl>
                                        <p:attrNameLst>
                                          <p:attrName>ppt_x</p:attrName>
                                        </p:attrNameLst>
                                      </p:cBhvr>
                                      <p:tavLst>
                                        <p:tav tm="0">
                                          <p:val>
                                            <p:strVal val="0-#ppt_w/2"/>
                                          </p:val>
                                        </p:tav>
                                        <p:tav tm="100000">
                                          <p:val>
                                            <p:strVal val="#ppt_x"/>
                                          </p:val>
                                        </p:tav>
                                      </p:tavLst>
                                    </p:anim>
                                    <p:anim calcmode="lin" valueType="num">
                                      <p:cBhvr additive="base">
                                        <p:cTn id="8" dur="4000" fill="hold"/>
                                        <p:tgtEl>
                                          <p:spTgt spid="11266"/>
                                        </p:tgtEl>
                                        <p:attrNameLst>
                                          <p:attrName>ppt_y</p:attrName>
                                        </p:attrNameLst>
                                      </p:cBhvr>
                                      <p:tavLst>
                                        <p:tav tm="0">
                                          <p:val>
                                            <p:strVal val="#ppt_y"/>
                                          </p:val>
                                        </p:tav>
                                        <p:tav tm="100000">
                                          <p:val>
                                            <p:strVal val="#ppt_y"/>
                                          </p:val>
                                        </p:tav>
                                      </p:tavLst>
                                    </p:anim>
                                  </p:childTnLst>
                                </p:cTn>
                              </p:par>
                              <p:par>
                                <p:cTn id="9" presetID="18" presetClass="entr" presetSubtype="3" fill="hold" nodeType="withEffect">
                                  <p:stCondLst>
                                    <p:cond delay="0"/>
                                  </p:stCondLst>
                                  <p:childTnLst>
                                    <p:set>
                                      <p:cBhvr>
                                        <p:cTn id="10" dur="1" fill="hold">
                                          <p:stCondLst>
                                            <p:cond delay="0"/>
                                          </p:stCondLst>
                                        </p:cTn>
                                        <p:tgtEl>
                                          <p:spTgt spid="11266"/>
                                        </p:tgtEl>
                                        <p:attrNameLst>
                                          <p:attrName>style.visibility</p:attrName>
                                        </p:attrNameLst>
                                      </p:cBhvr>
                                      <p:to>
                                        <p:strVal val="visible"/>
                                      </p:to>
                                    </p:set>
                                    <p:animEffect transition="in" filter="strips(upRight)">
                                      <p:cBhvr>
                                        <p:cTn id="11" dur="4000"/>
                                        <p:tgtEl>
                                          <p:spTgt spid="11266"/>
                                        </p:tgtEl>
                                      </p:cBhvr>
                                    </p:animEffect>
                                  </p:childTnLst>
                                </p:cTn>
                              </p:par>
                              <p:par>
                                <p:cTn id="12" presetID="23" presetClass="entr" presetSubtype="288" fill="hold" nodeType="withEffect">
                                  <p:stCondLst>
                                    <p:cond delay="0"/>
                                  </p:stCondLst>
                                  <p:childTnLst>
                                    <p:set>
                                      <p:cBhvr>
                                        <p:cTn id="13" dur="1" fill="hold">
                                          <p:stCondLst>
                                            <p:cond delay="0"/>
                                          </p:stCondLst>
                                        </p:cTn>
                                        <p:tgtEl>
                                          <p:spTgt spid="11266"/>
                                        </p:tgtEl>
                                        <p:attrNameLst>
                                          <p:attrName>style.visibility</p:attrName>
                                        </p:attrNameLst>
                                      </p:cBhvr>
                                      <p:to>
                                        <p:strVal val="visible"/>
                                      </p:to>
                                    </p:set>
                                    <p:anim calcmode="lin" valueType="num">
                                      <p:cBhvr>
                                        <p:cTn id="14" dur="4000" fill="hold"/>
                                        <p:tgtEl>
                                          <p:spTgt spid="11266"/>
                                        </p:tgtEl>
                                        <p:attrNameLst>
                                          <p:attrName>ppt_w</p:attrName>
                                        </p:attrNameLst>
                                      </p:cBhvr>
                                      <p:tavLst>
                                        <p:tav tm="0">
                                          <p:val>
                                            <p:strVal val="4/3*#ppt_w"/>
                                          </p:val>
                                        </p:tav>
                                        <p:tav tm="100000">
                                          <p:val>
                                            <p:strVal val="#ppt_w"/>
                                          </p:val>
                                        </p:tav>
                                      </p:tavLst>
                                    </p:anim>
                                    <p:anim calcmode="lin" valueType="num">
                                      <p:cBhvr>
                                        <p:cTn id="15" dur="4000" fill="hold"/>
                                        <p:tgtEl>
                                          <p:spTgt spid="11266"/>
                                        </p:tgtEl>
                                        <p:attrNameLst>
                                          <p:attrName>ppt_h</p:attrName>
                                        </p:attrNameLst>
                                      </p:cBhvr>
                                      <p:tavLst>
                                        <p:tav tm="0">
                                          <p:val>
                                            <p:strVal val="4/3*#ppt_h"/>
                                          </p:val>
                                        </p:tav>
                                        <p:tav tm="100000">
                                          <p:val>
                                            <p:strVal val="#ppt_h"/>
                                          </p:val>
                                        </p:tav>
                                      </p:tavLst>
                                    </p:anim>
                                  </p:childTnLst>
                                </p:cTn>
                              </p:par>
                              <p:par>
                                <p:cTn id="16" presetID="2"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0" fill="hold"/>
                                        <p:tgtEl>
                                          <p:spTgt spid="3"/>
                                        </p:tgtEl>
                                        <p:attrNameLst>
                                          <p:attrName>ppt_x</p:attrName>
                                        </p:attrNameLst>
                                      </p:cBhvr>
                                      <p:tavLst>
                                        <p:tav tm="0">
                                          <p:val>
                                            <p:strVal val="1+#ppt_w/2"/>
                                          </p:val>
                                        </p:tav>
                                        <p:tav tm="100000">
                                          <p:val>
                                            <p:strVal val="#ppt_x"/>
                                          </p:val>
                                        </p:tav>
                                      </p:tavLst>
                                    </p:anim>
                                    <p:anim calcmode="lin" valueType="num">
                                      <p:cBhvr additive="base">
                                        <p:cTn id="19" dur="4000" fill="hold"/>
                                        <p:tgtEl>
                                          <p:spTgt spid="3"/>
                                        </p:tgtEl>
                                        <p:attrNameLst>
                                          <p:attrName>ppt_y</p:attrName>
                                        </p:attrNameLst>
                                      </p:cBhvr>
                                      <p:tavLst>
                                        <p:tav tm="0">
                                          <p:val>
                                            <p:strVal val="#ppt_y"/>
                                          </p:val>
                                        </p:tav>
                                        <p:tav tm="100000">
                                          <p:val>
                                            <p:strVal val="#ppt_y"/>
                                          </p:val>
                                        </p:tav>
                                      </p:tavLst>
                                    </p:anim>
                                  </p:childTnLst>
                                </p:cTn>
                              </p:par>
                              <p:par>
                                <p:cTn id="20" presetID="18" presetClass="entr" presetSubtype="9"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trips(upLeft)">
                                      <p:cBhvr>
                                        <p:cTn id="22" dur="4000"/>
                                        <p:tgtEl>
                                          <p:spTgt spid="3"/>
                                        </p:tgtEl>
                                      </p:cBhvr>
                                    </p:animEffect>
                                  </p:childTnLst>
                                </p:cTn>
                              </p:par>
                              <p:par>
                                <p:cTn id="23" presetID="23" presetClass="entr" presetSubtype="288"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000" fill="hold"/>
                                        <p:tgtEl>
                                          <p:spTgt spid="3"/>
                                        </p:tgtEl>
                                        <p:attrNameLst>
                                          <p:attrName>ppt_w</p:attrName>
                                        </p:attrNameLst>
                                      </p:cBhvr>
                                      <p:tavLst>
                                        <p:tav tm="0">
                                          <p:val>
                                            <p:strVal val="4/3*#ppt_w"/>
                                          </p:val>
                                        </p:tav>
                                        <p:tav tm="100000">
                                          <p:val>
                                            <p:strVal val="#ppt_w"/>
                                          </p:val>
                                        </p:tav>
                                      </p:tavLst>
                                    </p:anim>
                                    <p:anim calcmode="lin" valueType="num">
                                      <p:cBhvr>
                                        <p:cTn id="26" dur="4000" fill="hold"/>
                                        <p:tgtEl>
                                          <p:spTgt spid="3"/>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 Crucero principe Alfonso.jpg"/>
          <p:cNvPicPr>
            <a:picLocks noChangeAspect="1"/>
          </p:cNvPicPr>
          <p:nvPr/>
        </p:nvPicPr>
        <p:blipFill>
          <a:blip r:embed="rId3" cstate="print"/>
          <a:srcRect/>
          <a:stretch>
            <a:fillRect/>
          </a:stretch>
        </p:blipFill>
        <p:spPr bwMode="auto">
          <a:xfrm>
            <a:off x="0" y="-182563"/>
            <a:ext cx="9144000" cy="6080126"/>
          </a:xfrm>
          <a:prstGeom prst="rect">
            <a:avLst/>
          </a:prstGeom>
          <a:noFill/>
          <a:ln w="9525">
            <a:noFill/>
            <a:miter lim="800000"/>
            <a:headEnd/>
            <a:tailEnd/>
          </a:ln>
        </p:spPr>
      </p:pic>
      <p:pic>
        <p:nvPicPr>
          <p:cNvPr id="5" name="4 Imagen" descr="06 Crucero principe Alfonso.jpg"/>
          <p:cNvPicPr>
            <a:picLocks noChangeAspect="1"/>
          </p:cNvPicPr>
          <p:nvPr/>
        </p:nvPicPr>
        <p:blipFill>
          <a:blip r:embed="rId3" cstate="print"/>
          <a:srcRect/>
          <a:stretch>
            <a:fillRect/>
          </a:stretch>
        </p:blipFill>
        <p:spPr bwMode="auto">
          <a:xfrm>
            <a:off x="0" y="-166688"/>
            <a:ext cx="9144000" cy="6048376"/>
          </a:xfrm>
          <a:prstGeom prst="rect">
            <a:avLst/>
          </a:prstGeom>
          <a:noFill/>
          <a:ln w="9525">
            <a:noFill/>
            <a:miter lim="800000"/>
            <a:headEnd/>
            <a:tailEnd/>
          </a:ln>
        </p:spPr>
      </p:pic>
      <p:sp>
        <p:nvSpPr>
          <p:cNvPr id="6" name="5 CuadroTexto"/>
          <p:cNvSpPr txBox="1"/>
          <p:nvPr/>
        </p:nvSpPr>
        <p:spPr>
          <a:xfrm>
            <a:off x="684213" y="4514850"/>
            <a:ext cx="7343775" cy="1200150"/>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Después de que el emperador Constantino promulgó la libertad religiosa por medio del Edicto de Milán y que cesó con la persecución al cristianismo, el emperador Juliano el Apóstata, partidario de las antiguas creencias, visitó la ciudad en 354-355.</a:t>
            </a:r>
            <a:endParaRPr lang="es-ES" dirty="0">
              <a:effectLst>
                <a:glow rad="101600">
                  <a:srgbClr val="C00000">
                    <a:alpha val="60000"/>
                  </a:srgbClr>
                </a:glow>
                <a:outerShdw blurRad="38100" dist="38100" dir="2700000" algn="tl">
                  <a:srgbClr val="1F497D"/>
                </a:outerShdw>
              </a:effectLst>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250" advTm="30000">
        <p14:switch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4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fltVal val="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07 Crucero modelo Reina Regent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4581" name="Rectangle 5"/>
          <p:cNvSpPr>
            <a:spLocks noChangeArrowheads="1"/>
          </p:cNvSpPr>
          <p:nvPr/>
        </p:nvSpPr>
        <p:spPr bwMode="auto">
          <a:xfrm>
            <a:off x="1115616" y="4585692"/>
            <a:ext cx="7380312" cy="92333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b="1" dirty="0">
                <a:effectLst>
                  <a:glow rad="101600">
                    <a:schemeClr val="accent2">
                      <a:satMod val="175000"/>
                      <a:alpha val="40000"/>
                    </a:schemeClr>
                  </a:glow>
                </a:effectLst>
                <a:latin typeface="Arial" pitchFamily="34" charset="0"/>
                <a:ea typeface="Times New Roman" pitchFamily="18" charset="0"/>
                <a:cs typeface="Arial" pitchFamily="34" charset="0"/>
              </a:rPr>
              <a:t>Pudiendo comprobar que la tumba de Aquiles seguía allí y que se seguían ofreciendo sacrificios a Atenea. Sin embargo, en 391 se prohibieron los ritos paganos.</a:t>
            </a:r>
            <a:endParaRPr lang="es-ES" dirty="0">
              <a:effectLst>
                <a:glow rad="101600">
                  <a:schemeClr val="accent2">
                    <a:satMod val="175000"/>
                    <a:alpha val="40000"/>
                  </a:schemeClr>
                </a:glo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vortex/>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4000"/>
                                        <p:tgtEl>
                                          <p:spTgt spid="7"/>
                                        </p:tgtEl>
                                      </p:cBhvr>
                                    </p:animEffect>
                                  </p:childTnLst>
                                </p:cTn>
                              </p:par>
                            </p:childTnLst>
                          </p:cTn>
                        </p:par>
                        <p:par>
                          <p:cTn id="19" fill="hold">
                            <p:stCondLst>
                              <p:cond delay="4000"/>
                            </p:stCondLst>
                            <p:childTnLst>
                              <p:par>
                                <p:cTn id="20" presetID="40" presetClass="entr" presetSubtype="0" fill="hold" nodeType="afterEffect">
                                  <p:stCondLst>
                                    <p:cond delay="0"/>
                                  </p:stCondLst>
                                  <p:iterate type="lt">
                                    <p:tmPct val="10000"/>
                                  </p:iterate>
                                  <p:childTnLst>
                                    <p:set>
                                      <p:cBhvr>
                                        <p:cTn id="21" dur="1" fill="hold">
                                          <p:stCondLst>
                                            <p:cond delay="0"/>
                                          </p:stCondLst>
                                        </p:cTn>
                                        <p:tgtEl>
                                          <p:spTgt spid="24581"/>
                                        </p:tgtEl>
                                        <p:attrNameLst>
                                          <p:attrName>style.visibility</p:attrName>
                                        </p:attrNameLst>
                                      </p:cBhvr>
                                      <p:to>
                                        <p:strVal val="visible"/>
                                      </p:to>
                                    </p:set>
                                    <p:animEffect transition="in" filter="fade">
                                      <p:cBhvr>
                                        <p:cTn id="22" dur="1000"/>
                                        <p:tgtEl>
                                          <p:spTgt spid="24581"/>
                                        </p:tgtEl>
                                      </p:cBhvr>
                                    </p:animEffect>
                                    <p:anim calcmode="lin" valueType="num">
                                      <p:cBhvr>
                                        <p:cTn id="23" dur="1000" fill="hold"/>
                                        <p:tgtEl>
                                          <p:spTgt spid="24581"/>
                                        </p:tgtEl>
                                        <p:attrNameLst>
                                          <p:attrName>ppt_x</p:attrName>
                                        </p:attrNameLst>
                                      </p:cBhvr>
                                      <p:tavLst>
                                        <p:tav tm="0">
                                          <p:val>
                                            <p:strVal val="#ppt_x-.1"/>
                                          </p:val>
                                        </p:tav>
                                        <p:tav tm="100000">
                                          <p:val>
                                            <p:strVal val="#ppt_x"/>
                                          </p:val>
                                        </p:tav>
                                      </p:tavLst>
                                    </p:anim>
                                    <p:anim calcmode="lin" valueType="num">
                                      <p:cBhvr>
                                        <p:cTn id="24" dur="1000" fill="hold"/>
                                        <p:tgtEl>
                                          <p:spTgt spid="245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4213" y="4370388"/>
            <a:ext cx="7920037" cy="1200150"/>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Hacia el año 500 ocurrió un gran terremoto que provocó el definitivo derrumbe de los edificios más emblemáticos de Troya. Parece ser que Troya siguió siendo un asentamiento poblado durante la época del Imperio bizantino hasta el siglo XIII.</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vortex/>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6629" name="Rectangle 5"/>
          <p:cNvSpPr>
            <a:spLocks noChangeArrowheads="1"/>
          </p:cNvSpPr>
          <p:nvPr/>
        </p:nvSpPr>
        <p:spPr bwMode="auto">
          <a:xfrm>
            <a:off x="323850" y="4370388"/>
            <a:ext cx="8459788" cy="120015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r>
              <a:rPr lang="es-ES" b="1" dirty="0">
                <a:effectLst>
                  <a:glow rad="101600">
                    <a:srgbClr val="C00000">
                      <a:alpha val="60000"/>
                    </a:srgbClr>
                  </a:glow>
                  <a:outerShdw blurRad="38100" dist="38100" dir="2700000" algn="tl">
                    <a:srgbClr val="1F497D"/>
                  </a:outerShdw>
                </a:effectLst>
                <a:cs typeface="Times New Roman" pitchFamily="18" charset="0"/>
              </a:rPr>
              <a:t>Pero apenas se tienen noticias de sucesos ocurridos en ella. Poco después la misma existencia de la ciudad cayó en el olvido. Tras la Caída de Constantinopla en 1453, la colina sobre la que se asentaba Troya fue llamada </a:t>
            </a:r>
            <a:r>
              <a:rPr lang="es-ES" b="1" dirty="0" err="1">
                <a:effectLst>
                  <a:glow rad="101600">
                    <a:srgbClr val="C00000">
                      <a:alpha val="60000"/>
                    </a:srgbClr>
                  </a:glow>
                  <a:outerShdw blurRad="38100" dist="38100" dir="2700000" algn="tl">
                    <a:srgbClr val="1F497D"/>
                  </a:outerShdw>
                </a:effectLst>
                <a:cs typeface="Times New Roman" pitchFamily="18" charset="0"/>
              </a:rPr>
              <a:t>Hisarlik</a:t>
            </a:r>
            <a:r>
              <a:rPr lang="es-ES" b="1" dirty="0">
                <a:effectLst>
                  <a:glow rad="101600">
                    <a:srgbClr val="C00000">
                      <a:alpha val="60000"/>
                    </a:srgbClr>
                  </a:glow>
                  <a:outerShdw blurRad="38100" dist="38100" dir="2700000" algn="tl">
                    <a:srgbClr val="1F497D"/>
                  </a:outerShdw>
                </a:effectLst>
                <a:cs typeface="Times New Roman" pitchFamily="18" charset="0"/>
              </a:rPr>
              <a:t>, cuyo significado en turco es ‘dotada de fortaleza’.</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3000">
        <p14:vortex/>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6629"/>
                                        </p:tgtEl>
                                        <p:attrNameLst>
                                          <p:attrName>style.visibility</p:attrName>
                                        </p:attrNameLst>
                                      </p:cBhvr>
                                      <p:to>
                                        <p:strVal val="visible"/>
                                      </p:to>
                                    </p:set>
                                    <p:animEffect transition="in" filter="fade">
                                      <p:cBhvr>
                                        <p:cTn id="22" dur="1000"/>
                                        <p:tgtEl>
                                          <p:spTgt spid="26629"/>
                                        </p:tgtEl>
                                      </p:cBhvr>
                                    </p:animEffect>
                                    <p:anim calcmode="lin" valueType="num">
                                      <p:cBhvr>
                                        <p:cTn id="23" dur="1000" fill="hold"/>
                                        <p:tgtEl>
                                          <p:spTgt spid="26629"/>
                                        </p:tgtEl>
                                        <p:attrNameLst>
                                          <p:attrName>ppt_x</p:attrName>
                                        </p:attrNameLst>
                                      </p:cBhvr>
                                      <p:tavLst>
                                        <p:tav tm="0">
                                          <p:val>
                                            <p:strVal val="#ppt_x-.1"/>
                                          </p:val>
                                        </p:tav>
                                        <p:tav tm="100000">
                                          <p:val>
                                            <p:strVal val="#ppt_x"/>
                                          </p:val>
                                        </p:tav>
                                      </p:tavLst>
                                    </p:anim>
                                    <p:anim calcmode="lin" valueType="num">
                                      <p:cBhvr>
                                        <p:cTn id="24" dur="1000" fill="hold"/>
                                        <p:tgtEl>
                                          <p:spTgt spid="266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24C724C07E0C367C957D1B6C4CB42F69E1B3C9B317158_900_900.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750" y="4657725"/>
            <a:ext cx="8064500"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Cuando el alemán </a:t>
            </a:r>
            <a:r>
              <a:rPr lang="es-ES" b="1" dirty="0" err="1">
                <a:effectLst>
                  <a:glow rad="101600">
                    <a:srgbClr val="C00000">
                      <a:alpha val="60000"/>
                    </a:srgbClr>
                  </a:glow>
                  <a:outerShdw blurRad="38100" dist="38100" dir="2700000" algn="tl">
                    <a:srgbClr val="1F497D"/>
                  </a:outerShdw>
                </a:effectLst>
              </a:rPr>
              <a:t>Heinrich</a:t>
            </a:r>
            <a:r>
              <a:rPr lang="es-ES" b="1" dirty="0">
                <a:effectLst>
                  <a:glow rad="101600">
                    <a:srgbClr val="C00000">
                      <a:alpha val="60000"/>
                    </a:srgbClr>
                  </a:glow>
                  <a:outerShdw blurRad="38100" dist="38100" dir="2700000" algn="tl">
                    <a:srgbClr val="1F497D"/>
                  </a:outerShdw>
                </a:effectLst>
              </a:rPr>
              <a:t> </a:t>
            </a:r>
            <a:r>
              <a:rPr lang="es-ES" b="1" dirty="0" err="1">
                <a:effectLst>
                  <a:glow rad="101600">
                    <a:srgbClr val="C00000">
                      <a:alpha val="60000"/>
                    </a:srgbClr>
                  </a:glow>
                  <a:outerShdw blurRad="38100" dist="38100" dir="2700000" algn="tl">
                    <a:srgbClr val="1F497D"/>
                  </a:outerShdw>
                </a:effectLst>
              </a:rPr>
              <a:t>Schliemann</a:t>
            </a:r>
            <a:r>
              <a:rPr lang="es-ES" b="1" dirty="0">
                <a:effectLst>
                  <a:glow rad="101600">
                    <a:srgbClr val="C00000">
                      <a:alpha val="60000"/>
                    </a:srgbClr>
                  </a:glow>
                  <a:outerShdw blurRad="38100" dist="38100" dir="2700000" algn="tl">
                    <a:srgbClr val="1F497D"/>
                  </a:outerShdw>
                </a:effectLst>
              </a:rPr>
              <a:t> visitó casualmente a Calvert durante un breve viaje que había hecho a </a:t>
            </a:r>
            <a:r>
              <a:rPr lang="es-ES" b="1" dirty="0" err="1">
                <a:effectLst>
                  <a:glow rad="101600">
                    <a:srgbClr val="C00000">
                      <a:alpha val="60000"/>
                    </a:srgbClr>
                  </a:glow>
                  <a:outerShdw blurRad="38100" dist="38100" dir="2700000" algn="tl">
                    <a:srgbClr val="1F497D"/>
                  </a:outerShdw>
                </a:effectLst>
              </a:rPr>
              <a:t>Tróade</a:t>
            </a:r>
            <a:r>
              <a:rPr lang="es-ES" b="1" dirty="0">
                <a:effectLst>
                  <a:glow rad="101600">
                    <a:srgbClr val="C00000">
                      <a:alpha val="60000"/>
                    </a:srgbClr>
                  </a:glow>
                  <a:outerShdw blurRad="38100" dist="38100" dir="2700000" algn="tl">
                    <a:srgbClr val="1F497D"/>
                  </a:outerShdw>
                </a:effectLst>
              </a:rPr>
              <a:t> en 1868, se convenció de que la ubicación de Troya estaba en esa colina.</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vortex/>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4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539750" y="4370388"/>
            <a:ext cx="7993063" cy="1200150"/>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Por ello, a partir de 1871 el alemán inició allí las excavaciones a gran escala. La prosecución de los trabajos llevó a </a:t>
            </a:r>
            <a:r>
              <a:rPr lang="es-ES" b="1" dirty="0" err="1">
                <a:effectLst>
                  <a:glow rad="101600">
                    <a:srgbClr val="C00000">
                      <a:alpha val="60000"/>
                    </a:srgbClr>
                  </a:glow>
                  <a:outerShdw blurRad="38100" dist="38100" dir="2700000" algn="tl">
                    <a:srgbClr val="1F497D"/>
                  </a:outerShdw>
                </a:effectLst>
              </a:rPr>
              <a:t>Schliemann</a:t>
            </a:r>
            <a:r>
              <a:rPr lang="es-ES" b="1" dirty="0">
                <a:effectLst>
                  <a:glow rad="101600">
                    <a:srgbClr val="C00000">
                      <a:alpha val="60000"/>
                    </a:srgbClr>
                  </a:glow>
                  <a:outerShdw blurRad="38100" dist="38100" dir="2700000" algn="tl">
                    <a:srgbClr val="1F497D"/>
                  </a:outerShdw>
                </a:effectLst>
              </a:rPr>
              <a:t> a distinguir siete ciudades o estadios de ocupación del lugar, asignando la fase de Troya II a la Troya homérica.</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prism/>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4000" fill="hold"/>
                                        <p:tgtEl>
                                          <p:spTgt spid="7"/>
                                        </p:tgtEl>
                                        <p:attrNameLst>
                                          <p:attrName>ppt_w</p:attrName>
                                        </p:attrNameLst>
                                      </p:cBhvr>
                                      <p:tavLst>
                                        <p:tav tm="0">
                                          <p:val>
                                            <p:strVal val="4/3*#ppt_w"/>
                                          </p:val>
                                        </p:tav>
                                        <p:tav tm="100000">
                                          <p:val>
                                            <p:strVal val="#ppt_w"/>
                                          </p:val>
                                        </p:tav>
                                      </p:tavLst>
                                    </p:anim>
                                    <p:anim calcmode="lin" valueType="num">
                                      <p:cBhvr>
                                        <p:cTn id="16" dur="4000" fill="hold"/>
                                        <p:tgtEl>
                                          <p:spTgt spid="7"/>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Vertical)">
                                      <p:cBhvr>
                                        <p:cTn id="19" dur="4000"/>
                                        <p:tgtEl>
                                          <p:spTgt spid="7"/>
                                        </p:tgtEl>
                                      </p:cBhvr>
                                    </p:animEffect>
                                  </p:childTnLst>
                                </p:cTn>
                              </p:par>
                              <p:par>
                                <p:cTn id="20" presetID="8"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4000"/>
                                        <p:tgtEl>
                                          <p:spTgt spid="6"/>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4000"/>
                                        <p:tgtEl>
                                          <p:spTgt spid="5"/>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4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894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894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750" y="4657725"/>
            <a:ext cx="8280400"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Entre sus más llamativos hallazgos figura el llamado Tesoro de Príamo. A partir de 1882 volvió a excavar en el lugar junto con </a:t>
            </a:r>
            <a:r>
              <a:rPr lang="es-ES" b="1" dirty="0" err="1">
                <a:effectLst>
                  <a:glow rad="101600">
                    <a:srgbClr val="C00000">
                      <a:alpha val="60000"/>
                    </a:srgbClr>
                  </a:glow>
                  <a:outerShdw blurRad="38100" dist="38100" dir="2700000" algn="tl">
                    <a:srgbClr val="1F497D"/>
                  </a:outerShdw>
                </a:effectLst>
              </a:rPr>
              <a:t>Wilhelm</a:t>
            </a:r>
            <a:r>
              <a:rPr lang="es-ES" b="1" dirty="0">
                <a:effectLst>
                  <a:glow rad="101600">
                    <a:srgbClr val="C00000">
                      <a:alpha val="60000"/>
                    </a:srgbClr>
                  </a:glow>
                  <a:outerShdw blurRad="38100" dist="38100" dir="2700000" algn="tl">
                    <a:srgbClr val="1F497D"/>
                  </a:outerShdw>
                </a:effectLst>
              </a:rPr>
              <a:t> </a:t>
            </a:r>
            <a:r>
              <a:rPr lang="es-ES" b="1" dirty="0" err="1">
                <a:effectLst>
                  <a:glow rad="101600">
                    <a:srgbClr val="C00000">
                      <a:alpha val="60000"/>
                    </a:srgbClr>
                  </a:glow>
                  <a:outerShdw blurRad="38100" dist="38100" dir="2700000" algn="tl">
                    <a:srgbClr val="1F497D"/>
                  </a:outerShdw>
                </a:effectLst>
              </a:rPr>
              <a:t>Dörpfeld</a:t>
            </a:r>
            <a:r>
              <a:rPr lang="es-ES" b="1" dirty="0">
                <a:effectLst>
                  <a:glow rad="101600">
                    <a:srgbClr val="C00000">
                      <a:alpha val="60000"/>
                    </a:srgbClr>
                  </a:glow>
                  <a:outerShdw blurRad="38100" dist="38100" dir="2700000" algn="tl">
                    <a:srgbClr val="1F497D"/>
                  </a:outerShdw>
                </a:effectLst>
              </a:rPr>
              <a:t>, que había trabajado en las excavaciones alemanas en Olimpia. </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4000"/>
                                        <p:tgtEl>
                                          <p:spTgt spid="6"/>
                                        </p:tgtEl>
                                      </p:cBhvr>
                                    </p:animEffect>
                                  </p:childTnLst>
                                </p:cTn>
                              </p:par>
                              <p:par>
                                <p:cTn id="8" presetID="18"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4000"/>
                                        <p:tgtEl>
                                          <p:spTgt spid="5"/>
                                        </p:tgtEl>
                                      </p:cBhvr>
                                    </p:animEffec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strVal val="4/3*#ppt_w"/>
                                          </p:val>
                                        </p:tav>
                                        <p:tav tm="100000">
                                          <p:val>
                                            <p:strVal val="#ppt_w"/>
                                          </p:val>
                                        </p:tav>
                                      </p:tavLst>
                                    </p:anim>
                                    <p:anim calcmode="lin" valueType="num">
                                      <p:cBhvr>
                                        <p:cTn id="21" dur="4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188" y="4657725"/>
            <a:ext cx="7993062" cy="923925"/>
          </a:xfrm>
          <a:prstGeom prst="rect">
            <a:avLst/>
          </a:prstGeom>
          <a:noFill/>
        </p:spPr>
        <p:txBody>
          <a:bodyPr>
            <a:spAutoFit/>
          </a:bodyPr>
          <a:lstStyle/>
          <a:p>
            <a:r>
              <a:rPr lang="es-ES" b="1" dirty="0" err="1">
                <a:effectLst>
                  <a:glow rad="101600">
                    <a:srgbClr val="C00000">
                      <a:alpha val="60000"/>
                    </a:srgbClr>
                  </a:glow>
                  <a:outerShdw blurRad="38100" dist="38100" dir="2700000" algn="tl">
                    <a:srgbClr val="1F497D"/>
                  </a:outerShdw>
                </a:effectLst>
              </a:rPr>
              <a:t>Schliemann</a:t>
            </a:r>
            <a:r>
              <a:rPr lang="es-ES" b="1" dirty="0">
                <a:effectLst>
                  <a:glow rad="101600">
                    <a:srgbClr val="C00000">
                      <a:alpha val="60000"/>
                    </a:srgbClr>
                  </a:glow>
                  <a:outerShdw blurRad="38100" dist="38100" dir="2700000" algn="tl">
                    <a:srgbClr val="1F497D"/>
                  </a:outerShdw>
                </a:effectLst>
              </a:rPr>
              <a:t> se vio obligado a reconocer que el estrato de Troya II era mucho más antiguo y fue Troya VI la que pasó a ser considerada como la ciudad homérica. </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pull/>
      </p:transition>
    </mc:Choice>
    <mc:Fallback>
      <p:transition spd="slow" advTm="2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31750" name="Rectangle 6"/>
          <p:cNvSpPr>
            <a:spLocks noChangeArrowheads="1"/>
          </p:cNvSpPr>
          <p:nvPr/>
        </p:nvSpPr>
        <p:spPr bwMode="auto">
          <a:xfrm>
            <a:off x="468313" y="4657725"/>
            <a:ext cx="7523162"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r>
              <a:rPr lang="es-ES" b="1" dirty="0">
                <a:effectLst>
                  <a:glow rad="101600">
                    <a:srgbClr val="C00000">
                      <a:alpha val="60000"/>
                    </a:srgbClr>
                  </a:glow>
                  <a:outerShdw blurRad="38100" dist="38100" dir="2700000" algn="tl">
                    <a:srgbClr val="1F497D"/>
                  </a:outerShdw>
                </a:effectLst>
                <a:cs typeface="Times New Roman" pitchFamily="18" charset="0"/>
              </a:rPr>
              <a:t>Tras la muerte de </a:t>
            </a:r>
            <a:r>
              <a:rPr lang="es-ES" b="1" dirty="0" err="1">
                <a:effectLst>
                  <a:glow rad="101600">
                    <a:srgbClr val="C00000">
                      <a:alpha val="60000"/>
                    </a:srgbClr>
                  </a:glow>
                  <a:outerShdw blurRad="38100" dist="38100" dir="2700000" algn="tl">
                    <a:srgbClr val="1F497D"/>
                  </a:outerShdw>
                </a:effectLst>
                <a:cs typeface="Times New Roman" pitchFamily="18" charset="0"/>
              </a:rPr>
              <a:t>Schliemann</a:t>
            </a:r>
            <a:r>
              <a:rPr lang="es-ES" b="1" dirty="0">
                <a:effectLst>
                  <a:glow rad="101600">
                    <a:srgbClr val="C00000">
                      <a:alpha val="60000"/>
                    </a:srgbClr>
                  </a:glow>
                  <a:outerShdw blurRad="38100" dist="38100" dir="2700000" algn="tl">
                    <a:srgbClr val="1F497D"/>
                  </a:outerShdw>
                </a:effectLst>
                <a:cs typeface="Times New Roman" pitchFamily="18" charset="0"/>
              </a:rPr>
              <a:t>, </a:t>
            </a:r>
            <a:r>
              <a:rPr lang="es-ES" b="1" dirty="0" err="1">
                <a:effectLst>
                  <a:glow rad="101600">
                    <a:srgbClr val="C00000">
                      <a:alpha val="60000"/>
                    </a:srgbClr>
                  </a:glow>
                  <a:outerShdw blurRad="38100" dist="38100" dir="2700000" algn="tl">
                    <a:srgbClr val="1F497D"/>
                  </a:outerShdw>
                </a:effectLst>
                <a:cs typeface="Times New Roman" pitchFamily="18" charset="0"/>
              </a:rPr>
              <a:t>Dörpfeld</a:t>
            </a:r>
            <a:r>
              <a:rPr lang="es-ES" b="1" dirty="0">
                <a:effectLst>
                  <a:glow rad="101600">
                    <a:srgbClr val="C00000">
                      <a:alpha val="60000"/>
                    </a:srgbClr>
                  </a:glow>
                  <a:outerShdw blurRad="38100" dist="38100" dir="2700000" algn="tl">
                    <a:srgbClr val="1F497D"/>
                  </a:outerShdw>
                </a:effectLst>
                <a:cs typeface="Times New Roman" pitchFamily="18" charset="0"/>
              </a:rPr>
              <a:t> volvió a excavar entre 1893 y 1894. El resultado de estas campañas fue el hallazgo de nueve ciudades construidas sucesivamente las unas sobre las otras.</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circle/>
      </p:transition>
    </mc:Choice>
    <mc:Fallback>
      <p:transition spd="slow" advTm="25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21"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4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31750"/>
                                        </p:tgtEl>
                                        <p:attrNameLst>
                                          <p:attrName>style.visibility</p:attrName>
                                        </p:attrNameLst>
                                      </p:cBhvr>
                                      <p:to>
                                        <p:strVal val="visible"/>
                                      </p:to>
                                    </p:set>
                                    <p:animEffect transition="in" filter="fade">
                                      <p:cBhvr>
                                        <p:cTn id="29" dur="1000"/>
                                        <p:tgtEl>
                                          <p:spTgt spid="31750"/>
                                        </p:tgtEl>
                                      </p:cBhvr>
                                    </p:animEffect>
                                    <p:anim calcmode="lin" valueType="num">
                                      <p:cBhvr>
                                        <p:cTn id="30" dur="1000" fill="hold"/>
                                        <p:tgtEl>
                                          <p:spTgt spid="31750"/>
                                        </p:tgtEl>
                                        <p:attrNameLst>
                                          <p:attrName>ppt_x</p:attrName>
                                        </p:attrNameLst>
                                      </p:cBhvr>
                                      <p:tavLst>
                                        <p:tav tm="0">
                                          <p:val>
                                            <p:strVal val="#ppt_x-.1"/>
                                          </p:val>
                                        </p:tav>
                                        <p:tav tm="100000">
                                          <p:val>
                                            <p:strVal val="#ppt_x"/>
                                          </p:val>
                                        </p:tav>
                                      </p:tavLst>
                                    </p:anim>
                                    <p:anim calcmode="lin" valueType="num">
                                      <p:cBhvr>
                                        <p:cTn id="31" dur="1000" fill="hold"/>
                                        <p:tgtEl>
                                          <p:spTgt spid="317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5358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45358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042988" y="4657725"/>
            <a:ext cx="7345362"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Muchos de los objetos hallados en las excavaciones se exponen en museos, como el Museo Arqueológico de Çanakkale, el Museo Arqueológico de Estambul, el Museo </a:t>
            </a:r>
            <a:r>
              <a:rPr lang="es-ES" b="1" dirty="0" err="1">
                <a:effectLst>
                  <a:glow rad="101600">
                    <a:srgbClr val="C00000">
                      <a:alpha val="60000"/>
                    </a:srgbClr>
                  </a:glow>
                  <a:outerShdw blurRad="38100" dist="38100" dir="2700000" algn="tl">
                    <a:srgbClr val="1F497D"/>
                  </a:outerShdw>
                </a:effectLst>
              </a:rPr>
              <a:t>Pushkin</a:t>
            </a:r>
            <a:r>
              <a:rPr lang="es-ES" b="1" dirty="0">
                <a:effectLst>
                  <a:glow rad="101600">
                    <a:srgbClr val="C00000">
                      <a:alpha val="60000"/>
                    </a:srgbClr>
                  </a:glow>
                  <a:outerShdw blurRad="38100" dist="38100" dir="2700000" algn="tl">
                    <a:srgbClr val="1F497D"/>
                  </a:outerShdw>
                </a:effectLst>
              </a:rPr>
              <a:t> de Moscú….</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glitte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40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959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959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33798" name="Rectangle 6"/>
          <p:cNvSpPr>
            <a:spLocks noChangeArrowheads="1"/>
          </p:cNvSpPr>
          <p:nvPr/>
        </p:nvSpPr>
        <p:spPr bwMode="auto">
          <a:xfrm>
            <a:off x="971550" y="4657725"/>
            <a:ext cx="7488238"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r>
              <a:rPr lang="es-ES" b="1" dirty="0">
                <a:effectLst>
                  <a:glow rad="101600">
                    <a:srgbClr val="C00000">
                      <a:alpha val="60000"/>
                    </a:srgbClr>
                  </a:glow>
                  <a:outerShdw blurRad="38100" dist="38100" dir="2700000" algn="tl">
                    <a:srgbClr val="1F497D"/>
                  </a:outerShdw>
                </a:effectLst>
                <a:cs typeface="Times New Roman" pitchFamily="18" charset="0"/>
              </a:rPr>
              <a:t>….el Museo del </a:t>
            </a:r>
            <a:r>
              <a:rPr lang="es-ES" b="1" dirty="0" err="1">
                <a:effectLst>
                  <a:glow rad="101600">
                    <a:srgbClr val="C00000">
                      <a:alpha val="60000"/>
                    </a:srgbClr>
                  </a:glow>
                  <a:outerShdw blurRad="38100" dist="38100" dir="2700000" algn="tl">
                    <a:srgbClr val="1F497D"/>
                  </a:outerShdw>
                </a:effectLst>
                <a:cs typeface="Times New Roman" pitchFamily="18" charset="0"/>
              </a:rPr>
              <a:t>Hermitage</a:t>
            </a:r>
            <a:r>
              <a:rPr lang="es-ES" b="1" dirty="0">
                <a:effectLst>
                  <a:glow rad="101600">
                    <a:srgbClr val="C00000">
                      <a:alpha val="60000"/>
                    </a:srgbClr>
                  </a:glow>
                  <a:outerShdw blurRad="38100" dist="38100" dir="2700000" algn="tl">
                    <a:srgbClr val="1F497D"/>
                  </a:outerShdw>
                </a:effectLst>
                <a:cs typeface="Times New Roman" pitchFamily="18" charset="0"/>
              </a:rPr>
              <a:t> de San Petersburgo, el Museo Británico </a:t>
            </a:r>
          </a:p>
          <a:p>
            <a:pPr eaLnBrk="0" hangingPunct="0"/>
            <a:r>
              <a:rPr lang="es-ES" b="1" dirty="0">
                <a:effectLst>
                  <a:glow rad="101600">
                    <a:srgbClr val="C00000">
                      <a:alpha val="60000"/>
                    </a:srgbClr>
                  </a:glow>
                  <a:outerShdw blurRad="38100" dist="38100" dir="2700000" algn="tl">
                    <a:srgbClr val="1F497D"/>
                  </a:outerShdw>
                </a:effectLst>
                <a:cs typeface="Times New Roman" pitchFamily="18" charset="0"/>
              </a:rPr>
              <a:t>de Londres, el Museo de Prehistoria y Protohistoria de Berlín</a:t>
            </a:r>
            <a:r>
              <a:rPr lang="es-ES" b="1" baseline="30000" dirty="0">
                <a:effectLst>
                  <a:glow rad="101600">
                    <a:srgbClr val="C00000">
                      <a:alpha val="60000"/>
                    </a:srgbClr>
                  </a:glow>
                  <a:outerShdw blurRad="38100" dist="38100" dir="2700000" algn="tl">
                    <a:srgbClr val="1F497D"/>
                  </a:outerShdw>
                </a:effectLst>
                <a:cs typeface="Times New Roman" pitchFamily="18" charset="0"/>
              </a:rPr>
              <a:t>,</a:t>
            </a:r>
            <a:r>
              <a:rPr lang="es-ES" b="1" dirty="0">
                <a:effectLst>
                  <a:glow rad="101600">
                    <a:srgbClr val="C00000">
                      <a:alpha val="60000"/>
                    </a:srgbClr>
                  </a:glow>
                  <a:outerShdw blurRad="38100" dist="38100" dir="2700000" algn="tl">
                    <a:srgbClr val="1F497D"/>
                  </a:outerShdw>
                </a:effectLst>
                <a:cs typeface="Times New Roman" pitchFamily="18" charset="0"/>
              </a:rPr>
              <a:t> y </a:t>
            </a:r>
          </a:p>
          <a:p>
            <a:pPr eaLnBrk="0" hangingPunct="0"/>
            <a:r>
              <a:rPr lang="es-ES" b="1" dirty="0">
                <a:effectLst>
                  <a:glow rad="101600">
                    <a:srgbClr val="C00000">
                      <a:alpha val="60000"/>
                    </a:srgbClr>
                  </a:glow>
                  <a:outerShdw blurRad="38100" dist="38100" dir="2700000" algn="tl">
                    <a:srgbClr val="1F497D"/>
                  </a:outerShdw>
                </a:effectLst>
                <a:cs typeface="Times New Roman" pitchFamily="18" charset="0"/>
              </a:rPr>
              <a:t>el Museo Arqueológico Nacional de Atenas. </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glitte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14"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33798"/>
                                        </p:tgtEl>
                                        <p:attrNameLst>
                                          <p:attrName>style.visibility</p:attrName>
                                        </p:attrNameLst>
                                      </p:cBhvr>
                                      <p:to>
                                        <p:strVal val="visible"/>
                                      </p:to>
                                    </p:set>
                                    <p:animEffect transition="in" filter="fade">
                                      <p:cBhvr>
                                        <p:cTn id="29" dur="1000"/>
                                        <p:tgtEl>
                                          <p:spTgt spid="33798"/>
                                        </p:tgtEl>
                                      </p:cBhvr>
                                    </p:animEffect>
                                    <p:anim calcmode="lin" valueType="num">
                                      <p:cBhvr>
                                        <p:cTn id="30" dur="1000" fill="hold"/>
                                        <p:tgtEl>
                                          <p:spTgt spid="33798"/>
                                        </p:tgtEl>
                                        <p:attrNameLst>
                                          <p:attrName>ppt_x</p:attrName>
                                        </p:attrNameLst>
                                      </p:cBhvr>
                                      <p:tavLst>
                                        <p:tav tm="0">
                                          <p:val>
                                            <p:strVal val="#ppt_x-.1"/>
                                          </p:val>
                                        </p:tav>
                                        <p:tav tm="100000">
                                          <p:val>
                                            <p:strVal val="#ppt_x"/>
                                          </p:val>
                                        </p:tav>
                                      </p:tavLst>
                                    </p:anim>
                                    <p:anim calcmode="lin" valueType="num">
                                      <p:cBhvr>
                                        <p:cTn id="31" dur="1000" fill="hold"/>
                                        <p:tgtEl>
                                          <p:spTgt spid="337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79388" y="4657725"/>
            <a:ext cx="86407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Costó mucho localizar esta ciudad, Troya, de la que todos hablaban; los eruditos buscaban la ubicación en manuscritos antiguos, los arqueólogos excavaban en uno y otro sitio buscando rastros y finalmente dieron con ella.</a:t>
            </a:r>
          </a:p>
        </p:txBody>
      </p:sp>
    </p:spTree>
  </p:cSld>
  <p:clrMapOvr>
    <a:masterClrMapping/>
  </p:clrMapOvr>
  <mc:AlternateContent xmlns:mc="http://schemas.openxmlformats.org/markup-compatibility/2006">
    <mc:Choice xmlns:p14="http://schemas.microsoft.com/office/powerpoint/2010/main" Requires="p14">
      <p:transition spd="slow" p14:dur="300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4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rcRect/>
          <a:stretch>
            <a:fillRect/>
          </a:stretch>
        </p:blipFill>
        <p:spPr bwMode="auto">
          <a:xfrm>
            <a:off x="0" y="-455613"/>
            <a:ext cx="9144000" cy="6170613"/>
          </a:xfrm>
          <a:prstGeom prst="rect">
            <a:avLst/>
          </a:prstGeom>
          <a:noFill/>
          <a:ln w="9525">
            <a:noFill/>
            <a:miter lim="800000"/>
            <a:headEnd/>
            <a:tailEnd/>
          </a:ln>
        </p:spPr>
      </p:pic>
      <p:pic>
        <p:nvPicPr>
          <p:cNvPr id="5" name="4 Imagen" descr="526808.jpg"/>
          <p:cNvPicPr>
            <a:picLocks noChangeAspect="1"/>
          </p:cNvPicPr>
          <p:nvPr/>
        </p:nvPicPr>
        <p:blipFill>
          <a:blip r:embed="rId2" cstate="print"/>
          <a:srcRect/>
          <a:stretch>
            <a:fillRect/>
          </a:stretch>
        </p:blipFill>
        <p:spPr bwMode="auto">
          <a:xfrm>
            <a:off x="0" y="-455613"/>
            <a:ext cx="9144000" cy="6170613"/>
          </a:xfrm>
          <a:prstGeom prst="rect">
            <a:avLst/>
          </a:prstGeom>
          <a:noFill/>
          <a:ln w="9525">
            <a:noFill/>
            <a:miter lim="800000"/>
            <a:headEnd/>
            <a:tailEnd/>
          </a:ln>
        </p:spPr>
      </p:pic>
      <p:pic>
        <p:nvPicPr>
          <p:cNvPr id="6" name="5 Imagen" descr="526808.jpg"/>
          <p:cNvPicPr>
            <a:picLocks noChangeAspect="1"/>
          </p:cNvPicPr>
          <p:nvPr/>
        </p:nvPicPr>
        <p:blipFill>
          <a:blip r:embed="rId2" cstate="print"/>
          <a:srcRect/>
          <a:stretch>
            <a:fillRect/>
          </a:stretch>
        </p:blipFill>
        <p:spPr bwMode="auto">
          <a:xfrm>
            <a:off x="0" y="-455613"/>
            <a:ext cx="9144000" cy="6170613"/>
          </a:xfrm>
          <a:prstGeom prst="rect">
            <a:avLst/>
          </a:prstGeom>
          <a:noFill/>
          <a:ln w="9525">
            <a:noFill/>
            <a:miter lim="800000"/>
            <a:headEnd/>
            <a:tailEnd/>
          </a:ln>
        </p:spPr>
      </p:pic>
      <p:sp>
        <p:nvSpPr>
          <p:cNvPr id="7" name="6 CuadroTexto"/>
          <p:cNvSpPr txBox="1"/>
          <p:nvPr/>
        </p:nvSpPr>
        <p:spPr>
          <a:xfrm>
            <a:off x="468313" y="4945063"/>
            <a:ext cx="8424862"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la patria del joven </a:t>
            </a:r>
            <a:r>
              <a:rPr lang="es-ES" b="1" i="1" dirty="0" err="1">
                <a:effectLst>
                  <a:glow rad="101600">
                    <a:schemeClr val="accent2">
                      <a:satMod val="175000"/>
                      <a:alpha val="40000"/>
                    </a:schemeClr>
                  </a:glow>
                  <a:outerShdw blurRad="38100" dist="38100" dir="2700000" algn="tl">
                    <a:srgbClr val="000000">
                      <a:alpha val="43137"/>
                    </a:srgbClr>
                  </a:outerShdw>
                </a:effectLst>
              </a:rPr>
              <a:t>Páris</a:t>
            </a:r>
            <a:r>
              <a:rPr lang="es-ES" b="1" dirty="0">
                <a:effectLst>
                  <a:glow rad="101600">
                    <a:schemeClr val="accent2">
                      <a:satMod val="175000"/>
                      <a:alpha val="40000"/>
                    </a:schemeClr>
                  </a:glow>
                  <a:outerShdw blurRad="38100" dist="38100" dir="2700000" algn="tl">
                    <a:srgbClr val="000000">
                      <a:alpha val="43137"/>
                    </a:srgbClr>
                  </a:outerShdw>
                </a:effectLst>
              </a:rPr>
              <a:t>, cuyo amor por la bella </a:t>
            </a:r>
            <a:r>
              <a:rPr lang="es-ES" b="1" i="1" dirty="0">
                <a:effectLst>
                  <a:glow rad="101600">
                    <a:schemeClr val="accent2">
                      <a:satMod val="175000"/>
                      <a:alpha val="40000"/>
                    </a:schemeClr>
                  </a:glow>
                  <a:outerShdw blurRad="38100" dist="38100" dir="2700000" algn="tl">
                    <a:srgbClr val="000000">
                      <a:alpha val="43137"/>
                    </a:srgbClr>
                  </a:outerShdw>
                </a:effectLst>
              </a:rPr>
              <a:t>Helena </a:t>
            </a:r>
            <a:r>
              <a:rPr lang="es-ES" b="1" dirty="0">
                <a:effectLst>
                  <a:glow rad="101600">
                    <a:schemeClr val="accent2">
                      <a:satMod val="175000"/>
                      <a:alpha val="40000"/>
                    </a:schemeClr>
                  </a:glow>
                  <a:outerShdw blurRad="38100" dist="38100" dir="2700000" algn="tl">
                    <a:srgbClr val="000000">
                      <a:alpha val="43137"/>
                    </a:srgbClr>
                  </a:outerShdw>
                </a:effectLst>
              </a:rPr>
              <a:t>desencadenara una guerra que duró nada más ni nada menos que diez años.</a:t>
            </a:r>
          </a:p>
        </p:txBody>
      </p:sp>
    </p:spTree>
  </p:cSld>
  <p:clrMapOvr>
    <a:masterClrMapping/>
  </p:clrMapOvr>
  <mc:AlternateContent xmlns:mc="http://schemas.openxmlformats.org/markup-compatibility/2006">
    <mc:Choice xmlns:p14="http://schemas.microsoft.com/office/powerpoint/2010/main" Requires="p14">
      <p:transition spd="slow" p14:dur="2250" advTm="20000">
        <p:blinds dir="vert"/>
      </p:transition>
    </mc:Choice>
    <mc:Fallback>
      <p:transition spd="slow" advTm="2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18" presetClass="entr" presetSubtype="3"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upRight)">
                                      <p:cBhvr>
                                        <p:cTn id="22" dur="4000"/>
                                        <p:tgtEl>
                                          <p:spTgt spid="5"/>
                                        </p:tgtEl>
                                      </p:cBhvr>
                                    </p:animEffect>
                                  </p:childTnLst>
                                </p:cTn>
                              </p:par>
                              <p:par>
                                <p:cTn id="23" presetID="18" presetClass="entr" presetSubtype="9"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Lef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850" y="4370388"/>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ruinas de Troya están en </a:t>
            </a:r>
            <a:r>
              <a:rPr lang="es-ES" b="1" dirty="0" err="1">
                <a:effectLst>
                  <a:glow rad="101600">
                    <a:schemeClr val="accent2">
                      <a:satMod val="175000"/>
                      <a:alpha val="40000"/>
                    </a:schemeClr>
                  </a:glow>
                  <a:outerShdw blurRad="38100" dist="38100" dir="2700000" algn="tl">
                    <a:srgbClr val="000000">
                      <a:alpha val="43137"/>
                    </a:srgbClr>
                  </a:outerShdw>
                </a:effectLst>
              </a:rPr>
              <a:t>Hisarlik</a:t>
            </a:r>
            <a:r>
              <a:rPr lang="es-ES" b="1" dirty="0">
                <a:effectLst>
                  <a:glow rad="101600">
                    <a:schemeClr val="accent2">
                      <a:satMod val="175000"/>
                      <a:alpha val="40000"/>
                    </a:schemeClr>
                  </a:glow>
                  <a:outerShdw blurRad="38100" dist="38100" dir="2700000" algn="tl">
                    <a:srgbClr val="000000">
                      <a:alpha val="43137"/>
                    </a:srgbClr>
                  </a:outerShdw>
                </a:effectLst>
              </a:rPr>
              <a:t>, cerca de la costa noroeste de Turquía, al norte de </a:t>
            </a:r>
            <a:r>
              <a:rPr lang="es-ES" b="1" dirty="0" err="1">
                <a:effectLst>
                  <a:glow rad="101600">
                    <a:schemeClr val="accent2">
                      <a:satMod val="175000"/>
                      <a:alpha val="40000"/>
                    </a:schemeClr>
                  </a:glow>
                  <a:outerShdw blurRad="38100" dist="38100" dir="2700000" algn="tl">
                    <a:srgbClr val="000000">
                      <a:alpha val="43137"/>
                    </a:srgbClr>
                  </a:outerShdw>
                </a:effectLst>
              </a:rPr>
              <a:t>Izmir</a:t>
            </a:r>
            <a:r>
              <a:rPr lang="es-ES" b="1" dirty="0">
                <a:effectLst>
                  <a:glow rad="101600">
                    <a:schemeClr val="accent2">
                      <a:satMod val="175000"/>
                      <a:alpha val="40000"/>
                    </a:schemeClr>
                  </a:glow>
                  <a:outerShdw blurRad="38100" dist="38100" dir="2700000" algn="tl">
                    <a:srgbClr val="000000">
                      <a:alpha val="43137"/>
                    </a:srgbClr>
                  </a:outerShdw>
                </a:effectLst>
              </a:rPr>
              <a:t>, nombre moderno de la antigua Esmirna, posible lugar de nacimiento de </a:t>
            </a:r>
            <a:r>
              <a:rPr lang="es-ES" b="1" i="1" dirty="0">
                <a:effectLst>
                  <a:glow rad="101600">
                    <a:schemeClr val="accent2">
                      <a:satMod val="175000"/>
                      <a:alpha val="40000"/>
                    </a:schemeClr>
                  </a:glow>
                  <a:outerShdw blurRad="38100" dist="38100" dir="2700000" algn="tl">
                    <a:srgbClr val="000000">
                      <a:alpha val="43137"/>
                    </a:srgbClr>
                  </a:outerShdw>
                </a:effectLst>
              </a:rPr>
              <a:t>Homero</a:t>
            </a:r>
            <a:r>
              <a:rPr lang="es-ES" b="1" dirty="0">
                <a:effectLst>
                  <a:glow rad="101600">
                    <a:schemeClr val="accent2">
                      <a:satMod val="175000"/>
                      <a:alpha val="40000"/>
                    </a:schemeClr>
                  </a:glow>
                  <a:outerShdw blurRad="38100" dist="38100" dir="2700000" algn="tl">
                    <a:srgbClr val="000000">
                      <a:alpha val="43137"/>
                    </a:srgbClr>
                  </a:outerShdw>
                </a:effectLst>
              </a:rPr>
              <a:t> hace tres mil años atrás, quien nos relatara con tanto detalle lo sucedido en su obra </a:t>
            </a:r>
            <a:r>
              <a:rPr lang="es-ES" b="1" i="1" dirty="0">
                <a:effectLst>
                  <a:glow rad="101600">
                    <a:schemeClr val="accent2">
                      <a:satMod val="175000"/>
                      <a:alpha val="40000"/>
                    </a:schemeClr>
                  </a:glow>
                  <a:outerShdw blurRad="38100" dist="38100" dir="2700000" algn="tl">
                    <a:srgbClr val="000000">
                      <a:alpha val="43137"/>
                    </a:srgbClr>
                  </a:outerShdw>
                </a:effectLst>
              </a:rPr>
              <a:t>La </a:t>
            </a:r>
            <a:r>
              <a:rPr lang="es-ES" b="1"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Ilíada</a:t>
            </a:r>
            <a:r>
              <a:rPr lang="es-ES"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p>
        </p:txBody>
      </p:sp>
    </p:spTree>
  </p:cSld>
  <p:clrMapOvr>
    <a:masterClrMapping/>
  </p:clrMapOvr>
  <mc:AlternateContent xmlns:mc="http://schemas.openxmlformats.org/markup-compatibility/2006">
    <mc:Choice xmlns:p14="http://schemas.microsoft.com/office/powerpoint/2010/main" Requires="p14">
      <p:transition spd="slow" p14:dur="2250" advTm="32000">
        <p:blinds dir="vert"/>
      </p:transition>
    </mc:Choice>
    <mc:Fallback>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4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750" y="4657725"/>
            <a:ext cx="81359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gracias a la traducción de ésta que hiciera el poeta inglés Alexander        </a:t>
            </a:r>
            <a:r>
              <a:rPr lang="es-ES" b="1" i="1" dirty="0">
                <a:effectLst>
                  <a:glow rad="101600">
                    <a:schemeClr val="accent2">
                      <a:satMod val="175000"/>
                      <a:alpha val="40000"/>
                    </a:schemeClr>
                  </a:glow>
                  <a:outerShdw blurRad="38100" dist="38100" dir="2700000" algn="tl">
                    <a:srgbClr val="000000">
                      <a:alpha val="43137"/>
                    </a:srgbClr>
                  </a:outerShdw>
                </a:effectLst>
              </a:rPr>
              <a:t>Pope </a:t>
            </a:r>
            <a:r>
              <a:rPr lang="es-ES" b="1" dirty="0">
                <a:effectLst>
                  <a:glow rad="101600">
                    <a:schemeClr val="accent2">
                      <a:satMod val="175000"/>
                      <a:alpha val="40000"/>
                    </a:schemeClr>
                  </a:glow>
                  <a:outerShdw blurRad="38100" dist="38100" dir="2700000" algn="tl">
                    <a:srgbClr val="000000">
                      <a:alpha val="43137"/>
                    </a:srgbClr>
                  </a:outerShdw>
                </a:effectLst>
              </a:rPr>
              <a:t>que se ubicó a la perdida ciudad sobre una colina entre los ríos </a:t>
            </a:r>
            <a:r>
              <a:rPr lang="es-ES" b="1" dirty="0" err="1">
                <a:effectLst>
                  <a:glow rad="101600">
                    <a:schemeClr val="accent2">
                      <a:satMod val="175000"/>
                      <a:alpha val="40000"/>
                    </a:schemeClr>
                  </a:glow>
                  <a:outerShdw blurRad="38100" dist="38100" dir="2700000" algn="tl">
                    <a:srgbClr val="000000">
                      <a:alpha val="43137"/>
                    </a:srgbClr>
                  </a:outerShdw>
                </a:effectLst>
              </a:rPr>
              <a:t>Escamandro</a:t>
            </a:r>
            <a:r>
              <a:rPr lang="es-ES" b="1" dirty="0">
                <a:effectLst>
                  <a:glow rad="101600">
                    <a:schemeClr val="accent2">
                      <a:satMod val="175000"/>
                      <a:alpha val="40000"/>
                    </a:schemeClr>
                  </a:glow>
                  <a:outerShdw blurRad="38100" dist="38100" dir="2700000" algn="tl">
                    <a:srgbClr val="000000">
                      <a:alpha val="43137"/>
                    </a:srgbClr>
                  </a:outerShdw>
                </a:effectLst>
              </a:rPr>
              <a:t> y </a:t>
            </a:r>
            <a:r>
              <a:rPr lang="es-ES" b="1" dirty="0" err="1">
                <a:effectLst>
                  <a:glow rad="101600">
                    <a:schemeClr val="accent2">
                      <a:satMod val="175000"/>
                      <a:alpha val="40000"/>
                    </a:schemeClr>
                  </a:glow>
                  <a:outerShdw blurRad="38100" dist="38100" dir="2700000" algn="tl">
                    <a:srgbClr val="000000">
                      <a:alpha val="43137"/>
                    </a:srgbClr>
                  </a:outerShdw>
                </a:effectLst>
              </a:rPr>
              <a:t>Simois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3000">
        <p14:ripp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cstate="print"/>
          <a:srcRect/>
          <a:stretch>
            <a:fillRect/>
          </a:stretch>
        </p:blipFill>
        <p:spPr bwMode="auto">
          <a:xfrm>
            <a:off x="1476375" y="0"/>
            <a:ext cx="6119813" cy="5715000"/>
          </a:xfrm>
          <a:prstGeom prst="rect">
            <a:avLst/>
          </a:prstGeom>
          <a:noFill/>
          <a:ln w="9525">
            <a:noFill/>
            <a:miter lim="800000"/>
            <a:headEnd/>
            <a:tailEnd/>
          </a:ln>
        </p:spPr>
      </p:pic>
      <p:sp>
        <p:nvSpPr>
          <p:cNvPr id="5" name="4 Marco"/>
          <p:cNvSpPr/>
          <p:nvPr/>
        </p:nvSpPr>
        <p:spPr>
          <a:xfrm>
            <a:off x="0" y="0"/>
            <a:ext cx="1476375" cy="5715000"/>
          </a:xfrm>
          <a:prstGeom prst="frame">
            <a:avLst>
              <a:gd name="adj1" fmla="val 29167"/>
            </a:avLst>
          </a:prstGeom>
          <a:solidFill>
            <a:schemeClr val="tx2">
              <a:lumMod val="9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7596188" y="0"/>
            <a:ext cx="1547812" cy="5715000"/>
          </a:xfrm>
          <a:prstGeom prst="frame">
            <a:avLst>
              <a:gd name="adj1" fmla="val 29167"/>
            </a:avLst>
          </a:prstGeom>
          <a:solidFill>
            <a:schemeClr val="tx2">
              <a:lumMod val="9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7" name="6 Imagen" descr="5135054452_7dafe58c41_b.jpg"/>
          <p:cNvPicPr>
            <a:picLocks noChangeAspect="1"/>
          </p:cNvPicPr>
          <p:nvPr/>
        </p:nvPicPr>
        <p:blipFill>
          <a:blip r:embed="rId2" cstate="print"/>
          <a:srcRect/>
          <a:stretch>
            <a:fillRect/>
          </a:stretch>
        </p:blipFill>
        <p:spPr bwMode="auto">
          <a:xfrm>
            <a:off x="1476375" y="0"/>
            <a:ext cx="6119813" cy="5715000"/>
          </a:xfrm>
          <a:prstGeom prst="rect">
            <a:avLst/>
          </a:prstGeom>
          <a:noFill/>
          <a:ln w="9525">
            <a:noFill/>
            <a:miter lim="800000"/>
            <a:headEnd/>
            <a:tailEnd/>
          </a:ln>
        </p:spPr>
      </p:pic>
      <p:sp>
        <p:nvSpPr>
          <p:cNvPr id="8" name="7 Rectángulo"/>
          <p:cNvSpPr/>
          <p:nvPr/>
        </p:nvSpPr>
        <p:spPr>
          <a:xfrm>
            <a:off x="1476375" y="0"/>
            <a:ext cx="6119813" cy="5715000"/>
          </a:xfrm>
          <a:prstGeom prst="rect">
            <a:avLst/>
          </a:prstGeom>
          <a:solidFill>
            <a:schemeClr val="tx2">
              <a:lumMod val="90000"/>
              <a:alpha val="6196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403350" y="4657725"/>
            <a:ext cx="65532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Cuenta la </a:t>
            </a:r>
            <a:r>
              <a:rPr lang="es-ES" b="1"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Ilíada</a:t>
            </a:r>
            <a:r>
              <a:rPr lang="es-ES" b="1" dirty="0">
                <a:effectLst>
                  <a:glow rad="101600">
                    <a:schemeClr val="accent2">
                      <a:satMod val="175000"/>
                      <a:alpha val="40000"/>
                    </a:schemeClr>
                  </a:glow>
                  <a:outerShdw blurRad="38100" dist="38100" dir="2700000" algn="tl">
                    <a:srgbClr val="000000">
                      <a:alpha val="43137"/>
                    </a:srgbClr>
                  </a:outerShdw>
                </a:effectLst>
              </a:rPr>
              <a:t> que el príncipe</a:t>
            </a:r>
            <a:r>
              <a:rPr lang="es-ES" b="1" i="1" dirty="0">
                <a:effectLst>
                  <a:glow rad="101600">
                    <a:schemeClr val="accent2">
                      <a:satMod val="175000"/>
                      <a:alpha val="40000"/>
                    </a:schemeClr>
                  </a:glow>
                  <a:outerShdw blurRad="38100" dist="38100" dir="2700000" algn="tl">
                    <a:srgbClr val="000000">
                      <a:alpha val="43137"/>
                    </a:srgbClr>
                  </a:outerShdw>
                </a:effectLst>
              </a:rPr>
              <a:t> </a:t>
            </a:r>
            <a:r>
              <a:rPr lang="es-ES" b="1" i="1" dirty="0" err="1">
                <a:effectLst>
                  <a:glow rad="101600">
                    <a:schemeClr val="accent2">
                      <a:satMod val="175000"/>
                      <a:alpha val="40000"/>
                    </a:schemeClr>
                  </a:glow>
                  <a:outerShdw blurRad="38100" dist="38100" dir="2700000" algn="tl">
                    <a:srgbClr val="000000">
                      <a:alpha val="43137"/>
                    </a:srgbClr>
                  </a:outerShdw>
                </a:effectLst>
              </a:rPr>
              <a:t>Páris</a:t>
            </a:r>
            <a:r>
              <a:rPr lang="es-ES" b="1" dirty="0">
                <a:effectLst>
                  <a:glow rad="101600">
                    <a:schemeClr val="accent2">
                      <a:satMod val="175000"/>
                      <a:alpha val="40000"/>
                    </a:schemeClr>
                  </a:glow>
                  <a:outerShdw blurRad="38100" dist="38100" dir="2700000" algn="tl">
                    <a:srgbClr val="000000">
                      <a:alpha val="43137"/>
                    </a:srgbClr>
                  </a:outerShdw>
                </a:effectLst>
              </a:rPr>
              <a:t>, hijo del rey </a:t>
            </a:r>
            <a:r>
              <a:rPr lang="es-ES" b="1" i="1" dirty="0">
                <a:effectLst>
                  <a:glow rad="101600">
                    <a:schemeClr val="accent2">
                      <a:satMod val="175000"/>
                      <a:alpha val="40000"/>
                    </a:schemeClr>
                  </a:glow>
                  <a:outerShdw blurRad="38100" dist="38100" dir="2700000" algn="tl">
                    <a:srgbClr val="000000">
                      <a:alpha val="43137"/>
                    </a:srgbClr>
                  </a:outerShdw>
                </a:effectLst>
              </a:rPr>
              <a:t>Príamo de Troya</a:t>
            </a:r>
            <a:r>
              <a:rPr lang="es-ES" b="1" dirty="0">
                <a:effectLst>
                  <a:glow rad="101600">
                    <a:schemeClr val="accent2">
                      <a:satMod val="175000"/>
                      <a:alpha val="40000"/>
                    </a:schemeClr>
                  </a:glow>
                  <a:outerShdw blurRad="38100" dist="38100" dir="2700000" algn="tl">
                    <a:srgbClr val="000000">
                      <a:alpha val="43137"/>
                    </a:srgbClr>
                  </a:outerShdw>
                </a:effectLst>
              </a:rPr>
              <a:t>, fue convocado para dirimir quién de las diosas griegas, </a:t>
            </a:r>
            <a:r>
              <a:rPr lang="es-ES" b="1" i="1" dirty="0">
                <a:effectLst>
                  <a:glow rad="101600">
                    <a:schemeClr val="accent2">
                      <a:satMod val="175000"/>
                      <a:alpha val="40000"/>
                    </a:schemeClr>
                  </a:glow>
                  <a:outerShdw blurRad="38100" dist="38100" dir="2700000" algn="tl">
                    <a:srgbClr val="000000">
                      <a:alpha val="43137"/>
                    </a:srgbClr>
                  </a:outerShdw>
                </a:effectLst>
              </a:rPr>
              <a:t>Hera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i="1" dirty="0">
                <a:effectLst>
                  <a:glow rad="101600">
                    <a:schemeClr val="accent2">
                      <a:satMod val="175000"/>
                      <a:alpha val="40000"/>
                    </a:schemeClr>
                  </a:glow>
                  <a:outerShdw blurRad="38100" dist="38100" dir="2700000" algn="tl">
                    <a:srgbClr val="000000">
                      <a:alpha val="43137"/>
                    </a:srgbClr>
                  </a:outerShdw>
                </a:effectLst>
              </a:rPr>
              <a:t>Atenea</a:t>
            </a:r>
            <a:r>
              <a:rPr lang="es-ES" b="1" dirty="0">
                <a:effectLst>
                  <a:glow rad="101600">
                    <a:schemeClr val="accent2">
                      <a:satMod val="175000"/>
                      <a:alpha val="40000"/>
                    </a:schemeClr>
                  </a:glow>
                  <a:outerShdw blurRad="38100" dist="38100" dir="2700000" algn="tl">
                    <a:srgbClr val="000000">
                      <a:alpha val="43137"/>
                    </a:srgbClr>
                  </a:outerShdw>
                </a:effectLst>
              </a:rPr>
              <a:t> y </a:t>
            </a:r>
            <a:r>
              <a:rPr lang="es-ES" b="1" i="1" dirty="0">
                <a:effectLst>
                  <a:glow rad="101600">
                    <a:schemeClr val="accent2">
                      <a:satMod val="175000"/>
                      <a:alpha val="40000"/>
                    </a:schemeClr>
                  </a:glow>
                  <a:outerShdw blurRad="38100" dist="38100" dir="2700000" algn="tl">
                    <a:srgbClr val="000000">
                      <a:alpha val="43137"/>
                    </a:srgbClr>
                  </a:outerShdw>
                </a:effectLst>
              </a:rPr>
              <a:t>Afrodita</a:t>
            </a:r>
            <a:r>
              <a:rPr lang="es-ES" b="1" dirty="0">
                <a:effectLst>
                  <a:glow rad="101600">
                    <a:schemeClr val="accent2">
                      <a:satMod val="175000"/>
                      <a:alpha val="40000"/>
                    </a:schemeClr>
                  </a:glow>
                  <a:outerShdw blurRad="38100" dist="38100" dir="2700000" algn="tl">
                    <a:srgbClr val="000000">
                      <a:alpha val="43137"/>
                    </a:srgbClr>
                  </a:outerShdw>
                </a:effectLst>
              </a:rPr>
              <a:t> era la más hermosa.</a:t>
            </a:r>
          </a:p>
        </p:txBody>
      </p:sp>
    </p:spTree>
  </p:cSld>
  <p:clrMapOvr>
    <a:masterClrMapping/>
  </p:clrMapOvr>
  <mc:AlternateContent xmlns:mc="http://schemas.openxmlformats.org/markup-compatibility/2006">
    <mc:Choice xmlns:p14="http://schemas.microsoft.com/office/powerpoint/2010/main" Requires="p14">
      <p:transition spd="slow" p14:dur="3000" advTm="24000">
        <p14:glitter dir="u"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4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4000"/>
                                        <p:tgtEl>
                                          <p:spTgt spid="6"/>
                                        </p:tgtEl>
                                      </p:cBhvr>
                                    </p:animEffect>
                                  </p:childTnLst>
                                </p:cTn>
                              </p:par>
                              <p:par>
                                <p:cTn id="11" presetID="8" presetClass="exit" presetSubtype="32" fill="hold" nodeType="withEffect">
                                  <p:stCondLst>
                                    <p:cond delay="0"/>
                                  </p:stCondLst>
                                  <p:childTnLst>
                                    <p:animEffect transition="out" filter="diamond(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4" presetClass="exit" presetSubtype="16" fill="hold" nodeType="withEffect">
                                  <p:stCondLst>
                                    <p:cond delay="0"/>
                                  </p:stCondLst>
                                  <p:childTnLst>
                                    <p:animEffect transition="out" filter="box(i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750" y="4945063"/>
            <a:ext cx="8064500" cy="647700"/>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Como él estaba temeroso de las represalias que tomaran las que dejara de lado, comenzaron a ofrecerle recompensas para conseguir su voto. </a:t>
            </a:r>
          </a:p>
        </p:txBody>
      </p:sp>
    </p:spTree>
  </p:cSld>
  <p:clrMapOvr>
    <a:masterClrMapping/>
  </p:clrMapOvr>
  <mc:AlternateContent xmlns:mc="http://schemas.openxmlformats.org/markup-compatibility/2006">
    <mc:Choice xmlns:p14="http://schemas.microsoft.com/office/powerpoint/2010/main" Requires="p14">
      <p:transition spd="slow" p14:dur="2500" advTm="21000">
        <p14:shred/>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4213" y="4370388"/>
            <a:ext cx="82089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le ofreció riquezas y dominio sobre todo Asia, otra sabiduría e invencibilidad, la tercera le concedería el amor de </a:t>
            </a:r>
            <a:r>
              <a:rPr lang="es-ES" b="1" i="1" dirty="0">
                <a:effectLst>
                  <a:glow rad="101600">
                    <a:schemeClr val="accent2">
                      <a:satMod val="175000"/>
                      <a:alpha val="40000"/>
                    </a:schemeClr>
                  </a:glow>
                  <a:outerShdw blurRad="38100" dist="38100" dir="2700000" algn="tl">
                    <a:srgbClr val="000000">
                      <a:alpha val="43137"/>
                    </a:srgbClr>
                  </a:outerShdw>
                </a:effectLst>
              </a:rPr>
              <a:t>Helena</a:t>
            </a:r>
            <a:r>
              <a:rPr lang="es-ES" b="1" dirty="0">
                <a:effectLst>
                  <a:glow rad="101600">
                    <a:schemeClr val="accent2">
                      <a:satMod val="175000"/>
                      <a:alpha val="40000"/>
                    </a:schemeClr>
                  </a:glow>
                  <a:outerShdw blurRad="38100" dist="38100" dir="2700000" algn="tl">
                    <a:srgbClr val="000000">
                      <a:alpha val="43137"/>
                    </a:srgbClr>
                  </a:outerShdw>
                </a:effectLst>
              </a:rPr>
              <a:t>, esposa del rey de Esparta, </a:t>
            </a:r>
            <a:r>
              <a:rPr lang="es-ES" b="1" i="1" dirty="0">
                <a:effectLst>
                  <a:glow rad="101600">
                    <a:schemeClr val="accent2">
                      <a:satMod val="175000"/>
                      <a:alpha val="40000"/>
                    </a:schemeClr>
                  </a:glow>
                  <a:outerShdw blurRad="38100" dist="38100" dir="2700000" algn="tl">
                    <a:srgbClr val="000000">
                      <a:alpha val="43137"/>
                    </a:srgbClr>
                  </a:outerShdw>
                </a:effectLst>
              </a:rPr>
              <a:t>Menelao</a:t>
            </a:r>
            <a:r>
              <a:rPr lang="es-ES" b="1" dirty="0">
                <a:effectLst>
                  <a:glow rad="101600">
                    <a:schemeClr val="accent2">
                      <a:satMod val="175000"/>
                      <a:alpha val="40000"/>
                    </a:schemeClr>
                  </a:glow>
                  <a:outerShdw blurRad="38100" dist="38100" dir="2700000" algn="tl">
                    <a:srgbClr val="000000">
                      <a:alpha val="43137"/>
                    </a:srgbClr>
                  </a:outerShdw>
                </a:effectLst>
              </a:rPr>
              <a:t>, considerada la mujer más codiciable del mundo por aquellos tiempos.</a:t>
            </a:r>
          </a:p>
        </p:txBody>
      </p:sp>
    </p:spTree>
  </p:cSld>
  <p:clrMapOvr>
    <a:masterClrMapping/>
  </p:clrMapOvr>
  <mc:AlternateContent xmlns:mc="http://schemas.openxmlformats.org/markup-compatibility/2006">
    <mc:Choice xmlns:p14="http://schemas.microsoft.com/office/powerpoint/2010/main" Requires="p14">
      <p:transition spd="slow" p14:dur="3000" advTm="29000">
        <p14:honeycomb/>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5"/>
                                        </p:tgtEl>
                                      </p:cBhvr>
                                    </p:animEffect>
                                    <p:set>
                                      <p:cBhvr>
                                        <p:cTn id="19" dur="1" fill="hold">
                                          <p:stCondLst>
                                            <p:cond delay="3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4213" y="4657725"/>
            <a:ext cx="79200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evidente que su elección no fue la mejor, puesto que desencadenó una tragedia que destrozó su ciudad natal costando la vida a miles de inocentes.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2000">
        <p15:prstTrans prst="fallOve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4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116013" y="4657725"/>
            <a:ext cx="7272337"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La playa descrita por </a:t>
            </a:r>
            <a:r>
              <a:rPr lang="es-ES" b="1" i="1" dirty="0">
                <a:effectLst>
                  <a:glow rad="101600">
                    <a:srgbClr val="C00000">
                      <a:alpha val="60000"/>
                    </a:srgbClr>
                  </a:glow>
                  <a:outerShdw blurRad="38100" dist="38100" dir="2700000" algn="tl">
                    <a:srgbClr val="1F497D"/>
                  </a:outerShdw>
                </a:effectLst>
              </a:rPr>
              <a:t>Homero</a:t>
            </a:r>
            <a:r>
              <a:rPr lang="es-ES" b="1" dirty="0">
                <a:effectLst>
                  <a:glow rad="101600">
                    <a:srgbClr val="C00000">
                      <a:alpha val="60000"/>
                    </a:srgbClr>
                  </a:glow>
                  <a:outerShdw blurRad="38100" dist="38100" dir="2700000" algn="tl">
                    <a:srgbClr val="1F497D"/>
                  </a:outerShdw>
                </a:effectLst>
              </a:rPr>
              <a:t>, donde desembarcaron las tropas enemigas, se encuentra hoy 15 kilómetros más alejada. Pero persisten dos fenómenos en los que él hace hincapié:</a:t>
            </a:r>
          </a:p>
        </p:txBody>
      </p:sp>
    </p:spTree>
  </p:cSld>
  <p:clrMapOvr>
    <a:masterClrMapping/>
  </p:clrMapOvr>
  <mc:AlternateContent xmlns:mc="http://schemas.openxmlformats.org/markup-compatibility/2006">
    <mc:Choice xmlns:p14="http://schemas.microsoft.com/office/powerpoint/2010/main" Requires="p14">
      <p:transition spd="slow" p14:dur="2250" advTm="24000">
        <p14:prism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4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900113" y="479107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viento que sopla incesantemente sobre las hierbas altas (cosa que no ocurre en ningún otro lugar de la zona) y las pequeñas encinas achaparradas que al parecer son originarias de ese lugar.</a:t>
            </a:r>
          </a:p>
        </p:txBody>
      </p:sp>
    </p:spTree>
  </p:cSld>
  <p:clrMapOvr>
    <a:masterClrMapping/>
  </p:clrMapOvr>
  <mc:AlternateContent xmlns:mc="http://schemas.openxmlformats.org/markup-compatibility/2006">
    <mc:Choice xmlns:p14="http://schemas.microsoft.com/office/powerpoint/2010/main" Requires="p14">
      <p:transition spd="slow" p14:dur="2250" advTm="25000">
        <p14:gallery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4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657725"/>
            <a:ext cx="77041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dada la importancia de la historia de la que fue protagonista hubiéramos deseado encontrar una imponente ciudad en su emplazamiento.</a:t>
            </a:r>
          </a:p>
        </p:txBody>
      </p:sp>
    </p:spTree>
  </p:cSld>
  <p:clrMapOvr>
    <a:masterClrMapping/>
  </p:clrMapOvr>
  <mc:AlternateContent xmlns:mc="http://schemas.openxmlformats.org/markup-compatibility/2006">
    <mc:Choice xmlns:p14="http://schemas.microsoft.com/office/powerpoint/2010/main" Requires="p14">
      <p:transition spd="slow" p14:dur="2000" advTm="21000">
        <p14:prism/>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4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971550" y="4586288"/>
            <a:ext cx="7704138"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podemos dejar de pensar en los protagonistas de ella mientras caminamos entre las ruinas: </a:t>
            </a:r>
            <a:r>
              <a:rPr lang="es-ES" b="1" i="1" dirty="0">
                <a:effectLst>
                  <a:glow rad="101600">
                    <a:schemeClr val="accent2">
                      <a:satMod val="175000"/>
                      <a:alpha val="40000"/>
                    </a:schemeClr>
                  </a:glow>
                  <a:outerShdw blurRad="38100" dist="38100" dir="2700000" algn="tl">
                    <a:srgbClr val="000000">
                      <a:alpha val="43137"/>
                    </a:srgbClr>
                  </a:outerShdw>
                </a:effectLst>
              </a:rPr>
              <a:t>Helena</a:t>
            </a:r>
            <a:r>
              <a:rPr lang="es-ES" b="1" dirty="0">
                <a:effectLst>
                  <a:glow rad="101600">
                    <a:schemeClr val="accent2">
                      <a:satMod val="175000"/>
                      <a:alpha val="40000"/>
                    </a:schemeClr>
                  </a:glow>
                  <a:outerShdw blurRad="38100" dist="38100" dir="2700000" algn="tl">
                    <a:srgbClr val="000000">
                      <a:alpha val="43137"/>
                    </a:srgbClr>
                  </a:outerShdw>
                </a:effectLst>
              </a:rPr>
              <a:t>, cuya belleza movilizó mil naves de guerra.</a:t>
            </a:r>
          </a:p>
        </p:txBody>
      </p:sp>
    </p:spTree>
  </p:cSld>
  <p:clrMapOvr>
    <a:masterClrMapping/>
  </p:clrMapOvr>
  <mc:AlternateContent xmlns:mc="http://schemas.openxmlformats.org/markup-compatibility/2006">
    <mc:Choice xmlns:p14="http://schemas.microsoft.com/office/powerpoint/2010/main" Requires="p14">
      <p:transition spd="slow" p14:dur="2500" advTm="21000">
        <p14:ferris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4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850" y="4657725"/>
            <a:ext cx="8280400" cy="923925"/>
          </a:xfrm>
          <a:prstGeom prst="rect">
            <a:avLst/>
          </a:prstGeom>
          <a:noFill/>
        </p:spPr>
        <p:txBody>
          <a:bodyPr>
            <a:spAutoFit/>
          </a:bodyPr>
          <a:lstStyle/>
          <a:p>
            <a:pPr>
              <a:defRPr/>
            </a:pPr>
            <a:r>
              <a:rPr lang="es-ES" b="1" i="1" dirty="0" err="1">
                <a:effectLst>
                  <a:glow rad="101600">
                    <a:schemeClr val="accent2">
                      <a:satMod val="175000"/>
                      <a:alpha val="40000"/>
                    </a:schemeClr>
                  </a:glow>
                  <a:outerShdw blurRad="38100" dist="38100" dir="2700000" algn="tl">
                    <a:srgbClr val="000000">
                      <a:alpha val="43137"/>
                    </a:srgbClr>
                  </a:outerShdw>
                </a:effectLst>
              </a:rPr>
              <a:t>Páris</a:t>
            </a:r>
            <a:r>
              <a:rPr lang="es-ES" b="1" dirty="0">
                <a:effectLst>
                  <a:glow rad="101600">
                    <a:schemeClr val="accent2">
                      <a:satMod val="175000"/>
                      <a:alpha val="40000"/>
                    </a:schemeClr>
                  </a:glow>
                  <a:outerShdw blurRad="38100" dist="38100" dir="2700000" algn="tl">
                    <a:srgbClr val="000000">
                      <a:alpha val="43137"/>
                    </a:srgbClr>
                  </a:outerShdw>
                </a:effectLst>
              </a:rPr>
              <a:t>, cuyo amor atrajo una enorme maldición sobre su pueblo, </a:t>
            </a:r>
            <a:r>
              <a:rPr lang="es-ES" b="1" i="1" dirty="0">
                <a:effectLst>
                  <a:glow rad="101600">
                    <a:schemeClr val="accent2">
                      <a:satMod val="175000"/>
                      <a:alpha val="40000"/>
                    </a:schemeClr>
                  </a:glow>
                  <a:outerShdw blurRad="38100" dist="38100" dir="2700000" algn="tl">
                    <a:srgbClr val="000000">
                      <a:alpha val="43137"/>
                    </a:srgbClr>
                  </a:outerShdw>
                </a:effectLst>
              </a:rPr>
              <a:t>Príamo</a:t>
            </a:r>
            <a:r>
              <a:rPr lang="es-ES" b="1" dirty="0">
                <a:effectLst>
                  <a:glow rad="101600">
                    <a:schemeClr val="accent2">
                      <a:satMod val="175000"/>
                      <a:alpha val="40000"/>
                    </a:schemeClr>
                  </a:glow>
                  <a:outerShdw blurRad="38100" dist="38100" dir="2700000" algn="tl">
                    <a:srgbClr val="000000">
                      <a:alpha val="43137"/>
                    </a:srgbClr>
                  </a:outerShdw>
                </a:effectLst>
              </a:rPr>
              <a:t>, que luchó junto a su hijo sin claudicar, </a:t>
            </a:r>
            <a:r>
              <a:rPr lang="es-ES" b="1" i="1" dirty="0">
                <a:effectLst>
                  <a:glow rad="101600">
                    <a:schemeClr val="accent2">
                      <a:satMod val="175000"/>
                      <a:alpha val="40000"/>
                    </a:schemeClr>
                  </a:glow>
                  <a:outerShdw blurRad="38100" dist="38100" dir="2700000" algn="tl">
                    <a:srgbClr val="000000">
                      <a:alpha val="43137"/>
                    </a:srgbClr>
                  </a:outerShdw>
                </a:effectLst>
              </a:rPr>
              <a:t>Menelao</a:t>
            </a:r>
            <a:r>
              <a:rPr lang="es-ES" b="1" dirty="0">
                <a:effectLst>
                  <a:glow rad="101600">
                    <a:schemeClr val="accent2">
                      <a:satMod val="175000"/>
                      <a:alpha val="40000"/>
                    </a:schemeClr>
                  </a:glow>
                  <a:outerShdw blurRad="38100" dist="38100" dir="2700000" algn="tl">
                    <a:srgbClr val="000000">
                      <a:alpha val="43137"/>
                    </a:srgbClr>
                  </a:outerShdw>
                </a:effectLst>
              </a:rPr>
              <a:t>, que estaba obsesionado por recuperar a su esposa.</a:t>
            </a:r>
          </a:p>
        </p:txBody>
      </p:sp>
    </p:spTree>
  </p:cSld>
  <p:clrMapOvr>
    <a:masterClrMapping/>
  </p:clrMapOvr>
  <mc:AlternateContent xmlns:mc="http://schemas.openxmlformats.org/markup-compatibility/2006">
    <mc:Choice xmlns:p14="http://schemas.microsoft.com/office/powerpoint/2010/main" Requires="p14">
      <p:transition spd="slow" p14:dur="2500" advTm="24000">
        <p14:ferris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042988" y="4657725"/>
            <a:ext cx="72739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a:t>
            </a:r>
            <a:r>
              <a:rPr lang="es-ES" b="1" i="1" dirty="0">
                <a:effectLst>
                  <a:glow rad="101600">
                    <a:schemeClr val="accent2">
                      <a:satMod val="175000"/>
                      <a:alpha val="40000"/>
                    </a:schemeClr>
                  </a:glow>
                  <a:outerShdw blurRad="38100" dist="38100" dir="2700000" algn="tl">
                    <a:srgbClr val="000000">
                      <a:alpha val="43137"/>
                    </a:srgbClr>
                  </a:outerShdw>
                </a:effectLst>
              </a:rPr>
              <a:t>Agamenón</a:t>
            </a:r>
            <a:r>
              <a:rPr lang="es-ES" b="1" dirty="0">
                <a:effectLst>
                  <a:glow rad="101600">
                    <a:schemeClr val="accent2">
                      <a:satMod val="175000"/>
                      <a:alpha val="40000"/>
                    </a:schemeClr>
                  </a:glow>
                  <a:outerShdw blurRad="38100" dist="38100" dir="2700000" algn="tl">
                    <a:srgbClr val="000000">
                      <a:alpha val="43137"/>
                    </a:srgbClr>
                  </a:outerShdw>
                </a:effectLst>
              </a:rPr>
              <a:t>, que dejara a su familia por ayudar a su hermano. Tanto como en los grandes héroes de cada bando: </a:t>
            </a:r>
            <a:r>
              <a:rPr lang="es-ES" b="1" i="1" dirty="0">
                <a:effectLst>
                  <a:glow rad="101600">
                    <a:schemeClr val="accent2">
                      <a:satMod val="175000"/>
                      <a:alpha val="40000"/>
                    </a:schemeClr>
                  </a:glow>
                  <a:outerShdw blurRad="38100" dist="38100" dir="2700000" algn="tl">
                    <a:srgbClr val="000000">
                      <a:alpha val="43137"/>
                    </a:srgbClr>
                  </a:outerShdw>
                </a:effectLst>
              </a:rPr>
              <a:t>Héctor</a:t>
            </a:r>
            <a:r>
              <a:rPr lang="es-ES" b="1" dirty="0">
                <a:effectLst>
                  <a:glow rad="101600">
                    <a:schemeClr val="accent2">
                      <a:satMod val="175000"/>
                      <a:alpha val="40000"/>
                    </a:schemeClr>
                  </a:glow>
                  <a:outerShdw blurRad="38100" dist="38100" dir="2700000" algn="tl">
                    <a:srgbClr val="000000">
                      <a:alpha val="43137"/>
                    </a:srgbClr>
                  </a:outerShdw>
                </a:effectLst>
              </a:rPr>
              <a:t> por Troya y </a:t>
            </a:r>
            <a:r>
              <a:rPr lang="es-ES" b="1" i="1" dirty="0">
                <a:effectLst>
                  <a:glow rad="101600">
                    <a:schemeClr val="accent2">
                      <a:satMod val="175000"/>
                      <a:alpha val="40000"/>
                    </a:schemeClr>
                  </a:glow>
                  <a:outerShdw blurRad="38100" dist="38100" dir="2700000" algn="tl">
                    <a:srgbClr val="000000">
                      <a:alpha val="43137"/>
                    </a:srgbClr>
                  </a:outerShdw>
                </a:effectLst>
              </a:rPr>
              <a:t>Aquiles</a:t>
            </a:r>
            <a:r>
              <a:rPr lang="es-ES" b="1" dirty="0">
                <a:effectLst>
                  <a:glow rad="101600">
                    <a:schemeClr val="accent2">
                      <a:satMod val="175000"/>
                      <a:alpha val="40000"/>
                    </a:schemeClr>
                  </a:glow>
                  <a:outerShdw blurRad="38100" dist="38100" dir="2700000" algn="tl">
                    <a:srgbClr val="000000">
                      <a:alpha val="43137"/>
                    </a:srgbClr>
                  </a:outerShdw>
                </a:effectLst>
              </a:rPr>
              <a:t> por Grecia.</a:t>
            </a:r>
          </a:p>
        </p:txBody>
      </p:sp>
    </p:spTree>
  </p:cSld>
  <p:clrMapOvr>
    <a:masterClrMapping/>
  </p:clrMapOvr>
  <mc:AlternateContent xmlns:mc="http://schemas.openxmlformats.org/markup-compatibility/2006">
    <mc:Choice xmlns:p14="http://schemas.microsoft.com/office/powerpoint/2010/main" Requires="p14">
      <p:transition spd="slow" p14:dur="2500" advTm="23000">
        <p14:ferris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500" fill="hold"/>
                                        <p:tgtEl>
                                          <p:spTgt spid="4"/>
                                        </p:tgtEl>
                                        <p:attrNameLst>
                                          <p:attrName>ppt_w</p:attrName>
                                        </p:attrNameLst>
                                      </p:cBhvr>
                                      <p:tavLst>
                                        <p:tav tm="0">
                                          <p:val>
                                            <p:strVal val="4/3*#ppt_w"/>
                                          </p:val>
                                        </p:tav>
                                        <p:tav tm="100000">
                                          <p:val>
                                            <p:strVal val="#ppt_w"/>
                                          </p:val>
                                        </p:tav>
                                      </p:tavLst>
                                    </p:anim>
                                    <p:anim calcmode="lin" valueType="num">
                                      <p:cBhvr>
                                        <p:cTn id="15" dur="45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500"/>
                                        <p:tgtEl>
                                          <p:spTgt spid="4"/>
                                        </p:tgtEl>
                                      </p:cBhvr>
                                    </p:animEffect>
                                  </p:childTnLst>
                                </p:cTn>
                              </p:par>
                            </p:childTnLst>
                          </p:cTn>
                        </p:par>
                        <p:par>
                          <p:cTn id="19" fill="hold">
                            <p:stCondLst>
                              <p:cond delay="4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4213" y="4657725"/>
            <a:ext cx="77041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ciudad perdida que fue encontrada, una historia legendaria que el presente confirmó, allí está para que demos testimonio nosotros también, en la costa de Turquía, sobre el Mar Egeo, aguardándonos.</a:t>
            </a:r>
          </a:p>
        </p:txBody>
      </p:sp>
    </p:spTree>
  </p:cSld>
  <p:clrMapOvr>
    <a:masterClrMapping/>
  </p:clrMapOvr>
  <mc:AlternateContent xmlns:mc="http://schemas.openxmlformats.org/markup-compatibility/2006">
    <mc:Choice xmlns:p14="http://schemas.microsoft.com/office/powerpoint/2010/main" Requires="p14">
      <p:transition spd="slow" p14:dur="2500" advTm="26000">
        <p14:ferris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onut Caras 1978 - Romanian professional photographer - Tutt'Art@ (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onut Caras 1978 - Romanian professional photographer - Tutt'Art@ (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188" y="4370388"/>
            <a:ext cx="79216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famosa ciudad de Troya dejó de ser una leyenda literaria para convertirse en un capítulo más de la historia universal, gracias a la iniciativa de hombres como Homero y </a:t>
            </a:r>
            <a:r>
              <a:rPr lang="es-ES" b="1" dirty="0" err="1">
                <a:effectLst>
                  <a:glow rad="101600">
                    <a:schemeClr val="accent2">
                      <a:satMod val="175000"/>
                      <a:alpha val="40000"/>
                    </a:schemeClr>
                  </a:glow>
                  <a:outerShdw blurRad="38100" dist="38100" dir="2700000" algn="tl">
                    <a:srgbClr val="000000">
                      <a:alpha val="43137"/>
                    </a:srgbClr>
                  </a:outerShdw>
                </a:effectLst>
              </a:rPr>
              <a:t>Schliemann</a:t>
            </a:r>
            <a:r>
              <a:rPr lang="es-ES" b="1" dirty="0">
                <a:effectLst>
                  <a:glow rad="101600">
                    <a:schemeClr val="accent2">
                      <a:satMod val="175000"/>
                      <a:alpha val="40000"/>
                    </a:schemeClr>
                  </a:glow>
                  <a:outerShdw blurRad="38100" dist="38100" dir="2700000" algn="tl">
                    <a:srgbClr val="000000">
                      <a:alpha val="43137"/>
                    </a:srgbClr>
                  </a:outerShdw>
                </a:effectLst>
              </a:rPr>
              <a:t> que le brindaron al mundo la oportunidad de conocer un poco más sobre la antigüedad.</a:t>
            </a:r>
          </a:p>
        </p:txBody>
      </p:sp>
    </p:spTree>
  </p:cSld>
  <p:clrMapOvr>
    <a:masterClrMapping/>
  </p:clrMapOvr>
  <mc:AlternateContent xmlns:mc="http://schemas.openxmlformats.org/markup-compatibility/2006">
    <mc:Choice xmlns:p14="http://schemas.microsoft.com/office/powerpoint/2010/main" Requires="p14">
      <p:transition spd="slow" p14:dur="2500" advTm="32000">
        <p14:ferris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leaalrSqay1qb8vpu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tumblr_leaalrSqay1qb8vpu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692275" y="4873625"/>
            <a:ext cx="6192838"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Ahora todos podemos disfrutar y sentirnos parte de la gran epopeya de </a:t>
            </a:r>
            <a:r>
              <a:rPr lang="es-ES"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Ilíada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500" advTm="16000">
        <p14:ferris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ppt_x</p:attrName>
                                        </p:attrNameLst>
                                      </p:cBhvr>
                                      <p:tavLst>
                                        <p:tav tm="0">
                                          <p:val>
                                            <p:strVal val="#ppt_x-#ppt_w/2"/>
                                          </p:val>
                                        </p:tav>
                                        <p:tav tm="100000">
                                          <p:val>
                                            <p:strVal val="#ppt_x"/>
                                          </p:val>
                                        </p:tav>
                                      </p:tavLst>
                                    </p:anim>
                                    <p:anim calcmode="lin" valueType="num">
                                      <p:cBhvr>
                                        <p:cTn id="14" dur="4000" fill="hold"/>
                                        <p:tgtEl>
                                          <p:spTgt spid="4"/>
                                        </p:tgtEl>
                                        <p:attrNameLst>
                                          <p:attrName>ppt_y</p:attrName>
                                        </p:attrNameLst>
                                      </p:cBhvr>
                                      <p:tavLst>
                                        <p:tav tm="0">
                                          <p:val>
                                            <p:strVal val="#ppt_y"/>
                                          </p:val>
                                        </p:tav>
                                        <p:tav tm="100000">
                                          <p:val>
                                            <p:strVal val="#ppt_y"/>
                                          </p:val>
                                        </p:tav>
                                      </p:tavLst>
                                    </p:anim>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27).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042988" y="4945063"/>
            <a:ext cx="7129462"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Destruida por aludes u otras inclemencias climáticas y por las invasiones de distintos imperios se ven en sus paredes.</a:t>
            </a:r>
          </a:p>
        </p:txBody>
      </p:sp>
    </p:spTree>
  </p:cSld>
  <p:clrMapOvr>
    <a:masterClrMapping/>
  </p:clrMapOvr>
  <mc:AlternateContent xmlns:mc="http://schemas.openxmlformats.org/markup-compatibility/2006">
    <mc:Choice xmlns:p14="http://schemas.microsoft.com/office/powerpoint/2010/main" Requires="p14">
      <p:transition spd="slow" p14:dur="2500" advTm="19000">
        <p14:ferris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strVal val="#ppt_w+.3"/>
                                          </p:val>
                                        </p:tav>
                                        <p:tav tm="100000">
                                          <p:val>
                                            <p:strVal val="#ppt_w"/>
                                          </p:val>
                                        </p:tav>
                                      </p:tavLst>
                                    </p:anim>
                                    <p:anim calcmode="lin" valueType="num">
                                      <p:cBhvr>
                                        <p:cTn id="21" dur="4000" fill="hold"/>
                                        <p:tgtEl>
                                          <p:spTgt spid="2"/>
                                        </p:tgtEl>
                                        <p:attrNameLst>
                                          <p:attrName>ppt_h</p:attrName>
                                        </p:attrNameLst>
                                      </p:cBhvr>
                                      <p:tavLst>
                                        <p:tav tm="0">
                                          <p:val>
                                            <p:strVal val="#ppt_h"/>
                                          </p:val>
                                        </p:tav>
                                        <p:tav tm="100000">
                                          <p:val>
                                            <p:strVal val="#ppt_h"/>
                                          </p:val>
                                        </p:tav>
                                      </p:tavLst>
                                    </p:anim>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1(38).jpg"/>
          <p:cNvPicPr>
            <a:picLocks noGrp="1" noChangeAspect="1"/>
          </p:cNvPicPr>
          <p:nvPr isPhoto="1"/>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188" y="4945063"/>
            <a:ext cx="8064500"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Sus distintos ocupantes, pues algunos las construían verticales y otros con inclinación y con la historia de Elena pasó a la inmortalidad.</a:t>
            </a:r>
          </a:p>
        </p:txBody>
      </p:sp>
    </p:spTree>
  </p:cSld>
  <p:clrMapOvr>
    <a:masterClrMapping/>
  </p:clrMapOvr>
  <mc:AlternateContent xmlns:mc="http://schemas.openxmlformats.org/markup-compatibility/2006">
    <mc:Choice xmlns:p14="http://schemas.microsoft.com/office/powerpoint/2010/main" Requires="p14">
      <p:transition spd="slow" p14:dur="2000" advTm="21000">
        <p14:rippl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4"/>
                                        </p:tgtEl>
                                        <p:attrNameLst>
                                          <p:attrName>ppt_w</p:attrName>
                                        </p:attrNameLst>
                                      </p:cBhvr>
                                      <p:tavLst>
                                        <p:tav tm="0">
                                          <p:val>
                                            <p:strVal val="ppt_w"/>
                                          </p:val>
                                        </p:tav>
                                        <p:tav tm="100000">
                                          <p:val>
                                            <p:strVal val="4/3*ppt_w"/>
                                          </p:val>
                                        </p:tav>
                                      </p:tavLst>
                                    </p:anim>
                                    <p:anim calcmode="lin" valueType="num">
                                      <p:cBhvr>
                                        <p:cTn id="7" dur="4000"/>
                                        <p:tgtEl>
                                          <p:spTgt spid="4"/>
                                        </p:tgtEl>
                                        <p:attrNameLst>
                                          <p:attrName>ppt_h</p:attrName>
                                        </p:attrNameLst>
                                      </p:cBhvr>
                                      <p:tavLst>
                                        <p:tav tm="0">
                                          <p:val>
                                            <p:strVal val="ppt_h"/>
                                          </p:val>
                                        </p:tav>
                                        <p:tav tm="100000">
                                          <p:val>
                                            <p:strVal val="4/3*ppt_h"/>
                                          </p:val>
                                        </p:tav>
                                      </p:tavLst>
                                    </p:anim>
                                    <p:set>
                                      <p:cBhvr>
                                        <p:cTn id="8" dur="1" fill="hold">
                                          <p:stCondLst>
                                            <p:cond delay="3999"/>
                                          </p:stCondLst>
                                        </p:cTn>
                                        <p:tgtEl>
                                          <p:spTgt spid="4"/>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4"/>
                                        </p:tgtEl>
                                        <p:attrNameLst>
                                          <p:attrName>ppt_x</p:attrName>
                                        </p:attrNameLst>
                                      </p:cBhvr>
                                      <p:tavLst>
                                        <p:tav tm="0">
                                          <p:val>
                                            <p:strVal val="ppt_x"/>
                                          </p:val>
                                        </p:tav>
                                        <p:tav tm="100000">
                                          <p:val>
                                            <p:strVal val="ppt_x-.2"/>
                                          </p:val>
                                        </p:tav>
                                      </p:tavLst>
                                    </p:anim>
                                    <p:anim calcmode="lin" valueType="num">
                                      <p:cBhvr>
                                        <p:cTn id="11" dur="4000"/>
                                        <p:tgtEl>
                                          <p:spTgt spid="4"/>
                                        </p:tgtEl>
                                        <p:attrNameLst>
                                          <p:attrName>ppt_y</p:attrName>
                                        </p:attrNameLst>
                                      </p:cBhvr>
                                      <p:tavLst>
                                        <p:tav tm="0">
                                          <p:val>
                                            <p:strVal val="ppt_y"/>
                                          </p:val>
                                        </p:tav>
                                        <p:tav tm="100000">
                                          <p:val>
                                            <p:strVal val="ppt_y"/>
                                          </p:val>
                                        </p:tav>
                                      </p:tavLst>
                                    </p:anim>
                                    <p:animEffect transition="out" filter="fade">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750" y="437038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descubrimiento de las ruinas de la ciudad de Troya (cerca de la actual Çanakkale) aún no ha aclarado cuál era el verdadero lugar de su primera fundación. Las excavaciones han sacado a varios niveles de luz de varias épocas.</a:t>
            </a:r>
          </a:p>
        </p:txBody>
      </p:sp>
    </p:spTree>
  </p:cSld>
  <p:clrMapOvr>
    <a:masterClrMapping/>
  </p:clrMapOvr>
  <mc:AlternateContent xmlns:mc="http://schemas.openxmlformats.org/markup-compatibility/2006">
    <mc:Choice xmlns:p14="http://schemas.microsoft.com/office/powerpoint/2010/main" Requires="p14">
      <p:transition spd="slow" p14:dur="2000" advTm="29000">
        <p14:ripp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strVal val="#ppt_w+.3"/>
                                          </p:val>
                                        </p:tav>
                                        <p:tav tm="100000">
                                          <p:val>
                                            <p:strVal val="#ppt_w"/>
                                          </p:val>
                                        </p:tav>
                                      </p:tavLst>
                                    </p:anim>
                                    <p:anim calcmode="lin" valueType="num">
                                      <p:cBhvr>
                                        <p:cTn id="21" dur="4000" fill="hold"/>
                                        <p:tgtEl>
                                          <p:spTgt spid="2"/>
                                        </p:tgtEl>
                                        <p:attrNameLst>
                                          <p:attrName>ppt_h</p:attrName>
                                        </p:attrNameLst>
                                      </p:cBhvr>
                                      <p:tavLst>
                                        <p:tav tm="0">
                                          <p:val>
                                            <p:strVal val="#ppt_h"/>
                                          </p:val>
                                        </p:tav>
                                        <p:tav tm="100000">
                                          <p:val>
                                            <p:strVal val="#ppt_h"/>
                                          </p:val>
                                        </p:tav>
                                      </p:tavLst>
                                    </p:anim>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7).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971550" y="4873625"/>
            <a:ext cx="74168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sitio arqueológico en realidad no es muy rico pero de cualquier manera es un lugar maravilloso, y un encanto al respirar.</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0000">
        <p15:prstTrans prst="peelOff"/>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iterate type="lt">
                                    <p:tmPct val="0"/>
                                  </p:iterate>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iterate type="lt">
                                    <p:tmPct val="0"/>
                                  </p:iterate>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5).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827088" y="4370388"/>
            <a:ext cx="80660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entrada hay una planta de excavaciones, realizada por primera vez por </a:t>
            </a:r>
            <a:r>
              <a:rPr lang="es-ES" b="1" dirty="0" err="1">
                <a:effectLst>
                  <a:glow rad="101600">
                    <a:schemeClr val="accent2">
                      <a:satMod val="175000"/>
                      <a:alpha val="40000"/>
                    </a:schemeClr>
                  </a:glow>
                  <a:outerShdw blurRad="38100" dist="38100" dir="2700000" algn="tl">
                    <a:srgbClr val="000000">
                      <a:alpha val="43137"/>
                    </a:srgbClr>
                  </a:outerShdw>
                </a:effectLst>
              </a:rPr>
              <a:t>Heinrich</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Schliemann</a:t>
            </a:r>
            <a:r>
              <a:rPr lang="es-ES" b="1" dirty="0">
                <a:effectLst>
                  <a:glow rad="101600">
                    <a:schemeClr val="accent2">
                      <a:satMod val="175000"/>
                      <a:alpha val="40000"/>
                    </a:schemeClr>
                  </a:glow>
                  <a:outerShdw blurRad="38100" dist="38100" dir="2700000" algn="tl">
                    <a:srgbClr val="000000">
                      <a:alpha val="43137"/>
                    </a:srgbClr>
                  </a:outerShdw>
                </a:effectLst>
              </a:rPr>
              <a:t> en 1871, y un gran caballo de madera como símbolo de la leyenda de la ciudad tomada por la mano de los griegos, narrados por Homero en la </a:t>
            </a:r>
            <a:r>
              <a:rPr lang="es-ES"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Ilíada.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0000">
        <p15:prstTrans prst="peelOff" invX="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down)">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4213" y="4873625"/>
            <a:ext cx="73437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1998, el sitio arqueológico de Troya fue declarado Patrimonio de la Humanidad por la UNESCO.</a:t>
            </a:r>
          </a:p>
        </p:txBody>
      </p:sp>
    </p:spTree>
  </p:cSld>
  <p:clrMapOvr>
    <a:masterClrMapping/>
  </p:clrMapOvr>
  <mc:AlternateContent xmlns:mc="http://schemas.openxmlformats.org/markup-compatibility/2006">
    <mc:Choice xmlns:p14="http://schemas.microsoft.com/office/powerpoint/2010/main" Requires="p14">
      <p:transition spd="slow" p14:dur="2000" advTm="17000">
        <p14:doors dir="ver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14" presetClass="exit" presetSubtype="10" fill="hold" nodeType="withEffect">
                                  <p:stCondLst>
                                    <p:cond delay="0"/>
                                  </p:stCondLst>
                                  <p:childTnLst>
                                    <p:animEffect transition="out" filter="randombar(horizont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4000"/>
                                        <p:tgtEl>
                                          <p:spTgt spid="2"/>
                                        </p:tgtEl>
                                      </p:cBhvr>
                                    </p:animEffect>
                                    <p:anim calcmode="lin" valueType="num">
                                      <p:cBhvr>
                                        <p:cTn id="19" dur="4000" fill="hold"/>
                                        <p:tgtEl>
                                          <p:spTgt spid="2"/>
                                        </p:tgtEl>
                                        <p:attrNameLst>
                                          <p:attrName>ppt_x</p:attrName>
                                        </p:attrNameLst>
                                      </p:cBhvr>
                                      <p:tavLst>
                                        <p:tav tm="0">
                                          <p:val>
                                            <p:strVal val="#ppt_x"/>
                                          </p:val>
                                        </p:tav>
                                        <p:tav tm="100000">
                                          <p:val>
                                            <p:strVal val="#ppt_x"/>
                                          </p:val>
                                        </p:tav>
                                      </p:tavLst>
                                    </p:anim>
                                    <p:anim calcmode="lin" valueType="num">
                                      <p:cBhvr>
                                        <p:cTn id="20" dur="40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14).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971550" y="4945063"/>
            <a:ext cx="6624638"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gran y emblemático caballo de Troya es el símbolo que conmemora una guerra legendaria.</a:t>
            </a:r>
          </a:p>
        </p:txBody>
      </p:sp>
    </p:spTree>
  </p:cSld>
  <p:clrMapOvr>
    <a:masterClrMapping/>
  </p:clrMapOvr>
  <mc:AlternateContent xmlns:mc="http://schemas.openxmlformats.org/markup-compatibility/2006">
    <mc:Choice xmlns:p14="http://schemas.microsoft.com/office/powerpoint/2010/main" Requires="p14">
      <p:transition spd="slow" p14:dur="2000" advTm="17000">
        <p14:doors dir="ver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14" presetClass="exit" presetSubtype="5" fill="hold" nodeType="withEffect">
                                  <p:stCondLst>
                                    <p:cond delay="0"/>
                                  </p:stCondLst>
                                  <p:childTnLst>
                                    <p:animEffect transition="out" filter="randombar(vertic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amond(out)">
                                      <p:cBhvr>
                                        <p:cTn id="14" dur="4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000" fill="hold"/>
                                        <p:tgtEl>
                                          <p:spTgt spid="2"/>
                                        </p:tgtEl>
                                        <p:attrNameLst>
                                          <p:attrName>ppt_w</p:attrName>
                                        </p:attrNameLst>
                                      </p:cBhvr>
                                      <p:tavLst>
                                        <p:tav tm="0">
                                          <p:val>
                                            <p:strVal val="4/3*#ppt_w"/>
                                          </p:val>
                                        </p:tav>
                                        <p:tav tm="100000">
                                          <p:val>
                                            <p:strVal val="#ppt_w"/>
                                          </p:val>
                                        </p:tav>
                                      </p:tavLst>
                                    </p:anim>
                                    <p:anim calcmode="lin" valueType="num">
                                      <p:cBhvr>
                                        <p:cTn id="18" dur="4000" fill="hold"/>
                                        <p:tgtEl>
                                          <p:spTgt spid="2"/>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9).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750" y="4945063"/>
            <a:ext cx="8064500"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mucho tiempo se pensó que Troya no era más que una leyenda, pero hoy es uno de los sitios arqueológicos más visitados del mundo.</a:t>
            </a:r>
          </a:p>
        </p:txBody>
      </p:sp>
    </p:spTree>
  </p:cSld>
  <p:clrMapOvr>
    <a:masterClrMapping/>
  </p:clrMapOvr>
  <mc:AlternateContent xmlns:mc="http://schemas.openxmlformats.org/markup-compatibility/2006">
    <mc:Choice xmlns:p14="http://schemas.microsoft.com/office/powerpoint/2010/main" Requires="p14">
      <p:transition spd="slow" p14:dur="2000" advTm="21000">
        <p14:flythrough/>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8313" y="4370388"/>
            <a:ext cx="83518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antigua ciudad de Troya está compuesta por nueve yacimientos arqueológicos superpuestos unos encima de otros, que hacen referencia a los nueve momentos de gloria de la ciudad, cuya historia se extiende a lo largo de varios milenios.</a:t>
            </a:r>
          </a:p>
        </p:txBody>
      </p:sp>
    </p:spTree>
  </p:cSld>
  <p:clrMapOvr>
    <a:masterClrMapping/>
  </p:clrMapOvr>
  <mc:AlternateContent xmlns:mc="http://schemas.openxmlformats.org/markup-compatibility/2006">
    <mc:Choice xmlns:p14="http://schemas.microsoft.com/office/powerpoint/2010/main" Requires="p14">
      <p:transition spd="slow" p14:dur="2000" advTm="28000">
        <p14:warp dir="i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cstate="print"/>
          <a:srcRect/>
          <a:stretch>
            <a:fillRect/>
          </a:stretch>
        </p:blipFill>
        <p:spPr bwMode="auto">
          <a:xfrm>
            <a:off x="0" y="-311150"/>
            <a:ext cx="9144000" cy="6026150"/>
          </a:xfrm>
          <a:prstGeom prst="rect">
            <a:avLst/>
          </a:prstGeom>
          <a:noFill/>
          <a:ln w="9525">
            <a:noFill/>
            <a:miter lim="800000"/>
            <a:headEnd/>
            <a:tailEnd/>
          </a:ln>
        </p:spPr>
      </p:pic>
      <p:pic>
        <p:nvPicPr>
          <p:cNvPr id="3" name="2 Imagen" descr="1(12).jpg"/>
          <p:cNvPicPr>
            <a:picLocks noGrp="1" noChangeAspect="1"/>
          </p:cNvPicPr>
          <p:nvPr isPhoto="1"/>
        </p:nvPicPr>
        <p:blipFill>
          <a:blip r:embed="rId2" cstate="print"/>
          <a:srcRect/>
          <a:stretch>
            <a:fillRect/>
          </a:stretch>
        </p:blipFill>
        <p:spPr bwMode="auto">
          <a:xfrm>
            <a:off x="0" y="-311150"/>
            <a:ext cx="9144000" cy="6026150"/>
          </a:xfrm>
          <a:prstGeom prst="rect">
            <a:avLst/>
          </a:prstGeom>
          <a:noFill/>
          <a:ln w="9525">
            <a:noFill/>
            <a:miter lim="800000"/>
            <a:headEnd/>
            <a:tailEnd/>
          </a:ln>
        </p:spPr>
      </p:pic>
      <p:sp>
        <p:nvSpPr>
          <p:cNvPr id="4" name="3 CuadroTexto"/>
          <p:cNvSpPr txBox="1"/>
          <p:nvPr/>
        </p:nvSpPr>
        <p:spPr>
          <a:xfrm>
            <a:off x="611188" y="4657725"/>
            <a:ext cx="82089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Troya tiene todavía mucho que ofrecer a los expertos. Para los amantes de la literatura homérica, los amantes de la historia o los románticos, Troya esconde más de un secreto.</a:t>
            </a:r>
          </a:p>
        </p:txBody>
      </p:sp>
    </p:spTree>
  </p:cSld>
  <p:clrMapOvr>
    <a:masterClrMapping/>
  </p:clrMapOvr>
  <mc:AlternateContent xmlns:mc="http://schemas.openxmlformats.org/markup-compatibility/2006">
    <mc:Choice xmlns:p14="http://schemas.microsoft.com/office/powerpoint/2010/main" Requires="p14">
      <p:transition spd="slow" p14:dur="2000" advTm="24000">
        <p14:switch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1"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1)">
                                      <p:cBhvr>
                                        <p:cTn id="20" dur="4000"/>
                                        <p:tgtEl>
                                          <p:spTgt spid="2"/>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5).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75).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650" y="4657725"/>
            <a:ext cx="77041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gran caballo de madera, que recuerda el fin de la historia, da la bienvenida al viajero. En el yacimiento se pueden ver las Murallas de la Ciudad, el Templo, el Teatro y los cimientos de muchas casas.</a:t>
            </a:r>
          </a:p>
        </p:txBody>
      </p:sp>
    </p:spTree>
  </p:cSld>
  <p:clrMapOvr>
    <a:masterClrMapping/>
  </p:clrMapOvr>
  <mc:AlternateContent xmlns:mc="http://schemas.openxmlformats.org/markup-compatibility/2006">
    <mc:Choice xmlns:p14="http://schemas.microsoft.com/office/powerpoint/2010/main" Requires="p14">
      <p:transition spd="slow" p14:dur="2000" advTm="25000">
        <p14:switch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4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4000" decel="50000" fill="hold">
                                          <p:stCondLst>
                                            <p:cond delay="0"/>
                                          </p:stCondLst>
                                        </p:cTn>
                                        <p:tgtEl>
                                          <p:spTgt spid="2"/>
                                        </p:tgtEl>
                                        <p:attrNameLst>
                                          <p:attrName>ppt_x</p:attrName>
                                          <p:attrName>ppt_y</p:attrName>
                                        </p:attrNameLst>
                                      </p:cBhvr>
                                    </p:animMotion>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39).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55650" y="4657725"/>
            <a:ext cx="75612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Troya es de importancia cultural excepcional debido a la profunda influencia de la </a:t>
            </a:r>
            <a:r>
              <a:rPr lang="es-ES"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Ilíada</a:t>
            </a:r>
            <a:r>
              <a:rPr lang="es-ES" b="1" dirty="0">
                <a:effectLst>
                  <a:glow rad="101600">
                    <a:schemeClr val="accent2">
                      <a:satMod val="175000"/>
                      <a:alpha val="40000"/>
                    </a:schemeClr>
                  </a:glow>
                  <a:outerShdw blurRad="38100" dist="38100" dir="2700000" algn="tl">
                    <a:srgbClr val="000000">
                      <a:alpha val="43137"/>
                    </a:srgbClr>
                  </a:outerShdw>
                </a:effectLst>
              </a:rPr>
              <a:t> de Homero sobre las artes creativas, durante más de dos milenios.</a:t>
            </a:r>
          </a:p>
        </p:txBody>
      </p:sp>
    </p:spTree>
  </p:cSld>
  <p:clrMapOvr>
    <a:masterClrMapping/>
  </p:clrMapOvr>
  <mc:AlternateContent xmlns:mc="http://schemas.openxmlformats.org/markup-compatibility/2006">
    <mc:Choice xmlns:p14="http://schemas.microsoft.com/office/powerpoint/2010/main" Requires="p14">
      <p:transition spd="slow" p14:dur="2000" advTm="23000">
        <p14:prism isContent="1"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54).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8313" y="4873625"/>
            <a:ext cx="8351837"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ciudad de Çanakkale está en la estrecha entrada de 1200 m. al Estrecho de Çanakkale (Dardanelos) conectando el Mar de </a:t>
            </a:r>
            <a:r>
              <a:rPr lang="es-ES" b="1" dirty="0" err="1">
                <a:effectLst>
                  <a:glow rad="101600">
                    <a:schemeClr val="accent2">
                      <a:satMod val="175000"/>
                      <a:alpha val="40000"/>
                    </a:schemeClr>
                  </a:glow>
                  <a:outerShdw blurRad="38100" dist="38100" dir="2700000" algn="tl">
                    <a:srgbClr val="000000">
                      <a:alpha val="43137"/>
                    </a:srgbClr>
                  </a:outerShdw>
                </a:effectLst>
              </a:rPr>
              <a:t>Mármara</a:t>
            </a:r>
            <a:r>
              <a:rPr lang="es-ES" b="1" dirty="0">
                <a:effectLst>
                  <a:glow rad="101600">
                    <a:schemeClr val="accent2">
                      <a:satMod val="175000"/>
                      <a:alpha val="40000"/>
                    </a:schemeClr>
                  </a:glow>
                  <a:outerShdw blurRad="38100" dist="38100" dir="2700000" algn="tl">
                    <a:srgbClr val="000000">
                      <a:alpha val="43137"/>
                    </a:srgbClr>
                  </a:outerShdw>
                </a:effectLst>
              </a:rPr>
              <a:t> y el Egeo.</a:t>
            </a:r>
          </a:p>
        </p:txBody>
      </p:sp>
    </p:spTree>
  </p:cSld>
  <p:clrMapOvr>
    <a:masterClrMapping/>
  </p:clrMapOvr>
  <mc:AlternateContent xmlns:mc="http://schemas.openxmlformats.org/markup-compatibility/2006">
    <mc:Choice xmlns:p14="http://schemas.microsoft.com/office/powerpoint/2010/main" Requires="p14">
      <p:transition spd="slow" p14:dur="2000" advTm="21000">
        <p14:prism dir="r" isContent="1" isInverted="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0"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6*min(max(ppt_w*ppt_h,.3),1)-7.4)/-.7*ppt_w"/>
                                          </p:val>
                                        </p:tav>
                                      </p:tavLst>
                                    </p:anim>
                                    <p:anim calcmode="lin" valueType="num">
                                      <p:cBhvr>
                                        <p:cTn id="7" dur="4000"/>
                                        <p:tgtEl>
                                          <p:spTgt spid="3"/>
                                        </p:tgtEl>
                                        <p:attrNameLst>
                                          <p:attrName>ppt_h</p:attrName>
                                        </p:attrNameLst>
                                      </p:cBhvr>
                                      <p:tavLst>
                                        <p:tav tm="0">
                                          <p:val>
                                            <p:strVal val="ppt_h"/>
                                          </p:val>
                                        </p:tav>
                                        <p:tav tm="100000">
                                          <p:val>
                                            <p:strVal val="(6*min(max(ppt_w*ppt_h,.3),1)-7.4)/-.7*ppt_h"/>
                                          </p:val>
                                        </p:tav>
                                      </p:tavLst>
                                    </p:anim>
                                    <p:anim calcmode="lin" valueType="num">
                                      <p:cBhvr>
                                        <p:cTn id="8" dur="4000"/>
                                        <p:tgtEl>
                                          <p:spTgt spid="3"/>
                                        </p:tgtEl>
                                        <p:attrNameLst>
                                          <p:attrName>ppt_y</p:attrName>
                                        </p:attrNameLst>
                                      </p:cBhvr>
                                      <p:tavLst>
                                        <p:tav tm="0">
                                          <p:val>
                                            <p:strVal val="ppt_y"/>
                                          </p:val>
                                        </p:tav>
                                        <p:tav tm="100000">
                                          <p:val>
                                            <p:strVal val="1+(6*min(max(ppt_w*ppt_h,.3),1)-7.4)/-.7*ppt_h/2"/>
                                          </p:val>
                                        </p:tav>
                                      </p:tavLst>
                                    </p:anim>
                                    <p:set>
                                      <p:cBhvr>
                                        <p:cTn id="9" dur="1" fill="hold">
                                          <p:stCondLst>
                                            <p:cond delay="3999"/>
                                          </p:stCondLst>
                                        </p:cTn>
                                        <p:tgtEl>
                                          <p:spTgt spid="3"/>
                                        </p:tgtEl>
                                        <p:attrNameLst>
                                          <p:attrName>style.visibility</p:attrName>
                                        </p:attrNameLst>
                                      </p:cBhvr>
                                      <p:to>
                                        <p:strVal val="hidden"/>
                                      </p:to>
                                    </p:set>
                                  </p:childTnLst>
                                </p:cTn>
                              </p:par>
                              <p:par>
                                <p:cTn id="10" presetID="47" presetClass="exit" presetSubtype="0" fill="hold" nodeType="withEffect">
                                  <p:stCondLst>
                                    <p:cond delay="0"/>
                                  </p:stCondLst>
                                  <p:childTnLst>
                                    <p:animEffect transition="out" filter="fade">
                                      <p:cBhvr>
                                        <p:cTn id="11" dur="4000"/>
                                        <p:tgtEl>
                                          <p:spTgt spid="3"/>
                                        </p:tgtEl>
                                      </p:cBhvr>
                                    </p:animEffect>
                                    <p:anim calcmode="lin" valueType="num">
                                      <p:cBhvr>
                                        <p:cTn id="12" dur="4000"/>
                                        <p:tgtEl>
                                          <p:spTgt spid="3"/>
                                        </p:tgtEl>
                                        <p:attrNameLst>
                                          <p:attrName>ppt_x</p:attrName>
                                        </p:attrNameLst>
                                      </p:cBhvr>
                                      <p:tavLst>
                                        <p:tav tm="0">
                                          <p:val>
                                            <p:strVal val="ppt_x"/>
                                          </p:val>
                                        </p:tav>
                                        <p:tav tm="100000">
                                          <p:val>
                                            <p:strVal val="ppt_x"/>
                                          </p:val>
                                        </p:tav>
                                      </p:tavLst>
                                    </p:anim>
                                    <p:anim calcmode="lin" valueType="num">
                                      <p:cBhvr>
                                        <p:cTn id="13" dur="4000"/>
                                        <p:tgtEl>
                                          <p:spTgt spid="3"/>
                                        </p:tgtEl>
                                        <p:attrNameLst>
                                          <p:attrName>ppt_y</p:attrName>
                                        </p:attrNameLst>
                                      </p:cBhvr>
                                      <p:tavLst>
                                        <p:tav tm="0">
                                          <p:val>
                                            <p:strVal val="ppt_y"/>
                                          </p:val>
                                        </p:tav>
                                        <p:tav tm="100000">
                                          <p:val>
                                            <p:strVal val="ppt_y-.1"/>
                                          </p:val>
                                        </p:tav>
                                      </p:tavLst>
                                    </p:anim>
                                    <p:set>
                                      <p:cBhvr>
                                        <p:cTn id="14" dur="1" fill="hold">
                                          <p:stCondLst>
                                            <p:cond delay="3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000" fill="hold"/>
                                        <p:tgtEl>
                                          <p:spTgt spid="2"/>
                                        </p:tgtEl>
                                        <p:attrNameLst>
                                          <p:attrName>ppt_w</p:attrName>
                                        </p:attrNameLst>
                                      </p:cBhvr>
                                      <p:tavLst>
                                        <p:tav tm="0">
                                          <p:val>
                                            <p:strVal val="4/3*#ppt_w"/>
                                          </p:val>
                                        </p:tav>
                                        <p:tav tm="100000">
                                          <p:val>
                                            <p:strVal val="#ppt_w"/>
                                          </p:val>
                                        </p:tav>
                                      </p:tavLst>
                                    </p:anim>
                                    <p:anim calcmode="lin" valueType="num">
                                      <p:cBhvr>
                                        <p:cTn id="18" dur="4000" fill="hold"/>
                                        <p:tgtEl>
                                          <p:spTgt spid="2"/>
                                        </p:tgtEl>
                                        <p:attrNameLst>
                                          <p:attrName>ppt_h</p:attrName>
                                        </p:attrNameLst>
                                      </p:cBhvr>
                                      <p:tavLst>
                                        <p:tav tm="0">
                                          <p:val>
                                            <p:strVal val="4/3*#ppt_h"/>
                                          </p:val>
                                        </p:tav>
                                        <p:tav tm="100000">
                                          <p:val>
                                            <p:strVal val="#ppt_h"/>
                                          </p:val>
                                        </p:tav>
                                      </p:tavLst>
                                    </p:anim>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4000"/>
                                        <p:tgtEl>
                                          <p:spTgt spid="2"/>
                                        </p:tgtEl>
                                      </p:cBhvr>
                                    </p:animEffect>
                                    <p:anim calcmode="lin" valueType="num">
                                      <p:cBhvr>
                                        <p:cTn id="22" dur="4000" fill="hold"/>
                                        <p:tgtEl>
                                          <p:spTgt spid="2"/>
                                        </p:tgtEl>
                                        <p:attrNameLst>
                                          <p:attrName>ppt_x</p:attrName>
                                        </p:attrNameLst>
                                      </p:cBhvr>
                                      <p:tavLst>
                                        <p:tav tm="0">
                                          <p:val>
                                            <p:strVal val="#ppt_x"/>
                                          </p:val>
                                        </p:tav>
                                        <p:tav tm="100000">
                                          <p:val>
                                            <p:strVal val="#ppt_x"/>
                                          </p:val>
                                        </p:tav>
                                      </p:tavLst>
                                    </p:anim>
                                    <p:anim calcmode="lin" valueType="num">
                                      <p:cBhvr>
                                        <p:cTn id="23" dur="4000" fill="hold"/>
                                        <p:tgtEl>
                                          <p:spTgt spid="2"/>
                                        </p:tgtEl>
                                        <p:attrNameLst>
                                          <p:attrName>ppt_y</p:attrName>
                                        </p:attrNameLst>
                                      </p:cBhvr>
                                      <p:tavLst>
                                        <p:tav tm="0">
                                          <p:val>
                                            <p:strVal val="#ppt_y-.1"/>
                                          </p:val>
                                        </p:tav>
                                        <p:tav tm="100000">
                                          <p:val>
                                            <p:strVal val="#ppt_y"/>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7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0825" y="4370388"/>
            <a:ext cx="864235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antiguo puerto de Alexandria-</a:t>
            </a:r>
            <a:r>
              <a:rPr lang="es-ES" b="1" dirty="0" err="1">
                <a:effectLst>
                  <a:glow rad="101600">
                    <a:schemeClr val="accent2">
                      <a:satMod val="175000"/>
                      <a:alpha val="40000"/>
                    </a:schemeClr>
                  </a:glow>
                  <a:outerShdw blurRad="38100" dist="38100" dir="2700000" algn="tl">
                    <a:srgbClr val="000000">
                      <a:alpha val="43137"/>
                    </a:srgbClr>
                  </a:outerShdw>
                </a:effectLst>
              </a:rPr>
              <a:t>Troas</a:t>
            </a:r>
            <a:r>
              <a:rPr lang="es-ES" b="1" dirty="0">
                <a:effectLst>
                  <a:glow rad="101600">
                    <a:schemeClr val="accent2">
                      <a:satMod val="175000"/>
                      <a:alpha val="40000"/>
                    </a:schemeClr>
                  </a:glow>
                  <a:outerShdw blurRad="38100" dist="38100" dir="2700000" algn="tl">
                    <a:srgbClr val="000000">
                      <a:alpha val="43137"/>
                    </a:srgbClr>
                  </a:outerShdw>
                </a:effectLst>
              </a:rPr>
              <a:t>, fue construido en el siglo III a.C. y San Pablo pasó por la ciudad dos veces, en su tercer viaje misionario camino a </a:t>
            </a:r>
            <a:r>
              <a:rPr lang="es-ES" b="1" dirty="0" err="1">
                <a:effectLst>
                  <a:glow rad="101600">
                    <a:schemeClr val="accent2">
                      <a:satMod val="175000"/>
                      <a:alpha val="40000"/>
                    </a:schemeClr>
                  </a:glow>
                  <a:outerShdw blurRad="38100" dist="38100" dir="2700000" algn="tl">
                    <a:srgbClr val="000000">
                      <a:alpha val="43137"/>
                    </a:srgbClr>
                  </a:outerShdw>
                </a:effectLst>
              </a:rPr>
              <a:t>Assos</a:t>
            </a:r>
            <a:r>
              <a:rPr lang="es-ES" b="1" dirty="0">
                <a:effectLst>
                  <a:glow rad="101600">
                    <a:schemeClr val="accent2">
                      <a:satMod val="175000"/>
                      <a:alpha val="40000"/>
                    </a:schemeClr>
                  </a:glow>
                  <a:outerShdw blurRad="38100" dist="38100" dir="2700000" algn="tl">
                    <a:srgbClr val="000000">
                      <a:alpha val="43137"/>
                    </a:srgbClr>
                  </a:outerShdw>
                </a:effectLst>
              </a:rPr>
              <a:t>. La acrópolis de </a:t>
            </a:r>
            <a:r>
              <a:rPr lang="es-ES" b="1" dirty="0" err="1">
                <a:effectLst>
                  <a:glow rad="101600">
                    <a:schemeClr val="accent2">
                      <a:satMod val="175000"/>
                      <a:alpha val="40000"/>
                    </a:schemeClr>
                  </a:glow>
                  <a:outerShdw blurRad="38100" dist="38100" dir="2700000" algn="tl">
                    <a:srgbClr val="000000">
                      <a:alpha val="43137"/>
                    </a:srgbClr>
                  </a:outerShdw>
                </a:effectLst>
              </a:rPr>
              <a:t>Assos</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Behramkale</a:t>
            </a:r>
            <a:r>
              <a:rPr lang="es-ES" b="1" dirty="0">
                <a:effectLst>
                  <a:glow rad="101600">
                    <a:schemeClr val="accent2">
                      <a:satMod val="175000"/>
                      <a:alpha val="40000"/>
                    </a:schemeClr>
                  </a:glow>
                  <a:outerShdw blurRad="38100" dist="38100" dir="2700000" algn="tl">
                    <a:srgbClr val="000000">
                      <a:alpha val="43137"/>
                    </a:srgbClr>
                  </a:outerShdw>
                </a:effectLst>
              </a:rPr>
              <a:t>) está a 238 m. sobre el nivel del mar con el Templo de Atenea construido en este lugar en el siglo VI a.C.</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38000">
        <p15:prstTrans prst="curtains"/>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31" presetClass="entr" presetSubtype="0" fill="hold" nodeType="withEffect">
                                  <p:stCondLst>
                                    <p:cond delay="0"/>
                                  </p:stCondLst>
                                  <p:iterate type="lt">
                                    <p:tmPct val="5000"/>
                                  </p:iterate>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fltVal val="0"/>
                                          </p:val>
                                        </p:tav>
                                        <p:tav tm="100000">
                                          <p:val>
                                            <p:strVal val="#ppt_w"/>
                                          </p:val>
                                        </p:tav>
                                      </p:tavLst>
                                    </p:anim>
                                    <p:anim calcmode="lin" valueType="num">
                                      <p:cBhvr>
                                        <p:cTn id="17" dur="4000" fill="hold"/>
                                        <p:tgtEl>
                                          <p:spTgt spid="2"/>
                                        </p:tgtEl>
                                        <p:attrNameLst>
                                          <p:attrName>ppt_h</p:attrName>
                                        </p:attrNameLst>
                                      </p:cBhvr>
                                      <p:tavLst>
                                        <p:tav tm="0">
                                          <p:val>
                                            <p:fltVal val="0"/>
                                          </p:val>
                                        </p:tav>
                                        <p:tav tm="100000">
                                          <p:val>
                                            <p:strVal val="#ppt_h"/>
                                          </p:val>
                                        </p:tav>
                                      </p:tavLst>
                                    </p:anim>
                                    <p:anim calcmode="lin" valueType="num">
                                      <p:cBhvr>
                                        <p:cTn id="18" dur="4000" fill="hold"/>
                                        <p:tgtEl>
                                          <p:spTgt spid="2"/>
                                        </p:tgtEl>
                                        <p:attrNameLst>
                                          <p:attrName>style.rotation</p:attrName>
                                        </p:attrNameLst>
                                      </p:cBhvr>
                                      <p:tavLst>
                                        <p:tav tm="0">
                                          <p:val>
                                            <p:fltVal val="90"/>
                                          </p:val>
                                        </p:tav>
                                        <p:tav tm="100000">
                                          <p:val>
                                            <p:fltVal val="0"/>
                                          </p:val>
                                        </p:tav>
                                      </p:tavLst>
                                    </p:anim>
                                    <p:animEffect transition="in" filter="fade">
                                      <p:cBhvr>
                                        <p:cTn id="19" dur="4000"/>
                                        <p:tgtEl>
                                          <p:spTgt spid="2"/>
                                        </p:tgtEl>
                                      </p:cBhvr>
                                    </p:animEffect>
                                  </p:childTnLst>
                                </p:cTn>
                              </p:par>
                              <p:par>
                                <p:cTn id="20" presetID="23" presetClass="entr" presetSubtype="288" fill="hold" nodeType="withEffect">
                                  <p:stCondLst>
                                    <p:cond delay="0"/>
                                  </p:stCondLst>
                                  <p:iterate type="lt">
                                    <p:tmPct val="0"/>
                                  </p:iterate>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4/3*#ppt_w"/>
                                          </p:val>
                                        </p:tav>
                                        <p:tav tm="100000">
                                          <p:val>
                                            <p:strVal val="#ppt_w"/>
                                          </p:val>
                                        </p:tav>
                                      </p:tavLst>
                                    </p:anim>
                                    <p:anim calcmode="lin" valueType="num">
                                      <p:cBhvr>
                                        <p:cTn id="23" dur="5000" fill="hold"/>
                                        <p:tgtEl>
                                          <p:spTgt spid="2"/>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1547814" y="119944"/>
            <a:ext cx="6408737" cy="1010709"/>
          </a:xfrm>
          <a:prstGeom prst="rect">
            <a:avLst/>
          </a:prstGeom>
        </p:spPr>
        <p:txBody>
          <a:bodyPr wrap="none" fromWordArt="1">
            <a:prstTxWarp prst="textDeflate">
              <a:avLst>
                <a:gd name="adj" fmla="val 28704"/>
              </a:avLst>
            </a:prstTxWarp>
            <a:scene3d>
              <a:camera prst="perspectiveRelaxedModerately"/>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2708" name="WordArt 4"/>
          <p:cNvSpPr>
            <a:spLocks noChangeArrowheads="1" noChangeShapeType="1" noTextEdit="1"/>
          </p:cNvSpPr>
          <p:nvPr/>
        </p:nvSpPr>
        <p:spPr bwMode="auto">
          <a:xfrm>
            <a:off x="2124076" y="1257653"/>
            <a:ext cx="4968875" cy="719667"/>
          </a:xfrm>
          <a:prstGeom prst="rect">
            <a:avLst/>
          </a:prstGeom>
        </p:spPr>
        <p:txBody>
          <a:bodyPr wrap="none" fromWordArt="1">
            <a:prstTxWarp prst="textDeflateBottom">
              <a:avLst>
                <a:gd name="adj" fmla="val 76472"/>
              </a:avLst>
            </a:prstTxWarp>
            <a:scene3d>
              <a:camera prst="perspectiveRelaxedModerately"/>
              <a:lightRig rig="legacyNormal3" dir="b"/>
            </a:scene3d>
            <a:sp3d extrusionH="4302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0661" name="WordArt 5"/>
          <p:cNvSpPr>
            <a:spLocks noChangeArrowheads="1" noChangeShapeType="1" noTextEdit="1"/>
          </p:cNvSpPr>
          <p:nvPr/>
        </p:nvSpPr>
        <p:spPr bwMode="auto">
          <a:xfrm>
            <a:off x="1619672" y="1993404"/>
            <a:ext cx="6049963" cy="627944"/>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The</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War</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to</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end</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all</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wars</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a:t>
            </a:r>
          </a:p>
        </p:txBody>
      </p:sp>
      <p:sp>
        <p:nvSpPr>
          <p:cNvPr id="70662" name="WordArt 6"/>
          <p:cNvSpPr>
            <a:spLocks noChangeArrowheads="1" noChangeShapeType="1" noTextEdit="1"/>
          </p:cNvSpPr>
          <p:nvPr/>
        </p:nvSpPr>
        <p:spPr bwMode="auto">
          <a:xfrm>
            <a:off x="1547664" y="2713484"/>
            <a:ext cx="5978525" cy="659694"/>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Mud</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and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blood</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a:t>
            </a:r>
          </a:p>
        </p:txBody>
      </p:sp>
      <p:sp>
        <p:nvSpPr>
          <p:cNvPr id="70663" name="WordArt 7"/>
          <p:cNvSpPr>
            <a:spLocks noChangeArrowheads="1" noChangeShapeType="1" noTextEdit="1"/>
          </p:cNvSpPr>
          <p:nvPr/>
        </p:nvSpPr>
        <p:spPr bwMode="auto">
          <a:xfrm>
            <a:off x="1619672" y="3433564"/>
            <a:ext cx="5832475" cy="633237"/>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99CC00"/>
                </a:solidFill>
                <a:effectLst>
                  <a:prstShdw prst="shdw17" dist="17961" dir="13500000">
                    <a:srgbClr val="5C7A00"/>
                  </a:prstShdw>
                </a:effectLst>
                <a:latin typeface="Times New Roman"/>
                <a:cs typeface="Times New Roman"/>
              </a:rPr>
              <a:t> </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r>
              <a:rPr lang="es-ES" sz="3600" kern="10" dirty="0" err="1">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The</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r>
              <a:rPr lang="es-ES" sz="3600" kern="10" dirty="0" err="1">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white</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r>
              <a:rPr lang="es-ES" sz="3600" kern="10" dirty="0" err="1">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tree</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a:t>
            </a:r>
          </a:p>
        </p:txBody>
      </p:sp>
      <p:sp>
        <p:nvSpPr>
          <p:cNvPr id="70664" name="WordArt 8"/>
          <p:cNvSpPr>
            <a:spLocks noChangeArrowheads="1" noChangeShapeType="1" noTextEdit="1"/>
          </p:cNvSpPr>
          <p:nvPr/>
        </p:nvSpPr>
        <p:spPr bwMode="auto">
          <a:xfrm>
            <a:off x="1763688" y="4225652"/>
            <a:ext cx="5544616" cy="62265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n-US" sz="3600" kern="10" dirty="0">
                <a:ln w="12700">
                  <a:noFill/>
                  <a:round/>
                  <a:headEnd/>
                  <a:tailEnd/>
                </a:ln>
                <a:solidFill>
                  <a:srgbClr val="00FF00">
                    <a:alpha val="50195"/>
                  </a:srgbClr>
                </a:solidFill>
                <a:effectLst>
                  <a:prstShdw prst="shdw17" dist="17961" dir="13500000">
                    <a:srgbClr val="009900"/>
                  </a:prstShdw>
                </a:effectLst>
                <a:latin typeface="High Tower Text"/>
              </a:rPr>
              <a:t> </a:t>
            </a:r>
            <a:r>
              <a:rPr lang="en-US" sz="3600" kern="10" dirty="0">
                <a:ln w="12700">
                  <a:noFill/>
                  <a:round/>
                  <a:headEnd/>
                  <a:tailEnd/>
                </a:ln>
                <a:solidFill>
                  <a:srgbClr val="00FF00">
                    <a:alpha val="50195"/>
                  </a:srgbClr>
                </a:solidFill>
                <a:effectLst>
                  <a:prstShdw prst="shdw17" dist="17961" dir="13500000">
                    <a:srgbClr val="009900"/>
                  </a:prstShdw>
                  <a:reflection blurRad="6350" stA="60000" endA="900" endPos="58000" dir="5400000" sy="-100000" algn="bl" rotWithShape="0"/>
                </a:effectLst>
                <a:latin typeface="High Tower Text"/>
              </a:rPr>
              <a:t>- Vow to thee my country </a:t>
            </a:r>
            <a:endParaRPr lang="es-ES" sz="3600" kern="10" dirty="0">
              <a:ln w="12700">
                <a:noFill/>
                <a:round/>
                <a:headEnd/>
                <a:tailEnd/>
              </a:ln>
              <a:solidFill>
                <a:srgbClr val="00FF00">
                  <a:alpha val="50195"/>
                </a:srgbClr>
              </a:solidFill>
              <a:effectLst>
                <a:prstShdw prst="shdw17" dist="17961" dir="13500000">
                  <a:srgbClr val="009900"/>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gallery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fltVal val="0"/>
                                          </p:val>
                                        </p:tav>
                                        <p:tav tm="100000">
                                          <p:val>
                                            <p:strVal val="#ppt_w"/>
                                          </p:val>
                                        </p:tav>
                                      </p:tavLst>
                                    </p:anim>
                                    <p:anim calcmode="lin" valueType="num">
                                      <p:cBhvr>
                                        <p:cTn id="8" dur="2000" fill="hold"/>
                                        <p:tgtEl>
                                          <p:spTgt spid="72707"/>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7" presetClass="entr" presetSubtype="4" fill="hold" nodeType="afterEffect">
                                  <p:stCondLst>
                                    <p:cond delay="500"/>
                                  </p:stCondLst>
                                  <p:childTnLst>
                                    <p:set>
                                      <p:cBhvr>
                                        <p:cTn id="11" dur="1" fill="hold">
                                          <p:stCondLst>
                                            <p:cond delay="0"/>
                                          </p:stCondLst>
                                        </p:cTn>
                                        <p:tgtEl>
                                          <p:spTgt spid="72708"/>
                                        </p:tgtEl>
                                        <p:attrNameLst>
                                          <p:attrName>style.visibility</p:attrName>
                                        </p:attrNameLst>
                                      </p:cBhvr>
                                      <p:to>
                                        <p:strVal val="visible"/>
                                      </p:to>
                                    </p:set>
                                    <p:anim calcmode="lin" valueType="num">
                                      <p:cBhvr additive="base">
                                        <p:cTn id="12" dur="2000" fill="hold"/>
                                        <p:tgtEl>
                                          <p:spTgt spid="72708"/>
                                        </p:tgtEl>
                                        <p:attrNameLst>
                                          <p:attrName>ppt_x</p:attrName>
                                        </p:attrNameLst>
                                      </p:cBhvr>
                                      <p:tavLst>
                                        <p:tav tm="0">
                                          <p:val>
                                            <p:strVal val="#ppt_x"/>
                                          </p:val>
                                        </p:tav>
                                        <p:tav tm="100000">
                                          <p:val>
                                            <p:strVal val="#ppt_x"/>
                                          </p:val>
                                        </p:tav>
                                      </p:tavLst>
                                    </p:anim>
                                    <p:anim calcmode="lin" valueType="num">
                                      <p:cBhvr additive="base">
                                        <p:cTn id="13" dur="2000" fill="hold"/>
                                        <p:tgtEl>
                                          <p:spTgt spid="72708"/>
                                        </p:tgtEl>
                                        <p:attrNameLst>
                                          <p:attrName>ppt_y</p:attrName>
                                        </p:attrNameLst>
                                      </p:cBhvr>
                                      <p:tavLst>
                                        <p:tav tm="0">
                                          <p:val>
                                            <p:strVal val="1+#ppt_h/2"/>
                                          </p:val>
                                        </p:tav>
                                        <p:tav tm="100000">
                                          <p:val>
                                            <p:strVal val="#ppt_y"/>
                                          </p:val>
                                        </p:tav>
                                      </p:tavLst>
                                    </p:anim>
                                  </p:childTnLst>
                                </p:cTn>
                              </p:par>
                              <p:par>
                                <p:cTn id="14" presetID="19" presetClass="entr" presetSubtype="10" fill="hold" nodeType="withEffect">
                                  <p:stCondLst>
                                    <p:cond delay="500"/>
                                  </p:stCondLst>
                                  <p:childTnLst>
                                    <p:set>
                                      <p:cBhvr>
                                        <p:cTn id="15" dur="1" fill="hold">
                                          <p:stCondLst>
                                            <p:cond delay="0"/>
                                          </p:stCondLst>
                                        </p:cTn>
                                        <p:tgtEl>
                                          <p:spTgt spid="72708"/>
                                        </p:tgtEl>
                                        <p:attrNameLst>
                                          <p:attrName>style.visibility</p:attrName>
                                        </p:attrNameLst>
                                      </p:cBhvr>
                                      <p:to>
                                        <p:strVal val="visible"/>
                                      </p:to>
                                    </p:set>
                                    <p:anim calcmode="lin" valueType="num">
                                      <p:cBhvr>
                                        <p:cTn id="16" dur="2000" fill="hold"/>
                                        <p:tgtEl>
                                          <p:spTgt spid="72708"/>
                                        </p:tgtEl>
                                        <p:attrNameLst>
                                          <p:attrName>ppt_w</p:attrName>
                                        </p:attrNameLst>
                                      </p:cBhvr>
                                      <p:tavLst>
                                        <p:tav tm="0" fmla="#ppt_w*sin(2.5*pi*$)">
                                          <p:val>
                                            <p:fltVal val="0"/>
                                          </p:val>
                                        </p:tav>
                                        <p:tav tm="100000">
                                          <p:val>
                                            <p:fltVal val="1"/>
                                          </p:val>
                                        </p:tav>
                                      </p:tavLst>
                                    </p:anim>
                                    <p:anim calcmode="lin" valueType="num">
                                      <p:cBhvr>
                                        <p:cTn id="17" dur="2000" fill="hold"/>
                                        <p:tgtEl>
                                          <p:spTgt spid="72708"/>
                                        </p:tgtEl>
                                        <p:attrNameLst>
                                          <p:attrName>ppt_h</p:attrName>
                                        </p:attrNameLst>
                                      </p:cBhvr>
                                      <p:tavLst>
                                        <p:tav tm="0">
                                          <p:val>
                                            <p:strVal val="#ppt_h"/>
                                          </p:val>
                                        </p:tav>
                                        <p:tav tm="100000">
                                          <p:val>
                                            <p:strVal val="#ppt_h"/>
                                          </p:val>
                                        </p:tav>
                                      </p:tavLst>
                                    </p:anim>
                                  </p:childTnLst>
                                </p:cTn>
                              </p:par>
                            </p:childTnLst>
                          </p:cTn>
                        </p:par>
                        <p:par>
                          <p:cTn id="18" fill="hold">
                            <p:stCondLst>
                              <p:cond delay="4500"/>
                            </p:stCondLst>
                            <p:childTnLst>
                              <p:par>
                                <p:cTn id="19" presetID="26" presetClass="entr" presetSubtype="0" fill="hold" nodeType="afterEffect">
                                  <p:stCondLst>
                                    <p:cond delay="500"/>
                                  </p:stCondLst>
                                  <p:childTnLst>
                                    <p:set>
                                      <p:cBhvr>
                                        <p:cTn id="20" dur="1" fill="hold">
                                          <p:stCondLst>
                                            <p:cond delay="0"/>
                                          </p:stCondLst>
                                        </p:cTn>
                                        <p:tgtEl>
                                          <p:spTgt spid="70661"/>
                                        </p:tgtEl>
                                        <p:attrNameLst>
                                          <p:attrName>style.visibility</p:attrName>
                                        </p:attrNameLst>
                                      </p:cBhvr>
                                      <p:to>
                                        <p:strVal val="visible"/>
                                      </p:to>
                                    </p:set>
                                    <p:animEffect transition="in" filter="wipe(down)">
                                      <p:cBhvr>
                                        <p:cTn id="21" dur="580">
                                          <p:stCondLst>
                                            <p:cond delay="0"/>
                                          </p:stCondLst>
                                        </p:cTn>
                                        <p:tgtEl>
                                          <p:spTgt spid="70661"/>
                                        </p:tgtEl>
                                      </p:cBhvr>
                                    </p:animEffect>
                                    <p:anim calcmode="lin" valueType="num">
                                      <p:cBhvr>
                                        <p:cTn id="22" dur="1822" tmFilter="0,0; 0.14,0.36; 0.43,0.73; 0.71,0.91; 1.0,1.0">
                                          <p:stCondLst>
                                            <p:cond delay="0"/>
                                          </p:stCondLst>
                                        </p:cTn>
                                        <p:tgtEl>
                                          <p:spTgt spid="70661"/>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70661"/>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70661"/>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70661"/>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70661"/>
                                        </p:tgtEl>
                                        <p:attrNameLst>
                                          <p:attrName>ppt_y</p:attrName>
                                        </p:attrNameLst>
                                      </p:cBhvr>
                                      <p:tavLst>
                                        <p:tav tm="0" fmla="#ppt_y-sin(pi*$)/81">
                                          <p:val>
                                            <p:fltVal val="0"/>
                                          </p:val>
                                        </p:tav>
                                        <p:tav tm="100000">
                                          <p:val>
                                            <p:fltVal val="1"/>
                                          </p:val>
                                        </p:tav>
                                      </p:tavLst>
                                    </p:anim>
                                    <p:animScale>
                                      <p:cBhvr>
                                        <p:cTn id="27" dur="26">
                                          <p:stCondLst>
                                            <p:cond delay="650"/>
                                          </p:stCondLst>
                                        </p:cTn>
                                        <p:tgtEl>
                                          <p:spTgt spid="70661"/>
                                        </p:tgtEl>
                                      </p:cBhvr>
                                      <p:to x="100000" y="60000"/>
                                    </p:animScale>
                                    <p:animScale>
                                      <p:cBhvr>
                                        <p:cTn id="28" dur="166" decel="50000">
                                          <p:stCondLst>
                                            <p:cond delay="676"/>
                                          </p:stCondLst>
                                        </p:cTn>
                                        <p:tgtEl>
                                          <p:spTgt spid="70661"/>
                                        </p:tgtEl>
                                      </p:cBhvr>
                                      <p:to x="100000" y="100000"/>
                                    </p:animScale>
                                    <p:animScale>
                                      <p:cBhvr>
                                        <p:cTn id="29" dur="26">
                                          <p:stCondLst>
                                            <p:cond delay="1312"/>
                                          </p:stCondLst>
                                        </p:cTn>
                                        <p:tgtEl>
                                          <p:spTgt spid="70661"/>
                                        </p:tgtEl>
                                      </p:cBhvr>
                                      <p:to x="100000" y="80000"/>
                                    </p:animScale>
                                    <p:animScale>
                                      <p:cBhvr>
                                        <p:cTn id="30" dur="166" decel="50000">
                                          <p:stCondLst>
                                            <p:cond delay="1338"/>
                                          </p:stCondLst>
                                        </p:cTn>
                                        <p:tgtEl>
                                          <p:spTgt spid="70661"/>
                                        </p:tgtEl>
                                      </p:cBhvr>
                                      <p:to x="100000" y="100000"/>
                                    </p:animScale>
                                    <p:animScale>
                                      <p:cBhvr>
                                        <p:cTn id="31" dur="26">
                                          <p:stCondLst>
                                            <p:cond delay="1642"/>
                                          </p:stCondLst>
                                        </p:cTn>
                                        <p:tgtEl>
                                          <p:spTgt spid="70661"/>
                                        </p:tgtEl>
                                      </p:cBhvr>
                                      <p:to x="100000" y="90000"/>
                                    </p:animScale>
                                    <p:animScale>
                                      <p:cBhvr>
                                        <p:cTn id="32" dur="166" decel="50000">
                                          <p:stCondLst>
                                            <p:cond delay="1668"/>
                                          </p:stCondLst>
                                        </p:cTn>
                                        <p:tgtEl>
                                          <p:spTgt spid="70661"/>
                                        </p:tgtEl>
                                      </p:cBhvr>
                                      <p:to x="100000" y="100000"/>
                                    </p:animScale>
                                    <p:animScale>
                                      <p:cBhvr>
                                        <p:cTn id="33" dur="26">
                                          <p:stCondLst>
                                            <p:cond delay="1808"/>
                                          </p:stCondLst>
                                        </p:cTn>
                                        <p:tgtEl>
                                          <p:spTgt spid="70661"/>
                                        </p:tgtEl>
                                      </p:cBhvr>
                                      <p:to x="100000" y="95000"/>
                                    </p:animScale>
                                    <p:animScale>
                                      <p:cBhvr>
                                        <p:cTn id="34" dur="166" decel="50000">
                                          <p:stCondLst>
                                            <p:cond delay="1834"/>
                                          </p:stCondLst>
                                        </p:cTn>
                                        <p:tgtEl>
                                          <p:spTgt spid="70661"/>
                                        </p:tgtEl>
                                      </p:cBhvr>
                                      <p:to x="100000" y="100000"/>
                                    </p:animScale>
                                  </p:childTnLst>
                                </p:cTn>
                              </p:par>
                            </p:childTnLst>
                          </p:cTn>
                        </p:par>
                        <p:par>
                          <p:cTn id="35" fill="hold">
                            <p:stCondLst>
                              <p:cond delay="7000"/>
                            </p:stCondLst>
                            <p:childTnLst>
                              <p:par>
                                <p:cTn id="36" presetID="26" presetClass="entr" presetSubtype="0" fill="hold" nodeType="afterEffect">
                                  <p:stCondLst>
                                    <p:cond delay="500"/>
                                  </p:stCondLst>
                                  <p:childTnLst>
                                    <p:set>
                                      <p:cBhvr>
                                        <p:cTn id="37" dur="1" fill="hold">
                                          <p:stCondLst>
                                            <p:cond delay="0"/>
                                          </p:stCondLst>
                                        </p:cTn>
                                        <p:tgtEl>
                                          <p:spTgt spid="70662"/>
                                        </p:tgtEl>
                                        <p:attrNameLst>
                                          <p:attrName>style.visibility</p:attrName>
                                        </p:attrNameLst>
                                      </p:cBhvr>
                                      <p:to>
                                        <p:strVal val="visible"/>
                                      </p:to>
                                    </p:set>
                                    <p:animEffect transition="in" filter="wipe(down)">
                                      <p:cBhvr>
                                        <p:cTn id="38" dur="580">
                                          <p:stCondLst>
                                            <p:cond delay="0"/>
                                          </p:stCondLst>
                                        </p:cTn>
                                        <p:tgtEl>
                                          <p:spTgt spid="70662"/>
                                        </p:tgtEl>
                                      </p:cBhvr>
                                    </p:animEffect>
                                    <p:anim calcmode="lin" valueType="num">
                                      <p:cBhvr>
                                        <p:cTn id="39" dur="1822" tmFilter="0,0; 0.14,0.36; 0.43,0.73; 0.71,0.91; 1.0,1.0">
                                          <p:stCondLst>
                                            <p:cond delay="0"/>
                                          </p:stCondLst>
                                        </p:cTn>
                                        <p:tgtEl>
                                          <p:spTgt spid="70662"/>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70662"/>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70662"/>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70662"/>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70662"/>
                                        </p:tgtEl>
                                        <p:attrNameLst>
                                          <p:attrName>ppt_y</p:attrName>
                                        </p:attrNameLst>
                                      </p:cBhvr>
                                      <p:tavLst>
                                        <p:tav tm="0" fmla="#ppt_y-sin(pi*$)/81">
                                          <p:val>
                                            <p:fltVal val="0"/>
                                          </p:val>
                                        </p:tav>
                                        <p:tav tm="100000">
                                          <p:val>
                                            <p:fltVal val="1"/>
                                          </p:val>
                                        </p:tav>
                                      </p:tavLst>
                                    </p:anim>
                                    <p:animScale>
                                      <p:cBhvr>
                                        <p:cTn id="44" dur="26">
                                          <p:stCondLst>
                                            <p:cond delay="650"/>
                                          </p:stCondLst>
                                        </p:cTn>
                                        <p:tgtEl>
                                          <p:spTgt spid="70662"/>
                                        </p:tgtEl>
                                      </p:cBhvr>
                                      <p:to x="100000" y="60000"/>
                                    </p:animScale>
                                    <p:animScale>
                                      <p:cBhvr>
                                        <p:cTn id="45" dur="166" decel="50000">
                                          <p:stCondLst>
                                            <p:cond delay="676"/>
                                          </p:stCondLst>
                                        </p:cTn>
                                        <p:tgtEl>
                                          <p:spTgt spid="70662"/>
                                        </p:tgtEl>
                                      </p:cBhvr>
                                      <p:to x="100000" y="100000"/>
                                    </p:animScale>
                                    <p:animScale>
                                      <p:cBhvr>
                                        <p:cTn id="46" dur="26">
                                          <p:stCondLst>
                                            <p:cond delay="1312"/>
                                          </p:stCondLst>
                                        </p:cTn>
                                        <p:tgtEl>
                                          <p:spTgt spid="70662"/>
                                        </p:tgtEl>
                                      </p:cBhvr>
                                      <p:to x="100000" y="80000"/>
                                    </p:animScale>
                                    <p:animScale>
                                      <p:cBhvr>
                                        <p:cTn id="47" dur="166" decel="50000">
                                          <p:stCondLst>
                                            <p:cond delay="1338"/>
                                          </p:stCondLst>
                                        </p:cTn>
                                        <p:tgtEl>
                                          <p:spTgt spid="70662"/>
                                        </p:tgtEl>
                                      </p:cBhvr>
                                      <p:to x="100000" y="100000"/>
                                    </p:animScale>
                                    <p:animScale>
                                      <p:cBhvr>
                                        <p:cTn id="48" dur="26">
                                          <p:stCondLst>
                                            <p:cond delay="1642"/>
                                          </p:stCondLst>
                                        </p:cTn>
                                        <p:tgtEl>
                                          <p:spTgt spid="70662"/>
                                        </p:tgtEl>
                                      </p:cBhvr>
                                      <p:to x="100000" y="90000"/>
                                    </p:animScale>
                                    <p:animScale>
                                      <p:cBhvr>
                                        <p:cTn id="49" dur="166" decel="50000">
                                          <p:stCondLst>
                                            <p:cond delay="1668"/>
                                          </p:stCondLst>
                                        </p:cTn>
                                        <p:tgtEl>
                                          <p:spTgt spid="70662"/>
                                        </p:tgtEl>
                                      </p:cBhvr>
                                      <p:to x="100000" y="100000"/>
                                    </p:animScale>
                                    <p:animScale>
                                      <p:cBhvr>
                                        <p:cTn id="50" dur="26">
                                          <p:stCondLst>
                                            <p:cond delay="1808"/>
                                          </p:stCondLst>
                                        </p:cTn>
                                        <p:tgtEl>
                                          <p:spTgt spid="70662"/>
                                        </p:tgtEl>
                                      </p:cBhvr>
                                      <p:to x="100000" y="95000"/>
                                    </p:animScale>
                                    <p:animScale>
                                      <p:cBhvr>
                                        <p:cTn id="51" dur="166" decel="50000">
                                          <p:stCondLst>
                                            <p:cond delay="1834"/>
                                          </p:stCondLst>
                                        </p:cTn>
                                        <p:tgtEl>
                                          <p:spTgt spid="70662"/>
                                        </p:tgtEl>
                                      </p:cBhvr>
                                      <p:to x="100000" y="100000"/>
                                    </p:animScale>
                                  </p:childTnLst>
                                </p:cTn>
                              </p:par>
                            </p:childTnLst>
                          </p:cTn>
                        </p:par>
                        <p:par>
                          <p:cTn id="52" fill="hold">
                            <p:stCondLst>
                              <p:cond delay="9500"/>
                            </p:stCondLst>
                            <p:childTnLst>
                              <p:par>
                                <p:cTn id="53" presetID="26" presetClass="entr" presetSubtype="0" fill="hold" nodeType="afterEffect">
                                  <p:stCondLst>
                                    <p:cond delay="500"/>
                                  </p:stCondLst>
                                  <p:childTnLst>
                                    <p:set>
                                      <p:cBhvr>
                                        <p:cTn id="54" dur="1" fill="hold">
                                          <p:stCondLst>
                                            <p:cond delay="0"/>
                                          </p:stCondLst>
                                        </p:cTn>
                                        <p:tgtEl>
                                          <p:spTgt spid="70663"/>
                                        </p:tgtEl>
                                        <p:attrNameLst>
                                          <p:attrName>style.visibility</p:attrName>
                                        </p:attrNameLst>
                                      </p:cBhvr>
                                      <p:to>
                                        <p:strVal val="visible"/>
                                      </p:to>
                                    </p:set>
                                    <p:animEffect transition="in" filter="wipe(down)">
                                      <p:cBhvr>
                                        <p:cTn id="55" dur="580">
                                          <p:stCondLst>
                                            <p:cond delay="0"/>
                                          </p:stCondLst>
                                        </p:cTn>
                                        <p:tgtEl>
                                          <p:spTgt spid="70663"/>
                                        </p:tgtEl>
                                      </p:cBhvr>
                                    </p:animEffect>
                                    <p:anim calcmode="lin" valueType="num">
                                      <p:cBhvr>
                                        <p:cTn id="56" dur="1822" tmFilter="0,0; 0.14,0.36; 0.43,0.73; 0.71,0.91; 1.0,1.0">
                                          <p:stCondLst>
                                            <p:cond delay="0"/>
                                          </p:stCondLst>
                                        </p:cTn>
                                        <p:tgtEl>
                                          <p:spTgt spid="70663"/>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70663"/>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70663"/>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70663"/>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70663"/>
                                        </p:tgtEl>
                                        <p:attrNameLst>
                                          <p:attrName>ppt_y</p:attrName>
                                        </p:attrNameLst>
                                      </p:cBhvr>
                                      <p:tavLst>
                                        <p:tav tm="0" fmla="#ppt_y-sin(pi*$)/81">
                                          <p:val>
                                            <p:fltVal val="0"/>
                                          </p:val>
                                        </p:tav>
                                        <p:tav tm="100000">
                                          <p:val>
                                            <p:fltVal val="1"/>
                                          </p:val>
                                        </p:tav>
                                      </p:tavLst>
                                    </p:anim>
                                    <p:animScale>
                                      <p:cBhvr>
                                        <p:cTn id="61" dur="26">
                                          <p:stCondLst>
                                            <p:cond delay="650"/>
                                          </p:stCondLst>
                                        </p:cTn>
                                        <p:tgtEl>
                                          <p:spTgt spid="70663"/>
                                        </p:tgtEl>
                                      </p:cBhvr>
                                      <p:to x="100000" y="60000"/>
                                    </p:animScale>
                                    <p:animScale>
                                      <p:cBhvr>
                                        <p:cTn id="62" dur="166" decel="50000">
                                          <p:stCondLst>
                                            <p:cond delay="676"/>
                                          </p:stCondLst>
                                        </p:cTn>
                                        <p:tgtEl>
                                          <p:spTgt spid="70663"/>
                                        </p:tgtEl>
                                      </p:cBhvr>
                                      <p:to x="100000" y="100000"/>
                                    </p:animScale>
                                    <p:animScale>
                                      <p:cBhvr>
                                        <p:cTn id="63" dur="26">
                                          <p:stCondLst>
                                            <p:cond delay="1312"/>
                                          </p:stCondLst>
                                        </p:cTn>
                                        <p:tgtEl>
                                          <p:spTgt spid="70663"/>
                                        </p:tgtEl>
                                      </p:cBhvr>
                                      <p:to x="100000" y="80000"/>
                                    </p:animScale>
                                    <p:animScale>
                                      <p:cBhvr>
                                        <p:cTn id="64" dur="166" decel="50000">
                                          <p:stCondLst>
                                            <p:cond delay="1338"/>
                                          </p:stCondLst>
                                        </p:cTn>
                                        <p:tgtEl>
                                          <p:spTgt spid="70663"/>
                                        </p:tgtEl>
                                      </p:cBhvr>
                                      <p:to x="100000" y="100000"/>
                                    </p:animScale>
                                    <p:animScale>
                                      <p:cBhvr>
                                        <p:cTn id="65" dur="26">
                                          <p:stCondLst>
                                            <p:cond delay="1642"/>
                                          </p:stCondLst>
                                        </p:cTn>
                                        <p:tgtEl>
                                          <p:spTgt spid="70663"/>
                                        </p:tgtEl>
                                      </p:cBhvr>
                                      <p:to x="100000" y="90000"/>
                                    </p:animScale>
                                    <p:animScale>
                                      <p:cBhvr>
                                        <p:cTn id="66" dur="166" decel="50000">
                                          <p:stCondLst>
                                            <p:cond delay="1668"/>
                                          </p:stCondLst>
                                        </p:cTn>
                                        <p:tgtEl>
                                          <p:spTgt spid="70663"/>
                                        </p:tgtEl>
                                      </p:cBhvr>
                                      <p:to x="100000" y="100000"/>
                                    </p:animScale>
                                    <p:animScale>
                                      <p:cBhvr>
                                        <p:cTn id="67" dur="26">
                                          <p:stCondLst>
                                            <p:cond delay="1808"/>
                                          </p:stCondLst>
                                        </p:cTn>
                                        <p:tgtEl>
                                          <p:spTgt spid="70663"/>
                                        </p:tgtEl>
                                      </p:cBhvr>
                                      <p:to x="100000" y="95000"/>
                                    </p:animScale>
                                    <p:animScale>
                                      <p:cBhvr>
                                        <p:cTn id="68" dur="166" decel="50000">
                                          <p:stCondLst>
                                            <p:cond delay="1834"/>
                                          </p:stCondLst>
                                        </p:cTn>
                                        <p:tgtEl>
                                          <p:spTgt spid="70663"/>
                                        </p:tgtEl>
                                      </p:cBhvr>
                                      <p:to x="100000" y="100000"/>
                                    </p:animScale>
                                  </p:childTnLst>
                                </p:cTn>
                              </p:par>
                            </p:childTnLst>
                          </p:cTn>
                        </p:par>
                        <p:par>
                          <p:cTn id="69" fill="hold">
                            <p:stCondLst>
                              <p:cond delay="12000"/>
                            </p:stCondLst>
                            <p:childTnLst>
                              <p:par>
                                <p:cTn id="70" presetID="7" presetClass="entr" presetSubtype="4" fill="hold" nodeType="afterEffect">
                                  <p:stCondLst>
                                    <p:cond delay="500"/>
                                  </p:stCondLst>
                                  <p:childTnLst>
                                    <p:set>
                                      <p:cBhvr>
                                        <p:cTn id="71" dur="1" fill="hold">
                                          <p:stCondLst>
                                            <p:cond delay="0"/>
                                          </p:stCondLst>
                                        </p:cTn>
                                        <p:tgtEl>
                                          <p:spTgt spid="70664"/>
                                        </p:tgtEl>
                                        <p:attrNameLst>
                                          <p:attrName>style.visibility</p:attrName>
                                        </p:attrNameLst>
                                      </p:cBhvr>
                                      <p:to>
                                        <p:strVal val="visible"/>
                                      </p:to>
                                    </p:set>
                                    <p:anim calcmode="lin" valueType="num">
                                      <p:cBhvr additive="base">
                                        <p:cTn id="72" dur="2000" fill="hold"/>
                                        <p:tgtEl>
                                          <p:spTgt spid="70664"/>
                                        </p:tgtEl>
                                        <p:attrNameLst>
                                          <p:attrName>ppt_x</p:attrName>
                                        </p:attrNameLst>
                                      </p:cBhvr>
                                      <p:tavLst>
                                        <p:tav tm="0">
                                          <p:val>
                                            <p:strVal val="#ppt_x"/>
                                          </p:val>
                                        </p:tav>
                                        <p:tav tm="100000">
                                          <p:val>
                                            <p:strVal val="#ppt_x"/>
                                          </p:val>
                                        </p:tav>
                                      </p:tavLst>
                                    </p:anim>
                                    <p:anim calcmode="lin" valueType="num">
                                      <p:cBhvr additive="base">
                                        <p:cTn id="73" dur="2000" fill="hold"/>
                                        <p:tgtEl>
                                          <p:spTgt spid="706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861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861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861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6861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861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861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6861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6861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6861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6861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6862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p14:ripple/>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5613</TotalTime>
  <Words>2521</Words>
  <Application>Microsoft Office PowerPoint</Application>
  <PresentationFormat>Presentación en pantalla (16:10)</PresentationFormat>
  <Paragraphs>90</Paragraphs>
  <Slides>65</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65</vt:i4>
      </vt:variant>
    </vt:vector>
  </HeadingPairs>
  <TitlesOfParts>
    <vt:vector size="74"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Ana María</dc:creator>
  <cp:lastModifiedBy>Vicente Garcia</cp:lastModifiedBy>
  <cp:revision>334</cp:revision>
  <dcterms:created xsi:type="dcterms:W3CDTF">2014-04-16T21:19:33Z</dcterms:created>
  <dcterms:modified xsi:type="dcterms:W3CDTF">2023-07-03T17:15:47Z</dcterms:modified>
</cp:coreProperties>
</file>