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4" r:id="rId3"/>
    <p:sldId id="375" r:id="rId4"/>
    <p:sldId id="363" r:id="rId5"/>
    <p:sldId id="376" r:id="rId6"/>
    <p:sldId id="256" r:id="rId7"/>
    <p:sldId id="257" r:id="rId8"/>
    <p:sldId id="258" r:id="rId9"/>
    <p:sldId id="260" r:id="rId10"/>
    <p:sldId id="261" r:id="rId11"/>
    <p:sldId id="262" r:id="rId12"/>
    <p:sldId id="263" r:id="rId13"/>
    <p:sldId id="264" r:id="rId14"/>
    <p:sldId id="265" r:id="rId15"/>
    <p:sldId id="266" r:id="rId16"/>
    <p:sldId id="267" r:id="rId17"/>
    <p:sldId id="268" r:id="rId18"/>
    <p:sldId id="271" r:id="rId19"/>
    <p:sldId id="272" r:id="rId20"/>
    <p:sldId id="362" r:id="rId21"/>
    <p:sldId id="361" r:id="rId22"/>
    <p:sldId id="273" r:id="rId23"/>
    <p:sldId id="360" r:id="rId24"/>
    <p:sldId id="359" r:id="rId25"/>
    <p:sldId id="274" r:id="rId26"/>
    <p:sldId id="281" r:id="rId27"/>
    <p:sldId id="279" r:id="rId28"/>
    <p:sldId id="278" r:id="rId29"/>
    <p:sldId id="366" r:id="rId30"/>
    <p:sldId id="365" r:id="rId31"/>
    <p:sldId id="277" r:id="rId32"/>
    <p:sldId id="276" r:id="rId33"/>
    <p:sldId id="275" r:id="rId34"/>
    <p:sldId id="308" r:id="rId35"/>
    <p:sldId id="364" r:id="rId36"/>
    <p:sldId id="307" r:id="rId37"/>
    <p:sldId id="306" r:id="rId38"/>
    <p:sldId id="302" r:id="rId39"/>
    <p:sldId id="300" r:id="rId40"/>
    <p:sldId id="299" r:id="rId41"/>
    <p:sldId id="298" r:id="rId42"/>
    <p:sldId id="297" r:id="rId43"/>
    <p:sldId id="378" r:id="rId44"/>
    <p:sldId id="296" r:id="rId45"/>
    <p:sldId id="295" r:id="rId46"/>
    <p:sldId id="294" r:id="rId47"/>
    <p:sldId id="293" r:id="rId48"/>
    <p:sldId id="292" r:id="rId49"/>
    <p:sldId id="291" r:id="rId50"/>
    <p:sldId id="290" r:id="rId51"/>
    <p:sldId id="288" r:id="rId52"/>
    <p:sldId id="287" r:id="rId53"/>
    <p:sldId id="286" r:id="rId54"/>
    <p:sldId id="284" r:id="rId55"/>
    <p:sldId id="283" r:id="rId56"/>
    <p:sldId id="282" r:id="rId57"/>
    <p:sldId id="373" r:id="rId58"/>
    <p:sldId id="372" r:id="rId59"/>
    <p:sldId id="371" r:id="rId60"/>
    <p:sldId id="369" r:id="rId61"/>
    <p:sldId id="368" r:id="rId62"/>
    <p:sldId id="367" r:id="rId63"/>
    <p:sldId id="377" r:id="rId64"/>
    <p:sldId id="379" r:id="rId6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oqVh4WG+1+QlebG6pjNtUg==" hashData="hI00112isenaJwr0E5gvd66c7kU="/>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06" autoAdjust="0"/>
    <p:restoredTop sz="94660"/>
  </p:normalViewPr>
  <p:slideViewPr>
    <p:cSldViewPr>
      <p:cViewPr>
        <p:scale>
          <a:sx n="60" d="100"/>
          <a:sy n="60" d="100"/>
        </p:scale>
        <p:origin x="605" y="46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C5C12F8-15E2-41D3-BD80-292A93C387EE}" type="datetimeFigureOut">
              <a:rPr lang="es-ES"/>
              <a:pPr>
                <a:defRPr/>
              </a:pPr>
              <a:t>19/12/2025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D216A9-57C7-42C8-AC73-EEB57082C8C0}"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D700CCE-E617-40F7-9B51-785F9B8130EC}" type="datetimeFigureOut">
              <a:rPr lang="es-ES"/>
              <a:pPr>
                <a:defRPr/>
              </a:pPr>
              <a:t>19/12/2025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A83FFB-3DEB-41EF-A656-D6FCE731B4A3}"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9E390AB-C0BC-4732-B8F5-09D22E2AEA68}" type="datetimeFigureOut">
              <a:rPr lang="es-ES"/>
              <a:pPr>
                <a:defRPr/>
              </a:pPr>
              <a:t>19/12/2025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55CA64-BAEB-4015-8FF6-5A56675F68AE}"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39F2219-BA22-4E29-A02C-2FEFB1317FFA}" type="datetimeFigureOut">
              <a:rPr lang="es-ES"/>
              <a:pPr>
                <a:defRPr/>
              </a:pPr>
              <a:t>19/12/2025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22110EB-485B-4845-B586-0DFC0C526BFE}"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F042BF4-04F1-464C-91C3-0F14C9101BC7}" type="datetimeFigureOut">
              <a:rPr lang="es-ES"/>
              <a:pPr>
                <a:defRPr/>
              </a:pPr>
              <a:t>19/12/2025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EF6D52C-05D9-469B-94D5-B0CF482F98FF}"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73E23FC-AB06-41F8-BB7A-2FEEC1F8E84F}" type="datetimeFigureOut">
              <a:rPr lang="es-ES"/>
              <a:pPr>
                <a:defRPr/>
              </a:pPr>
              <a:t>19/12/2025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854C5C3-6777-47DE-8818-77E1A6091ADC}"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CDA167A-DC1E-47C5-9986-61844E82B624}" type="datetimeFigureOut">
              <a:rPr lang="es-ES"/>
              <a:pPr>
                <a:defRPr/>
              </a:pPr>
              <a:t>19/12/2025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EDDFA34-7EAE-4E6F-A3CC-68028125911A}"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C778E8-1179-41C7-B434-8D4F5614A736}" type="datetimeFigureOut">
              <a:rPr lang="es-ES"/>
              <a:pPr>
                <a:defRPr/>
              </a:pPr>
              <a:t>19/12/2025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7880511-2FB8-4B6E-9F54-3DE36D22F78E}"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0C7CB5C-731E-4E62-BA72-EFA3401B8698}" type="datetimeFigureOut">
              <a:rPr lang="es-ES"/>
              <a:pPr>
                <a:defRPr/>
              </a:pPr>
              <a:t>19/12/2025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5CF58A-DDEC-41E2-8E90-99874173F4EC}"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A8A43C0-FE3A-4212-BCF6-E25BF1133E0E}" type="datetimeFigureOut">
              <a:rPr lang="es-ES"/>
              <a:pPr>
                <a:defRPr/>
              </a:pPr>
              <a:t>19/12/2025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671E5E-AF84-45FE-8C50-31D11187B32A}"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34EEDAF-CB3E-47E9-9864-B2C6C714C5ED}" type="datetimeFigureOut">
              <a:rPr lang="es-ES"/>
              <a:pPr>
                <a:defRPr/>
              </a:pPr>
              <a:t>19/12/2025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9E1723B-C1AB-4B03-8F87-4D389DB89D99}"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3833375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BC503B5E-C801-468C-8560-A39CEACBE9A6}" type="datetimeFigureOut">
              <a:rPr lang="es-ES"/>
              <a:pPr>
                <a:defRPr/>
              </a:pPr>
              <a:t>19/12/2025</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FC9B71F6-F7E3-4F73-85A2-D9C006A4C69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pPr defTabSz="822960"/>
            <a:endParaRPr lang="es-ES">
              <a:solidFill>
                <a:srgbClr val="000000"/>
              </a:solidFill>
            </a:endParaRPr>
          </a:p>
        </p:txBody>
      </p:sp>
    </p:spTree>
    <p:extLst>
      <p:ext uri="{BB962C8B-B14F-4D97-AF65-F5344CB8AC3E}">
        <p14:creationId xmlns:p14="http://schemas.microsoft.com/office/powerpoint/2010/main" val="425075543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6" y="123478"/>
            <a:ext cx="7343775"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Tras las huellas del Cid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11564" y="1203598"/>
            <a:ext cx="7878763" cy="930821"/>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rPr>
              <a:t>Fotografía Recopilada de Internet</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endParaRPr>
          </a:p>
        </p:txBody>
      </p:sp>
      <p:sp>
        <p:nvSpPr>
          <p:cNvPr id="87045" name="WordArt 5"/>
          <p:cNvSpPr>
            <a:spLocks noChangeArrowheads="1" noChangeShapeType="1" noTextEdit="1"/>
          </p:cNvSpPr>
          <p:nvPr/>
        </p:nvSpPr>
        <p:spPr bwMode="auto">
          <a:xfrm>
            <a:off x="971604" y="2355726"/>
            <a:ext cx="7126287" cy="594122"/>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mn-cs"/>
              </a:rPr>
              <a:t>Creación y Diseño: </a:t>
            </a:r>
          </a:p>
        </p:txBody>
      </p:sp>
      <p:sp>
        <p:nvSpPr>
          <p:cNvPr id="87046" name="WordArt 6"/>
          <p:cNvSpPr>
            <a:spLocks noChangeArrowheads="1" noChangeShapeType="1" noTextEdit="1"/>
          </p:cNvSpPr>
          <p:nvPr/>
        </p:nvSpPr>
        <p:spPr bwMode="auto">
          <a:xfrm>
            <a:off x="1547664" y="3219822"/>
            <a:ext cx="5904656" cy="6595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916243" y="4155926"/>
            <a:ext cx="3383953" cy="65777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mc:Choice xmlns:p14="http://schemas.microsoft.com/office/powerpoint/2010/main" Requires="p14">
      <p:transition spd="slow" p14:dur="2000" advTm="9000">
        <p:split orient="vert"/>
      </p:transition>
    </mc:Choice>
    <mc:Fallback>
      <p:transition spd="slow" advTm="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50 El Cid.jpg"/>
          <p:cNvPicPr>
            <a:picLocks noChangeAspect="1"/>
          </p:cNvPicPr>
          <p:nvPr/>
        </p:nvPicPr>
        <p:blipFill>
          <a:blip r:embed="rId2"/>
          <a:stretch>
            <a:fillRect/>
          </a:stretch>
        </p:blipFill>
        <p:spPr>
          <a:xfrm>
            <a:off x="0" y="0"/>
            <a:ext cx="9144000" cy="5143500"/>
          </a:xfrm>
          <a:prstGeom prst="rect">
            <a:avLst/>
          </a:prstGeom>
        </p:spPr>
      </p:pic>
      <p:sp>
        <p:nvSpPr>
          <p:cNvPr id="9" name="8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571736" y="0"/>
            <a:ext cx="3500462" cy="785800"/>
          </a:xfrm>
          <a:prstGeom prst="rect">
            <a:avLst/>
          </a:prstGeom>
          <a:noFill/>
        </p:spPr>
        <p:txBody>
          <a:bodyPr wrap="none" lIns="91440" tIns="45720" rIns="91440" bIns="45720">
            <a:prstTxWarp prst="textChevron">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EL CID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5" name="4 Rectángulo"/>
          <p:cNvSpPr/>
          <p:nvPr/>
        </p:nvSpPr>
        <p:spPr>
          <a:xfrm>
            <a:off x="785786" y="642924"/>
            <a:ext cx="7399974" cy="928694"/>
          </a:xfrm>
          <a:prstGeom prst="rect">
            <a:avLst/>
          </a:prstGeom>
          <a:noFill/>
        </p:spPr>
        <p:txBody>
          <a:bodyPr wrap="none" lIns="91440" tIns="45720" rIns="91440" bIns="45720">
            <a:prstTxWarp prst="textChevron">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latin typeface="+mn-lt"/>
                <a:cs typeface="+mn-cs"/>
              </a:rPr>
              <a:t> Historia de una Leyenda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6" name="5 CuadroTexto"/>
          <p:cNvSpPr txBox="1"/>
          <p:nvPr/>
        </p:nvSpPr>
        <p:spPr>
          <a:xfrm>
            <a:off x="357158" y="1571618"/>
            <a:ext cx="842968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Rodrigo Díaz de Vivar, conocido como el Cid Campeador, fue un caballero y líder militar castellano del siglo XI, héroe de la Reconquista, famoso por su destreza en batalla y por conquistar Valencia, estableciendo su propio señorío independiente. Nacido en Vivar (Burgos) alrededor de 1043, sirvió a reyes como Sancho II y Alfonso VI, fue desterrado, pero se convirtió en un señor autónomo y respetado tanto por cristianos como musulmanes (de ahí su apodo, del árabe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sidi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señor).</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57158" y="4214824"/>
            <a:ext cx="8643998" cy="70788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Su vida inspiró el Cantar de mío Cid, el poema épico más importante de la literatura española.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split orient="vert"/>
      </p:transition>
    </mc:Choice>
    <mc:Fallback>
      <p:transition spd="slow" advTm="5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ppt_x</p:attrName>
                                        </p:attrNameLst>
                                      </p:cBhvr>
                                      <p:tavLst>
                                        <p:tav tm="0">
                                          <p:val>
                                            <p:strVal val="#ppt_x"/>
                                          </p:val>
                                        </p:tav>
                                        <p:tav tm="100000">
                                          <p:val>
                                            <p:strVal val="#ppt_x"/>
                                          </p:val>
                                        </p:tav>
                                      </p:tavLst>
                                    </p:anim>
                                    <p:anim calcmode="lin" valueType="num">
                                      <p:cBhvr>
                                        <p:cTn id="15" dur="2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463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 Imagen" descr="64.jpg"/>
          <p:cNvPicPr>
            <a:picLocks noChangeAspect="1"/>
          </p:cNvPicPr>
          <p:nvPr/>
        </p:nvPicPr>
        <p:blipFill>
          <a:blip r:embed="rId3"/>
          <a:stretch>
            <a:fillRect/>
          </a:stretch>
        </p:blipFill>
        <p:spPr bwMode="auto">
          <a:xfrm>
            <a:off x="0" y="0"/>
            <a:ext cx="9143999" cy="56435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64.jpg"/>
          <p:cNvPicPr>
            <a:picLocks noChangeAspect="1"/>
          </p:cNvPicPr>
          <p:nvPr/>
        </p:nvPicPr>
        <p:blipFill>
          <a:blip r:embed="rId3"/>
          <a:stretch>
            <a:fillRect/>
          </a:stretch>
        </p:blipFill>
        <p:spPr bwMode="auto">
          <a:xfrm>
            <a:off x="0" y="0"/>
            <a:ext cx="9143999" cy="56435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85720" y="3786196"/>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pocos kilómetros al norte de Burgos, en la carretera de Santander, se encuentra            Vivar del Cid, donde según el poema anónimo Cantar de Mío Cid, nació el héroe burgalés Rodrigo Díaz de Vivar hacia el año 1043, en alguna de las casas que su padre el conde Diego Laínez, poseía en la localidad.</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2143108" y="500048"/>
            <a:ext cx="3365344" cy="707886"/>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Vivar del Cid</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dir="r"/>
        <p:sndAc>
          <p:stSnd loop="1">
            <p:snd r:embed="rId2" name="Variadas.wav"/>
          </p:stSnd>
        </p:sndAc>
      </p:transition>
    </mc:Choice>
    <mc:Fallback>
      <p:transition spd="slow" advTm="3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arn(outVertical)">
                                      <p:cBhvr>
                                        <p:cTn id="7" dur="5000"/>
                                        <p:tgtEl>
                                          <p:spTgt spid="68610"/>
                                        </p:tgtEl>
                                      </p:cBhvr>
                                    </p:animEffect>
                                  </p:childTnLst>
                                </p:cTn>
                              </p:par>
                              <p:par>
                                <p:cTn id="8" presetID="23" presetClass="entr" presetSubtype="272" fill="hold" nodeType="withEffect">
                                  <p:stCondLst>
                                    <p:cond delay="0"/>
                                  </p:stCondLst>
                                  <p:childTnLst>
                                    <p:set>
                                      <p:cBhvr>
                                        <p:cTn id="9" dur="1" fill="hold">
                                          <p:stCondLst>
                                            <p:cond delay="0"/>
                                          </p:stCondLst>
                                        </p:cTn>
                                        <p:tgtEl>
                                          <p:spTgt spid="68610"/>
                                        </p:tgtEl>
                                        <p:attrNameLst>
                                          <p:attrName>style.visibility</p:attrName>
                                        </p:attrNameLst>
                                      </p:cBhvr>
                                      <p:to>
                                        <p:strVal val="visible"/>
                                      </p:to>
                                    </p:set>
                                    <p:anim calcmode="lin" valueType="num">
                                      <p:cBhvr>
                                        <p:cTn id="10" dur="5000" fill="hold"/>
                                        <p:tgtEl>
                                          <p:spTgt spid="68610"/>
                                        </p:tgtEl>
                                        <p:attrNameLst>
                                          <p:attrName>ppt_w</p:attrName>
                                        </p:attrNameLst>
                                      </p:cBhvr>
                                      <p:tavLst>
                                        <p:tav tm="0">
                                          <p:val>
                                            <p:strVal val="2/3*#ppt_w"/>
                                          </p:val>
                                        </p:tav>
                                        <p:tav tm="100000">
                                          <p:val>
                                            <p:strVal val="#ppt_w"/>
                                          </p:val>
                                        </p:tav>
                                      </p:tavLst>
                                    </p:anim>
                                    <p:anim calcmode="lin" valueType="num">
                                      <p:cBhvr>
                                        <p:cTn id="11" dur="5000" fill="hold"/>
                                        <p:tgtEl>
                                          <p:spTgt spid="68610"/>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p:spPr>
      </p:pic>
      <p:pic>
        <p:nvPicPr>
          <p:cNvPr id="7" name="3 Imagen" descr="cartel.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p:spPr>
      </p:pic>
      <p:sp>
        <p:nvSpPr>
          <p:cNvPr id="4" name="3 CuadroTexto"/>
          <p:cNvSpPr txBox="1"/>
          <p:nvPr/>
        </p:nvSpPr>
        <p:spPr>
          <a:xfrm>
            <a:off x="642910" y="785800"/>
            <a:ext cx="3313728"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Imágenes:  Lydia García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57158" y="1500180"/>
            <a:ext cx="4229043"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Textos:  de mis libros e Internet</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4071948"/>
            <a:ext cx="8028865"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Rodrigo Díaz de Vivar mas conocido como el Cid Campeador, es una de las </a:t>
            </a:r>
          </a:p>
          <a:p>
            <a:r>
              <a:rPr lang="es-ES" i="1" dirty="0" smtClean="0">
                <a:effectLst>
                  <a:glow rad="101600">
                    <a:srgbClr val="C00000">
                      <a:alpha val="60000"/>
                    </a:srgbClr>
                  </a:glow>
                  <a:outerShdw blurRad="38100" dist="38100" dir="2700000" algn="tl">
                    <a:srgbClr val="000000">
                      <a:alpha val="43137"/>
                    </a:srgbClr>
                  </a:outerShdw>
                </a:effectLst>
              </a:rPr>
              <a:t>figuras más icónicas de la historia de España, su vida envuelta en hechos </a:t>
            </a:r>
          </a:p>
          <a:p>
            <a:r>
              <a:rPr lang="es-ES" i="1" dirty="0" smtClean="0">
                <a:effectLst>
                  <a:glow rad="101600">
                    <a:srgbClr val="C00000">
                      <a:alpha val="60000"/>
                    </a:srgbClr>
                  </a:glow>
                  <a:outerShdw blurRad="38100" dist="38100" dir="2700000" algn="tl">
                    <a:srgbClr val="000000">
                      <a:alpha val="43137"/>
                    </a:srgbClr>
                  </a:outerShdw>
                </a:effectLst>
              </a:rPr>
              <a:t>históricos reales y leyendas lo han convertido en un héroe épico.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plus(out)">
                                      <p:cBhvr>
                                        <p:cTn id="7" dur="5000"/>
                                        <p:tgtEl>
                                          <p:spTgt spid="409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5000" fill="hold"/>
                                        <p:tgtEl>
                                          <p:spTgt spid="4098"/>
                                        </p:tgtEl>
                                        <p:attrNameLst>
                                          <p:attrName>ppt_w</p:attrName>
                                        </p:attrNameLst>
                                      </p:cBhvr>
                                      <p:tavLst>
                                        <p:tav tm="0">
                                          <p:val>
                                            <p:strVal val="4/3*#ppt_w"/>
                                          </p:val>
                                        </p:tav>
                                        <p:tav tm="100000">
                                          <p:val>
                                            <p:strVal val="#ppt_w"/>
                                          </p:val>
                                        </p:tav>
                                      </p:tavLst>
                                    </p:anim>
                                    <p:anim calcmode="lin" valueType="num">
                                      <p:cBhvr>
                                        <p:cTn id="11" dur="5000" fill="hold"/>
                                        <p:tgtEl>
                                          <p:spTgt spid="4098"/>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100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5000"/>
                                        <p:tgtEl>
                                          <p:spTgt spid="7"/>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10"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childTnLst>
                                </p:cTn>
                              </p:par>
                            </p:childTnLst>
                          </p:cTn>
                        </p:par>
                        <p:par>
                          <p:cTn id="23" fill="hold">
                            <p:stCondLst>
                              <p:cond delay="90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3000"/>
                                        <p:tgtEl>
                                          <p:spTgt spid="5"/>
                                        </p:tgtEl>
                                      </p:cBhvr>
                                    </p:animEffect>
                                  </p:childTnLst>
                                </p:cTn>
                              </p:par>
                            </p:childTnLst>
                          </p:cTn>
                        </p:par>
                        <p:par>
                          <p:cTn id="27" fill="hold">
                            <p:stCondLst>
                              <p:cond delay="12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3 Imagen" descr="01.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71472" y="3786196"/>
            <a:ext cx="825963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Inmortalizado en la literatura y el folclore español, Rodrigo Díaz de Vivar nació </a:t>
            </a:r>
          </a:p>
          <a:p>
            <a:r>
              <a:rPr lang="es-ES" i="1" dirty="0" smtClean="0">
                <a:effectLst>
                  <a:glow rad="101600">
                    <a:srgbClr val="C00000">
                      <a:alpha val="60000"/>
                    </a:srgbClr>
                  </a:glow>
                  <a:outerShdw blurRad="38100" dist="38100" dir="2700000" algn="tl">
                    <a:srgbClr val="000000">
                      <a:alpha val="43137"/>
                    </a:srgbClr>
                  </a:outerShdw>
                </a:effectLst>
              </a:rPr>
              <a:t>alrededor del año 1.043 en el pequeño pueblo de Vivar cerca de Burgos en el </a:t>
            </a:r>
          </a:p>
          <a:p>
            <a:r>
              <a:rPr lang="es-ES" i="1" dirty="0" smtClean="0">
                <a:effectLst>
                  <a:glow rad="101600">
                    <a:srgbClr val="C00000">
                      <a:alpha val="60000"/>
                    </a:srgbClr>
                  </a:glow>
                  <a:outerShdw blurRad="38100" dist="38100" dir="2700000" algn="tl">
                    <a:srgbClr val="000000">
                      <a:alpha val="43137"/>
                    </a:srgbClr>
                  </a:outerShdw>
                </a:effectLst>
              </a:rPr>
              <a:t>Reino de Castilla. Sus orígenes se encuentran en el seno de la baja nobleza </a:t>
            </a:r>
          </a:p>
          <a:p>
            <a:r>
              <a:rPr lang="es-ES" i="1" dirty="0" smtClean="0">
                <a:effectLst>
                  <a:glow rad="101600">
                    <a:srgbClr val="C00000">
                      <a:alpha val="60000"/>
                    </a:srgbClr>
                  </a:glow>
                  <a:outerShdw blurRad="38100" dist="38100" dir="2700000" algn="tl">
                    <a:srgbClr val="000000">
                      <a:alpha val="43137"/>
                    </a:srgbClr>
                  </a:outerShdw>
                </a:effectLst>
              </a:rPr>
              <a:t>Castellana, por lo que no pertenecía a las familias más poderosas del reino.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glitter pattern="hexago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5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5000" fill="hold"/>
                                        <p:tgtEl>
                                          <p:spTgt spid="5122"/>
                                        </p:tgtEl>
                                        <p:attrNameLst>
                                          <p:attrName>ppt_w</p:attrName>
                                        </p:attrNameLst>
                                      </p:cBhvr>
                                      <p:tavLst>
                                        <p:tav tm="0">
                                          <p:val>
                                            <p:strVal val="4/3*#ppt_w"/>
                                          </p:val>
                                        </p:tav>
                                        <p:tav tm="100000">
                                          <p:val>
                                            <p:strVal val="#ppt_w"/>
                                          </p:val>
                                        </p:tav>
                                      </p:tavLst>
                                    </p:anim>
                                    <p:anim calcmode="lin" valueType="num">
                                      <p:cBhvr>
                                        <p:cTn id="11" dur="5000" fill="hold"/>
                                        <p:tgtEl>
                                          <p:spTgt spid="5122"/>
                                        </p:tgtEl>
                                        <p:attrNameLst>
                                          <p:attrName>ppt_h</p:attrName>
                                        </p:attrNameLst>
                                      </p:cBhvr>
                                      <p:tavLst>
                                        <p:tav tm="0">
                                          <p:val>
                                            <p:strVal val="4/3*#ppt_h"/>
                                          </p:val>
                                        </p:tav>
                                        <p:tav tm="100000">
                                          <p:val>
                                            <p:strVal val="#ppt_h"/>
                                          </p:val>
                                        </p:tav>
                                      </p:tavLst>
                                    </p:anim>
                                  </p:childTnLst>
                                </p:cTn>
                              </p:par>
                              <p:par>
                                <p:cTn id="12" presetID="6" presetClass="entr" presetSubtype="16"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2.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571604" y="4357700"/>
            <a:ext cx="592935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padre Diego Laínez, tenía tierras y ciertos privilegios aunque no un gran poder político,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glitter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5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5000" fill="hold"/>
                                        <p:tgtEl>
                                          <p:spTgt spid="6146"/>
                                        </p:tgtEl>
                                        <p:attrNameLst>
                                          <p:attrName>ppt_w</p:attrName>
                                        </p:attrNameLst>
                                      </p:cBhvr>
                                      <p:tavLst>
                                        <p:tav tm="0">
                                          <p:val>
                                            <p:strVal val="4/3*#ppt_w"/>
                                          </p:val>
                                        </p:tav>
                                        <p:tav tm="100000">
                                          <p:val>
                                            <p:strVal val="#ppt_w"/>
                                          </p:val>
                                        </p:tav>
                                      </p:tavLst>
                                    </p:anim>
                                    <p:anim calcmode="lin" valueType="num">
                                      <p:cBhvr>
                                        <p:cTn id="11" dur="5000" fill="hold"/>
                                        <p:tgtEl>
                                          <p:spTgt spid="614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a:stretch>
            <a:fillRect/>
          </a:stretch>
        </p:blipFill>
        <p:spPr bwMode="auto">
          <a:xfrm>
            <a:off x="0" y="7621"/>
            <a:ext cx="9144000"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3.jpg"/>
          <p:cNvPicPr>
            <a:picLocks noChangeAspect="1"/>
          </p:cNvPicPr>
          <p:nvPr/>
        </p:nvPicPr>
        <p:blipFill>
          <a:blip r:embed="rId2"/>
          <a:stretch>
            <a:fillRect/>
          </a:stretch>
        </p:blipFill>
        <p:spPr bwMode="auto">
          <a:xfrm>
            <a:off x="0" y="0"/>
            <a:ext cx="9144000"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357290" y="4357700"/>
            <a:ext cx="650085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madre fue Teresa Rodríguez, de la que se sabe poco pero se cree que también pertenecía a una familia noble local.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0000">
        <p15:prstTrans prst="peelOff"/>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5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5000" fill="hold"/>
                                        <p:tgtEl>
                                          <p:spTgt spid="7170"/>
                                        </p:tgtEl>
                                        <p:attrNameLst>
                                          <p:attrName>ppt_w</p:attrName>
                                        </p:attrNameLst>
                                      </p:cBhvr>
                                      <p:tavLst>
                                        <p:tav tm="0">
                                          <p:val>
                                            <p:strVal val="4/3*#ppt_w"/>
                                          </p:val>
                                        </p:tav>
                                        <p:tav tm="100000">
                                          <p:val>
                                            <p:strVal val="#ppt_w"/>
                                          </p:val>
                                        </p:tav>
                                      </p:tavLst>
                                    </p:anim>
                                    <p:anim calcmode="lin" valueType="num">
                                      <p:cBhvr>
                                        <p:cTn id="11" dur="5000" fill="hold"/>
                                        <p:tgtEl>
                                          <p:spTgt spid="7170"/>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0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00034"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Rodrigo creció en un ambiente de guerreros y caballeros rodeado por los valores </a:t>
            </a:r>
          </a:p>
          <a:p>
            <a:r>
              <a:rPr lang="es-ES" i="1" dirty="0" smtClean="0">
                <a:effectLst>
                  <a:glow rad="101600">
                    <a:srgbClr val="C00000">
                      <a:alpha val="60000"/>
                    </a:srgbClr>
                  </a:glow>
                  <a:outerShdw blurRad="38100" dist="38100" dir="2700000" algn="tl">
                    <a:srgbClr val="000000">
                      <a:alpha val="43137"/>
                    </a:srgbClr>
                  </a:outerShdw>
                </a:effectLst>
              </a:rPr>
              <a:t>de la caballería y el honor militar, al ser hijo de un noble, desde joven estuvo </a:t>
            </a:r>
          </a:p>
          <a:p>
            <a:r>
              <a:rPr lang="es-ES" i="1" dirty="0" smtClean="0">
                <a:effectLst>
                  <a:glow rad="101600">
                    <a:srgbClr val="C00000">
                      <a:alpha val="60000"/>
                    </a:srgbClr>
                  </a:glow>
                  <a:outerShdw blurRad="38100" dist="38100" dir="2700000" algn="tl">
                    <a:srgbClr val="000000">
                      <a:alpha val="43137"/>
                    </a:srgbClr>
                  </a:outerShdw>
                </a:effectLst>
              </a:rPr>
              <a:t>destinado a la vida militar, lo que era común en los hijos de la nobleza.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peelOff" invX="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outVertical)">
                                      <p:cBhvr>
                                        <p:cTn id="7" dur="5000"/>
                                        <p:tgtEl>
                                          <p:spTgt spid="9218"/>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5000" fill="hold"/>
                                        <p:tgtEl>
                                          <p:spTgt spid="9218"/>
                                        </p:tgtEl>
                                        <p:attrNameLst>
                                          <p:attrName>ppt_w</p:attrName>
                                        </p:attrNameLst>
                                      </p:cBhvr>
                                      <p:tavLst>
                                        <p:tav tm="0">
                                          <p:val>
                                            <p:strVal val="4/3*#ppt_w"/>
                                          </p:val>
                                        </p:tav>
                                        <p:tav tm="100000">
                                          <p:val>
                                            <p:strVal val="#ppt_w"/>
                                          </p:val>
                                        </p:tav>
                                      </p:tavLst>
                                    </p:anim>
                                    <p:anim calcmode="lin" valueType="num">
                                      <p:cBhvr>
                                        <p:cTn id="11" dur="5000" fill="hold"/>
                                        <p:tgtEl>
                                          <p:spTgt spid="921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00034" y="4071948"/>
            <a:ext cx="8511689"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familia de Rodrigo no era de la Alta Nobleza, ni poseía un vasto poder </a:t>
            </a:r>
          </a:p>
          <a:p>
            <a:r>
              <a:rPr lang="es-ES" i="1" dirty="0" smtClean="0">
                <a:effectLst>
                  <a:glow rad="101600">
                    <a:srgbClr val="C00000">
                      <a:alpha val="60000"/>
                    </a:srgbClr>
                  </a:glow>
                  <a:outerShdw blurRad="38100" dist="38100" dir="2700000" algn="tl">
                    <a:srgbClr val="000000">
                      <a:alpha val="43137"/>
                    </a:srgbClr>
                  </a:outerShdw>
                </a:effectLst>
              </a:rPr>
              <a:t>territorial estaba bien conectada con la corte castellana, y tenía el estatus de </a:t>
            </a:r>
          </a:p>
          <a:p>
            <a:r>
              <a:rPr lang="es-ES" i="1" dirty="0" smtClean="0">
                <a:effectLst>
                  <a:glow rad="101600">
                    <a:srgbClr val="C00000">
                      <a:alpha val="60000"/>
                    </a:srgbClr>
                  </a:glow>
                  <a:outerShdw blurRad="38100" dist="38100" dir="2700000" algn="tl">
                    <a:srgbClr val="000000">
                      <a:alpha val="43137"/>
                    </a:srgbClr>
                  </a:outerShdw>
                </a:effectLst>
              </a:rPr>
              <a:t>Nobleza Menor.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ipe/>
      </p:transition>
    </mc:Choice>
    <mc:Fallback>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0"/>
                                        <p:tgtEl>
                                          <p:spTgt spid="10242"/>
                                        </p:tgtEl>
                                      </p:cBhvr>
                                    </p:animEffect>
                                  </p:childTnLst>
                                </p:cTn>
                              </p:par>
                              <p:par>
                                <p:cTn id="8" presetID="23" presetClass="entr" presetSubtype="288"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5000" fill="hold"/>
                                        <p:tgtEl>
                                          <p:spTgt spid="10242"/>
                                        </p:tgtEl>
                                        <p:attrNameLst>
                                          <p:attrName>ppt_w</p:attrName>
                                        </p:attrNameLst>
                                      </p:cBhvr>
                                      <p:tavLst>
                                        <p:tav tm="0">
                                          <p:val>
                                            <p:strVal val="4/3*#ppt_w"/>
                                          </p:val>
                                        </p:tav>
                                        <p:tav tm="100000">
                                          <p:val>
                                            <p:strVal val="#ppt_w"/>
                                          </p:val>
                                        </p:tav>
                                      </p:tavLst>
                                    </p:anim>
                                    <p:anim calcmode="lin" valueType="num">
                                      <p:cBhvr>
                                        <p:cTn id="11" dur="5000" fill="hold"/>
                                        <p:tgtEl>
                                          <p:spTgt spid="10242"/>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7.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5" name="4 CuadroTexto"/>
          <p:cNvSpPr txBox="1"/>
          <p:nvPr/>
        </p:nvSpPr>
        <p:spPr>
          <a:xfrm>
            <a:off x="571472" y="4071948"/>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contesto fue clave para que Rodrigo pudiera ascender rápidamente a una posición de mayor influencia. Con sus éxitos militares ganaría un gran preeminente en la historia. </a:t>
            </a:r>
          </a:p>
        </p:txBody>
      </p:sp>
    </p:spTree>
  </p:cSld>
  <p:clrMapOvr>
    <a:masterClrMapping/>
  </p:clrMapOvr>
  <mc:AlternateContent xmlns:mc="http://schemas.openxmlformats.org/markup-compatibility/2006">
    <mc:Choice xmlns:p14="http://schemas.microsoft.com/office/powerpoint/2010/main" Requires="p14">
      <p:transition spd="slow" p14:dur="2250" advTm="25000">
        <p:wipe/>
      </p:transition>
    </mc:Choice>
    <mc:Fallback>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5000" fill="hold"/>
                                        <p:tgtEl>
                                          <p:spTgt spid="11266"/>
                                        </p:tgtEl>
                                        <p:attrNameLst>
                                          <p:attrName>ppt_x</p:attrName>
                                        </p:attrNameLst>
                                      </p:cBhvr>
                                      <p:tavLst>
                                        <p:tav tm="0">
                                          <p:val>
                                            <p:strVal val="#ppt_x-.2"/>
                                          </p:val>
                                        </p:tav>
                                        <p:tav tm="100000">
                                          <p:val>
                                            <p:strVal val="#ppt_x"/>
                                          </p:val>
                                        </p:tav>
                                      </p:tavLst>
                                    </p:anim>
                                    <p:anim calcmode="lin" valueType="num">
                                      <p:cBhvr>
                                        <p:cTn id="11" dur="5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1266"/>
                                        </p:tgtEl>
                                      </p:cBhvr>
                                    </p:animEffect>
                                  </p:childTnLst>
                                </p:cTn>
                              </p:par>
                              <p:par>
                                <p:cTn id="13" presetID="16" presetClass="entr" presetSubtype="37" fill="hold" nodeType="withEffect">
                                  <p:stCondLst>
                                    <p:cond delay="100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5000"/>
                                        <p:tgtEl>
                                          <p:spTgt spid="3"/>
                                        </p:tgtEl>
                                      </p:cBhvr>
                                    </p:animEffect>
                                  </p:childTnLst>
                                </p:cTn>
                              </p:par>
                              <p:par>
                                <p:cTn id="16" presetID="29" presetClass="entr" presetSubtype="0"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000100" y="4357700"/>
            <a:ext cx="74295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Rodrigo fue enviado a la corte del rey Fernando I de León para ser educado como paje y escudero.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ripp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diamond(in)">
                                      <p:cBhvr>
                                        <p:cTn id="7" dur="5000"/>
                                        <p:tgtEl>
                                          <p:spTgt spid="12290"/>
                                        </p:tgtEl>
                                      </p:cBhvr>
                                    </p:animEffect>
                                  </p:childTnLst>
                                </p:cTn>
                              </p:par>
                              <p:par>
                                <p:cTn id="8" presetID="23" presetClass="entr" presetSubtype="288"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5000" fill="hold"/>
                                        <p:tgtEl>
                                          <p:spTgt spid="12290"/>
                                        </p:tgtEl>
                                        <p:attrNameLst>
                                          <p:attrName>ppt_w</p:attrName>
                                        </p:attrNameLst>
                                      </p:cBhvr>
                                      <p:tavLst>
                                        <p:tav tm="0">
                                          <p:val>
                                            <p:strVal val="4/3*#ppt_w"/>
                                          </p:val>
                                        </p:tav>
                                        <p:tav tm="100000">
                                          <p:val>
                                            <p:strVal val="#ppt_w"/>
                                          </p:val>
                                        </p:tav>
                                      </p:tavLst>
                                    </p:anim>
                                    <p:anim calcmode="lin" valueType="num">
                                      <p:cBhvr>
                                        <p:cTn id="11" dur="5000" fill="hold"/>
                                        <p:tgtEl>
                                          <p:spTgt spid="12290"/>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5000"/>
                                        <p:tgtEl>
                                          <p:spTgt spid="3"/>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a:stretch>
            <a:fillRect/>
          </a:stretch>
        </p:blipFill>
        <p:spPr bwMode="auto">
          <a:xfrm>
            <a:off x="0" y="-357207"/>
            <a:ext cx="9144000" cy="59293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09.jpg"/>
          <p:cNvPicPr>
            <a:picLocks noChangeAspect="1"/>
          </p:cNvPicPr>
          <p:nvPr/>
        </p:nvPicPr>
        <p:blipFill>
          <a:blip r:embed="rId2"/>
          <a:stretch>
            <a:fillRect/>
          </a:stretch>
        </p:blipFill>
        <p:spPr bwMode="auto">
          <a:xfrm>
            <a:off x="0" y="-357208"/>
            <a:ext cx="9144000" cy="59293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785786" y="400051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probablemente recibió formación militar y aprendió las costumbres de la </a:t>
            </a:r>
          </a:p>
          <a:p>
            <a:r>
              <a:rPr lang="es-ES" i="1" dirty="0" smtClean="0">
                <a:effectLst>
                  <a:glow rad="101600">
                    <a:srgbClr val="C00000">
                      <a:alpha val="60000"/>
                    </a:srgbClr>
                  </a:glow>
                  <a:outerShdw blurRad="38100" dist="38100" dir="2700000" algn="tl">
                    <a:srgbClr val="000000">
                      <a:alpha val="43137"/>
                    </a:srgbClr>
                  </a:outerShdw>
                </a:effectLst>
              </a:rPr>
              <a:t>nobleza y la política del reino. Durante su estancia en la Corte, probablemente </a:t>
            </a:r>
          </a:p>
          <a:p>
            <a:r>
              <a:rPr lang="es-ES" i="1" dirty="0" smtClean="0">
                <a:effectLst>
                  <a:glow rad="101600">
                    <a:srgbClr val="C00000">
                      <a:alpha val="60000"/>
                    </a:srgbClr>
                  </a:glow>
                  <a:outerShdw blurRad="38100" dist="38100" dir="2700000" algn="tl">
                    <a:srgbClr val="000000">
                      <a:alpha val="43137"/>
                    </a:srgbClr>
                  </a:outerShdw>
                </a:effectLst>
              </a:rPr>
              <a:t>fue entrenado en combate, estrategia militar y liderazgo.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5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5000" fill="hold"/>
                                        <p:tgtEl>
                                          <p:spTgt spid="13314"/>
                                        </p:tgtEl>
                                        <p:attrNameLst>
                                          <p:attrName>ppt_x</p:attrName>
                                        </p:attrNameLst>
                                      </p:cBhvr>
                                      <p:tavLst>
                                        <p:tav tm="0">
                                          <p:val>
                                            <p:strVal val="#ppt_x-.2"/>
                                          </p:val>
                                        </p:tav>
                                        <p:tav tm="100000">
                                          <p:val>
                                            <p:strVal val="#ppt_x"/>
                                          </p:val>
                                        </p:tav>
                                      </p:tavLst>
                                    </p:anim>
                                    <p:anim calcmode="lin" valueType="num">
                                      <p:cBhvr>
                                        <p:cTn id="11" dur="5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3314"/>
                                        </p:tgtEl>
                                      </p:cBhvr>
                                    </p:animEffect>
                                  </p:childTnLst>
                                </p:cTn>
                              </p:par>
                              <p:par>
                                <p:cTn id="13" presetID="16" presetClass="entr" presetSubtype="21" fill="hold" nodeType="withEffect">
                                  <p:stCondLst>
                                    <p:cond delay="100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0"/>
                                        <p:tgtEl>
                                          <p:spTgt spid="3"/>
                                        </p:tgtEl>
                                      </p:cBhvr>
                                    </p:animEffect>
                                  </p:childTnLst>
                                </p:cTn>
                              </p:par>
                              <p:par>
                                <p:cTn id="16" presetID="29" presetClass="entr" presetSubtype="0"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a:stretch>
            <a:fillRect/>
          </a:stretch>
        </p:blipFill>
        <p:spPr bwMode="auto">
          <a:xfrm>
            <a:off x="0" y="0"/>
            <a:ext cx="7715272" cy="5143500"/>
          </a:xfrm>
          <a:prstGeom prst="rect">
            <a:avLst/>
          </a:prstGeom>
          <a:noFill/>
          <a:ln w="9525">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0.jpg"/>
          <p:cNvPicPr>
            <a:picLocks noChangeAspect="1"/>
          </p:cNvPicPr>
          <p:nvPr/>
        </p:nvPicPr>
        <p:blipFill>
          <a:blip r:embed="rId2"/>
          <a:stretch>
            <a:fillRect/>
          </a:stretch>
        </p:blipFill>
        <p:spPr bwMode="auto">
          <a:xfrm>
            <a:off x="0" y="0"/>
            <a:ext cx="7715272" cy="5143500"/>
          </a:xfrm>
          <a:prstGeom prst="rect">
            <a:avLst/>
          </a:prstGeom>
          <a:noFill/>
          <a:ln w="9525">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Rectángulo"/>
          <p:cNvSpPr/>
          <p:nvPr/>
        </p:nvSpPr>
        <p:spPr>
          <a:xfrm>
            <a:off x="7643834" y="0"/>
            <a:ext cx="1500166"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357158" y="4357700"/>
            <a:ext cx="84296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España en el siglo XI estaba dividida en varios reinos cristianos, al norte Castilla, </a:t>
            </a:r>
          </a:p>
          <a:p>
            <a:r>
              <a:rPr lang="es-ES" i="1" dirty="0" smtClean="0">
                <a:effectLst>
                  <a:glow rad="101600">
                    <a:srgbClr val="C00000">
                      <a:alpha val="60000"/>
                    </a:srgbClr>
                  </a:glow>
                  <a:outerShdw blurRad="38100" dist="38100" dir="2700000" algn="tl">
                    <a:srgbClr val="000000">
                      <a:alpha val="43137"/>
                    </a:srgbClr>
                  </a:outerShdw>
                </a:effectLst>
              </a:rPr>
              <a:t>León, Aragón, Navarra y los reinos musulmanes del Al-</a:t>
            </a:r>
            <a:r>
              <a:rPr lang="es-ES" i="1" dirty="0" err="1" smtClean="0">
                <a:effectLst>
                  <a:glow rad="101600">
                    <a:srgbClr val="C00000">
                      <a:alpha val="60000"/>
                    </a:srgbClr>
                  </a:glow>
                  <a:outerShdw blurRad="38100" dist="38100" dir="2700000" algn="tl">
                    <a:srgbClr val="000000">
                      <a:alpha val="43137"/>
                    </a:srgbClr>
                  </a:outerShdw>
                </a:effectLst>
              </a:rPr>
              <a:t>Andalus</a:t>
            </a:r>
            <a:r>
              <a:rPr lang="es-ES" i="1" dirty="0" smtClean="0">
                <a:effectLst>
                  <a:glow rad="101600">
                    <a:srgbClr val="C00000">
                      <a:alpha val="60000"/>
                    </a:srgbClr>
                  </a:glow>
                  <a:outerShdw blurRad="38100" dist="38100" dir="2700000" algn="tl">
                    <a:srgbClr val="000000">
                      <a:alpha val="43137"/>
                    </a:srgbClr>
                  </a:outerShdw>
                </a:effectLst>
              </a:rPr>
              <a:t> al sur.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edge/>
      </p:transition>
    </mc:Choice>
    <mc:Fallback>
      <p:transition spd="slow"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outHorizontal)">
                                      <p:cBhvr>
                                        <p:cTn id="7" dur="5000"/>
                                        <p:tgtEl>
                                          <p:spTgt spid="14338"/>
                                        </p:tgtEl>
                                      </p:cBhvr>
                                    </p:animEffect>
                                  </p:childTnLst>
                                </p:cTn>
                              </p:par>
                              <p:par>
                                <p:cTn id="8" presetID="23" presetClass="entr" presetSubtype="288"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 calcmode="lin" valueType="num">
                                      <p:cBhvr>
                                        <p:cTn id="10" dur="5000" fill="hold"/>
                                        <p:tgtEl>
                                          <p:spTgt spid="14338"/>
                                        </p:tgtEl>
                                        <p:attrNameLst>
                                          <p:attrName>ppt_w</p:attrName>
                                        </p:attrNameLst>
                                      </p:cBhvr>
                                      <p:tavLst>
                                        <p:tav tm="0">
                                          <p:val>
                                            <p:strVal val="4/3*#ppt_w"/>
                                          </p:val>
                                        </p:tav>
                                        <p:tav tm="100000">
                                          <p:val>
                                            <p:strVal val="#ppt_w"/>
                                          </p:val>
                                        </p:tav>
                                      </p:tavLst>
                                    </p:anim>
                                    <p:anim calcmode="lin" valueType="num">
                                      <p:cBhvr>
                                        <p:cTn id="11" dur="5000" fill="hold"/>
                                        <p:tgtEl>
                                          <p:spTgt spid="14338"/>
                                        </p:tgtEl>
                                        <p:attrNameLst>
                                          <p:attrName>ppt_h</p:attrName>
                                        </p:attrNameLst>
                                      </p:cBhvr>
                                      <p:tavLst>
                                        <p:tav tm="0">
                                          <p:val>
                                            <p:strVal val="4/3*#ppt_h"/>
                                          </p:val>
                                        </p:tav>
                                        <p:tav tm="100000">
                                          <p:val>
                                            <p:strVal val="#ppt_h"/>
                                          </p:val>
                                        </p:tav>
                                      </p:tavLst>
                                    </p:anim>
                                  </p:childTnLst>
                                </p:cTn>
                              </p:par>
                              <p:par>
                                <p:cTn id="12" presetID="14"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vertical)">
                                      <p:cBhvr>
                                        <p:cTn id="14" dur="5000"/>
                                        <p:tgtEl>
                                          <p:spTgt spid="3"/>
                                        </p:tgtEl>
                                      </p:cBhvr>
                                    </p:animEffect>
                                  </p:childTnLst>
                                </p:cTn>
                              </p:par>
                              <p:par>
                                <p:cTn id="15" presetID="16" presetClass="entr" presetSubtype="4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0"/>
                                        <p:tgtEl>
                                          <p:spTgt spid="3"/>
                                        </p:tgtEl>
                                      </p:cBhvr>
                                    </p:animEffect>
                                  </p:childTnLst>
                                </p:cTn>
                              </p:par>
                              <p:par>
                                <p:cTn id="18" presetID="23" presetClass="entr" presetSubtype="28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4/3*#ppt_w"/>
                                          </p:val>
                                        </p:tav>
                                        <p:tav tm="100000">
                                          <p:val>
                                            <p:strVal val="#ppt_w"/>
                                          </p:val>
                                        </p:tav>
                                      </p:tavLst>
                                    </p:anim>
                                    <p:anim calcmode="lin" valueType="num">
                                      <p:cBhvr>
                                        <p:cTn id="21" dur="5000" fill="hold"/>
                                        <p:tgtEl>
                                          <p:spTgt spid="3"/>
                                        </p:tgtEl>
                                        <p:attrNameLst>
                                          <p:attrName>ppt_h</p:attrName>
                                        </p:attrNameLst>
                                      </p:cBhvr>
                                      <p:tavLst>
                                        <p:tav tm="0">
                                          <p:val>
                                            <p:strVal val="4/3*#ppt_h"/>
                                          </p:val>
                                        </p:tav>
                                        <p:tav tm="100000">
                                          <p:val>
                                            <p:strVal val="#ppt_h"/>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a:stretch>
            <a:fillRect/>
          </a:stretch>
        </p:blipFill>
        <p:spPr bwMode="auto">
          <a:xfrm>
            <a:off x="0" y="0"/>
            <a:ext cx="535781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1.jpg"/>
          <p:cNvPicPr>
            <a:picLocks noChangeAspect="1"/>
          </p:cNvPicPr>
          <p:nvPr/>
        </p:nvPicPr>
        <p:blipFill>
          <a:blip r:embed="rId2"/>
          <a:stretch>
            <a:fillRect/>
          </a:stretch>
        </p:blipFill>
        <p:spPr bwMode="auto">
          <a:xfrm>
            <a:off x="0" y="0"/>
            <a:ext cx="535781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572132" y="1214428"/>
            <a:ext cx="3214709"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Este fue el periodo de la reconquista, cuando los reinos cristianos luchaban por reconquistar los territorios dominados por los musulmanes.</a:t>
            </a:r>
          </a:p>
        </p:txBody>
      </p:sp>
    </p:spTree>
  </p:cSld>
  <p:clrMapOvr>
    <a:masterClrMapping/>
  </p:clrMapOvr>
  <mc:AlternateContent xmlns:mc="http://schemas.openxmlformats.org/markup-compatibility/2006">
    <mc:Choice xmlns:p14="http://schemas.microsoft.com/office/powerpoint/2010/main" Requires="p14">
      <p:transition spd="slow" p14:dur="2250" advTm="21000">
        <p:wheel spokes="1"/>
      </p:transition>
    </mc:Choice>
    <mc:Fallback>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5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5000" fill="hold"/>
                                        <p:tgtEl>
                                          <p:spTgt spid="15362"/>
                                        </p:tgtEl>
                                        <p:attrNameLst>
                                          <p:attrName>ppt_w</p:attrName>
                                        </p:attrNameLst>
                                      </p:cBhvr>
                                      <p:tavLst>
                                        <p:tav tm="0">
                                          <p:val>
                                            <p:strVal val="2/3*#ppt_w"/>
                                          </p:val>
                                        </p:tav>
                                        <p:tav tm="100000">
                                          <p:val>
                                            <p:strVal val="#ppt_w"/>
                                          </p:val>
                                        </p:tav>
                                      </p:tavLst>
                                    </p:anim>
                                    <p:anim calcmode="lin" valueType="num">
                                      <p:cBhvr>
                                        <p:cTn id="11" dur="5000" fill="hold"/>
                                        <p:tgtEl>
                                          <p:spTgt spid="15362"/>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7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2/3*#ppt_w"/>
                                          </p:val>
                                        </p:tav>
                                        <p:tav tm="100000">
                                          <p:val>
                                            <p:strVal val="#ppt_w"/>
                                          </p:val>
                                        </p:tav>
                                      </p:tavLst>
                                    </p:anim>
                                    <p:anim calcmode="lin" valueType="num">
                                      <p:cBhvr>
                                        <p:cTn id="21" dur="5000" fill="hold"/>
                                        <p:tgtEl>
                                          <p:spTgt spid="3"/>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a:stretch>
            <a:fillRect/>
          </a:stretch>
        </p:blipFill>
        <p:spPr bwMode="auto">
          <a:xfrm>
            <a:off x="1" y="0"/>
            <a:ext cx="912011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2.jpg"/>
          <p:cNvPicPr>
            <a:picLocks noChangeAspect="1"/>
          </p:cNvPicPr>
          <p:nvPr/>
        </p:nvPicPr>
        <p:blipFill>
          <a:blip r:embed="rId2"/>
          <a:stretch>
            <a:fillRect/>
          </a:stretch>
        </p:blipFill>
        <p:spPr bwMode="auto">
          <a:xfrm>
            <a:off x="1" y="0"/>
            <a:ext cx="912011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357158" y="3786196"/>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título de Cid proviene del árabe “</a:t>
            </a:r>
            <a:r>
              <a:rPr lang="es-ES" i="1" dirty="0" err="1" smtClean="0">
                <a:effectLst>
                  <a:glow rad="101600">
                    <a:srgbClr val="C00000">
                      <a:alpha val="60000"/>
                    </a:srgbClr>
                  </a:glow>
                  <a:outerShdw blurRad="38100" dist="38100" dir="2700000" algn="tl">
                    <a:srgbClr val="000000">
                      <a:alpha val="43137"/>
                    </a:srgbClr>
                  </a:outerShdw>
                </a:effectLst>
              </a:rPr>
              <a:t>sidi</a:t>
            </a:r>
            <a:r>
              <a:rPr lang="es-ES" i="1" dirty="0" smtClean="0">
                <a:effectLst>
                  <a:glow rad="101600">
                    <a:srgbClr val="C00000">
                      <a:alpha val="60000"/>
                    </a:srgbClr>
                  </a:glow>
                  <a:outerShdw blurRad="38100" dist="38100" dir="2700000" algn="tl">
                    <a:srgbClr val="000000">
                      <a:alpha val="43137"/>
                    </a:srgbClr>
                  </a:outerShdw>
                </a:effectLst>
              </a:rPr>
              <a:t>” que significa “señor”, un término generoso que le otorgaron sus enemigos musulmanes por su destreza militar. El sobrenombre de “Campeador”, se refiere a su habilidad en el campo de batalla como campeón o </a:t>
            </a:r>
            <a:r>
              <a:rPr lang="es-ES" i="1" dirty="0" smtClean="0">
                <a:effectLst>
                  <a:glow rad="101600">
                    <a:srgbClr val="C00000">
                      <a:alpha val="60000"/>
                    </a:srgbClr>
                  </a:glow>
                  <a:outerShdw blurRad="38100" dist="38100" dir="2700000" algn="tl">
                    <a:srgbClr val="000000">
                      <a:alpha val="43137"/>
                    </a:srgbClr>
                  </a:outerShdw>
                </a:effectLst>
              </a:rPr>
              <a:t>guerrero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heelReverse spokes="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0"/>
                                        <p:tgtEl>
                                          <p:spTgt spid="15362"/>
                                        </p:tgtEl>
                                      </p:cBhvr>
                                    </p:animEffect>
                                  </p:childTnLst>
                                </p:cTn>
                              </p:par>
                              <p:par>
                                <p:cTn id="8" presetID="23" presetClass="entr" presetSubtype="288"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5000" fill="hold"/>
                                        <p:tgtEl>
                                          <p:spTgt spid="15362"/>
                                        </p:tgtEl>
                                        <p:attrNameLst>
                                          <p:attrName>ppt_w</p:attrName>
                                        </p:attrNameLst>
                                      </p:cBhvr>
                                      <p:tavLst>
                                        <p:tav tm="0">
                                          <p:val>
                                            <p:strVal val="4/3*#ppt_w"/>
                                          </p:val>
                                        </p:tav>
                                        <p:tav tm="100000">
                                          <p:val>
                                            <p:strVal val="#ppt_w"/>
                                          </p:val>
                                        </p:tav>
                                      </p:tavLst>
                                    </p:anim>
                                    <p:anim calcmode="lin" valueType="num">
                                      <p:cBhvr>
                                        <p:cTn id="11" dur="5000" fill="hold"/>
                                        <p:tgtEl>
                                          <p:spTgt spid="15362"/>
                                        </p:tgtEl>
                                        <p:attrNameLst>
                                          <p:attrName>ppt_h</p:attrName>
                                        </p:attrNameLst>
                                      </p:cBhvr>
                                      <p:tavLst>
                                        <p:tav tm="0">
                                          <p:val>
                                            <p:strVal val="4/3*#ppt_h"/>
                                          </p:val>
                                        </p:tav>
                                        <p:tav tm="100000">
                                          <p:val>
                                            <p:strVal val="#ppt_h"/>
                                          </p:val>
                                        </p:tav>
                                      </p:tavLst>
                                    </p:anim>
                                  </p:childTnLst>
                                </p:cTn>
                              </p:par>
                              <p:par>
                                <p:cTn id="12" presetID="9"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0"/>
                                        <p:tgtEl>
                                          <p:spTgt spid="3"/>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0"/>
                                        <p:tgtEl>
                                          <p:spTgt spid="3"/>
                                        </p:tgtEl>
                                      </p:cBhvr>
                                    </p:animEffect>
                                  </p:childTnLst>
                                </p:cTn>
                              </p:par>
                              <p:par>
                                <p:cTn id="18" presetID="23" presetClass="entr" presetSubtype="28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4/3*#ppt_w"/>
                                          </p:val>
                                        </p:tav>
                                        <p:tav tm="100000">
                                          <p:val>
                                            <p:strVal val="#ppt_w"/>
                                          </p:val>
                                        </p:tav>
                                      </p:tavLst>
                                    </p:anim>
                                    <p:anim calcmode="lin" valueType="num">
                                      <p:cBhvr>
                                        <p:cTn id="21" dur="5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785786" y="4357700"/>
            <a:ext cx="68580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morir Fernando I en 1065 el reino fue dividido entre sus hijos, y Rodrigo se unió al servicio de Sancho II el 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9000">
        <p14:shred pattern="rectang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outVertical)">
                                      <p:cBhvr>
                                        <p:cTn id="7" dur="5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5000" fill="hold"/>
                                        <p:tgtEl>
                                          <p:spTgt spid="16386"/>
                                        </p:tgtEl>
                                        <p:attrNameLst>
                                          <p:attrName>ppt_w</p:attrName>
                                        </p:attrNameLst>
                                      </p:cBhvr>
                                      <p:tavLst>
                                        <p:tav tm="0">
                                          <p:val>
                                            <p:strVal val="2/3*#ppt_w"/>
                                          </p:val>
                                        </p:tav>
                                        <p:tav tm="100000">
                                          <p:val>
                                            <p:strVal val="#ppt_w"/>
                                          </p:val>
                                        </p:tav>
                                      </p:tavLst>
                                    </p:anim>
                                    <p:anim calcmode="lin" valueType="num">
                                      <p:cBhvr>
                                        <p:cTn id="11" dur="5000" fill="hold"/>
                                        <p:tgtEl>
                                          <p:spTgt spid="16386"/>
                                        </p:tgtEl>
                                        <p:attrNameLst>
                                          <p:attrName>ppt_h</p:attrName>
                                        </p:attrNameLst>
                                      </p:cBhvr>
                                      <p:tavLst>
                                        <p:tav tm="0">
                                          <p:val>
                                            <p:strVal val="2/3*#ppt_h"/>
                                          </p:val>
                                        </p:tav>
                                        <p:tav tm="100000">
                                          <p:val>
                                            <p:strVal val="#ppt_h"/>
                                          </p:val>
                                        </p:tav>
                                      </p:tavLst>
                                    </p:anim>
                                  </p:childTnLst>
                                </p:cTn>
                              </p:par>
                              <p:par>
                                <p:cTn id="12" presetID="9"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7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2/3*#ppt_w"/>
                                          </p:val>
                                        </p:tav>
                                        <p:tav tm="100000">
                                          <p:val>
                                            <p:strVal val="#ppt_w"/>
                                          </p:val>
                                        </p:tav>
                                      </p:tavLst>
                                    </p:anim>
                                    <p:anim calcmode="lin" valueType="num">
                                      <p:cBhvr>
                                        <p:cTn id="21" dur="5000" fill="hold"/>
                                        <p:tgtEl>
                                          <p:spTgt spid="3"/>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85720"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Estando a su servicio, empezó el Cid su carrera como caballero participando en </a:t>
            </a:r>
          </a:p>
          <a:p>
            <a:r>
              <a:rPr lang="es-ES" i="1" dirty="0" smtClean="0">
                <a:effectLst>
                  <a:glow rad="101600">
                    <a:srgbClr val="C00000">
                      <a:alpha val="60000"/>
                    </a:srgbClr>
                  </a:glow>
                  <a:outerShdw blurRad="38100" dist="38100" dir="2700000" algn="tl">
                    <a:srgbClr val="000000">
                      <a:alpha val="43137"/>
                    </a:srgbClr>
                  </a:outerShdw>
                </a:effectLst>
              </a:rPr>
              <a:t>diversas campañas militares. Fue en esta etapa cuando se consolidó su reputación </a:t>
            </a:r>
          </a:p>
          <a:p>
            <a:r>
              <a:rPr lang="es-ES" i="1" dirty="0" smtClean="0">
                <a:effectLst>
                  <a:glow rad="101600">
                    <a:srgbClr val="C00000">
                      <a:alpha val="60000"/>
                    </a:srgbClr>
                  </a:glow>
                  <a:outerShdw blurRad="38100" dist="38100" dir="2700000" algn="tl">
                    <a:srgbClr val="000000">
                      <a:alpha val="43137"/>
                    </a:srgbClr>
                  </a:outerShdw>
                </a:effectLst>
              </a:rPr>
              <a:t>como gran guerrero y comandante.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prestig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outHorizontal)">
                                      <p:cBhvr>
                                        <p:cTn id="7" dur="5000"/>
                                        <p:tgtEl>
                                          <p:spTgt spid="19458"/>
                                        </p:tgtEl>
                                      </p:cBhvr>
                                    </p:animEffect>
                                  </p:childTnLst>
                                </p:cTn>
                              </p:par>
                              <p:par>
                                <p:cTn id="8" presetID="23" presetClass="entr" presetSubtype="272"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 calcmode="lin" valueType="num">
                                      <p:cBhvr>
                                        <p:cTn id="10" dur="5000" fill="hold"/>
                                        <p:tgtEl>
                                          <p:spTgt spid="19458"/>
                                        </p:tgtEl>
                                        <p:attrNameLst>
                                          <p:attrName>ppt_w</p:attrName>
                                        </p:attrNameLst>
                                      </p:cBhvr>
                                      <p:tavLst>
                                        <p:tav tm="0">
                                          <p:val>
                                            <p:strVal val="2/3*#ppt_w"/>
                                          </p:val>
                                        </p:tav>
                                        <p:tav tm="100000">
                                          <p:val>
                                            <p:strVal val="#ppt_w"/>
                                          </p:val>
                                        </p:tav>
                                      </p:tavLst>
                                    </p:anim>
                                    <p:anim calcmode="lin" valueType="num">
                                      <p:cBhvr>
                                        <p:cTn id="11" dur="5000" fill="hold"/>
                                        <p:tgtEl>
                                          <p:spTgt spid="19458"/>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0"/>
                                        <p:tgtEl>
                                          <p:spTgt spid="3"/>
                                        </p:tgtEl>
                                      </p:cBhvr>
                                    </p:animEffect>
                                  </p:childTnLst>
                                </p:cTn>
                              </p:par>
                              <p:par>
                                <p:cTn id="15" presetID="16" presetClass="entr" presetSubtype="4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0"/>
                                        <p:tgtEl>
                                          <p:spTgt spid="3"/>
                                        </p:tgtEl>
                                      </p:cBhvr>
                                    </p:animEffect>
                                  </p:childTnLst>
                                </p:cTn>
                              </p:par>
                              <p:par>
                                <p:cTn id="18" presetID="23" presetClass="entr" presetSubtype="27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2/3*#ppt_w"/>
                                          </p:val>
                                        </p:tav>
                                        <p:tav tm="100000">
                                          <p:val>
                                            <p:strVal val="#ppt_w"/>
                                          </p:val>
                                        </p:tav>
                                      </p:tavLst>
                                    </p:anim>
                                    <p:anim calcmode="lin" valueType="num">
                                      <p:cBhvr>
                                        <p:cTn id="21" dur="5000" fill="hold"/>
                                        <p:tgtEl>
                                          <p:spTgt spid="3"/>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7.jpg"/>
          <p:cNvPicPr>
            <a:picLocks noChangeAspect="1"/>
          </p:cNvPicPr>
          <p:nvPr/>
        </p:nvPicPr>
        <p:blipFill>
          <a:blip r:embed="rId2"/>
          <a:stretch>
            <a:fillRect/>
          </a:stretch>
        </p:blipFill>
        <p:spPr bwMode="auto">
          <a:xfrm>
            <a:off x="0" y="0"/>
            <a:ext cx="550069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7.jpg"/>
          <p:cNvPicPr>
            <a:picLocks noChangeAspect="1"/>
          </p:cNvPicPr>
          <p:nvPr/>
        </p:nvPicPr>
        <p:blipFill>
          <a:blip r:embed="rId2"/>
          <a:stretch>
            <a:fillRect/>
          </a:stretch>
        </p:blipFill>
        <p:spPr bwMode="auto">
          <a:xfrm>
            <a:off x="0" y="0"/>
            <a:ext cx="550069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643570" y="1071552"/>
            <a:ext cx="335758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Durante este tiempo participó en la batalla de </a:t>
            </a:r>
            <a:r>
              <a:rPr lang="es-ES" sz="2000" i="1" dirty="0" err="1" smtClean="0">
                <a:effectLst>
                  <a:glow rad="101600">
                    <a:srgbClr val="C00000">
                      <a:alpha val="60000"/>
                    </a:srgbClr>
                  </a:glow>
                  <a:outerShdw blurRad="38100" dist="38100" dir="2700000" algn="tl">
                    <a:srgbClr val="000000">
                      <a:alpha val="43137"/>
                    </a:srgbClr>
                  </a:outerShdw>
                </a:effectLst>
              </a:rPr>
              <a:t>Llantada</a:t>
            </a:r>
            <a:r>
              <a:rPr lang="es-ES" sz="2000" i="1" dirty="0" smtClean="0">
                <a:effectLst>
                  <a:glow rad="101600">
                    <a:srgbClr val="C00000">
                      <a:alpha val="60000"/>
                    </a:srgbClr>
                  </a:glow>
                  <a:outerShdw blurRad="38100" dist="38100" dir="2700000" algn="tl">
                    <a:srgbClr val="000000">
                      <a:alpha val="43137"/>
                    </a:srgbClr>
                  </a:outerShdw>
                </a:effectLst>
              </a:rPr>
              <a:t> de 1068.</a:t>
            </a:r>
          </a:p>
          <a:p>
            <a:r>
              <a:rPr lang="es-ES" sz="2000" i="1" dirty="0" smtClean="0">
                <a:effectLst>
                  <a:glow rad="101600">
                    <a:srgbClr val="C00000">
                      <a:alpha val="60000"/>
                    </a:srgbClr>
                  </a:glow>
                  <a:outerShdw blurRad="38100" dist="38100" dir="2700000" algn="tl">
                    <a:srgbClr val="000000">
                      <a:alpha val="43137"/>
                    </a:srgbClr>
                  </a:outerShdw>
                </a:effectLst>
              </a:rPr>
              <a:t>La batalla enfrentó a los herederos de Fernando I, en la que Sancho II de Castilla, en cuya hueste formaba Rodrigo Díaz de Vivar, derrotó a su hermano Alfonso VI de León.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outVertical)">
                                      <p:cBhvr>
                                        <p:cTn id="7" dur="5000"/>
                                        <p:tgtEl>
                                          <p:spTgt spid="20482"/>
                                        </p:tgtEl>
                                      </p:cBhvr>
                                    </p:animEffect>
                                  </p:childTnLst>
                                </p:cTn>
                              </p:par>
                              <p:par>
                                <p:cTn id="8" presetID="23" presetClass="entr" presetSubtype="272"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5000" fill="hold"/>
                                        <p:tgtEl>
                                          <p:spTgt spid="20482"/>
                                        </p:tgtEl>
                                        <p:attrNameLst>
                                          <p:attrName>ppt_w</p:attrName>
                                        </p:attrNameLst>
                                      </p:cBhvr>
                                      <p:tavLst>
                                        <p:tav tm="0">
                                          <p:val>
                                            <p:strVal val="2/3*#ppt_w"/>
                                          </p:val>
                                        </p:tav>
                                        <p:tav tm="100000">
                                          <p:val>
                                            <p:strVal val="#ppt_w"/>
                                          </p:val>
                                        </p:tav>
                                      </p:tavLst>
                                    </p:anim>
                                    <p:anim calcmode="lin" valueType="num">
                                      <p:cBhvr>
                                        <p:cTn id="11" dur="5000" fill="hold"/>
                                        <p:tgtEl>
                                          <p:spTgt spid="20482"/>
                                        </p:tgtEl>
                                        <p:attrNameLst>
                                          <p:attrName>ppt_h</p:attrName>
                                        </p:attrNameLst>
                                      </p:cBhvr>
                                      <p:tavLst>
                                        <p:tav tm="0">
                                          <p:val>
                                            <p:strVal val="2/3*#ppt_h"/>
                                          </p:val>
                                        </p:tav>
                                        <p:tav tm="100000">
                                          <p:val>
                                            <p:strVal val="#ppt_h"/>
                                          </p:val>
                                        </p:tav>
                                      </p:tavLst>
                                    </p:anim>
                                  </p:childTnLst>
                                </p:cTn>
                              </p:par>
                              <p:par>
                                <p:cTn id="12" presetID="22" presetClass="entr" presetSubtype="4"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7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2/3*#ppt_w"/>
                                          </p:val>
                                        </p:tav>
                                        <p:tav tm="100000">
                                          <p:val>
                                            <p:strVal val="#ppt_w"/>
                                          </p:val>
                                        </p:tav>
                                      </p:tavLst>
                                    </p:anim>
                                    <p:anim calcmode="lin" valueType="num">
                                      <p:cBhvr>
                                        <p:cTn id="21" dur="5000" fill="hold"/>
                                        <p:tgtEl>
                                          <p:spTgt spid="3"/>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65.jpg"/>
          <p:cNvPicPr>
            <a:picLocks noChangeAspect="1"/>
          </p:cNvPicPr>
          <p:nvPr/>
        </p:nvPicPr>
        <p:blipFill>
          <a:blip r:embed="rId2"/>
          <a:stretch>
            <a:fillRect/>
          </a:stretch>
        </p:blipFill>
        <p:spPr bwMode="auto">
          <a:xfrm>
            <a:off x="0" y="-571522"/>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65.jpg"/>
          <p:cNvPicPr>
            <a:picLocks noChangeAspect="1"/>
          </p:cNvPicPr>
          <p:nvPr/>
        </p:nvPicPr>
        <p:blipFill>
          <a:blip r:embed="rId2"/>
          <a:stretch>
            <a:fillRect/>
          </a:stretch>
        </p:blipFill>
        <p:spPr bwMode="auto">
          <a:xfrm>
            <a:off x="0" y="-571522"/>
            <a:ext cx="9144000" cy="61436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14282"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batalla de </a:t>
            </a:r>
            <a:r>
              <a:rPr lang="es-ES" i="1" dirty="0" err="1" smtClean="0">
                <a:effectLst>
                  <a:glow rad="101600">
                    <a:srgbClr val="C00000">
                      <a:alpha val="60000"/>
                    </a:srgbClr>
                  </a:glow>
                  <a:outerShdw blurRad="38100" dist="38100" dir="2700000" algn="tl">
                    <a:srgbClr val="000000">
                      <a:alpha val="43137"/>
                    </a:srgbClr>
                  </a:outerShdw>
                </a:effectLst>
              </a:rPr>
              <a:t>Llantada</a:t>
            </a:r>
            <a:r>
              <a:rPr lang="es-ES" i="1" dirty="0" smtClean="0">
                <a:effectLst>
                  <a:glow rad="101600">
                    <a:srgbClr val="C00000">
                      <a:alpha val="60000"/>
                    </a:srgbClr>
                  </a:glow>
                  <a:outerShdw blurRad="38100" dist="38100" dir="2700000" algn="tl">
                    <a:srgbClr val="000000">
                      <a:alpha val="43137"/>
                    </a:srgbClr>
                  </a:outerShdw>
                </a:effectLst>
              </a:rPr>
              <a:t> tuvo lugar el 19 de julio de 1068 a orillas del río Pisuerga, en la frontera entre el Reino de León y el Reino de Castilla, cerca del actual pueblo de </a:t>
            </a:r>
            <a:r>
              <a:rPr lang="es-ES" i="1" dirty="0" err="1" smtClean="0">
                <a:effectLst>
                  <a:glow rad="101600">
                    <a:srgbClr val="C00000">
                      <a:alpha val="60000"/>
                    </a:srgbClr>
                  </a:glow>
                  <a:outerShdw blurRad="38100" dist="38100" dir="2700000" algn="tl">
                    <a:srgbClr val="000000">
                      <a:alpha val="43137"/>
                    </a:srgbClr>
                  </a:outerShdw>
                </a:effectLst>
              </a:rPr>
              <a:t>Lantadilla</a:t>
            </a:r>
            <a:r>
              <a:rPr lang="es-ES" i="1" dirty="0" smtClean="0">
                <a:effectLst>
                  <a:glow rad="101600">
                    <a:srgbClr val="C00000">
                      <a:alpha val="60000"/>
                    </a:srgbClr>
                  </a:glow>
                  <a:outerShdw blurRad="38100" dist="38100" dir="2700000" algn="tl">
                    <a:srgbClr val="000000">
                      <a:alpha val="43137"/>
                    </a:srgbClr>
                  </a:outerShdw>
                </a:effectLst>
              </a:rPr>
              <a:t> (Palencia).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428728" y="0"/>
            <a:ext cx="4921540"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Lantadilla</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(antes </a:t>
            </a: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Llantada</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fade">
                                      <p:cBhvr>
                                        <p:cTn id="7" dur="5000"/>
                                        <p:tgtEl>
                                          <p:spTgt spid="69634"/>
                                        </p:tgtEl>
                                      </p:cBhvr>
                                    </p:animEffect>
                                    <p:anim calcmode="lin" valueType="num">
                                      <p:cBhvr>
                                        <p:cTn id="8" dur="5000" fill="hold"/>
                                        <p:tgtEl>
                                          <p:spTgt spid="69634"/>
                                        </p:tgtEl>
                                        <p:attrNameLst>
                                          <p:attrName>ppt_x</p:attrName>
                                        </p:attrNameLst>
                                      </p:cBhvr>
                                      <p:tavLst>
                                        <p:tav tm="0">
                                          <p:val>
                                            <p:strVal val="#ppt_x"/>
                                          </p:val>
                                        </p:tav>
                                        <p:tav tm="100000">
                                          <p:val>
                                            <p:strVal val="#ppt_x"/>
                                          </p:val>
                                        </p:tav>
                                      </p:tavLst>
                                    </p:anim>
                                    <p:anim calcmode="lin" valueType="num">
                                      <p:cBhvr>
                                        <p:cTn id="9" dur="5000" fill="hold"/>
                                        <p:tgtEl>
                                          <p:spTgt spid="6963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69634"/>
                                        </p:tgtEl>
                                        <p:attrNameLst>
                                          <p:attrName>style.visibility</p:attrName>
                                        </p:attrNameLst>
                                      </p:cBhvr>
                                      <p:to>
                                        <p:strVal val="visible"/>
                                      </p:to>
                                    </p:set>
                                    <p:anim calcmode="lin" valueType="num">
                                      <p:cBhvr>
                                        <p:cTn id="12" dur="5000" fill="hold"/>
                                        <p:tgtEl>
                                          <p:spTgt spid="69634"/>
                                        </p:tgtEl>
                                        <p:attrNameLst>
                                          <p:attrName>ppt_w</p:attrName>
                                        </p:attrNameLst>
                                      </p:cBhvr>
                                      <p:tavLst>
                                        <p:tav tm="0">
                                          <p:val>
                                            <p:strVal val="4/3*#ppt_w"/>
                                          </p:val>
                                        </p:tav>
                                        <p:tav tm="100000">
                                          <p:val>
                                            <p:strVal val="#ppt_w"/>
                                          </p:val>
                                        </p:tav>
                                      </p:tavLst>
                                    </p:anim>
                                    <p:anim calcmode="lin" valueType="num">
                                      <p:cBhvr>
                                        <p:cTn id="13" dur="5000" fill="hold"/>
                                        <p:tgtEl>
                                          <p:spTgt spid="6963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0"/>
                                        <p:tgtEl>
                                          <p:spTgt spid="3"/>
                                        </p:tgtEl>
                                      </p:cBhvr>
                                    </p:animEffect>
                                    <p:anim calcmode="lin" valueType="num">
                                      <p:cBhvr>
                                        <p:cTn id="17" dur="5000" fill="hold"/>
                                        <p:tgtEl>
                                          <p:spTgt spid="3"/>
                                        </p:tgtEl>
                                        <p:attrNameLst>
                                          <p:attrName>ppt_x</p:attrName>
                                        </p:attrNameLst>
                                      </p:cBhvr>
                                      <p:tavLst>
                                        <p:tav tm="0">
                                          <p:val>
                                            <p:strVal val="#ppt_x"/>
                                          </p:val>
                                        </p:tav>
                                        <p:tav tm="100000">
                                          <p:val>
                                            <p:strVal val="#ppt_x"/>
                                          </p:val>
                                        </p:tav>
                                      </p:tavLst>
                                    </p:anim>
                                    <p:anim calcmode="lin" valueType="num">
                                      <p:cBhvr>
                                        <p:cTn id="18" dur="5000" fill="hold"/>
                                        <p:tgtEl>
                                          <p:spTgt spid="3"/>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strVal val="4/3*#ppt_w"/>
                                          </p:val>
                                        </p:tav>
                                        <p:tav tm="100000">
                                          <p:val>
                                            <p:strVal val="#ppt_w"/>
                                          </p:val>
                                        </p:tav>
                                      </p:tavLst>
                                    </p:anim>
                                    <p:anim calcmode="lin" valueType="num">
                                      <p:cBhvr>
                                        <p:cTn id="22" dur="5000" fill="hold"/>
                                        <p:tgtEl>
                                          <p:spTgt spid="3"/>
                                        </p:tgtEl>
                                        <p:attrNameLst>
                                          <p:attrName>ppt_h</p:attrName>
                                        </p:attrNameLst>
                                      </p:cBhvr>
                                      <p:tavLst>
                                        <p:tav tm="0">
                                          <p:val>
                                            <p:strVal val="4/3*#ppt_h"/>
                                          </p:val>
                                        </p:tav>
                                        <p:tav tm="100000">
                                          <p:val>
                                            <p:strVal val="#ppt_h"/>
                                          </p:val>
                                        </p:tav>
                                      </p:tavLst>
                                    </p:anim>
                                  </p:childTnLst>
                                </p:cTn>
                              </p:par>
                            </p:childTnLst>
                          </p:cTn>
                        </p:par>
                        <p:par>
                          <p:cTn id="23" fill="hold">
                            <p:stCondLst>
                              <p:cond delay="5000"/>
                            </p:stCondLst>
                            <p:childTnLst>
                              <p:par>
                                <p:cTn id="24" presetID="2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p:val>
                                            <p:fltVal val="0"/>
                                          </p:val>
                                        </p:tav>
                                        <p:tav tm="100000">
                                          <p:val>
                                            <p:strVal val="#ppt_w"/>
                                          </p:val>
                                        </p:tav>
                                      </p:tavLst>
                                    </p:anim>
                                    <p:anim calcmode="lin" valueType="num">
                                      <p:cBhvr>
                                        <p:cTn id="27" dur="3000" fill="hold"/>
                                        <p:tgtEl>
                                          <p:spTgt spid="5"/>
                                        </p:tgtEl>
                                        <p:attrNameLst>
                                          <p:attrName>ppt_h</p:attrName>
                                        </p:attrNameLst>
                                      </p:cBhvr>
                                      <p:tavLst>
                                        <p:tav tm="0">
                                          <p:val>
                                            <p:fltVal val="0"/>
                                          </p:val>
                                        </p:tav>
                                        <p:tav tm="100000">
                                          <p:val>
                                            <p:strVal val="#ppt_h"/>
                                          </p:val>
                                        </p:tav>
                                      </p:tavLst>
                                    </p:anim>
                                  </p:childTnLst>
                                </p:cTn>
                              </p:par>
                            </p:childTnLst>
                          </p:cTn>
                        </p:par>
                        <p:par>
                          <p:cTn id="28" fill="hold">
                            <p:stCondLst>
                              <p:cond delay="8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1 Imagen" descr="66.jpg"/>
          <p:cNvPicPr>
            <a:picLocks noChangeAspect="1"/>
          </p:cNvPicPr>
          <p:nvPr/>
        </p:nvPicPr>
        <p:blipFill>
          <a:blip r:embed="rId2"/>
          <a:stretch>
            <a:fillRect/>
          </a:stretch>
        </p:blipFill>
        <p:spPr bwMode="auto">
          <a:xfrm>
            <a:off x="1" y="0"/>
            <a:ext cx="9143999" cy="56824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66.jpg"/>
          <p:cNvPicPr>
            <a:picLocks noChangeAspect="1"/>
          </p:cNvPicPr>
          <p:nvPr/>
        </p:nvPicPr>
        <p:blipFill>
          <a:blip r:embed="rId2"/>
          <a:stretch>
            <a:fillRect/>
          </a:stretch>
        </p:blipFill>
        <p:spPr bwMode="auto">
          <a:xfrm>
            <a:off x="0" y="0"/>
            <a:ext cx="9143999" cy="56824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Tree>
  </p:cSld>
  <p:clrMapOvr>
    <a:masterClrMapping/>
  </p:clrMapOvr>
  <p:transition spd="slow" advTm="2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barn(inHorizontal)">
                                      <p:cBhvr>
                                        <p:cTn id="7" dur="5000"/>
                                        <p:tgtEl>
                                          <p:spTgt spid="70658"/>
                                        </p:tgtEl>
                                      </p:cBhvr>
                                    </p:animEffect>
                                  </p:childTnLst>
                                </p:cTn>
                              </p:par>
                              <p:par>
                                <p:cTn id="8" presetID="23" presetClass="entr" presetSubtype="288" fill="hold" nodeType="withEffect">
                                  <p:stCondLst>
                                    <p:cond delay="0"/>
                                  </p:stCondLst>
                                  <p:childTnLst>
                                    <p:set>
                                      <p:cBhvr>
                                        <p:cTn id="9" dur="1" fill="hold">
                                          <p:stCondLst>
                                            <p:cond delay="0"/>
                                          </p:stCondLst>
                                        </p:cTn>
                                        <p:tgtEl>
                                          <p:spTgt spid="70658"/>
                                        </p:tgtEl>
                                        <p:attrNameLst>
                                          <p:attrName>style.visibility</p:attrName>
                                        </p:attrNameLst>
                                      </p:cBhvr>
                                      <p:to>
                                        <p:strVal val="visible"/>
                                      </p:to>
                                    </p:set>
                                    <p:anim calcmode="lin" valueType="num">
                                      <p:cBhvr>
                                        <p:cTn id="10" dur="5000" fill="hold"/>
                                        <p:tgtEl>
                                          <p:spTgt spid="70658"/>
                                        </p:tgtEl>
                                        <p:attrNameLst>
                                          <p:attrName>ppt_w</p:attrName>
                                        </p:attrNameLst>
                                      </p:cBhvr>
                                      <p:tavLst>
                                        <p:tav tm="0">
                                          <p:val>
                                            <p:strVal val="4/3*#ppt_w"/>
                                          </p:val>
                                        </p:tav>
                                        <p:tav tm="100000">
                                          <p:val>
                                            <p:strVal val="#ppt_w"/>
                                          </p:val>
                                        </p:tav>
                                      </p:tavLst>
                                    </p:anim>
                                    <p:anim calcmode="lin" valueType="num">
                                      <p:cBhvr>
                                        <p:cTn id="11" dur="5000" fill="hold"/>
                                        <p:tgtEl>
                                          <p:spTgt spid="70658"/>
                                        </p:tgtEl>
                                        <p:attrNameLst>
                                          <p:attrName>ppt_h</p:attrName>
                                        </p:attrNameLst>
                                      </p:cBhvr>
                                      <p:tavLst>
                                        <p:tav tm="0">
                                          <p:val>
                                            <p:strVal val="4/3*#ppt_h"/>
                                          </p:val>
                                        </p:tav>
                                        <p:tav tm="100000">
                                          <p:val>
                                            <p:strVal val="#ppt_h"/>
                                          </p:val>
                                        </p:tav>
                                      </p:tavLst>
                                    </p:anim>
                                  </p:childTnLst>
                                </p:cTn>
                              </p:par>
                              <p:par>
                                <p:cTn id="12" presetID="9"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14282" y="3500444"/>
            <a:ext cx="87154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en la de </a:t>
            </a:r>
            <a:r>
              <a:rPr lang="es-ES" i="1" dirty="0" err="1" smtClean="0">
                <a:effectLst>
                  <a:glow rad="101600">
                    <a:srgbClr val="C00000">
                      <a:alpha val="60000"/>
                    </a:srgbClr>
                  </a:glow>
                  <a:outerShdw blurRad="38100" dist="38100" dir="2700000" algn="tl">
                    <a:srgbClr val="000000">
                      <a:alpha val="43137"/>
                    </a:srgbClr>
                  </a:outerShdw>
                </a:effectLst>
              </a:rPr>
              <a:t>Golpejera</a:t>
            </a:r>
            <a:r>
              <a:rPr lang="es-ES" i="1" dirty="0" smtClean="0">
                <a:effectLst>
                  <a:glow rad="101600">
                    <a:srgbClr val="C00000">
                      <a:alpha val="60000"/>
                    </a:srgbClr>
                  </a:glow>
                  <a:outerShdw blurRad="38100" dist="38100" dir="2700000" algn="tl">
                    <a:srgbClr val="000000">
                      <a:alpha val="43137"/>
                    </a:srgbClr>
                  </a:outerShdw>
                </a:effectLst>
              </a:rPr>
              <a:t> de 1072 donde Sancho II quería consolidar su dominio  sobre</a:t>
            </a:r>
          </a:p>
          <a:p>
            <a:r>
              <a:rPr lang="es-ES" i="1" dirty="0" smtClean="0">
                <a:effectLst>
                  <a:glow rad="101600">
                    <a:srgbClr val="C00000">
                      <a:alpha val="60000"/>
                    </a:srgbClr>
                  </a:glow>
                  <a:outerShdw blurRad="38100" dist="38100" dir="2700000" algn="tl">
                    <a:srgbClr val="000000">
                      <a:alpha val="43137"/>
                    </a:srgbClr>
                  </a:outerShdw>
                </a:effectLst>
              </a:rPr>
              <a:t>los reinos vecinos, León y Galicia. Es uno de los episodios más conocidos de las guerras fratricidas tras la muerte de Fernando I por su decisión de dividir sus reinos entre sus hijos Sancho (Castilla), Alfonso  (León), García (Galicia), Elvira (Toro) y Urraca (Zamora).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ripple dir="lu"/>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Vertical)">
                                      <p:cBhvr>
                                        <p:cTn id="7" dur="5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5000" fill="hold"/>
                                        <p:tgtEl>
                                          <p:spTgt spid="21506"/>
                                        </p:tgtEl>
                                        <p:attrNameLst>
                                          <p:attrName>ppt_w</p:attrName>
                                        </p:attrNameLst>
                                      </p:cBhvr>
                                      <p:tavLst>
                                        <p:tav tm="0">
                                          <p:val>
                                            <p:strVal val="4/3*#ppt_w"/>
                                          </p:val>
                                        </p:tav>
                                        <p:tav tm="100000">
                                          <p:val>
                                            <p:strVal val="#ppt_w"/>
                                          </p:val>
                                        </p:tav>
                                      </p:tavLst>
                                    </p:anim>
                                    <p:anim calcmode="lin" valueType="num">
                                      <p:cBhvr>
                                        <p:cTn id="11" dur="5000" fill="hold"/>
                                        <p:tgtEl>
                                          <p:spTgt spid="21506"/>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out)">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8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4/3*#ppt_w"/>
                                          </p:val>
                                        </p:tav>
                                        <p:tav tm="100000">
                                          <p:val>
                                            <p:strVal val="#ppt_w"/>
                                          </p:val>
                                        </p:tav>
                                      </p:tavLst>
                                    </p:anim>
                                    <p:anim calcmode="lin" valueType="num">
                                      <p:cBhvr>
                                        <p:cTn id="21" dur="5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67.jpg"/>
          <p:cNvPicPr>
            <a:picLocks noChangeAspect="1"/>
          </p:cNvPicPr>
          <p:nvPr/>
        </p:nvPicPr>
        <p:blipFill>
          <a:blip r:embed="rId2"/>
          <a:stretch>
            <a:fillRect/>
          </a:stretch>
        </p:blipFill>
        <p:spPr bwMode="auto">
          <a:xfrm>
            <a:off x="0" y="-428646"/>
            <a:ext cx="9144000" cy="557214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67.jpg"/>
          <p:cNvPicPr>
            <a:picLocks noChangeAspect="1"/>
          </p:cNvPicPr>
          <p:nvPr/>
        </p:nvPicPr>
        <p:blipFill>
          <a:blip r:embed="rId2"/>
          <a:stretch>
            <a:fillRect/>
          </a:stretch>
        </p:blipFill>
        <p:spPr bwMode="auto">
          <a:xfrm>
            <a:off x="0" y="-428646"/>
            <a:ext cx="9144000" cy="557214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42844" y="3786196"/>
            <a:ext cx="90011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frio invierno palentino del año 1072 fue testigo de una de las batallas más grandes de nuestra historia. Conocida como Batalla de </a:t>
            </a:r>
            <a:r>
              <a:rPr lang="es-ES" b="1" i="1" dirty="0" err="1" smtClean="0">
                <a:effectLst>
                  <a:glow rad="101600">
                    <a:srgbClr val="C00000">
                      <a:alpha val="60000"/>
                    </a:srgbClr>
                  </a:glow>
                  <a:outerShdw blurRad="38100" dist="38100" dir="2700000" algn="tl">
                    <a:srgbClr val="000000">
                      <a:alpha val="43137"/>
                    </a:srgbClr>
                  </a:outerShdw>
                </a:effectLst>
              </a:rPr>
              <a:t>Golpejera</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hoy casi mil años después aún se duda del lugar exacto donde los ejércitos de los reinos de León y Castilla se enfrentaron con el fin de saber cual de sus dos monarcas asumía la supremacía.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checker/>
      </p:transition>
    </mc:Choice>
    <mc:Fallback>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randombar(horizontal)">
                                      <p:cBhvr>
                                        <p:cTn id="7" dur="5000"/>
                                        <p:tgtEl>
                                          <p:spTgt spid="71682"/>
                                        </p:tgtEl>
                                      </p:cBhvr>
                                    </p:animEffect>
                                  </p:childTnLst>
                                </p:cTn>
                              </p:par>
                              <p:par>
                                <p:cTn id="8" presetID="10" presetClass="entr" presetSubtype="0"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Effect transition="in" filter="fade">
                                      <p:cBhvr>
                                        <p:cTn id="10" dur="5000"/>
                                        <p:tgtEl>
                                          <p:spTgt spid="71682"/>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0"/>
                                        <p:tgtEl>
                                          <p:spTgt spid="3"/>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1 Imagen" descr="68.jpg"/>
          <p:cNvPicPr>
            <a:picLocks noChangeAspect="1"/>
          </p:cNvPicPr>
          <p:nvPr/>
        </p:nvPicPr>
        <p:blipFill>
          <a:blip r:embed="rId2"/>
          <a:stretch>
            <a:fillRect/>
          </a:stretch>
        </p:blipFill>
        <p:spPr bwMode="auto">
          <a:xfrm>
            <a:off x="32108"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6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42844" y="3500444"/>
            <a:ext cx="900115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Batalla de </a:t>
            </a:r>
            <a:r>
              <a:rPr lang="es-ES" b="1" i="1" dirty="0" err="1" smtClean="0">
                <a:effectLst>
                  <a:glow rad="101600">
                    <a:srgbClr val="C00000">
                      <a:alpha val="60000"/>
                    </a:srgbClr>
                  </a:glow>
                  <a:outerShdw blurRad="38100" dist="38100" dir="2700000" algn="tl">
                    <a:srgbClr val="000000">
                      <a:alpha val="43137"/>
                    </a:srgbClr>
                  </a:outerShdw>
                </a:effectLst>
              </a:rPr>
              <a:t>Golpejera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se produjo en la zona que ocupa la localidad de </a:t>
            </a:r>
            <a:r>
              <a:rPr lang="es-ES" b="1" i="1" dirty="0" err="1" smtClean="0">
                <a:effectLst>
                  <a:glow rad="101600">
                    <a:srgbClr val="C00000">
                      <a:alpha val="60000"/>
                    </a:srgbClr>
                  </a:glow>
                  <a:outerShdw blurRad="38100" dist="38100" dir="2700000" algn="tl">
                    <a:srgbClr val="000000">
                      <a:alpha val="43137"/>
                    </a:srgbClr>
                  </a:outerShdw>
                </a:effectLst>
              </a:rPr>
              <a:t>Villarmentero</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en pleno Camino de Santiago palentino, y debió de extenderse al menos hasta las cercanas localidades de Lomas de Campos, y Revenga de Campos, teniendo en cuenta el numeroso contingente de ambos ejércitos desplazados hasta la zona por ambos monarcas.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857356" y="714362"/>
            <a:ext cx="4272260"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Villarmentero</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(Palencia)</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blinds dir="vert"/>
      </p:transition>
    </mc:Choice>
    <mc:Fallback>
      <p:transition spd="slow" advTm="4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fade">
                                      <p:cBhvr>
                                        <p:cTn id="7" dur="5000"/>
                                        <p:tgtEl>
                                          <p:spTgt spid="72706"/>
                                        </p:tgtEl>
                                      </p:cBhvr>
                                    </p:animEffect>
                                  </p:childTnLst>
                                </p:cTn>
                              </p:par>
                              <p:par>
                                <p:cTn id="8" presetID="23" presetClass="entr" presetSubtype="288" fill="hold" nodeType="withEffect">
                                  <p:stCondLst>
                                    <p:cond delay="0"/>
                                  </p:stCondLst>
                                  <p:childTnLst>
                                    <p:set>
                                      <p:cBhvr>
                                        <p:cTn id="9" dur="1" fill="hold">
                                          <p:stCondLst>
                                            <p:cond delay="0"/>
                                          </p:stCondLst>
                                        </p:cTn>
                                        <p:tgtEl>
                                          <p:spTgt spid="72706"/>
                                        </p:tgtEl>
                                        <p:attrNameLst>
                                          <p:attrName>style.visibility</p:attrName>
                                        </p:attrNameLst>
                                      </p:cBhvr>
                                      <p:to>
                                        <p:strVal val="visible"/>
                                      </p:to>
                                    </p:set>
                                    <p:anim calcmode="lin" valueType="num">
                                      <p:cBhvr>
                                        <p:cTn id="10" dur="5000" fill="hold"/>
                                        <p:tgtEl>
                                          <p:spTgt spid="72706"/>
                                        </p:tgtEl>
                                        <p:attrNameLst>
                                          <p:attrName>ppt_w</p:attrName>
                                        </p:attrNameLst>
                                      </p:cBhvr>
                                      <p:tavLst>
                                        <p:tav tm="0">
                                          <p:val>
                                            <p:strVal val="4/3*#ppt_w"/>
                                          </p:val>
                                        </p:tav>
                                        <p:tav tm="100000">
                                          <p:val>
                                            <p:strVal val="#ppt_w"/>
                                          </p:val>
                                        </p:tav>
                                      </p:tavLst>
                                    </p:anim>
                                    <p:anim calcmode="lin" valueType="num">
                                      <p:cBhvr>
                                        <p:cTn id="11" dur="5000" fill="hold"/>
                                        <p:tgtEl>
                                          <p:spTgt spid="72706"/>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0"/>
                                        <p:tgtEl>
                                          <p:spTgt spid="3"/>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19.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19.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5" name="4 CuadroTexto"/>
          <p:cNvSpPr txBox="1"/>
          <p:nvPr/>
        </p:nvSpPr>
        <p:spPr>
          <a:xfrm>
            <a:off x="357158" y="3500444"/>
            <a:ext cx="835824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batalla de </a:t>
            </a:r>
            <a:r>
              <a:rPr lang="es-ES" i="1" dirty="0" err="1" smtClean="0">
                <a:effectLst>
                  <a:glow rad="101600">
                    <a:srgbClr val="C00000">
                      <a:alpha val="60000"/>
                    </a:srgbClr>
                  </a:glow>
                  <a:outerShdw blurRad="38100" dist="38100" dir="2700000" algn="tl">
                    <a:srgbClr val="000000">
                      <a:alpha val="43137"/>
                    </a:srgbClr>
                  </a:outerShdw>
                </a:effectLst>
              </a:rPr>
              <a:t>Golpejera</a:t>
            </a:r>
            <a:r>
              <a:rPr lang="es-ES" i="1" dirty="0" smtClean="0">
                <a:effectLst>
                  <a:glow rad="101600">
                    <a:srgbClr val="C00000">
                      <a:alpha val="60000"/>
                    </a:srgbClr>
                  </a:glow>
                  <a:outerShdw blurRad="38100" dist="38100" dir="2700000" algn="tl">
                    <a:srgbClr val="000000">
                      <a:alpha val="43137"/>
                    </a:srgbClr>
                  </a:outerShdw>
                </a:effectLst>
              </a:rPr>
              <a:t> tuvo lugar el 11 de enero de 1072 y enfrentó a los ejércitos del rey de Castilla, Sancho II, y de su hermano el rey de León, Alfonso VI, aspirantes al trono de su padre, Fernando I, en un paraje llamado </a:t>
            </a:r>
            <a:r>
              <a:rPr lang="es-ES" i="1" dirty="0" err="1" smtClean="0">
                <a:effectLst>
                  <a:glow rad="101600">
                    <a:srgbClr val="C00000">
                      <a:alpha val="60000"/>
                    </a:srgbClr>
                  </a:glow>
                  <a:outerShdw blurRad="38100" dist="38100" dir="2700000" algn="tl">
                    <a:srgbClr val="000000">
                      <a:alpha val="43137"/>
                    </a:srgbClr>
                  </a:outerShdw>
                </a:effectLst>
              </a:rPr>
              <a:t>Golpejera</a:t>
            </a:r>
            <a:r>
              <a:rPr lang="es-ES" i="1" dirty="0" smtClean="0">
                <a:effectLst>
                  <a:glow rad="101600">
                    <a:srgbClr val="C00000">
                      <a:alpha val="60000"/>
                    </a:srgbClr>
                  </a:glow>
                  <a:outerShdw blurRad="38100" dist="38100" dir="2700000" algn="tl">
                    <a:srgbClr val="000000">
                      <a:alpha val="43137"/>
                    </a:srgbClr>
                  </a:outerShdw>
                </a:effectLst>
              </a:rPr>
              <a:t>, situado cerca de Carrión de los Condes. Rodrigo jugó un papel clave en estas campañas,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wipe dir="d"/>
      </p:transition>
    </mc:Choice>
    <mc:Fallback>
      <p:transition spd="slow" advTm="36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outVertical)">
                                      <p:cBhvr>
                                        <p:cTn id="7" dur="5000"/>
                                        <p:tgtEl>
                                          <p:spTgt spid="22530"/>
                                        </p:tgtEl>
                                      </p:cBhvr>
                                    </p:animEffect>
                                  </p:childTnLst>
                                </p:cTn>
                              </p:par>
                              <p:par>
                                <p:cTn id="8" presetID="23" presetClass="entr" presetSubtype="288"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 calcmode="lin" valueType="num">
                                      <p:cBhvr>
                                        <p:cTn id="10" dur="5000" fill="hold"/>
                                        <p:tgtEl>
                                          <p:spTgt spid="22530"/>
                                        </p:tgtEl>
                                        <p:attrNameLst>
                                          <p:attrName>ppt_w</p:attrName>
                                        </p:attrNameLst>
                                      </p:cBhvr>
                                      <p:tavLst>
                                        <p:tav tm="0">
                                          <p:val>
                                            <p:strVal val="4/3*#ppt_w"/>
                                          </p:val>
                                        </p:tav>
                                        <p:tav tm="100000">
                                          <p:val>
                                            <p:strVal val="#ppt_w"/>
                                          </p:val>
                                        </p:tav>
                                      </p:tavLst>
                                    </p:anim>
                                    <p:anim calcmode="lin" valueType="num">
                                      <p:cBhvr>
                                        <p:cTn id="11" dur="5000" fill="hold"/>
                                        <p:tgtEl>
                                          <p:spTgt spid="22530"/>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edge">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8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4/3*#ppt_w"/>
                                          </p:val>
                                        </p:tav>
                                        <p:tav tm="100000">
                                          <p:val>
                                            <p:strVal val="#ppt_w"/>
                                          </p:val>
                                        </p:tav>
                                      </p:tavLst>
                                    </p:anim>
                                    <p:anim calcmode="lin" valueType="num">
                                      <p:cBhvr>
                                        <p:cTn id="21" dur="5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0.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71472" y="3786196"/>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Sancho II fue asesinado durante el Sitio de Zamora, lo que resultó en un giro drástico en la vida de Rodrigo. Sancho II fue asesinado por Vellido </a:t>
            </a:r>
            <a:r>
              <a:rPr lang="es-ES" i="1" dirty="0" err="1" smtClean="0">
                <a:effectLst>
                  <a:glow rad="101600">
                    <a:srgbClr val="C00000">
                      <a:alpha val="60000"/>
                    </a:srgbClr>
                  </a:glow>
                  <a:outerShdw blurRad="38100" dist="38100" dir="2700000" algn="tl">
                    <a:srgbClr val="000000">
                      <a:alpha val="43137"/>
                    </a:srgbClr>
                  </a:outerShdw>
                </a:effectLst>
              </a:rPr>
              <a:t>Dolfos</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mientras llevaba a cabo el cerco de Zamora, donde se hallaba su hermana la </a:t>
            </a:r>
          </a:p>
          <a:p>
            <a:r>
              <a:rPr lang="es-ES" i="1" dirty="0" smtClean="0">
                <a:effectLst>
                  <a:glow rad="101600">
                    <a:srgbClr val="C00000">
                      <a:alpha val="60000"/>
                    </a:srgbClr>
                  </a:glow>
                  <a:outerShdw blurRad="38100" dist="38100" dir="2700000" algn="tl">
                    <a:srgbClr val="000000">
                      <a:alpha val="43137"/>
                    </a:srgbClr>
                  </a:outerShdw>
                </a:effectLst>
              </a:rPr>
              <a:t>infanta Urraca de Zamora, el 7 de octubre de 1072.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ipe dir="d"/>
      </p:transition>
    </mc:Choice>
    <mc:Fallback>
      <p:transition spd="slow" advTm="3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Vertical)">
                                      <p:cBhvr>
                                        <p:cTn id="7" dur="5000"/>
                                        <p:tgtEl>
                                          <p:spTgt spid="23554"/>
                                        </p:tgtEl>
                                      </p:cBhvr>
                                    </p:animEffect>
                                  </p:childTnLst>
                                </p:cTn>
                              </p:par>
                              <p:par>
                                <p:cTn id="8" presetID="23" presetClass="entr" presetSubtype="272"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5000" fill="hold"/>
                                        <p:tgtEl>
                                          <p:spTgt spid="23554"/>
                                        </p:tgtEl>
                                        <p:attrNameLst>
                                          <p:attrName>ppt_w</p:attrName>
                                        </p:attrNameLst>
                                      </p:cBhvr>
                                      <p:tavLst>
                                        <p:tav tm="0">
                                          <p:val>
                                            <p:strVal val="2/3*#ppt_w"/>
                                          </p:val>
                                        </p:tav>
                                        <p:tav tm="100000">
                                          <p:val>
                                            <p:strVal val="#ppt_w"/>
                                          </p:val>
                                        </p:tav>
                                      </p:tavLst>
                                    </p:anim>
                                    <p:anim calcmode="lin" valueType="num">
                                      <p:cBhvr>
                                        <p:cTn id="11" dur="5000" fill="hold"/>
                                        <p:tgtEl>
                                          <p:spTgt spid="23554"/>
                                        </p:tgtEl>
                                        <p:attrNameLst>
                                          <p:attrName>ppt_h</p:attrName>
                                        </p:attrNameLst>
                                      </p:cBhvr>
                                      <p:tavLst>
                                        <p:tav tm="0">
                                          <p:val>
                                            <p:strVal val="2/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2.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714480" y="4357700"/>
            <a:ext cx="52864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muerte de Sancho, su hermano Alfonso VI se convirtió en rey de Castilla y </a:t>
            </a:r>
            <a:r>
              <a:rPr lang="es-ES" i="1" dirty="0" smtClean="0">
                <a:effectLst>
                  <a:glow rad="101600">
                    <a:srgbClr val="C00000">
                      <a:alpha val="60000"/>
                    </a:srgbClr>
                  </a:glow>
                  <a:outerShdw blurRad="38100" dist="38100" dir="2700000" algn="tl">
                    <a:srgbClr val="000000">
                      <a:alpha val="43137"/>
                    </a:srgbClr>
                  </a:outerShdw>
                </a:effectLst>
              </a:rPr>
              <a:t>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6000">
        <p14:gallery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5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5000" fill="hold"/>
                                        <p:tgtEl>
                                          <p:spTgt spid="25602"/>
                                        </p:tgtEl>
                                        <p:attrNameLst>
                                          <p:attrName>ppt_w</p:attrName>
                                        </p:attrNameLst>
                                      </p:cBhvr>
                                      <p:tavLst>
                                        <p:tav tm="0">
                                          <p:val>
                                            <p:strVal val="4/3*#ppt_w"/>
                                          </p:val>
                                        </p:tav>
                                        <p:tav tm="100000">
                                          <p:val>
                                            <p:strVal val="#ppt_w"/>
                                          </p:val>
                                        </p:tav>
                                      </p:tavLst>
                                    </p:anim>
                                    <p:anim calcmode="lin" valueType="num">
                                      <p:cBhvr>
                                        <p:cTn id="11" dur="5000" fill="hold"/>
                                        <p:tgtEl>
                                          <p:spTgt spid="25602"/>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00034" y="3500444"/>
            <a:ext cx="8126968" cy="1477328"/>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Rodrigo fue leal a Sancho II y cuando Alfonso VI subió al trono las relaciones </a:t>
            </a:r>
          </a:p>
          <a:p>
            <a:r>
              <a:rPr lang="es-ES" i="1" dirty="0" smtClean="0">
                <a:effectLst>
                  <a:glow rad="101600">
                    <a:srgbClr val="C00000">
                      <a:alpha val="60000"/>
                    </a:srgbClr>
                  </a:glow>
                  <a:outerShdw blurRad="38100" dist="38100" dir="2700000" algn="tl">
                    <a:srgbClr val="000000">
                      <a:alpha val="43137"/>
                    </a:srgbClr>
                  </a:outerShdw>
                </a:effectLst>
              </a:rPr>
              <a:t>entre ellos fueron tensas. Se dice que Rodrigo obligó a Alfonso a jurar en la </a:t>
            </a:r>
          </a:p>
          <a:p>
            <a:r>
              <a:rPr lang="es-ES" i="1" dirty="0" smtClean="0">
                <a:effectLst>
                  <a:glow rad="101600">
                    <a:srgbClr val="C00000">
                      <a:alpha val="60000"/>
                    </a:srgbClr>
                  </a:glow>
                  <a:outerShdw blurRad="38100" dist="38100" dir="2700000" algn="tl">
                    <a:srgbClr val="000000">
                      <a:alpha val="43137"/>
                    </a:srgbClr>
                  </a:outerShdw>
                </a:effectLst>
              </a:rPr>
              <a:t>iglesia de Santa Gadea de Burgos, que no había tenido nada que ver con la </a:t>
            </a:r>
          </a:p>
          <a:p>
            <a:r>
              <a:rPr lang="es-ES" i="1" dirty="0" smtClean="0">
                <a:effectLst>
                  <a:glow rad="101600">
                    <a:srgbClr val="C00000">
                      <a:alpha val="60000"/>
                    </a:srgbClr>
                  </a:glow>
                  <a:outerShdw blurRad="38100" dist="38100" dir="2700000" algn="tl">
                    <a:srgbClr val="000000">
                      <a:alpha val="43137"/>
                    </a:srgbClr>
                  </a:outerShdw>
                </a:effectLst>
              </a:rPr>
              <a:t>muerte de su hermano Sancho. Este acto fue interpretado como deslealtad </a:t>
            </a:r>
          </a:p>
          <a:p>
            <a:r>
              <a:rPr lang="es-ES" i="1" dirty="0" smtClean="0">
                <a:effectLst>
                  <a:glow rad="101600">
                    <a:srgbClr val="C00000">
                      <a:alpha val="60000"/>
                    </a:srgbClr>
                  </a:glow>
                  <a:outerShdw blurRad="38100" dist="38100" dir="2700000" algn="tl">
                    <a:srgbClr val="000000">
                      <a:alpha val="43137"/>
                    </a:srgbClr>
                  </a:outerShdw>
                </a:effectLst>
              </a:rPr>
              <a:t>hacia el nuevo rey.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5000">
        <p14:gallery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5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5000" fill="hold"/>
                                        <p:tgtEl>
                                          <p:spTgt spid="26626"/>
                                        </p:tgtEl>
                                        <p:attrNameLst>
                                          <p:attrName>ppt_w</p:attrName>
                                        </p:attrNameLst>
                                      </p:cBhvr>
                                      <p:tavLst>
                                        <p:tav tm="0">
                                          <p:val>
                                            <p:strVal val="4/3*#ppt_w"/>
                                          </p:val>
                                        </p:tav>
                                        <p:tav tm="100000">
                                          <p:val>
                                            <p:strVal val="#ppt_w"/>
                                          </p:val>
                                        </p:tav>
                                      </p:tavLst>
                                    </p:anim>
                                    <p:anim calcmode="lin" valueType="num">
                                      <p:cBhvr>
                                        <p:cTn id="11" dur="5000" fill="hold"/>
                                        <p:tgtEl>
                                          <p:spTgt spid="2662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2 Imagen" descr="61.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285720"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caminar menos de 200 metros desde la catedral de Burgos para llegar a un escenario soñado: el de esta iglesia de Santa Gadea hoy llamada Santa Águeda, bajo cuyo artesonado el Cid obligó a Alfonso VI a jurar que no había tenido relación con la muerte de su hermano.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 name="Rectángulo 1"/>
          <p:cNvSpPr/>
          <p:nvPr/>
        </p:nvSpPr>
        <p:spPr>
          <a:xfrm>
            <a:off x="4571999" y="555526"/>
            <a:ext cx="2980303" cy="64633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600" b="1" cap="none" spc="0" dirty="0" smtClean="0">
                <a:ln w="22225">
                  <a:solidFill>
                    <a:schemeClr val="accent2"/>
                  </a:solidFill>
                  <a:prstDash val="solid"/>
                </a:ln>
                <a:solidFill>
                  <a:schemeClr val="accent2">
                    <a:lumMod val="40000"/>
                    <a:lumOff val="60000"/>
                  </a:schemeClr>
                </a:solidFill>
                <a:effectLst>
                  <a:reflection blurRad="6350" stA="60000" endA="900" endPos="58000" dir="5400000" sy="-100000" algn="bl" rotWithShape="0"/>
                </a:effectLst>
              </a:rPr>
              <a:t>Santa Gadea</a:t>
            </a:r>
            <a:endParaRPr lang="es-ES" sz="3600" b="1" cap="none" spc="0" dirty="0">
              <a:ln w="22225">
                <a:solidFill>
                  <a:schemeClr val="accent2"/>
                </a:solidFill>
                <a:prstDash val="solid"/>
              </a:ln>
              <a:solidFill>
                <a:schemeClr val="accent2">
                  <a:lumMod val="40000"/>
                  <a:lumOff val="60000"/>
                </a:schemeClr>
              </a:soli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4000">
        <p15:prstTrans prst="curtain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wheel(2)">
                                      <p:cBhvr>
                                        <p:cTn id="7" dur="5000"/>
                                        <p:tgtEl>
                                          <p:spTgt spid="65538"/>
                                        </p:tgtEl>
                                      </p:cBhvr>
                                    </p:animEffect>
                                  </p:childTnLst>
                                </p:cTn>
                              </p:par>
                              <p:par>
                                <p:cTn id="8" presetID="29" presetClass="entr" presetSubtype="0" fill="hold" nodeType="withEffect">
                                  <p:stCondLst>
                                    <p:cond delay="0"/>
                                  </p:stCondLst>
                                  <p:childTnLst>
                                    <p:set>
                                      <p:cBhvr>
                                        <p:cTn id="9" dur="1" fill="hold">
                                          <p:stCondLst>
                                            <p:cond delay="0"/>
                                          </p:stCondLst>
                                        </p:cTn>
                                        <p:tgtEl>
                                          <p:spTgt spid="65538"/>
                                        </p:tgtEl>
                                        <p:attrNameLst>
                                          <p:attrName>style.visibility</p:attrName>
                                        </p:attrNameLst>
                                      </p:cBhvr>
                                      <p:to>
                                        <p:strVal val="visible"/>
                                      </p:to>
                                    </p:set>
                                    <p:anim calcmode="lin" valueType="num">
                                      <p:cBhvr>
                                        <p:cTn id="10" dur="5000" fill="hold"/>
                                        <p:tgtEl>
                                          <p:spTgt spid="65538"/>
                                        </p:tgtEl>
                                        <p:attrNameLst>
                                          <p:attrName>ppt_x</p:attrName>
                                        </p:attrNameLst>
                                      </p:cBhvr>
                                      <p:tavLst>
                                        <p:tav tm="0">
                                          <p:val>
                                            <p:strVal val="#ppt_x-.2"/>
                                          </p:val>
                                        </p:tav>
                                        <p:tav tm="100000">
                                          <p:val>
                                            <p:strVal val="#ppt_x"/>
                                          </p:val>
                                        </p:tav>
                                      </p:tavLst>
                                    </p:anim>
                                    <p:anim calcmode="lin" valueType="num">
                                      <p:cBhvr>
                                        <p:cTn id="11" dur="5000" fill="hold"/>
                                        <p:tgtEl>
                                          <p:spTgt spid="6553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5538"/>
                                        </p:tgtEl>
                                      </p:cBhvr>
                                    </p:animEffect>
                                  </p:childTnLst>
                                </p:cTn>
                              </p:par>
                            </p:childTnLst>
                          </p:cTn>
                        </p:par>
                        <p:par>
                          <p:cTn id="13" fill="hold">
                            <p:stCondLst>
                              <p:cond delay="5000"/>
                            </p:stCondLst>
                            <p:childTnLst>
                              <p:par>
                                <p:cTn id="14" presetID="53" presetClass="entr" presetSubtype="16" fill="hold" nodeType="after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7"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8" dur="3000"/>
                                        <p:tgtEl>
                                          <p:spTgt spid="2">
                                            <p:txEl>
                                              <p:pRg st="0" end="0"/>
                                            </p:txEl>
                                          </p:spTgt>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62.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500034" y="4357700"/>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Cabe destacar que la actual iglesia de Santa Gadea no es la misma que existía en la época de la famosa jura, aunque sí el solar sobre el que se levanta.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1000">
        <p15:prstTrans prst="drap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wheel(3)">
                                      <p:cBhvr>
                                        <p:cTn id="7" dur="5000"/>
                                        <p:tgtEl>
                                          <p:spTgt spid="66562"/>
                                        </p:tgtEl>
                                      </p:cBhvr>
                                    </p:animEffect>
                                  </p:childTnLst>
                                </p:cTn>
                              </p:par>
                              <p:par>
                                <p:cTn id="8" presetID="29" presetClass="entr" presetSubtype="0" fill="hold" nodeType="withEffect">
                                  <p:stCondLst>
                                    <p:cond delay="0"/>
                                  </p:stCondLst>
                                  <p:childTnLst>
                                    <p:set>
                                      <p:cBhvr>
                                        <p:cTn id="9" dur="1" fill="hold">
                                          <p:stCondLst>
                                            <p:cond delay="0"/>
                                          </p:stCondLst>
                                        </p:cTn>
                                        <p:tgtEl>
                                          <p:spTgt spid="66562"/>
                                        </p:tgtEl>
                                        <p:attrNameLst>
                                          <p:attrName>style.visibility</p:attrName>
                                        </p:attrNameLst>
                                      </p:cBhvr>
                                      <p:to>
                                        <p:strVal val="visible"/>
                                      </p:to>
                                    </p:set>
                                    <p:anim calcmode="lin" valueType="num">
                                      <p:cBhvr>
                                        <p:cTn id="10" dur="5000" fill="hold"/>
                                        <p:tgtEl>
                                          <p:spTgt spid="66562"/>
                                        </p:tgtEl>
                                        <p:attrNameLst>
                                          <p:attrName>ppt_x</p:attrName>
                                        </p:attrNameLst>
                                      </p:cBhvr>
                                      <p:tavLst>
                                        <p:tav tm="0">
                                          <p:val>
                                            <p:strVal val="#ppt_x-.2"/>
                                          </p:val>
                                        </p:tav>
                                        <p:tav tm="100000">
                                          <p:val>
                                            <p:strVal val="#ppt_x"/>
                                          </p:val>
                                        </p:tav>
                                      </p:tavLst>
                                    </p:anim>
                                    <p:anim calcmode="lin" valueType="num">
                                      <p:cBhvr>
                                        <p:cTn id="11" dur="5000" fill="hold"/>
                                        <p:tgtEl>
                                          <p:spTgt spid="66562"/>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6562"/>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357158"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razones políticas y posiblemente por las enemistades en la Corte, Alfonso VI </a:t>
            </a:r>
          </a:p>
          <a:p>
            <a:r>
              <a:rPr lang="es-ES" i="1" dirty="0" smtClean="0">
                <a:effectLst>
                  <a:glow rad="101600">
                    <a:srgbClr val="C00000">
                      <a:alpha val="60000"/>
                    </a:srgbClr>
                  </a:glow>
                  <a:outerShdw blurRad="38100" dist="38100" dir="2700000" algn="tl">
                    <a:srgbClr val="000000">
                      <a:alpha val="43137"/>
                    </a:srgbClr>
                  </a:outerShdw>
                </a:effectLst>
              </a:rPr>
              <a:t>lo desterró en 1081, durante este exilio Rodrigo entró al servicio de varios señores </a:t>
            </a:r>
          </a:p>
          <a:p>
            <a:r>
              <a:rPr lang="es-ES" i="1" dirty="0" smtClean="0">
                <a:effectLst>
                  <a:glow rad="101600">
                    <a:srgbClr val="C00000">
                      <a:alpha val="60000"/>
                    </a:srgbClr>
                  </a:glow>
                  <a:outerShdw blurRad="38100" dist="38100" dir="2700000" algn="tl">
                    <a:srgbClr val="000000">
                      <a:alpha val="43137"/>
                    </a:srgbClr>
                  </a:outerShdw>
                </a:effectLst>
              </a:rPr>
              <a:t>Musulmanes…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drape" invX="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5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5000" fill="hold"/>
                                        <p:tgtEl>
                                          <p:spTgt spid="27650"/>
                                        </p:tgtEl>
                                        <p:attrNameLst>
                                          <p:attrName>ppt_x</p:attrName>
                                        </p:attrNameLst>
                                      </p:cBhvr>
                                      <p:tavLst>
                                        <p:tav tm="0">
                                          <p:val>
                                            <p:strVal val="#ppt_x-.2"/>
                                          </p:val>
                                        </p:tav>
                                        <p:tav tm="100000">
                                          <p:val>
                                            <p:strVal val="#ppt_x"/>
                                          </p:val>
                                        </p:tav>
                                      </p:tavLst>
                                    </p:anim>
                                    <p:anim calcmode="lin" valueType="num">
                                      <p:cBhvr>
                                        <p:cTn id="11" dur="5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7650"/>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5.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428596" y="4357700"/>
            <a:ext cx="7981672"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…incluidos los reyes de Zaragoza, lo que muestra su pragmatismo militar.</a:t>
            </a:r>
          </a:p>
          <a:p>
            <a:r>
              <a:rPr lang="es-ES" i="1" dirty="0" smtClean="0">
                <a:effectLst>
                  <a:glow rad="101600">
                    <a:srgbClr val="C00000">
                      <a:alpha val="60000"/>
                    </a:srgbClr>
                  </a:glow>
                  <a:outerShdw blurRad="38100" dist="38100" dir="2700000" algn="tl">
                    <a:srgbClr val="000000">
                      <a:alpha val="43137"/>
                    </a:srgbClr>
                  </a:outerShdw>
                </a:effectLst>
              </a:rPr>
              <a:t>En aquella época, las alianzas entre cristianos y musulmanes no eran raras.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5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5000" fill="hold"/>
                                        <p:tgtEl>
                                          <p:spTgt spid="28674"/>
                                        </p:tgtEl>
                                        <p:attrNameLst>
                                          <p:attrName>ppt_x</p:attrName>
                                        </p:attrNameLst>
                                      </p:cBhvr>
                                      <p:tavLst>
                                        <p:tav tm="0">
                                          <p:val>
                                            <p:strVal val="#ppt_x-.2"/>
                                          </p:val>
                                        </p:tav>
                                        <p:tav tm="100000">
                                          <p:val>
                                            <p:strVal val="#ppt_x"/>
                                          </p:val>
                                        </p:tav>
                                      </p:tavLst>
                                    </p:anim>
                                    <p:anim calcmode="lin" valueType="num">
                                      <p:cBhvr>
                                        <p:cTn id="11" dur="5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8674"/>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randombar(horizontal)">
                                      <p:cBhvr>
                                        <p:cTn id="15" dur="5000"/>
                                        <p:tgtEl>
                                          <p:spTgt spid="3"/>
                                        </p:tgtEl>
                                      </p:cBhvr>
                                    </p:animEffect>
                                  </p:childTnLst>
                                </p:cTn>
                              </p:par>
                              <p:par>
                                <p:cTn id="16" presetID="16" presetClass="entr" presetSubtype="4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outHorizontal)">
                                      <p:cBhvr>
                                        <p:cTn id="18" dur="5000"/>
                                        <p:tgtEl>
                                          <p:spTgt spid="3"/>
                                        </p:tgtEl>
                                      </p:cBhvr>
                                    </p:animEffect>
                                  </p:childTnLst>
                                </p:cTn>
                              </p:par>
                              <p:par>
                                <p:cTn id="19" presetID="29"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ppt_x</p:attrName>
                                        </p:attrNameLst>
                                      </p:cBhvr>
                                      <p:tavLst>
                                        <p:tav tm="0">
                                          <p:val>
                                            <p:strVal val="#ppt_x-.2"/>
                                          </p:val>
                                        </p:tav>
                                        <p:tav tm="100000">
                                          <p:val>
                                            <p:strVal val="#ppt_x"/>
                                          </p:val>
                                        </p:tav>
                                      </p:tavLst>
                                    </p:anim>
                                    <p:anim calcmode="lin" valueType="num">
                                      <p:cBhvr>
                                        <p:cTn id="22"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3" dur="5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a:stretch>
            <a:fillRect/>
          </a:stretch>
        </p:blipFill>
        <p:spPr bwMode="auto">
          <a:xfrm>
            <a:off x="-1"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857224" y="4071948"/>
            <a:ext cx="7844840"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su exilio el Cid luchó al servicio del rey musulmán de Zaragoza </a:t>
            </a:r>
          </a:p>
          <a:p>
            <a:r>
              <a:rPr lang="es-ES" i="1" dirty="0" smtClean="0">
                <a:effectLst>
                  <a:glow rad="101600">
                    <a:srgbClr val="C00000">
                      <a:alpha val="60000"/>
                    </a:srgbClr>
                  </a:glow>
                  <a:outerShdw blurRad="38100" dist="38100" dir="2700000" algn="tl">
                    <a:srgbClr val="000000">
                      <a:alpha val="43137"/>
                    </a:srgbClr>
                  </a:outerShdw>
                </a:effectLst>
              </a:rPr>
              <a:t>Al-</a:t>
            </a:r>
            <a:r>
              <a:rPr lang="es-ES" i="1" dirty="0" err="1" smtClean="0">
                <a:effectLst>
                  <a:glow rad="101600">
                    <a:srgbClr val="C00000">
                      <a:alpha val="60000"/>
                    </a:srgbClr>
                  </a:glow>
                  <a:outerShdw blurRad="38100" dist="38100" dir="2700000" algn="tl">
                    <a:srgbClr val="000000">
                      <a:alpha val="43137"/>
                    </a:srgbClr>
                  </a:outerShdw>
                </a:effectLst>
              </a:rPr>
              <a:t>Mutamin</a:t>
            </a:r>
            <a:r>
              <a:rPr lang="es-ES" i="1" dirty="0" smtClean="0">
                <a:effectLst>
                  <a:glow rad="101600">
                    <a:srgbClr val="C00000">
                      <a:alpha val="60000"/>
                    </a:srgbClr>
                  </a:glow>
                  <a:outerShdw blurRad="38100" dist="38100" dir="2700000" algn="tl">
                    <a:srgbClr val="000000">
                      <a:alpha val="43137"/>
                    </a:srgbClr>
                  </a:outerShdw>
                </a:effectLst>
              </a:rPr>
              <a:t>, y luego de su hermano Al-</a:t>
            </a:r>
            <a:r>
              <a:rPr lang="es-ES" i="1" dirty="0" err="1" smtClean="0">
                <a:effectLst>
                  <a:glow rad="101600">
                    <a:srgbClr val="C00000">
                      <a:alpha val="60000"/>
                    </a:srgbClr>
                  </a:glow>
                  <a:outerShdw blurRad="38100" dist="38100" dir="2700000" algn="tl">
                    <a:srgbClr val="000000">
                      <a:alpha val="43137"/>
                    </a:srgbClr>
                  </a:outerShdw>
                </a:effectLst>
              </a:rPr>
              <a:t>Mustain</a:t>
            </a:r>
            <a:r>
              <a:rPr lang="es-ES" i="1" dirty="0" smtClean="0">
                <a:effectLst>
                  <a:glow rad="101600">
                    <a:srgbClr val="C00000">
                      <a:alpha val="60000"/>
                    </a:srgbClr>
                  </a:glow>
                  <a:outerShdw blurRad="38100" dist="38100" dir="2700000" algn="tl">
                    <a:srgbClr val="000000">
                      <a:alpha val="43137"/>
                    </a:srgbClr>
                  </a:outerShdw>
                </a:effectLst>
              </a:rPr>
              <a:t>, fue en este periodo donde </a:t>
            </a:r>
          </a:p>
          <a:p>
            <a:r>
              <a:rPr lang="es-ES" i="1" dirty="0" smtClean="0">
                <a:effectLst>
                  <a:glow rad="101600">
                    <a:srgbClr val="C00000">
                      <a:alpha val="60000"/>
                    </a:srgbClr>
                  </a:glow>
                  <a:outerShdw blurRad="38100" dist="38100" dir="2700000" algn="tl">
                    <a:srgbClr val="000000">
                      <a:alpha val="43137"/>
                    </a:srgbClr>
                  </a:outerShdw>
                </a:effectLst>
              </a:rPr>
              <a:t>consolidó su fama como guerrero.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5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5000" fill="hold"/>
                                        <p:tgtEl>
                                          <p:spTgt spid="29698"/>
                                        </p:tgtEl>
                                        <p:attrNameLst>
                                          <p:attrName>ppt_x</p:attrName>
                                        </p:attrNameLst>
                                      </p:cBhvr>
                                      <p:tavLst>
                                        <p:tav tm="0">
                                          <p:val>
                                            <p:strVal val="#ppt_x-.2"/>
                                          </p:val>
                                        </p:tav>
                                        <p:tav tm="100000">
                                          <p:val>
                                            <p:strVal val="#ppt_x"/>
                                          </p:val>
                                        </p:tav>
                                      </p:tavLst>
                                    </p:anim>
                                    <p:anim calcmode="lin" valueType="num">
                                      <p:cBhvr>
                                        <p:cTn id="11" dur="5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9698"/>
                                        </p:tgtEl>
                                      </p:cBhvr>
                                    </p:animEffect>
                                  </p:childTnLst>
                                </p:cTn>
                              </p:par>
                              <p:par>
                                <p:cTn id="13" presetID="14" presetClass="entr" presetSubtype="5"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randombar(vertical)">
                                      <p:cBhvr>
                                        <p:cTn id="15" dur="5000"/>
                                        <p:tgtEl>
                                          <p:spTgt spid="3"/>
                                        </p:tgtEl>
                                      </p:cBhvr>
                                    </p:animEffect>
                                  </p:childTnLst>
                                </p:cTn>
                              </p:par>
                              <p:par>
                                <p:cTn id="16" presetID="16" presetClass="entr" presetSubtype="4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outHorizontal)">
                                      <p:cBhvr>
                                        <p:cTn id="18" dur="5000"/>
                                        <p:tgtEl>
                                          <p:spTgt spid="3"/>
                                        </p:tgtEl>
                                      </p:cBhvr>
                                    </p:animEffect>
                                  </p:childTnLst>
                                </p:cTn>
                              </p:par>
                              <p:par>
                                <p:cTn id="19" presetID="29"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ppt_x</p:attrName>
                                        </p:attrNameLst>
                                      </p:cBhvr>
                                      <p:tavLst>
                                        <p:tav tm="0">
                                          <p:val>
                                            <p:strVal val="#ppt_x-.2"/>
                                          </p:val>
                                        </p:tav>
                                        <p:tav tm="100000">
                                          <p:val>
                                            <p:strVal val="#ppt_x"/>
                                          </p:val>
                                        </p:tav>
                                      </p:tavLst>
                                    </p:anim>
                                    <p:anim calcmode="lin" valueType="num">
                                      <p:cBhvr>
                                        <p:cTn id="22"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3" dur="5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7.jpg"/>
          <p:cNvPicPr>
            <a:picLocks noChangeAspect="1"/>
          </p:cNvPicPr>
          <p:nvPr/>
        </p:nvPicPr>
        <p:blipFill>
          <a:blip r:embed="rId2"/>
          <a:stretch>
            <a:fillRect/>
          </a:stretch>
        </p:blipFill>
        <p:spPr bwMode="auto">
          <a:xfrm>
            <a:off x="-1"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7.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71472" y="4071948"/>
            <a:ext cx="8152616"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Combatiendo tanto contra otros musulmanes como contra reinos cristianos. </a:t>
            </a:r>
          </a:p>
          <a:p>
            <a:r>
              <a:rPr lang="es-ES" i="1" dirty="0" smtClean="0">
                <a:effectLst>
                  <a:glow rad="101600">
                    <a:srgbClr val="C00000">
                      <a:alpha val="60000"/>
                    </a:srgbClr>
                  </a:glow>
                  <a:outerShdw blurRad="38100" dist="38100" dir="2700000" algn="tl">
                    <a:srgbClr val="000000">
                      <a:alpha val="43137"/>
                    </a:srgbClr>
                  </a:outerShdw>
                </a:effectLst>
              </a:rPr>
              <a:t>Rodrigo derrotó a las tropas de la corona de Aragón en Morella, fortaleciendo </a:t>
            </a:r>
          </a:p>
          <a:p>
            <a:r>
              <a:rPr lang="es-ES" i="1" dirty="0" smtClean="0">
                <a:effectLst>
                  <a:glow rad="101600">
                    <a:srgbClr val="C00000">
                      <a:alpha val="60000"/>
                    </a:srgbClr>
                  </a:glow>
                  <a:outerShdw blurRad="38100" dist="38100" dir="2700000" algn="tl">
                    <a:srgbClr val="000000">
                      <a:alpha val="43137"/>
                    </a:srgbClr>
                  </a:outerShdw>
                </a:effectLst>
              </a:rPr>
              <a:t>su reputación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5000"/>
                                        <p:tgtEl>
                                          <p:spTgt spid="30722"/>
                                        </p:tgtEl>
                                      </p:cBhvr>
                                    </p:animEffect>
                                  </p:childTnLst>
                                </p:cTn>
                              </p:par>
                              <p:par>
                                <p:cTn id="8" presetID="29" presetClass="entr" presetSubtype="0"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5000" fill="hold"/>
                                        <p:tgtEl>
                                          <p:spTgt spid="30722"/>
                                        </p:tgtEl>
                                        <p:attrNameLst>
                                          <p:attrName>ppt_x</p:attrName>
                                        </p:attrNameLst>
                                      </p:cBhvr>
                                      <p:tavLst>
                                        <p:tav tm="0">
                                          <p:val>
                                            <p:strVal val="#ppt_x-.2"/>
                                          </p:val>
                                        </p:tav>
                                        <p:tav tm="100000">
                                          <p:val>
                                            <p:strVal val="#ppt_x"/>
                                          </p:val>
                                        </p:tav>
                                      </p:tavLst>
                                    </p:anim>
                                    <p:anim calcmode="lin" valueType="num">
                                      <p:cBhvr>
                                        <p:cTn id="11" dur="5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12" dur="5000"/>
                                        <p:tgtEl>
                                          <p:spTgt spid="30722"/>
                                        </p:tgtEl>
                                      </p:cBhvr>
                                    </p:animEffect>
                                  </p:childTnLst>
                                </p:cTn>
                              </p:par>
                              <p:par>
                                <p:cTn id="13" presetID="9"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0"/>
                                        <p:tgtEl>
                                          <p:spTgt spid="3"/>
                                        </p:tgtEl>
                                      </p:cBhvr>
                                    </p:animEffect>
                                  </p:childTnLst>
                                </p:cTn>
                              </p:par>
                              <p:par>
                                <p:cTn id="16" presetID="16" presetClass="entr" presetSubtype="2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Horizontal)">
                                      <p:cBhvr>
                                        <p:cTn id="18" dur="5000"/>
                                        <p:tgtEl>
                                          <p:spTgt spid="3"/>
                                        </p:tgtEl>
                                      </p:cBhvr>
                                    </p:animEffect>
                                  </p:childTnLst>
                                </p:cTn>
                              </p:par>
                              <p:par>
                                <p:cTn id="19" presetID="29"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ppt_x</p:attrName>
                                        </p:attrNameLst>
                                      </p:cBhvr>
                                      <p:tavLst>
                                        <p:tav tm="0">
                                          <p:val>
                                            <p:strVal val="#ppt_x-.2"/>
                                          </p:val>
                                        </p:tav>
                                        <p:tav tm="100000">
                                          <p:val>
                                            <p:strVal val="#ppt_x"/>
                                          </p:val>
                                        </p:tav>
                                      </p:tavLst>
                                    </p:anim>
                                    <p:anim calcmode="lin" valueType="num">
                                      <p:cBhvr>
                                        <p:cTn id="22"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3" dur="5000"/>
                                        <p:tgtEl>
                                          <p:spTgt spid="3"/>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a:stretch>
            <a:fillRect/>
          </a:stretch>
        </p:blipFill>
        <p:spPr bwMode="auto">
          <a:xfrm>
            <a:off x="0" y="0"/>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500034" y="3786196"/>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comarca morellana en 1090, en la zona próxima del Pinar de </a:t>
            </a:r>
            <a:r>
              <a:rPr lang="es-ES" i="1" dirty="0" err="1" smtClean="0">
                <a:effectLst>
                  <a:glow rad="101600">
                    <a:srgbClr val="C00000">
                      <a:alpha val="60000"/>
                    </a:srgbClr>
                  </a:glow>
                  <a:outerShdw blurRad="38100" dist="38100" dir="2700000" algn="tl">
                    <a:srgbClr val="000000">
                      <a:alpha val="43137"/>
                    </a:srgbClr>
                  </a:outerShdw>
                </a:effectLst>
              </a:rPr>
              <a:t>Tévar</a:t>
            </a:r>
            <a:r>
              <a:rPr lang="es-ES" i="1" dirty="0" smtClean="0">
                <a:effectLst>
                  <a:glow rad="101600">
                    <a:srgbClr val="C00000">
                      <a:alpha val="60000"/>
                    </a:srgbClr>
                  </a:glow>
                  <a:outerShdw blurRad="38100" dist="38100" dir="2700000" algn="tl">
                    <a:srgbClr val="000000">
                      <a:alpha val="43137"/>
                    </a:srgbClr>
                  </a:outerShdw>
                </a:effectLst>
              </a:rPr>
              <a:t>, tuvo lugar una nueva batalla, en la que el Cid derrotó al conde catalán Berenguer Ramón II, haciéndole prisionero. Aún regresaría el Cid a Morella una vez más, en 1091.</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4" name="3 Rectángulo"/>
          <p:cNvSpPr/>
          <p:nvPr/>
        </p:nvSpPr>
        <p:spPr>
          <a:xfrm>
            <a:off x="1357290" y="714362"/>
            <a:ext cx="2161169" cy="769441"/>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Morella</a:t>
            </a:r>
            <a:endParaRPr lang="es-E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wheel(4)">
                                      <p:cBhvr>
                                        <p:cTn id="7" dur="5000"/>
                                        <p:tgtEl>
                                          <p:spTgt spid="67586"/>
                                        </p:tgtEl>
                                      </p:cBhvr>
                                    </p:animEffect>
                                  </p:childTnLst>
                                </p:cTn>
                              </p:par>
                              <p:par>
                                <p:cTn id="8" presetID="29" presetClass="entr" presetSubtype="0"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5000" fill="hold"/>
                                        <p:tgtEl>
                                          <p:spTgt spid="67586"/>
                                        </p:tgtEl>
                                        <p:attrNameLst>
                                          <p:attrName>ppt_x</p:attrName>
                                        </p:attrNameLst>
                                      </p:cBhvr>
                                      <p:tavLst>
                                        <p:tav tm="0">
                                          <p:val>
                                            <p:strVal val="#ppt_x-.2"/>
                                          </p:val>
                                        </p:tav>
                                        <p:tav tm="100000">
                                          <p:val>
                                            <p:strVal val="#ppt_x"/>
                                          </p:val>
                                        </p:tav>
                                      </p:tavLst>
                                    </p:anim>
                                    <p:anim calcmode="lin" valueType="num">
                                      <p:cBhvr>
                                        <p:cTn id="11" dur="5000" fill="hold"/>
                                        <p:tgtEl>
                                          <p:spTgt spid="6758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7586"/>
                                        </p:tgtEl>
                                      </p:cBhvr>
                                    </p:animEffect>
                                  </p:childTnLst>
                                </p:cTn>
                              </p:par>
                            </p:childTnLst>
                          </p:cTn>
                        </p:par>
                        <p:par>
                          <p:cTn id="13" fill="hold">
                            <p:stCondLst>
                              <p:cond delay="5000"/>
                            </p:stCondLst>
                            <p:childTnLst>
                              <p:par>
                                <p:cTn id="14" presetID="2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8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785786" y="4357700"/>
            <a:ext cx="75724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1086 Alfonso VI enfrentó una nueva amenaza, con la invasión de los </a:t>
            </a:r>
          </a:p>
          <a:p>
            <a:r>
              <a:rPr lang="es-ES" i="1" dirty="0" smtClean="0">
                <a:effectLst>
                  <a:glow rad="101600">
                    <a:srgbClr val="C00000">
                      <a:alpha val="60000"/>
                    </a:srgbClr>
                  </a:glow>
                  <a:outerShdw blurRad="38100" dist="38100" dir="2700000" algn="tl">
                    <a:srgbClr val="000000">
                      <a:alpha val="43137"/>
                    </a:srgbClr>
                  </a:outerShdw>
                </a:effectLst>
              </a:rPr>
              <a:t>almorávides, un poderoso imperio musulmán del norte de África.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5000"/>
                                        <p:tgtEl>
                                          <p:spTgt spid="31746"/>
                                        </p:tgtEl>
                                      </p:cBhvr>
                                    </p:animEffect>
                                  </p:childTnLst>
                                </p:cTn>
                              </p:par>
                              <p:par>
                                <p:cTn id="8" presetID="29" presetClass="entr" presetSubtype="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5000" fill="hold"/>
                                        <p:tgtEl>
                                          <p:spTgt spid="31746"/>
                                        </p:tgtEl>
                                        <p:attrNameLst>
                                          <p:attrName>ppt_x</p:attrName>
                                        </p:attrNameLst>
                                      </p:cBhvr>
                                      <p:tavLst>
                                        <p:tav tm="0">
                                          <p:val>
                                            <p:strVal val="#ppt_x-.2"/>
                                          </p:val>
                                        </p:tav>
                                        <p:tav tm="100000">
                                          <p:val>
                                            <p:strVal val="#ppt_x"/>
                                          </p:val>
                                        </p:tav>
                                      </p:tavLst>
                                    </p:anim>
                                    <p:anim calcmode="lin" valueType="num">
                                      <p:cBhvr>
                                        <p:cTn id="11" dur="5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31746"/>
                                        </p:tgtEl>
                                      </p:cBhvr>
                                    </p:animEffect>
                                  </p:childTnLst>
                                </p:cTn>
                              </p:par>
                              <p:par>
                                <p:cTn id="13" presetID="21"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2)">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29.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55989" y="3786196"/>
            <a:ext cx="8888011"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esta situación el Cid fue llamado de regreso a Castilla, sin embargo las </a:t>
            </a:r>
          </a:p>
          <a:p>
            <a:r>
              <a:rPr lang="es-ES" i="1" dirty="0" smtClean="0">
                <a:effectLst>
                  <a:glow rad="101600">
                    <a:srgbClr val="C00000">
                      <a:alpha val="60000"/>
                    </a:srgbClr>
                  </a:glow>
                  <a:outerShdw blurRad="38100" dist="38100" dir="2700000" algn="tl">
                    <a:srgbClr val="000000">
                      <a:alpha val="43137"/>
                    </a:srgbClr>
                  </a:outerShdw>
                </a:effectLst>
              </a:rPr>
              <a:t>tensiones con Alfonso continuaron y tras un nuevo conflicto, fue desterrado por </a:t>
            </a:r>
          </a:p>
          <a:p>
            <a:r>
              <a:rPr lang="es-ES" i="1" dirty="0" smtClean="0">
                <a:effectLst>
                  <a:glow rad="101600">
                    <a:srgbClr val="C00000">
                      <a:alpha val="60000"/>
                    </a:srgbClr>
                  </a:glow>
                  <a:outerShdw blurRad="38100" dist="38100" dir="2700000" algn="tl">
                    <a:srgbClr val="000000">
                      <a:alpha val="43137"/>
                    </a:srgbClr>
                  </a:outerShdw>
                </a:effectLst>
              </a:rPr>
              <a:t>segunda vez alrededor de 1089. Rodrigo no regresaría más al servicio de Alfonso VI, </a:t>
            </a:r>
          </a:p>
          <a:p>
            <a:r>
              <a:rPr lang="es-ES" i="1" dirty="0" smtClean="0">
                <a:effectLst>
                  <a:glow rad="101600">
                    <a:srgbClr val="C00000">
                      <a:alpha val="60000"/>
                    </a:srgbClr>
                  </a:glow>
                  <a:outerShdw blurRad="38100" dist="38100" dir="2700000" algn="tl">
                    <a:srgbClr val="000000">
                      <a:alpha val="43137"/>
                    </a:srgbClr>
                  </a:outerShdw>
                </a:effectLst>
              </a:rPr>
              <a:t>durante su segundo exilio, Rodrigo Díaz de Vivar decidió buscar su propia fortuna.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flip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5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5000" fill="hold"/>
                                        <p:tgtEl>
                                          <p:spTgt spid="32770"/>
                                        </p:tgtEl>
                                        <p:attrNameLst>
                                          <p:attrName>ppt_w</p:attrName>
                                        </p:attrNameLst>
                                      </p:cBhvr>
                                      <p:tavLst>
                                        <p:tav tm="0">
                                          <p:val>
                                            <p:strVal val="2/3*#ppt_w"/>
                                          </p:val>
                                        </p:tav>
                                        <p:tav tm="100000">
                                          <p:val>
                                            <p:strVal val="#ppt_w"/>
                                          </p:val>
                                        </p:tav>
                                      </p:tavLst>
                                    </p:anim>
                                    <p:anim calcmode="lin" valueType="num">
                                      <p:cBhvr>
                                        <p:cTn id="11" dur="5000" fill="hold"/>
                                        <p:tgtEl>
                                          <p:spTgt spid="32770"/>
                                        </p:tgtEl>
                                        <p:attrNameLst>
                                          <p:attrName>ppt_h</p:attrName>
                                        </p:attrNameLst>
                                      </p:cBhvr>
                                      <p:tavLst>
                                        <p:tav tm="0">
                                          <p:val>
                                            <p:strVal val="2/3*#ppt_h"/>
                                          </p:val>
                                        </p:tav>
                                        <p:tav tm="100000">
                                          <p:val>
                                            <p:strVal val="#ppt_h"/>
                                          </p:val>
                                        </p:tav>
                                      </p:tavLst>
                                    </p:anim>
                                  </p:childTnLst>
                                </p:cTn>
                              </p:par>
                              <p:par>
                                <p:cTn id="12" presetID="21" presetClass="entr" presetSubtype="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3.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71472" y="3500444"/>
            <a:ext cx="814393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Inició una serie de campañas militares que culminaron en la conquista de </a:t>
            </a:r>
          </a:p>
          <a:p>
            <a:r>
              <a:rPr lang="es-ES" i="1" dirty="0" smtClean="0">
                <a:effectLst>
                  <a:glow rad="101600">
                    <a:srgbClr val="C00000">
                      <a:alpha val="60000"/>
                    </a:srgbClr>
                  </a:glow>
                  <a:outerShdw blurRad="38100" dist="38100" dir="2700000" algn="tl">
                    <a:srgbClr val="000000">
                      <a:alpha val="43137"/>
                    </a:srgbClr>
                  </a:outerShdw>
                </a:effectLst>
              </a:rPr>
              <a:t>Valencia en 1094, esta fue una de sus mayores hazañas. Tras la conquista, el</a:t>
            </a:r>
          </a:p>
          <a:p>
            <a:r>
              <a:rPr lang="es-ES" i="1" dirty="0" smtClean="0">
                <a:effectLst>
                  <a:glow rad="101600">
                    <a:srgbClr val="C00000">
                      <a:alpha val="60000"/>
                    </a:srgbClr>
                  </a:glow>
                  <a:outerShdw blurRad="38100" dist="38100" dir="2700000" algn="tl">
                    <a:srgbClr val="000000">
                      <a:alpha val="43137"/>
                    </a:srgbClr>
                  </a:outerShdw>
                </a:effectLst>
              </a:rPr>
              <a:t>cid gobernó Valencia como señor independiente convirtiendo la ciudad en un </a:t>
            </a:r>
          </a:p>
          <a:p>
            <a:r>
              <a:rPr lang="es-ES" i="1" dirty="0" smtClean="0">
                <a:effectLst>
                  <a:glow rad="101600">
                    <a:srgbClr val="C00000">
                      <a:alpha val="60000"/>
                    </a:srgbClr>
                  </a:glow>
                  <a:outerShdw blurRad="38100" dist="38100" dir="2700000" algn="tl">
                    <a:srgbClr val="000000">
                      <a:alpha val="43137"/>
                    </a:srgbClr>
                  </a:outerShdw>
                </a:effectLst>
              </a:rPr>
              <a:t>enclave cristiano en medio de territorio musulmán. Mantuvo una política pragmática tolerante con la población musulmana.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switch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arn(outVertical)">
                                      <p:cBhvr>
                                        <p:cTn id="7" dur="5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5000" fill="hold"/>
                                        <p:tgtEl>
                                          <p:spTgt spid="36866"/>
                                        </p:tgtEl>
                                        <p:attrNameLst>
                                          <p:attrName>ppt_w</p:attrName>
                                        </p:attrNameLst>
                                      </p:cBhvr>
                                      <p:tavLst>
                                        <p:tav tm="0">
                                          <p:val>
                                            <p:strVal val="2/3*#ppt_w"/>
                                          </p:val>
                                        </p:tav>
                                        <p:tav tm="100000">
                                          <p:val>
                                            <p:strVal val="#ppt_w"/>
                                          </p:val>
                                        </p:tav>
                                      </p:tavLst>
                                    </p:anim>
                                    <p:anim calcmode="lin" valueType="num">
                                      <p:cBhvr>
                                        <p:cTn id="11" dur="5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285852" y="4286262"/>
            <a:ext cx="67151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Valencia fue asediada varias veces por potencias musulmanas, incluido los almorávides.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switch dir="l"/>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arn(inVertical)">
                                      <p:cBhvr>
                                        <p:cTn id="7" dur="5000"/>
                                        <p:tgtEl>
                                          <p:spTgt spid="38914"/>
                                        </p:tgtEl>
                                      </p:cBhvr>
                                    </p:animEffect>
                                  </p:childTnLst>
                                </p:cTn>
                              </p:par>
                              <p:par>
                                <p:cTn id="8" presetID="23" presetClass="entr" presetSubtype="288" fill="hold" nodeType="withEffect">
                                  <p:stCondLst>
                                    <p:cond delay="0"/>
                                  </p:stCondLst>
                                  <p:childTnLst>
                                    <p:set>
                                      <p:cBhvr>
                                        <p:cTn id="9" dur="1" fill="hold">
                                          <p:stCondLst>
                                            <p:cond delay="0"/>
                                          </p:stCondLst>
                                        </p:cTn>
                                        <p:tgtEl>
                                          <p:spTgt spid="38914"/>
                                        </p:tgtEl>
                                        <p:attrNameLst>
                                          <p:attrName>style.visibility</p:attrName>
                                        </p:attrNameLst>
                                      </p:cBhvr>
                                      <p:to>
                                        <p:strVal val="visible"/>
                                      </p:to>
                                    </p:set>
                                    <p:anim calcmode="lin" valueType="num">
                                      <p:cBhvr>
                                        <p:cTn id="10" dur="5000" fill="hold"/>
                                        <p:tgtEl>
                                          <p:spTgt spid="38914"/>
                                        </p:tgtEl>
                                        <p:attrNameLst>
                                          <p:attrName>ppt_w</p:attrName>
                                        </p:attrNameLst>
                                      </p:cBhvr>
                                      <p:tavLst>
                                        <p:tav tm="0">
                                          <p:val>
                                            <p:strVal val="4/3*#ppt_w"/>
                                          </p:val>
                                        </p:tav>
                                        <p:tav tm="100000">
                                          <p:val>
                                            <p:strVal val="#ppt_w"/>
                                          </p:val>
                                        </p:tav>
                                      </p:tavLst>
                                    </p:anim>
                                    <p:anim calcmode="lin" valueType="num">
                                      <p:cBhvr>
                                        <p:cTn id="11" dur="5000" fill="hold"/>
                                        <p:tgtEl>
                                          <p:spTgt spid="3891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3)">
                                      <p:cBhvr>
                                        <p:cTn id="14" dur="5000"/>
                                        <p:tgtEl>
                                          <p:spTgt spid="3"/>
                                        </p:tgtEl>
                                      </p:cBhvr>
                                    </p:animEffect>
                                  </p:childTnLst>
                                </p:cTn>
                              </p:par>
                              <p:par>
                                <p:cTn id="15" presetID="16" presetClass="entr" presetSubtype="37"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Vertical)">
                                      <p:cBhvr>
                                        <p:cTn id="17" dur="5000"/>
                                        <p:tgtEl>
                                          <p:spTgt spid="3"/>
                                        </p:tgtEl>
                                      </p:cBhvr>
                                    </p:animEffect>
                                  </p:childTnLst>
                                </p:cTn>
                              </p:par>
                              <p:par>
                                <p:cTn id="18" presetID="23" presetClass="entr" presetSubtype="28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0" fill="hold"/>
                                        <p:tgtEl>
                                          <p:spTgt spid="3"/>
                                        </p:tgtEl>
                                        <p:attrNameLst>
                                          <p:attrName>ppt_w</p:attrName>
                                        </p:attrNameLst>
                                      </p:cBhvr>
                                      <p:tavLst>
                                        <p:tav tm="0">
                                          <p:val>
                                            <p:strVal val="4/3*#ppt_w"/>
                                          </p:val>
                                        </p:tav>
                                        <p:tav tm="100000">
                                          <p:val>
                                            <p:strVal val="#ppt_w"/>
                                          </p:val>
                                        </p:tav>
                                      </p:tavLst>
                                    </p:anim>
                                    <p:anim calcmode="lin" valueType="num">
                                      <p:cBhvr>
                                        <p:cTn id="21" dur="5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6.jpg"/>
          <p:cNvPicPr>
            <a:picLocks noChangeAspect="1"/>
          </p:cNvPicPr>
          <p:nvPr/>
        </p:nvPicPr>
        <p:blipFill>
          <a:blip r:embed="rId2"/>
          <a:stretch>
            <a:fillRect/>
          </a:stretch>
        </p:blipFill>
        <p:spPr bwMode="auto">
          <a:xfrm>
            <a:off x="0" y="0"/>
            <a:ext cx="414337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6.jpg"/>
          <p:cNvPicPr>
            <a:picLocks noChangeAspect="1"/>
          </p:cNvPicPr>
          <p:nvPr/>
        </p:nvPicPr>
        <p:blipFill>
          <a:blip r:embed="rId2"/>
          <a:stretch>
            <a:fillRect/>
          </a:stretch>
        </p:blipFill>
        <p:spPr bwMode="auto">
          <a:xfrm>
            <a:off x="0" y="0"/>
            <a:ext cx="414337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4357686" y="1071552"/>
            <a:ext cx="464347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Cid resistió estos ataques con éxito, y gobernó la ciudad hasta su muerte. </a:t>
            </a:r>
          </a:p>
          <a:p>
            <a:r>
              <a:rPr lang="es-ES" sz="2000" i="1" dirty="0" smtClean="0">
                <a:effectLst>
                  <a:glow rad="101600">
                    <a:srgbClr val="C00000">
                      <a:alpha val="60000"/>
                    </a:srgbClr>
                  </a:glow>
                  <a:outerShdw blurRad="38100" dist="38100" dir="2700000" algn="tl">
                    <a:srgbClr val="000000">
                      <a:alpha val="43137"/>
                    </a:srgbClr>
                  </a:outerShdw>
                </a:effectLst>
              </a:rPr>
              <a:t>El Cid murió en 1099. Su esposa, Jimena Díaz, defendió la ciudad durante tres años más, hasta que en 1102, la situación se volvió insostenible y abandonaron Valencia, que fue ocupada de nuevo por los almorávides.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fallOve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strips(downLeft)">
                                      <p:cBhvr>
                                        <p:cTn id="7" dur="5000"/>
                                        <p:tgtEl>
                                          <p:spTgt spid="39938"/>
                                        </p:tgtEl>
                                      </p:cBhvr>
                                    </p:animEffect>
                                  </p:childTnLst>
                                </p:cTn>
                              </p:par>
                              <p:par>
                                <p:cTn id="8" presetID="23" presetClass="entr" presetSubtype="272"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5000" fill="hold"/>
                                        <p:tgtEl>
                                          <p:spTgt spid="39938"/>
                                        </p:tgtEl>
                                        <p:attrNameLst>
                                          <p:attrName>ppt_w</p:attrName>
                                        </p:attrNameLst>
                                      </p:cBhvr>
                                      <p:tavLst>
                                        <p:tav tm="0">
                                          <p:val>
                                            <p:strVal val="2/3*#ppt_w"/>
                                          </p:val>
                                        </p:tav>
                                        <p:tav tm="100000">
                                          <p:val>
                                            <p:strVal val="#ppt_w"/>
                                          </p:val>
                                        </p:tav>
                                      </p:tavLst>
                                    </p:anim>
                                    <p:anim calcmode="lin" valueType="num">
                                      <p:cBhvr>
                                        <p:cTn id="11" dur="5000" fill="hold"/>
                                        <p:tgtEl>
                                          <p:spTgt spid="39938"/>
                                        </p:tgtEl>
                                        <p:attrNameLst>
                                          <p:attrName>ppt_h</p:attrName>
                                        </p:attrNameLst>
                                      </p:cBhvr>
                                      <p:tavLst>
                                        <p:tav tm="0">
                                          <p:val>
                                            <p:strVal val="2/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downRight)">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37.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7.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14282" y="3786196"/>
            <a:ext cx="862287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sabe que tenía tres hijos con su esposa llamados: Diego, Cristina y María.</a:t>
            </a:r>
          </a:p>
          <a:p>
            <a:r>
              <a:rPr lang="es-ES" i="1" dirty="0" smtClean="0">
                <a:effectLst>
                  <a:glow rad="101600">
                    <a:srgbClr val="C00000">
                      <a:alpha val="60000"/>
                    </a:srgbClr>
                  </a:glow>
                  <a:outerShdw blurRad="38100" dist="38100" dir="2700000" algn="tl">
                    <a:srgbClr val="000000">
                      <a:alpha val="43137"/>
                    </a:srgbClr>
                  </a:outerShdw>
                </a:effectLst>
              </a:rPr>
              <a:t>Los matrimonios de las hijas del Cid Cristina y María, fueron alianzas estratégicas </a:t>
            </a:r>
          </a:p>
          <a:p>
            <a:r>
              <a:rPr lang="es-ES" i="1" dirty="0" smtClean="0">
                <a:effectLst>
                  <a:glow rad="101600">
                    <a:srgbClr val="C00000">
                      <a:alpha val="60000"/>
                    </a:srgbClr>
                  </a:glow>
                  <a:outerShdw blurRad="38100" dist="38100" dir="2700000" algn="tl">
                    <a:srgbClr val="000000">
                      <a:alpha val="43137"/>
                    </a:srgbClr>
                  </a:outerShdw>
                </a:effectLst>
              </a:rPr>
              <a:t>que consolidaron su legado en dos importantes regiones de la Península Ibérica,</a:t>
            </a:r>
          </a:p>
          <a:p>
            <a:r>
              <a:rPr lang="es-ES" i="1" dirty="0" smtClean="0">
                <a:effectLst>
                  <a:glow rad="101600">
                    <a:srgbClr val="C00000">
                      <a:alpha val="60000"/>
                    </a:srgbClr>
                  </a:glow>
                  <a:outerShdw blurRad="38100" dist="38100" dir="2700000" algn="tl">
                    <a:srgbClr val="000000">
                      <a:alpha val="43137"/>
                    </a:srgbClr>
                  </a:outerShdw>
                </a:effectLst>
              </a:rPr>
              <a:t>Navarra y Aragón.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fallOver" invX="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strips(upLeft)">
                                      <p:cBhvr>
                                        <p:cTn id="7" dur="5000"/>
                                        <p:tgtEl>
                                          <p:spTgt spid="40962"/>
                                        </p:tgtEl>
                                      </p:cBhvr>
                                    </p:animEffect>
                                  </p:childTnLst>
                                </p:cTn>
                              </p:par>
                              <p:par>
                                <p:cTn id="8" presetID="23" presetClass="entr" presetSubtype="272"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5000" fill="hold"/>
                                        <p:tgtEl>
                                          <p:spTgt spid="40962"/>
                                        </p:tgtEl>
                                        <p:attrNameLst>
                                          <p:attrName>ppt_w</p:attrName>
                                        </p:attrNameLst>
                                      </p:cBhvr>
                                      <p:tavLst>
                                        <p:tav tm="0">
                                          <p:val>
                                            <p:strVal val="2/3*#ppt_w"/>
                                          </p:val>
                                        </p:tav>
                                        <p:tav tm="100000">
                                          <p:val>
                                            <p:strVal val="#ppt_w"/>
                                          </p:val>
                                        </p:tav>
                                      </p:tavLst>
                                    </p:anim>
                                    <p:anim calcmode="lin" valueType="num">
                                      <p:cBhvr>
                                        <p:cTn id="11" dur="5000" fill="hold"/>
                                        <p:tgtEl>
                                          <p:spTgt spid="40962"/>
                                        </p:tgtEl>
                                        <p:attrNameLst>
                                          <p:attrName>ppt_h</p:attrName>
                                        </p:attrNameLst>
                                      </p:cBhvr>
                                      <p:tavLst>
                                        <p:tav tm="0">
                                          <p:val>
                                            <p:strVal val="2/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8.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00034" y="4071948"/>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Lamentablemente Diego murió en la batalla de Consuegra en el año 1097 </a:t>
            </a:r>
          </a:p>
          <a:p>
            <a:r>
              <a:rPr lang="es-ES" i="1" dirty="0" smtClean="0">
                <a:effectLst>
                  <a:glow rad="101600">
                    <a:srgbClr val="C00000">
                      <a:alpha val="60000"/>
                    </a:srgbClr>
                  </a:glow>
                  <a:outerShdw blurRad="38100" dist="38100" dir="2700000" algn="tl">
                    <a:srgbClr val="000000">
                      <a:alpha val="43137"/>
                    </a:srgbClr>
                  </a:outerShdw>
                </a:effectLst>
              </a:rPr>
              <a:t>luchando contra los almorávides. Esta fue una de las muchas batallas que</a:t>
            </a:r>
          </a:p>
          <a:p>
            <a:r>
              <a:rPr lang="es-ES" i="1" dirty="0" smtClean="0">
                <a:effectLst>
                  <a:glow rad="101600">
                    <a:srgbClr val="C00000">
                      <a:alpha val="60000"/>
                    </a:srgbClr>
                  </a:glow>
                  <a:outerShdw blurRad="38100" dist="38100" dir="2700000" algn="tl">
                    <a:srgbClr val="000000">
                      <a:alpha val="43137"/>
                    </a:srgbClr>
                  </a:outerShdw>
                </a:effectLst>
              </a:rPr>
              <a:t>Alfonso VI libró para resistir el avance de los musulmanes del norte de África.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split/>
      </p:transition>
    </mc:Choice>
    <mc:Fallback>
      <p:transition spd="slow" advTm="2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trips(downLeft)">
                                      <p:cBhvr>
                                        <p:cTn id="7" dur="5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5000" fill="hold"/>
                                        <p:tgtEl>
                                          <p:spTgt spid="41986"/>
                                        </p:tgtEl>
                                        <p:attrNameLst>
                                          <p:attrName>ppt_w</p:attrName>
                                        </p:attrNameLst>
                                      </p:cBhvr>
                                      <p:tavLst>
                                        <p:tav tm="0">
                                          <p:val>
                                            <p:strVal val="4/3*#ppt_w"/>
                                          </p:val>
                                        </p:tav>
                                        <p:tav tm="100000">
                                          <p:val>
                                            <p:strVal val="#ppt_w"/>
                                          </p:val>
                                        </p:tav>
                                      </p:tavLst>
                                    </p:anim>
                                    <p:anim calcmode="lin" valueType="num">
                                      <p:cBhvr>
                                        <p:cTn id="11" dur="5000" fill="hold"/>
                                        <p:tgtEl>
                                          <p:spTgt spid="41986"/>
                                        </p:tgtEl>
                                        <p:attrNameLst>
                                          <p:attrName>ppt_h</p:attrName>
                                        </p:attrNameLst>
                                      </p:cBhvr>
                                      <p:tavLst>
                                        <p:tav tm="0">
                                          <p:val>
                                            <p:strVal val="4/3*#ppt_h"/>
                                          </p:val>
                                        </p:tav>
                                        <p:tav tm="100000">
                                          <p:val>
                                            <p:strVal val="#ppt_h"/>
                                          </p:val>
                                        </p:tav>
                                      </p:tavLst>
                                    </p:anim>
                                  </p:childTnLst>
                                </p:cTn>
                              </p:par>
                              <p:par>
                                <p:cTn id="12" presetID="18" presetClass="entr" presetSubtype="9"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Left)">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jpg"/>
          <p:cNvPicPr>
            <a:picLocks noChangeAspect="1"/>
          </p:cNvPicPr>
          <p:nvPr/>
        </p:nvPicPr>
        <p:blipFill>
          <a:blip r:embed="rId2"/>
          <a:stretch>
            <a:fillRect/>
          </a:stretch>
        </p:blipFill>
        <p:spPr bwMode="auto">
          <a:xfrm>
            <a:off x="0" y="-285770"/>
            <a:ext cx="9143999" cy="57150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58.jpg"/>
          <p:cNvPicPr>
            <a:picLocks noChangeAspect="1"/>
          </p:cNvPicPr>
          <p:nvPr/>
        </p:nvPicPr>
        <p:blipFill>
          <a:blip r:embed="rId2"/>
          <a:stretch>
            <a:fillRect/>
          </a:stretch>
        </p:blipFill>
        <p:spPr bwMode="auto">
          <a:xfrm>
            <a:off x="0" y="-285770"/>
            <a:ext cx="9143999" cy="57150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5" name="4 CuadroTexto"/>
          <p:cNvSpPr txBox="1"/>
          <p:nvPr/>
        </p:nvSpPr>
        <p:spPr>
          <a:xfrm>
            <a:off x="357158" y="371475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1083, Consuegra pasa a manos de Castilla, momento en el que comienza otra parte de su historia ligada a El Cid Campeador, sobre todo a su hijo, Diego, cuya muerte inspira la fiesta Consuegra Medieval. En ella toda la ciudad se transforma, con su mercadillo medieval y sus actividades culturales temáticas.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1571604" y="571486"/>
            <a:ext cx="5074210" cy="707886"/>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Consuegra - Toledo</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8000">
        <p:split/>
      </p:transition>
    </mc:Choice>
    <mc:Fallback>
      <p:transition spd="slow" advTm="3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heel(1)">
                                      <p:cBhvr>
                                        <p:cTn id="7" dur="5000"/>
                                        <p:tgtEl>
                                          <p:spTgt spid="62466"/>
                                        </p:tgtEl>
                                      </p:cBhvr>
                                    </p:animEffect>
                                  </p:childTnLst>
                                </p:cTn>
                              </p:par>
                              <p:par>
                                <p:cTn id="8" presetID="29" presetClass="entr" presetSubtype="0"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 calcmode="lin" valueType="num">
                                      <p:cBhvr>
                                        <p:cTn id="10" dur="5000" fill="hold"/>
                                        <p:tgtEl>
                                          <p:spTgt spid="62466"/>
                                        </p:tgtEl>
                                        <p:attrNameLst>
                                          <p:attrName>ppt_x</p:attrName>
                                        </p:attrNameLst>
                                      </p:cBhvr>
                                      <p:tavLst>
                                        <p:tav tm="0">
                                          <p:val>
                                            <p:strVal val="#ppt_x-.2"/>
                                          </p:val>
                                        </p:tav>
                                        <p:tav tm="100000">
                                          <p:val>
                                            <p:strVal val="#ppt_x"/>
                                          </p:val>
                                        </p:tav>
                                      </p:tavLst>
                                    </p:anim>
                                    <p:anim calcmode="lin" valueType="num">
                                      <p:cBhvr>
                                        <p:cTn id="11" dur="5000" fill="hold"/>
                                        <p:tgtEl>
                                          <p:spTgt spid="6246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2466"/>
                                        </p:tgtEl>
                                      </p:cBhvr>
                                    </p:animEffect>
                                  </p:childTnLst>
                                </p:cTn>
                              </p:par>
                              <p:par>
                                <p:cTn id="13" presetID="2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a:stretch>
            <a:fillRect/>
          </a:stretch>
        </p:blipFill>
        <p:spPr bwMode="auto">
          <a:xfrm>
            <a:off x="0" y="7621"/>
            <a:ext cx="9143999"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39.jpg"/>
          <p:cNvPicPr>
            <a:picLocks noChangeAspect="1"/>
          </p:cNvPicPr>
          <p:nvPr/>
        </p:nvPicPr>
        <p:blipFill>
          <a:blip r:embed="rId2"/>
          <a:stretch>
            <a:fillRect/>
          </a:stretch>
        </p:blipFill>
        <p:spPr bwMode="auto">
          <a:xfrm>
            <a:off x="0" y="0"/>
            <a:ext cx="9143999"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357158" y="3786196"/>
            <a:ext cx="849463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muerte de Diego fue un duro golpe para el Cid, ya que significaba que no </a:t>
            </a:r>
          </a:p>
          <a:p>
            <a:r>
              <a:rPr lang="es-ES" i="1" dirty="0" smtClean="0">
                <a:effectLst>
                  <a:glow rad="101600">
                    <a:srgbClr val="C00000">
                      <a:alpha val="60000"/>
                    </a:srgbClr>
                  </a:glow>
                  <a:outerShdw blurRad="38100" dist="38100" dir="2700000" algn="tl">
                    <a:srgbClr val="000000">
                      <a:alpha val="43137"/>
                    </a:srgbClr>
                  </a:outerShdw>
                </a:effectLst>
              </a:rPr>
              <a:t>tendría un heredero varón para continuar con su linaje directo, aunque el linaje </a:t>
            </a:r>
          </a:p>
          <a:p>
            <a:r>
              <a:rPr lang="es-ES" i="1" dirty="0" smtClean="0">
                <a:effectLst>
                  <a:glow rad="101600">
                    <a:srgbClr val="C00000">
                      <a:alpha val="60000"/>
                    </a:srgbClr>
                  </a:glow>
                  <a:outerShdw blurRad="38100" dist="38100" dir="2700000" algn="tl">
                    <a:srgbClr val="000000">
                      <a:alpha val="43137"/>
                    </a:srgbClr>
                  </a:outerShdw>
                </a:effectLst>
              </a:rPr>
              <a:t>directo masculino del Cid terminó con la muerte de Diego Rodríguez, a través de </a:t>
            </a:r>
          </a:p>
          <a:p>
            <a:r>
              <a:rPr lang="es-ES" i="1" dirty="0" smtClean="0">
                <a:effectLst>
                  <a:glow rad="101600">
                    <a:srgbClr val="C00000">
                      <a:alpha val="60000"/>
                    </a:srgbClr>
                  </a:glow>
                  <a:outerShdw blurRad="38100" dist="38100" dir="2700000" algn="tl">
                    <a:srgbClr val="000000">
                      <a:alpha val="43137"/>
                    </a:srgbClr>
                  </a:outerShdw>
                </a:effectLst>
              </a:rPr>
              <a:t>sus hijas su estirpe continuó en familias influyentes.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warp dir="i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strips(downRight)">
                                      <p:cBhvr>
                                        <p:cTn id="7" dur="5000"/>
                                        <p:tgtEl>
                                          <p:spTgt spid="43010"/>
                                        </p:tgtEl>
                                      </p:cBhvr>
                                    </p:animEffect>
                                  </p:childTnLst>
                                </p:cTn>
                              </p:par>
                              <p:par>
                                <p:cTn id="8" presetID="7" presetClass="entr" presetSubtype="8"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 calcmode="lin" valueType="num">
                                      <p:cBhvr additive="base">
                                        <p:cTn id="10" dur="5000" fill="hold"/>
                                        <p:tgtEl>
                                          <p:spTgt spid="43010"/>
                                        </p:tgtEl>
                                        <p:attrNameLst>
                                          <p:attrName>ppt_x</p:attrName>
                                        </p:attrNameLst>
                                      </p:cBhvr>
                                      <p:tavLst>
                                        <p:tav tm="0">
                                          <p:val>
                                            <p:strVal val="0-#ppt_w/2"/>
                                          </p:val>
                                        </p:tav>
                                        <p:tav tm="100000">
                                          <p:val>
                                            <p:strVal val="#ppt_x"/>
                                          </p:val>
                                        </p:tav>
                                      </p:tavLst>
                                    </p:anim>
                                    <p:anim calcmode="lin" valueType="num">
                                      <p:cBhvr additive="base">
                                        <p:cTn id="11" dur="5000" fill="hold"/>
                                        <p:tgtEl>
                                          <p:spTgt spid="43010"/>
                                        </p:tgtEl>
                                        <p:attrNameLst>
                                          <p:attrName>ppt_y</p:attrName>
                                        </p:attrNameLst>
                                      </p:cBhvr>
                                      <p:tavLst>
                                        <p:tav tm="0">
                                          <p:val>
                                            <p:strVal val="#ppt_y"/>
                                          </p:val>
                                        </p:tav>
                                        <p:tav tm="100000">
                                          <p:val>
                                            <p:strVal val="#ppt_y"/>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5000"/>
                                        <p:tgtEl>
                                          <p:spTgt spid="3"/>
                                        </p:tgtEl>
                                      </p:cBhvr>
                                    </p:animEffect>
                                  </p:childTnLst>
                                </p:cTn>
                              </p:par>
                              <p:par>
                                <p:cTn id="15" presetID="7" presetClass="entr" presetSubtype="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0" fill="hold"/>
                                        <p:tgtEl>
                                          <p:spTgt spid="3"/>
                                        </p:tgtEl>
                                        <p:attrNameLst>
                                          <p:attrName>ppt_x</p:attrName>
                                        </p:attrNameLst>
                                      </p:cBhvr>
                                      <p:tavLst>
                                        <p:tav tm="0">
                                          <p:val>
                                            <p:strVal val="0-#ppt_w/2"/>
                                          </p:val>
                                        </p:tav>
                                        <p:tav tm="100000">
                                          <p:val>
                                            <p:strVal val="#ppt_x"/>
                                          </p:val>
                                        </p:tav>
                                      </p:tavLst>
                                    </p:anim>
                                    <p:anim calcmode="lin" valueType="num">
                                      <p:cBhvr additive="base">
                                        <p:cTn id="18" dur="5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428596" y="3500444"/>
            <a:ext cx="82868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Rodrigo Díaz de Vivar murió el 10 de julio de 1099 en Valencia, tenía </a:t>
            </a:r>
          </a:p>
          <a:p>
            <a:r>
              <a:rPr lang="es-ES" i="1" dirty="0" smtClean="0">
                <a:effectLst>
                  <a:glow rad="101600">
                    <a:srgbClr val="C00000">
                      <a:alpha val="60000"/>
                    </a:srgbClr>
                  </a:glow>
                  <a:outerShdw blurRad="38100" dist="38100" dir="2700000" algn="tl">
                    <a:srgbClr val="000000">
                      <a:alpha val="43137"/>
                    </a:srgbClr>
                  </a:outerShdw>
                </a:effectLst>
              </a:rPr>
              <a:t>aproximadamente 56 años, una edad avanzada para su tiempo, especialmente </a:t>
            </a:r>
          </a:p>
          <a:p>
            <a:r>
              <a:rPr lang="es-ES" i="1" dirty="0" smtClean="0">
                <a:effectLst>
                  <a:glow rad="101600">
                    <a:srgbClr val="C00000">
                      <a:alpha val="60000"/>
                    </a:srgbClr>
                  </a:glow>
                  <a:outerShdw blurRad="38100" dist="38100" dir="2700000" algn="tl">
                    <a:srgbClr val="000000">
                      <a:alpha val="43137"/>
                    </a:srgbClr>
                  </a:outerShdw>
                </a:effectLst>
              </a:rPr>
              <a:t>para alguien que había pasado gran parte de su vida combatiendo. La causa </a:t>
            </a:r>
          </a:p>
          <a:p>
            <a:r>
              <a:rPr lang="es-ES" i="1" dirty="0" smtClean="0">
                <a:effectLst>
                  <a:glow rad="101600">
                    <a:srgbClr val="C00000">
                      <a:alpha val="60000"/>
                    </a:srgbClr>
                  </a:glow>
                  <a:outerShdw blurRad="38100" dist="38100" dir="2700000" algn="tl">
                    <a:srgbClr val="000000">
                      <a:alpha val="43137"/>
                    </a:srgbClr>
                  </a:outerShdw>
                </a:effectLst>
              </a:rPr>
              <a:t>exacta de su muerte, no está claramente documentada. las fuentes históricas </a:t>
            </a:r>
          </a:p>
          <a:p>
            <a:r>
              <a:rPr lang="es-ES" i="1" dirty="0" smtClean="0">
                <a:effectLst>
                  <a:glow rad="101600">
                    <a:srgbClr val="C00000">
                      <a:alpha val="60000"/>
                    </a:srgbClr>
                  </a:glow>
                  <a:outerShdw blurRad="38100" dist="38100" dir="2700000" algn="tl">
                    <a:srgbClr val="000000">
                      <a:alpha val="43137"/>
                    </a:srgbClr>
                  </a:outerShdw>
                </a:effectLst>
              </a:rPr>
              <a:t>no ofrecen detalles específicos, pero se cree que murió de causas naturales.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warp dir="in"/>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5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5000" fill="hold"/>
                                        <p:tgtEl>
                                          <p:spTgt spid="44034"/>
                                        </p:tgtEl>
                                        <p:attrNameLst>
                                          <p:attrName>ppt_w</p:attrName>
                                        </p:attrNameLst>
                                      </p:cBhvr>
                                      <p:tavLst>
                                        <p:tav tm="0">
                                          <p:val>
                                            <p:strVal val="4/3*#ppt_w"/>
                                          </p:val>
                                        </p:tav>
                                        <p:tav tm="100000">
                                          <p:val>
                                            <p:strVal val="#ppt_w"/>
                                          </p:val>
                                        </p:tav>
                                      </p:tavLst>
                                    </p:anim>
                                    <p:anim calcmode="lin" valueType="num">
                                      <p:cBhvr>
                                        <p:cTn id="11" dur="5000" fill="hold"/>
                                        <p:tgtEl>
                                          <p:spTgt spid="4403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428596" y="4071948"/>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Probablemente debido a su edad y al desgaste físico tras años de campañas militares. Algunos historiadores sugieren que pudo haber sufrido alguna enfermedad prolongada, lo cual era común entre los guerreros de la época.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newsflash/>
      </p:transition>
    </mc:Choice>
    <mc:Fallback>
      <p:transition spd="slow" advTm="28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5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5000" fill="hold"/>
                                        <p:tgtEl>
                                          <p:spTgt spid="45058"/>
                                        </p:tgtEl>
                                        <p:attrNameLst>
                                          <p:attrName>ppt_w</p:attrName>
                                        </p:attrNameLst>
                                      </p:cBhvr>
                                      <p:tavLst>
                                        <p:tav tm="0">
                                          <p:val>
                                            <p:strVal val="4/3*#ppt_w"/>
                                          </p:val>
                                        </p:tav>
                                        <p:tav tm="100000">
                                          <p:val>
                                            <p:strVal val="#ppt_w"/>
                                          </p:val>
                                        </p:tav>
                                      </p:tavLst>
                                    </p:anim>
                                    <p:anim calcmode="lin" valueType="num">
                                      <p:cBhvr>
                                        <p:cTn id="11" dur="5000" fill="hold"/>
                                        <p:tgtEl>
                                          <p:spTgt spid="45058"/>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42.jpg"/>
          <p:cNvPicPr>
            <a:picLocks noChangeAspect="1"/>
          </p:cNvPicPr>
          <p:nvPr/>
        </p:nvPicPr>
        <p:blipFill>
          <a:blip r:embed="rId2"/>
          <a:stretch>
            <a:fillRect/>
          </a:stretch>
        </p:blipFill>
        <p:spPr bwMode="auto">
          <a:xfrm>
            <a:off x="1"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357158" y="3786196"/>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 las duras condiciones de vida y la falta de atención médica adecuada. La última batalla ganada por el Cid Campeador, se produjo una vez que ya había muerto. Es uno de los episodios más legendarios de la historia de Rodrigo Díaz de Vivar, y está profundamente enraizada en la mitología del Cid.</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225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Vertical)">
                                      <p:cBhvr>
                                        <p:cTn id="7" dur="5000"/>
                                        <p:tgtEl>
                                          <p:spTgt spid="46082"/>
                                        </p:tgtEl>
                                      </p:cBhvr>
                                    </p:animEffect>
                                  </p:childTnLst>
                                </p:cTn>
                              </p:par>
                              <p:par>
                                <p:cTn id="8" presetID="23" presetClass="entr" presetSubtype="272" fill="hold" nodeType="withEffect">
                                  <p:stCondLst>
                                    <p:cond delay="0"/>
                                  </p:stCondLst>
                                  <p:childTnLst>
                                    <p:set>
                                      <p:cBhvr>
                                        <p:cTn id="9" dur="1" fill="hold">
                                          <p:stCondLst>
                                            <p:cond delay="0"/>
                                          </p:stCondLst>
                                        </p:cTn>
                                        <p:tgtEl>
                                          <p:spTgt spid="46082"/>
                                        </p:tgtEl>
                                        <p:attrNameLst>
                                          <p:attrName>style.visibility</p:attrName>
                                        </p:attrNameLst>
                                      </p:cBhvr>
                                      <p:to>
                                        <p:strVal val="visible"/>
                                      </p:to>
                                    </p:set>
                                    <p:anim calcmode="lin" valueType="num">
                                      <p:cBhvr>
                                        <p:cTn id="10" dur="5000" fill="hold"/>
                                        <p:tgtEl>
                                          <p:spTgt spid="46082"/>
                                        </p:tgtEl>
                                        <p:attrNameLst>
                                          <p:attrName>ppt_w</p:attrName>
                                        </p:attrNameLst>
                                      </p:cBhvr>
                                      <p:tavLst>
                                        <p:tav tm="0">
                                          <p:val>
                                            <p:strVal val="2/3*#ppt_w"/>
                                          </p:val>
                                        </p:tav>
                                        <p:tav tm="100000">
                                          <p:val>
                                            <p:strVal val="#ppt_w"/>
                                          </p:val>
                                        </p:tav>
                                      </p:tavLst>
                                    </p:anim>
                                    <p:anim calcmode="lin" valueType="num">
                                      <p:cBhvr>
                                        <p:cTn id="11" dur="5000" fill="hold"/>
                                        <p:tgtEl>
                                          <p:spTgt spid="46082"/>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43.jpg"/>
          <p:cNvPicPr>
            <a:picLocks noChangeAspect="1"/>
          </p:cNvPicPr>
          <p:nvPr/>
        </p:nvPicPr>
        <p:blipFill>
          <a:blip r:embed="rId2"/>
          <a:stretch>
            <a:fillRect/>
          </a:stretch>
        </p:blipFill>
        <p:spPr bwMode="auto">
          <a:xfrm>
            <a:off x="0" y="0"/>
            <a:ext cx="764383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3.jpg"/>
          <p:cNvPicPr>
            <a:picLocks noChangeAspect="1"/>
          </p:cNvPicPr>
          <p:nvPr/>
        </p:nvPicPr>
        <p:blipFill>
          <a:blip r:embed="rId2"/>
          <a:stretch>
            <a:fillRect/>
          </a:stretch>
        </p:blipFill>
        <p:spPr bwMode="auto">
          <a:xfrm>
            <a:off x="0" y="0"/>
            <a:ext cx="764383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4" name="1 Imagen" descr="43.jpg"/>
          <p:cNvPicPr>
            <a:picLocks noChangeAspect="1"/>
          </p:cNvPicPr>
          <p:nvPr/>
        </p:nvPicPr>
        <p:blipFill>
          <a:blip r:embed="rId2"/>
          <a:stretch>
            <a:fillRect/>
          </a:stretch>
        </p:blipFill>
        <p:spPr bwMode="auto">
          <a:xfrm>
            <a:off x="0" y="0"/>
            <a:ext cx="764383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5" name="1 Imagen" descr="43.jpg"/>
          <p:cNvPicPr>
            <a:picLocks noChangeAspect="1"/>
          </p:cNvPicPr>
          <p:nvPr/>
        </p:nvPicPr>
        <p:blipFill>
          <a:blip r:embed="rId2"/>
          <a:stretch>
            <a:fillRect/>
          </a:stretch>
        </p:blipFill>
        <p:spPr bwMode="auto">
          <a:xfrm>
            <a:off x="0" y="0"/>
            <a:ext cx="7643834"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6" name="5 Rectángulo"/>
          <p:cNvSpPr/>
          <p:nvPr/>
        </p:nvSpPr>
        <p:spPr>
          <a:xfrm>
            <a:off x="7500958" y="0"/>
            <a:ext cx="1643042"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57158" y="3786196"/>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tradición, después de fallecer en el año 1099, el Cid participó en una </a:t>
            </a:r>
          </a:p>
          <a:p>
            <a:r>
              <a:rPr lang="es-ES" i="1" dirty="0" smtClean="0">
                <a:effectLst>
                  <a:glow rad="101600">
                    <a:srgbClr val="C00000">
                      <a:alpha val="60000"/>
                    </a:srgbClr>
                  </a:glow>
                  <a:outerShdw blurRad="38100" dist="38100" dir="2700000" algn="tl">
                    <a:srgbClr val="000000">
                      <a:alpha val="43137"/>
                    </a:srgbClr>
                  </a:outerShdw>
                </a:effectLst>
              </a:rPr>
              <a:t>victoria crucial en la defensa de la ciudad de Valencia contra los almorávides, los cuales intentaron reconquistar Valencia que se encontraba en una posición </a:t>
            </a:r>
          </a:p>
          <a:p>
            <a:r>
              <a:rPr lang="es-ES" i="1" dirty="0" smtClean="0">
                <a:effectLst>
                  <a:glow rad="101600">
                    <a:srgbClr val="C00000">
                      <a:alpha val="60000"/>
                    </a:srgbClr>
                  </a:glow>
                  <a:outerShdw blurRad="38100" dist="38100" dir="2700000" algn="tl">
                    <a:srgbClr val="000000">
                      <a:alpha val="43137"/>
                    </a:srgbClr>
                  </a:outerShdw>
                </a:effectLst>
              </a:rPr>
              <a:t>geográfica crucial en medio de los reinos musulmanes y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wheel(2)">
                                      <p:cBhvr>
                                        <p:cTn id="7" dur="5000"/>
                                        <p:tgtEl>
                                          <p:spTgt spid="47106"/>
                                        </p:tgtEl>
                                      </p:cBhvr>
                                    </p:animEffect>
                                  </p:childTnLst>
                                </p:cTn>
                              </p:par>
                              <p:par>
                                <p:cTn id="8" presetID="16" presetClass="entr" presetSubtype="2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Horizontal)">
                                      <p:cBhvr>
                                        <p:cTn id="10" dur="5000"/>
                                        <p:tgtEl>
                                          <p:spTgt spid="3"/>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5000"/>
                                        <p:tgtEl>
                                          <p:spTgt spid="4"/>
                                        </p:tgtEl>
                                      </p:cBhvr>
                                    </p:animEffect>
                                  </p:childTnLst>
                                </p:cTn>
                              </p:par>
                              <p:par>
                                <p:cTn id="14" presetID="16" presetClass="entr" presetSubtype="2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Horizontal)">
                                      <p:cBhvr>
                                        <p:cTn id="16" dur="50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428596" y="4286262"/>
            <a:ext cx="80010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esposa del Cid, Jimena Díaz y los defensores de Valencia, se enfrentaron a un asedio masivo por parte de los almorávides.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wipe/>
      </p:transition>
    </mc:Choice>
    <mc:Fallback>
      <p:transition spd="slow" advTm="1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4000"/>
                                        <p:tgtEl>
                                          <p:spTgt spid="48130"/>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4000"/>
                                        <p:tgtEl>
                                          <p:spTgt spid="3"/>
                                        </p:tgtEl>
                                      </p:cBhvr>
                                    </p:animEffect>
                                  </p:childTnLst>
                                </p:cTn>
                              </p:par>
                              <p:par>
                                <p:cTn id="11" presetID="8" presetClass="emph" presetSubtype="0" fill="hold" nodeType="withEffect">
                                  <p:stCondLst>
                                    <p:cond delay="0"/>
                                  </p:stCondLst>
                                  <p:childTnLst>
                                    <p:animRot by="21600000">
                                      <p:cBhvr>
                                        <p:cTn id="12" dur="2500" fill="hold"/>
                                        <p:tgtEl>
                                          <p:spTgt spid="48130"/>
                                        </p:tgtEl>
                                        <p:attrNameLst>
                                          <p:attrName>r</p:attrName>
                                        </p:attrNameLst>
                                      </p:cBhvr>
                                    </p:animRot>
                                  </p:childTnLst>
                                </p:cTn>
                              </p:par>
                              <p:par>
                                <p:cTn id="13" presetID="8" presetClass="emph" presetSubtype="0" fill="hold" nodeType="withEffect">
                                  <p:stCondLst>
                                    <p:cond delay="0"/>
                                  </p:stCondLst>
                                  <p:childTnLst>
                                    <p:animRot by="21600000">
                                      <p:cBhvr>
                                        <p:cTn id="14" dur="2500" fill="hold"/>
                                        <p:tgtEl>
                                          <p:spTgt spid="3"/>
                                        </p:tgtEl>
                                        <p:attrNameLst>
                                          <p:attrName>r</p:attrName>
                                        </p:attrNameLst>
                                      </p:cBhvr>
                                    </p:animRo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45.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5.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500034" y="3786196"/>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situación en la ciudad era crítica y los guerreros que habían servido al Cid se </a:t>
            </a:r>
          </a:p>
          <a:p>
            <a:r>
              <a:rPr lang="es-ES" i="1" dirty="0" smtClean="0">
                <a:effectLst>
                  <a:glow rad="101600">
                    <a:srgbClr val="C00000">
                      <a:alpha val="60000"/>
                    </a:srgbClr>
                  </a:glow>
                  <a:outerShdw blurRad="38100" dist="38100" dir="2700000" algn="tl">
                    <a:srgbClr val="000000">
                      <a:alpha val="43137"/>
                    </a:srgbClr>
                  </a:outerShdw>
                </a:effectLst>
              </a:rPr>
              <a:t>encontraban desmoralizados sin su líder, los consejeros y caballeros del Cid </a:t>
            </a:r>
          </a:p>
          <a:p>
            <a:r>
              <a:rPr lang="es-ES" i="1" dirty="0" smtClean="0">
                <a:effectLst>
                  <a:glow rad="101600">
                    <a:srgbClr val="C00000">
                      <a:alpha val="60000"/>
                    </a:srgbClr>
                  </a:glow>
                  <a:outerShdw blurRad="38100" dist="38100" dir="2700000" algn="tl">
                    <a:srgbClr val="000000">
                      <a:alpha val="43137"/>
                    </a:srgbClr>
                  </a:outerShdw>
                </a:effectLst>
              </a:rPr>
              <a:t>temiendo que la ciudad callera sin la presencia de su líder, idearon un plan para </a:t>
            </a:r>
          </a:p>
          <a:p>
            <a:r>
              <a:rPr lang="es-ES" i="1" dirty="0" smtClean="0">
                <a:effectLst>
                  <a:glow rad="101600">
                    <a:srgbClr val="C00000">
                      <a:alpha val="60000"/>
                    </a:srgbClr>
                  </a:glow>
                  <a:outerShdw blurRad="38100" dist="38100" dir="2700000" algn="tl">
                    <a:srgbClr val="000000">
                      <a:alpha val="43137"/>
                    </a:srgbClr>
                  </a:outerShdw>
                </a:effectLst>
              </a:rPr>
              <a:t>inspirar a las tropas y sembrar el miedo en el ejército enemigo.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wipe/>
      </p:transition>
    </mc:Choice>
    <mc:Fallback>
      <p:transition spd="slow" advTm="3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ox(out)">
                                      <p:cBhvr>
                                        <p:cTn id="7" dur="5000"/>
                                        <p:tgtEl>
                                          <p:spTgt spid="49154"/>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5000"/>
                                        <p:tgtEl>
                                          <p:spTgt spid="3"/>
                                        </p:tgtEl>
                                      </p:cBhvr>
                                    </p:animEffect>
                                  </p:childTnLst>
                                </p:cTn>
                              </p:par>
                              <p:par>
                                <p:cTn id="11" presetID="23" presetClass="entr" presetSubtype="272" fill="hold" nodeType="withEffect">
                                  <p:stCondLst>
                                    <p:cond delay="0"/>
                                  </p:stCondLst>
                                  <p:childTnLst>
                                    <p:set>
                                      <p:cBhvr>
                                        <p:cTn id="12" dur="1" fill="hold">
                                          <p:stCondLst>
                                            <p:cond delay="0"/>
                                          </p:stCondLst>
                                        </p:cTn>
                                        <p:tgtEl>
                                          <p:spTgt spid="49154"/>
                                        </p:tgtEl>
                                        <p:attrNameLst>
                                          <p:attrName>style.visibility</p:attrName>
                                        </p:attrNameLst>
                                      </p:cBhvr>
                                      <p:to>
                                        <p:strVal val="visible"/>
                                      </p:to>
                                    </p:set>
                                    <p:anim calcmode="lin" valueType="num">
                                      <p:cBhvr>
                                        <p:cTn id="13" dur="5000" fill="hold"/>
                                        <p:tgtEl>
                                          <p:spTgt spid="49154"/>
                                        </p:tgtEl>
                                        <p:attrNameLst>
                                          <p:attrName>ppt_w</p:attrName>
                                        </p:attrNameLst>
                                      </p:cBhvr>
                                      <p:tavLst>
                                        <p:tav tm="0">
                                          <p:val>
                                            <p:strVal val="2/3*#ppt_w"/>
                                          </p:val>
                                        </p:tav>
                                        <p:tav tm="100000">
                                          <p:val>
                                            <p:strVal val="#ppt_w"/>
                                          </p:val>
                                        </p:tav>
                                      </p:tavLst>
                                    </p:anim>
                                    <p:anim calcmode="lin" valueType="num">
                                      <p:cBhvr>
                                        <p:cTn id="14" dur="5000" fill="hold"/>
                                        <p:tgtEl>
                                          <p:spTgt spid="4915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7.jpg"/>
          <p:cNvPicPr>
            <a:picLocks noChangeAspect="1"/>
          </p:cNvPicPr>
          <p:nvPr/>
        </p:nvPicPr>
        <p:blipFill>
          <a:blip r:embed="rId2"/>
          <a:stretch>
            <a:fillRect/>
          </a:stretch>
        </p:blipFill>
        <p:spPr bwMode="auto">
          <a:xfrm>
            <a:off x="0" y="0"/>
            <a:ext cx="4429123"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7.jpg"/>
          <p:cNvPicPr>
            <a:picLocks noChangeAspect="1"/>
          </p:cNvPicPr>
          <p:nvPr/>
        </p:nvPicPr>
        <p:blipFill>
          <a:blip r:embed="rId2"/>
          <a:stretch>
            <a:fillRect/>
          </a:stretch>
        </p:blipFill>
        <p:spPr bwMode="auto">
          <a:xfrm>
            <a:off x="1" y="0"/>
            <a:ext cx="4429123"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4714876" y="1785932"/>
            <a:ext cx="407196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pesar de que Rodrigo había muerto, lo vistieron con su armadura, montaron su cuerpo en su fiel caballo Babieca y le ataron de manera que pareciera que seguía liderando a sus tropas como si estuviera vivo.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wheel(1)">
                                      <p:cBhvr>
                                        <p:cTn id="7" dur="5000"/>
                                        <p:tgtEl>
                                          <p:spTgt spid="51202"/>
                                        </p:tgtEl>
                                      </p:cBhvr>
                                    </p:animEffect>
                                  </p:childTnLst>
                                </p:cTn>
                              </p:par>
                              <p:par>
                                <p:cTn id="8" presetID="23" presetClass="entr" presetSubtype="272" fill="hold" nodeType="withEffect">
                                  <p:stCondLst>
                                    <p:cond delay="0"/>
                                  </p:stCondLst>
                                  <p:childTnLst>
                                    <p:set>
                                      <p:cBhvr>
                                        <p:cTn id="9" dur="1" fill="hold">
                                          <p:stCondLst>
                                            <p:cond delay="0"/>
                                          </p:stCondLst>
                                        </p:cTn>
                                        <p:tgtEl>
                                          <p:spTgt spid="51202"/>
                                        </p:tgtEl>
                                        <p:attrNameLst>
                                          <p:attrName>style.visibility</p:attrName>
                                        </p:attrNameLst>
                                      </p:cBhvr>
                                      <p:to>
                                        <p:strVal val="visible"/>
                                      </p:to>
                                    </p:set>
                                    <p:anim calcmode="lin" valueType="num">
                                      <p:cBhvr>
                                        <p:cTn id="10" dur="5000" fill="hold"/>
                                        <p:tgtEl>
                                          <p:spTgt spid="51202"/>
                                        </p:tgtEl>
                                        <p:attrNameLst>
                                          <p:attrName>ppt_w</p:attrName>
                                        </p:attrNameLst>
                                      </p:cBhvr>
                                      <p:tavLst>
                                        <p:tav tm="0">
                                          <p:val>
                                            <p:strVal val="2/3*#ppt_w"/>
                                          </p:val>
                                        </p:tav>
                                        <p:tav tm="100000">
                                          <p:val>
                                            <p:strVal val="#ppt_w"/>
                                          </p:val>
                                        </p:tav>
                                      </p:tavLst>
                                    </p:anim>
                                    <p:anim calcmode="lin" valueType="num">
                                      <p:cBhvr>
                                        <p:cTn id="11" dur="5000" fill="hold"/>
                                        <p:tgtEl>
                                          <p:spTgt spid="51202"/>
                                        </p:tgtEl>
                                        <p:attrNameLst>
                                          <p:attrName>ppt_h</p:attrName>
                                        </p:attrNameLst>
                                      </p:cBhvr>
                                      <p:tavLst>
                                        <p:tav tm="0">
                                          <p:val>
                                            <p:strVal val="2/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2)">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8.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6" name="5 CuadroTexto"/>
          <p:cNvSpPr txBox="1"/>
          <p:nvPr/>
        </p:nvSpPr>
        <p:spPr>
          <a:xfrm>
            <a:off x="214282"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Cid al frente las tropas cristianas salieron al campo de Batalla, lideradas por su comandante ya fallecido. Al ver a su temido enemigo, los almorávides según la leyenda entraron en pánico y huyeron pensando que el Cid era invencible.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pageCurlDoub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5000"/>
                                        <p:tgtEl>
                                          <p:spTgt spid="52226"/>
                                        </p:tgtEl>
                                      </p:cBhvr>
                                    </p:animEffect>
                                  </p:childTnLst>
                                </p:cTn>
                              </p:par>
                              <p:par>
                                <p:cTn id="8" presetID="42" presetClass="entr" presetSubtype="0" fill="hold" nodeType="withEffect">
                                  <p:stCondLst>
                                    <p:cond delay="0"/>
                                  </p:stCondLst>
                                  <p:childTnLst>
                                    <p:set>
                                      <p:cBhvr>
                                        <p:cTn id="9" dur="1" fill="hold">
                                          <p:stCondLst>
                                            <p:cond delay="0"/>
                                          </p:stCondLst>
                                        </p:cTn>
                                        <p:tgtEl>
                                          <p:spTgt spid="52226"/>
                                        </p:tgtEl>
                                        <p:attrNameLst>
                                          <p:attrName>style.visibility</p:attrName>
                                        </p:attrNameLst>
                                      </p:cBhvr>
                                      <p:to>
                                        <p:strVal val="visible"/>
                                      </p:to>
                                    </p:set>
                                    <p:animEffect transition="in" filter="fade">
                                      <p:cBhvr>
                                        <p:cTn id="10" dur="5000"/>
                                        <p:tgtEl>
                                          <p:spTgt spid="52226"/>
                                        </p:tgtEl>
                                      </p:cBhvr>
                                    </p:animEffect>
                                    <p:anim calcmode="lin" valueType="num">
                                      <p:cBhvr>
                                        <p:cTn id="11" dur="5000" fill="hold"/>
                                        <p:tgtEl>
                                          <p:spTgt spid="52226"/>
                                        </p:tgtEl>
                                        <p:attrNameLst>
                                          <p:attrName>ppt_x</p:attrName>
                                        </p:attrNameLst>
                                      </p:cBhvr>
                                      <p:tavLst>
                                        <p:tav tm="0">
                                          <p:val>
                                            <p:strVal val="#ppt_x"/>
                                          </p:val>
                                        </p:tav>
                                        <p:tav tm="100000">
                                          <p:val>
                                            <p:strVal val="#ppt_x"/>
                                          </p:val>
                                        </p:tav>
                                      </p:tavLst>
                                    </p:anim>
                                    <p:anim calcmode="lin" valueType="num">
                                      <p:cBhvr>
                                        <p:cTn id="12" dur="5000" fill="hold"/>
                                        <p:tgtEl>
                                          <p:spTgt spid="5222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0"/>
                                        <p:tgtEl>
                                          <p:spTgt spid="3"/>
                                        </p:tgtEl>
                                      </p:cBhvr>
                                    </p:animEffect>
                                  </p:childTnLst>
                                </p:cTn>
                              </p:par>
                              <p:par>
                                <p:cTn id="16" presetID="47"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0"/>
                                        <p:tgtEl>
                                          <p:spTgt spid="3"/>
                                        </p:tgtEl>
                                      </p:cBhvr>
                                    </p:animEffect>
                                    <p:anim calcmode="lin" valueType="num">
                                      <p:cBhvr>
                                        <p:cTn id="19" dur="5000" fill="hold"/>
                                        <p:tgtEl>
                                          <p:spTgt spid="3"/>
                                        </p:tgtEl>
                                        <p:attrNameLst>
                                          <p:attrName>ppt_x</p:attrName>
                                        </p:attrNameLst>
                                      </p:cBhvr>
                                      <p:tavLst>
                                        <p:tav tm="0">
                                          <p:val>
                                            <p:strVal val="#ppt_x"/>
                                          </p:val>
                                        </p:tav>
                                        <p:tav tm="100000">
                                          <p:val>
                                            <p:strVal val="#ppt_x"/>
                                          </p:val>
                                        </p:tav>
                                      </p:tavLst>
                                    </p:anim>
                                    <p:anim calcmode="lin" valueType="num">
                                      <p:cBhvr>
                                        <p:cTn id="20" dur="5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49.jpg"/>
          <p:cNvPicPr>
            <a:picLocks noChangeAspect="1"/>
          </p:cNvPicPr>
          <p:nvPr/>
        </p:nvPicPr>
        <p:blipFill>
          <a:blip r:embed="rId2"/>
          <a:stretch>
            <a:fillRect/>
          </a:stretch>
        </p:blipFill>
        <p:spPr bwMode="auto">
          <a:xfrm>
            <a:off x="0" y="0"/>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5" name="4 CuadroTexto"/>
          <p:cNvSpPr txBox="1"/>
          <p:nvPr/>
        </p:nvSpPr>
        <p:spPr>
          <a:xfrm>
            <a:off x="500034" y="3786196"/>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esta manera valencia pudo resistir un poco más, su esposa Jimena Díaz tomó el control de la ciudad, pero Valencia fue finalmente reconquistada por los almorávides en 1102. Tras su muerte, el Cid se convirtió en un héroe legendario, su vida fue idealizada en poemas y crónicas medievales.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ageCurlDouble" invX="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wheel(3)">
                                      <p:cBhvr>
                                        <p:cTn id="7" dur="5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5000" fill="hold"/>
                                        <p:tgtEl>
                                          <p:spTgt spid="53250"/>
                                        </p:tgtEl>
                                        <p:attrNameLst>
                                          <p:attrName>ppt_x</p:attrName>
                                        </p:attrNameLst>
                                      </p:cBhvr>
                                      <p:tavLst>
                                        <p:tav tm="0">
                                          <p:val>
                                            <p:strVal val="#ppt_x-.2"/>
                                          </p:val>
                                        </p:tav>
                                        <p:tav tm="100000">
                                          <p:val>
                                            <p:strVal val="#ppt_x"/>
                                          </p:val>
                                        </p:tav>
                                      </p:tavLst>
                                    </p:anim>
                                    <p:anim calcmode="lin" valueType="num">
                                      <p:cBhvr>
                                        <p:cTn id="11" dur="5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3250"/>
                                        </p:tgtEl>
                                      </p:cBhvr>
                                    </p:animEffect>
                                  </p:childTnLst>
                                </p:cTn>
                              </p:par>
                              <p:par>
                                <p:cTn id="13" presetID="21"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2)">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51.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642910" y="4071948"/>
            <a:ext cx="8122736"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Siendo el más famoso, el Cantar de mío Cid una de las grandes obras de </a:t>
            </a:r>
          </a:p>
          <a:p>
            <a:r>
              <a:rPr lang="es-ES" i="1" dirty="0" smtClean="0">
                <a:effectLst>
                  <a:glow rad="101600">
                    <a:srgbClr val="C00000">
                      <a:alpha val="60000"/>
                    </a:srgbClr>
                  </a:glow>
                  <a:outerShdw blurRad="38100" dist="38100" dir="2700000" algn="tl">
                    <a:srgbClr val="000000">
                      <a:alpha val="43137"/>
                    </a:srgbClr>
                  </a:outerShdw>
                </a:effectLst>
              </a:rPr>
              <a:t>la literatura épica española, en este poema se le presenta como un caballero </a:t>
            </a:r>
          </a:p>
          <a:p>
            <a:r>
              <a:rPr lang="es-ES" i="1" dirty="0" smtClean="0">
                <a:effectLst>
                  <a:glow rad="101600">
                    <a:srgbClr val="C00000">
                      <a:alpha val="60000"/>
                    </a:srgbClr>
                  </a:glow>
                  <a:outerShdw blurRad="38100" dist="38100" dir="2700000" algn="tl">
                    <a:srgbClr val="000000">
                      <a:alpha val="43137"/>
                    </a:srgbClr>
                  </a:outerShdw>
                </a:effectLst>
              </a:rPr>
              <a:t>perfecto, devoto, valiente y justo, defensor de los ideales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prism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arn(inVertical)">
                                      <p:cBhvr>
                                        <p:cTn id="7" dur="5000"/>
                                        <p:tgtEl>
                                          <p:spTgt spid="55298"/>
                                        </p:tgtEl>
                                      </p:cBhvr>
                                    </p:animEffect>
                                  </p:childTnLst>
                                </p:cTn>
                              </p:par>
                              <p:par>
                                <p:cTn id="8" presetID="29" presetClass="entr" presetSubtype="0" fill="hold" nodeType="withEffect">
                                  <p:stCondLst>
                                    <p:cond delay="0"/>
                                  </p:stCondLst>
                                  <p:childTnLst>
                                    <p:set>
                                      <p:cBhvr>
                                        <p:cTn id="9" dur="1" fill="hold">
                                          <p:stCondLst>
                                            <p:cond delay="0"/>
                                          </p:stCondLst>
                                        </p:cTn>
                                        <p:tgtEl>
                                          <p:spTgt spid="55298"/>
                                        </p:tgtEl>
                                        <p:attrNameLst>
                                          <p:attrName>style.visibility</p:attrName>
                                        </p:attrNameLst>
                                      </p:cBhvr>
                                      <p:to>
                                        <p:strVal val="visible"/>
                                      </p:to>
                                    </p:set>
                                    <p:anim calcmode="lin" valueType="num">
                                      <p:cBhvr>
                                        <p:cTn id="10" dur="5000" fill="hold"/>
                                        <p:tgtEl>
                                          <p:spTgt spid="55298"/>
                                        </p:tgtEl>
                                        <p:attrNameLst>
                                          <p:attrName>ppt_x</p:attrName>
                                        </p:attrNameLst>
                                      </p:cBhvr>
                                      <p:tavLst>
                                        <p:tav tm="0">
                                          <p:val>
                                            <p:strVal val="#ppt_x-.2"/>
                                          </p:val>
                                        </p:tav>
                                        <p:tav tm="100000">
                                          <p:val>
                                            <p:strVal val="#ppt_x"/>
                                          </p:val>
                                        </p:tav>
                                      </p:tavLst>
                                    </p:anim>
                                    <p:anim calcmode="lin" valueType="num">
                                      <p:cBhvr>
                                        <p:cTn id="11" dur="5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5298"/>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52.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785786" y="4357700"/>
            <a:ext cx="72866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leyenda del Cid ha inspirado numerosas obras literarias, películas y obras de teatro a lo largo de los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prism dir="r" isInverted="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arn(outHorizontal)">
                                      <p:cBhvr>
                                        <p:cTn id="7" dur="5000"/>
                                        <p:tgtEl>
                                          <p:spTgt spid="56322"/>
                                        </p:tgtEl>
                                      </p:cBhvr>
                                    </p:animEffect>
                                  </p:childTnLst>
                                </p:cTn>
                              </p:par>
                              <p:par>
                                <p:cTn id="8" presetID="29" presetClass="entr" presetSubtype="0" fill="hold" nodeType="withEffect">
                                  <p:stCondLst>
                                    <p:cond delay="0"/>
                                  </p:stCondLst>
                                  <p:childTnLst>
                                    <p:set>
                                      <p:cBhvr>
                                        <p:cTn id="9" dur="1" fill="hold">
                                          <p:stCondLst>
                                            <p:cond delay="0"/>
                                          </p:stCondLst>
                                        </p:cTn>
                                        <p:tgtEl>
                                          <p:spTgt spid="56322"/>
                                        </p:tgtEl>
                                        <p:attrNameLst>
                                          <p:attrName>style.visibility</p:attrName>
                                        </p:attrNameLst>
                                      </p:cBhvr>
                                      <p:to>
                                        <p:strVal val="visible"/>
                                      </p:to>
                                    </p:set>
                                    <p:anim calcmode="lin" valueType="num">
                                      <p:cBhvr>
                                        <p:cTn id="10" dur="5000" fill="hold"/>
                                        <p:tgtEl>
                                          <p:spTgt spid="56322"/>
                                        </p:tgtEl>
                                        <p:attrNameLst>
                                          <p:attrName>ppt_x</p:attrName>
                                        </p:attrNameLst>
                                      </p:cBhvr>
                                      <p:tavLst>
                                        <p:tav tm="0">
                                          <p:val>
                                            <p:strVal val="#ppt_x-.2"/>
                                          </p:val>
                                        </p:tav>
                                        <p:tav tm="100000">
                                          <p:val>
                                            <p:strVal val="#ppt_x"/>
                                          </p:val>
                                        </p:tav>
                                      </p:tavLst>
                                    </p:anim>
                                    <p:anim calcmode="lin" valueType="num">
                                      <p:cBhvr>
                                        <p:cTn id="11" dur="5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6322"/>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a:stretch>
            <a:fillRect/>
          </a:stretch>
        </p:blipFill>
        <p:spPr bwMode="auto">
          <a:xfrm>
            <a:off x="0" y="1"/>
            <a:ext cx="9144000"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53.jpg"/>
          <p:cNvPicPr>
            <a:picLocks noChangeAspect="1"/>
          </p:cNvPicPr>
          <p:nvPr/>
        </p:nvPicPr>
        <p:blipFill>
          <a:blip r:embed="rId2"/>
          <a:stretch>
            <a:fillRect/>
          </a:stretch>
        </p:blipFill>
        <p:spPr bwMode="auto">
          <a:xfrm>
            <a:off x="0" y="0"/>
            <a:ext cx="9144000" cy="51282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357158" y="3786196"/>
            <a:ext cx="8507457"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utilizado como símbolo del patriotismo español, especialmente durante los </a:t>
            </a:r>
          </a:p>
          <a:p>
            <a:r>
              <a:rPr lang="es-ES" i="1" dirty="0" smtClean="0">
                <a:effectLst>
                  <a:glow rad="101600">
                    <a:srgbClr val="C00000">
                      <a:alpha val="60000"/>
                    </a:srgbClr>
                  </a:glow>
                  <a:outerShdw blurRad="38100" dist="38100" dir="2700000" algn="tl">
                    <a:srgbClr val="000000">
                      <a:alpha val="43137"/>
                    </a:srgbClr>
                  </a:outerShdw>
                </a:effectLst>
              </a:rPr>
              <a:t>siglos XIX y XX, y su figura continua siendo importante en la cultura española.</a:t>
            </a:r>
          </a:p>
          <a:p>
            <a:r>
              <a:rPr lang="es-ES" i="1" dirty="0" smtClean="0">
                <a:effectLst>
                  <a:glow rad="101600">
                    <a:srgbClr val="C00000">
                      <a:alpha val="60000"/>
                    </a:srgbClr>
                  </a:glow>
                  <a:outerShdw blurRad="38100" dist="38100" dir="2700000" algn="tl">
                    <a:srgbClr val="000000">
                      <a:alpha val="43137"/>
                    </a:srgbClr>
                  </a:outerShdw>
                </a:effectLst>
              </a:rPr>
              <a:t>En resumen, Rodrigo Díaz de Vivar fue una figura histórica notable cuyo legado </a:t>
            </a:r>
          </a:p>
          <a:p>
            <a:r>
              <a:rPr lang="es-ES" i="1" dirty="0" smtClean="0">
                <a:effectLst>
                  <a:glow rad="101600">
                    <a:srgbClr val="C00000">
                      <a:alpha val="60000"/>
                    </a:srgbClr>
                  </a:glow>
                  <a:outerShdw blurRad="38100" dist="38100" dir="2700000" algn="tl">
                    <a:srgbClr val="000000">
                      <a:alpha val="43137"/>
                    </a:srgbClr>
                  </a:outerShdw>
                </a:effectLst>
              </a:rPr>
              <a:t>ha sido mitificado hasta convertirlo en uno de los héroes más grandes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pull/>
      </p:transition>
    </mc:Choice>
    <mc:Fallback>
      <p:transition spd="slow" advTm="3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wheel(4)">
                                      <p:cBhvr>
                                        <p:cTn id="7" dur="5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5000" fill="hold"/>
                                        <p:tgtEl>
                                          <p:spTgt spid="57346"/>
                                        </p:tgtEl>
                                        <p:attrNameLst>
                                          <p:attrName>ppt_x</p:attrName>
                                        </p:attrNameLst>
                                      </p:cBhvr>
                                      <p:tavLst>
                                        <p:tav tm="0">
                                          <p:val>
                                            <p:strVal val="#ppt_x-.2"/>
                                          </p:val>
                                        </p:tav>
                                        <p:tav tm="100000">
                                          <p:val>
                                            <p:strVal val="#ppt_x"/>
                                          </p:val>
                                        </p:tav>
                                      </p:tavLst>
                                    </p:anim>
                                    <p:anim calcmode="lin" valueType="num">
                                      <p:cBhvr>
                                        <p:cTn id="11" dur="5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7346"/>
                                        </p:tgtEl>
                                      </p:cBhvr>
                                    </p:animEffect>
                                  </p:childTnLst>
                                </p:cTn>
                              </p:par>
                              <p:par>
                                <p:cTn id="13" presetID="21"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4)">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54.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54.jpg"/>
          <p:cNvPicPr>
            <a:picLocks noChangeAspect="1"/>
          </p:cNvPicPr>
          <p:nvPr/>
        </p:nvPicPr>
        <p:blipFill>
          <a:blip r:embed="rId2"/>
          <a:stretch>
            <a:fillRect/>
          </a:stretch>
        </p:blipFill>
        <p:spPr bwMode="auto">
          <a:xfrm>
            <a:off x="0" y="1"/>
            <a:ext cx="9144000" cy="5143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214282" y="4071948"/>
            <a:ext cx="87154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muerte en Valencia, el cuerpo del Cid fue trasladado a castilla, inicialmente fue enterrado en el monasterio de San Pedro de Cardeña, un lugar cercano a Burgos que tuvo una relación estrecha con la vida del Cid y su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pull dir="r"/>
      </p:transition>
    </mc:Choice>
    <mc:Fallback>
      <p:transition spd="slow" advTm="28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wheel(3)">
                                      <p:cBhvr>
                                        <p:cTn id="7" dur="5000"/>
                                        <p:tgtEl>
                                          <p:spTgt spid="58370"/>
                                        </p:tgtEl>
                                      </p:cBhvr>
                                    </p:animEffect>
                                  </p:childTnLst>
                                </p:cTn>
                              </p:par>
                              <p:par>
                                <p:cTn id="8" presetID="29" presetClass="entr" presetSubtype="0" fill="hold" nodeType="withEffect">
                                  <p:stCondLst>
                                    <p:cond delay="0"/>
                                  </p:stCondLst>
                                  <p:childTnLst>
                                    <p:set>
                                      <p:cBhvr>
                                        <p:cTn id="9" dur="1" fill="hold">
                                          <p:stCondLst>
                                            <p:cond delay="0"/>
                                          </p:stCondLst>
                                        </p:cTn>
                                        <p:tgtEl>
                                          <p:spTgt spid="58370"/>
                                        </p:tgtEl>
                                        <p:attrNameLst>
                                          <p:attrName>style.visibility</p:attrName>
                                        </p:attrNameLst>
                                      </p:cBhvr>
                                      <p:to>
                                        <p:strVal val="visible"/>
                                      </p:to>
                                    </p:set>
                                    <p:anim calcmode="lin" valueType="num">
                                      <p:cBhvr>
                                        <p:cTn id="10" dur="5000" fill="hold"/>
                                        <p:tgtEl>
                                          <p:spTgt spid="58370"/>
                                        </p:tgtEl>
                                        <p:attrNameLst>
                                          <p:attrName>ppt_x</p:attrName>
                                        </p:attrNameLst>
                                      </p:cBhvr>
                                      <p:tavLst>
                                        <p:tav tm="0">
                                          <p:val>
                                            <p:strVal val="#ppt_x-.2"/>
                                          </p:val>
                                        </p:tav>
                                        <p:tav tm="100000">
                                          <p:val>
                                            <p:strVal val="#ppt_x"/>
                                          </p:val>
                                        </p:tav>
                                      </p:tavLst>
                                    </p:anim>
                                    <p:anim calcmode="lin" valueType="num">
                                      <p:cBhvr>
                                        <p:cTn id="11" dur="5000" fill="hold"/>
                                        <p:tgtEl>
                                          <p:spTgt spid="5837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8370"/>
                                        </p:tgtEl>
                                      </p:cBhvr>
                                    </p:animEffect>
                                  </p:childTnLst>
                                </p:cTn>
                              </p:par>
                              <p:par>
                                <p:cTn id="13" presetID="21"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4)">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5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pic>
        <p:nvPicPr>
          <p:cNvPr id="3" name="1 Imagen" descr="55.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p:spPr>
      </p:pic>
      <p:sp>
        <p:nvSpPr>
          <p:cNvPr id="4" name="3 CuadroTexto"/>
          <p:cNvSpPr txBox="1"/>
          <p:nvPr/>
        </p:nvSpPr>
        <p:spPr>
          <a:xfrm>
            <a:off x="857224" y="4286262"/>
            <a:ext cx="75724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tiempo, y debido a la importancia simbólica del Cid en la historia de España, sus restos fueron trasladados a la catedral de Burgos.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glitte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wheel(8)">
                                      <p:cBhvr>
                                        <p:cTn id="7" dur="5000"/>
                                        <p:tgtEl>
                                          <p:spTgt spid="59394"/>
                                        </p:tgtEl>
                                      </p:cBhvr>
                                    </p:animEffect>
                                  </p:childTnLst>
                                </p:cTn>
                              </p:par>
                              <p:par>
                                <p:cTn id="8" presetID="29" presetClass="entr" presetSubtype="0" fill="hold" nodeType="withEffect">
                                  <p:stCondLst>
                                    <p:cond delay="0"/>
                                  </p:stCondLst>
                                  <p:childTnLst>
                                    <p:set>
                                      <p:cBhvr>
                                        <p:cTn id="9" dur="1" fill="hold">
                                          <p:stCondLst>
                                            <p:cond delay="0"/>
                                          </p:stCondLst>
                                        </p:cTn>
                                        <p:tgtEl>
                                          <p:spTgt spid="59394"/>
                                        </p:tgtEl>
                                        <p:attrNameLst>
                                          <p:attrName>style.visibility</p:attrName>
                                        </p:attrNameLst>
                                      </p:cBhvr>
                                      <p:to>
                                        <p:strVal val="visible"/>
                                      </p:to>
                                    </p:set>
                                    <p:anim calcmode="lin" valueType="num">
                                      <p:cBhvr>
                                        <p:cTn id="10" dur="5000" fill="hold"/>
                                        <p:tgtEl>
                                          <p:spTgt spid="59394"/>
                                        </p:tgtEl>
                                        <p:attrNameLst>
                                          <p:attrName>ppt_x</p:attrName>
                                        </p:attrNameLst>
                                      </p:cBhvr>
                                      <p:tavLst>
                                        <p:tav tm="0">
                                          <p:val>
                                            <p:strVal val="#ppt_x-.2"/>
                                          </p:val>
                                        </p:tav>
                                        <p:tav tm="100000">
                                          <p:val>
                                            <p:strVal val="#ppt_x"/>
                                          </p:val>
                                        </p:tav>
                                      </p:tavLst>
                                    </p:anim>
                                    <p:anim calcmode="lin" valueType="num">
                                      <p:cBhvr>
                                        <p:cTn id="11" dur="5000" fill="hold"/>
                                        <p:tgtEl>
                                          <p:spTgt spid="5939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9394"/>
                                        </p:tgtEl>
                                      </p:cBhvr>
                                    </p:animEffect>
                                  </p:childTnLst>
                                </p:cTn>
                              </p:par>
                              <p:par>
                                <p:cTn id="13" presetID="21" presetClass="entr" presetSubtype="3"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3)">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1 Imagen" descr="5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5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357158"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XIX para darle un lugar más acorde a su figura histórica, actualmente </a:t>
            </a:r>
          </a:p>
          <a:p>
            <a:r>
              <a:rPr lang="es-ES" i="1" dirty="0" smtClean="0">
                <a:effectLst>
                  <a:glow rad="101600">
                    <a:srgbClr val="C00000">
                      <a:alpha val="60000"/>
                    </a:srgbClr>
                  </a:glow>
                  <a:outerShdw blurRad="38100" dist="38100" dir="2700000" algn="tl">
                    <a:srgbClr val="000000">
                      <a:alpha val="43137"/>
                    </a:srgbClr>
                  </a:outerShdw>
                </a:effectLst>
              </a:rPr>
              <a:t>la tumba del Cid se encuentra en la catedral de Burgos y está enterrado junto a su esposa Jimena Díaz.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glitte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randombar(vertical)">
                                      <p:cBhvr>
                                        <p:cTn id="7" dur="5000"/>
                                        <p:tgtEl>
                                          <p:spTgt spid="60418"/>
                                        </p:tgtEl>
                                      </p:cBhvr>
                                    </p:animEffect>
                                  </p:childTnLst>
                                </p:cTn>
                              </p:par>
                              <p:par>
                                <p:cTn id="8" presetID="23" presetClass="entr" presetSubtype="288" fill="hold" nodeType="withEffect">
                                  <p:stCondLst>
                                    <p:cond delay="0"/>
                                  </p:stCondLst>
                                  <p:childTnLst>
                                    <p:set>
                                      <p:cBhvr>
                                        <p:cTn id="9" dur="1" fill="hold">
                                          <p:stCondLst>
                                            <p:cond delay="0"/>
                                          </p:stCondLst>
                                        </p:cTn>
                                        <p:tgtEl>
                                          <p:spTgt spid="60418"/>
                                        </p:tgtEl>
                                        <p:attrNameLst>
                                          <p:attrName>style.visibility</p:attrName>
                                        </p:attrNameLst>
                                      </p:cBhvr>
                                      <p:to>
                                        <p:strVal val="visible"/>
                                      </p:to>
                                    </p:set>
                                    <p:anim calcmode="lin" valueType="num">
                                      <p:cBhvr>
                                        <p:cTn id="10" dur="5000" fill="hold"/>
                                        <p:tgtEl>
                                          <p:spTgt spid="60418"/>
                                        </p:tgtEl>
                                        <p:attrNameLst>
                                          <p:attrName>ppt_w</p:attrName>
                                        </p:attrNameLst>
                                      </p:cBhvr>
                                      <p:tavLst>
                                        <p:tav tm="0">
                                          <p:val>
                                            <p:strVal val="4/3*#ppt_w"/>
                                          </p:val>
                                        </p:tav>
                                        <p:tav tm="100000">
                                          <p:val>
                                            <p:strVal val="#ppt_w"/>
                                          </p:val>
                                        </p:tav>
                                      </p:tavLst>
                                    </p:anim>
                                    <p:anim calcmode="lin" valueType="num">
                                      <p:cBhvr>
                                        <p:cTn id="11" dur="5000" fill="hold"/>
                                        <p:tgtEl>
                                          <p:spTgt spid="60418"/>
                                        </p:tgtEl>
                                        <p:attrNameLst>
                                          <p:attrName>ppt_h</p:attrName>
                                        </p:attrNameLst>
                                      </p:cBhvr>
                                      <p:tavLst>
                                        <p:tav tm="0">
                                          <p:val>
                                            <p:strVal val="4/3*#ppt_h"/>
                                          </p:val>
                                        </p:tav>
                                        <p:tav tm="100000">
                                          <p:val>
                                            <p:strVal val="#ppt_h"/>
                                          </p:val>
                                        </p:tav>
                                      </p:tavLst>
                                    </p:anim>
                                  </p:childTnLst>
                                </p:cTn>
                              </p:par>
                              <p:par>
                                <p:cTn id="12" presetID="9"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3" name="1 Imagen" descr="58.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4" name="3 CuadroTexto"/>
          <p:cNvSpPr txBox="1"/>
          <p:nvPr/>
        </p:nvSpPr>
        <p:spPr>
          <a:xfrm>
            <a:off x="1142976" y="4357700"/>
            <a:ext cx="68580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encuentra en el crucero de la catedral bajo una sencilla lápida de mármol blanco que marca su sepultura.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circle/>
      </p:transition>
    </mc:Choice>
    <mc:Fallback>
      <p:transition spd="slow" advTm="18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heel(1)">
                                      <p:cBhvr>
                                        <p:cTn id="7" dur="5000"/>
                                        <p:tgtEl>
                                          <p:spTgt spid="62466"/>
                                        </p:tgtEl>
                                      </p:cBhvr>
                                    </p:animEffect>
                                  </p:childTnLst>
                                </p:cTn>
                              </p:par>
                              <p:par>
                                <p:cTn id="8" presetID="29" presetClass="entr" presetSubtype="0"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 calcmode="lin" valueType="num">
                                      <p:cBhvr>
                                        <p:cTn id="10" dur="5000" fill="hold"/>
                                        <p:tgtEl>
                                          <p:spTgt spid="62466"/>
                                        </p:tgtEl>
                                        <p:attrNameLst>
                                          <p:attrName>ppt_x</p:attrName>
                                        </p:attrNameLst>
                                      </p:cBhvr>
                                      <p:tavLst>
                                        <p:tav tm="0">
                                          <p:val>
                                            <p:strVal val="#ppt_x-.2"/>
                                          </p:val>
                                        </p:tav>
                                        <p:tav tm="100000">
                                          <p:val>
                                            <p:strVal val="#ppt_x"/>
                                          </p:val>
                                        </p:tav>
                                      </p:tavLst>
                                    </p:anim>
                                    <p:anim calcmode="lin" valueType="num">
                                      <p:cBhvr>
                                        <p:cTn id="11" dur="5000" fill="hold"/>
                                        <p:tgtEl>
                                          <p:spTgt spid="6246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2466"/>
                                        </p:tgtEl>
                                      </p:cBhvr>
                                    </p:animEffect>
                                  </p:childTnLst>
                                </p:cTn>
                              </p:par>
                              <p:par>
                                <p:cTn id="13" presetID="2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1 Imagen" descr="59.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214282" y="3786196"/>
            <a:ext cx="87154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sepulcro es una atracción muy visitada ya que el Cid es uno de los personajes </a:t>
            </a:r>
          </a:p>
          <a:p>
            <a:r>
              <a:rPr lang="es-ES" i="1" dirty="0" smtClean="0">
                <a:effectLst>
                  <a:glow rad="101600">
                    <a:srgbClr val="C00000">
                      <a:alpha val="60000"/>
                    </a:srgbClr>
                  </a:glow>
                  <a:outerShdw blurRad="38100" dist="38100" dir="2700000" algn="tl">
                    <a:srgbClr val="000000">
                      <a:alpha val="43137"/>
                    </a:srgbClr>
                  </a:outerShdw>
                </a:effectLst>
              </a:rPr>
              <a:t>más venerados de la historia española. La catedral de Burgos declarada Patrimonio</a:t>
            </a:r>
          </a:p>
          <a:p>
            <a:r>
              <a:rPr lang="es-ES" i="1" dirty="0" smtClean="0">
                <a:effectLst>
                  <a:glow rad="101600">
                    <a:srgbClr val="C00000">
                      <a:alpha val="60000"/>
                    </a:srgbClr>
                  </a:glow>
                  <a:outerShdw blurRad="38100" dist="38100" dir="2700000" algn="tl">
                    <a:srgbClr val="000000">
                      <a:alpha val="43137"/>
                    </a:srgbClr>
                  </a:outerShdw>
                </a:effectLst>
              </a:rPr>
              <a:t> de la Humanidad por la Unesco, es un lugar que resguarda no solo la tumba del </a:t>
            </a:r>
          </a:p>
          <a:p>
            <a:r>
              <a:rPr lang="es-ES" i="1" dirty="0" smtClean="0">
                <a:effectLst>
                  <a:glow rad="101600">
                    <a:srgbClr val="C00000">
                      <a:alpha val="60000"/>
                    </a:srgbClr>
                  </a:glow>
                  <a:outerShdw blurRad="38100" dist="38100" dir="2700000" algn="tl">
                    <a:srgbClr val="000000">
                      <a:alpha val="43137"/>
                    </a:srgbClr>
                  </a:outerShdw>
                </a:effectLst>
              </a:rPr>
              <a:t>Cid, sino también una gran parte del legado medieval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diamond/>
      </p:transition>
    </mc:Choice>
    <mc:Fallback>
      <p:transition spd="slow" advTm="34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barn(outVertical)">
                                      <p:cBhvr>
                                        <p:cTn id="7" dur="5000"/>
                                        <p:tgtEl>
                                          <p:spTgt spid="63490"/>
                                        </p:tgtEl>
                                      </p:cBhvr>
                                    </p:animEffect>
                                  </p:childTnLst>
                                </p:cTn>
                              </p:par>
                              <p:par>
                                <p:cTn id="8" presetID="29" presetClass="entr" presetSubtype="0" fill="hold" nodeType="withEffect">
                                  <p:stCondLst>
                                    <p:cond delay="0"/>
                                  </p:stCondLst>
                                  <p:childTnLst>
                                    <p:set>
                                      <p:cBhvr>
                                        <p:cTn id="9" dur="1" fill="hold">
                                          <p:stCondLst>
                                            <p:cond delay="0"/>
                                          </p:stCondLst>
                                        </p:cTn>
                                        <p:tgtEl>
                                          <p:spTgt spid="63490"/>
                                        </p:tgtEl>
                                        <p:attrNameLst>
                                          <p:attrName>style.visibility</p:attrName>
                                        </p:attrNameLst>
                                      </p:cBhvr>
                                      <p:to>
                                        <p:strVal val="visible"/>
                                      </p:to>
                                    </p:set>
                                    <p:anim calcmode="lin" valueType="num">
                                      <p:cBhvr>
                                        <p:cTn id="10" dur="5000" fill="hold"/>
                                        <p:tgtEl>
                                          <p:spTgt spid="63490"/>
                                        </p:tgtEl>
                                        <p:attrNameLst>
                                          <p:attrName>ppt_x</p:attrName>
                                        </p:attrNameLst>
                                      </p:cBhvr>
                                      <p:tavLst>
                                        <p:tav tm="0">
                                          <p:val>
                                            <p:strVal val="#ppt_x-.2"/>
                                          </p:val>
                                        </p:tav>
                                        <p:tav tm="100000">
                                          <p:val>
                                            <p:strVal val="#ppt_x"/>
                                          </p:val>
                                        </p:tav>
                                      </p:tavLst>
                                    </p:anim>
                                    <p:anim calcmode="lin" valueType="num">
                                      <p:cBhvr>
                                        <p:cTn id="11" dur="5000" fill="hold"/>
                                        <p:tgtEl>
                                          <p:spTgt spid="6349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3490"/>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60.jpg"/>
          <p:cNvPicPr>
            <a:picLocks noChangeAspect="1"/>
          </p:cNvPicPr>
          <p:nvPr/>
        </p:nvPicPr>
        <p:blipFill>
          <a:blip r:embed="rId2"/>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3" name="2 CuadroTexto"/>
          <p:cNvSpPr txBox="1"/>
          <p:nvPr/>
        </p:nvSpPr>
        <p:spPr>
          <a:xfrm>
            <a:off x="4500562" y="-714398"/>
            <a:ext cx="4000528" cy="369332"/>
          </a:xfrm>
          <a:prstGeom prst="rect">
            <a:avLst/>
          </a:prstGeom>
          <a:noFill/>
        </p:spPr>
        <p:txBody>
          <a:bodyPr wrap="square" rtlCol="0">
            <a:spAutoFit/>
          </a:bodyPr>
          <a:lstStyle/>
          <a:p>
            <a:endParaRPr lang="es-ES" dirty="0"/>
          </a:p>
        </p:txBody>
      </p:sp>
      <p:sp>
        <p:nvSpPr>
          <p:cNvPr id="10242" name="Rectangle 2"/>
          <p:cNvSpPr>
            <a:spLocks noChangeArrowheads="1"/>
          </p:cNvSpPr>
          <p:nvPr/>
        </p:nvSpPr>
        <p:spPr bwMode="auto">
          <a:xfrm>
            <a:off x="4214810" y="428610"/>
            <a:ext cx="3643338" cy="513557"/>
          </a:xfrm>
          <a:prstGeom prst="rect">
            <a:avLst/>
          </a:prstGeom>
          <a:noFill/>
          <a:ln w="9525">
            <a:noFill/>
            <a:miter lim="800000"/>
            <a:headEnd/>
            <a:tailEnd/>
          </a:ln>
          <a:effectLst/>
        </p:spPr>
        <p:txBody>
          <a:bodyPr vert="horz" wrap="square" lIns="0" tIns="47610" rIns="0" bIns="952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rPr>
              <a:t>El Legado de su Lucha</a:t>
            </a:r>
          </a:p>
        </p:txBody>
      </p:sp>
      <p:sp>
        <p:nvSpPr>
          <p:cNvPr id="6" name="5 CuadroTexto"/>
          <p:cNvSpPr txBox="1"/>
          <p:nvPr/>
        </p:nvSpPr>
        <p:spPr>
          <a:xfrm>
            <a:off x="285720" y="3786196"/>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Principado Soberano:</a:t>
            </a:r>
            <a:r>
              <a:rPr lang="es-ES" i="1" dirty="0" smtClean="0">
                <a:effectLst>
                  <a:glow rad="101600">
                    <a:srgbClr val="C00000">
                      <a:alpha val="60000"/>
                    </a:srgbClr>
                  </a:glow>
                  <a:outerShdw blurRad="38100" dist="38100" dir="2700000" algn="tl">
                    <a:srgbClr val="000000">
                      <a:alpha val="43137"/>
                    </a:srgbClr>
                  </a:outerShdw>
                </a:effectLst>
              </a:rPr>
              <a:t> Gobernó Valencia como un señor independiente, administrando la ciudad y sus intereses, y buscando tolerancia entre sus diversos habitantes. </a:t>
            </a:r>
            <a:r>
              <a:rPr lang="es-ES" b="1" i="1" dirty="0" smtClean="0">
                <a:effectLst>
                  <a:glow rad="101600">
                    <a:srgbClr val="C00000">
                      <a:alpha val="60000"/>
                    </a:srgbClr>
                  </a:glow>
                  <a:outerShdw blurRad="38100" dist="38100" dir="2700000" algn="tl">
                    <a:srgbClr val="000000">
                      <a:alpha val="43137"/>
                    </a:srgbClr>
                  </a:outerShdw>
                </a:effectLst>
              </a:rPr>
              <a:t>Figura Histórica:</a:t>
            </a:r>
            <a:r>
              <a:rPr lang="es-ES" i="1" dirty="0" smtClean="0">
                <a:effectLst>
                  <a:glow rad="101600">
                    <a:srgbClr val="C00000">
                      <a:alpha val="60000"/>
                    </a:srgbClr>
                  </a:glow>
                  <a:outerShdw blurRad="38100" dist="38100" dir="2700000" algn="tl">
                    <a:srgbClr val="000000">
                      <a:alpha val="43137"/>
                    </a:srgbClr>
                  </a:outerShdw>
                </a:effectLst>
              </a:rPr>
              <a:t> Sus hazañas contra los almorávides lo convirtieron en un héroe y en el inmortalizado personaje del "Cantar de mío Cid". </a:t>
            </a:r>
          </a:p>
        </p:txBody>
      </p:sp>
    </p:spTree>
  </p:cSld>
  <p:clrMapOvr>
    <a:masterClrMapping/>
  </p:clrMapOvr>
  <mc:AlternateContent xmlns:mc="http://schemas.openxmlformats.org/markup-compatibility/2006">
    <mc:Choice xmlns:p14="http://schemas.microsoft.com/office/powerpoint/2010/main" Requires="p14">
      <p:transition spd="slow" p14:dur="3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wheel(1)">
                                      <p:cBhvr>
                                        <p:cTn id="7" dur="5000"/>
                                        <p:tgtEl>
                                          <p:spTgt spid="64514"/>
                                        </p:tgtEl>
                                      </p:cBhvr>
                                    </p:animEffect>
                                  </p:childTnLst>
                                </p:cTn>
                              </p:par>
                              <p:par>
                                <p:cTn id="8" presetID="29" presetClass="entr" presetSubtype="0" fill="hold" nodeType="withEffect">
                                  <p:stCondLst>
                                    <p:cond delay="0"/>
                                  </p:stCondLst>
                                  <p:childTnLst>
                                    <p:set>
                                      <p:cBhvr>
                                        <p:cTn id="9" dur="1" fill="hold">
                                          <p:stCondLst>
                                            <p:cond delay="0"/>
                                          </p:stCondLst>
                                        </p:cTn>
                                        <p:tgtEl>
                                          <p:spTgt spid="64514"/>
                                        </p:tgtEl>
                                        <p:attrNameLst>
                                          <p:attrName>style.visibility</p:attrName>
                                        </p:attrNameLst>
                                      </p:cBhvr>
                                      <p:to>
                                        <p:strVal val="visible"/>
                                      </p:to>
                                    </p:set>
                                    <p:anim calcmode="lin" valueType="num">
                                      <p:cBhvr>
                                        <p:cTn id="10" dur="5000" fill="hold"/>
                                        <p:tgtEl>
                                          <p:spTgt spid="64514"/>
                                        </p:tgtEl>
                                        <p:attrNameLst>
                                          <p:attrName>ppt_x</p:attrName>
                                        </p:attrNameLst>
                                      </p:cBhvr>
                                      <p:tavLst>
                                        <p:tav tm="0">
                                          <p:val>
                                            <p:strVal val="#ppt_x-.2"/>
                                          </p:val>
                                        </p:tav>
                                        <p:tav tm="100000">
                                          <p:val>
                                            <p:strVal val="#ppt_x"/>
                                          </p:val>
                                        </p:tav>
                                      </p:tavLst>
                                    </p:anim>
                                    <p:anim calcmode="lin" valueType="num">
                                      <p:cBhvr>
                                        <p:cTn id="11" dur="5000" fill="hold"/>
                                        <p:tgtEl>
                                          <p:spTgt spid="6451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64514"/>
                                        </p:tgtEl>
                                      </p:cBhvr>
                                    </p:animEffect>
                                  </p:childTnLst>
                                </p:cTn>
                              </p:par>
                              <p:par>
                                <p:cTn id="13" presetID="23" presetClass="entr" presetSubtype="16" fill="hold" grpId="0" nodeType="withEffect">
                                  <p:stCondLst>
                                    <p:cond delay="3000"/>
                                  </p:stCondLst>
                                  <p:childTnLst>
                                    <p:set>
                                      <p:cBhvr>
                                        <p:cTn id="14" dur="1" fill="hold">
                                          <p:stCondLst>
                                            <p:cond delay="0"/>
                                          </p:stCondLst>
                                        </p:cTn>
                                        <p:tgtEl>
                                          <p:spTgt spid="10242"/>
                                        </p:tgtEl>
                                        <p:attrNameLst>
                                          <p:attrName>style.visibility</p:attrName>
                                        </p:attrNameLst>
                                      </p:cBhvr>
                                      <p:to>
                                        <p:strVal val="visible"/>
                                      </p:to>
                                    </p:set>
                                    <p:anim calcmode="lin" valueType="num">
                                      <p:cBhvr>
                                        <p:cTn id="15" dur="3000" fill="hold"/>
                                        <p:tgtEl>
                                          <p:spTgt spid="10242"/>
                                        </p:tgtEl>
                                        <p:attrNameLst>
                                          <p:attrName>ppt_w</p:attrName>
                                        </p:attrNameLst>
                                      </p:cBhvr>
                                      <p:tavLst>
                                        <p:tav tm="0">
                                          <p:val>
                                            <p:fltVal val="0"/>
                                          </p:val>
                                        </p:tav>
                                        <p:tav tm="100000">
                                          <p:val>
                                            <p:strVal val="#ppt_w"/>
                                          </p:val>
                                        </p:tav>
                                      </p:tavLst>
                                    </p:anim>
                                    <p:anim calcmode="lin" valueType="num">
                                      <p:cBhvr>
                                        <p:cTn id="16" dur="3000" fill="hold"/>
                                        <p:tgtEl>
                                          <p:spTgt spid="10242"/>
                                        </p:tgtEl>
                                        <p:attrNameLst>
                                          <p:attrName>ppt_h</p:attrName>
                                        </p:attrNameLst>
                                      </p:cBhvr>
                                      <p:tavLst>
                                        <p:tav tm="0">
                                          <p:val>
                                            <p:fltVal val="0"/>
                                          </p:val>
                                        </p:tav>
                                        <p:tav tm="100000">
                                          <p:val>
                                            <p:strVal val="#ppt_h"/>
                                          </p:val>
                                        </p:tav>
                                      </p:tavLst>
                                    </p:anim>
                                  </p:childTnLst>
                                </p:cTn>
                              </p:par>
                            </p:childTnLst>
                          </p:cTn>
                        </p:par>
                        <p:par>
                          <p:cTn id="17" fill="hold">
                            <p:stCondLst>
                              <p:cond delay="6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28728" y="142858"/>
            <a:ext cx="6337300" cy="594140"/>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b="1"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85918" y="714362"/>
            <a:ext cx="5473700" cy="609611"/>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b="1"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 </a:t>
            </a:r>
          </a:p>
        </p:txBody>
      </p:sp>
      <p:sp>
        <p:nvSpPr>
          <p:cNvPr id="86020" name="WordArt 4"/>
          <p:cNvSpPr>
            <a:spLocks noChangeArrowheads="1" noChangeShapeType="1" noTextEdit="1"/>
          </p:cNvSpPr>
          <p:nvPr/>
        </p:nvSpPr>
        <p:spPr bwMode="auto">
          <a:xfrm>
            <a:off x="571472" y="1500180"/>
            <a:ext cx="7920880" cy="61458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El último cantar (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Nathan</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Stornetta</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571472" y="2071684"/>
            <a:ext cx="7416824" cy="59422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err="1"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Farewell</a:t>
            </a:r>
            <a:r>
              <a:rPr lang="es-ES" sz="3600" kern="10" dirty="0"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 </a:t>
            </a:r>
            <a:r>
              <a:rPr lang="es-ES" sz="3600" kern="10" dirty="0" err="1"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Miklos</a:t>
            </a:r>
            <a:r>
              <a:rPr lang="es-ES" sz="3600" kern="10" dirty="0"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err="1"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Rozsa</a:t>
            </a:r>
            <a:r>
              <a:rPr lang="es-ES" sz="3600" kern="10" dirty="0" smtClean="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     </a:t>
            </a:r>
            <a:endParaRPr lang="es-ES" sz="3600" kern="10" dirty="0">
              <a:ln w="12700">
                <a:no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642910" y="3214692"/>
            <a:ext cx="6840760" cy="6220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Tema de Amor (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Miklos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Rozsa</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714348" y="3857634"/>
            <a:ext cx="6552728" cy="53935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El Destierro (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Nathan</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Stornetta</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
        <p:nvSpPr>
          <p:cNvPr id="8" name="WordArt 4"/>
          <p:cNvSpPr>
            <a:spLocks noChangeArrowheads="1" noChangeShapeType="1" noTextEdit="1"/>
          </p:cNvSpPr>
          <p:nvPr/>
        </p:nvSpPr>
        <p:spPr bwMode="auto">
          <a:xfrm>
            <a:off x="642910" y="2643188"/>
            <a:ext cx="7920880" cy="60843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La boda del Cid (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Nathan</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Stornetta</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9" name="WordArt 6"/>
          <p:cNvSpPr>
            <a:spLocks noChangeArrowheads="1" noChangeShapeType="1" noTextEdit="1"/>
          </p:cNvSpPr>
          <p:nvPr/>
        </p:nvSpPr>
        <p:spPr bwMode="auto">
          <a:xfrm>
            <a:off x="714348" y="4429138"/>
            <a:ext cx="6840760" cy="55059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La vida se reanuda ( Nick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Glennie</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65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000"/>
                            </p:stCondLst>
                            <p:childTnLst>
                              <p:par>
                                <p:cTn id="30" presetID="2" presetClass="entr" presetSubtype="8" fill="hold" nodeType="afterEffect">
                                  <p:stCondLst>
                                    <p:cond delay="50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0-#ppt_w/2"/>
                                          </p:val>
                                        </p:tav>
                                        <p:tav tm="100000">
                                          <p:val>
                                            <p:strVal val="#ppt_x"/>
                                          </p:val>
                                        </p:tav>
                                      </p:tavLst>
                                    </p:anim>
                                    <p:anim calcmode="lin" valueType="num">
                                      <p:cBhvr additive="base">
                                        <p:cTn id="33" dur="20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11500"/>
                            </p:stCondLst>
                            <p:childTnLst>
                              <p:par>
                                <p:cTn id="35" presetID="2" presetClass="entr" presetSubtype="4" fill="hold" nodeType="afterEffect">
                                  <p:stCondLst>
                                    <p:cond delay="500"/>
                                  </p:stCondLst>
                                  <p:childTnLst>
                                    <p:set>
                                      <p:cBhvr>
                                        <p:cTn id="36" dur="1" fill="hold">
                                          <p:stCondLst>
                                            <p:cond delay="0"/>
                                          </p:stCondLst>
                                        </p:cTn>
                                        <p:tgtEl>
                                          <p:spTgt spid="86022"/>
                                        </p:tgtEl>
                                        <p:attrNameLst>
                                          <p:attrName>style.visibility</p:attrName>
                                        </p:attrNameLst>
                                      </p:cBhvr>
                                      <p:to>
                                        <p:strVal val="visible"/>
                                      </p:to>
                                    </p:set>
                                    <p:anim calcmode="lin" valueType="num">
                                      <p:cBhvr additive="base">
                                        <p:cTn id="37" dur="2000" fill="hold"/>
                                        <p:tgtEl>
                                          <p:spTgt spid="86022"/>
                                        </p:tgtEl>
                                        <p:attrNameLst>
                                          <p:attrName>ppt_x</p:attrName>
                                        </p:attrNameLst>
                                      </p:cBhvr>
                                      <p:tavLst>
                                        <p:tav tm="0">
                                          <p:val>
                                            <p:strVal val="#ppt_x"/>
                                          </p:val>
                                        </p:tav>
                                        <p:tav tm="100000">
                                          <p:val>
                                            <p:strVal val="#ppt_x"/>
                                          </p:val>
                                        </p:tav>
                                      </p:tavLst>
                                    </p:anim>
                                    <p:anim calcmode="lin" valueType="num">
                                      <p:cBhvr additive="base">
                                        <p:cTn id="38" dur="2000" fill="hold"/>
                                        <p:tgtEl>
                                          <p:spTgt spid="86022"/>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14000"/>
                            </p:stCondLst>
                            <p:childTnLst>
                              <p:par>
                                <p:cTn id="40" presetID="39" presetClass="entr" presetSubtype="0" accel="100000" fill="hold" nodeType="afterEffect">
                                  <p:stCondLst>
                                    <p:cond delay="500"/>
                                  </p:stCondLst>
                                  <p:childTnLst>
                                    <p:set>
                                      <p:cBhvr>
                                        <p:cTn id="41" dur="1" fill="hold">
                                          <p:stCondLst>
                                            <p:cond delay="0"/>
                                          </p:stCondLst>
                                        </p:cTn>
                                        <p:tgtEl>
                                          <p:spTgt spid="86023"/>
                                        </p:tgtEl>
                                        <p:attrNameLst>
                                          <p:attrName>style.visibility</p:attrName>
                                        </p:attrNameLst>
                                      </p:cBhvr>
                                      <p:to>
                                        <p:strVal val="visible"/>
                                      </p:to>
                                    </p:set>
                                    <p:anim calcmode="lin" valueType="num">
                                      <p:cBhvr>
                                        <p:cTn id="42"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43"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44"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5" dur="2000" fill="hold"/>
                                        <p:tgtEl>
                                          <p:spTgt spid="86023"/>
                                        </p:tgtEl>
                                        <p:attrNameLst>
                                          <p:attrName>ppt_y</p:attrName>
                                        </p:attrNameLst>
                                      </p:cBhvr>
                                      <p:tavLst>
                                        <p:tav tm="0">
                                          <p:val>
                                            <p:strVal val="#ppt_y"/>
                                          </p:val>
                                        </p:tav>
                                        <p:tav tm="100000">
                                          <p:val>
                                            <p:strVal val="#ppt_y"/>
                                          </p:val>
                                        </p:tav>
                                      </p:tavLst>
                                    </p:anim>
                                  </p:childTnLst>
                                </p:cTn>
                              </p:par>
                            </p:childTnLst>
                          </p:cTn>
                        </p:par>
                        <p:par>
                          <p:cTn id="46" fill="hold">
                            <p:stCondLst>
                              <p:cond delay="16500"/>
                            </p:stCondLst>
                            <p:childTnLst>
                              <p:par>
                                <p:cTn id="47" presetID="2" presetClass="entr" presetSubtype="4" fill="hold" nodeType="afterEffect">
                                  <p:stCondLst>
                                    <p:cond delay="50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ppt_x"/>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166023050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2903</TotalTime>
  <Words>2419</Words>
  <Application>Microsoft Office PowerPoint</Application>
  <PresentationFormat>Presentación en pantalla (16:9)</PresentationFormat>
  <Paragraphs>149</Paragraphs>
  <Slides>63</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360</cp:revision>
  <dcterms:created xsi:type="dcterms:W3CDTF">2021-08-31T22:22:05Z</dcterms:created>
  <dcterms:modified xsi:type="dcterms:W3CDTF">2025-12-19T22:54:32Z</dcterms:modified>
</cp:coreProperties>
</file>