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73" r:id="rId2"/>
  </p:sldMasterIdLst>
  <p:notesMasterIdLst>
    <p:notesMasterId r:id="rId21"/>
  </p:notesMasterIdLst>
  <p:sldIdLst>
    <p:sldId id="319" r:id="rId3"/>
    <p:sldId id="489" r:id="rId4"/>
    <p:sldId id="491" r:id="rId5"/>
    <p:sldId id="492" r:id="rId6"/>
    <p:sldId id="493" r:id="rId7"/>
    <p:sldId id="490" r:id="rId8"/>
    <p:sldId id="494" r:id="rId9"/>
    <p:sldId id="495" r:id="rId10"/>
    <p:sldId id="496" r:id="rId11"/>
    <p:sldId id="497" r:id="rId12"/>
    <p:sldId id="498" r:id="rId13"/>
    <p:sldId id="503" r:id="rId14"/>
    <p:sldId id="499" r:id="rId15"/>
    <p:sldId id="502" r:id="rId16"/>
    <p:sldId id="500" r:id="rId17"/>
    <p:sldId id="501" r:id="rId18"/>
    <p:sldId id="320" r:id="rId19"/>
    <p:sldId id="504" r:id="rId20"/>
  </p:sldIdLst>
  <p:sldSz cx="7129463" cy="11304588"/>
  <p:notesSz cx="6858000" cy="9144000"/>
  <p:defaultTextStyle>
    <a:defPPr>
      <a:defRPr lang="es-ES"/>
    </a:defPPr>
    <a:lvl1pPr algn="l" rtl="0" fontAlgn="base">
      <a:spcBef>
        <a:spcPct val="0"/>
      </a:spcBef>
      <a:spcAft>
        <a:spcPct val="0"/>
      </a:spcAft>
      <a:defRPr kumimoji="1" kern="1200">
        <a:solidFill>
          <a:schemeClr val="tx1"/>
        </a:solidFill>
        <a:latin typeface="Times New Roman" pitchFamily="18" charset="0"/>
        <a:ea typeface="+mn-ea"/>
        <a:cs typeface="+mn-cs"/>
      </a:defRPr>
    </a:lvl1pPr>
    <a:lvl2pPr marL="457200" algn="l" rtl="0" fontAlgn="base">
      <a:spcBef>
        <a:spcPct val="0"/>
      </a:spcBef>
      <a:spcAft>
        <a:spcPct val="0"/>
      </a:spcAft>
      <a:defRPr kumimoji="1" kern="1200">
        <a:solidFill>
          <a:schemeClr val="tx1"/>
        </a:solidFill>
        <a:latin typeface="Times New Roman" pitchFamily="18" charset="0"/>
        <a:ea typeface="+mn-ea"/>
        <a:cs typeface="+mn-cs"/>
      </a:defRPr>
    </a:lvl2pPr>
    <a:lvl3pPr marL="914400" algn="l" rtl="0" fontAlgn="base">
      <a:spcBef>
        <a:spcPct val="0"/>
      </a:spcBef>
      <a:spcAft>
        <a:spcPct val="0"/>
      </a:spcAft>
      <a:defRPr kumimoji="1" kern="1200">
        <a:solidFill>
          <a:schemeClr val="tx1"/>
        </a:solidFill>
        <a:latin typeface="Times New Roman" pitchFamily="18" charset="0"/>
        <a:ea typeface="+mn-ea"/>
        <a:cs typeface="+mn-cs"/>
      </a:defRPr>
    </a:lvl3pPr>
    <a:lvl4pPr marL="1371600" algn="l" rtl="0" fontAlgn="base">
      <a:spcBef>
        <a:spcPct val="0"/>
      </a:spcBef>
      <a:spcAft>
        <a:spcPct val="0"/>
      </a:spcAft>
      <a:defRPr kumimoji="1" kern="1200">
        <a:solidFill>
          <a:schemeClr val="tx1"/>
        </a:solidFill>
        <a:latin typeface="Times New Roman" pitchFamily="18" charset="0"/>
        <a:ea typeface="+mn-ea"/>
        <a:cs typeface="+mn-cs"/>
      </a:defRPr>
    </a:lvl4pPr>
    <a:lvl5pPr marL="1828800" algn="l" rtl="0" fontAlgn="base">
      <a:spcBef>
        <a:spcPct val="0"/>
      </a:spcBef>
      <a:spcAft>
        <a:spcPct val="0"/>
      </a:spcAft>
      <a:defRPr kumimoji="1" kern="1200">
        <a:solidFill>
          <a:schemeClr val="tx1"/>
        </a:solidFill>
        <a:latin typeface="Times New Roman" pitchFamily="18" charset="0"/>
        <a:ea typeface="+mn-ea"/>
        <a:cs typeface="+mn-cs"/>
      </a:defRPr>
    </a:lvl5pPr>
    <a:lvl6pPr marL="2286000" algn="l" defTabSz="914400" rtl="0" eaLnBrk="1" latinLnBrk="0" hangingPunct="1">
      <a:defRPr kumimoji="1" kern="1200">
        <a:solidFill>
          <a:schemeClr val="tx1"/>
        </a:solidFill>
        <a:latin typeface="Times New Roman" pitchFamily="18" charset="0"/>
        <a:ea typeface="+mn-ea"/>
        <a:cs typeface="+mn-cs"/>
      </a:defRPr>
    </a:lvl6pPr>
    <a:lvl7pPr marL="2743200" algn="l" defTabSz="914400" rtl="0" eaLnBrk="1" latinLnBrk="0" hangingPunct="1">
      <a:defRPr kumimoji="1" kern="1200">
        <a:solidFill>
          <a:schemeClr val="tx1"/>
        </a:solidFill>
        <a:latin typeface="Times New Roman" pitchFamily="18" charset="0"/>
        <a:ea typeface="+mn-ea"/>
        <a:cs typeface="+mn-cs"/>
      </a:defRPr>
    </a:lvl7pPr>
    <a:lvl8pPr marL="3200400" algn="l" defTabSz="914400" rtl="0" eaLnBrk="1" latinLnBrk="0" hangingPunct="1">
      <a:defRPr kumimoji="1" kern="1200">
        <a:solidFill>
          <a:schemeClr val="tx1"/>
        </a:solidFill>
        <a:latin typeface="Times New Roman" pitchFamily="18" charset="0"/>
        <a:ea typeface="+mn-ea"/>
        <a:cs typeface="+mn-cs"/>
      </a:defRPr>
    </a:lvl8pPr>
    <a:lvl9pPr marL="3657600" algn="l" defTabSz="914400" rtl="0" eaLnBrk="1" latinLnBrk="0" hangingPunct="1">
      <a:defRPr kumimoji="1"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50000" saltData="aYBwgASimoZ2NBmBT47lMw" hashData="ycdVCDZ0Y2KHuHGvvZ5DU2YRcK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FFFF66"/>
    <a:srgbClr val="CCFF99"/>
    <a:srgbClr val="CCFF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587" autoAdjust="0"/>
    <p:restoredTop sz="94648" autoAdjust="0"/>
  </p:normalViewPr>
  <p:slideViewPr>
    <p:cSldViewPr>
      <p:cViewPr>
        <p:scale>
          <a:sx n="50" d="100"/>
          <a:sy n="50" d="100"/>
        </p:scale>
        <p:origin x="-2256" y="-186"/>
      </p:cViewPr>
      <p:guideLst>
        <p:guide orient="horz" pos="3561"/>
        <p:guide pos="2246"/>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kumimoji="0" sz="1200">
                <a:latin typeface="Arial" charset="0"/>
              </a:defRPr>
            </a:lvl1pPr>
          </a:lstStyle>
          <a:p>
            <a:endParaRPr lang="es-ES"/>
          </a:p>
        </p:txBody>
      </p:sp>
      <p:sp>
        <p:nvSpPr>
          <p:cNvPr id="3891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kumimoji="0" sz="1200">
                <a:latin typeface="Arial" charset="0"/>
              </a:defRPr>
            </a:lvl1pPr>
          </a:lstStyle>
          <a:p>
            <a:endParaRPr lang="es-ES"/>
          </a:p>
        </p:txBody>
      </p:sp>
      <p:sp>
        <p:nvSpPr>
          <p:cNvPr id="38916" name="Rectangle 4"/>
          <p:cNvSpPr>
            <a:spLocks noGrp="1" noRot="1" noChangeAspect="1" noChangeArrowheads="1" noTextEdit="1"/>
          </p:cNvSpPr>
          <p:nvPr>
            <p:ph type="sldImg" idx="2"/>
          </p:nvPr>
        </p:nvSpPr>
        <p:spPr bwMode="auto">
          <a:xfrm>
            <a:off x="2347913" y="685800"/>
            <a:ext cx="2162175" cy="3429000"/>
          </a:xfrm>
          <a:prstGeom prst="rect">
            <a:avLst/>
          </a:prstGeom>
          <a:noFill/>
          <a:ln w="9525">
            <a:solidFill>
              <a:srgbClr val="000000"/>
            </a:solidFill>
            <a:miter lim="800000"/>
            <a:headEnd/>
            <a:tailEnd/>
          </a:ln>
          <a:effectLst/>
        </p:spPr>
      </p:sp>
      <p:sp>
        <p:nvSpPr>
          <p:cNvPr id="389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3891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200">
                <a:latin typeface="Arial" charset="0"/>
              </a:defRPr>
            </a:lvl1pPr>
          </a:lstStyle>
          <a:p>
            <a:endParaRPr lang="es-ES"/>
          </a:p>
        </p:txBody>
      </p:sp>
      <p:sp>
        <p:nvSpPr>
          <p:cNvPr id="3891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200">
                <a:latin typeface="Arial" charset="0"/>
              </a:defRPr>
            </a:lvl1pPr>
          </a:lstStyle>
          <a:p>
            <a:fld id="{B5796ADA-934D-441F-93A9-9C3D74A5D973}"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534710" y="3511749"/>
            <a:ext cx="6060044" cy="242316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069420" y="6405933"/>
            <a:ext cx="4990624" cy="2888951"/>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65988BA-5472-4A4E-AC4A-02D7B4AA2F94}" type="datetime1">
              <a:rPr lang="es-ES" smtClean="0"/>
              <a:pPr/>
              <a:t>02/05/2017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7CF28B4-0B65-4E41-9D64-A70FEF7F6CF3}" type="slidenum">
              <a:rPr lang="es-ES" smtClean="0"/>
              <a:pPr/>
              <a:t>‹Nº›</a:t>
            </a:fld>
            <a:endParaRPr lang="es-ES"/>
          </a:p>
        </p:txBody>
      </p:sp>
    </p:spTree>
  </p:cSld>
  <p:clrMapOvr>
    <a:masterClrMapping/>
  </p:clrMapOvr>
  <p:transition spd="med"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817B4E-7A15-4094-B97F-4E4251EB6D9E}" type="datetime1">
              <a:rPr lang="es-ES" smtClean="0"/>
              <a:pPr/>
              <a:t>02/05/2017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2C059E0-73EF-43E1-8348-9AABDB6B741D}" type="slidenum">
              <a:rPr lang="es-ES" smtClean="0"/>
              <a:pPr/>
              <a:t>‹Nº›</a:t>
            </a:fld>
            <a:endParaRPr lang="es-ES"/>
          </a:p>
        </p:txBody>
      </p:sp>
    </p:spTree>
  </p:cSld>
  <p:clrMapOvr>
    <a:masterClrMapping/>
  </p:clrMapOvr>
  <p:transition spd="med"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563179" y="7264245"/>
            <a:ext cx="6060044" cy="224521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179" y="4791368"/>
            <a:ext cx="6060044" cy="247287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65FE319-FCA6-41E0-9E56-ED65C33152D8}" type="datetime1">
              <a:rPr lang="es-ES" smtClean="0"/>
              <a:pPr/>
              <a:t>02/05/2017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6EEF8B0-8C33-4B43-AC4E-B4E1136FB1C7}" type="slidenum">
              <a:rPr lang="es-ES" smtClean="0"/>
              <a:pPr/>
              <a:t>‹Nº›</a:t>
            </a:fld>
            <a:endParaRPr lang="es-ES"/>
          </a:p>
        </p:txBody>
      </p:sp>
    </p:spTree>
  </p:cSld>
  <p:clrMapOvr>
    <a:masterClrMapping/>
  </p:clrMapOvr>
  <p:transition spd="med"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356473" y="2637738"/>
            <a:ext cx="3148846" cy="746050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3624145" y="2637738"/>
            <a:ext cx="3148846" cy="746050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EDFAB2C-0AA8-4CBE-B7C7-0E753423ECA4}" type="datetime1">
              <a:rPr lang="es-ES" smtClean="0"/>
              <a:pPr/>
              <a:t>02/05/2017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D6B5D24-73DF-431F-8954-796E1413D009}" type="slidenum">
              <a:rPr lang="es-ES" smtClean="0"/>
              <a:pPr/>
              <a:t>‹Nº›</a:t>
            </a:fld>
            <a:endParaRPr lang="es-ES"/>
          </a:p>
        </p:txBody>
      </p:sp>
    </p:spTree>
  </p:cSld>
  <p:clrMapOvr>
    <a:masterClrMapping/>
  </p:clrMapOvr>
  <p:transition spd="med"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356473" y="2530449"/>
            <a:ext cx="3150085" cy="105457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356473" y="3585020"/>
            <a:ext cx="3150085" cy="651322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3621669" y="2530449"/>
            <a:ext cx="3151322" cy="105457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3621669" y="3585020"/>
            <a:ext cx="3151322" cy="651322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88151608-16E3-4D89-9FE4-FBA061E0C5D2}" type="datetime1">
              <a:rPr lang="es-ES" smtClean="0"/>
              <a:pPr/>
              <a:t>02/05/2017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C6762EA-0A9B-45F7-9F40-1B09B7E73B3E}" type="slidenum">
              <a:rPr lang="es-ES" smtClean="0"/>
              <a:pPr/>
              <a:t>‹Nº›</a:t>
            </a:fld>
            <a:endParaRPr lang="es-ES"/>
          </a:p>
        </p:txBody>
      </p:sp>
    </p:spTree>
  </p:cSld>
  <p:clrMapOvr>
    <a:masterClrMapping/>
  </p:clrMapOvr>
  <p:transition spd="med"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44EA48A-E071-4401-99C6-3A29312AC32A}" type="datetime1">
              <a:rPr lang="es-ES" smtClean="0"/>
              <a:pPr/>
              <a:t>02/05/2017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BDAC6BD-B842-4ED3-816B-3D4FC52FA7E7}" type="slidenum">
              <a:rPr lang="es-ES" smtClean="0"/>
              <a:pPr/>
              <a:t>‹Nº›</a:t>
            </a:fld>
            <a:endParaRPr lang="es-ES"/>
          </a:p>
        </p:txBody>
      </p:sp>
    </p:spTree>
  </p:cSld>
  <p:clrMapOvr>
    <a:masterClrMapping/>
  </p:clrMapOvr>
  <p:transition spd="med"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02/05/2017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1091198-67A4-4509-BB79-E4A14F4B7A8C}" type="slidenum">
              <a:rPr lang="es-ES" smtClean="0"/>
              <a:pPr/>
              <a:t>‹Nº›</a:t>
            </a:fld>
            <a:endParaRPr lang="es-ES"/>
          </a:p>
        </p:txBody>
      </p:sp>
    </p:spTree>
  </p:cSld>
  <p:clrMapOvr>
    <a:masterClrMapping/>
  </p:clrMapOvr>
  <p:transition spd="med"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356473" y="450090"/>
            <a:ext cx="2345545" cy="191550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2787422" y="450091"/>
            <a:ext cx="3985568" cy="964815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356473" y="2365591"/>
            <a:ext cx="2345545" cy="773265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0EFFE8A-132E-4811-A3B0-01B2F44BA2EC}" type="datetime1">
              <a:rPr lang="es-ES" smtClean="0"/>
              <a:pPr/>
              <a:t>02/05/2017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6427BB3-92B8-4195-A74F-970BD5CC50FC}" type="slidenum">
              <a:rPr lang="es-ES" smtClean="0"/>
              <a:pPr/>
              <a:t>‹Nº›</a:t>
            </a:fld>
            <a:endParaRPr lang="es-ES"/>
          </a:p>
        </p:txBody>
      </p:sp>
    </p:spTree>
  </p:cSld>
  <p:clrMapOvr>
    <a:masterClrMapping/>
  </p:clrMapOvr>
  <p:transition spd="med"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397424" y="7913211"/>
            <a:ext cx="4277678" cy="934200"/>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397424" y="1010086"/>
            <a:ext cx="4277678" cy="67827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397424" y="8847411"/>
            <a:ext cx="4277678" cy="1326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B65B643-524F-4488-81FA-2BDB9928C939}" type="datetime1">
              <a:rPr lang="es-ES" smtClean="0"/>
              <a:pPr/>
              <a:t>02/05/2017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3D63C00-D429-42F3-9692-7C0580498233}" type="slidenum">
              <a:rPr lang="es-ES" smtClean="0"/>
              <a:pPr/>
              <a:t>‹Nº›</a:t>
            </a:fld>
            <a:endParaRPr lang="es-ES"/>
          </a:p>
        </p:txBody>
      </p:sp>
    </p:spTree>
  </p:cSld>
  <p:clrMapOvr>
    <a:masterClrMapping/>
  </p:clrMapOvr>
  <p:transition spd="med"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1D235E3-929E-4DD6-8DF5-B020421874B8}" type="datetime1">
              <a:rPr lang="es-ES" smtClean="0"/>
              <a:pPr/>
              <a:t>02/05/2017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CF38FF0-49F3-460A-95D2-D52BBA7DEC32}" type="slidenum">
              <a:rPr lang="es-ES" smtClean="0"/>
              <a:pPr/>
              <a:t>‹Nº›</a:t>
            </a:fld>
            <a:endParaRPr lang="es-ES"/>
          </a:p>
        </p:txBody>
      </p:sp>
    </p:spTree>
  </p:cSld>
  <p:clrMapOvr>
    <a:masterClrMapping/>
  </p:clrMapOvr>
  <p:transition spd="med"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5168861" y="452710"/>
            <a:ext cx="1604129" cy="964553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356473" y="452710"/>
            <a:ext cx="4693563" cy="964553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A3D34E-15A8-4CC6-8722-F9B380540D42}" type="datetime1">
              <a:rPr lang="es-ES" smtClean="0"/>
              <a:pPr/>
              <a:t>02/05/2017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2DEDC9A-4891-4E92-AC02-D400206032B9}" type="slidenum">
              <a:rPr lang="es-ES" smtClean="0"/>
              <a:pPr/>
              <a:t>‹Nº›</a:t>
            </a:fld>
            <a:endParaRPr lang="es-ES"/>
          </a:p>
        </p:txBody>
      </p:sp>
    </p:spTree>
  </p:cSld>
  <p:clrMapOvr>
    <a:masterClrMapping/>
  </p:clrMapOvr>
  <p:transition spd="med"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534710" y="3511752"/>
            <a:ext cx="6060044" cy="242315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069420" y="6405933"/>
            <a:ext cx="4990624" cy="28889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356473" y="452709"/>
            <a:ext cx="6416517" cy="1884098"/>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356473" y="2637738"/>
            <a:ext cx="6416517" cy="7460506"/>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356473" y="10477680"/>
            <a:ext cx="1663541" cy="601865"/>
          </a:xfrm>
          <a:prstGeom prst="rect">
            <a:avLst/>
          </a:prstGeom>
        </p:spPr>
        <p:txBody>
          <a:bodyPr vert="horz" lIns="91440" tIns="45720" rIns="91440" bIns="45720" rtlCol="0" anchor="ctr"/>
          <a:lstStyle>
            <a:lvl1pPr algn="l">
              <a:defRPr sz="1200">
                <a:solidFill>
                  <a:schemeClr val="tx1">
                    <a:tint val="75000"/>
                  </a:schemeClr>
                </a:solidFill>
              </a:defRPr>
            </a:lvl1pPr>
          </a:lstStyle>
          <a:p>
            <a:fld id="{E374E897-1C79-4510-B0B2-9A465E8D5702}" type="datetime1">
              <a:rPr lang="es-ES" smtClean="0"/>
              <a:pPr/>
              <a:t>02/05/2017</a:t>
            </a:fld>
            <a:endParaRPr lang="es-ES"/>
          </a:p>
        </p:txBody>
      </p:sp>
      <p:sp>
        <p:nvSpPr>
          <p:cNvPr id="5" name="4 Marcador de pie de página"/>
          <p:cNvSpPr>
            <a:spLocks noGrp="1"/>
          </p:cNvSpPr>
          <p:nvPr>
            <p:ph type="ftr" sz="quarter" idx="3"/>
          </p:nvPr>
        </p:nvSpPr>
        <p:spPr>
          <a:xfrm>
            <a:off x="2435900" y="10477680"/>
            <a:ext cx="2257664" cy="60186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5109449" y="10477680"/>
            <a:ext cx="1663541" cy="601865"/>
          </a:xfrm>
          <a:prstGeom prst="rect">
            <a:avLst/>
          </a:prstGeom>
        </p:spPr>
        <p:txBody>
          <a:bodyPr vert="horz" lIns="91440" tIns="45720" rIns="91440" bIns="45720" rtlCol="0" anchor="ctr"/>
          <a:lstStyle>
            <a:lvl1pPr algn="r">
              <a:defRPr sz="1200">
                <a:solidFill>
                  <a:schemeClr val="tx1">
                    <a:tint val="75000"/>
                  </a:schemeClr>
                </a:solidFill>
              </a:defRPr>
            </a:lvl1pPr>
          </a:lstStyle>
          <a:p>
            <a:fld id="{76520F95-7CC2-480E-95A3-0960308D8F0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ransition spd="med" advTm="6000">
    <p:random/>
  </p:transition>
  <p:hf sldNum="0"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356473" y="10294502"/>
            <a:ext cx="1663541" cy="78504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74"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20.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21.jpeg"/></Relationships>
</file>

<file path=ppt/slides/_rels/slide18.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hyperlink" Target="https://vk.com/mispps" TargetMode="External"/><Relationship Id="rId3" Type="http://schemas.openxmlformats.org/officeDocument/2006/relationships/image" Target="../media/image22.png"/><Relationship Id="rId7" Type="http://schemas.openxmlformats.org/officeDocument/2006/relationships/hyperlink" Target="https://www.facebook.com/mispps" TargetMode="External"/><Relationship Id="rId12" Type="http://schemas.openxmlformats.org/officeDocument/2006/relationships/image" Target="../media/image2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4.png"/><Relationship Id="rId11" Type="http://schemas.openxmlformats.org/officeDocument/2006/relationships/hyperlink" Target="https://plus.google.com/+Mispps/" TargetMode="External"/><Relationship Id="rId5" Type="http://schemas.openxmlformats.org/officeDocument/2006/relationships/image" Target="../media/image23.png"/><Relationship Id="rId10" Type="http://schemas.openxmlformats.org/officeDocument/2006/relationships/image" Target="../media/image2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3">
                <a:tint val="45000"/>
                <a:satMod val="400000"/>
              </a:schemeClr>
            </a:duotone>
          </a:blip>
          <a:srcRect/>
          <a:stretch>
            <a:fillRect/>
          </a:stretch>
        </p:blipFill>
        <p:spPr bwMode="auto">
          <a:xfrm>
            <a:off x="-1" y="0"/>
            <a:ext cx="7129464" cy="11304588"/>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5625159" y="5625166"/>
            <a:ext cx="11304588" cy="54271"/>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1450034" y="5625166"/>
            <a:ext cx="11304588" cy="54271"/>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3" y="0"/>
            <a:ext cx="7129463" cy="114583"/>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3" y="11181475"/>
            <a:ext cx="7129463" cy="123114"/>
          </a:xfrm>
          <a:prstGeom prst="rect">
            <a:avLst/>
          </a:prstGeom>
          <a:noFill/>
          <a:ln w="9525">
            <a:noFill/>
            <a:miter lim="800000"/>
            <a:headEnd/>
            <a:tailEnd/>
          </a:ln>
        </p:spPr>
      </p:pic>
      <p:sp>
        <p:nvSpPr>
          <p:cNvPr id="155665" name="Rectangle 17"/>
          <p:cNvSpPr>
            <a:spLocks noChangeArrowheads="1"/>
          </p:cNvSpPr>
          <p:nvPr/>
        </p:nvSpPr>
        <p:spPr bwMode="auto">
          <a:xfrm>
            <a:off x="278473" y="9656039"/>
            <a:ext cx="125920"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278473" y="9420522"/>
            <a:ext cx="1071680" cy="1264284"/>
          </a:xfrm>
          <a:prstGeom prst="rect">
            <a:avLst/>
          </a:prstGeom>
          <a:noFill/>
          <a:ln w="38100">
            <a:solidFill>
              <a:srgbClr val="1CDEF8"/>
            </a:solidFill>
            <a:miter lim="800000"/>
            <a:headEnd/>
            <a:tailEnd/>
          </a:ln>
        </p:spPr>
      </p:pic>
      <p:sp>
        <p:nvSpPr>
          <p:cNvPr id="19" name="18 Rectángulo"/>
          <p:cNvSpPr/>
          <p:nvPr/>
        </p:nvSpPr>
        <p:spPr>
          <a:xfrm>
            <a:off x="1544058" y="7536414"/>
            <a:ext cx="2099094" cy="1098418"/>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78649" y="1651766"/>
            <a:ext cx="5576860" cy="6554305"/>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TORRES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FAMOSAS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CON  RELOJ</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421591" y="9367070"/>
            <a:ext cx="2214578" cy="1539693"/>
          </a:xfrm>
          <a:prstGeom prst="rect">
            <a:avLst/>
          </a:prstGeom>
          <a:noFill/>
        </p:spPr>
      </p:pic>
    </p:spTree>
  </p:cSld>
  <p:clrMapOvr>
    <a:masterClrMapping/>
  </p:clrMapOvr>
  <p:transition spd="med" advTm="12000">
    <p:random/>
    <p:sndAc>
      <p:stSnd>
        <p:snd r:embed="rId2" name="sound006.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421591" y="1866080"/>
            <a:ext cx="4275202" cy="7964100"/>
          </a:xfrm>
          <a:prstGeom prst="rect">
            <a:avLst/>
          </a:prstGeom>
        </p:spPr>
        <p:txBody>
          <a:bodyPr wrap="square" lIns="84198" tIns="42099" rIns="84198" bIns="42099">
            <a:spAutoFit/>
          </a:bodyPr>
          <a:lstStyle/>
          <a:p>
            <a:pPr algn="ctr"/>
            <a:r>
              <a:rPr lang="es-ES" sz="3200" dirty="0" smtClean="0">
                <a:ln w="12700">
                  <a:solidFill>
                    <a:schemeClr val="tx2">
                      <a:satMod val="155000"/>
                    </a:schemeClr>
                  </a:solidFill>
                  <a:prstDash val="solid"/>
                </a:ln>
                <a:solidFill>
                  <a:srgbClr val="FF0000"/>
                </a:solidFill>
                <a:effectLst>
                  <a:glow rad="228600">
                    <a:schemeClr val="accent4">
                      <a:satMod val="175000"/>
                      <a:alpha val="40000"/>
                    </a:schemeClr>
                  </a:glow>
                </a:effectLst>
                <a:latin typeface="Monotype Corsiva" pitchFamily="66" charset="0"/>
              </a:rPr>
              <a:t>Estas famosas torres fueron construidas sin saber que se convertirían en todo un icono de la humanidad. Estos relojes no sólo son los más famosos del mundo sino que son reconocidos como un hito arquitectónico de la ciudad en donde fueron construidos, y día a día miles de turistas lo visitan con el único interés de admirar su impresionante belleza. Echemos un vistazo por las 12 más bellas torres de reloj del mundo.</a:t>
            </a:r>
            <a:endParaRPr lang="es-ES" sz="3200" dirty="0">
              <a:ln w="12700">
                <a:solidFill>
                  <a:schemeClr val="tx2">
                    <a:satMod val="155000"/>
                  </a:schemeClr>
                </a:solidFill>
                <a:prstDash val="solid"/>
              </a:ln>
              <a:solidFill>
                <a:srgbClr val="FF0000"/>
              </a:solidFill>
              <a:effectLst>
                <a:glow rad="228600">
                  <a:schemeClr val="accent4">
                    <a:satMod val="175000"/>
                    <a:alpha val="40000"/>
                  </a:schemeClr>
                </a:glow>
              </a:effectLst>
              <a:latin typeface="Monotype Corsiva" pitchFamily="66" charset="0"/>
            </a:endParaRPr>
          </a:p>
        </p:txBody>
      </p:sp>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4">
                <a:tint val="45000"/>
                <a:satMod val="400000"/>
              </a:schemeClr>
            </a:duotone>
          </a:blip>
          <a:srcRect/>
          <a:stretch>
            <a:fillRect/>
          </a:stretch>
        </p:blipFill>
        <p:spPr bwMode="auto">
          <a:xfrm>
            <a:off x="0" y="0"/>
            <a:ext cx="7129463" cy="11304588"/>
          </a:xfrm>
          <a:prstGeom prst="rect">
            <a:avLst/>
          </a:prstGeom>
          <a:noFill/>
        </p:spPr>
      </p:pic>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3">
                <a:tint val="45000"/>
                <a:satMod val="400000"/>
              </a:schemeClr>
            </a:duotone>
          </a:blip>
          <a:srcRect/>
          <a:stretch>
            <a:fillRect/>
          </a:stretch>
        </p:blipFill>
        <p:spPr bwMode="auto">
          <a:xfrm>
            <a:off x="0" y="0"/>
            <a:ext cx="7129463" cy="11304588"/>
          </a:xfrm>
          <a:prstGeom prst="rect">
            <a:avLst/>
          </a:prstGeom>
          <a:noFill/>
        </p:spPr>
      </p:pic>
    </p:spTree>
  </p:cSld>
  <p:clrMapOvr>
    <a:masterClrMapping/>
  </p:clrMapOvr>
  <p:transition spd="med" advTm="3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par>
                          <p:cTn id="8" fill="hold">
                            <p:stCondLst>
                              <p:cond delay="5000"/>
                            </p:stCondLst>
                            <p:childTnLst>
                              <p:par>
                                <p:cTn id="9" presetID="9" presetClass="emph" presetSubtype="0" nodeType="afterEffect">
                                  <p:stCondLst>
                                    <p:cond delay="0"/>
                                  </p:stCondLst>
                                  <p:childTnLst>
                                    <p:set>
                                      <p:cBhvr rctx="PPT">
                                        <p:cTn id="10" dur="indefinite"/>
                                        <p:tgtEl>
                                          <p:spTgt spid="3"/>
                                        </p:tgtEl>
                                        <p:attrNameLst>
                                          <p:attrName>style.opacity</p:attrName>
                                        </p:attrNameLst>
                                      </p:cBhvr>
                                      <p:to>
                                        <p:strVal val="0.5"/>
                                      </p:to>
                                    </p:set>
                                    <p:animEffect filter="image" prLst="opacity: 0.5">
                                      <p:cBhvr rctx="IE">
                                        <p:cTn id="11" dur="indefinite"/>
                                        <p:tgtEl>
                                          <p:spTgt spid="3"/>
                                        </p:tgtEl>
                                      </p:cBhvr>
                                    </p:animEffect>
                                  </p:childTnLst>
                                </p:cTn>
                              </p:par>
                              <p:par>
                                <p:cTn id="12" presetID="16" presetClass="exit" presetSubtype="37" fill="hold" nodeType="withEffect">
                                  <p:stCondLst>
                                    <p:cond delay="0"/>
                                  </p:stCondLst>
                                  <p:childTnLst>
                                    <p:animEffect transition="out" filter="barn(outVertical)">
                                      <p:cBhvr>
                                        <p:cTn id="13" dur="5000"/>
                                        <p:tgtEl>
                                          <p:spTgt spid="3"/>
                                        </p:tgtEl>
                                      </p:cBhvr>
                                    </p:animEffect>
                                    <p:set>
                                      <p:cBhvr>
                                        <p:cTn id="14"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Las 10 Más Famosas Torres Del Reloj"/>
          <p:cNvPicPr>
            <a:picLocks noChangeAspect="1" noChangeArrowheads="1"/>
          </p:cNvPicPr>
          <p:nvPr/>
        </p:nvPicPr>
        <p:blipFill>
          <a:blip r:embed="rId2"/>
          <a:srcRect/>
          <a:stretch>
            <a:fillRect/>
          </a:stretch>
        </p:blipFill>
        <p:spPr bwMode="auto">
          <a:xfrm>
            <a:off x="-1507366" y="0"/>
            <a:ext cx="8636830" cy="14648863"/>
          </a:xfrm>
          <a:prstGeom prst="rect">
            <a:avLst/>
          </a:prstGeom>
          <a:noFill/>
        </p:spPr>
      </p:pic>
      <p:sp>
        <p:nvSpPr>
          <p:cNvPr id="3" name="2 Rectángulo"/>
          <p:cNvSpPr/>
          <p:nvPr/>
        </p:nvSpPr>
        <p:spPr>
          <a:xfrm>
            <a:off x="350021" y="1366014"/>
            <a:ext cx="1994269" cy="2085568"/>
          </a:xfrm>
          <a:prstGeom prst="rect">
            <a:avLst/>
          </a:prstGeom>
        </p:spPr>
        <p:txBody>
          <a:bodyPr wrap="square" lIns="84198" tIns="42099" rIns="84198" bIns="42099">
            <a:spAutoFit/>
          </a:bodyPr>
          <a:lstStyle/>
          <a:p>
            <a:r>
              <a:rPr lang="es-ES" sz="2600" b="1" dirty="0" smtClean="0"/>
              <a:t>Big Ben (Torre de Elizabeth) Londres, Inglaterra</a:t>
            </a:r>
            <a:endParaRPr lang="es-ES" sz="2600" dirty="0"/>
          </a:p>
        </p:txBody>
      </p:sp>
      <p:sp>
        <p:nvSpPr>
          <p:cNvPr id="4" name="3 Rectángulo"/>
          <p:cNvSpPr/>
          <p:nvPr/>
        </p:nvSpPr>
        <p:spPr>
          <a:xfrm>
            <a:off x="4279111" y="937386"/>
            <a:ext cx="2492837" cy="5686554"/>
          </a:xfrm>
          <a:prstGeom prst="rect">
            <a:avLst/>
          </a:prstGeom>
        </p:spPr>
        <p:txBody>
          <a:bodyPr wrap="square" lIns="84198" tIns="42099" rIns="84198" bIns="42099">
            <a:spAutoFit/>
          </a:bodyPr>
          <a:lstStyle/>
          <a:p>
            <a:pPr algn="r"/>
            <a:r>
              <a:rPr lang="es-ES" sz="2000" dirty="0" smtClean="0">
                <a:latin typeface="MV Boli" pitchFamily="2" charset="0"/>
                <a:cs typeface="MV Boli" pitchFamily="2" charset="0"/>
              </a:rPr>
              <a:t>La torre de Elizabeth, más conocida como Big Ben, está situada en el palacio de Westminster, y es quizá el sello más famoso de Londres e Inglaterra. Además de ser uno de los edificios más famosos de Europa. Fue terminada en 1895, y es la tercera torre de pie más alta del mundo</a:t>
            </a:r>
            <a:r>
              <a:rPr lang="es-ES" sz="2400" dirty="0" smtClean="0"/>
              <a:t>.</a:t>
            </a:r>
            <a:endParaRPr lang="es-ES" sz="2400" dirty="0"/>
          </a:p>
        </p:txBody>
      </p:sp>
    </p:spTree>
  </p:cSld>
  <p:clrMapOvr>
    <a:masterClrMapping/>
  </p:clrMapOvr>
  <p:transition spd="med" advTm="36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Las 10 Más Famosas Torres Del Reloj"/>
          <p:cNvPicPr>
            <a:picLocks noChangeAspect="1" noChangeArrowheads="1"/>
          </p:cNvPicPr>
          <p:nvPr/>
        </p:nvPicPr>
        <p:blipFill>
          <a:blip r:embed="rId2"/>
          <a:srcRect b="12042"/>
          <a:stretch>
            <a:fillRect/>
          </a:stretch>
        </p:blipFill>
        <p:spPr bwMode="auto">
          <a:xfrm>
            <a:off x="0" y="0"/>
            <a:ext cx="7129463" cy="12884775"/>
          </a:xfrm>
          <a:prstGeom prst="rect">
            <a:avLst/>
          </a:prstGeom>
          <a:noFill/>
        </p:spPr>
      </p:pic>
      <p:sp>
        <p:nvSpPr>
          <p:cNvPr id="3" name="2 Rectángulo"/>
          <p:cNvSpPr/>
          <p:nvPr/>
        </p:nvSpPr>
        <p:spPr>
          <a:xfrm>
            <a:off x="386365" y="811981"/>
            <a:ext cx="2249672" cy="2085568"/>
          </a:xfrm>
          <a:prstGeom prst="rect">
            <a:avLst/>
          </a:prstGeom>
        </p:spPr>
        <p:txBody>
          <a:bodyPr wrap="square" lIns="84198" tIns="42099" rIns="84198" bIns="42099">
            <a:spAutoFit/>
          </a:bodyPr>
          <a:lstStyle/>
          <a:p>
            <a:r>
              <a:rPr lang="es-ES" sz="2600" b="1" dirty="0" smtClean="0"/>
              <a:t>Ayuntamiento de Filadelfia, Filadelfia, Estados Unidos</a:t>
            </a:r>
            <a:endParaRPr lang="es-ES" sz="2600" dirty="0"/>
          </a:p>
        </p:txBody>
      </p:sp>
      <p:sp>
        <p:nvSpPr>
          <p:cNvPr id="4" name="3 Rectángulo"/>
          <p:cNvSpPr/>
          <p:nvPr/>
        </p:nvSpPr>
        <p:spPr>
          <a:xfrm>
            <a:off x="4187941" y="607462"/>
            <a:ext cx="2617479" cy="4147671"/>
          </a:xfrm>
          <a:prstGeom prst="rect">
            <a:avLst/>
          </a:prstGeom>
        </p:spPr>
        <p:txBody>
          <a:bodyPr wrap="square" lIns="84198" tIns="42099" rIns="84198" bIns="42099">
            <a:spAutoFit/>
          </a:bodyPr>
          <a:lstStyle/>
          <a:p>
            <a:pPr algn="r"/>
            <a:r>
              <a:rPr lang="es-ES" sz="2400" dirty="0" smtClean="0">
                <a:latin typeface="Monotype Corsiva" pitchFamily="66" charset="0"/>
              </a:rPr>
              <a:t>De pie a una altura de 548 pies, esta torre del reloj se llevó el título del edificio más alto del mundo entre 1901 y 1908. Se compone de cuatro relojes famosos - uno en cada uno de sus lados, con cada reloj mide 26 pies de diámetro</a:t>
            </a:r>
            <a:r>
              <a:rPr lang="es-ES" dirty="0" smtClean="0"/>
              <a:t>.</a:t>
            </a:r>
            <a:endParaRPr lang="es-ES" dirty="0"/>
          </a:p>
        </p:txBody>
      </p:sp>
    </p:spTree>
  </p:cSld>
  <p:clrMapOvr>
    <a:masterClrMapping/>
  </p:clrMapOvr>
  <p:transition spd="med" advTm="31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Las 10 Más Famosas Torres Del Reloj"/>
          <p:cNvPicPr>
            <a:picLocks noChangeAspect="1" noChangeArrowheads="1"/>
          </p:cNvPicPr>
          <p:nvPr/>
        </p:nvPicPr>
        <p:blipFill>
          <a:blip r:embed="rId2"/>
          <a:srcRect/>
          <a:stretch>
            <a:fillRect/>
          </a:stretch>
        </p:blipFill>
        <p:spPr bwMode="auto">
          <a:xfrm>
            <a:off x="0" y="0"/>
            <a:ext cx="7129463" cy="11304588"/>
          </a:xfrm>
          <a:prstGeom prst="rect">
            <a:avLst/>
          </a:prstGeom>
          <a:noFill/>
        </p:spPr>
      </p:pic>
      <p:sp>
        <p:nvSpPr>
          <p:cNvPr id="3" name="2 Rectángulo"/>
          <p:cNvSpPr/>
          <p:nvPr/>
        </p:nvSpPr>
        <p:spPr>
          <a:xfrm>
            <a:off x="386366" y="334767"/>
            <a:ext cx="2243552" cy="2085568"/>
          </a:xfrm>
          <a:prstGeom prst="rect">
            <a:avLst/>
          </a:prstGeom>
        </p:spPr>
        <p:txBody>
          <a:bodyPr wrap="square" lIns="84198" tIns="42099" rIns="84198" bIns="42099">
            <a:spAutoFit/>
          </a:bodyPr>
          <a:lstStyle/>
          <a:p>
            <a:r>
              <a:rPr lang="es-ES" sz="2600" b="1" dirty="0" smtClean="0"/>
              <a:t>Torre del Reloj del Hotel La Meca Royal, Arabia Saudí</a:t>
            </a:r>
            <a:endParaRPr lang="es-ES" sz="2600" dirty="0"/>
          </a:p>
        </p:txBody>
      </p:sp>
      <p:sp>
        <p:nvSpPr>
          <p:cNvPr id="4" name="3 Rectángulo"/>
          <p:cNvSpPr/>
          <p:nvPr/>
        </p:nvSpPr>
        <p:spPr>
          <a:xfrm>
            <a:off x="4350549" y="508758"/>
            <a:ext cx="2380634" cy="3132008"/>
          </a:xfrm>
          <a:prstGeom prst="rect">
            <a:avLst/>
          </a:prstGeom>
        </p:spPr>
        <p:txBody>
          <a:bodyPr wrap="square" lIns="84198" tIns="42099" rIns="84198" bIns="42099">
            <a:spAutoFit/>
          </a:bodyPr>
          <a:lstStyle/>
          <a:p>
            <a:pPr algn="r"/>
            <a:r>
              <a:rPr lang="es-ES" dirty="0" smtClean="0"/>
              <a:t>Esta torre del reloj se encuentra a una altura de 1.972 pies y cuenta con la esfera de reloj más grande del mundo. La torre se compone de cuatro relojes, uno en cada uno de sus lados, los cuales miden 141 pies x 141 pies cada uno.</a:t>
            </a:r>
            <a:endParaRPr lang="es-ES" dirty="0"/>
          </a:p>
        </p:txBody>
      </p:sp>
    </p:spTree>
  </p:cSld>
  <p:clrMapOvr>
    <a:masterClrMapping/>
  </p:clrMapOvr>
  <p:transition spd="med" advTm="25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de Más Famosas Torres De Reloj"/>
          <p:cNvPicPr>
            <a:picLocks noChangeAspect="1" noChangeArrowheads="1"/>
          </p:cNvPicPr>
          <p:nvPr/>
        </p:nvPicPr>
        <p:blipFill>
          <a:blip r:embed="rId2"/>
          <a:srcRect/>
          <a:stretch>
            <a:fillRect/>
          </a:stretch>
        </p:blipFill>
        <p:spPr bwMode="auto">
          <a:xfrm>
            <a:off x="-1" y="0"/>
            <a:ext cx="7129464" cy="11304588"/>
          </a:xfrm>
          <a:prstGeom prst="rect">
            <a:avLst/>
          </a:prstGeom>
          <a:noFill/>
        </p:spPr>
      </p:pic>
      <p:sp>
        <p:nvSpPr>
          <p:cNvPr id="3" name="2 Rectángulo"/>
          <p:cNvSpPr/>
          <p:nvPr/>
        </p:nvSpPr>
        <p:spPr>
          <a:xfrm>
            <a:off x="350021" y="2008956"/>
            <a:ext cx="2071702" cy="5347999"/>
          </a:xfrm>
          <a:prstGeom prst="rect">
            <a:avLst/>
          </a:prstGeom>
        </p:spPr>
        <p:txBody>
          <a:bodyPr wrap="square" lIns="84198" tIns="42099" rIns="84198" bIns="42099">
            <a:spAutoFit/>
          </a:bodyPr>
          <a:lstStyle/>
          <a:p>
            <a:r>
              <a:rPr lang="es-ES" dirty="0" smtClean="0">
                <a:solidFill>
                  <a:srgbClr val="FFFF00"/>
                </a:solidFill>
                <a:latin typeface="Monotype Corsiva" pitchFamily="66" charset="0"/>
              </a:rPr>
              <a:t>El edificio tiene una altura de cuarenta y cinco metros y es una de las pocas construcciones coloniales que quedan en pie en la región de Hong Kong. La Torre del Reloj es lo único que queda de la antigua estación de ferrocarril </a:t>
            </a:r>
            <a:r>
              <a:rPr lang="es-ES" dirty="0" err="1" smtClean="0">
                <a:solidFill>
                  <a:srgbClr val="FFFF00"/>
                </a:solidFill>
                <a:latin typeface="Monotype Corsiva" pitchFamily="66" charset="0"/>
              </a:rPr>
              <a:t>Kowloon</a:t>
            </a:r>
            <a:r>
              <a:rPr lang="es-ES" dirty="0" smtClean="0">
                <a:solidFill>
                  <a:srgbClr val="FFFF00"/>
                </a:solidFill>
                <a:latin typeface="Monotype Corsiva" pitchFamily="66" charset="0"/>
              </a:rPr>
              <a:t>-Cantón, construida en 1917 y demolida en 1978. Por aquel entonces se empezó a construir el moderno Hong Kong que hoy se puede contemplar y disfrutar</a:t>
            </a:r>
            <a:r>
              <a:rPr lang="es-ES" dirty="0" smtClean="0">
                <a:solidFill>
                  <a:srgbClr val="FFFF00"/>
                </a:solidFill>
              </a:rPr>
              <a:t>.</a:t>
            </a:r>
            <a:endParaRPr lang="es-ES" dirty="0">
              <a:solidFill>
                <a:srgbClr val="FFFF00"/>
              </a:solidFill>
            </a:endParaRPr>
          </a:p>
        </p:txBody>
      </p:sp>
      <p:sp>
        <p:nvSpPr>
          <p:cNvPr id="6" name="5 Rectángulo"/>
          <p:cNvSpPr/>
          <p:nvPr/>
        </p:nvSpPr>
        <p:spPr>
          <a:xfrm>
            <a:off x="421459" y="580196"/>
            <a:ext cx="2802942" cy="977572"/>
          </a:xfrm>
          <a:prstGeom prst="rect">
            <a:avLst/>
          </a:prstGeom>
        </p:spPr>
        <p:txBody>
          <a:bodyPr wrap="square" lIns="84198" tIns="42099" rIns="84198" bIns="42099">
            <a:spAutoFit/>
          </a:bodyPr>
          <a:lstStyle/>
          <a:p>
            <a:r>
              <a:rPr lang="es-ES" sz="2900" b="1" dirty="0" smtClean="0">
                <a:solidFill>
                  <a:srgbClr val="FFFF00"/>
                </a:solidFill>
              </a:rPr>
              <a:t>Torre del Reloj en Hong Kong</a:t>
            </a:r>
            <a:endParaRPr lang="es-ES" sz="2900" b="1" dirty="0">
              <a:solidFill>
                <a:srgbClr val="FFFF00"/>
              </a:solidFill>
            </a:endParaRPr>
          </a:p>
        </p:txBody>
      </p:sp>
    </p:spTree>
  </p:cSld>
  <p:clrMapOvr>
    <a:masterClrMapping/>
  </p:clrMapOvr>
  <p:transition spd="med" advTm="35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Las 10 Más Famosas Torres Del Reloj"/>
          <p:cNvPicPr>
            <a:picLocks noChangeAspect="1" noChangeArrowheads="1"/>
          </p:cNvPicPr>
          <p:nvPr/>
        </p:nvPicPr>
        <p:blipFill>
          <a:blip r:embed="rId2"/>
          <a:srcRect l="21395" r="17378" b="4708"/>
          <a:stretch>
            <a:fillRect/>
          </a:stretch>
        </p:blipFill>
        <p:spPr bwMode="auto">
          <a:xfrm>
            <a:off x="1" y="0"/>
            <a:ext cx="7129462" cy="11304588"/>
          </a:xfrm>
          <a:prstGeom prst="rect">
            <a:avLst/>
          </a:prstGeom>
          <a:noFill/>
        </p:spPr>
      </p:pic>
      <p:sp>
        <p:nvSpPr>
          <p:cNvPr id="3" name="2 Rectángulo"/>
          <p:cNvSpPr/>
          <p:nvPr/>
        </p:nvSpPr>
        <p:spPr>
          <a:xfrm>
            <a:off x="261723" y="471115"/>
            <a:ext cx="2679799" cy="1285349"/>
          </a:xfrm>
          <a:prstGeom prst="rect">
            <a:avLst/>
          </a:prstGeom>
          <a:solidFill>
            <a:schemeClr val="accent6">
              <a:lumMod val="60000"/>
              <a:lumOff val="40000"/>
              <a:alpha val="47000"/>
            </a:schemeClr>
          </a:solidFill>
        </p:spPr>
        <p:txBody>
          <a:bodyPr wrap="square" lIns="84198" tIns="42099" rIns="84198" bIns="42099">
            <a:spAutoFit/>
          </a:bodyPr>
          <a:lstStyle/>
          <a:p>
            <a:pPr algn="ctr"/>
            <a:r>
              <a:rPr lang="es-ES" sz="2600" b="1" dirty="0" smtClean="0"/>
              <a:t>El Reloj </a:t>
            </a:r>
            <a:r>
              <a:rPr lang="es-ES" sz="2600" b="1" dirty="0" err="1" smtClean="0"/>
              <a:t>Astronó</a:t>
            </a:r>
            <a:r>
              <a:rPr lang="es-ES" sz="2600" b="1" dirty="0" smtClean="0"/>
              <a:t>-mico de Praga, República Checa</a:t>
            </a:r>
            <a:endParaRPr lang="es-ES" sz="2600" dirty="0"/>
          </a:p>
        </p:txBody>
      </p:sp>
      <p:sp>
        <p:nvSpPr>
          <p:cNvPr id="4" name="3 Rectángulo"/>
          <p:cNvSpPr/>
          <p:nvPr/>
        </p:nvSpPr>
        <p:spPr>
          <a:xfrm>
            <a:off x="4374904" y="5993160"/>
            <a:ext cx="2505276" cy="5071001"/>
          </a:xfrm>
          <a:prstGeom prst="rect">
            <a:avLst/>
          </a:prstGeom>
          <a:solidFill>
            <a:schemeClr val="accent6">
              <a:lumMod val="60000"/>
              <a:lumOff val="40000"/>
              <a:alpha val="50000"/>
            </a:schemeClr>
          </a:solidFill>
        </p:spPr>
        <p:txBody>
          <a:bodyPr wrap="square" lIns="84198" tIns="42099" rIns="84198" bIns="42099">
            <a:spAutoFit/>
          </a:bodyPr>
          <a:lstStyle/>
          <a:p>
            <a:pPr algn="ctr"/>
            <a:r>
              <a:rPr lang="es-ES" b="1" dirty="0" smtClean="0"/>
              <a:t>Este reloj medieval es la </a:t>
            </a:r>
            <a:r>
              <a:rPr lang="es-ES" b="1" dirty="0" err="1" smtClean="0"/>
              <a:t>caraprincipal</a:t>
            </a:r>
            <a:r>
              <a:rPr lang="es-ES" b="1" dirty="0" smtClean="0"/>
              <a:t> de la famosa Plaza de la </a:t>
            </a:r>
            <a:r>
              <a:rPr lang="es-ES" b="1" dirty="0" err="1" smtClean="0"/>
              <a:t>Ccterística</a:t>
            </a:r>
            <a:r>
              <a:rPr lang="es-ES" b="1" dirty="0" smtClean="0"/>
              <a:t> Ciudad Vieja de Praga. De hecho, muchos turistas acuden a la plaza cada día solo para ser testigos de sus famosas figuras en movimiento cuando el reloj marca la hora en punto. Este reloj fue instalado en el año 1410, y es el reloj astronómico más antiguo en estar todavía en funcionamiento.</a:t>
            </a:r>
            <a:endParaRPr lang="es-ES" b="1" dirty="0"/>
          </a:p>
        </p:txBody>
      </p:sp>
    </p:spTree>
  </p:cSld>
  <p:clrMapOvr>
    <a:masterClrMapping/>
  </p:clrMapOvr>
  <p:transition spd="med" advTm="37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Las 10 Más Famosas Torres Del Reloj"/>
          <p:cNvPicPr>
            <a:picLocks noChangeAspect="1" noChangeArrowheads="1"/>
          </p:cNvPicPr>
          <p:nvPr/>
        </p:nvPicPr>
        <p:blipFill>
          <a:blip r:embed="rId3"/>
          <a:srcRect/>
          <a:stretch>
            <a:fillRect/>
          </a:stretch>
        </p:blipFill>
        <p:spPr bwMode="auto">
          <a:xfrm>
            <a:off x="0" y="-1"/>
            <a:ext cx="7129463" cy="11943936"/>
          </a:xfrm>
          <a:prstGeom prst="rect">
            <a:avLst/>
          </a:prstGeom>
          <a:noFill/>
        </p:spPr>
      </p:pic>
      <p:sp>
        <p:nvSpPr>
          <p:cNvPr id="3" name="2 Rectángulo"/>
          <p:cNvSpPr/>
          <p:nvPr/>
        </p:nvSpPr>
        <p:spPr>
          <a:xfrm>
            <a:off x="635773" y="1080262"/>
            <a:ext cx="3071959" cy="2054790"/>
          </a:xfrm>
          <a:prstGeom prst="rect">
            <a:avLst/>
          </a:prstGeom>
          <a:solidFill>
            <a:schemeClr val="accent6">
              <a:lumMod val="60000"/>
              <a:lumOff val="40000"/>
              <a:alpha val="27000"/>
            </a:schemeClr>
          </a:solidFill>
        </p:spPr>
        <p:txBody>
          <a:bodyPr wrap="square" lIns="84198" tIns="42099" rIns="84198" bIns="42099">
            <a:spAutoFit/>
          </a:bodyPr>
          <a:lstStyle/>
          <a:p>
            <a:r>
              <a:rPr lang="es-ES" sz="3200" b="1" dirty="0" err="1" smtClean="0"/>
              <a:t>Rathaus</a:t>
            </a:r>
            <a:r>
              <a:rPr lang="es-ES" sz="3200" b="1" dirty="0" smtClean="0"/>
              <a:t>-</a:t>
            </a:r>
          </a:p>
          <a:p>
            <a:r>
              <a:rPr lang="es-ES" sz="3200" b="1" dirty="0" err="1" smtClean="0"/>
              <a:t>Glockenspiel</a:t>
            </a:r>
            <a:r>
              <a:rPr lang="es-ES" sz="3200" b="1" dirty="0" smtClean="0"/>
              <a:t>, </a:t>
            </a:r>
          </a:p>
          <a:p>
            <a:r>
              <a:rPr lang="es-ES" sz="3200" b="1" dirty="0" err="1" smtClean="0"/>
              <a:t>Munich</a:t>
            </a:r>
            <a:r>
              <a:rPr lang="es-ES" sz="3200" b="1" dirty="0" smtClean="0"/>
              <a:t>, Alemania</a:t>
            </a:r>
            <a:endParaRPr lang="es-ES" sz="3200" dirty="0"/>
          </a:p>
        </p:txBody>
      </p:sp>
      <p:sp>
        <p:nvSpPr>
          <p:cNvPr id="4" name="3 Rectángulo"/>
          <p:cNvSpPr/>
          <p:nvPr/>
        </p:nvSpPr>
        <p:spPr>
          <a:xfrm>
            <a:off x="324044" y="9129138"/>
            <a:ext cx="6455397" cy="1747014"/>
          </a:xfrm>
          <a:prstGeom prst="rect">
            <a:avLst/>
          </a:prstGeom>
          <a:solidFill>
            <a:schemeClr val="accent6">
              <a:lumMod val="60000"/>
              <a:lumOff val="40000"/>
              <a:alpha val="78000"/>
            </a:schemeClr>
          </a:solidFill>
        </p:spPr>
        <p:txBody>
          <a:bodyPr wrap="square" lIns="84198" tIns="42099" rIns="84198" bIns="42099">
            <a:spAutoFit/>
          </a:bodyPr>
          <a:lstStyle/>
          <a:p>
            <a:r>
              <a:rPr lang="es-ES" b="1" dirty="0" smtClean="0"/>
              <a:t>Construido en 1908, esta torre del reloj es una famosa atracción turística en </a:t>
            </a:r>
            <a:r>
              <a:rPr lang="es-ES" b="1" dirty="0" err="1" smtClean="0"/>
              <a:t>Munich</a:t>
            </a:r>
            <a:r>
              <a:rPr lang="es-ES" b="1" dirty="0" smtClean="0"/>
              <a:t>. Cada día a las 11 horas en punto (y durante el verano a las 12 pm y 5 pm) multitudes acuden al reloj para ver dos historias del siglo XVI. Este espectáculo dura de 12 a 15 minutos, y es un verdadero espectáculo, con 43 campanas y 32 figuras de tamaño natural.</a:t>
            </a:r>
            <a:endParaRPr lang="es-ES" b="1" dirty="0"/>
          </a:p>
        </p:txBody>
      </p:sp>
    </p:spTree>
  </p:cSld>
  <p:clrMapOvr>
    <a:masterClrMapping/>
  </p:clrMapOvr>
  <p:transition spd="med" advTm="37000">
    <p:random/>
    <p:sndAc>
      <p:stSnd loop="1">
        <p:snd r:embed="rId2" name="A-Memorial-for-Glenn-Miller-_-Blue-moon.wav"/>
      </p:stSnd>
    </p:sndAc>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Las 10 Más Famosas Torres Del Reloj"/>
          <p:cNvPicPr>
            <a:picLocks noChangeAspect="1" noChangeArrowheads="1"/>
          </p:cNvPicPr>
          <p:nvPr/>
        </p:nvPicPr>
        <p:blipFill>
          <a:blip r:embed="rId2"/>
          <a:srcRect r="43549"/>
          <a:stretch>
            <a:fillRect/>
          </a:stretch>
        </p:blipFill>
        <p:spPr bwMode="auto">
          <a:xfrm>
            <a:off x="0" y="0"/>
            <a:ext cx="7219574" cy="11304588"/>
          </a:xfrm>
          <a:prstGeom prst="rect">
            <a:avLst/>
          </a:prstGeom>
          <a:noFill/>
        </p:spPr>
      </p:pic>
      <p:sp>
        <p:nvSpPr>
          <p:cNvPr id="3" name="2 Rectángulo"/>
          <p:cNvSpPr/>
          <p:nvPr/>
        </p:nvSpPr>
        <p:spPr>
          <a:xfrm>
            <a:off x="448686" y="811982"/>
            <a:ext cx="2880847" cy="916017"/>
          </a:xfrm>
          <a:prstGeom prst="rect">
            <a:avLst/>
          </a:prstGeom>
        </p:spPr>
        <p:txBody>
          <a:bodyPr wrap="none" lIns="84198" tIns="42099" rIns="84198" bIns="42099">
            <a:spAutoFit/>
          </a:bodyPr>
          <a:lstStyle/>
          <a:p>
            <a:r>
              <a:rPr lang="es-ES" sz="2600" b="1" dirty="0" smtClean="0"/>
              <a:t>Torre de Salvador, </a:t>
            </a:r>
          </a:p>
          <a:p>
            <a:r>
              <a:rPr lang="es-ES" sz="2600" b="1" dirty="0" smtClean="0"/>
              <a:t>Moscú, Rusia.</a:t>
            </a:r>
            <a:endParaRPr lang="es-ES" sz="2600" dirty="0"/>
          </a:p>
        </p:txBody>
      </p:sp>
      <p:sp>
        <p:nvSpPr>
          <p:cNvPr id="4" name="3 Rectángulo"/>
          <p:cNvSpPr/>
          <p:nvPr/>
        </p:nvSpPr>
        <p:spPr>
          <a:xfrm>
            <a:off x="278583" y="2151832"/>
            <a:ext cx="2714643" cy="5009445"/>
          </a:xfrm>
          <a:prstGeom prst="rect">
            <a:avLst/>
          </a:prstGeom>
        </p:spPr>
        <p:txBody>
          <a:bodyPr wrap="square" lIns="84198" tIns="42099" rIns="84198" bIns="42099">
            <a:spAutoFit/>
          </a:bodyPr>
          <a:lstStyle/>
          <a:p>
            <a:r>
              <a:rPr lang="es-ES" sz="2000" i="1" dirty="0" smtClean="0">
                <a:latin typeface="Segoe Print" pitchFamily="2" charset="0"/>
              </a:rPr>
              <a:t>Situado en la famosa Plaza Roja se encuentra esta enorme </a:t>
            </a:r>
            <a:r>
              <a:rPr lang="es-ES" sz="2000" dirty="0" smtClean="0">
                <a:latin typeface="Segoe Print" pitchFamily="2" charset="0"/>
              </a:rPr>
              <a:t>torre del reloj diseñado en 1491 e instalada en 1625. Se encuentra cerca de la catedral de San Basilio y forma parte de las paredes del Kremlin, uno de los lugares más llamativos de Moscú</a:t>
            </a:r>
            <a:r>
              <a:rPr lang="es-ES" dirty="0" smtClean="0">
                <a:latin typeface="Segoe Print" pitchFamily="2" charset="0"/>
              </a:rPr>
              <a:t>.</a:t>
            </a:r>
            <a:endParaRPr lang="es-ES" dirty="0">
              <a:latin typeface="Segoe Print" pitchFamily="2" charset="0"/>
            </a:endParaRPr>
          </a:p>
        </p:txBody>
      </p:sp>
    </p:spTree>
  </p:cSld>
  <p:clrMapOvr>
    <a:masterClrMapping/>
  </p:clrMapOvr>
  <p:transition spd="med" advTm="32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Las 10 Más Famosas Torres Del Reloj"/>
          <p:cNvPicPr>
            <a:picLocks noChangeAspect="1" noChangeArrowheads="1"/>
          </p:cNvPicPr>
          <p:nvPr/>
        </p:nvPicPr>
        <p:blipFill>
          <a:blip r:embed="rId2"/>
          <a:srcRect l="7168" r="10664" b="3564"/>
          <a:stretch>
            <a:fillRect/>
          </a:stretch>
        </p:blipFill>
        <p:spPr bwMode="auto">
          <a:xfrm>
            <a:off x="0" y="0"/>
            <a:ext cx="7129464" cy="11651554"/>
          </a:xfrm>
          <a:prstGeom prst="rect">
            <a:avLst/>
          </a:prstGeom>
          <a:noFill/>
        </p:spPr>
      </p:pic>
      <p:sp>
        <p:nvSpPr>
          <p:cNvPr id="3" name="2 Rectángulo"/>
          <p:cNvSpPr/>
          <p:nvPr/>
        </p:nvSpPr>
        <p:spPr>
          <a:xfrm>
            <a:off x="448686" y="539288"/>
            <a:ext cx="1986243" cy="1285349"/>
          </a:xfrm>
          <a:prstGeom prst="rect">
            <a:avLst/>
          </a:prstGeom>
        </p:spPr>
        <p:txBody>
          <a:bodyPr wrap="none" lIns="84198" tIns="42099" rIns="84198" bIns="42099">
            <a:spAutoFit/>
          </a:bodyPr>
          <a:lstStyle/>
          <a:p>
            <a:r>
              <a:rPr lang="it-IT" sz="2600" b="1" dirty="0" smtClean="0"/>
              <a:t>La torre </a:t>
            </a:r>
          </a:p>
          <a:p>
            <a:r>
              <a:rPr lang="it-IT" sz="2600" b="1" dirty="0" smtClean="0"/>
              <a:t>Zytglogge, </a:t>
            </a:r>
          </a:p>
          <a:p>
            <a:r>
              <a:rPr lang="it-IT" sz="2600" b="1" dirty="0" smtClean="0"/>
              <a:t>Berna, Suiza</a:t>
            </a:r>
            <a:endParaRPr lang="es-ES" sz="2600" dirty="0"/>
          </a:p>
        </p:txBody>
      </p:sp>
      <p:sp>
        <p:nvSpPr>
          <p:cNvPr id="4" name="3 Rectángulo"/>
          <p:cNvSpPr/>
          <p:nvPr/>
        </p:nvSpPr>
        <p:spPr>
          <a:xfrm>
            <a:off x="4279111" y="580196"/>
            <a:ext cx="2430516" cy="4240004"/>
          </a:xfrm>
          <a:prstGeom prst="rect">
            <a:avLst/>
          </a:prstGeom>
        </p:spPr>
        <p:txBody>
          <a:bodyPr wrap="square" lIns="84198" tIns="42099" rIns="84198" bIns="42099">
            <a:spAutoFit/>
          </a:bodyPr>
          <a:lstStyle/>
          <a:p>
            <a:pPr algn="r"/>
            <a:r>
              <a:rPr lang="es-ES" dirty="0" smtClean="0">
                <a:latin typeface="Segoe Print" pitchFamily="2" charset="0"/>
              </a:rPr>
              <a:t>Esta torre medieval fue construida en el siglo XIII y desde entonces ha servido como torre de vigilancia, una prisión, una torre de reloj y es utilizada como un monumento. El reloj que se aprecia hoy es un reloj astronómico del siglo XV</a:t>
            </a:r>
            <a:r>
              <a:rPr lang="es-ES" dirty="0" smtClean="0"/>
              <a:t>.</a:t>
            </a:r>
            <a:endParaRPr lang="es-ES" dirty="0"/>
          </a:p>
        </p:txBody>
      </p:sp>
    </p:spTree>
  </p:cSld>
  <p:clrMapOvr>
    <a:masterClrMapping/>
  </p:clrMapOvr>
  <p:transition spd="med" advTm="30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Las 10 Más Famosas Torres Del Reloj"/>
          <p:cNvPicPr>
            <a:picLocks noChangeAspect="1" noChangeArrowheads="1"/>
          </p:cNvPicPr>
          <p:nvPr/>
        </p:nvPicPr>
        <p:blipFill>
          <a:blip r:embed="rId2"/>
          <a:srcRect l="13333" r="7867" b="5374"/>
          <a:stretch>
            <a:fillRect/>
          </a:stretch>
        </p:blipFill>
        <p:spPr bwMode="auto">
          <a:xfrm>
            <a:off x="-236844" y="-1"/>
            <a:ext cx="7366307" cy="11304589"/>
          </a:xfrm>
          <a:prstGeom prst="rect">
            <a:avLst/>
          </a:prstGeom>
          <a:noFill/>
        </p:spPr>
      </p:pic>
      <p:sp>
        <p:nvSpPr>
          <p:cNvPr id="3" name="2 Rectángulo"/>
          <p:cNvSpPr/>
          <p:nvPr/>
        </p:nvSpPr>
        <p:spPr>
          <a:xfrm>
            <a:off x="324044" y="607461"/>
            <a:ext cx="2383431" cy="1808569"/>
          </a:xfrm>
          <a:prstGeom prst="rect">
            <a:avLst/>
          </a:prstGeom>
        </p:spPr>
        <p:txBody>
          <a:bodyPr wrap="square" lIns="84198" tIns="42099" rIns="84198" bIns="42099">
            <a:spAutoFit/>
          </a:bodyPr>
          <a:lstStyle/>
          <a:p>
            <a:r>
              <a:rPr lang="es-ES" sz="2800" b="1" dirty="0" smtClean="0">
                <a:solidFill>
                  <a:srgbClr val="FFFF00"/>
                </a:solidFill>
              </a:rPr>
              <a:t>La torre de la Paz, </a:t>
            </a:r>
          </a:p>
          <a:p>
            <a:r>
              <a:rPr lang="es-ES" sz="2800" b="1" dirty="0" smtClean="0">
                <a:solidFill>
                  <a:srgbClr val="FFFF00"/>
                </a:solidFill>
              </a:rPr>
              <a:t>Ottawa, Canadá</a:t>
            </a:r>
            <a:endParaRPr lang="es-ES" sz="2800" dirty="0">
              <a:solidFill>
                <a:srgbClr val="FFFF00"/>
              </a:solidFill>
            </a:endParaRPr>
          </a:p>
        </p:txBody>
      </p:sp>
      <p:sp>
        <p:nvSpPr>
          <p:cNvPr id="4" name="3 Rectángulo"/>
          <p:cNvSpPr/>
          <p:nvPr/>
        </p:nvSpPr>
        <p:spPr>
          <a:xfrm>
            <a:off x="4063299" y="675634"/>
            <a:ext cx="2679799" cy="4794002"/>
          </a:xfrm>
          <a:prstGeom prst="rect">
            <a:avLst/>
          </a:prstGeom>
        </p:spPr>
        <p:txBody>
          <a:bodyPr wrap="square" lIns="84198" tIns="42099" rIns="84198" bIns="42099">
            <a:spAutoFit/>
          </a:bodyPr>
          <a:lstStyle/>
          <a:p>
            <a:pPr algn="r"/>
            <a:r>
              <a:rPr lang="es-ES" b="1" dirty="0" smtClean="0">
                <a:solidFill>
                  <a:srgbClr val="FFFF00"/>
                </a:solidFill>
                <a:latin typeface="Segoe Print" pitchFamily="2" charset="0"/>
              </a:rPr>
              <a:t>La Torre de la Victoria y la Paz (como se conoce formalmente) es una impresionante torre de reloj situada en medio del centro de bloques en Ottawa (complejo principal del Parlamento canadiense). De pie sobre 302 pies de altura, la Torre de la Paz reemplazó a la Torre Victoria (180 pies) que se quemó en 1916</a:t>
            </a:r>
            <a:r>
              <a:rPr lang="es-ES" dirty="0" smtClean="0">
                <a:solidFill>
                  <a:srgbClr val="FFFF00"/>
                </a:solidFill>
              </a:rPr>
              <a:t>.</a:t>
            </a:r>
            <a:endParaRPr lang="es-ES" dirty="0">
              <a:solidFill>
                <a:srgbClr val="FFFF00"/>
              </a:solidFill>
            </a:endParaRPr>
          </a:p>
        </p:txBody>
      </p:sp>
    </p:spTree>
  </p:cSld>
  <p:clrMapOvr>
    <a:masterClrMapping/>
  </p:clrMapOvr>
  <p:transition spd="med" advTm="33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10 torres"/>
          <p:cNvPicPr>
            <a:picLocks noChangeAspect="1" noChangeArrowheads="1"/>
          </p:cNvPicPr>
          <p:nvPr/>
        </p:nvPicPr>
        <p:blipFill>
          <a:blip r:embed="rId2"/>
          <a:srcRect/>
          <a:stretch>
            <a:fillRect/>
          </a:stretch>
        </p:blipFill>
        <p:spPr bwMode="auto">
          <a:xfrm>
            <a:off x="0" y="0"/>
            <a:ext cx="7170806" cy="11304588"/>
          </a:xfrm>
          <a:prstGeom prst="rect">
            <a:avLst/>
          </a:prstGeom>
          <a:noFill/>
        </p:spPr>
      </p:pic>
      <p:sp>
        <p:nvSpPr>
          <p:cNvPr id="3" name="2 Rectángulo"/>
          <p:cNvSpPr/>
          <p:nvPr/>
        </p:nvSpPr>
        <p:spPr>
          <a:xfrm>
            <a:off x="278583" y="865948"/>
            <a:ext cx="2305874" cy="10056981"/>
          </a:xfrm>
          <a:prstGeom prst="rect">
            <a:avLst/>
          </a:prstGeom>
          <a:solidFill>
            <a:schemeClr val="accent6">
              <a:lumMod val="20000"/>
              <a:lumOff val="80000"/>
              <a:alpha val="63000"/>
            </a:schemeClr>
          </a:solidFill>
        </p:spPr>
        <p:txBody>
          <a:bodyPr wrap="square" lIns="84198" tIns="42099" rIns="84198" bIns="42099">
            <a:spAutoFit/>
          </a:bodyPr>
          <a:lstStyle/>
          <a:p>
            <a:pPr algn="ctr"/>
            <a:r>
              <a:rPr lang="es-ES" dirty="0" smtClean="0"/>
              <a:t>La </a:t>
            </a:r>
            <a:r>
              <a:rPr lang="es-ES" b="1" dirty="0" smtClean="0"/>
              <a:t>Torre del Reloj </a:t>
            </a:r>
            <a:r>
              <a:rPr lang="es-ES" b="1" dirty="0" err="1" smtClean="0"/>
              <a:t>Faisalabad</a:t>
            </a:r>
            <a:r>
              <a:rPr lang="es-ES" dirty="0" smtClean="0"/>
              <a:t> es una torre de reloj en </a:t>
            </a:r>
            <a:r>
              <a:rPr lang="es-ES" b="1" dirty="0" err="1" smtClean="0"/>
              <a:t>Faisalabad</a:t>
            </a:r>
            <a:r>
              <a:rPr lang="es-ES" b="1" dirty="0" smtClean="0"/>
              <a:t>, Punjab, Pakistán</a:t>
            </a:r>
            <a:r>
              <a:rPr lang="es-ES" dirty="0" smtClean="0"/>
              <a:t> , y es uno de los monumentos más antiguos que se conservan en su estado original de la época del </a:t>
            </a:r>
            <a:r>
              <a:rPr lang="es-ES" b="1" dirty="0" err="1" smtClean="0"/>
              <a:t>Raj</a:t>
            </a:r>
            <a:r>
              <a:rPr lang="es-ES" b="1" dirty="0" smtClean="0"/>
              <a:t> británico</a:t>
            </a:r>
            <a:r>
              <a:rPr lang="es-ES" dirty="0" smtClean="0"/>
              <a:t> . Fue construido por los británicos, cuando gobernaron la mayor parte del sur de Asia durante el siglo XIX. La majestuosa Torre del Reloj de </a:t>
            </a:r>
            <a:r>
              <a:rPr lang="es-ES" dirty="0" err="1" smtClean="0"/>
              <a:t>Faisalabad</a:t>
            </a:r>
            <a:r>
              <a:rPr lang="es-ES" dirty="0" smtClean="0"/>
              <a:t> fue construido a partir de los fondos recaudados por los locales </a:t>
            </a:r>
            <a:r>
              <a:rPr lang="es-ES" b="1" dirty="0" err="1" smtClean="0"/>
              <a:t>Zamindars</a:t>
            </a:r>
            <a:r>
              <a:rPr lang="es-ES" dirty="0" smtClean="0"/>
              <a:t> . Los lugareños se refieren a ella como </a:t>
            </a:r>
            <a:r>
              <a:rPr lang="es-ES" b="1" dirty="0" smtClean="0"/>
              <a:t>" </a:t>
            </a:r>
            <a:r>
              <a:rPr lang="es-ES" b="1" dirty="0" err="1" smtClean="0"/>
              <a:t>Ghanta</a:t>
            </a:r>
            <a:r>
              <a:rPr lang="es-ES" b="1" dirty="0" smtClean="0"/>
              <a:t> </a:t>
            </a:r>
            <a:r>
              <a:rPr lang="es-ES" b="1" dirty="0" err="1" smtClean="0"/>
              <a:t>Ghar</a:t>
            </a:r>
            <a:r>
              <a:rPr lang="es-ES" b="1" dirty="0" smtClean="0"/>
              <a:t> "</a:t>
            </a:r>
            <a:r>
              <a:rPr lang="es-ES" dirty="0" smtClean="0"/>
              <a:t>en urdu que se traduce en la Casa de hora en Inglés. Se encuentra en la parte antigua de la ciudad. El reloj se pone en el centro de los ocho mercados que a partir de una mirada a vista de pájaro como la bandera </a:t>
            </a:r>
            <a:r>
              <a:rPr lang="es-ES" dirty="0" err="1" smtClean="0"/>
              <a:t>Union</a:t>
            </a:r>
            <a:r>
              <a:rPr lang="es-ES" dirty="0" smtClean="0"/>
              <a:t> Jack del Reino Unido. </a:t>
            </a:r>
            <a:endParaRPr lang="es-ES" dirty="0"/>
          </a:p>
        </p:txBody>
      </p:sp>
      <p:sp>
        <p:nvSpPr>
          <p:cNvPr id="4" name="3 Rectángulo"/>
          <p:cNvSpPr/>
          <p:nvPr/>
        </p:nvSpPr>
        <p:spPr>
          <a:xfrm>
            <a:off x="4350549" y="580196"/>
            <a:ext cx="2400075" cy="916017"/>
          </a:xfrm>
          <a:prstGeom prst="rect">
            <a:avLst/>
          </a:prstGeom>
        </p:spPr>
        <p:txBody>
          <a:bodyPr wrap="none" lIns="84198" tIns="42099" rIns="84198" bIns="42099">
            <a:spAutoFit/>
          </a:bodyPr>
          <a:lstStyle/>
          <a:p>
            <a:r>
              <a:rPr lang="es-ES" sz="2600" b="1" dirty="0" smtClean="0"/>
              <a:t>Torre del Reloj </a:t>
            </a:r>
          </a:p>
          <a:p>
            <a:r>
              <a:rPr lang="es-ES" sz="2600" b="1" dirty="0" err="1" smtClean="0"/>
              <a:t>Faisalabad</a:t>
            </a:r>
            <a:r>
              <a:rPr lang="es-ES" sz="2600" dirty="0" smtClean="0"/>
              <a:t> </a:t>
            </a:r>
            <a:endParaRPr lang="es-ES" sz="2600" dirty="0"/>
          </a:p>
        </p:txBody>
      </p:sp>
    </p:spTree>
  </p:cSld>
  <p:clrMapOvr>
    <a:masterClrMapping/>
  </p:clrMapOvr>
  <p:transition spd="med" advTm="58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Las 10 Más Famosas Torres Del Reloj"/>
          <p:cNvPicPr>
            <a:picLocks noChangeAspect="1" noChangeArrowheads="1"/>
          </p:cNvPicPr>
          <p:nvPr/>
        </p:nvPicPr>
        <p:blipFill>
          <a:blip r:embed="rId2"/>
          <a:srcRect r="15126" b="2407"/>
          <a:stretch>
            <a:fillRect/>
          </a:stretch>
        </p:blipFill>
        <p:spPr bwMode="auto">
          <a:xfrm>
            <a:off x="0" y="0"/>
            <a:ext cx="7129463" cy="11304588"/>
          </a:xfrm>
          <a:prstGeom prst="rect">
            <a:avLst/>
          </a:prstGeom>
          <a:noFill/>
        </p:spPr>
      </p:pic>
      <p:sp>
        <p:nvSpPr>
          <p:cNvPr id="3" name="2 Rectángulo"/>
          <p:cNvSpPr/>
          <p:nvPr/>
        </p:nvSpPr>
        <p:spPr>
          <a:xfrm>
            <a:off x="3876337" y="334767"/>
            <a:ext cx="2617478" cy="1685458"/>
          </a:xfrm>
          <a:prstGeom prst="rect">
            <a:avLst/>
          </a:prstGeom>
        </p:spPr>
        <p:txBody>
          <a:bodyPr wrap="square" lIns="84198" tIns="42099" rIns="84198" bIns="42099">
            <a:spAutoFit/>
          </a:bodyPr>
          <a:lstStyle/>
          <a:p>
            <a:pPr algn="ctr"/>
            <a:r>
              <a:rPr lang="es-ES" sz="2600" b="1" dirty="0" smtClean="0"/>
              <a:t>El viejo </a:t>
            </a:r>
            <a:r>
              <a:rPr lang="es-ES" sz="2600" b="1" dirty="0" err="1" smtClean="0"/>
              <a:t>Joe</a:t>
            </a:r>
            <a:r>
              <a:rPr lang="es-ES" sz="2600" b="1" dirty="0" smtClean="0"/>
              <a:t>, Universidad de Birmingham, Reino Unido</a:t>
            </a:r>
            <a:endParaRPr lang="es-ES" sz="2600" dirty="0"/>
          </a:p>
        </p:txBody>
      </p:sp>
      <p:sp>
        <p:nvSpPr>
          <p:cNvPr id="4" name="3 Rectángulo"/>
          <p:cNvSpPr/>
          <p:nvPr/>
        </p:nvSpPr>
        <p:spPr>
          <a:xfrm>
            <a:off x="199402" y="9265484"/>
            <a:ext cx="4050860" cy="2024013"/>
          </a:xfrm>
          <a:prstGeom prst="rect">
            <a:avLst/>
          </a:prstGeom>
          <a:solidFill>
            <a:schemeClr val="accent6">
              <a:lumMod val="60000"/>
              <a:lumOff val="40000"/>
              <a:alpha val="21000"/>
            </a:schemeClr>
          </a:solidFill>
        </p:spPr>
        <p:txBody>
          <a:bodyPr wrap="square" lIns="84198" tIns="42099" rIns="84198" bIns="42099">
            <a:spAutoFit/>
          </a:bodyPr>
          <a:lstStyle/>
          <a:p>
            <a:pPr algn="ctr"/>
            <a:r>
              <a:rPr lang="es-ES" b="1" dirty="0" smtClean="0"/>
              <a:t>La torre del reloj en memoria de Joseph Chamberlain es la más alta del mundo, situándose a 328 pies. Después de haber sido completada en 1908, este reloj fue construido para conmemorar a Joseph Chamberlain, el primer Rector de la Universidad</a:t>
            </a:r>
            <a:endParaRPr lang="es-ES" b="1" dirty="0"/>
          </a:p>
        </p:txBody>
      </p:sp>
    </p:spTree>
  </p:cSld>
  <p:clrMapOvr>
    <a:masterClrMapping/>
  </p:clrMapOvr>
  <p:transition spd="med" advTm="33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Las torres de la Basílica de Luján"/>
          <p:cNvPicPr>
            <a:picLocks noChangeAspect="1" noChangeArrowheads="1"/>
          </p:cNvPicPr>
          <p:nvPr/>
        </p:nvPicPr>
        <p:blipFill>
          <a:blip r:embed="rId2"/>
          <a:srcRect/>
          <a:stretch>
            <a:fillRect/>
          </a:stretch>
        </p:blipFill>
        <p:spPr bwMode="auto">
          <a:xfrm>
            <a:off x="1" y="0"/>
            <a:ext cx="7428628" cy="11304588"/>
          </a:xfrm>
          <a:prstGeom prst="rect">
            <a:avLst/>
          </a:prstGeom>
          <a:noFill/>
        </p:spPr>
      </p:pic>
      <p:sp>
        <p:nvSpPr>
          <p:cNvPr id="1029" name="Rectangle 5"/>
          <p:cNvSpPr>
            <a:spLocks noChangeArrowheads="1"/>
          </p:cNvSpPr>
          <p:nvPr/>
        </p:nvSpPr>
        <p:spPr bwMode="auto">
          <a:xfrm>
            <a:off x="350021" y="-348498"/>
            <a:ext cx="1682665" cy="2650667"/>
          </a:xfrm>
          <a:prstGeom prst="rect">
            <a:avLst/>
          </a:prstGeom>
          <a:noFill/>
          <a:ln w="9525">
            <a:noFill/>
            <a:miter lim="800000"/>
            <a:headEnd/>
            <a:tailEnd/>
          </a:ln>
          <a:effectLst/>
        </p:spPr>
        <p:txBody>
          <a:bodyPr vert="horz" wrap="square" lIns="0" tIns="62836" rIns="0" bIns="62836" numCol="1" anchor="ctr" anchorCtr="0" compatLnSpc="1">
            <a:prstTxWarp prst="textNoShape">
              <a:avLst/>
            </a:prstTxWarp>
            <a:spAutoFit/>
          </a:bodyPr>
          <a:lstStyle/>
          <a:p>
            <a:pPr defTabSz="841980" fontAlgn="ctr"/>
            <a:r>
              <a:rPr kumimoji="0" lang="es-ES" sz="2600" b="1" dirty="0" smtClean="0">
                <a:latin typeface="Arial" pitchFamily="34" charset="0"/>
                <a:cs typeface="Arial" pitchFamily="34" charset="0"/>
              </a:rPr>
              <a:t>  </a:t>
            </a:r>
          </a:p>
          <a:p>
            <a:pPr defTabSz="841980" eaLnBrk="0" hangingPunct="0"/>
            <a:endParaRPr kumimoji="0" lang="es-ES" sz="2600" b="1" dirty="0" smtClean="0">
              <a:latin typeface="Arial" pitchFamily="34" charset="0"/>
              <a:cs typeface="Arial" pitchFamily="34" charset="0"/>
            </a:endParaRPr>
          </a:p>
          <a:p>
            <a:pPr defTabSz="841980" eaLnBrk="0" hangingPunct="0"/>
            <a:r>
              <a:rPr kumimoji="0" lang="es-ES" sz="2600" b="1" dirty="0" smtClean="0">
                <a:latin typeface="Arial" pitchFamily="34" charset="0"/>
                <a:cs typeface="Arial" pitchFamily="34" charset="0"/>
              </a:rPr>
              <a:t>Las torres de la Basílica de Luján </a:t>
            </a:r>
          </a:p>
          <a:p>
            <a:pPr defTabSz="841980" eaLnBrk="0" hangingPunct="0"/>
            <a:endParaRPr kumimoji="0" lang="es-ES" sz="700" dirty="0" smtClean="0">
              <a:solidFill>
                <a:srgbClr val="999999"/>
              </a:solidFill>
              <a:latin typeface="Arial" pitchFamily="34" charset="0"/>
              <a:cs typeface="Arial" pitchFamily="34" charset="0"/>
            </a:endParaRPr>
          </a:p>
        </p:txBody>
      </p:sp>
      <p:sp>
        <p:nvSpPr>
          <p:cNvPr id="7" name="6 Rectángulo"/>
          <p:cNvSpPr/>
          <p:nvPr/>
        </p:nvSpPr>
        <p:spPr>
          <a:xfrm>
            <a:off x="278583" y="2223270"/>
            <a:ext cx="1928826" cy="6856105"/>
          </a:xfrm>
          <a:prstGeom prst="rect">
            <a:avLst/>
          </a:prstGeom>
        </p:spPr>
        <p:txBody>
          <a:bodyPr wrap="square" lIns="84198" tIns="42099" rIns="84198" bIns="42099">
            <a:spAutoFit/>
          </a:bodyPr>
          <a:lstStyle/>
          <a:p>
            <a:r>
              <a:rPr lang="es-ES" sz="2000" b="1" dirty="0" smtClean="0">
                <a:latin typeface="Agency FB" pitchFamily="34" charset="0"/>
              </a:rPr>
              <a:t>Tiene una longitud de 104 m y su ancho es de 68,5 m en el crucero y de 42 m en el frente. Posee dos torres de 106 m de altura, con una gran cruz en cada una.</a:t>
            </a:r>
            <a:endParaRPr lang="es-ES" sz="2000" b="1" baseline="30000" dirty="0" smtClean="0">
              <a:latin typeface="Agency FB" pitchFamily="34" charset="0"/>
            </a:endParaRPr>
          </a:p>
          <a:p>
            <a:r>
              <a:rPr lang="es-ES" sz="2000" b="1" dirty="0" smtClean="0">
                <a:latin typeface="Agency FB" pitchFamily="34" charset="0"/>
              </a:rPr>
              <a:t>Tiene un gran órgano, obra de la firma francesa </a:t>
            </a:r>
            <a:r>
              <a:rPr lang="es-ES" sz="2000" b="1" dirty="0" err="1" smtClean="0">
                <a:latin typeface="Agency FB" pitchFamily="34" charset="0"/>
              </a:rPr>
              <a:t>Mutin</a:t>
            </a:r>
            <a:r>
              <a:rPr lang="es-ES" sz="2000" b="1" dirty="0" smtClean="0">
                <a:latin typeface="Agency FB" pitchFamily="34" charset="0"/>
              </a:rPr>
              <a:t> - </a:t>
            </a:r>
            <a:r>
              <a:rPr lang="es-ES" sz="2000" b="1" dirty="0" err="1" smtClean="0">
                <a:latin typeface="Agency FB" pitchFamily="34" charset="0"/>
              </a:rPr>
              <a:t>Cavaillé</a:t>
            </a:r>
            <a:r>
              <a:rPr lang="es-ES" sz="2000" b="1" dirty="0" smtClean="0">
                <a:latin typeface="Agency FB" pitchFamily="34" charset="0"/>
              </a:rPr>
              <a:t> </a:t>
            </a:r>
          </a:p>
          <a:p>
            <a:r>
              <a:rPr lang="es-ES" sz="2000" b="1" dirty="0" err="1" smtClean="0">
                <a:latin typeface="Agency FB" pitchFamily="34" charset="0"/>
              </a:rPr>
              <a:t>Coll</a:t>
            </a:r>
            <a:r>
              <a:rPr lang="es-ES" sz="2000" b="1" dirty="0" smtClean="0">
                <a:latin typeface="Agency FB" pitchFamily="34" charset="0"/>
              </a:rPr>
              <a:t>, que posee la presión de aire </a:t>
            </a:r>
          </a:p>
          <a:p>
            <a:r>
              <a:rPr lang="es-ES" sz="2000" b="1" dirty="0" smtClean="0">
                <a:latin typeface="Agency FB" pitchFamily="34" charset="0"/>
              </a:rPr>
              <a:t>más alta de los órganos argentinos</a:t>
            </a:r>
          </a:p>
          <a:p>
            <a:r>
              <a:rPr lang="es-ES" sz="2000" b="1" dirty="0" smtClean="0">
                <a:latin typeface="Agency FB" pitchFamily="34" charset="0"/>
              </a:rPr>
              <a:t>en parte para </a:t>
            </a:r>
          </a:p>
          <a:p>
            <a:r>
              <a:rPr lang="es-ES" sz="2000" b="1" dirty="0" smtClean="0">
                <a:latin typeface="Agency FB" pitchFamily="34" charset="0"/>
              </a:rPr>
              <a:t>llenar de </a:t>
            </a:r>
            <a:r>
              <a:rPr lang="es-ES" sz="2000" b="1" dirty="0" err="1" smtClean="0">
                <a:latin typeface="Agency FB" pitchFamily="34" charset="0"/>
              </a:rPr>
              <a:t>soni</a:t>
            </a:r>
            <a:endParaRPr lang="es-ES" sz="2000" b="1" dirty="0" smtClean="0">
              <a:latin typeface="Agency FB" pitchFamily="34" charset="0"/>
            </a:endParaRPr>
          </a:p>
          <a:p>
            <a:r>
              <a:rPr lang="es-ES" sz="2000" b="1" dirty="0" smtClean="0">
                <a:latin typeface="Agency FB" pitchFamily="34" charset="0"/>
              </a:rPr>
              <a:t>do la enorme </a:t>
            </a:r>
          </a:p>
          <a:p>
            <a:r>
              <a:rPr lang="es-ES" sz="2000" b="1" dirty="0" smtClean="0">
                <a:latin typeface="Agency FB" pitchFamily="34" charset="0"/>
              </a:rPr>
              <a:t>nave </a:t>
            </a:r>
          </a:p>
          <a:p>
            <a:r>
              <a:rPr lang="es-ES" sz="2000" b="1" dirty="0" smtClean="0">
                <a:latin typeface="Agency FB" pitchFamily="34" charset="0"/>
              </a:rPr>
              <a:t>de la Basílica.</a:t>
            </a:r>
            <a:endParaRPr lang="es-ES" sz="2000" b="1" dirty="0">
              <a:latin typeface="Agency FB" pitchFamily="34" charset="0"/>
            </a:endParaRPr>
          </a:p>
        </p:txBody>
      </p:sp>
    </p:spTree>
  </p:cSld>
  <p:clrMapOvr>
    <a:masterClrMapping/>
  </p:clrMapOvr>
  <p:transition spd="med" advTm="47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Más Famosas Torres De Reloj"/>
          <p:cNvPicPr>
            <a:picLocks noChangeAspect="1" noChangeArrowheads="1"/>
          </p:cNvPicPr>
          <p:nvPr/>
        </p:nvPicPr>
        <p:blipFill>
          <a:blip r:embed="rId2" cstate="print"/>
          <a:srcRect r="11455"/>
          <a:stretch>
            <a:fillRect/>
          </a:stretch>
        </p:blipFill>
        <p:spPr bwMode="auto">
          <a:xfrm>
            <a:off x="0" y="0"/>
            <a:ext cx="7129463" cy="11304588"/>
          </a:xfrm>
          <a:prstGeom prst="rect">
            <a:avLst/>
          </a:prstGeom>
          <a:noFill/>
        </p:spPr>
      </p:pic>
      <p:sp>
        <p:nvSpPr>
          <p:cNvPr id="3" name="2 Rectángulo"/>
          <p:cNvSpPr/>
          <p:nvPr/>
        </p:nvSpPr>
        <p:spPr>
          <a:xfrm>
            <a:off x="324044" y="402941"/>
            <a:ext cx="1258858" cy="1716236"/>
          </a:xfrm>
          <a:prstGeom prst="rect">
            <a:avLst/>
          </a:prstGeom>
        </p:spPr>
        <p:txBody>
          <a:bodyPr wrap="square" lIns="84198" tIns="42099" rIns="84198" bIns="42099">
            <a:spAutoFit/>
          </a:bodyPr>
          <a:lstStyle/>
          <a:p>
            <a:r>
              <a:rPr lang="es-ES" sz="2600" b="1" dirty="0" smtClean="0"/>
              <a:t>Torre de reloj en </a:t>
            </a:r>
            <a:r>
              <a:rPr lang="es-ES" sz="2600" b="1" dirty="0" err="1" smtClean="0"/>
              <a:t>Zurich</a:t>
            </a:r>
            <a:endParaRPr lang="es-ES" sz="2600" b="1" dirty="0"/>
          </a:p>
        </p:txBody>
      </p:sp>
      <p:sp>
        <p:nvSpPr>
          <p:cNvPr id="4" name="3 Rectángulo"/>
          <p:cNvSpPr/>
          <p:nvPr/>
        </p:nvSpPr>
        <p:spPr>
          <a:xfrm>
            <a:off x="4707739" y="334768"/>
            <a:ext cx="2421724" cy="4794002"/>
          </a:xfrm>
          <a:prstGeom prst="rect">
            <a:avLst/>
          </a:prstGeom>
        </p:spPr>
        <p:txBody>
          <a:bodyPr wrap="square" lIns="84198" tIns="42099" rIns="84198" bIns="42099">
            <a:spAutoFit/>
          </a:bodyPr>
          <a:lstStyle/>
          <a:p>
            <a:pPr algn="ctr"/>
            <a:r>
              <a:rPr lang="es-ES" dirty="0" smtClean="0">
                <a:latin typeface="Segoe Print" pitchFamily="2" charset="0"/>
              </a:rPr>
              <a:t>La Torre del Reloj (</a:t>
            </a:r>
            <a:r>
              <a:rPr lang="es-ES" dirty="0" err="1" smtClean="0">
                <a:latin typeface="Segoe Print" pitchFamily="2" charset="0"/>
              </a:rPr>
              <a:t>Zytglogge</a:t>
            </a:r>
            <a:r>
              <a:rPr lang="es-ES" dirty="0" smtClean="0">
                <a:latin typeface="Segoe Print" pitchFamily="2" charset="0"/>
              </a:rPr>
              <a:t>) fue la primera puerta occidental de la ciudad (1191 - 1256) y se cuenta hoy, con su famoso reloj del calendario astronómico montado en 1530, entre los monumentos más importantes de Berna y los relojes grandes más antiguos de toda Suiza</a:t>
            </a:r>
            <a:endParaRPr lang="es-ES" dirty="0">
              <a:latin typeface="Segoe Print" pitchFamily="2" charset="0"/>
            </a:endParaRPr>
          </a:p>
        </p:txBody>
      </p:sp>
    </p:spTree>
  </p:cSld>
  <p:clrMapOvr>
    <a:masterClrMapping/>
  </p:clrMapOvr>
  <p:transition spd="med" advTm="26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10 torres de reloj de famosos de"/>
          <p:cNvPicPr>
            <a:picLocks noChangeAspect="1" noChangeArrowheads="1"/>
          </p:cNvPicPr>
          <p:nvPr/>
        </p:nvPicPr>
        <p:blipFill>
          <a:blip r:embed="rId2"/>
          <a:srcRect/>
          <a:stretch>
            <a:fillRect/>
          </a:stretch>
        </p:blipFill>
        <p:spPr bwMode="auto">
          <a:xfrm>
            <a:off x="0" y="0"/>
            <a:ext cx="7191568" cy="11304588"/>
          </a:xfrm>
          <a:prstGeom prst="rect">
            <a:avLst/>
          </a:prstGeom>
          <a:noFill/>
        </p:spPr>
      </p:pic>
      <p:sp>
        <p:nvSpPr>
          <p:cNvPr id="2" name="1 Rectángulo"/>
          <p:cNvSpPr/>
          <p:nvPr/>
        </p:nvSpPr>
        <p:spPr>
          <a:xfrm>
            <a:off x="350021" y="1294576"/>
            <a:ext cx="2482220" cy="1685458"/>
          </a:xfrm>
          <a:prstGeom prst="rect">
            <a:avLst/>
          </a:prstGeom>
        </p:spPr>
        <p:txBody>
          <a:bodyPr wrap="square" lIns="84198" tIns="42099" rIns="84198" bIns="42099">
            <a:spAutoFit/>
          </a:bodyPr>
          <a:lstStyle/>
          <a:p>
            <a:r>
              <a:rPr lang="es-ES" sz="2600" b="1" i="1" dirty="0" smtClean="0">
                <a:solidFill>
                  <a:srgbClr val="FFFF00"/>
                </a:solidFill>
              </a:rPr>
              <a:t>Torre </a:t>
            </a:r>
            <a:endParaRPr lang="es-ES" sz="2600" b="1" i="1" dirty="0" smtClean="0">
              <a:solidFill>
                <a:srgbClr val="FFFF00"/>
              </a:solidFill>
            </a:endParaRPr>
          </a:p>
          <a:p>
            <a:r>
              <a:rPr lang="es-ES" sz="2600" b="1" i="1" dirty="0" smtClean="0">
                <a:solidFill>
                  <a:srgbClr val="FFFF00"/>
                </a:solidFill>
              </a:rPr>
              <a:t>del </a:t>
            </a:r>
            <a:r>
              <a:rPr lang="es-ES" sz="2600" b="1" i="1" dirty="0" smtClean="0">
                <a:solidFill>
                  <a:srgbClr val="FFFF00"/>
                </a:solidFill>
              </a:rPr>
              <a:t>Reloj </a:t>
            </a:r>
            <a:r>
              <a:rPr lang="es-ES" sz="2600" b="1" i="1" dirty="0" err="1" smtClean="0">
                <a:solidFill>
                  <a:srgbClr val="FFFF00"/>
                </a:solidFill>
              </a:rPr>
              <a:t>LaMeca</a:t>
            </a:r>
            <a:r>
              <a:rPr lang="es-ES" sz="2600" b="1" i="1" dirty="0" smtClean="0">
                <a:solidFill>
                  <a:srgbClr val="FFFF00"/>
                </a:solidFill>
              </a:rPr>
              <a:t>,</a:t>
            </a:r>
          </a:p>
          <a:p>
            <a:r>
              <a:rPr lang="es-ES" sz="2600" b="1" i="1" dirty="0" smtClean="0">
                <a:solidFill>
                  <a:srgbClr val="FFFF00"/>
                </a:solidFill>
              </a:rPr>
              <a:t>Arabia </a:t>
            </a:r>
            <a:r>
              <a:rPr lang="es-ES" sz="2600" b="1" i="1" dirty="0" smtClean="0">
                <a:solidFill>
                  <a:srgbClr val="FFFF00"/>
                </a:solidFill>
              </a:rPr>
              <a:t>Saudí </a:t>
            </a:r>
            <a:endParaRPr lang="es-ES" sz="2600" dirty="0">
              <a:solidFill>
                <a:srgbClr val="FFFF00"/>
              </a:solidFill>
            </a:endParaRPr>
          </a:p>
        </p:txBody>
      </p:sp>
      <p:sp>
        <p:nvSpPr>
          <p:cNvPr id="4" name="3 Rectángulo"/>
          <p:cNvSpPr/>
          <p:nvPr/>
        </p:nvSpPr>
        <p:spPr>
          <a:xfrm>
            <a:off x="4564863" y="402941"/>
            <a:ext cx="2252996" cy="9225984"/>
          </a:xfrm>
          <a:prstGeom prst="rect">
            <a:avLst/>
          </a:prstGeom>
        </p:spPr>
        <p:txBody>
          <a:bodyPr wrap="square" lIns="84198" tIns="42099" rIns="84198" bIns="42099">
            <a:spAutoFit/>
          </a:bodyPr>
          <a:lstStyle/>
          <a:p>
            <a:pPr algn="r"/>
            <a:r>
              <a:rPr lang="es-ES" dirty="0" smtClean="0">
                <a:solidFill>
                  <a:srgbClr val="FF0000"/>
                </a:solidFill>
                <a:latin typeface="Segoe Print" pitchFamily="2" charset="0"/>
              </a:rPr>
              <a:t>Los </a:t>
            </a:r>
            <a:r>
              <a:rPr lang="es-ES" b="1" dirty="0" err="1" smtClean="0">
                <a:solidFill>
                  <a:srgbClr val="FF0000"/>
                </a:solidFill>
                <a:latin typeface="Segoe Print" pitchFamily="2" charset="0"/>
              </a:rPr>
              <a:t>Abraj</a:t>
            </a:r>
            <a:r>
              <a:rPr lang="es-ES" b="1" dirty="0" smtClean="0">
                <a:solidFill>
                  <a:srgbClr val="FF0000"/>
                </a:solidFill>
                <a:latin typeface="Segoe Print" pitchFamily="2" charset="0"/>
              </a:rPr>
              <a:t> Al-</a:t>
            </a:r>
            <a:r>
              <a:rPr lang="es-ES" b="1" dirty="0" err="1" smtClean="0">
                <a:solidFill>
                  <a:srgbClr val="FF0000"/>
                </a:solidFill>
                <a:latin typeface="Segoe Print" pitchFamily="2" charset="0"/>
              </a:rPr>
              <a:t>Bait</a:t>
            </a:r>
            <a:r>
              <a:rPr lang="es-ES" b="1" dirty="0" smtClean="0">
                <a:solidFill>
                  <a:srgbClr val="FF0000"/>
                </a:solidFill>
                <a:latin typeface="Segoe Print" pitchFamily="2" charset="0"/>
              </a:rPr>
              <a:t> </a:t>
            </a:r>
            <a:r>
              <a:rPr lang="es-ES" b="1" dirty="0" err="1" smtClean="0">
                <a:solidFill>
                  <a:srgbClr val="FF0000"/>
                </a:solidFill>
                <a:latin typeface="Segoe Print" pitchFamily="2" charset="0"/>
              </a:rPr>
              <a:t>Towers</a:t>
            </a:r>
            <a:r>
              <a:rPr lang="es-ES" dirty="0" smtClean="0">
                <a:solidFill>
                  <a:srgbClr val="FF0000"/>
                </a:solidFill>
                <a:latin typeface="Segoe Print" pitchFamily="2" charset="0"/>
              </a:rPr>
              <a:t> , también conocido como la </a:t>
            </a:r>
            <a:r>
              <a:rPr lang="es-ES" b="1" dirty="0" smtClean="0">
                <a:solidFill>
                  <a:srgbClr val="FF0000"/>
                </a:solidFill>
                <a:latin typeface="Segoe Print" pitchFamily="2" charset="0"/>
              </a:rPr>
              <a:t>Torre del Reloj La Meca Royal hotel</a:t>
            </a:r>
            <a:r>
              <a:rPr lang="es-ES" dirty="0" smtClean="0">
                <a:solidFill>
                  <a:srgbClr val="FF0000"/>
                </a:solidFill>
                <a:latin typeface="Segoe Print" pitchFamily="2" charset="0"/>
              </a:rPr>
              <a:t> , es un complejo de edificios en </a:t>
            </a:r>
            <a:r>
              <a:rPr lang="es-ES" b="1" dirty="0" smtClean="0">
                <a:solidFill>
                  <a:srgbClr val="FF0000"/>
                </a:solidFill>
                <a:latin typeface="Segoe Print" pitchFamily="2" charset="0"/>
              </a:rPr>
              <a:t>La Meca, Arabia Saudita</a:t>
            </a:r>
            <a:r>
              <a:rPr lang="es-ES" dirty="0" smtClean="0">
                <a:solidFill>
                  <a:srgbClr val="FF0000"/>
                </a:solidFill>
                <a:latin typeface="Segoe Print" pitchFamily="2" charset="0"/>
              </a:rPr>
              <a:t> . El complejo posee varios récords mundiales, como el hotel más alto del mundo, el </a:t>
            </a:r>
            <a:r>
              <a:rPr lang="es-ES" b="1" dirty="0" smtClean="0">
                <a:solidFill>
                  <a:srgbClr val="FF0000"/>
                </a:solidFill>
                <a:latin typeface="Segoe Print" pitchFamily="2" charset="0"/>
              </a:rPr>
              <a:t>reloj de la torre más alta del mundo</a:t>
            </a:r>
            <a:r>
              <a:rPr lang="es-ES" dirty="0" smtClean="0">
                <a:solidFill>
                  <a:srgbClr val="FF0000"/>
                </a:solidFill>
                <a:latin typeface="Segoe Print" pitchFamily="2" charset="0"/>
              </a:rPr>
              <a:t>, el </a:t>
            </a:r>
            <a:r>
              <a:rPr lang="es-ES" b="1" dirty="0" smtClean="0">
                <a:solidFill>
                  <a:srgbClr val="FF0000"/>
                </a:solidFill>
                <a:latin typeface="Segoe Print" pitchFamily="2" charset="0"/>
              </a:rPr>
              <a:t>más grande del mundo la cara del relo</a:t>
            </a:r>
            <a:r>
              <a:rPr lang="es-ES" dirty="0" smtClean="0">
                <a:solidFill>
                  <a:srgbClr val="FF0000"/>
                </a:solidFill>
                <a:latin typeface="Segoe Print" pitchFamily="2" charset="0"/>
              </a:rPr>
              <a:t>j , y la mayor zona mundial de la construcción del piso. La torre del complejo del hotel se convirtió en el segundo edificio más alto del mundo en 2011, sólo superado por el </a:t>
            </a:r>
            <a:r>
              <a:rPr lang="es-ES" dirty="0" err="1" smtClean="0">
                <a:solidFill>
                  <a:srgbClr val="FF0000"/>
                </a:solidFill>
                <a:latin typeface="Segoe Print" pitchFamily="2" charset="0"/>
              </a:rPr>
              <a:t>Burj</a:t>
            </a:r>
            <a:r>
              <a:rPr lang="es-ES" dirty="0" smtClean="0">
                <a:solidFill>
                  <a:srgbClr val="FF0000"/>
                </a:solidFill>
                <a:latin typeface="Segoe Print" pitchFamily="2" charset="0"/>
              </a:rPr>
              <a:t> </a:t>
            </a:r>
            <a:r>
              <a:rPr lang="es-ES" dirty="0" err="1" smtClean="0">
                <a:solidFill>
                  <a:srgbClr val="FF0000"/>
                </a:solidFill>
                <a:latin typeface="Segoe Print" pitchFamily="2" charset="0"/>
              </a:rPr>
              <a:t>Dubai</a:t>
            </a:r>
            <a:r>
              <a:rPr lang="es-ES" dirty="0" smtClean="0">
                <a:solidFill>
                  <a:srgbClr val="FF0000"/>
                </a:solidFill>
                <a:latin typeface="Segoe Print" pitchFamily="2" charset="0"/>
              </a:rPr>
              <a:t> de </a:t>
            </a:r>
            <a:r>
              <a:rPr lang="es-ES" dirty="0" err="1" smtClean="0">
                <a:solidFill>
                  <a:srgbClr val="FF0000"/>
                </a:solidFill>
                <a:latin typeface="Segoe Print" pitchFamily="2" charset="0"/>
              </a:rPr>
              <a:t>Dubai</a:t>
            </a:r>
            <a:r>
              <a:rPr lang="es-ES" dirty="0" smtClean="0">
                <a:solidFill>
                  <a:srgbClr val="FF0000"/>
                </a:solidFill>
                <a:latin typeface="Segoe Print" pitchFamily="2" charset="0"/>
              </a:rPr>
              <a:t>.</a:t>
            </a:r>
            <a:endParaRPr lang="es-ES" dirty="0">
              <a:solidFill>
                <a:srgbClr val="FF0000"/>
              </a:solidFill>
              <a:latin typeface="Segoe Print" pitchFamily="2" charset="0"/>
            </a:endParaRPr>
          </a:p>
        </p:txBody>
      </p:sp>
    </p:spTree>
  </p:cSld>
  <p:clrMapOvr>
    <a:masterClrMapping/>
  </p:clrMapOvr>
  <p:transition spd="med" advTm="45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2.bp.blogspot.com/-Y1xC5iW_T6U/TzMsn3zHq3I/AAAAAAAACVE/KqVlWo5SXc8/s1600/0k0289_gif-sicodelicos-11.gif"/>
          <p:cNvPicPr>
            <a:picLocks noChangeAspect="1" noChangeArrowheads="1" noCrop="1"/>
          </p:cNvPicPr>
          <p:nvPr/>
        </p:nvPicPr>
        <p:blipFill>
          <a:blip r:embed="rId2" cstate="print">
            <a:duotone>
              <a:prstClr val="black"/>
              <a:schemeClr val="accent3">
                <a:tint val="45000"/>
                <a:satMod val="400000"/>
              </a:schemeClr>
            </a:duotone>
          </a:blip>
          <a:srcRect/>
          <a:stretch>
            <a:fillRect/>
          </a:stretch>
        </p:blipFill>
        <p:spPr bwMode="auto">
          <a:xfrm>
            <a:off x="-1" y="0"/>
            <a:ext cx="7129464" cy="11304588"/>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5625159" y="5625175"/>
            <a:ext cx="11304588" cy="54270"/>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1450035" y="5625175"/>
            <a:ext cx="11304588" cy="54270"/>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4" y="0"/>
            <a:ext cx="7129463" cy="114583"/>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4" y="11181481"/>
            <a:ext cx="7129463" cy="123114"/>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428519" y="9724260"/>
            <a:ext cx="850196" cy="971157"/>
          </a:xfrm>
          <a:prstGeom prst="rect">
            <a:avLst/>
          </a:prstGeom>
          <a:noFill/>
          <a:ln w="38100">
            <a:solidFill>
              <a:srgbClr val="1CDEF8"/>
            </a:solidFill>
            <a:miter lim="800000"/>
            <a:headEnd/>
            <a:tailEnd/>
          </a:ln>
        </p:spPr>
      </p:pic>
      <p:sp>
        <p:nvSpPr>
          <p:cNvPr id="19" name="18 Rectángulo"/>
          <p:cNvSpPr/>
          <p:nvPr/>
        </p:nvSpPr>
        <p:spPr>
          <a:xfrm>
            <a:off x="1544059" y="7536423"/>
            <a:ext cx="2099093" cy="1047257"/>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564335" y="2008956"/>
            <a:ext cx="3118147" cy="7063466"/>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4152247" y="4"/>
            <a:ext cx="2727502" cy="7038658"/>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martes, 02 de mayo de 2017</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11:04</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493029" y="9224194"/>
            <a:ext cx="1566265" cy="1539693"/>
          </a:xfrm>
          <a:prstGeom prst="rect">
            <a:avLst/>
          </a:prstGeom>
          <a:noFill/>
        </p:spPr>
      </p:pic>
    </p:spTree>
  </p:cSld>
  <p:clrMapOvr>
    <a:masterClrMapping/>
  </p:clrMapOvr>
  <p:transition spd="med" advTm="1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grpId="1" nodeType="afterEffect">
                                  <p:stCondLst>
                                    <p:cond delay="0"/>
                                  </p:stCondLst>
                                  <p:childTnLst>
                                    <p:animClr clrSpc="hsl" dir="cw">
                                      <p:cBhvr override="childStyle">
                                        <p:cTn id="6" dur="2000" fill="hold"/>
                                        <p:tgtEl>
                                          <p:spTgt spid="22"/>
                                        </p:tgtEl>
                                        <p:attrNameLst>
                                          <p:attrName>style.color</p:attrName>
                                        </p:attrNameLst>
                                      </p:cBhvr>
                                      <p:by>
                                        <p:hsl h="-7200000" s="0" l="0"/>
                                      </p:by>
                                    </p:animClr>
                                    <p:animClr clrSpc="hsl" dir="cw">
                                      <p:cBhvr>
                                        <p:cTn id="7" dur="2000" fill="hold"/>
                                        <p:tgtEl>
                                          <p:spTgt spid="22"/>
                                        </p:tgtEl>
                                        <p:attrNameLst>
                                          <p:attrName>fillcolor</p:attrName>
                                        </p:attrNameLst>
                                      </p:cBhvr>
                                      <p:by>
                                        <p:hsl h="-7200000" s="0" l="0"/>
                                      </p:by>
                                    </p:animClr>
                                    <p:animClr clrSpc="hsl" dir="cw">
                                      <p:cBhvr>
                                        <p:cTn id="8" dur="2000" fill="hold"/>
                                        <p:tgtEl>
                                          <p:spTgt spid="22"/>
                                        </p:tgtEl>
                                        <p:attrNameLst>
                                          <p:attrName>stroke.color</p:attrName>
                                        </p:attrNameLst>
                                      </p:cBhvr>
                                      <p:by>
                                        <p:hsl h="-7200000" s="0" l="0"/>
                                      </p:by>
                                    </p:animClr>
                                    <p:set>
                                      <p:cBhvr>
                                        <p:cTn id="9" dur="2000" fill="hold"/>
                                        <p:tgtEl>
                                          <p:spTgt spid="22"/>
                                        </p:tgtEl>
                                        <p:attrNameLst>
                                          <p:attrName>fill.type</p:attrName>
                                        </p:attrNameLst>
                                      </p:cBhvr>
                                      <p:to>
                                        <p:strVal val="solid"/>
                                      </p:to>
                                    </p:set>
                                  </p:childTnLst>
                                </p:cTn>
                              </p:par>
                              <p:par>
                                <p:cTn id="10" presetID="42" presetClass="entr" presetSubtype="0"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2000"/>
                                        <p:tgtEl>
                                          <p:spTgt spid="22"/>
                                        </p:tgtEl>
                                      </p:cBhvr>
                                    </p:animEffect>
                                    <p:anim calcmode="lin" valueType="num">
                                      <p:cBhvr>
                                        <p:cTn id="13" dur="2000" fill="hold"/>
                                        <p:tgtEl>
                                          <p:spTgt spid="22"/>
                                        </p:tgtEl>
                                        <p:attrNameLst>
                                          <p:attrName>ppt_x</p:attrName>
                                        </p:attrNameLst>
                                      </p:cBhvr>
                                      <p:tavLst>
                                        <p:tav tm="0">
                                          <p:val>
                                            <p:strVal val="#ppt_x"/>
                                          </p:val>
                                        </p:tav>
                                        <p:tav tm="100000">
                                          <p:val>
                                            <p:strVal val="#ppt_x"/>
                                          </p:val>
                                        </p:tav>
                                      </p:tavLst>
                                    </p:anim>
                                    <p:anim calcmode="lin" valueType="num">
                                      <p:cBhvr>
                                        <p:cTn id="14" dur="2000" fill="hold"/>
                                        <p:tgtEl>
                                          <p:spTgt spid="22"/>
                                        </p:tgtEl>
                                        <p:attrNameLst>
                                          <p:attrName>ppt_y</p:attrName>
                                        </p:attrNameLst>
                                      </p:cBhvr>
                                      <p:tavLst>
                                        <p:tav tm="0">
                                          <p:val>
                                            <p:strVal val="#ppt_y+.1"/>
                                          </p:val>
                                        </p:tav>
                                        <p:tav tm="100000">
                                          <p:val>
                                            <p:strVal val="#ppt_y"/>
                                          </p:val>
                                        </p:tav>
                                      </p:tavLst>
                                    </p:anim>
                                  </p:childTnLst>
                                </p:cTn>
                              </p:par>
                            </p:childTnLst>
                          </p:cTn>
                        </p:par>
                        <p:par>
                          <p:cTn id="15" fill="hold">
                            <p:stCondLst>
                              <p:cond delay="2000"/>
                            </p:stCondLst>
                            <p:childTnLst>
                              <p:par>
                                <p:cTn id="16" presetID="12" presetClass="entr" presetSubtype="1" fill="hold" grpId="0" nodeType="afterEffect">
                                  <p:stCondLst>
                                    <p:cond delay="0"/>
                                  </p:stCondLst>
                                  <p:iterate type="lt">
                                    <p:tmPct val="10000"/>
                                  </p:iterate>
                                  <p:childTnLst>
                                    <p:set>
                                      <p:cBhvr>
                                        <p:cTn id="17" dur="1" fill="hold">
                                          <p:stCondLst>
                                            <p:cond delay="0"/>
                                          </p:stCondLst>
                                        </p:cTn>
                                        <p:tgtEl>
                                          <p:spTgt spid="12"/>
                                        </p:tgtEl>
                                        <p:attrNameLst>
                                          <p:attrName>style.visibility</p:attrName>
                                        </p:attrNameLst>
                                      </p:cBhvr>
                                      <p:to>
                                        <p:strVal val="visible"/>
                                      </p:to>
                                    </p:set>
                                    <p:animEffect transition="in" filter="slide(fromTop)">
                                      <p:cBhvr>
                                        <p:cTn id="18" dur="10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xit" presetSubtype="10" fill="hold" nodeType="clickEffect">
                                  <p:stCondLst>
                                    <p:cond delay="0"/>
                                  </p:stCondLst>
                                  <p:childTnLst>
                                    <p:animEffect transition="out" filter="blinds(horizontal)">
                                      <p:cBhvr>
                                        <p:cTn id="22" dur="5000"/>
                                        <p:tgtEl>
                                          <p:spTgt spid="11"/>
                                        </p:tgtEl>
                                      </p:cBhvr>
                                    </p:animEffect>
                                    <p:set>
                                      <p:cBhvr>
                                        <p:cTn id="23" dur="1" fill="hold">
                                          <p:stCondLst>
                                            <p:cond delay="4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 y="2637737"/>
            <a:ext cx="7129463" cy="37682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1" y="3014557"/>
            <a:ext cx="7129463" cy="8290031"/>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544717" y="0"/>
            <a:ext cx="3802380" cy="2574934"/>
          </a:xfrm>
          <a:prstGeom prst="rect">
            <a:avLst/>
          </a:prstGeom>
          <a:noFill/>
        </p:spPr>
      </p:pic>
      <p:sp>
        <p:nvSpPr>
          <p:cNvPr id="4104" name="Text Box 8"/>
          <p:cNvSpPr txBox="1">
            <a:spLocks noChangeArrowheads="1"/>
          </p:cNvSpPr>
          <p:nvPr/>
        </p:nvSpPr>
        <p:spPr bwMode="auto">
          <a:xfrm>
            <a:off x="1" y="3140163"/>
            <a:ext cx="7129463"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891184" y="7787607"/>
            <a:ext cx="2079427" cy="2446824"/>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4396502" y="6908359"/>
            <a:ext cx="1841778" cy="3893803"/>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3148846" y="8038818"/>
            <a:ext cx="950595" cy="1632885"/>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4898655"/>
            <a:ext cx="415885" cy="879246"/>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5777900"/>
            <a:ext cx="415885" cy="879246"/>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6657146"/>
            <a:ext cx="415885" cy="879246"/>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7536392"/>
            <a:ext cx="415885" cy="879246"/>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resentación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Template>
  <TotalTime>7</TotalTime>
  <Words>1092</Words>
  <Application>Microsoft PowerPoint</Application>
  <PresentationFormat>Personalizado</PresentationFormat>
  <Paragraphs>61</Paragraphs>
  <Slides>18</Slides>
  <Notes>0</Notes>
  <HiddenSlides>0</HiddenSlides>
  <MMClips>0</MMClips>
  <ScaleCrop>false</ScaleCrop>
  <HeadingPairs>
    <vt:vector size="4" baseType="variant">
      <vt:variant>
        <vt:lpstr>Tema</vt:lpstr>
      </vt:variant>
      <vt:variant>
        <vt:i4>2</vt:i4>
      </vt:variant>
      <vt:variant>
        <vt:lpstr>Títulos de diapositiva</vt:lpstr>
      </vt:variant>
      <vt:variant>
        <vt:i4>18</vt:i4>
      </vt:variant>
    </vt:vector>
  </HeadingPairs>
  <TitlesOfParts>
    <vt:vector size="20" baseType="lpstr">
      <vt:lpstr>Presentación1</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dc:description>Dios, los bendiga, hoy, mañana y siempre.</dc:description>
  <cp:lastModifiedBy>Jose Luis</cp:lastModifiedBy>
  <cp:revision>8</cp:revision>
  <dcterms:created xsi:type="dcterms:W3CDTF">2017-05-02T08:58:19Z</dcterms:created>
  <dcterms:modified xsi:type="dcterms:W3CDTF">2017-05-02T09:06:06Z</dcterms:modified>
</cp:coreProperties>
</file>