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383" r:id="rId3"/>
    <p:sldId id="389" r:id="rId4"/>
    <p:sldId id="320" r:id="rId5"/>
    <p:sldId id="321" r:id="rId6"/>
    <p:sldId id="322" r:id="rId7"/>
    <p:sldId id="323" r:id="rId8"/>
    <p:sldId id="324" r:id="rId9"/>
    <p:sldId id="325" r:id="rId10"/>
    <p:sldId id="326" r:id="rId11"/>
    <p:sldId id="327" r:id="rId12"/>
    <p:sldId id="328" r:id="rId13"/>
    <p:sldId id="329" r:id="rId14"/>
    <p:sldId id="331" r:id="rId15"/>
    <p:sldId id="332" r:id="rId16"/>
    <p:sldId id="333" r:id="rId17"/>
    <p:sldId id="335" r:id="rId18"/>
    <p:sldId id="334" r:id="rId19"/>
    <p:sldId id="388" r:id="rId20"/>
    <p:sldId id="336" r:id="rId21"/>
    <p:sldId id="337" r:id="rId22"/>
    <p:sldId id="338" r:id="rId23"/>
    <p:sldId id="339" r:id="rId24"/>
    <p:sldId id="340" r:id="rId25"/>
    <p:sldId id="341" r:id="rId26"/>
    <p:sldId id="342" r:id="rId27"/>
    <p:sldId id="344" r:id="rId28"/>
    <p:sldId id="345" r:id="rId29"/>
    <p:sldId id="346" r:id="rId30"/>
    <p:sldId id="347" r:id="rId31"/>
    <p:sldId id="348" r:id="rId32"/>
    <p:sldId id="343" r:id="rId33"/>
    <p:sldId id="363" r:id="rId34"/>
    <p:sldId id="355" r:id="rId35"/>
    <p:sldId id="349" r:id="rId36"/>
    <p:sldId id="350" r:id="rId37"/>
    <p:sldId id="387" r:id="rId38"/>
    <p:sldId id="391" r:id="rId39"/>
    <p:sldId id="352" r:id="rId40"/>
    <p:sldId id="353" r:id="rId41"/>
    <p:sldId id="354" r:id="rId42"/>
    <p:sldId id="356" r:id="rId43"/>
    <p:sldId id="362" r:id="rId44"/>
    <p:sldId id="392" r:id="rId45"/>
    <p:sldId id="357" r:id="rId46"/>
    <p:sldId id="358" r:id="rId47"/>
    <p:sldId id="359" r:id="rId48"/>
    <p:sldId id="361" r:id="rId49"/>
    <p:sldId id="360" r:id="rId50"/>
    <p:sldId id="351" r:id="rId51"/>
    <p:sldId id="364" r:id="rId52"/>
    <p:sldId id="365" r:id="rId53"/>
    <p:sldId id="367" r:id="rId54"/>
    <p:sldId id="390" r:id="rId55"/>
    <p:sldId id="369" r:id="rId56"/>
    <p:sldId id="366" r:id="rId57"/>
    <p:sldId id="368" r:id="rId58"/>
    <p:sldId id="370" r:id="rId59"/>
    <p:sldId id="371" r:id="rId60"/>
    <p:sldId id="373" r:id="rId61"/>
    <p:sldId id="374" r:id="rId62"/>
    <p:sldId id="376" r:id="rId63"/>
    <p:sldId id="384" r:id="rId64"/>
    <p:sldId id="393" r:id="rId65"/>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OfvnXTD8S/5f9VExBd/LQ==" hashData="T4f+EeOcO9r2aYqGIZpVYwPV74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3805"/>
    <a:srgbClr val="FFEE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19" autoAdjust="0"/>
    <p:restoredTop sz="94660"/>
  </p:normalViewPr>
  <p:slideViewPr>
    <p:cSldViewPr>
      <p:cViewPr>
        <p:scale>
          <a:sx n="60" d="100"/>
          <a:sy n="60" d="100"/>
        </p:scale>
        <p:origin x="48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8C523D0D-EE92-4F12-8436-59A294F24667}" type="datetimeFigureOut">
              <a:rPr lang="es-ES"/>
              <a:pPr>
                <a:defRPr/>
              </a:pPr>
              <a:t>24/05/2024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80919C3-55CE-49A5-BAF8-A7D6DF1F2DF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9636" name="3 Marcador de número de diapositiva"/>
          <p:cNvSpPr>
            <a:spLocks noGrp="1"/>
          </p:cNvSpPr>
          <p:nvPr>
            <p:ph type="sldNum" sz="quarter" idx="5"/>
          </p:nvPr>
        </p:nvSpPr>
        <p:spPr bwMode="auto">
          <a:noFill/>
          <a:ln>
            <a:miter lim="800000"/>
            <a:headEnd/>
            <a:tailEnd/>
          </a:ln>
        </p:spPr>
        <p:txBody>
          <a:bodyPr/>
          <a:lstStyle/>
          <a:p>
            <a:fld id="{8DD28D2F-5763-4428-A04C-BFFB44B97B33}" type="slidenum">
              <a:rPr lang="es-CL" smtClean="0"/>
              <a:pPr/>
              <a:t>33</a:t>
            </a:fld>
            <a:endParaRPr lang="es-C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8612" name="3 Marcador de número de diapositiva"/>
          <p:cNvSpPr>
            <a:spLocks noGrp="1"/>
          </p:cNvSpPr>
          <p:nvPr>
            <p:ph type="sldNum" sz="quarter" idx="5"/>
          </p:nvPr>
        </p:nvSpPr>
        <p:spPr bwMode="auto">
          <a:noFill/>
          <a:ln>
            <a:miter lim="800000"/>
            <a:headEnd/>
            <a:tailEnd/>
          </a:ln>
        </p:spPr>
        <p:txBody>
          <a:bodyPr/>
          <a:lstStyle/>
          <a:p>
            <a:fld id="{03E31EED-BEA0-4E00-8E51-426666D0B3D5}" type="slidenum">
              <a:rPr lang="es-CL" smtClean="0"/>
              <a:pPr/>
              <a:t>36</a:t>
            </a:fld>
            <a:endParaRPr lang="es-C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pPr eaLnBrk="1" hangingPunct="1">
              <a:spcBef>
                <a:spcPct val="0"/>
              </a:spcBef>
            </a:pPr>
            <a:endParaRPr lang="es-UY" smtClean="0"/>
          </a:p>
        </p:txBody>
      </p:sp>
      <p:sp>
        <p:nvSpPr>
          <p:cNvPr id="70660" name="3 Marcador de número de diapositiva"/>
          <p:cNvSpPr>
            <a:spLocks noGrp="1"/>
          </p:cNvSpPr>
          <p:nvPr>
            <p:ph type="sldNum" sz="quarter" idx="5"/>
          </p:nvPr>
        </p:nvSpPr>
        <p:spPr bwMode="auto">
          <a:noFill/>
          <a:ln>
            <a:miter lim="800000"/>
            <a:headEnd/>
            <a:tailEnd/>
          </a:ln>
        </p:spPr>
        <p:txBody>
          <a:bodyPr/>
          <a:lstStyle/>
          <a:p>
            <a:fld id="{0BDB2A81-0EF7-41B2-8B5F-2F64F18E4EF3}" type="slidenum">
              <a:rPr lang="es-UY" smtClean="0"/>
              <a:pPr/>
              <a:t>50</a:t>
            </a:fld>
            <a:endParaRPr lang="es-UY"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48C84AA-BA21-4E41-8E09-B798B821A885}" type="datetimeFigureOut">
              <a:rPr lang="es-ES"/>
              <a:pPr>
                <a:defRPr/>
              </a:pPr>
              <a:t>24/05/2024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CC63D4C-E6A1-4D37-BADC-759A7AD0771C}"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37A6209-94D7-434D-9CCC-4D1C70D9A809}" type="datetimeFigureOut">
              <a:rPr lang="es-ES"/>
              <a:pPr>
                <a:defRPr/>
              </a:pPr>
              <a:t>24/05/2024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D619737-32AD-486C-8749-804719CF4736}"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ED33FAD-AD04-4B6D-BFB3-DBEF23C52F7E}" type="datetimeFigureOut">
              <a:rPr lang="es-ES"/>
              <a:pPr>
                <a:defRPr/>
              </a:pPr>
              <a:t>24/05/2024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473EB9-8702-4CD8-BAD0-C7A1C6D41BA2}"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E30E9BD-15E4-4595-A343-A025CE93D631}" type="datetimeFigureOut">
              <a:rPr lang="es-ES"/>
              <a:pPr>
                <a:defRPr/>
              </a:pPr>
              <a:t>24/05/2024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5DA40BA-ADE8-43AF-B8F2-47DA0BD906F1}"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BA762DA-0471-4FD6-8317-27673BBECA43}" type="datetimeFigureOut">
              <a:rPr lang="es-ES"/>
              <a:pPr>
                <a:defRPr/>
              </a:pPr>
              <a:t>24/05/2024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B704A940-B86F-45B3-B85E-0017518E866D}"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1469250-35E3-4CC4-98E2-439B5381EAE7}" type="datetimeFigureOut">
              <a:rPr lang="es-ES"/>
              <a:pPr>
                <a:defRPr/>
              </a:pPr>
              <a:t>24/05/2024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1E6AC6A7-B756-4374-A6A6-618132E93A76}"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B286E79-0DE7-4EAF-8C5B-FE28ADAF4028}" type="datetimeFigureOut">
              <a:rPr lang="es-ES"/>
              <a:pPr>
                <a:defRPr/>
              </a:pPr>
              <a:t>24/05/2024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C1F5B7D-B817-4353-B04A-4A812ADAF869}"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63B00BB-D446-4E23-87D3-5C65940E6EDF}" type="datetimeFigureOut">
              <a:rPr lang="es-ES"/>
              <a:pPr>
                <a:defRPr/>
              </a:pPr>
              <a:t>24/05/2024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2DFC30F-DF39-4B94-8DF7-09FD67217A3A}"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646734F-6340-4DE0-9A19-5EF862FDB533}" type="datetimeFigureOut">
              <a:rPr lang="es-ES"/>
              <a:pPr>
                <a:defRPr/>
              </a:pPr>
              <a:t>24/05/2024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4E21946-3739-4A8B-AC8B-767833265B10}"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B68BD98-121B-448D-BD36-0E0FC7146169}" type="datetimeFigureOut">
              <a:rPr lang="es-ES"/>
              <a:pPr>
                <a:defRPr/>
              </a:pPr>
              <a:t>24/05/2024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3EFC7C7-1AE2-4735-8A9C-06602566529D}"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90500"/>
            <a:ext cx="2057400" cy="40640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90500"/>
            <a:ext cx="6019800" cy="40640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14068C6-2531-4C11-843B-781FCF59D9F1}" type="datetimeFigureOut">
              <a:rPr lang="es-ES"/>
              <a:pPr>
                <a:defRPr/>
              </a:pPr>
              <a:t>24/05/2024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8D59B53-0E6D-4B45-9C2F-39DC8D4AC545}"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155899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BFBE54C6-3A51-4C50-894C-AEBFB8DE8575}" type="datetimeFigureOut">
              <a:rPr lang="es-ES"/>
              <a:pPr>
                <a:defRPr/>
              </a:pPr>
              <a:t>24/05/2024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C022C0B7-5FF2-478E-B0A3-F5443BE8A53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98436507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539552" y="336550"/>
            <a:ext cx="8064896" cy="1079500"/>
          </a:xfrm>
          <a:prstGeom prst="rect">
            <a:avLst/>
          </a:prstGeom>
        </p:spPr>
        <p:txBody>
          <a:bodyPr wrap="none" fromWordArt="1">
            <a:prstTxWarp prst="textTriangle">
              <a:avLst>
                <a:gd name="adj" fmla="val 24937"/>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Torre Eiffel – Construcción de un Coloso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00113" y="1633538"/>
            <a:ext cx="7345362" cy="94615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a:t>
            </a:r>
            <a:r>
              <a:rPr lang="es-ES" sz="3200" kern="10" dirty="0" err="1">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Internét</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a:t>
            </a:r>
          </a:p>
        </p:txBody>
      </p:sp>
      <p:sp>
        <p:nvSpPr>
          <p:cNvPr id="16389" name="WordArt 5"/>
          <p:cNvSpPr>
            <a:spLocks noChangeArrowheads="1" noChangeShapeType="1" noTextEdit="1"/>
          </p:cNvSpPr>
          <p:nvPr/>
        </p:nvSpPr>
        <p:spPr bwMode="auto">
          <a:xfrm>
            <a:off x="684213" y="2641600"/>
            <a:ext cx="7704137" cy="107950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2051050" y="3937000"/>
            <a:ext cx="4679950" cy="65563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Vicente García </a:t>
            </a:r>
          </a:p>
        </p:txBody>
      </p:sp>
      <p:sp>
        <p:nvSpPr>
          <p:cNvPr id="16391" name="WordArt 7"/>
          <p:cNvSpPr>
            <a:spLocks noChangeArrowheads="1" noChangeShapeType="1" noTextEdit="1"/>
          </p:cNvSpPr>
          <p:nvPr/>
        </p:nvSpPr>
        <p:spPr bwMode="auto">
          <a:xfrm>
            <a:off x="2916238" y="4897438"/>
            <a:ext cx="3240087" cy="45561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50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5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0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0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51.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03648" y="0"/>
            <a:ext cx="5688632" cy="1152128"/>
          </a:xfrm>
          <a:prstGeom prst="rect">
            <a:avLst/>
          </a:prstGeom>
          <a:noFill/>
        </p:spPr>
        <p:txBody>
          <a:bodyPr wrap="none" lIns="91440" tIns="45720" rIns="91440" bIns="45720">
            <a:prstTxWarp prst="textStop">
              <a:avLst/>
            </a:prstTxWarp>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Torre Eiffel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467544" y="1201316"/>
            <a:ext cx="8064896" cy="1631216"/>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GUSTAVE EIFFEL, el ingeniero detrás de la torre más icónica del mundo. Construyó puentes, estaciones de tren y la Torre más famosa del planeta: el francés </a:t>
            </a:r>
            <a:r>
              <a:rPr lang="es-ES" sz="2000" i="1" dirty="0" err="1"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Gustave</a:t>
            </a:r>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 Eiffel es el ingeniero que revolucionó los siglos XIX y XX con sus estructuras todavía hoy absolutamente modernas.</a:t>
            </a:r>
            <a:endParaRPr lang="es-ES" sz="2000" i="1" dirty="0">
              <a:solidFill>
                <a:schemeClr val="accent6">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073524"/>
            <a:ext cx="8424936" cy="2246769"/>
          </a:xfrm>
          <a:prstGeom prst="rect">
            <a:avLst/>
          </a:prstGeom>
          <a:noFill/>
        </p:spPr>
        <p:txBody>
          <a:bodyPr wrap="square" rtlCol="0">
            <a:spAutoFit/>
          </a:bodyPr>
          <a:lstStyle/>
          <a:p>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En realidad Eiffel no se llamaba Eiffel. Su familia provenía de Alemania pero su abuelo, </a:t>
            </a:r>
            <a:r>
              <a:rPr lang="es-ES" sz="2000" i="1" dirty="0" err="1"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Jeane</a:t>
            </a:r>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 </a:t>
            </a:r>
            <a:r>
              <a:rPr lang="es-ES" sz="2000" i="1" dirty="0" err="1"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Bönickhausen</a:t>
            </a:r>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 adoptó ese nombre para que en su país adoptivo, Francia, pudiesen pronunciarlo. El pequeño </a:t>
            </a:r>
            <a:r>
              <a:rPr lang="es-ES" sz="2000" i="1" dirty="0" err="1"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Gustave</a:t>
            </a:r>
            <a:r>
              <a:rPr lang="es-ES" sz="20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 nació pues en Dijon todavía con el apellido germano de sus antepasados y no se lo cambió oficialmente hasta los 48 años, así que la torre más francesa del mundo estuvo apunto de tener un nombre alemán.</a:t>
            </a:r>
            <a:endParaRPr lang="es-ES" sz="2000" i="1" dirty="0">
              <a:solidFill>
                <a:schemeClr val="accent6">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5000">
        <p:wipe/>
      </p:transition>
    </mc:Choice>
    <mc:Fallback>
      <p:transition spd="slow" advTm="6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67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10.jpg"/>
          <p:cNvPicPr>
            <a:picLocks noChangeAspect="1" noChangeArrowheads="1"/>
          </p:cNvPicPr>
          <p:nvPr/>
        </p:nvPicPr>
        <p:blipFill>
          <a:blip r:embed="rId3" cstate="print"/>
          <a:srcRect/>
          <a:stretch>
            <a:fillRect/>
          </a:stretch>
        </p:blipFill>
        <p:spPr bwMode="auto">
          <a:xfrm>
            <a:off x="0" y="11113"/>
            <a:ext cx="9144000" cy="60150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Forma libre"/>
          <p:cNvSpPr/>
          <p:nvPr/>
        </p:nvSpPr>
        <p:spPr>
          <a:xfrm rot="10800000" flipV="1">
            <a:off x="-323850" y="0"/>
            <a:ext cx="9467850" cy="5715000"/>
          </a:xfrm>
          <a:custGeom>
            <a:avLst/>
            <a:gdLst>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15498 w 9159498"/>
              <a:gd name="connsiteY0" fmla="*/ 0 h 6865749"/>
              <a:gd name="connsiteX1" fmla="*/ 9159498 w 9159498"/>
              <a:gd name="connsiteY1" fmla="*/ 0 h 6865749"/>
              <a:gd name="connsiteX2" fmla="*/ 9159498 w 9159498"/>
              <a:gd name="connsiteY2" fmla="*/ 6865749 h 6865749"/>
              <a:gd name="connsiteX3" fmla="*/ 15498 w 9159498"/>
              <a:gd name="connsiteY3" fmla="*/ 6865749 h 6865749"/>
              <a:gd name="connsiteX4" fmla="*/ 15498 w 9159498"/>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2556" h="6865749">
                <a:moveTo>
                  <a:pt x="0" y="0"/>
                </a:moveTo>
                <a:lnTo>
                  <a:pt x="9144000" y="0"/>
                </a:lnTo>
                <a:lnTo>
                  <a:pt x="9144000" y="6865749"/>
                </a:lnTo>
                <a:lnTo>
                  <a:pt x="0" y="6865749"/>
                </a:lnTo>
                <a:cubicBezTo>
                  <a:pt x="0" y="4577166"/>
                  <a:pt x="9442556" y="39771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bg1"/>
              </a:solidFill>
            </a:endParaRPr>
          </a:p>
        </p:txBody>
      </p:sp>
      <p:sp>
        <p:nvSpPr>
          <p:cNvPr id="4" name="3 Forma libre"/>
          <p:cNvSpPr/>
          <p:nvPr/>
        </p:nvSpPr>
        <p:spPr>
          <a:xfrm rot="10800000" flipH="1" flipV="1">
            <a:off x="0" y="0"/>
            <a:ext cx="9467850" cy="5715000"/>
          </a:xfrm>
          <a:custGeom>
            <a:avLst/>
            <a:gdLst>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15498 w 9159498"/>
              <a:gd name="connsiteY0" fmla="*/ 0 h 6865749"/>
              <a:gd name="connsiteX1" fmla="*/ 9159498 w 9159498"/>
              <a:gd name="connsiteY1" fmla="*/ 0 h 6865749"/>
              <a:gd name="connsiteX2" fmla="*/ 9159498 w 9159498"/>
              <a:gd name="connsiteY2" fmla="*/ 6865749 h 6865749"/>
              <a:gd name="connsiteX3" fmla="*/ 15498 w 9159498"/>
              <a:gd name="connsiteY3" fmla="*/ 6865749 h 6865749"/>
              <a:gd name="connsiteX4" fmla="*/ 15498 w 9159498"/>
              <a:gd name="connsiteY4" fmla="*/ 0 h 6865749"/>
              <a:gd name="connsiteX0" fmla="*/ 0 w 9144000"/>
              <a:gd name="connsiteY0" fmla="*/ 0 h 6865749"/>
              <a:gd name="connsiteX1" fmla="*/ 9144000 w 9144000"/>
              <a:gd name="connsiteY1" fmla="*/ 0 h 6865749"/>
              <a:gd name="connsiteX2" fmla="*/ 9144000 w 9144000"/>
              <a:gd name="connsiteY2" fmla="*/ 6865749 h 6865749"/>
              <a:gd name="connsiteX3" fmla="*/ 0 w 9144000"/>
              <a:gd name="connsiteY3" fmla="*/ 6865749 h 6865749"/>
              <a:gd name="connsiteX4" fmla="*/ 0 w 9144000"/>
              <a:gd name="connsiteY4" fmla="*/ 0 h 6865749"/>
              <a:gd name="connsiteX0" fmla="*/ 0 w 9442556"/>
              <a:gd name="connsiteY0" fmla="*/ 0 h 6865749"/>
              <a:gd name="connsiteX1" fmla="*/ 9144000 w 9442556"/>
              <a:gd name="connsiteY1" fmla="*/ 0 h 6865749"/>
              <a:gd name="connsiteX2" fmla="*/ 9144000 w 9442556"/>
              <a:gd name="connsiteY2" fmla="*/ 6865749 h 6865749"/>
              <a:gd name="connsiteX3" fmla="*/ 0 w 9442556"/>
              <a:gd name="connsiteY3" fmla="*/ 6865749 h 6865749"/>
              <a:gd name="connsiteX4" fmla="*/ 0 w 9442556"/>
              <a:gd name="connsiteY4" fmla="*/ 0 h 6865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2556" h="6865749">
                <a:moveTo>
                  <a:pt x="0" y="0"/>
                </a:moveTo>
                <a:lnTo>
                  <a:pt x="9144000" y="0"/>
                </a:lnTo>
                <a:lnTo>
                  <a:pt x="9144000" y="6865749"/>
                </a:lnTo>
                <a:lnTo>
                  <a:pt x="0" y="6865749"/>
                </a:lnTo>
                <a:cubicBezTo>
                  <a:pt x="0" y="4577166"/>
                  <a:pt x="9442556" y="39771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395536" y="4657700"/>
            <a:ext cx="8496944"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Gustave</a:t>
            </a:r>
            <a:r>
              <a:rPr lang="es-ES" i="1" dirty="0" smtClean="0">
                <a:effectLst>
                  <a:glow rad="101600">
                    <a:srgbClr val="C00000">
                      <a:alpha val="60000"/>
                    </a:srgbClr>
                  </a:glow>
                  <a:outerShdw blurRad="38100" dist="38100" dir="2700000" algn="tl">
                    <a:srgbClr val="000000">
                      <a:alpha val="43137"/>
                    </a:srgbClr>
                  </a:outerShdw>
                </a:effectLst>
              </a:rPr>
              <a:t> Eiffel (1832/1923) era un ingeniero que creía en la belleza tanto como en la técnica y quizás por eso es suya la </a:t>
            </a:r>
            <a:r>
              <a:rPr lang="es-ES" b="1" i="1" dirty="0" smtClean="0">
                <a:effectLst>
                  <a:glow rad="101600">
                    <a:srgbClr val="C00000">
                      <a:alpha val="60000"/>
                    </a:srgbClr>
                  </a:glow>
                  <a:outerShdw blurRad="38100" dist="38100" dir="2700000" algn="tl">
                    <a:srgbClr val="000000">
                      <a:alpha val="43137"/>
                    </a:srgbClr>
                  </a:outerShdw>
                </a:effectLst>
              </a:rPr>
              <a:t>Torre</a:t>
            </a:r>
            <a:r>
              <a:rPr lang="es-ES" i="1" dirty="0" smtClean="0">
                <a:effectLst>
                  <a:glow rad="101600">
                    <a:srgbClr val="C00000">
                      <a:alpha val="60000"/>
                    </a:srgbClr>
                  </a:glow>
                  <a:outerShdw blurRad="38100" dist="38100" dir="2700000" algn="tl">
                    <a:srgbClr val="000000">
                      <a:alpha val="43137"/>
                    </a:srgbClr>
                  </a:outerShdw>
                </a:effectLst>
              </a:rPr>
              <a:t> más fotografiada del planeta. "Estoy celoso, es más famosa que yo", dijo sobre su obra más celebrada.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sndAc>
          <p:stSnd loop="1">
            <p:snd r:embed="rId2" name="Variadas.wav"/>
          </p:stSnd>
        </p:sndAc>
      </p:transition>
    </mc:Choice>
    <mc:Fallback>
      <p:transition spd="slow" advTm="28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0-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1+ppt_w/2"/>
                                          </p:val>
                                        </p:tav>
                                      </p:tavLst>
                                    </p:anim>
                                    <p:anim calcmode="lin" valueType="num">
                                      <p:cBhvr additive="base">
                                        <p:cTn id="11" dur="3000"/>
                                        <p:tgtEl>
                                          <p:spTgt spid="4"/>
                                        </p:tgtEl>
                                        <p:attrNameLst>
                                          <p:attrName>ppt_y</p:attrName>
                                        </p:attrNameLst>
                                      </p:cBhvr>
                                      <p:tavLst>
                                        <p:tav tm="0">
                                          <p:val>
                                            <p:strVal val="ppt_y"/>
                                          </p:val>
                                        </p:tav>
                                        <p:tav tm="100000">
                                          <p:val>
                                            <p:strVal val="ppt_y"/>
                                          </p:val>
                                        </p:tav>
                                      </p:tavLst>
                                    </p:anim>
                                    <p:set>
                                      <p:cBhvr>
                                        <p:cTn id="12" dur="1" fill="hold">
                                          <p:stCondLst>
                                            <p:cond delay="2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strVal val="4/3*#ppt_w"/>
                                          </p:val>
                                        </p:tav>
                                        <p:tav tm="100000">
                                          <p:val>
                                            <p:strVal val="#ppt_w"/>
                                          </p:val>
                                        </p:tav>
                                      </p:tavLst>
                                    </p:anim>
                                    <p:anim calcmode="lin" valueType="num">
                                      <p:cBhvr>
                                        <p:cTn id="16" dur="4000" fill="hold"/>
                                        <p:tgtEl>
                                          <p:spTgt spid="5"/>
                                        </p:tgtEl>
                                        <p:attrNameLst>
                                          <p:attrName>ppt_h</p:attrName>
                                        </p:attrNameLst>
                                      </p:cBhvr>
                                      <p:tavLst>
                                        <p:tav tm="0">
                                          <p:val>
                                            <p:strVal val="4/3*#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cstate="print"/>
          <a:srcRect/>
          <a:stretch>
            <a:fillRect/>
          </a:stretch>
        </p:blipFill>
        <p:spPr bwMode="auto">
          <a:xfrm>
            <a:off x="-541338" y="0"/>
            <a:ext cx="1022667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ombinar"/>
          <p:cNvSpPr/>
          <p:nvPr/>
        </p:nvSpPr>
        <p:spPr>
          <a:xfrm>
            <a:off x="0" y="0"/>
            <a:ext cx="9144000" cy="2857500"/>
          </a:xfrm>
          <a:prstGeom prst="flowChartMerge">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ombinar"/>
          <p:cNvSpPr/>
          <p:nvPr/>
        </p:nvSpPr>
        <p:spPr>
          <a:xfrm flipV="1">
            <a:off x="0" y="2857500"/>
            <a:ext cx="9144000" cy="2857500"/>
          </a:xfrm>
          <a:prstGeom prst="flowChartMerge">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ombinar"/>
          <p:cNvSpPr/>
          <p:nvPr/>
        </p:nvSpPr>
        <p:spPr>
          <a:xfrm rot="5400000">
            <a:off x="4000500" y="571500"/>
            <a:ext cx="5715000" cy="4572000"/>
          </a:xfrm>
          <a:prstGeom prst="flowChartMerge">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5400000" flipV="1">
            <a:off x="-571500" y="571500"/>
            <a:ext cx="5715000" cy="4572000"/>
          </a:xfrm>
          <a:prstGeom prst="flowChartMerge">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755576"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así es. La esbeltez de su altísima estructura de hierro, que asombró al mundo cuando fue presentada en la Exposición Universal de 1889, es el símbolo de París desde hace más de 130 años.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3"/>
                                        </p:tgtEl>
                                        <p:attrNameLst>
                                          <p:attrName>ppt_x</p:attrName>
                                        </p:attrNameLst>
                                      </p:cBhvr>
                                      <p:tavLst>
                                        <p:tav tm="0">
                                          <p:val>
                                            <p:strVal val="ppt_x"/>
                                          </p:val>
                                        </p:tav>
                                        <p:tav tm="100000">
                                          <p:val>
                                            <p:strVal val="ppt_x"/>
                                          </p:val>
                                        </p:tav>
                                      </p:tavLst>
                                    </p:anim>
                                    <p:anim calcmode="lin" valueType="num">
                                      <p:cBhvr additive="base">
                                        <p:cTn id="19" dur="5000"/>
                                        <p:tgtEl>
                                          <p:spTgt spid="3"/>
                                        </p:tgtEl>
                                        <p:attrNameLst>
                                          <p:attrName>ppt_y</p:attrName>
                                        </p:attrNameLst>
                                      </p:cBhvr>
                                      <p:tavLst>
                                        <p:tav tm="0">
                                          <p:val>
                                            <p:strVal val="ppt_y"/>
                                          </p:val>
                                        </p:tav>
                                        <p:tav tm="100000">
                                          <p:val>
                                            <p:strVal val="1+ppt_h/2"/>
                                          </p:val>
                                        </p:tav>
                                      </p:tavLst>
                                    </p:anim>
                                    <p:set>
                                      <p:cBhvr>
                                        <p:cTn id="20" dur="1" fill="hold">
                                          <p:stCondLst>
                                            <p:cond delay="4999"/>
                                          </p:stCondLst>
                                        </p:cTn>
                                        <p:tgtEl>
                                          <p:spTgt spid="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ppt_x"/>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0-ppt_w/2"/>
                                          </p:val>
                                        </p:tav>
                                      </p:tavLst>
                                    </p:anim>
                                    <p:anim calcmode="lin" valueType="num">
                                      <p:cBhvr additive="base">
                                        <p:cTn id="27" dur="5000"/>
                                        <p:tgtEl>
                                          <p:spTgt spid="5"/>
                                        </p:tgtEl>
                                        <p:attrNameLst>
                                          <p:attrName>ppt_y</p:attrName>
                                        </p:attrNameLst>
                                      </p:cBhvr>
                                      <p:tavLst>
                                        <p:tav tm="0">
                                          <p:val>
                                            <p:strVal val="ppt_y"/>
                                          </p:val>
                                        </p:tav>
                                        <p:tav tm="100000">
                                          <p:val>
                                            <p:strVal val="ppt_y"/>
                                          </p:val>
                                        </p:tav>
                                      </p:tavLst>
                                    </p:anim>
                                    <p:set>
                                      <p:cBhvr>
                                        <p:cTn id="28" dur="1" fill="hold">
                                          <p:stCondLst>
                                            <p:cond delay="4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ppt_y"/>
                                          </p:val>
                                        </p:tav>
                                      </p:tavLst>
                                    </p:anim>
                                    <p:set>
                                      <p:cBhvr>
                                        <p:cTn id="32" dur="1" fill="hold">
                                          <p:stCondLst>
                                            <p:cond delay="4999"/>
                                          </p:stCondLst>
                                        </p:cTn>
                                        <p:tgtEl>
                                          <p:spTgt spid="6"/>
                                        </p:tgtEl>
                                        <p:attrNameLst>
                                          <p:attrName>style.visibility</p:attrName>
                                        </p:attrNameLst>
                                      </p:cBhvr>
                                      <p:to>
                                        <p:strVal val="hidden"/>
                                      </p:to>
                                    </p:set>
                                  </p:childTnLst>
                                </p:cTn>
                              </p:par>
                              <p:par>
                                <p:cTn id="33" presetID="4" presetClass="entr" presetSubtype="32" fill="hold" nodeType="withEffect">
                                  <p:stCondLst>
                                    <p:cond delay="70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4000"/>
                                        <p:tgtEl>
                                          <p:spTgt spid="21506"/>
                                        </p:tgtEl>
                                      </p:cBhvr>
                                    </p:animEffect>
                                  </p:childTnLst>
                                </p:cTn>
                              </p:par>
                              <p:par>
                                <p:cTn id="36" presetID="23" presetClass="entr" presetSubtype="288" fill="hold" nodeType="withEffect">
                                  <p:stCondLst>
                                    <p:cond delay="70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4000" fill="hold"/>
                                        <p:tgtEl>
                                          <p:spTgt spid="21506"/>
                                        </p:tgtEl>
                                        <p:attrNameLst>
                                          <p:attrName>ppt_w</p:attrName>
                                        </p:attrNameLst>
                                      </p:cBhvr>
                                      <p:tavLst>
                                        <p:tav tm="0">
                                          <p:val>
                                            <p:strVal val="4/3*#ppt_w"/>
                                          </p:val>
                                        </p:tav>
                                        <p:tav tm="100000">
                                          <p:val>
                                            <p:strVal val="#ppt_w"/>
                                          </p:val>
                                        </p:tav>
                                      </p:tavLst>
                                    </p:anim>
                                    <p:anim calcmode="lin" valueType="num">
                                      <p:cBhvr>
                                        <p:cTn id="39" dur="4000" fill="hold"/>
                                        <p:tgtEl>
                                          <p:spTgt spid="21506"/>
                                        </p:tgtEl>
                                        <p:attrNameLst>
                                          <p:attrName>ppt_h</p:attrName>
                                        </p:attrNameLst>
                                      </p:cBhvr>
                                      <p:tavLst>
                                        <p:tav tm="0">
                                          <p:val>
                                            <p:strVal val="4/3*#ppt_h"/>
                                          </p:val>
                                        </p:tav>
                                        <p:tav tm="100000">
                                          <p:val>
                                            <p:strVal val="#ppt_h"/>
                                          </p:val>
                                        </p:tav>
                                      </p:tavLst>
                                    </p:anim>
                                  </p:childTnLst>
                                </p:cTn>
                              </p:par>
                            </p:childTnLst>
                          </p:cTn>
                        </p:par>
                        <p:par>
                          <p:cTn id="40" fill="hold">
                            <p:stCondLst>
                              <p:cond delay="5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Documents and Settings\Ana María\Escritorio\316769.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6" descr="C:\Documents and Settings\Ana María\Escritorio\316769.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4" name="Picture 6" descr="C:\Documents and Settings\Ana María\Escritorio\316769.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5" name="Picture 6" descr="C:\Documents and Settings\Ana María\Escritorio\316769.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"Quería demostrar que Francia no es solo el país de la diversión y el entretenimiento, sino también el de los ingenieros y constructores reclamados en todo el globo para construir puentes, viaductos, estaciones y los principales monumentos de la industria moderna", aseguró.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21" presetClass="entr" presetSubtype="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2)">
                                      <p:cBhvr>
                                        <p:cTn id="13" dur="3000"/>
                                        <p:tgtEl>
                                          <p:spTgt spid="2"/>
                                        </p:tgtEl>
                                      </p:cBhvr>
                                    </p:animEffect>
                                  </p:childTnLst>
                                </p:cTn>
                              </p:par>
                              <p:par>
                                <p:cTn id="14" presetID="17" presetClass="entr" presetSubtype="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ppt_x</p:attrName>
                                        </p:attrNameLst>
                                      </p:cBhvr>
                                      <p:tavLst>
                                        <p:tav tm="0">
                                          <p:val>
                                            <p:strVal val="#ppt_x+#ppt_w/2"/>
                                          </p:val>
                                        </p:tav>
                                        <p:tav tm="100000">
                                          <p:val>
                                            <p:strVal val="#ppt_x"/>
                                          </p:val>
                                        </p:tav>
                                      </p:tavLst>
                                    </p:anim>
                                    <p:anim calcmode="lin" valueType="num">
                                      <p:cBhvr>
                                        <p:cTn id="17" dur="3000" fill="hold"/>
                                        <p:tgtEl>
                                          <p:spTgt spid="3"/>
                                        </p:tgtEl>
                                        <p:attrNameLst>
                                          <p:attrName>ppt_y</p:attrName>
                                        </p:attrNameLst>
                                      </p:cBhvr>
                                      <p:tavLst>
                                        <p:tav tm="0">
                                          <p:val>
                                            <p:strVal val="#ppt_y"/>
                                          </p:val>
                                        </p:tav>
                                        <p:tav tm="100000">
                                          <p:val>
                                            <p:strVal val="#ppt_y"/>
                                          </p:val>
                                        </p:tav>
                                      </p:tavLst>
                                    </p:anim>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strVal val="#ppt_h"/>
                                          </p:val>
                                        </p:tav>
                                        <p:tav tm="100000">
                                          <p:val>
                                            <p:strVal val="#ppt_h"/>
                                          </p:val>
                                        </p:tav>
                                      </p:tavLst>
                                    </p:anim>
                                  </p:childTnLst>
                                </p:cTn>
                              </p:par>
                              <p:par>
                                <p:cTn id="20" presetID="21" presetClass="entr" presetSubtype="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2)">
                                      <p:cBhvr>
                                        <p:cTn id="22" dur="3000"/>
                                        <p:tgtEl>
                                          <p:spTgt spid="3"/>
                                        </p:tgtEl>
                                      </p:cBhvr>
                                    </p:animEffect>
                                  </p:childTnLst>
                                </p:cTn>
                              </p:par>
                              <p:par>
                                <p:cTn id="23" presetID="17"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ppt_x</p:attrName>
                                        </p:attrNameLst>
                                      </p:cBhvr>
                                      <p:tavLst>
                                        <p:tav tm="0">
                                          <p:val>
                                            <p:strVal val="#ppt_x-#ppt_w/2"/>
                                          </p:val>
                                        </p:tav>
                                        <p:tav tm="100000">
                                          <p:val>
                                            <p:strVal val="#ppt_x"/>
                                          </p:val>
                                        </p:tav>
                                      </p:tavLst>
                                    </p:anim>
                                    <p:anim calcmode="lin" valueType="num">
                                      <p:cBhvr>
                                        <p:cTn id="26" dur="3000" fill="hold"/>
                                        <p:tgtEl>
                                          <p:spTgt spid="4"/>
                                        </p:tgtEl>
                                        <p:attrNameLst>
                                          <p:attrName>ppt_y</p:attrName>
                                        </p:attrNameLst>
                                      </p:cBhvr>
                                      <p:tavLst>
                                        <p:tav tm="0">
                                          <p:val>
                                            <p:strVal val="#ppt_y"/>
                                          </p:val>
                                        </p:tav>
                                        <p:tav tm="100000">
                                          <p:val>
                                            <p:strVal val="#ppt_y"/>
                                          </p:val>
                                        </p:tav>
                                      </p:tavLst>
                                    </p:anim>
                                    <p:anim calcmode="lin" valueType="num">
                                      <p:cBhvr>
                                        <p:cTn id="27" dur="3000" fill="hold"/>
                                        <p:tgtEl>
                                          <p:spTgt spid="4"/>
                                        </p:tgtEl>
                                        <p:attrNameLst>
                                          <p:attrName>ppt_w</p:attrName>
                                        </p:attrNameLst>
                                      </p:cBhvr>
                                      <p:tavLst>
                                        <p:tav tm="0">
                                          <p:val>
                                            <p:fltVal val="0"/>
                                          </p:val>
                                        </p:tav>
                                        <p:tav tm="100000">
                                          <p:val>
                                            <p:strVal val="#ppt_w"/>
                                          </p:val>
                                        </p:tav>
                                      </p:tavLst>
                                    </p:anim>
                                    <p:anim calcmode="lin" valueType="num">
                                      <p:cBhvr>
                                        <p:cTn id="28" dur="3000" fill="hold"/>
                                        <p:tgtEl>
                                          <p:spTgt spid="4"/>
                                        </p:tgtEl>
                                        <p:attrNameLst>
                                          <p:attrName>ppt_h</p:attrName>
                                        </p:attrNameLst>
                                      </p:cBhvr>
                                      <p:tavLst>
                                        <p:tav tm="0">
                                          <p:val>
                                            <p:strVal val="#ppt_h"/>
                                          </p:val>
                                        </p:tav>
                                        <p:tav tm="100000">
                                          <p:val>
                                            <p:strVal val="#ppt_h"/>
                                          </p:val>
                                        </p:tav>
                                      </p:tavLst>
                                    </p:anim>
                                  </p:childTnLst>
                                </p:cTn>
                              </p:par>
                              <p:par>
                                <p:cTn id="29" presetID="21"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2)">
                                      <p:cBhvr>
                                        <p:cTn id="31" dur="3000"/>
                                        <p:tgtEl>
                                          <p:spTgt spid="4"/>
                                        </p:tgtEl>
                                      </p:cBhvr>
                                    </p:animEffect>
                                  </p:childTnLst>
                                </p:cTn>
                              </p:par>
                              <p:par>
                                <p:cTn id="32" presetID="17"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ppt_x</p:attrName>
                                        </p:attrNameLst>
                                      </p:cBhvr>
                                      <p:tavLst>
                                        <p:tav tm="0">
                                          <p:val>
                                            <p:strVal val="#ppt_x"/>
                                          </p:val>
                                        </p:tav>
                                        <p:tav tm="100000">
                                          <p:val>
                                            <p:strVal val="#ppt_x"/>
                                          </p:val>
                                        </p:tav>
                                      </p:tavLst>
                                    </p:anim>
                                    <p:anim calcmode="lin" valueType="num">
                                      <p:cBhvr>
                                        <p:cTn id="35" dur="3000" fill="hold"/>
                                        <p:tgtEl>
                                          <p:spTgt spid="5"/>
                                        </p:tgtEl>
                                        <p:attrNameLst>
                                          <p:attrName>ppt_y</p:attrName>
                                        </p:attrNameLst>
                                      </p:cBhvr>
                                      <p:tavLst>
                                        <p:tav tm="0">
                                          <p:val>
                                            <p:strVal val="#ppt_y+#ppt_h/2"/>
                                          </p:val>
                                        </p:tav>
                                        <p:tav tm="100000">
                                          <p:val>
                                            <p:strVal val="#ppt_y"/>
                                          </p:val>
                                        </p:tav>
                                      </p:tavLst>
                                    </p:anim>
                                    <p:anim calcmode="lin" valueType="num">
                                      <p:cBhvr>
                                        <p:cTn id="36" dur="3000" fill="hold"/>
                                        <p:tgtEl>
                                          <p:spTgt spid="5"/>
                                        </p:tgtEl>
                                        <p:attrNameLst>
                                          <p:attrName>ppt_w</p:attrName>
                                        </p:attrNameLst>
                                      </p:cBhvr>
                                      <p:tavLst>
                                        <p:tav tm="0">
                                          <p:val>
                                            <p:strVal val="#ppt_w"/>
                                          </p:val>
                                        </p:tav>
                                        <p:tav tm="100000">
                                          <p:val>
                                            <p:strVal val="#ppt_w"/>
                                          </p:val>
                                        </p:tav>
                                      </p:tavLst>
                                    </p:anim>
                                    <p:anim calcmode="lin" valueType="num">
                                      <p:cBhvr>
                                        <p:cTn id="37" dur="3000" fill="hold"/>
                                        <p:tgtEl>
                                          <p:spTgt spid="5"/>
                                        </p:tgtEl>
                                        <p:attrNameLst>
                                          <p:attrName>ppt_h</p:attrName>
                                        </p:attrNameLst>
                                      </p:cBhvr>
                                      <p:tavLst>
                                        <p:tav tm="0">
                                          <p:val>
                                            <p:fltVal val="0"/>
                                          </p:val>
                                        </p:tav>
                                        <p:tav tm="100000">
                                          <p:val>
                                            <p:strVal val="#ppt_h"/>
                                          </p:val>
                                        </p:tav>
                                      </p:tavLst>
                                    </p:anim>
                                  </p:childTnLst>
                                </p:cTn>
                              </p:par>
                              <p:par>
                                <p:cTn id="38" presetID="21" presetClass="entr" presetSubtype="2"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heel(2)">
                                      <p:cBhvr>
                                        <p:cTn id="40" dur="3000"/>
                                        <p:tgtEl>
                                          <p:spTgt spid="5"/>
                                        </p:tgtEl>
                                      </p:cBhvr>
                                    </p:animEffect>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na María\Escritorio\1.jpg"/>
          <p:cNvPicPr>
            <a:picLocks noChangeAspect="1" noChangeArrowheads="1"/>
          </p:cNvPicPr>
          <p:nvPr/>
        </p:nvPicPr>
        <p:blipFill>
          <a:blip r:embed="rId2" cstate="print"/>
          <a:srcRect/>
          <a:stretch>
            <a:fillRect/>
          </a:stretch>
        </p:blipFill>
        <p:spPr bwMode="auto">
          <a:xfrm>
            <a:off x="-323850" y="0"/>
            <a:ext cx="9791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CuadroTexto"/>
          <p:cNvSpPr txBox="1"/>
          <p:nvPr/>
        </p:nvSpPr>
        <p:spPr>
          <a:xfrm>
            <a:off x="251520"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todo eso (y más) diseño él en sus 90 años de vida. ¿Sabías que la estructura metálica de la Estatua de la Libertad también lleva su firma?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grpId="1" nodeType="withEffect">
                                  <p:stCondLst>
                                    <p:cond delay="0"/>
                                  </p:stCondLst>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8" presetClass="exit" presetSubtype="16" fill="hold" grpId="0" nodeType="withEffect">
                                  <p:stCondLst>
                                    <p:cond delay="0"/>
                                  </p:stCondLst>
                                  <p:childTnLst>
                                    <p:animEffect transition="out" filter="diamond(in)">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19" presetClass="exit" presetSubtype="5"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ppt_w"/>
                                          </p:val>
                                        </p:tav>
                                      </p:tavLst>
                                    </p:anim>
                                    <p:anim calcmode="lin" valueType="num">
                                      <p:cBhvr>
                                        <p:cTn id="1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3000" fill="hold"/>
                                        <p:tgtEl>
                                          <p:spTgt spid="5122"/>
                                        </p:tgtEl>
                                        <p:attrNameLst>
                                          <p:attrName>ppt_w</p:attrName>
                                        </p:attrNameLst>
                                      </p:cBhvr>
                                      <p:tavLst>
                                        <p:tav tm="0">
                                          <p:val>
                                            <p:strVal val="4/3*#ppt_w"/>
                                          </p:val>
                                        </p:tav>
                                        <p:tav tm="100000">
                                          <p:val>
                                            <p:strVal val="#ppt_w"/>
                                          </p:val>
                                        </p:tav>
                                      </p:tavLst>
                                    </p:anim>
                                    <p:anim calcmode="lin" valueType="num">
                                      <p:cBhvr>
                                        <p:cTn id="22" dur="3000" fill="hold"/>
                                        <p:tgtEl>
                                          <p:spTgt spid="5122"/>
                                        </p:tgtEl>
                                        <p:attrNameLst>
                                          <p:attrName>ppt_h</p:attrName>
                                        </p:attrNameLst>
                                      </p:cBhvr>
                                      <p:tavLst>
                                        <p:tav tm="0">
                                          <p:val>
                                            <p:strVal val="4/3*#ppt_h"/>
                                          </p:val>
                                        </p:tav>
                                        <p:tav tm="100000">
                                          <p:val>
                                            <p:strVal val="#ppt_h"/>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na María\Escritorio\Sin título-1.jpg"/>
          <p:cNvPicPr>
            <a:picLocks noChangeAspect="1" noChangeArrowheads="1"/>
          </p:cNvPicPr>
          <p:nvPr/>
        </p:nvPicPr>
        <p:blipFill>
          <a:blip r:embed="rId2" cstate="print"/>
          <a:srcRect/>
          <a:stretch>
            <a:fillRect/>
          </a:stretch>
        </p:blipFill>
        <p:spPr bwMode="auto">
          <a:xfrm>
            <a:off x="0" y="11113"/>
            <a:ext cx="9144000" cy="60150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4572000" cy="2857500"/>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4572000" y="0"/>
            <a:ext cx="4572000" cy="2857500"/>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2857500"/>
            <a:ext cx="4572000" cy="2857500"/>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4572000" y="2857500"/>
            <a:ext cx="4572000" cy="2857500"/>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necesitaron cinco meses para construir los cimientos y veintiún meses para ensamblar la parte metálica de la torre. Es una velocidad récord, si se tienen en cuenta los medios rudimentarios de la época.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blinds(vertical)">
                                      <p:cBhvr>
                                        <p:cTn id="19" dur="4000"/>
                                        <p:tgtEl>
                                          <p:spTgt spid="8195"/>
                                        </p:tgtEl>
                                      </p:cBhvr>
                                    </p:animEffect>
                                  </p:childTnLst>
                                </p:cTn>
                              </p:par>
                              <p:par>
                                <p:cTn id="20" presetID="23" presetClass="entr" presetSubtype="288" fill="hold" nodeType="withEffect">
                                  <p:stCondLst>
                                    <p:cond delay="0"/>
                                  </p:stCondLst>
                                  <p:childTnLst>
                                    <p:set>
                                      <p:cBhvr>
                                        <p:cTn id="21" dur="1" fill="hold">
                                          <p:stCondLst>
                                            <p:cond delay="0"/>
                                          </p:stCondLst>
                                        </p:cTn>
                                        <p:tgtEl>
                                          <p:spTgt spid="8195"/>
                                        </p:tgtEl>
                                        <p:attrNameLst>
                                          <p:attrName>style.visibility</p:attrName>
                                        </p:attrNameLst>
                                      </p:cBhvr>
                                      <p:to>
                                        <p:strVal val="visible"/>
                                      </p:to>
                                    </p:set>
                                    <p:anim calcmode="lin" valueType="num">
                                      <p:cBhvr>
                                        <p:cTn id="22" dur="4000" fill="hold"/>
                                        <p:tgtEl>
                                          <p:spTgt spid="8195"/>
                                        </p:tgtEl>
                                        <p:attrNameLst>
                                          <p:attrName>ppt_w</p:attrName>
                                        </p:attrNameLst>
                                      </p:cBhvr>
                                      <p:tavLst>
                                        <p:tav tm="0">
                                          <p:val>
                                            <p:strVal val="4/3*#ppt_w"/>
                                          </p:val>
                                        </p:tav>
                                        <p:tav tm="100000">
                                          <p:val>
                                            <p:strVal val="#ppt_w"/>
                                          </p:val>
                                        </p:tav>
                                      </p:tavLst>
                                    </p:anim>
                                    <p:anim calcmode="lin" valueType="num">
                                      <p:cBhvr>
                                        <p:cTn id="23" dur="4000" fill="hold"/>
                                        <p:tgtEl>
                                          <p:spTgt spid="8195"/>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C:\Documents and Settings\Ana María\Escritorio\13391971BH.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13391971BH.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montaje de la torre es una maravilla de precisión, como reconocieron todos los cronistas de la época. Con fecha de inicio en enero 1887, la obra terminó el día 31 </a:t>
            </a:r>
            <a:r>
              <a:rPr lang="es-ES" i="1" dirty="0" smtClean="0">
                <a:effectLst>
                  <a:glow rad="101600">
                    <a:srgbClr val="C00000">
                      <a:alpha val="60000"/>
                    </a:srgbClr>
                  </a:glow>
                  <a:outerShdw blurRad="38100" dist="38100" dir="2700000" algn="tl">
                    <a:srgbClr val="000000">
                      <a:alpha val="43137"/>
                    </a:srgbClr>
                  </a:outerShdw>
                </a:effectLst>
              </a:rPr>
              <a:t>de marzo de 1889</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Gustave</a:t>
            </a:r>
            <a:r>
              <a:rPr lang="es-ES" i="1" dirty="0" smtClean="0">
                <a:effectLst>
                  <a:glow rad="101600">
                    <a:srgbClr val="C00000">
                      <a:alpha val="60000"/>
                    </a:srgbClr>
                  </a:glow>
                  <a:outerShdw blurRad="38100" dist="38100" dir="2700000" algn="tl">
                    <a:srgbClr val="000000">
                      <a:alpha val="43137"/>
                    </a:srgbClr>
                  </a:outerShdw>
                </a:effectLst>
              </a:rPr>
              <a:t> Eiffel fue condecorado con la Legión de Honor en la estrecha plataforma de la cima.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1000">
        <p15:prstTrans prst="peelOff"/>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96258"/>
                                        </p:tgtEl>
                                        <p:attrNameLst>
                                          <p:attrName>style.visibility</p:attrName>
                                        </p:attrNameLst>
                                      </p:cBhvr>
                                      <p:to>
                                        <p:strVal val="visible"/>
                                      </p:to>
                                    </p:set>
                                    <p:animEffect transition="in" filter="circle(out)">
                                      <p:cBhvr>
                                        <p:cTn id="14" dur="4000"/>
                                        <p:tgtEl>
                                          <p:spTgt spid="96258"/>
                                        </p:tgtEl>
                                      </p:cBhvr>
                                    </p:animEffect>
                                  </p:childTnLst>
                                </p:cTn>
                              </p:par>
                              <p:par>
                                <p:cTn id="15" presetID="23" presetClass="entr" presetSubtype="288" fill="hold" nodeType="withEffect">
                                  <p:stCondLst>
                                    <p:cond delay="0"/>
                                  </p:stCondLst>
                                  <p:childTnLst>
                                    <p:set>
                                      <p:cBhvr>
                                        <p:cTn id="16" dur="1" fill="hold">
                                          <p:stCondLst>
                                            <p:cond delay="0"/>
                                          </p:stCondLst>
                                        </p:cTn>
                                        <p:tgtEl>
                                          <p:spTgt spid="96258"/>
                                        </p:tgtEl>
                                        <p:attrNameLst>
                                          <p:attrName>style.visibility</p:attrName>
                                        </p:attrNameLst>
                                      </p:cBhvr>
                                      <p:to>
                                        <p:strVal val="visible"/>
                                      </p:to>
                                    </p:set>
                                    <p:anim calcmode="lin" valueType="num">
                                      <p:cBhvr>
                                        <p:cTn id="17" dur="4000" fill="hold"/>
                                        <p:tgtEl>
                                          <p:spTgt spid="96258"/>
                                        </p:tgtEl>
                                        <p:attrNameLst>
                                          <p:attrName>ppt_w</p:attrName>
                                        </p:attrNameLst>
                                      </p:cBhvr>
                                      <p:tavLst>
                                        <p:tav tm="0">
                                          <p:val>
                                            <p:strVal val="4/3*#ppt_w"/>
                                          </p:val>
                                        </p:tav>
                                        <p:tav tm="100000">
                                          <p:val>
                                            <p:strVal val="#ppt_w"/>
                                          </p:val>
                                        </p:tav>
                                      </p:tavLst>
                                    </p:anim>
                                    <p:anim calcmode="lin" valueType="num">
                                      <p:cBhvr>
                                        <p:cTn id="18" dur="4000" fill="hold"/>
                                        <p:tgtEl>
                                          <p:spTgt spid="96258"/>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Proceso"/>
          <p:cNvSpPr/>
          <p:nvPr/>
        </p:nvSpPr>
        <p:spPr>
          <a:xfrm>
            <a:off x="0" y="0"/>
            <a:ext cx="9144000" cy="5715000"/>
          </a:xfrm>
          <a:prstGeom prst="flowChartProcess">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Proceso"/>
          <p:cNvSpPr/>
          <p:nvPr/>
        </p:nvSpPr>
        <p:spPr>
          <a:xfrm>
            <a:off x="0" y="0"/>
            <a:ext cx="9144000" cy="5715000"/>
          </a:xfrm>
          <a:prstGeom prst="flowChartProcess">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CuadroTexto"/>
          <p:cNvSpPr txBox="1"/>
          <p:nvPr/>
        </p:nvSpPr>
        <p:spPr>
          <a:xfrm>
            <a:off x="251520" y="4297660"/>
            <a:ext cx="864096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Debates y polémicas sobre la torre Eiffel. </a:t>
            </a:r>
            <a:r>
              <a:rPr lang="es-ES" i="1" dirty="0" smtClean="0">
                <a:effectLst>
                  <a:glow rad="101600">
                    <a:srgbClr val="C00000">
                      <a:alpha val="60000"/>
                    </a:srgbClr>
                  </a:glow>
                  <a:outerShdw blurRad="38100" dist="38100" dir="2700000" algn="tl">
                    <a:srgbClr val="000000">
                      <a:alpha val="43137"/>
                    </a:srgbClr>
                  </a:outerShdw>
                </a:effectLst>
              </a:rPr>
              <a:t>Incluso antes de haber terminado su construcción, la torre ya estaba en el ojo del huracán de los debates. Ridiculizada por las críticas de grandes nombres del mundo de las letras y las artes, la torre supo sobreponerse y disfrutar del éxito merecido.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ripp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4000" fill="hold"/>
                                        <p:tgtEl>
                                          <p:spTgt spid="7170"/>
                                        </p:tgtEl>
                                        <p:attrNameLst>
                                          <p:attrName>ppt_w</p:attrName>
                                        </p:attrNameLst>
                                      </p:cBhvr>
                                      <p:tavLst>
                                        <p:tav tm="0">
                                          <p:val>
                                            <p:strVal val="4/3*#ppt_w"/>
                                          </p:val>
                                        </p:tav>
                                        <p:tav tm="100000">
                                          <p:val>
                                            <p:strVal val="#ppt_w"/>
                                          </p:val>
                                        </p:tav>
                                      </p:tavLst>
                                    </p:anim>
                                    <p:anim calcmode="lin" valueType="num">
                                      <p:cBhvr>
                                        <p:cTn id="8" dur="4000" fill="hold"/>
                                        <p:tgtEl>
                                          <p:spTgt spid="7170"/>
                                        </p:tgtEl>
                                        <p:attrNameLst>
                                          <p:attrName>ppt_h</p:attrName>
                                        </p:attrNameLst>
                                      </p:cBhvr>
                                      <p:tavLst>
                                        <p:tav tm="0">
                                          <p:val>
                                            <p:strVal val="4/3*#ppt_h"/>
                                          </p:val>
                                        </p:tav>
                                        <p:tav tm="100000">
                                          <p:val>
                                            <p:strVal val="#ppt_h"/>
                                          </p:val>
                                        </p:tav>
                                      </p:tavLst>
                                    </p:anim>
                                  </p:childTnLst>
                                </p:cTn>
                              </p:par>
                              <p:par>
                                <p:cTn id="9" presetID="17" presetClass="exit" presetSubtype="4" fill="hold" grpId="0" nodeType="withEffect">
                                  <p:stCondLst>
                                    <p:cond delay="0"/>
                                  </p:stCondLst>
                                  <p:childTnLst>
                                    <p:anim calcmode="lin" valueType="num">
                                      <p:cBhvr>
                                        <p:cTn id="10" dur="4000"/>
                                        <p:tgtEl>
                                          <p:spTgt spid="3"/>
                                        </p:tgtEl>
                                        <p:attrNameLst>
                                          <p:attrName>ppt_x</p:attrName>
                                        </p:attrNameLst>
                                      </p:cBhvr>
                                      <p:tavLst>
                                        <p:tav tm="0">
                                          <p:val>
                                            <p:strVal val="ppt_x"/>
                                          </p:val>
                                        </p:tav>
                                        <p:tav tm="100000">
                                          <p:val>
                                            <p:strVal val="ppt_x"/>
                                          </p:val>
                                        </p:tav>
                                      </p:tavLst>
                                    </p:anim>
                                    <p:anim calcmode="lin" valueType="num">
                                      <p:cBhvr>
                                        <p:cTn id="11" dur="4000"/>
                                        <p:tgtEl>
                                          <p:spTgt spid="3"/>
                                        </p:tgtEl>
                                        <p:attrNameLst>
                                          <p:attrName>ppt_y</p:attrName>
                                        </p:attrNameLst>
                                      </p:cBhvr>
                                      <p:tavLst>
                                        <p:tav tm="0">
                                          <p:val>
                                            <p:strVal val="ppt_y"/>
                                          </p:val>
                                        </p:tav>
                                        <p:tav tm="100000">
                                          <p:val>
                                            <p:strVal val="ppt_y+ppt_h/2"/>
                                          </p:val>
                                        </p:tav>
                                      </p:tavLst>
                                    </p:anim>
                                    <p:anim calcmode="lin" valueType="num">
                                      <p:cBhvr>
                                        <p:cTn id="12" dur="4000"/>
                                        <p:tgtEl>
                                          <p:spTgt spid="3"/>
                                        </p:tgtEl>
                                        <p:attrNameLst>
                                          <p:attrName>ppt_w</p:attrName>
                                        </p:attrNameLst>
                                      </p:cBhvr>
                                      <p:tavLst>
                                        <p:tav tm="0">
                                          <p:val>
                                            <p:strVal val="ppt_w"/>
                                          </p:val>
                                        </p:tav>
                                        <p:tav tm="100000">
                                          <p:val>
                                            <p:strVal val="ppt_w"/>
                                          </p:val>
                                        </p:tav>
                                      </p:tavLst>
                                    </p:anim>
                                    <p:anim calcmode="lin" valueType="num">
                                      <p:cBhvr>
                                        <p:cTn id="13" dur="4000"/>
                                        <p:tgtEl>
                                          <p:spTgt spid="3"/>
                                        </p:tgtEl>
                                        <p:attrNameLst>
                                          <p:attrName>ppt_h</p:attrName>
                                        </p:attrNameLst>
                                      </p:cBhvr>
                                      <p:tavLst>
                                        <p:tav tm="0">
                                          <p:val>
                                            <p:strVal val="ppt_h"/>
                                          </p:val>
                                        </p:tav>
                                        <p:tav tm="100000">
                                          <p:val>
                                            <p:fltVal val="0"/>
                                          </p:val>
                                        </p:tav>
                                      </p:tavLst>
                                    </p:anim>
                                    <p:set>
                                      <p:cBhvr>
                                        <p:cTn id="14" dur="1" fill="hold">
                                          <p:stCondLst>
                                            <p:cond delay="3999"/>
                                          </p:stCondLst>
                                        </p:cTn>
                                        <p:tgtEl>
                                          <p:spTgt spid="3"/>
                                        </p:tgtEl>
                                        <p:attrNameLst>
                                          <p:attrName>style.visibility</p:attrName>
                                        </p:attrNameLst>
                                      </p:cBhvr>
                                      <p:to>
                                        <p:strVal val="hidden"/>
                                      </p:to>
                                    </p:set>
                                  </p:childTnLst>
                                </p:cTn>
                              </p:par>
                              <p:par>
                                <p:cTn id="15" presetID="14" presetClass="entr" presetSubtype="10" fill="hold" grpId="1"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4000"/>
                                        <p:tgtEl>
                                          <p:spTgt spid="3"/>
                                        </p:tgtEl>
                                      </p:cBhvr>
                                    </p:animEffect>
                                  </p:childTnLst>
                                </p:cTn>
                              </p:par>
                              <p:par>
                                <p:cTn id="18" presetID="17" presetClass="exit" presetSubtype="1" fill="hold" grpId="0" nodeType="withEffect">
                                  <p:stCondLst>
                                    <p:cond delay="0"/>
                                  </p:stCondLst>
                                  <p:childTnLst>
                                    <p:anim calcmode="lin" valueType="num">
                                      <p:cBhvr>
                                        <p:cTn id="19" dur="4000"/>
                                        <p:tgtEl>
                                          <p:spTgt spid="4"/>
                                        </p:tgtEl>
                                        <p:attrNameLst>
                                          <p:attrName>ppt_x</p:attrName>
                                        </p:attrNameLst>
                                      </p:cBhvr>
                                      <p:tavLst>
                                        <p:tav tm="0">
                                          <p:val>
                                            <p:strVal val="ppt_x"/>
                                          </p:val>
                                        </p:tav>
                                        <p:tav tm="100000">
                                          <p:val>
                                            <p:strVal val="ppt_x"/>
                                          </p:val>
                                        </p:tav>
                                      </p:tavLst>
                                    </p:anim>
                                    <p:anim calcmode="lin" valueType="num">
                                      <p:cBhvr>
                                        <p:cTn id="20" dur="4000"/>
                                        <p:tgtEl>
                                          <p:spTgt spid="4"/>
                                        </p:tgtEl>
                                        <p:attrNameLst>
                                          <p:attrName>ppt_y</p:attrName>
                                        </p:attrNameLst>
                                      </p:cBhvr>
                                      <p:tavLst>
                                        <p:tav tm="0">
                                          <p:val>
                                            <p:strVal val="ppt_y"/>
                                          </p:val>
                                        </p:tav>
                                        <p:tav tm="100000">
                                          <p:val>
                                            <p:strVal val="ppt_y-ppt_h/2"/>
                                          </p:val>
                                        </p:tav>
                                      </p:tavLst>
                                    </p:anim>
                                    <p:anim calcmode="lin" valueType="num">
                                      <p:cBhvr>
                                        <p:cTn id="21" dur="4000"/>
                                        <p:tgtEl>
                                          <p:spTgt spid="4"/>
                                        </p:tgtEl>
                                        <p:attrNameLst>
                                          <p:attrName>ppt_w</p:attrName>
                                        </p:attrNameLst>
                                      </p:cBhvr>
                                      <p:tavLst>
                                        <p:tav tm="0">
                                          <p:val>
                                            <p:strVal val="ppt_w"/>
                                          </p:val>
                                        </p:tav>
                                        <p:tav tm="100000">
                                          <p:val>
                                            <p:strVal val="ppt_w"/>
                                          </p:val>
                                        </p:tav>
                                      </p:tavLst>
                                    </p:anim>
                                    <p:anim calcmode="lin" valueType="num">
                                      <p:cBhvr>
                                        <p:cTn id="22" dur="4000"/>
                                        <p:tgtEl>
                                          <p:spTgt spid="4"/>
                                        </p:tgtEl>
                                        <p:attrNameLst>
                                          <p:attrName>ppt_h</p:attrName>
                                        </p:attrNameLst>
                                      </p:cBhvr>
                                      <p:tavLst>
                                        <p:tav tm="0">
                                          <p:val>
                                            <p:strVal val="ppt_h"/>
                                          </p:val>
                                        </p:tav>
                                        <p:tav tm="100000">
                                          <p:val>
                                            <p:fltVal val="0"/>
                                          </p:val>
                                        </p:tav>
                                      </p:tavLst>
                                    </p:anim>
                                    <p:set>
                                      <p:cBhvr>
                                        <p:cTn id="23" dur="1" fill="hold">
                                          <p:stCondLst>
                                            <p:cond delay="3999"/>
                                          </p:stCondLst>
                                        </p:cTn>
                                        <p:tgtEl>
                                          <p:spTgt spid="4"/>
                                        </p:tgtEl>
                                        <p:attrNameLst>
                                          <p:attrName>style.visibility</p:attrName>
                                        </p:attrNameLst>
                                      </p:cBhvr>
                                      <p:to>
                                        <p:strVal val="hidden"/>
                                      </p:to>
                                    </p:set>
                                  </p:childTnLst>
                                </p:cTn>
                              </p:par>
                              <p:par>
                                <p:cTn id="24" presetID="14" presetClass="entr" presetSubtype="10" fill="hold" grpId="1"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randombar(horizontal)">
                                      <p:cBhvr>
                                        <p:cTn id="26" dur="4000"/>
                                        <p:tgtEl>
                                          <p:spTgt spid="4"/>
                                        </p:tgtEl>
                                      </p:cBhvr>
                                    </p:animEffect>
                                  </p:childTnLst>
                                </p:cTn>
                              </p:par>
                              <p:par>
                                <p:cTn id="27" presetID="17" presetClass="exit" presetSubtype="8" fill="hold" grpId="0" nodeType="withEffect">
                                  <p:stCondLst>
                                    <p:cond delay="0"/>
                                  </p:stCondLst>
                                  <p:childTnLst>
                                    <p:anim calcmode="lin" valueType="num">
                                      <p:cBhvr>
                                        <p:cTn id="28" dur="4000"/>
                                        <p:tgtEl>
                                          <p:spTgt spid="5"/>
                                        </p:tgtEl>
                                        <p:attrNameLst>
                                          <p:attrName>ppt_x</p:attrName>
                                        </p:attrNameLst>
                                      </p:cBhvr>
                                      <p:tavLst>
                                        <p:tav tm="0">
                                          <p:val>
                                            <p:strVal val="ppt_x"/>
                                          </p:val>
                                        </p:tav>
                                        <p:tav tm="100000">
                                          <p:val>
                                            <p:strVal val="ppt_x-ppt_w/2"/>
                                          </p:val>
                                        </p:tav>
                                      </p:tavLst>
                                    </p:anim>
                                    <p:anim calcmode="lin" valueType="num">
                                      <p:cBhvr>
                                        <p:cTn id="29" dur="4000"/>
                                        <p:tgtEl>
                                          <p:spTgt spid="5"/>
                                        </p:tgtEl>
                                        <p:attrNameLst>
                                          <p:attrName>ppt_y</p:attrName>
                                        </p:attrNameLst>
                                      </p:cBhvr>
                                      <p:tavLst>
                                        <p:tav tm="0">
                                          <p:val>
                                            <p:strVal val="ppt_y"/>
                                          </p:val>
                                        </p:tav>
                                        <p:tav tm="100000">
                                          <p:val>
                                            <p:strVal val="ppt_y"/>
                                          </p:val>
                                        </p:tav>
                                      </p:tavLst>
                                    </p:anim>
                                    <p:anim calcmode="lin" valueType="num">
                                      <p:cBhvr>
                                        <p:cTn id="30" dur="4000"/>
                                        <p:tgtEl>
                                          <p:spTgt spid="5"/>
                                        </p:tgtEl>
                                        <p:attrNameLst>
                                          <p:attrName>ppt_w</p:attrName>
                                        </p:attrNameLst>
                                      </p:cBhvr>
                                      <p:tavLst>
                                        <p:tav tm="0">
                                          <p:val>
                                            <p:strVal val="ppt_w"/>
                                          </p:val>
                                        </p:tav>
                                        <p:tav tm="100000">
                                          <p:val>
                                            <p:fltVal val="0"/>
                                          </p:val>
                                        </p:tav>
                                      </p:tavLst>
                                    </p:anim>
                                    <p:anim calcmode="lin" valueType="num">
                                      <p:cBhvr>
                                        <p:cTn id="31" dur="4000"/>
                                        <p:tgtEl>
                                          <p:spTgt spid="5"/>
                                        </p:tgtEl>
                                        <p:attrNameLst>
                                          <p:attrName>ppt_h</p:attrName>
                                        </p:attrNameLst>
                                      </p:cBhvr>
                                      <p:tavLst>
                                        <p:tav tm="0">
                                          <p:val>
                                            <p:strVal val="ppt_h"/>
                                          </p:val>
                                        </p:tav>
                                        <p:tav tm="100000">
                                          <p:val>
                                            <p:strVal val="ppt_h"/>
                                          </p:val>
                                        </p:tav>
                                      </p:tavLst>
                                    </p:anim>
                                    <p:set>
                                      <p:cBhvr>
                                        <p:cTn id="32" dur="1" fill="hold">
                                          <p:stCondLst>
                                            <p:cond delay="3999"/>
                                          </p:stCondLst>
                                        </p:cTn>
                                        <p:tgtEl>
                                          <p:spTgt spid="5"/>
                                        </p:tgtEl>
                                        <p:attrNameLst>
                                          <p:attrName>style.visibility</p:attrName>
                                        </p:attrNameLst>
                                      </p:cBhvr>
                                      <p:to>
                                        <p:strVal val="hidden"/>
                                      </p:to>
                                    </p:set>
                                  </p:childTnLst>
                                </p:cTn>
                              </p:par>
                              <p:par>
                                <p:cTn id="33" presetID="14" presetClass="entr" presetSubtype="5" fill="hold" grpId="1"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randombar(vertical)">
                                      <p:cBhvr>
                                        <p:cTn id="35" dur="4000"/>
                                        <p:tgtEl>
                                          <p:spTgt spid="5"/>
                                        </p:tgtEl>
                                      </p:cBhvr>
                                    </p:animEffect>
                                  </p:childTnLst>
                                </p:cTn>
                              </p:par>
                              <p:par>
                                <p:cTn id="36" presetID="17" presetClass="exit" presetSubtype="2" fill="hold" grpId="0" nodeType="withEffect">
                                  <p:stCondLst>
                                    <p:cond delay="0"/>
                                  </p:stCondLst>
                                  <p:childTnLst>
                                    <p:anim calcmode="lin" valueType="num">
                                      <p:cBhvr>
                                        <p:cTn id="37" dur="4000"/>
                                        <p:tgtEl>
                                          <p:spTgt spid="6"/>
                                        </p:tgtEl>
                                        <p:attrNameLst>
                                          <p:attrName>ppt_x</p:attrName>
                                        </p:attrNameLst>
                                      </p:cBhvr>
                                      <p:tavLst>
                                        <p:tav tm="0">
                                          <p:val>
                                            <p:strVal val="ppt_x"/>
                                          </p:val>
                                        </p:tav>
                                        <p:tav tm="100000">
                                          <p:val>
                                            <p:strVal val="ppt_x+ppt_w/2"/>
                                          </p:val>
                                        </p:tav>
                                      </p:tavLst>
                                    </p:anim>
                                    <p:anim calcmode="lin" valueType="num">
                                      <p:cBhvr>
                                        <p:cTn id="38" dur="4000"/>
                                        <p:tgtEl>
                                          <p:spTgt spid="6"/>
                                        </p:tgtEl>
                                        <p:attrNameLst>
                                          <p:attrName>ppt_y</p:attrName>
                                        </p:attrNameLst>
                                      </p:cBhvr>
                                      <p:tavLst>
                                        <p:tav tm="0">
                                          <p:val>
                                            <p:strVal val="ppt_y"/>
                                          </p:val>
                                        </p:tav>
                                        <p:tav tm="100000">
                                          <p:val>
                                            <p:strVal val="ppt_y"/>
                                          </p:val>
                                        </p:tav>
                                      </p:tavLst>
                                    </p:anim>
                                    <p:anim calcmode="lin" valueType="num">
                                      <p:cBhvr>
                                        <p:cTn id="39" dur="4000"/>
                                        <p:tgtEl>
                                          <p:spTgt spid="6"/>
                                        </p:tgtEl>
                                        <p:attrNameLst>
                                          <p:attrName>ppt_w</p:attrName>
                                        </p:attrNameLst>
                                      </p:cBhvr>
                                      <p:tavLst>
                                        <p:tav tm="0">
                                          <p:val>
                                            <p:strVal val="ppt_w"/>
                                          </p:val>
                                        </p:tav>
                                        <p:tav tm="100000">
                                          <p:val>
                                            <p:fltVal val="0"/>
                                          </p:val>
                                        </p:tav>
                                      </p:tavLst>
                                    </p:anim>
                                    <p:anim calcmode="lin" valueType="num">
                                      <p:cBhvr>
                                        <p:cTn id="40" dur="4000"/>
                                        <p:tgtEl>
                                          <p:spTgt spid="6"/>
                                        </p:tgtEl>
                                        <p:attrNameLst>
                                          <p:attrName>ppt_h</p:attrName>
                                        </p:attrNameLst>
                                      </p:cBhvr>
                                      <p:tavLst>
                                        <p:tav tm="0">
                                          <p:val>
                                            <p:strVal val="ppt_h"/>
                                          </p:val>
                                        </p:tav>
                                        <p:tav tm="100000">
                                          <p:val>
                                            <p:strVal val="ppt_h"/>
                                          </p:val>
                                        </p:tav>
                                      </p:tavLst>
                                    </p:anim>
                                    <p:set>
                                      <p:cBhvr>
                                        <p:cTn id="41" dur="1" fill="hold">
                                          <p:stCondLst>
                                            <p:cond delay="3999"/>
                                          </p:stCondLst>
                                        </p:cTn>
                                        <p:tgtEl>
                                          <p:spTgt spid="6"/>
                                        </p:tgtEl>
                                        <p:attrNameLst>
                                          <p:attrName>style.visibility</p:attrName>
                                        </p:attrNameLst>
                                      </p:cBhvr>
                                      <p:to>
                                        <p:strVal val="hidden"/>
                                      </p:to>
                                    </p:set>
                                  </p:childTnLst>
                                </p:cTn>
                              </p:par>
                              <p:par>
                                <p:cTn id="42" presetID="14" presetClass="entr" presetSubtype="5"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vertical)">
                                      <p:cBhvr>
                                        <p:cTn id="44" dur="4000"/>
                                        <p:tgtEl>
                                          <p:spTgt spid="6"/>
                                        </p:tgtEl>
                                      </p:cBhvr>
                                    </p:animEffect>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1"/>
                                          </p:val>
                                        </p:tav>
                                        <p:tav tm="100000">
                                          <p:val>
                                            <p:strVal val="#ppt_x"/>
                                          </p:val>
                                        </p:tav>
                                      </p:tavLst>
                                    </p:anim>
                                    <p:anim calcmode="lin" valueType="num">
                                      <p:cBhvr>
                                        <p:cTn id="5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Ana María\Escritorio\1794140642_62a5def5be_o.jpg"/>
          <p:cNvPicPr>
            <a:picLocks noChangeAspect="1" noChangeArrowheads="1"/>
          </p:cNvPicPr>
          <p:nvPr/>
        </p:nvPicPr>
        <p:blipFill>
          <a:blip r:embed="rId2" cstate="print"/>
          <a:srcRect/>
          <a:stretch>
            <a:fillRect/>
          </a:stretch>
        </p:blipFill>
        <p:spPr bwMode="auto">
          <a:xfrm>
            <a:off x="0" y="-527050"/>
            <a:ext cx="9144000" cy="66976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roceso"/>
          <p:cNvSpPr/>
          <p:nvPr/>
        </p:nvSpPr>
        <p:spPr>
          <a:xfrm>
            <a:off x="0" y="0"/>
            <a:ext cx="9144000" cy="1349375"/>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4346575"/>
            <a:ext cx="9144000" cy="1319213"/>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1489075"/>
            <a:ext cx="9144000" cy="1319213"/>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2917825"/>
            <a:ext cx="9144000" cy="1319213"/>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la publicación de diversos panfletos o artículos durante todo el año 1886, las obras no habían hecho más que comenzar cuando el 14 de febrero de 1887, tuvo lugar una protesta de los artistas.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dir="r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14338"/>
                                        </p:tgtEl>
                                        <p:attrNameLst>
                                          <p:attrName>style.visibility</p:attrName>
                                        </p:attrNameLst>
                                      </p:cBhvr>
                                      <p:to>
                                        <p:strVal val="visible"/>
                                      </p:to>
                                    </p:set>
                                    <p:animEffect transition="in" filter="blinds(vertical)">
                                      <p:cBhvr>
                                        <p:cTn id="19" dur="3000"/>
                                        <p:tgtEl>
                                          <p:spTgt spid="14338"/>
                                        </p:tgtEl>
                                      </p:cBhvr>
                                    </p:animEffect>
                                  </p:childTnLst>
                                </p:cTn>
                              </p:par>
                              <p:par>
                                <p:cTn id="20" presetID="16" presetClass="entr" presetSubtype="37" fill="hold" nodeType="withEffect">
                                  <p:stCondLst>
                                    <p:cond delay="0"/>
                                  </p:stCondLst>
                                  <p:childTnLst>
                                    <p:set>
                                      <p:cBhvr>
                                        <p:cTn id="21" dur="1" fill="hold">
                                          <p:stCondLst>
                                            <p:cond delay="0"/>
                                          </p:stCondLst>
                                        </p:cTn>
                                        <p:tgtEl>
                                          <p:spTgt spid="14338"/>
                                        </p:tgtEl>
                                        <p:attrNameLst>
                                          <p:attrName>style.visibility</p:attrName>
                                        </p:attrNameLst>
                                      </p:cBhvr>
                                      <p:to>
                                        <p:strVal val="visible"/>
                                      </p:to>
                                    </p:set>
                                    <p:animEffect transition="in" filter="barn(outVertical)">
                                      <p:cBhvr>
                                        <p:cTn id="22" dur="3000"/>
                                        <p:tgtEl>
                                          <p:spTgt spid="14338"/>
                                        </p:tgtEl>
                                      </p:cBhvr>
                                    </p:animEffect>
                                  </p:childTnLst>
                                </p:cTn>
                              </p:par>
                              <p:par>
                                <p:cTn id="23" presetID="50" presetClass="entr" presetSubtype="0" decel="100000" fill="hold" nodeType="withEffect">
                                  <p:stCondLst>
                                    <p:cond delay="0"/>
                                  </p:stCondLst>
                                  <p:childTnLst>
                                    <p:set>
                                      <p:cBhvr>
                                        <p:cTn id="24" dur="1" fill="hold">
                                          <p:stCondLst>
                                            <p:cond delay="0"/>
                                          </p:stCondLst>
                                        </p:cTn>
                                        <p:tgtEl>
                                          <p:spTgt spid="14338"/>
                                        </p:tgtEl>
                                        <p:attrNameLst>
                                          <p:attrName>style.visibility</p:attrName>
                                        </p:attrNameLst>
                                      </p:cBhvr>
                                      <p:to>
                                        <p:strVal val="visible"/>
                                      </p:to>
                                    </p:set>
                                    <p:anim calcmode="lin" valueType="num">
                                      <p:cBhvr>
                                        <p:cTn id="25" dur="3000" fill="hold"/>
                                        <p:tgtEl>
                                          <p:spTgt spid="14338"/>
                                        </p:tgtEl>
                                        <p:attrNameLst>
                                          <p:attrName>ppt_w</p:attrName>
                                        </p:attrNameLst>
                                      </p:cBhvr>
                                      <p:tavLst>
                                        <p:tav tm="0">
                                          <p:val>
                                            <p:strVal val="#ppt_w+.3"/>
                                          </p:val>
                                        </p:tav>
                                        <p:tav tm="100000">
                                          <p:val>
                                            <p:strVal val="#ppt_w"/>
                                          </p:val>
                                        </p:tav>
                                      </p:tavLst>
                                    </p:anim>
                                    <p:anim calcmode="lin" valueType="num">
                                      <p:cBhvr>
                                        <p:cTn id="26" dur="3000" fill="hold"/>
                                        <p:tgtEl>
                                          <p:spTgt spid="14338"/>
                                        </p:tgtEl>
                                        <p:attrNameLst>
                                          <p:attrName>ppt_h</p:attrName>
                                        </p:attrNameLst>
                                      </p:cBhvr>
                                      <p:tavLst>
                                        <p:tav tm="0">
                                          <p:val>
                                            <p:strVal val="#ppt_h"/>
                                          </p:val>
                                        </p:tav>
                                        <p:tav tm="100000">
                                          <p:val>
                                            <p:strVal val="#ppt_h"/>
                                          </p:val>
                                        </p:tav>
                                      </p:tavLst>
                                    </p:anim>
                                    <p:animEffect transition="in" filter="fade">
                                      <p:cBhvr>
                                        <p:cTn id="27" dur="3000"/>
                                        <p:tgtEl>
                                          <p:spTgt spid="14338"/>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E:\MIS COSAS\DOCUMENTOS ANA\ANIMALES\FELINOS\800px-Lions_lying.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0" y="4657700"/>
            <a:ext cx="914400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Otros panfletistas van más allá con esta violenta diatriba e hicieron tales injurias como: "trágica lámpara de calle" (</a:t>
            </a:r>
            <a:r>
              <a:rPr lang="es-ES" i="1" dirty="0" err="1" smtClean="0">
                <a:effectLst>
                  <a:glow rad="101600">
                    <a:srgbClr val="C00000">
                      <a:alpha val="60000"/>
                    </a:srgbClr>
                  </a:glow>
                  <a:outerShdw blurRad="38100" dist="38100" dir="2700000" algn="tl">
                    <a:srgbClr val="000000">
                      <a:alpha val="43137"/>
                    </a:srgbClr>
                  </a:outerShdw>
                </a:effectLst>
              </a:rPr>
              <a:t>Léon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Bloy</a:t>
            </a:r>
            <a:r>
              <a:rPr lang="es-ES" i="1" dirty="0" smtClean="0">
                <a:effectLst>
                  <a:glow rad="101600">
                    <a:srgbClr val="C00000">
                      <a:alpha val="60000"/>
                    </a:srgbClr>
                  </a:glow>
                  <a:outerShdw blurRad="38100" dist="38100" dir="2700000" algn="tl">
                    <a:srgbClr val="000000">
                      <a:alpha val="43137"/>
                    </a:srgbClr>
                  </a:outerShdw>
                </a:effectLst>
              </a:rPr>
              <a:t>); "esqueleto de atalaya"(Paul </a:t>
            </a:r>
            <a:r>
              <a:rPr lang="es-ES" i="1" dirty="0" err="1" smtClean="0">
                <a:effectLst>
                  <a:glow rad="101600">
                    <a:srgbClr val="C00000">
                      <a:alpha val="60000"/>
                    </a:srgbClr>
                  </a:glow>
                  <a:outerShdw blurRad="38100" dist="38100" dir="2700000" algn="tl">
                    <a:srgbClr val="000000">
                      <a:alpha val="43137"/>
                    </a:srgbClr>
                  </a:outerShdw>
                </a:effectLst>
              </a:rPr>
              <a:t>Verlaine</a:t>
            </a:r>
            <a:r>
              <a:rPr lang="es-ES" i="1" dirty="0" smtClean="0">
                <a:effectLst>
                  <a:glow rad="101600">
                    <a:srgbClr val="C00000">
                      <a:alpha val="60000"/>
                    </a:srgbClr>
                  </a:glow>
                  <a:outerShdw blurRad="38100" dist="38100" dir="2700000" algn="tl">
                    <a:srgbClr val="000000">
                      <a:alpha val="43137"/>
                    </a:srgbClr>
                  </a:outerShdw>
                </a:effectLst>
              </a:rPr>
              <a:t>); "mástil de hierro de aparejos duros, inconclusos, confusos, deformes" (François </a:t>
            </a:r>
            <a:r>
              <a:rPr lang="es-ES" i="1" dirty="0" err="1" smtClean="0">
                <a:effectLst>
                  <a:glow rad="101600">
                    <a:srgbClr val="C00000">
                      <a:alpha val="60000"/>
                    </a:srgbClr>
                  </a:glow>
                  <a:outerShdw blurRad="38100" dist="38100" dir="2700000" algn="tl">
                    <a:srgbClr val="000000">
                      <a:alpha val="43137"/>
                    </a:srgbClr>
                  </a:outerShdw>
                </a:effectLst>
              </a:rPr>
              <a:t>Coppée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611560" y="769268"/>
            <a:ext cx="6048672" cy="400110"/>
          </a:xfrm>
          <a:prstGeom prst="rect">
            <a:avLst/>
          </a:prstGeom>
          <a:noFill/>
        </p:spPr>
        <p:txBody>
          <a:bodyPr wrap="square" rtlCol="0">
            <a:spAutoFit/>
          </a:bodyPr>
          <a:lstStyle/>
          <a:p>
            <a:r>
              <a:rPr lang="it-IT"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Protesta contra la torre del Sr. Eiffel en 1887</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ripple dir="lu"/>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4000"/>
                                        <p:tgtEl>
                                          <p:spTgt spid="2"/>
                                        </p:tgtEl>
                                      </p:cBhvr>
                                    </p:animEffect>
                                  </p:childTnLst>
                                </p:cTn>
                              </p:par>
                              <p:par>
                                <p:cTn id="10" presetID="31" presetClass="entr" presetSubtype="0" fill="hold" nodeType="withEffect">
                                  <p:stCondLst>
                                    <p:cond delay="0"/>
                                  </p:stCondLst>
                                  <p:iterate type="lt">
                                    <p:tmPct val="5000"/>
                                  </p:iterate>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ppt_w</p:attrName>
                                        </p:attrNameLst>
                                      </p:cBhvr>
                                      <p:tavLst>
                                        <p:tav tm="0">
                                          <p:val>
                                            <p:fltVal val="0"/>
                                          </p:val>
                                        </p:tav>
                                        <p:tav tm="100000">
                                          <p:val>
                                            <p:strVal val="#ppt_w"/>
                                          </p:val>
                                        </p:tav>
                                      </p:tavLst>
                                    </p:anim>
                                    <p:anim calcmode="lin" valueType="num">
                                      <p:cBhvr>
                                        <p:cTn id="13" dur="4000" fill="hold"/>
                                        <p:tgtEl>
                                          <p:spTgt spid="2"/>
                                        </p:tgtEl>
                                        <p:attrNameLst>
                                          <p:attrName>ppt_h</p:attrName>
                                        </p:attrNameLst>
                                      </p:cBhvr>
                                      <p:tavLst>
                                        <p:tav tm="0">
                                          <p:val>
                                            <p:fltVal val="0"/>
                                          </p:val>
                                        </p:tav>
                                        <p:tav tm="100000">
                                          <p:val>
                                            <p:strVal val="#ppt_h"/>
                                          </p:val>
                                        </p:tav>
                                      </p:tavLst>
                                    </p:anim>
                                    <p:anim calcmode="lin" valueType="num">
                                      <p:cBhvr>
                                        <p:cTn id="14" dur="4000" fill="hold"/>
                                        <p:tgtEl>
                                          <p:spTgt spid="2"/>
                                        </p:tgtEl>
                                        <p:attrNameLst>
                                          <p:attrName>style.rotation</p:attrName>
                                        </p:attrNameLst>
                                      </p:cBhvr>
                                      <p:tavLst>
                                        <p:tav tm="0">
                                          <p:val>
                                            <p:fltVal val="90"/>
                                          </p:val>
                                        </p:tav>
                                        <p:tav tm="100000">
                                          <p:val>
                                            <p:fltVal val="0"/>
                                          </p:val>
                                        </p:tav>
                                      </p:tavLst>
                                    </p:anim>
                                    <p:animEffect transition="in" filter="fade">
                                      <p:cBhvr>
                                        <p:cTn id="15" dur="4000"/>
                                        <p:tgtEl>
                                          <p:spTgt spid="2"/>
                                        </p:tgtEl>
                                      </p:cBhvr>
                                    </p:animEffect>
                                  </p:childTnLst>
                                </p:cTn>
                              </p:par>
                            </p:childTnLst>
                          </p:cTn>
                        </p:par>
                        <p:par>
                          <p:cTn id="16" fill="hold">
                            <p:stCondLst>
                              <p:cond delay="4000"/>
                            </p:stCondLst>
                            <p:childTnLst>
                              <p:par>
                                <p:cTn id="17" presetID="23" presetClass="entr" presetSubtype="16"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childTnLst>
                                </p:cTn>
                              </p:par>
                            </p:childTnLst>
                          </p:cTn>
                        </p:par>
                        <p:par>
                          <p:cTn id="21" fill="hold">
                            <p:stCondLst>
                              <p:cond delay="6000"/>
                            </p:stCondLst>
                            <p:childTnLst>
                              <p:par>
                                <p:cTn id="22" presetID="40" presetClass="entr" presetSubtype="0" fill="hold" grpId="0" nodeType="afterEffect">
                                  <p:stCondLst>
                                    <p:cond delay="1000"/>
                                  </p:stCondLst>
                                  <p:iterate type="lt">
                                    <p:tmPct val="10000"/>
                                  </p:iterate>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1"/>
                                          </p:val>
                                        </p:tav>
                                        <p:tav tm="100000">
                                          <p:val>
                                            <p:strVal val="#ppt_x"/>
                                          </p:val>
                                        </p:tav>
                                      </p:tavLst>
                                    </p:anim>
                                    <p:anim calcmode="lin" valueType="num">
                                      <p:cBhvr>
                                        <p:cTn id="26"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Ana María\Escritorio\19.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roceso"/>
          <p:cNvSpPr/>
          <p:nvPr/>
        </p:nvSpPr>
        <p:spPr>
          <a:xfrm>
            <a:off x="0" y="0"/>
            <a:ext cx="9144000" cy="5715000"/>
          </a:xfrm>
          <a:prstGeom prst="flowChartProcess">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3" name="2 Proceso"/>
          <p:cNvSpPr/>
          <p:nvPr/>
        </p:nvSpPr>
        <p:spPr>
          <a:xfrm>
            <a:off x="0" y="0"/>
            <a:ext cx="9144000" cy="5715000"/>
          </a:xfrm>
          <a:prstGeom prst="flowChartProcess">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1">
              <a:lumMod val="6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Proceso"/>
          <p:cNvSpPr/>
          <p:nvPr/>
        </p:nvSpPr>
        <p:spPr>
          <a:xfrm>
            <a:off x="0" y="0"/>
            <a:ext cx="9144000" cy="5715000"/>
          </a:xfrm>
          <a:prstGeom prst="flowChartProcess">
            <a:avLst/>
          </a:prstGeom>
          <a:solidFill>
            <a:schemeClr val="tx1">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CuadroTexto"/>
          <p:cNvSpPr txBox="1"/>
          <p:nvPr/>
        </p:nvSpPr>
        <p:spPr>
          <a:xfrm>
            <a:off x="179512"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…."pirámide alta y flaca de escalas de hierro, esqueleto gigante falto de gracia, cuya base parece hecha para llevar un monumento formidable de Cíclopes, aborto de un ridículo y delgado perfil de chimenea de fábrica" (</a:t>
            </a:r>
            <a:r>
              <a:rPr lang="es-ES" i="1" dirty="0" err="1" smtClean="0">
                <a:effectLst>
                  <a:glow rad="101600">
                    <a:srgbClr val="C00000">
                      <a:alpha val="60000"/>
                    </a:srgbClr>
                  </a:glow>
                  <a:outerShdw blurRad="38100" dist="38100" dir="2700000" algn="tl">
                    <a:srgbClr val="000000">
                      <a:alpha val="43137"/>
                    </a:srgbClr>
                  </a:outerShdw>
                </a:effectLst>
              </a:rPr>
              <a:t>Maupassant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dir="l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1000"/>
                                  </p:stCondLst>
                                  <p:childTnLst>
                                    <p:set>
                                      <p:cBhvr>
                                        <p:cTn id="6" dur="1" fill="hold">
                                          <p:stCondLst>
                                            <p:cond delay="0"/>
                                          </p:stCondLst>
                                        </p:cTn>
                                        <p:tgtEl>
                                          <p:spTgt spid="30722"/>
                                        </p:tgtEl>
                                        <p:attrNameLst>
                                          <p:attrName>style.visibility</p:attrName>
                                        </p:attrNameLst>
                                      </p:cBhvr>
                                      <p:to>
                                        <p:strVal val="visible"/>
                                      </p:to>
                                    </p:set>
                                    <p:animEffect transition="in" filter="box(out)">
                                      <p:cBhvr>
                                        <p:cTn id="7" dur="3000"/>
                                        <p:tgtEl>
                                          <p:spTgt spid="30722"/>
                                        </p:tgtEl>
                                      </p:cBhvr>
                                    </p:animEffect>
                                  </p:childTnLst>
                                </p:cTn>
                              </p:par>
                              <p:par>
                                <p:cTn id="8" presetID="17" presetClass="exit" presetSubtype="8" fill="hold" grpId="0"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ppt_w/2"/>
                                          </p:val>
                                        </p:tav>
                                      </p:tavLst>
                                    </p:anim>
                                    <p:anim calcmode="lin" valueType="num">
                                      <p:cBhvr>
                                        <p:cTn id="10" dur="4000"/>
                                        <p:tgtEl>
                                          <p:spTgt spid="5"/>
                                        </p:tgtEl>
                                        <p:attrNameLst>
                                          <p:attrName>ppt_y</p:attrName>
                                        </p:attrNameLst>
                                      </p:cBhvr>
                                      <p:tavLst>
                                        <p:tav tm="0">
                                          <p:val>
                                            <p:strVal val="ppt_y"/>
                                          </p:val>
                                        </p:tav>
                                        <p:tav tm="100000">
                                          <p:val>
                                            <p:strVal val="ppt_y"/>
                                          </p:val>
                                        </p:tav>
                                      </p:tavLst>
                                    </p:anim>
                                    <p:anim calcmode="lin" valueType="num">
                                      <p:cBhvr>
                                        <p:cTn id="11" dur="4000"/>
                                        <p:tgtEl>
                                          <p:spTgt spid="5"/>
                                        </p:tgtEl>
                                        <p:attrNameLst>
                                          <p:attrName>ppt_w</p:attrName>
                                        </p:attrNameLst>
                                      </p:cBhvr>
                                      <p:tavLst>
                                        <p:tav tm="0">
                                          <p:val>
                                            <p:strVal val="ppt_w"/>
                                          </p:val>
                                        </p:tav>
                                        <p:tav tm="100000">
                                          <p:val>
                                            <p:fltVal val="0"/>
                                          </p:val>
                                        </p:tav>
                                      </p:tavLst>
                                    </p:anim>
                                    <p:anim calcmode="lin" valueType="num">
                                      <p:cBhvr>
                                        <p:cTn id="12" dur="4000"/>
                                        <p:tgtEl>
                                          <p:spTgt spid="5"/>
                                        </p:tgtEl>
                                        <p:attrNameLst>
                                          <p:attrName>ppt_h</p:attrName>
                                        </p:attrNameLst>
                                      </p:cBhvr>
                                      <p:tavLst>
                                        <p:tav tm="0">
                                          <p:val>
                                            <p:strVal val="ppt_h"/>
                                          </p:val>
                                        </p:tav>
                                        <p:tav tm="100000">
                                          <p:val>
                                            <p:strVal val="ppt_h"/>
                                          </p:val>
                                        </p:tav>
                                      </p:tavLst>
                                    </p:anim>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5" fill="hold" grpId="1" nodeType="withEffect">
                                  <p:stCondLst>
                                    <p:cond delay="0"/>
                                  </p:stCondLst>
                                  <p:childTnLst>
                                    <p:animEffect transition="out" filter="blinds(vertic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3"/>
                                        </p:tgtEl>
                                        <p:attrNameLst>
                                          <p:attrName>ppt_x</p:attrName>
                                        </p:attrNameLst>
                                      </p:cBhvr>
                                      <p:tavLst>
                                        <p:tav tm="0">
                                          <p:val>
                                            <p:strVal val="ppt_x"/>
                                          </p:val>
                                        </p:tav>
                                        <p:tav tm="100000">
                                          <p:val>
                                            <p:strVal val="ppt_x+ppt_w/2"/>
                                          </p:val>
                                        </p:tav>
                                      </p:tavLst>
                                    </p:anim>
                                    <p:anim calcmode="lin" valueType="num">
                                      <p:cBhvr>
                                        <p:cTn id="19" dur="4000"/>
                                        <p:tgtEl>
                                          <p:spTgt spid="3"/>
                                        </p:tgtEl>
                                        <p:attrNameLst>
                                          <p:attrName>ppt_y</p:attrName>
                                        </p:attrNameLst>
                                      </p:cBhvr>
                                      <p:tavLst>
                                        <p:tav tm="0">
                                          <p:val>
                                            <p:strVal val="ppt_y"/>
                                          </p:val>
                                        </p:tav>
                                        <p:tav tm="100000">
                                          <p:val>
                                            <p:strVal val="ppt_y"/>
                                          </p:val>
                                        </p:tav>
                                      </p:tavLst>
                                    </p:anim>
                                    <p:anim calcmode="lin" valueType="num">
                                      <p:cBhvr>
                                        <p:cTn id="20" dur="4000"/>
                                        <p:tgtEl>
                                          <p:spTgt spid="3"/>
                                        </p:tgtEl>
                                        <p:attrNameLst>
                                          <p:attrName>ppt_w</p:attrName>
                                        </p:attrNameLst>
                                      </p:cBhvr>
                                      <p:tavLst>
                                        <p:tav tm="0">
                                          <p:val>
                                            <p:strVal val="ppt_w"/>
                                          </p:val>
                                        </p:tav>
                                        <p:tav tm="100000">
                                          <p:val>
                                            <p:fltVal val="0"/>
                                          </p:val>
                                        </p:tav>
                                      </p:tavLst>
                                    </p:anim>
                                    <p:anim calcmode="lin" valueType="num">
                                      <p:cBhvr>
                                        <p:cTn id="21" dur="4000"/>
                                        <p:tgtEl>
                                          <p:spTgt spid="3"/>
                                        </p:tgtEl>
                                        <p:attrNameLst>
                                          <p:attrName>ppt_h</p:attrName>
                                        </p:attrNameLst>
                                      </p:cBhvr>
                                      <p:tavLst>
                                        <p:tav tm="0">
                                          <p:val>
                                            <p:strVal val="ppt_h"/>
                                          </p:val>
                                        </p:tav>
                                        <p:tav tm="100000">
                                          <p:val>
                                            <p:strVal val="ppt_h"/>
                                          </p:val>
                                        </p:tav>
                                      </p:tavLst>
                                    </p:anim>
                                    <p:set>
                                      <p:cBhvr>
                                        <p:cTn id="22" dur="1" fill="hold">
                                          <p:stCondLst>
                                            <p:cond delay="3999"/>
                                          </p:stCondLst>
                                        </p:cTn>
                                        <p:tgtEl>
                                          <p:spTgt spid="3"/>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4000"/>
                                        <p:tgtEl>
                                          <p:spTgt spid="3"/>
                                        </p:tgtEl>
                                      </p:cBhvr>
                                    </p:animEffect>
                                    <p:set>
                                      <p:cBhvr>
                                        <p:cTn id="25" dur="1" fill="hold">
                                          <p:stCondLst>
                                            <p:cond delay="3999"/>
                                          </p:stCondLst>
                                        </p:cTn>
                                        <p:tgtEl>
                                          <p:spTgt spid="3"/>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4000"/>
                                        <p:tgtEl>
                                          <p:spTgt spid="4"/>
                                        </p:tgtEl>
                                        <p:attrNameLst>
                                          <p:attrName>ppt_x</p:attrName>
                                        </p:attrNameLst>
                                      </p:cBhvr>
                                      <p:tavLst>
                                        <p:tav tm="0">
                                          <p:val>
                                            <p:strVal val="ppt_x"/>
                                          </p:val>
                                        </p:tav>
                                        <p:tav tm="100000">
                                          <p:val>
                                            <p:strVal val="ppt_x"/>
                                          </p:val>
                                        </p:tav>
                                      </p:tavLst>
                                    </p:anim>
                                    <p:anim calcmode="lin" valueType="num">
                                      <p:cBhvr>
                                        <p:cTn id="28" dur="4000"/>
                                        <p:tgtEl>
                                          <p:spTgt spid="4"/>
                                        </p:tgtEl>
                                        <p:attrNameLst>
                                          <p:attrName>ppt_y</p:attrName>
                                        </p:attrNameLst>
                                      </p:cBhvr>
                                      <p:tavLst>
                                        <p:tav tm="0">
                                          <p:val>
                                            <p:strVal val="ppt_y"/>
                                          </p:val>
                                        </p:tav>
                                        <p:tav tm="100000">
                                          <p:val>
                                            <p:strVal val="ppt_y-ppt_h/2"/>
                                          </p:val>
                                        </p:tav>
                                      </p:tavLst>
                                    </p:anim>
                                    <p:anim calcmode="lin" valueType="num">
                                      <p:cBhvr>
                                        <p:cTn id="29" dur="4000"/>
                                        <p:tgtEl>
                                          <p:spTgt spid="4"/>
                                        </p:tgtEl>
                                        <p:attrNameLst>
                                          <p:attrName>ppt_w</p:attrName>
                                        </p:attrNameLst>
                                      </p:cBhvr>
                                      <p:tavLst>
                                        <p:tav tm="0">
                                          <p:val>
                                            <p:strVal val="ppt_w"/>
                                          </p:val>
                                        </p:tav>
                                        <p:tav tm="100000">
                                          <p:val>
                                            <p:strVal val="ppt_w"/>
                                          </p:val>
                                        </p:tav>
                                      </p:tavLst>
                                    </p:anim>
                                    <p:anim calcmode="lin" valueType="num">
                                      <p:cBhvr>
                                        <p:cTn id="30" dur="4000"/>
                                        <p:tgtEl>
                                          <p:spTgt spid="4"/>
                                        </p:tgtEl>
                                        <p:attrNameLst>
                                          <p:attrName>ppt_h</p:attrName>
                                        </p:attrNameLst>
                                      </p:cBhvr>
                                      <p:tavLst>
                                        <p:tav tm="0">
                                          <p:val>
                                            <p:strVal val="ppt_h"/>
                                          </p:val>
                                        </p:tav>
                                        <p:tav tm="100000">
                                          <p:val>
                                            <p:fltVal val="0"/>
                                          </p:val>
                                        </p:tav>
                                      </p:tavLst>
                                    </p:anim>
                                    <p:set>
                                      <p:cBhvr>
                                        <p:cTn id="31" dur="1" fill="hold">
                                          <p:stCondLst>
                                            <p:cond delay="3999"/>
                                          </p:stCondLst>
                                        </p:cTn>
                                        <p:tgtEl>
                                          <p:spTgt spid="4"/>
                                        </p:tgtEl>
                                        <p:attrNameLst>
                                          <p:attrName>style.visibility</p:attrName>
                                        </p:attrNameLst>
                                      </p:cBhvr>
                                      <p:to>
                                        <p:strVal val="hidden"/>
                                      </p:to>
                                    </p:set>
                                  </p:childTnLst>
                                </p:cTn>
                              </p:par>
                              <p:par>
                                <p:cTn id="32" presetID="3" presetClass="exit" presetSubtype="10" fill="hold" grpId="1" nodeType="withEffect">
                                  <p:stCondLst>
                                    <p:cond delay="0"/>
                                  </p:stCondLst>
                                  <p:childTnLst>
                                    <p:animEffect transition="out" filter="blinds(horizontal)">
                                      <p:cBhvr>
                                        <p:cTn id="33" dur="4000"/>
                                        <p:tgtEl>
                                          <p:spTgt spid="4"/>
                                        </p:tgtEl>
                                      </p:cBhvr>
                                    </p:animEffect>
                                    <p:set>
                                      <p:cBhvr>
                                        <p:cTn id="34" dur="1" fill="hold">
                                          <p:stCondLst>
                                            <p:cond delay="3999"/>
                                          </p:stCondLst>
                                        </p:cTn>
                                        <p:tgtEl>
                                          <p:spTgt spid="4"/>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4000"/>
                                        <p:tgtEl>
                                          <p:spTgt spid="6"/>
                                        </p:tgtEl>
                                        <p:attrNameLst>
                                          <p:attrName>ppt_x</p:attrName>
                                        </p:attrNameLst>
                                      </p:cBhvr>
                                      <p:tavLst>
                                        <p:tav tm="0">
                                          <p:val>
                                            <p:strVal val="ppt_x"/>
                                          </p:val>
                                        </p:tav>
                                        <p:tav tm="100000">
                                          <p:val>
                                            <p:strVal val="ppt_x"/>
                                          </p:val>
                                        </p:tav>
                                      </p:tavLst>
                                    </p:anim>
                                    <p:anim calcmode="lin" valueType="num">
                                      <p:cBhvr>
                                        <p:cTn id="37" dur="4000"/>
                                        <p:tgtEl>
                                          <p:spTgt spid="6"/>
                                        </p:tgtEl>
                                        <p:attrNameLst>
                                          <p:attrName>ppt_y</p:attrName>
                                        </p:attrNameLst>
                                      </p:cBhvr>
                                      <p:tavLst>
                                        <p:tav tm="0">
                                          <p:val>
                                            <p:strVal val="ppt_y"/>
                                          </p:val>
                                        </p:tav>
                                        <p:tav tm="100000">
                                          <p:val>
                                            <p:strVal val="ppt_y+ppt_h/2"/>
                                          </p:val>
                                        </p:tav>
                                      </p:tavLst>
                                    </p:anim>
                                    <p:anim calcmode="lin" valueType="num">
                                      <p:cBhvr>
                                        <p:cTn id="38" dur="4000"/>
                                        <p:tgtEl>
                                          <p:spTgt spid="6"/>
                                        </p:tgtEl>
                                        <p:attrNameLst>
                                          <p:attrName>ppt_w</p:attrName>
                                        </p:attrNameLst>
                                      </p:cBhvr>
                                      <p:tavLst>
                                        <p:tav tm="0">
                                          <p:val>
                                            <p:strVal val="ppt_w"/>
                                          </p:val>
                                        </p:tav>
                                        <p:tav tm="100000">
                                          <p:val>
                                            <p:strVal val="ppt_w"/>
                                          </p:val>
                                        </p:tav>
                                      </p:tavLst>
                                    </p:anim>
                                    <p:anim calcmode="lin" valueType="num">
                                      <p:cBhvr>
                                        <p:cTn id="39" dur="4000"/>
                                        <p:tgtEl>
                                          <p:spTgt spid="6"/>
                                        </p:tgtEl>
                                        <p:attrNameLst>
                                          <p:attrName>ppt_h</p:attrName>
                                        </p:attrNameLst>
                                      </p:cBhvr>
                                      <p:tavLst>
                                        <p:tav tm="0">
                                          <p:val>
                                            <p:strVal val="ppt_h"/>
                                          </p:val>
                                        </p:tav>
                                        <p:tav tm="100000">
                                          <p:val>
                                            <p:fltVal val="0"/>
                                          </p:val>
                                        </p:tav>
                                      </p:tavLst>
                                    </p:anim>
                                    <p:set>
                                      <p:cBhvr>
                                        <p:cTn id="40" dur="1" fill="hold">
                                          <p:stCondLst>
                                            <p:cond delay="3999"/>
                                          </p:stCondLst>
                                        </p:cTn>
                                        <p:tgtEl>
                                          <p:spTgt spid="6"/>
                                        </p:tgtEl>
                                        <p:attrNameLst>
                                          <p:attrName>style.visibility</p:attrName>
                                        </p:attrNameLst>
                                      </p:cBhvr>
                                      <p:to>
                                        <p:strVal val="hidden"/>
                                      </p:to>
                                    </p:set>
                                  </p:childTnLst>
                                </p:cTn>
                              </p:par>
                              <p:par>
                                <p:cTn id="41" presetID="3" presetClass="exit" presetSubtype="10" fill="hold" grpId="1" nodeType="withEffect">
                                  <p:stCondLst>
                                    <p:cond delay="0"/>
                                  </p:stCondLst>
                                  <p:childTnLst>
                                    <p:animEffect transition="out" filter="blinds(horizontal)">
                                      <p:cBhvr>
                                        <p:cTn id="42" dur="4000"/>
                                        <p:tgtEl>
                                          <p:spTgt spid="6"/>
                                        </p:tgtEl>
                                      </p:cBhvr>
                                    </p:animEffect>
                                    <p:set>
                                      <p:cBhvr>
                                        <p:cTn id="43" dur="1" fill="hold">
                                          <p:stCondLst>
                                            <p:cond delay="3999"/>
                                          </p:stCondLst>
                                        </p:cTn>
                                        <p:tgtEl>
                                          <p:spTgt spid="6"/>
                                        </p:tgtEl>
                                        <p:attrNameLst>
                                          <p:attrName>style.visibility</p:attrName>
                                        </p:attrNameLst>
                                      </p:cBhvr>
                                      <p:to>
                                        <p:strVal val="hidden"/>
                                      </p:to>
                                    </p:set>
                                  </p:childTnLst>
                                </p:cTn>
                              </p:par>
                            </p:childTnLst>
                          </p:cTn>
                        </p:par>
                        <p:par>
                          <p:cTn id="44" fill="hold">
                            <p:stCondLst>
                              <p:cond delay="4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1"/>
                                          </p:val>
                                        </p:tav>
                                        <p:tav tm="100000">
                                          <p:val>
                                            <p:strVal val="#ppt_x"/>
                                          </p:val>
                                        </p:tav>
                                      </p:tavLst>
                                    </p:anim>
                                    <p:anim calcmode="lin" valueType="num">
                                      <p:cBhvr>
                                        <p:cTn id="4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3" grpId="0" animBg="1"/>
      <p:bldP spid="3" grpId="1" animBg="1"/>
      <p:bldP spid="4" grpId="0" animBg="1"/>
      <p:bldP spid="4" grpId="1" animBg="1"/>
      <p:bldP spid="6" grpId="0" animBg="1"/>
      <p:bldP spid="6" grpId="1"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64999.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64999.jpg"/>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tubo de fábrica en construcción, un armazón que espera ser cubierto por piedras o ladrillos, esta alambrera infundibuliforme, este supositorio acribillado de hoyos" (</a:t>
            </a:r>
            <a:r>
              <a:rPr lang="es-ES" i="1" dirty="0" err="1" smtClean="0">
                <a:effectLst>
                  <a:glow rad="101600">
                    <a:srgbClr val="C00000">
                      <a:alpha val="60000"/>
                    </a:srgbClr>
                  </a:glow>
                  <a:outerShdw blurRad="38100" dist="38100" dir="2700000" algn="tl">
                    <a:srgbClr val="000000">
                      <a:alpha val="43137"/>
                    </a:srgbClr>
                  </a:outerShdw>
                </a:effectLst>
              </a:rPr>
              <a:t>Joris</a:t>
            </a:r>
            <a:r>
              <a:rPr lang="es-ES" i="1" dirty="0" smtClean="0">
                <a:effectLst>
                  <a:glow rad="101600">
                    <a:srgbClr val="C00000">
                      <a:alpha val="60000"/>
                    </a:srgbClr>
                  </a:glow>
                  <a:outerShdw blurRad="38100" dist="38100" dir="2700000" algn="tl">
                    <a:srgbClr val="000000">
                      <a:alpha val="43137"/>
                    </a:srgbClr>
                  </a:outerShdw>
                </a:effectLst>
              </a:rPr>
              <a:t>-Karl </a:t>
            </a:r>
            <a:r>
              <a:rPr lang="es-ES" i="1" dirty="0" err="1" smtClean="0">
                <a:effectLst>
                  <a:glow rad="101600">
                    <a:srgbClr val="C00000">
                      <a:alpha val="60000"/>
                    </a:srgbClr>
                  </a:glow>
                  <a:outerShdw blurRad="38100" dist="38100" dir="2700000" algn="tl">
                    <a:srgbClr val="000000">
                      <a:alpha val="43137"/>
                    </a:srgbClr>
                  </a:outerShdw>
                </a:effectLst>
              </a:rPr>
              <a:t>Huysmans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r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4000"/>
                                        <p:tgtEl>
                                          <p:spTgt spid="4"/>
                                        </p:tgtEl>
                                      </p:cBhvr>
                                    </p:animEffect>
                                  </p:childTnLst>
                                </p:cTn>
                              </p:par>
                              <p:par>
                                <p:cTn id="8" presetID="5" presetClass="exit" presetSubtype="10" fill="hold" nodeType="withEffect">
                                  <p:stCondLst>
                                    <p:cond delay="0"/>
                                  </p:stCondLst>
                                  <p:childTnLst>
                                    <p:animEffect transition="out" filter="checkerboard(across)">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Ana María\Escritorio\6.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6.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297660"/>
            <a:ext cx="864096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Fragmento de la "Protesta contra la torre del Sr. Eiffel", 1887.</a:t>
            </a:r>
          </a:p>
          <a:p>
            <a:r>
              <a:rPr lang="es-ES" i="1" dirty="0" smtClean="0">
                <a:effectLst>
                  <a:glow rad="101600">
                    <a:srgbClr val="C00000">
                      <a:alpha val="60000"/>
                    </a:srgbClr>
                  </a:glow>
                  <a:outerShdw blurRad="38100" dist="38100" dir="2700000" algn="tl">
                    <a:srgbClr val="000000">
                      <a:alpha val="43137"/>
                    </a:srgbClr>
                  </a:outerShdw>
                </a:effectLst>
              </a:rPr>
              <a:t>"Nosotros, escritores, pintores, escultores, arquitectos, apasionados aficionados por la belleza de París hasta ahora intacta, venimos a protestar con todas nuestras fuerzas, con toda nuestra indignación….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honeycomb/>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4000" fill="hold" nodeType="withEffect">
                                  <p:stCondLst>
                                    <p:cond delay="0"/>
                                  </p:stCondLst>
                                  <p:childTnLst>
                                    <p:animEffect transition="out" filter="fade">
                                      <p:cBhvr>
                                        <p:cTn id="6" dur="1000" tmFilter="0, 0; .2, .5; .8, .5; 1, 0"/>
                                        <p:tgtEl>
                                          <p:spTgt spid="4"/>
                                        </p:tgtEl>
                                      </p:cBhvr>
                                    </p:animEffect>
                                    <p:animScale>
                                      <p:cBhvr>
                                        <p:cTn id="7" dur="500" autoRev="1" fill="hold"/>
                                        <p:tgtEl>
                                          <p:spTgt spid="4"/>
                                        </p:tgtEl>
                                      </p:cBhvr>
                                      <p:by x="105000" y="105000"/>
                                    </p:animScale>
                                  </p:childTnLst>
                                </p:cTn>
                              </p:par>
                              <p:par>
                                <p:cTn id="8" presetID="23" presetClass="entr" presetSubtype="16" fill="hold" nodeType="withEffect">
                                  <p:stCondLst>
                                    <p:cond delay="0"/>
                                  </p:stCondLst>
                                  <p:childTnLst>
                                    <p:set>
                                      <p:cBhvr>
                                        <p:cTn id="9" dur="1" fill="hold">
                                          <p:stCondLst>
                                            <p:cond delay="0"/>
                                          </p:stCondLst>
                                        </p:cTn>
                                        <p:tgtEl>
                                          <p:spTgt spid="17410"/>
                                        </p:tgtEl>
                                        <p:attrNameLst>
                                          <p:attrName>style.visibility</p:attrName>
                                        </p:attrNameLst>
                                      </p:cBhvr>
                                      <p:to>
                                        <p:strVal val="visible"/>
                                      </p:to>
                                    </p:set>
                                    <p:anim calcmode="lin" valueType="num">
                                      <p:cBhvr>
                                        <p:cTn id="10" dur="4000" fill="hold"/>
                                        <p:tgtEl>
                                          <p:spTgt spid="17410"/>
                                        </p:tgtEl>
                                        <p:attrNameLst>
                                          <p:attrName>ppt_w</p:attrName>
                                        </p:attrNameLst>
                                      </p:cBhvr>
                                      <p:tavLst>
                                        <p:tav tm="0">
                                          <p:val>
                                            <p:fltVal val="0"/>
                                          </p:val>
                                        </p:tav>
                                        <p:tav tm="100000">
                                          <p:val>
                                            <p:strVal val="#ppt_w"/>
                                          </p:val>
                                        </p:tav>
                                      </p:tavLst>
                                    </p:anim>
                                    <p:anim calcmode="lin" valueType="num">
                                      <p:cBhvr>
                                        <p:cTn id="11" dur="4000" fill="hold"/>
                                        <p:tgtEl>
                                          <p:spTgt spid="17410"/>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17410"/>
                                        </p:tgtEl>
                                        <p:attrNameLst>
                                          <p:attrName>style.visibility</p:attrName>
                                        </p:attrNameLst>
                                      </p:cBhvr>
                                      <p:to>
                                        <p:strVal val="visible"/>
                                      </p:to>
                                    </p:set>
                                    <p:animEffect transition="in" filter="barn(outVertical)">
                                      <p:cBhvr>
                                        <p:cTn id="14" dur="4000"/>
                                        <p:tgtEl>
                                          <p:spTgt spid="17410"/>
                                        </p:tgtEl>
                                      </p:cBhvr>
                                    </p:animEffect>
                                  </p:childTnLst>
                                </p:cTn>
                              </p:par>
                              <p:par>
                                <p:cTn id="15" presetID="17" presetClass="entr" presetSubtype="10" fill="hold" nodeType="withEffect">
                                  <p:stCondLst>
                                    <p:cond delay="0"/>
                                  </p:stCondLst>
                                  <p:childTnLst>
                                    <p:set>
                                      <p:cBhvr>
                                        <p:cTn id="16" dur="1" fill="hold">
                                          <p:stCondLst>
                                            <p:cond delay="0"/>
                                          </p:stCondLst>
                                        </p:cTn>
                                        <p:tgtEl>
                                          <p:spTgt spid="17410"/>
                                        </p:tgtEl>
                                        <p:attrNameLst>
                                          <p:attrName>style.visibility</p:attrName>
                                        </p:attrNameLst>
                                      </p:cBhvr>
                                      <p:to>
                                        <p:strVal val="visible"/>
                                      </p:to>
                                    </p:set>
                                    <p:anim calcmode="lin" valueType="num">
                                      <p:cBhvr>
                                        <p:cTn id="17" dur="4000" fill="hold"/>
                                        <p:tgtEl>
                                          <p:spTgt spid="17410"/>
                                        </p:tgtEl>
                                        <p:attrNameLst>
                                          <p:attrName>ppt_w</p:attrName>
                                        </p:attrNameLst>
                                      </p:cBhvr>
                                      <p:tavLst>
                                        <p:tav tm="0">
                                          <p:val>
                                            <p:fltVal val="0"/>
                                          </p:val>
                                        </p:tav>
                                        <p:tav tm="100000">
                                          <p:val>
                                            <p:strVal val="#ppt_w"/>
                                          </p:val>
                                        </p:tav>
                                      </p:tavLst>
                                    </p:anim>
                                    <p:anim calcmode="lin" valueType="num">
                                      <p:cBhvr>
                                        <p:cTn id="18" dur="4000" fill="hold"/>
                                        <p:tgtEl>
                                          <p:spTgt spid="17410"/>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4572000" cy="2857500"/>
          </a:xfrm>
          <a:prstGeom prst="flowChartProcess">
            <a:avLst/>
          </a:prstGeom>
          <a:solidFill>
            <a:schemeClr val="tx1">
              <a:lumMod val="6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4572000" y="0"/>
            <a:ext cx="4572000" cy="2857500"/>
          </a:xfrm>
          <a:prstGeom prst="flowChartProcess">
            <a:avLst/>
          </a:prstGeom>
          <a:solidFill>
            <a:schemeClr val="tx1">
              <a:lumMod val="6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2857500"/>
            <a:ext cx="4572000" cy="2857500"/>
          </a:xfrm>
          <a:prstGeom prst="flowChartProcess">
            <a:avLst/>
          </a:prstGeom>
          <a:solidFill>
            <a:schemeClr val="tx1">
              <a:lumMod val="6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4572000" y="2857500"/>
            <a:ext cx="4572000" cy="2857500"/>
          </a:xfrm>
          <a:prstGeom prst="flowChartProcess">
            <a:avLst/>
          </a:prstGeom>
          <a:solidFill>
            <a:schemeClr val="tx1">
              <a:lumMod val="6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nombre del arte y de la historia francesa amenazadas, contra la erección en pleno corazón de nuestra capital, de la inútil y monstruosa torre Eiffel, a la que la picaresca pública, a menudo poseedora de sentido común y espíritu de justicia, ya ha bautizado con el nombre de Torre de Babel.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4000">
        <p15:prstTrans prst="wind"/>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4000"/>
                                        <p:tgtEl>
                                          <p:spTgt spid="21506"/>
                                        </p:tgtEl>
                                      </p:cBhvr>
                                    </p:animEffect>
                                  </p:childTnLst>
                                </p:cTn>
                              </p:par>
                              <p:par>
                                <p:cTn id="20" presetID="55"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4000" fill="hold"/>
                                        <p:tgtEl>
                                          <p:spTgt spid="21506"/>
                                        </p:tgtEl>
                                        <p:attrNameLst>
                                          <p:attrName>ppt_w</p:attrName>
                                        </p:attrNameLst>
                                      </p:cBhvr>
                                      <p:tavLst>
                                        <p:tav tm="0">
                                          <p:val>
                                            <p:strVal val="#ppt_w*0.70"/>
                                          </p:val>
                                        </p:tav>
                                        <p:tav tm="100000">
                                          <p:val>
                                            <p:strVal val="#ppt_w"/>
                                          </p:val>
                                        </p:tav>
                                      </p:tavLst>
                                    </p:anim>
                                    <p:anim calcmode="lin" valueType="num">
                                      <p:cBhvr>
                                        <p:cTn id="23" dur="4000" fill="hold"/>
                                        <p:tgtEl>
                                          <p:spTgt spid="21506"/>
                                        </p:tgtEl>
                                        <p:attrNameLst>
                                          <p:attrName>ppt_h</p:attrName>
                                        </p:attrNameLst>
                                      </p:cBhvr>
                                      <p:tavLst>
                                        <p:tav tm="0">
                                          <p:val>
                                            <p:strVal val="#ppt_h"/>
                                          </p:val>
                                        </p:tav>
                                        <p:tav tm="100000">
                                          <p:val>
                                            <p:strVal val="#ppt_h"/>
                                          </p:val>
                                        </p:tav>
                                      </p:tavLst>
                                    </p:anim>
                                    <p:animEffect transition="in" filter="fade">
                                      <p:cBhvr>
                                        <p:cTn id="24" dur="4000"/>
                                        <p:tgtEl>
                                          <p:spTgt spid="21506"/>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ooSin título-2.jpg"/>
          <p:cNvPicPr>
            <a:picLocks noChangeAspect="1" noChangeArrowheads="1"/>
          </p:cNvPicPr>
          <p:nvPr/>
        </p:nvPicPr>
        <p:blipFill>
          <a:blip r:embed="rId2" cstate="print"/>
          <a:stretch>
            <a:fillRect/>
          </a:stretch>
        </p:blipFill>
        <p:spPr bwMode="auto">
          <a:xfrm>
            <a:off x="0" y="-455613"/>
            <a:ext cx="9144000" cy="6170613"/>
          </a:xfrm>
          <a:prstGeom prst="rect">
            <a:avLst/>
          </a:prstGeom>
          <a:solidFill>
            <a:schemeClr val="tx2">
              <a:lumMod val="7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roceso"/>
          <p:cNvSpPr/>
          <p:nvPr/>
        </p:nvSpPr>
        <p:spPr>
          <a:xfrm>
            <a:off x="0" y="0"/>
            <a:ext cx="1547813" cy="5729288"/>
          </a:xfrm>
          <a:prstGeom prst="flowChartProcess">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1500188" y="0"/>
            <a:ext cx="1547812" cy="5729288"/>
          </a:xfrm>
          <a:prstGeom prst="flowChartProcess">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3000375" y="0"/>
            <a:ext cx="1547813" cy="5729288"/>
          </a:xfrm>
          <a:prstGeom prst="flowChartProcess">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4500563" y="0"/>
            <a:ext cx="1584325" cy="5729288"/>
          </a:xfrm>
          <a:prstGeom prst="flowChartProcess">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roceso"/>
          <p:cNvSpPr/>
          <p:nvPr/>
        </p:nvSpPr>
        <p:spPr>
          <a:xfrm>
            <a:off x="7596188" y="0"/>
            <a:ext cx="1547812" cy="5715000"/>
          </a:xfrm>
          <a:prstGeom prst="flowChartProcess">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roceso"/>
          <p:cNvSpPr/>
          <p:nvPr/>
        </p:nvSpPr>
        <p:spPr>
          <a:xfrm>
            <a:off x="6072188" y="0"/>
            <a:ext cx="1547812" cy="5729288"/>
          </a:xfrm>
          <a:prstGeom prst="flowChartProcess">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de París va a relacionar los más antiguos edificios barrocos con las mercantiles imaginaciones de un constructor de máquinas, para afearse irreparablemente y deshonrarse?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shre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 presetClass="exit" presetSubtype="8"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16" presetClass="exit" presetSubtype="42" fill="hold" nodeType="withEffect">
                                  <p:stCondLst>
                                    <p:cond delay="0"/>
                                  </p:stCondLst>
                                  <p:childTnLst>
                                    <p:animEffect transition="out" filter="barn(outHorizont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0-ppt_w/2"/>
                                          </p:val>
                                        </p:tav>
                                      </p:tavLst>
                                    </p:anim>
                                    <p:anim calcmode="lin" valueType="num">
                                      <p:cBhvr additive="base">
                                        <p:cTn id="17" dur="3000"/>
                                        <p:tgtEl>
                                          <p:spTgt spid="6"/>
                                        </p:tgtEl>
                                        <p:attrNameLst>
                                          <p:attrName>ppt_y</p:attrName>
                                        </p:attrNameLst>
                                      </p:cBhvr>
                                      <p:tavLst>
                                        <p:tav tm="0">
                                          <p:val>
                                            <p:strVal val="ppt_y"/>
                                          </p:val>
                                        </p:tav>
                                        <p:tav tm="100000">
                                          <p:val>
                                            <p:strVal val="ppt_y"/>
                                          </p:val>
                                        </p:tav>
                                      </p:tavLst>
                                    </p:anim>
                                    <p:set>
                                      <p:cBhvr>
                                        <p:cTn id="18" dur="1" fill="hold">
                                          <p:stCondLst>
                                            <p:cond delay="2999"/>
                                          </p:stCondLst>
                                        </p:cTn>
                                        <p:tgtEl>
                                          <p:spTgt spid="6"/>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8" fill="hold" grpId="0" nodeType="withEffect">
                                  <p:stCondLst>
                                    <p:cond delay="0"/>
                                  </p:stCondLst>
                                  <p:childTnLst>
                                    <p:anim calcmode="lin" valueType="num">
                                      <p:cBhvr additive="base">
                                        <p:cTn id="23" dur="3000"/>
                                        <p:tgtEl>
                                          <p:spTgt spid="7"/>
                                        </p:tgtEl>
                                        <p:attrNameLst>
                                          <p:attrName>ppt_x</p:attrName>
                                        </p:attrNameLst>
                                      </p:cBhvr>
                                      <p:tavLst>
                                        <p:tav tm="0">
                                          <p:val>
                                            <p:strVal val="ppt_x"/>
                                          </p:val>
                                        </p:tav>
                                        <p:tav tm="100000">
                                          <p:val>
                                            <p:strVal val="0-ppt_w/2"/>
                                          </p:val>
                                        </p:tav>
                                      </p:tavLst>
                                    </p:anim>
                                    <p:anim calcmode="lin" valueType="num">
                                      <p:cBhvr additive="base">
                                        <p:cTn id="24" dur="3000"/>
                                        <p:tgtEl>
                                          <p:spTgt spid="7"/>
                                        </p:tgtEl>
                                        <p:attrNameLst>
                                          <p:attrName>ppt_y</p:attrName>
                                        </p:attrNameLst>
                                      </p:cBhvr>
                                      <p:tavLst>
                                        <p:tav tm="0">
                                          <p:val>
                                            <p:strVal val="ppt_y"/>
                                          </p:val>
                                        </p:tav>
                                        <p:tav tm="100000">
                                          <p:val>
                                            <p:strVal val="ppt_y"/>
                                          </p:val>
                                        </p:tav>
                                      </p:tavLst>
                                    </p:anim>
                                    <p:set>
                                      <p:cBhvr>
                                        <p:cTn id="25" dur="1" fill="hold">
                                          <p:stCondLst>
                                            <p:cond delay="2999"/>
                                          </p:stCondLst>
                                        </p:cTn>
                                        <p:tgtEl>
                                          <p:spTgt spid="7"/>
                                        </p:tgtEl>
                                        <p:attrNameLst>
                                          <p:attrName>style.visibility</p:attrName>
                                        </p:attrNameLst>
                                      </p:cBhvr>
                                      <p:to>
                                        <p:strVal val="hidden"/>
                                      </p:to>
                                    </p:set>
                                  </p:childTnLst>
                                </p:cTn>
                              </p:par>
                              <p:par>
                                <p:cTn id="26" presetID="16" presetClass="exit" presetSubtype="42" fill="hold" nodeType="withEffect">
                                  <p:stCondLst>
                                    <p:cond delay="0"/>
                                  </p:stCondLst>
                                  <p:childTnLst>
                                    <p:animEffect transition="out" filter="barn(out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 presetClass="exit" presetSubtype="2" fill="hold" grpId="0"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1+ppt_w/2"/>
                                          </p:val>
                                        </p:tav>
                                      </p:tavLst>
                                    </p:anim>
                                    <p:anim calcmode="lin" valueType="num">
                                      <p:cBhvr additive="base">
                                        <p:cTn id="31" dur="3000"/>
                                        <p:tgtEl>
                                          <p:spTgt spid="8"/>
                                        </p:tgtEl>
                                        <p:attrNameLst>
                                          <p:attrName>ppt_y</p:attrName>
                                        </p:attrNameLst>
                                      </p:cBhvr>
                                      <p:tavLst>
                                        <p:tav tm="0">
                                          <p:val>
                                            <p:strVal val="ppt_y"/>
                                          </p:val>
                                        </p:tav>
                                        <p:tav tm="100000">
                                          <p:val>
                                            <p:strVal val="ppt_y"/>
                                          </p:val>
                                        </p:tav>
                                      </p:tavLst>
                                    </p:anim>
                                    <p:set>
                                      <p:cBhvr>
                                        <p:cTn id="32" dur="1" fill="hold">
                                          <p:stCondLst>
                                            <p:cond delay="2999"/>
                                          </p:stCondLst>
                                        </p:cTn>
                                        <p:tgtEl>
                                          <p:spTgt spid="8"/>
                                        </p:tgtEl>
                                        <p:attrNameLst>
                                          <p:attrName>style.visibility</p:attrName>
                                        </p:attrNameLst>
                                      </p:cBhvr>
                                      <p:to>
                                        <p:strVal val="hidden"/>
                                      </p:to>
                                    </p:set>
                                  </p:childTnLst>
                                </p:cTn>
                              </p:par>
                              <p:par>
                                <p:cTn id="33" presetID="16" presetClass="exit" presetSubtype="42" fill="hold" nodeType="withEffect">
                                  <p:stCondLst>
                                    <p:cond delay="0"/>
                                  </p:stCondLst>
                                  <p:childTnLst>
                                    <p:animEffect transition="out" filter="barn(outHorizontal)">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1+ppt_w/2"/>
                                          </p:val>
                                        </p:tav>
                                      </p:tavLst>
                                    </p:anim>
                                    <p:anim calcmode="lin" valueType="num">
                                      <p:cBhvr additive="base">
                                        <p:cTn id="38" dur="3000"/>
                                        <p:tgtEl>
                                          <p:spTgt spid="9"/>
                                        </p:tgtEl>
                                        <p:attrNameLst>
                                          <p:attrName>ppt_y</p:attrName>
                                        </p:attrNameLst>
                                      </p:cBhvr>
                                      <p:tavLst>
                                        <p:tav tm="0">
                                          <p:val>
                                            <p:strVal val="ppt_y"/>
                                          </p:val>
                                        </p:tav>
                                        <p:tav tm="100000">
                                          <p:val>
                                            <p:strVal val="ppt_y"/>
                                          </p:val>
                                        </p:tav>
                                      </p:tavLst>
                                    </p:anim>
                                    <p:set>
                                      <p:cBhvr>
                                        <p:cTn id="39" dur="1" fill="hold">
                                          <p:stCondLst>
                                            <p:cond delay="2999"/>
                                          </p:stCondLst>
                                        </p:cTn>
                                        <p:tgtEl>
                                          <p:spTgt spid="9"/>
                                        </p:tgtEl>
                                        <p:attrNameLst>
                                          <p:attrName>style.visibility</p:attrName>
                                        </p:attrNameLst>
                                      </p:cBhvr>
                                      <p:to>
                                        <p:strVal val="hidden"/>
                                      </p:to>
                                    </p:set>
                                  </p:childTnLst>
                                </p:cTn>
                              </p:par>
                              <p:par>
                                <p:cTn id="40" presetID="16" presetClass="exit" presetSubtype="42" fill="hold" nodeType="withEffect">
                                  <p:stCondLst>
                                    <p:cond delay="0"/>
                                  </p:stCondLst>
                                  <p:childTnLst>
                                    <p:animEffect transition="out" filter="barn(outHorizontal)">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 presetClass="exit" presetSubtype="2" fill="hold" grpId="0" nodeType="withEffect">
                                  <p:stCondLst>
                                    <p:cond delay="0"/>
                                  </p:stCondLst>
                                  <p:childTnLst>
                                    <p:anim calcmode="lin" valueType="num">
                                      <p:cBhvr additive="base">
                                        <p:cTn id="44" dur="3000"/>
                                        <p:tgtEl>
                                          <p:spTgt spid="10"/>
                                        </p:tgtEl>
                                        <p:attrNameLst>
                                          <p:attrName>ppt_x</p:attrName>
                                        </p:attrNameLst>
                                      </p:cBhvr>
                                      <p:tavLst>
                                        <p:tav tm="0">
                                          <p:val>
                                            <p:strVal val="ppt_x"/>
                                          </p:val>
                                        </p:tav>
                                        <p:tav tm="100000">
                                          <p:val>
                                            <p:strVal val="1+ppt_w/2"/>
                                          </p:val>
                                        </p:tav>
                                      </p:tavLst>
                                    </p:anim>
                                    <p:anim calcmode="lin" valueType="num">
                                      <p:cBhvr additive="base">
                                        <p:cTn id="45" dur="3000"/>
                                        <p:tgtEl>
                                          <p:spTgt spid="10"/>
                                        </p:tgtEl>
                                        <p:attrNameLst>
                                          <p:attrName>ppt_y</p:attrName>
                                        </p:attrNameLst>
                                      </p:cBhvr>
                                      <p:tavLst>
                                        <p:tav tm="0">
                                          <p:val>
                                            <p:strVal val="ppt_y"/>
                                          </p:val>
                                        </p:tav>
                                        <p:tav tm="100000">
                                          <p:val>
                                            <p:strVal val="ppt_y"/>
                                          </p:val>
                                        </p:tav>
                                      </p:tavLst>
                                    </p:anim>
                                    <p:set>
                                      <p:cBhvr>
                                        <p:cTn id="46" dur="1" fill="hold">
                                          <p:stCondLst>
                                            <p:cond delay="2999"/>
                                          </p:stCondLst>
                                        </p:cTn>
                                        <p:tgtEl>
                                          <p:spTgt spid="10"/>
                                        </p:tgtEl>
                                        <p:attrNameLst>
                                          <p:attrName>style.visibility</p:attrName>
                                        </p:attrNameLst>
                                      </p:cBhvr>
                                      <p:to>
                                        <p:strVal val="hidden"/>
                                      </p:to>
                                    </p:set>
                                  </p:childTnLst>
                                </p:cTn>
                              </p:par>
                              <p:par>
                                <p:cTn id="47" presetID="4" presetClass="entr" presetSubtype="16" fill="hold" nodeType="withEffect">
                                  <p:stCondLst>
                                    <p:cond delay="0"/>
                                  </p:stCondLst>
                                  <p:childTnLst>
                                    <p:set>
                                      <p:cBhvr>
                                        <p:cTn id="48" dur="1" fill="hold">
                                          <p:stCondLst>
                                            <p:cond delay="0"/>
                                          </p:stCondLst>
                                        </p:cTn>
                                        <p:tgtEl>
                                          <p:spTgt spid="22530"/>
                                        </p:tgtEl>
                                        <p:attrNameLst>
                                          <p:attrName>style.visibility</p:attrName>
                                        </p:attrNameLst>
                                      </p:cBhvr>
                                      <p:to>
                                        <p:strVal val="visible"/>
                                      </p:to>
                                    </p:set>
                                    <p:animEffect transition="in" filter="box(in)">
                                      <p:cBhvr>
                                        <p:cTn id="49" dur="3000"/>
                                        <p:tgtEl>
                                          <p:spTgt spid="22530"/>
                                        </p:tgtEl>
                                      </p:cBhvr>
                                    </p:animEffect>
                                  </p:childTnLst>
                                </p:cTn>
                              </p:par>
                              <p:par>
                                <p:cTn id="50" presetID="23" presetClass="entr" presetSubtype="16" fill="hold" nodeType="withEffect">
                                  <p:stCondLst>
                                    <p:cond delay="0"/>
                                  </p:stCondLst>
                                  <p:childTnLst>
                                    <p:set>
                                      <p:cBhvr>
                                        <p:cTn id="51" dur="1" fill="hold">
                                          <p:stCondLst>
                                            <p:cond delay="0"/>
                                          </p:stCondLst>
                                        </p:cTn>
                                        <p:tgtEl>
                                          <p:spTgt spid="22530"/>
                                        </p:tgtEl>
                                        <p:attrNameLst>
                                          <p:attrName>style.visibility</p:attrName>
                                        </p:attrNameLst>
                                      </p:cBhvr>
                                      <p:to>
                                        <p:strVal val="visible"/>
                                      </p:to>
                                    </p:set>
                                    <p:anim calcmode="lin" valueType="num">
                                      <p:cBhvr>
                                        <p:cTn id="52" dur="3000" fill="hold"/>
                                        <p:tgtEl>
                                          <p:spTgt spid="22530"/>
                                        </p:tgtEl>
                                        <p:attrNameLst>
                                          <p:attrName>ppt_w</p:attrName>
                                        </p:attrNameLst>
                                      </p:cBhvr>
                                      <p:tavLst>
                                        <p:tav tm="0">
                                          <p:val>
                                            <p:fltVal val="0"/>
                                          </p:val>
                                        </p:tav>
                                        <p:tav tm="100000">
                                          <p:val>
                                            <p:strVal val="#ppt_w"/>
                                          </p:val>
                                        </p:tav>
                                      </p:tavLst>
                                    </p:anim>
                                    <p:anim calcmode="lin" valueType="num">
                                      <p:cBhvr>
                                        <p:cTn id="53" dur="3000" fill="hold"/>
                                        <p:tgtEl>
                                          <p:spTgt spid="22530"/>
                                        </p:tgtEl>
                                        <p:attrNameLst>
                                          <p:attrName>ppt_h</p:attrName>
                                        </p:attrNameLst>
                                      </p:cBhvr>
                                      <p:tavLst>
                                        <p:tav tm="0">
                                          <p:val>
                                            <p:fltVal val="0"/>
                                          </p:val>
                                        </p:tav>
                                        <p:tav tm="100000">
                                          <p:val>
                                            <p:strVal val="#ppt_h"/>
                                          </p:val>
                                        </p:tav>
                                      </p:tavLst>
                                    </p:anim>
                                  </p:childTnLst>
                                </p:cTn>
                              </p:par>
                            </p:childTnLst>
                          </p:cTn>
                        </p:par>
                        <p:par>
                          <p:cTn id="54" fill="hold">
                            <p:stCondLst>
                              <p:cond delay="3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1"/>
                                          </p:val>
                                        </p:tav>
                                        <p:tav tm="100000">
                                          <p:val>
                                            <p:strVal val="#ppt_x"/>
                                          </p:val>
                                        </p:tav>
                                      </p:tavLst>
                                    </p:anim>
                                    <p:anim calcmode="lin" valueType="num">
                                      <p:cBhvr>
                                        <p:cTn id="5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0" grpId="0" animBg="1"/>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rticle-2103812-11D21DFE000005DC-971_964x1178.jpg"/>
          <p:cNvPicPr>
            <a:picLocks noChangeAspect="1"/>
          </p:cNvPicPr>
          <p:nvPr/>
        </p:nvPicPr>
        <p:blipFill>
          <a:blip r:embed="rId2" cstate="print"/>
          <a:srcRect/>
          <a:stretch>
            <a:fillRect/>
          </a:stretch>
        </p:blipFill>
        <p:spPr bwMode="auto">
          <a:xfrm>
            <a:off x="1835150" y="-382588"/>
            <a:ext cx="5473700" cy="64801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Extracto"/>
          <p:cNvSpPr/>
          <p:nvPr/>
        </p:nvSpPr>
        <p:spPr>
          <a:xfrm>
            <a:off x="0" y="2786063"/>
            <a:ext cx="1835150" cy="2928937"/>
          </a:xfrm>
          <a:prstGeom prst="flowChartExtra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ombinar"/>
          <p:cNvSpPr/>
          <p:nvPr/>
        </p:nvSpPr>
        <p:spPr>
          <a:xfrm>
            <a:off x="0" y="0"/>
            <a:ext cx="1835150" cy="2786063"/>
          </a:xfrm>
          <a:prstGeom prst="flowChartMerg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xtracto"/>
          <p:cNvSpPr/>
          <p:nvPr/>
        </p:nvSpPr>
        <p:spPr>
          <a:xfrm>
            <a:off x="7308850" y="2786063"/>
            <a:ext cx="1835150" cy="2928937"/>
          </a:xfrm>
          <a:prstGeom prst="flowChartExtra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a:off x="7308850" y="0"/>
            <a:ext cx="1835150" cy="2786063"/>
          </a:xfrm>
          <a:prstGeom prst="flowChartMerg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hacerse una idea de lo que adelantamos, basta además imaginarse una torre vertiginosamente ridícula dominando París, así como una negra y gran chimenea de una fábrica, aplastante con su enorme masa. Todos nuestros monumentos humillados….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dir="ou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3"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linds(horizontal)">
                                      <p:cBhvr>
                                        <p:cTn id="14" dur="4000"/>
                                        <p:tgtEl>
                                          <p:spTgt spid="7"/>
                                        </p:tgtEl>
                                      </p:cBhvr>
                                    </p:animEffect>
                                  </p:childTnLst>
                                </p:cTn>
                              </p:par>
                              <p:par>
                                <p:cTn id="15" presetID="3"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4000"/>
                                        <p:tgtEl>
                                          <p:spTgt spid="5"/>
                                        </p:tgtEl>
                                      </p:cBhvr>
                                    </p:animEffect>
                                  </p:childTnLst>
                                </p:cTn>
                              </p:par>
                              <p:par>
                                <p:cTn id="18" presetID="3" presetClass="entr" presetSubtype="1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4000"/>
                                        <p:tgtEl>
                                          <p:spTgt spid="9"/>
                                        </p:tgtEl>
                                      </p:cBhvr>
                                    </p:animEffect>
                                  </p:childTnLst>
                                </p:cTn>
                              </p:par>
                              <p:par>
                                <p:cTn id="21" presetID="3"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linds(horizontal)">
                                      <p:cBhvr>
                                        <p:cTn id="23" dur="4000"/>
                                        <p:tgtEl>
                                          <p:spTgt spid="8"/>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rticle-2103812-11D21DFE000005DC-971_964x1178.jpg"/>
          <p:cNvPicPr>
            <a:picLocks noChangeAspect="1"/>
          </p:cNvPicPr>
          <p:nvPr/>
        </p:nvPicPr>
        <p:blipFill>
          <a:blip r:embed="rId2" cstate="print"/>
          <a:srcRect/>
          <a:stretch>
            <a:fillRect/>
          </a:stretch>
        </p:blipFill>
        <p:spPr bwMode="auto">
          <a:xfrm>
            <a:off x="2195513" y="0"/>
            <a:ext cx="484346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Extracto"/>
          <p:cNvSpPr/>
          <p:nvPr/>
        </p:nvSpPr>
        <p:spPr>
          <a:xfrm rot="10800000">
            <a:off x="0" y="2786063"/>
            <a:ext cx="2195513" cy="2928937"/>
          </a:xfrm>
          <a:prstGeom prst="flowChartExtra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ombinar"/>
          <p:cNvSpPr/>
          <p:nvPr/>
        </p:nvSpPr>
        <p:spPr>
          <a:xfrm rot="10800000">
            <a:off x="0" y="0"/>
            <a:ext cx="2195513" cy="2786063"/>
          </a:xfrm>
          <a:prstGeom prst="flowChartMerg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xtracto"/>
          <p:cNvSpPr/>
          <p:nvPr/>
        </p:nvSpPr>
        <p:spPr>
          <a:xfrm rot="10800000">
            <a:off x="7019925" y="2786063"/>
            <a:ext cx="2124075" cy="2928937"/>
          </a:xfrm>
          <a:prstGeom prst="flowChartExtract">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rot="10800000">
            <a:off x="7019925" y="0"/>
            <a:ext cx="2124075" cy="2786063"/>
          </a:xfrm>
          <a:prstGeom prst="flowChartMerge">
            <a:avLst/>
          </a:prstGeom>
          <a:solidFill>
            <a:schemeClr val="tx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0" name="9 Imagen" descr="article-2103812-11D21DFE000005DC-971_964x1178.jpg"/>
          <p:cNvPicPr>
            <a:picLocks noChangeAspect="1"/>
          </p:cNvPicPr>
          <p:nvPr/>
        </p:nvPicPr>
        <p:blipFill>
          <a:blip r:embed="rId2" cstate="print"/>
          <a:srcRect/>
          <a:stretch>
            <a:fillRect/>
          </a:stretch>
        </p:blipFill>
        <p:spPr bwMode="auto">
          <a:xfrm>
            <a:off x="2195513" y="0"/>
            <a:ext cx="484346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 nuestra arquitectura venida a menos, desapareciendo entre ese sueño asombroso. Y durante veinte años veremos alargarse sobre toda la ciudad, todavía estremecida por el genio de tantos siglos, como una mancha de tinta, la odiosa sombra de la odiosa columna de hierro forjado".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3000">
        <p14:shred pattern="rectang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4000"/>
                                        <p:tgtEl>
                                          <p:spTgt spid="4"/>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4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4000"/>
                                        <p:tgtEl>
                                          <p:spTgt spid="5"/>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4000"/>
                                        <p:tgtEl>
                                          <p:spTgt spid="9"/>
                                        </p:tgtEl>
                                      </p:cBhvr>
                                    </p:animEffect>
                                  </p:childTnLst>
                                </p:cTn>
                              </p:par>
                              <p:par>
                                <p:cTn id="17" presetID="3"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4000"/>
                                        <p:tgtEl>
                                          <p:spTgt spid="8"/>
                                        </p:tgtEl>
                                      </p:cBhvr>
                                    </p:animEffect>
                                  </p:childTnLst>
                                </p:cTn>
                              </p:par>
                              <p:par>
                                <p:cTn id="20" presetID="5"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4000"/>
                                        <p:tgtEl>
                                          <p:spTgt spid="10"/>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1"/>
                                          </p:val>
                                        </p:tav>
                                        <p:tav tm="100000">
                                          <p:val>
                                            <p:strVal val="#ppt_x"/>
                                          </p:val>
                                        </p:tav>
                                      </p:tavLst>
                                    </p:anim>
                                    <p:anim calcmode="lin" valueType="num">
                                      <p:cBhvr>
                                        <p:cTn id="2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PUMA-a25029776.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115616" y="913284"/>
            <a:ext cx="504056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La respuesta de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Gustave</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Eiffel:</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251520" y="494573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Eiffel responde a la protesta de los artistas en una entrevista concedida al </a:t>
            </a:r>
            <a:r>
              <a:rPr lang="es-ES" i="1" dirty="0" err="1" smtClean="0">
                <a:effectLst>
                  <a:glow rad="101600">
                    <a:srgbClr val="C00000">
                      <a:alpha val="60000"/>
                    </a:srgbClr>
                  </a:glow>
                  <a:outerShdw blurRad="38100" dist="38100" dir="2700000" algn="tl">
                    <a:srgbClr val="000000">
                      <a:alpha val="43137"/>
                    </a:srgbClr>
                  </a:outerShdw>
                </a:effectLst>
              </a:rPr>
              <a:t>Temps</a:t>
            </a:r>
            <a:r>
              <a:rPr lang="es-ES" i="1" dirty="0" smtClean="0">
                <a:effectLst>
                  <a:glow rad="101600">
                    <a:srgbClr val="C00000">
                      <a:alpha val="60000"/>
                    </a:srgbClr>
                  </a:glow>
                  <a:outerShdw blurRad="38100" dist="38100" dir="2700000" algn="tl">
                    <a:srgbClr val="000000">
                      <a:alpha val="43137"/>
                    </a:srgbClr>
                  </a:outerShdw>
                </a:effectLst>
              </a:rPr>
              <a:t> el día 14 </a:t>
            </a:r>
            <a:r>
              <a:rPr lang="es-ES" i="1" dirty="0" smtClean="0">
                <a:effectLst>
                  <a:glow rad="101600">
                    <a:srgbClr val="C00000">
                      <a:alpha val="60000"/>
                    </a:srgbClr>
                  </a:glow>
                  <a:outerShdw blurRad="38100" dist="38100" dir="2700000" algn="tl">
                    <a:srgbClr val="000000">
                      <a:alpha val="43137"/>
                    </a:srgbClr>
                  </a:outerShdw>
                </a:effectLst>
              </a:rPr>
              <a:t>de febrero de 1887 </a:t>
            </a:r>
            <a:r>
              <a:rPr lang="es-ES" i="1" dirty="0" smtClean="0">
                <a:effectLst>
                  <a:glow rad="101600">
                    <a:srgbClr val="C00000">
                      <a:alpha val="60000"/>
                    </a:srgbClr>
                  </a:glow>
                  <a:outerShdw blurRad="38100" dist="38100" dir="2700000" algn="tl">
                    <a:srgbClr val="000000">
                      <a:alpha val="43137"/>
                    </a:srgbClr>
                  </a:outerShdw>
                </a:effectLst>
              </a:rPr>
              <a:t>que resume su doctrina artística a la perfección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shred pattern="rectangle" dir="ou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4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ppt_x</p:attrName>
                                        </p:attrNameLst>
                                      </p:cBhvr>
                                      <p:tavLst>
                                        <p:tav tm="0">
                                          <p:val>
                                            <p:strVal val="#ppt_x+#ppt_w/2"/>
                                          </p:val>
                                        </p:tav>
                                        <p:tav tm="100000">
                                          <p:val>
                                            <p:strVal val="#ppt_x"/>
                                          </p:val>
                                        </p:tav>
                                      </p:tavLst>
                                    </p:anim>
                                    <p:anim calcmode="lin" valueType="num">
                                      <p:cBhvr>
                                        <p:cTn id="11" dur="4000" fill="hold"/>
                                        <p:tgtEl>
                                          <p:spTgt spid="3"/>
                                        </p:tgtEl>
                                        <p:attrNameLst>
                                          <p:attrName>ppt_y</p:attrName>
                                        </p:attrNameLst>
                                      </p:cBhvr>
                                      <p:tavLst>
                                        <p:tav tm="0">
                                          <p:val>
                                            <p:strVal val="#ppt_y"/>
                                          </p:val>
                                        </p:tav>
                                        <p:tav tm="100000">
                                          <p:val>
                                            <p:strVal val="#ppt_y"/>
                                          </p:val>
                                        </p:tav>
                                      </p:tavLst>
                                    </p:anim>
                                    <p:anim calcmode="lin" valueType="num">
                                      <p:cBhvr>
                                        <p:cTn id="12" dur="4000" fill="hold"/>
                                        <p:tgtEl>
                                          <p:spTgt spid="3"/>
                                        </p:tgtEl>
                                        <p:attrNameLst>
                                          <p:attrName>ppt_w</p:attrName>
                                        </p:attrNameLst>
                                      </p:cBhvr>
                                      <p:tavLst>
                                        <p:tav tm="0">
                                          <p:val>
                                            <p:fltVal val="0"/>
                                          </p:val>
                                        </p:tav>
                                        <p:tav tm="100000">
                                          <p:val>
                                            <p:strVal val="#ppt_w"/>
                                          </p:val>
                                        </p:tav>
                                      </p:tavLst>
                                    </p:anim>
                                    <p:anim calcmode="lin" valueType="num">
                                      <p:cBhvr>
                                        <p:cTn id="13" dur="4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fill="hold" nodeType="withEffect">
                                  <p:stCondLst>
                                    <p:cond delay="0"/>
                                  </p:stCondLst>
                                  <p:childTnLst>
                                    <p:animRot by="10800000">
                                      <p:cBhvr>
                                        <p:cTn id="15" dur="4000" fill="hold"/>
                                        <p:tgtEl>
                                          <p:spTgt spid="3"/>
                                        </p:tgtEl>
                                        <p:attrNameLst>
                                          <p:attrName>r</p:attrName>
                                        </p:attrNameLst>
                                      </p:cBhvr>
                                    </p:animRot>
                                  </p:childTnLst>
                                </p:cTn>
                              </p:par>
                            </p:childTnLst>
                          </p:cTn>
                        </p:par>
                        <p:par>
                          <p:cTn id="16" fill="hold">
                            <p:stCondLst>
                              <p:cond delay="4000"/>
                            </p:stCondLst>
                            <p:childTnLst>
                              <p:par>
                                <p:cTn id="17" presetID="23" presetClass="entr" presetSubtype="16"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childTnLst>
                                </p:cTn>
                              </p:par>
                            </p:childTnLst>
                          </p:cTn>
                        </p:par>
                        <p:par>
                          <p:cTn id="21" fill="hold">
                            <p:stCondLst>
                              <p:cond delay="6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Proceso"/>
          <p:cNvSpPr/>
          <p:nvPr/>
        </p:nvSpPr>
        <p:spPr>
          <a:xfrm>
            <a:off x="0" y="0"/>
            <a:ext cx="9144000" cy="5715000"/>
          </a:xfrm>
          <a:prstGeom prst="flowChartProcess">
            <a:avLst/>
          </a:prstGeom>
          <a:solidFill>
            <a:schemeClr val="tx1">
              <a:lumMod val="65000"/>
            </a:schemeClr>
          </a:solidFill>
          <a:ln w="82550" cmpd="tri">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pic>
        <p:nvPicPr>
          <p:cNvPr id="6146" name="Picture 2" descr="C:\Documents and Settings\Ana María\Escritorio\90244732_large_8a6a4217677a.jpg"/>
          <p:cNvPicPr>
            <a:picLocks noChangeAspect="1" noChangeArrowheads="1"/>
          </p:cNvPicPr>
          <p:nvPr/>
        </p:nvPicPr>
        <p:blipFill>
          <a:blip r:embed="rId2" cstate="print"/>
          <a:srcRect/>
          <a:stretch>
            <a:fillRect/>
          </a:stretch>
        </p:blipFill>
        <p:spPr bwMode="auto">
          <a:xfrm>
            <a:off x="0" y="-238125"/>
            <a:ext cx="9144000" cy="61198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285750" y="177800"/>
            <a:ext cx="8643938" cy="5359400"/>
          </a:xfrm>
          <a:prstGeom prst="flowChartProcess">
            <a:avLst/>
          </a:prstGeom>
          <a:solidFill>
            <a:schemeClr val="tx1">
              <a:lumMod val="65000"/>
              <a:alpha val="64000"/>
            </a:schemeClr>
          </a:solidFill>
          <a:ln w="82550" cmpd="tri">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571500" y="415925"/>
            <a:ext cx="8072438" cy="4822825"/>
          </a:xfrm>
          <a:prstGeom prst="flowChartProcess">
            <a:avLst/>
          </a:prstGeom>
          <a:solidFill>
            <a:schemeClr val="tx1">
              <a:lumMod val="65000"/>
              <a:alpha val="60000"/>
            </a:schemeClr>
          </a:solidFill>
          <a:ln w="82550" cmpd="tri">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CuadroTexto"/>
          <p:cNvSpPr txBox="1"/>
          <p:nvPr/>
        </p:nvSpPr>
        <p:spPr>
          <a:xfrm>
            <a:off x="395536"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Creo, por mi parte, que la torre tendrá su belleza propia. ¿Porque nosotros somos ingenieros, creen ustedes que la belleza no nos preocupa en nuestras construcciones y que incluso al mismo tiempo que hacemos algo sólido y perdurable no nos esforzamos por hacerlo elegante?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blinds dir="vert"/>
      </p:transition>
    </mc:Choice>
    <mc:Fallback>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arn(outHorizontal)">
                                      <p:cBhvr>
                                        <p:cTn id="13" dur="4000"/>
                                        <p:tgtEl>
                                          <p:spTgt spid="6146"/>
                                        </p:tgtEl>
                                      </p:cBhvr>
                                    </p:animEffect>
                                  </p:childTnLst>
                                </p:cTn>
                              </p:par>
                              <p:par>
                                <p:cTn id="14" presetID="23" presetClass="entr" presetSubtype="272" fill="hold" nodeType="withEffect">
                                  <p:stCondLst>
                                    <p:cond delay="0"/>
                                  </p:stCondLst>
                                  <p:childTnLst>
                                    <p:set>
                                      <p:cBhvr>
                                        <p:cTn id="15" dur="1" fill="hold">
                                          <p:stCondLst>
                                            <p:cond delay="0"/>
                                          </p:stCondLst>
                                        </p:cTn>
                                        <p:tgtEl>
                                          <p:spTgt spid="6146"/>
                                        </p:tgtEl>
                                        <p:attrNameLst>
                                          <p:attrName>style.visibility</p:attrName>
                                        </p:attrNameLst>
                                      </p:cBhvr>
                                      <p:to>
                                        <p:strVal val="visible"/>
                                      </p:to>
                                    </p:set>
                                    <p:anim calcmode="lin" valueType="num">
                                      <p:cBhvr>
                                        <p:cTn id="16" dur="4000" fill="hold"/>
                                        <p:tgtEl>
                                          <p:spTgt spid="6146"/>
                                        </p:tgtEl>
                                        <p:attrNameLst>
                                          <p:attrName>ppt_w</p:attrName>
                                        </p:attrNameLst>
                                      </p:cBhvr>
                                      <p:tavLst>
                                        <p:tav tm="0">
                                          <p:val>
                                            <p:strVal val="2/3*#ppt_w"/>
                                          </p:val>
                                        </p:tav>
                                        <p:tav tm="100000">
                                          <p:val>
                                            <p:strVal val="#ppt_w"/>
                                          </p:val>
                                        </p:tav>
                                      </p:tavLst>
                                    </p:anim>
                                    <p:anim calcmode="lin" valueType="num">
                                      <p:cBhvr>
                                        <p:cTn id="17" dur="4000" fill="hold"/>
                                        <p:tgtEl>
                                          <p:spTgt spid="6146"/>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Ana María\Escritorio\tigre.jpg"/>
          <p:cNvPicPr>
            <a:picLocks noChangeAspect="1" noChangeArrowheads="1"/>
          </p:cNvPicPr>
          <p:nvPr/>
        </p:nvPicPr>
        <p:blipFill>
          <a:blip r:embed="rId2" cstate="print"/>
          <a:srcRect/>
          <a:stretch>
            <a:fillRect/>
          </a:stretch>
        </p:blipFill>
        <p:spPr bwMode="auto">
          <a:xfrm>
            <a:off x="0" y="0"/>
            <a:ext cx="57308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5724525" cy="989013"/>
          </a:xfrm>
          <a:prstGeom prst="flowChartProcess">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952500"/>
            <a:ext cx="5724525" cy="989013"/>
          </a:xfrm>
          <a:prstGeom prst="flowChartProcess">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1905000"/>
            <a:ext cx="5724525" cy="989013"/>
          </a:xfrm>
          <a:prstGeom prst="flowChartProcess">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2857500"/>
            <a:ext cx="5724525" cy="989013"/>
          </a:xfrm>
          <a:prstGeom prst="flowChartProcess">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3810000"/>
            <a:ext cx="5724525" cy="989013"/>
          </a:xfrm>
          <a:prstGeom prst="flowChartProcess">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roceso"/>
          <p:cNvSpPr/>
          <p:nvPr/>
        </p:nvSpPr>
        <p:spPr>
          <a:xfrm>
            <a:off x="0" y="4754563"/>
            <a:ext cx="5724525" cy="960437"/>
          </a:xfrm>
          <a:prstGeom prst="flowChartProcess">
            <a:avLst/>
          </a:prstGeom>
          <a:solidFill>
            <a:schemeClr val="tx1">
              <a:lumMod val="6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5868144" y="1561356"/>
            <a:ext cx="302433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 que las auténticas condiciones de la fuerza no son siempre compatibles con las condiciones secretas de la armonía? Ahora bien, ¿cuál es la condición que yo he tenido en cuenta en lo relativo a la torre? La resistencia al viento.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blinds/>
      </p:transition>
    </mc:Choice>
    <mc:Fallback>
      <p:transition spd="slow" advTm="29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4000"/>
                                        <p:tgtEl>
                                          <p:spTgt spid="3"/>
                                        </p:tgtEl>
                                        <p:attrNameLst>
                                          <p:attrName>ppt_x</p:attrName>
                                        </p:attrNameLst>
                                      </p:cBhvr>
                                      <p:tavLst>
                                        <p:tav tm="0">
                                          <p:val>
                                            <p:strVal val="ppt_x"/>
                                          </p:val>
                                        </p:tav>
                                        <p:tav tm="100000">
                                          <p:val>
                                            <p:strVal val="ppt_x"/>
                                          </p:val>
                                        </p:tav>
                                      </p:tavLst>
                                    </p:anim>
                                    <p:anim calcmode="lin" valueType="num">
                                      <p:cBhvr additive="base">
                                        <p:cTn id="7" dur="4000"/>
                                        <p:tgtEl>
                                          <p:spTgt spid="3"/>
                                        </p:tgtEl>
                                        <p:attrNameLst>
                                          <p:attrName>ppt_y</p:attrName>
                                        </p:attrNameLst>
                                      </p:cBhvr>
                                      <p:tavLst>
                                        <p:tav tm="0">
                                          <p:val>
                                            <p:strVal val="ppt_y"/>
                                          </p:val>
                                        </p:tav>
                                        <p:tav tm="100000">
                                          <p:val>
                                            <p:strVal val="1+ppt_h/2"/>
                                          </p:val>
                                        </p:tav>
                                      </p:tavLst>
                                    </p:anim>
                                    <p:set>
                                      <p:cBhvr>
                                        <p:cTn id="8" dur="1" fill="hold">
                                          <p:stCondLst>
                                            <p:cond delay="3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4000"/>
                                        <p:tgtEl>
                                          <p:spTgt spid="4"/>
                                        </p:tgtEl>
                                        <p:attrNameLst>
                                          <p:attrName>ppt_x</p:attrName>
                                        </p:attrNameLst>
                                      </p:cBhvr>
                                      <p:tavLst>
                                        <p:tav tm="0">
                                          <p:val>
                                            <p:strVal val="ppt_x"/>
                                          </p:val>
                                        </p:tav>
                                        <p:tav tm="100000">
                                          <p:val>
                                            <p:strVal val="ppt_x"/>
                                          </p:val>
                                        </p:tav>
                                      </p:tavLst>
                                    </p:anim>
                                    <p:anim calcmode="lin" valueType="num">
                                      <p:cBhvr additive="base">
                                        <p:cTn id="11" dur="4000"/>
                                        <p:tgtEl>
                                          <p:spTgt spid="4"/>
                                        </p:tgtEl>
                                        <p:attrNameLst>
                                          <p:attrName>ppt_y</p:attrName>
                                        </p:attrNameLst>
                                      </p:cBhvr>
                                      <p:tavLst>
                                        <p:tav tm="0">
                                          <p:val>
                                            <p:strVal val="ppt_y"/>
                                          </p:val>
                                        </p:tav>
                                        <p:tav tm="100000">
                                          <p:val>
                                            <p:strVal val="0-ppt_h/2"/>
                                          </p:val>
                                        </p:tav>
                                      </p:tavLst>
                                    </p:anim>
                                    <p:set>
                                      <p:cBhvr>
                                        <p:cTn id="12" dur="1" fill="hold">
                                          <p:stCondLst>
                                            <p:cond delay="3999"/>
                                          </p:stCondLst>
                                        </p:cTn>
                                        <p:tgtEl>
                                          <p:spTgt spid="4"/>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4000"/>
                                        <p:tgtEl>
                                          <p:spTgt spid="5"/>
                                        </p:tgtEl>
                                        <p:attrNameLst>
                                          <p:attrName>ppt_x</p:attrName>
                                        </p:attrNameLst>
                                      </p:cBhvr>
                                      <p:tavLst>
                                        <p:tav tm="0">
                                          <p:val>
                                            <p:strVal val="ppt_x"/>
                                          </p:val>
                                        </p:tav>
                                        <p:tav tm="100000">
                                          <p:val>
                                            <p:strVal val="ppt_x"/>
                                          </p:val>
                                        </p:tav>
                                      </p:tavLst>
                                    </p:anim>
                                    <p:anim calcmode="lin" valueType="num">
                                      <p:cBhvr additive="base">
                                        <p:cTn id="15" dur="4000"/>
                                        <p:tgtEl>
                                          <p:spTgt spid="5"/>
                                        </p:tgtEl>
                                        <p:attrNameLst>
                                          <p:attrName>ppt_y</p:attrName>
                                        </p:attrNameLst>
                                      </p:cBhvr>
                                      <p:tavLst>
                                        <p:tav tm="0">
                                          <p:val>
                                            <p:strVal val="ppt_y"/>
                                          </p:val>
                                        </p:tav>
                                        <p:tav tm="100000">
                                          <p:val>
                                            <p:strVal val="1+ppt_h/2"/>
                                          </p:val>
                                        </p:tav>
                                      </p:tavLst>
                                    </p:anim>
                                    <p:set>
                                      <p:cBhvr>
                                        <p:cTn id="16" dur="1" fill="hold">
                                          <p:stCondLst>
                                            <p:cond delay="3999"/>
                                          </p:stCondLst>
                                        </p:cTn>
                                        <p:tgtEl>
                                          <p:spTgt spid="5"/>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4000"/>
                                        <p:tgtEl>
                                          <p:spTgt spid="6"/>
                                        </p:tgtEl>
                                        <p:attrNameLst>
                                          <p:attrName>ppt_x</p:attrName>
                                        </p:attrNameLst>
                                      </p:cBhvr>
                                      <p:tavLst>
                                        <p:tav tm="0">
                                          <p:val>
                                            <p:strVal val="ppt_x"/>
                                          </p:val>
                                        </p:tav>
                                        <p:tav tm="100000">
                                          <p:val>
                                            <p:strVal val="ppt_x"/>
                                          </p:val>
                                        </p:tav>
                                      </p:tavLst>
                                    </p:anim>
                                    <p:anim calcmode="lin" valueType="num">
                                      <p:cBhvr additive="base">
                                        <p:cTn id="19" dur="4000"/>
                                        <p:tgtEl>
                                          <p:spTgt spid="6"/>
                                        </p:tgtEl>
                                        <p:attrNameLst>
                                          <p:attrName>ppt_y</p:attrName>
                                        </p:attrNameLst>
                                      </p:cBhvr>
                                      <p:tavLst>
                                        <p:tav tm="0">
                                          <p:val>
                                            <p:strVal val="ppt_y"/>
                                          </p:val>
                                        </p:tav>
                                        <p:tav tm="100000">
                                          <p:val>
                                            <p:strVal val="0-ppt_h/2"/>
                                          </p:val>
                                        </p:tav>
                                      </p:tavLst>
                                    </p:anim>
                                    <p:set>
                                      <p:cBhvr>
                                        <p:cTn id="20" dur="1" fill="hold">
                                          <p:stCondLst>
                                            <p:cond delay="3999"/>
                                          </p:stCondLst>
                                        </p:cTn>
                                        <p:tgtEl>
                                          <p:spTgt spid="6"/>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4000"/>
                                        <p:tgtEl>
                                          <p:spTgt spid="7"/>
                                        </p:tgtEl>
                                        <p:attrNameLst>
                                          <p:attrName>ppt_x</p:attrName>
                                        </p:attrNameLst>
                                      </p:cBhvr>
                                      <p:tavLst>
                                        <p:tav tm="0">
                                          <p:val>
                                            <p:strVal val="ppt_x"/>
                                          </p:val>
                                        </p:tav>
                                        <p:tav tm="100000">
                                          <p:val>
                                            <p:strVal val="ppt_x"/>
                                          </p:val>
                                        </p:tav>
                                      </p:tavLst>
                                    </p:anim>
                                    <p:anim calcmode="lin" valueType="num">
                                      <p:cBhvr additive="base">
                                        <p:cTn id="23" dur="4000"/>
                                        <p:tgtEl>
                                          <p:spTgt spid="7"/>
                                        </p:tgtEl>
                                        <p:attrNameLst>
                                          <p:attrName>ppt_y</p:attrName>
                                        </p:attrNameLst>
                                      </p:cBhvr>
                                      <p:tavLst>
                                        <p:tav tm="0">
                                          <p:val>
                                            <p:strVal val="ppt_y"/>
                                          </p:val>
                                        </p:tav>
                                        <p:tav tm="100000">
                                          <p:val>
                                            <p:strVal val="1+ppt_h/2"/>
                                          </p:val>
                                        </p:tav>
                                      </p:tavLst>
                                    </p:anim>
                                    <p:set>
                                      <p:cBhvr>
                                        <p:cTn id="24" dur="1" fill="hold">
                                          <p:stCondLst>
                                            <p:cond delay="3999"/>
                                          </p:stCondLst>
                                        </p:cTn>
                                        <p:tgtEl>
                                          <p:spTgt spid="7"/>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4000"/>
                                        <p:tgtEl>
                                          <p:spTgt spid="8"/>
                                        </p:tgtEl>
                                        <p:attrNameLst>
                                          <p:attrName>ppt_x</p:attrName>
                                        </p:attrNameLst>
                                      </p:cBhvr>
                                      <p:tavLst>
                                        <p:tav tm="0">
                                          <p:val>
                                            <p:strVal val="ppt_x"/>
                                          </p:val>
                                        </p:tav>
                                        <p:tav tm="100000">
                                          <p:val>
                                            <p:strVal val="ppt_x"/>
                                          </p:val>
                                        </p:tav>
                                      </p:tavLst>
                                    </p:anim>
                                    <p:anim calcmode="lin" valueType="num">
                                      <p:cBhvr additive="base">
                                        <p:cTn id="27" dur="4000"/>
                                        <p:tgtEl>
                                          <p:spTgt spid="8"/>
                                        </p:tgtEl>
                                        <p:attrNameLst>
                                          <p:attrName>ppt_y</p:attrName>
                                        </p:attrNameLst>
                                      </p:cBhvr>
                                      <p:tavLst>
                                        <p:tav tm="0">
                                          <p:val>
                                            <p:strVal val="ppt_y"/>
                                          </p:val>
                                        </p:tav>
                                        <p:tav tm="100000">
                                          <p:val>
                                            <p:strVal val="0-ppt_h/2"/>
                                          </p:val>
                                        </p:tav>
                                      </p:tavLst>
                                    </p:anim>
                                    <p:set>
                                      <p:cBhvr>
                                        <p:cTn id="28" dur="1" fill="hold">
                                          <p:stCondLst>
                                            <p:cond delay="3999"/>
                                          </p:stCondLst>
                                        </p:cTn>
                                        <p:tgtEl>
                                          <p:spTgt spid="8"/>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23554"/>
                                        </p:tgtEl>
                                        <p:attrNameLst>
                                          <p:attrName>style.visibility</p:attrName>
                                        </p:attrNameLst>
                                      </p:cBhvr>
                                      <p:to>
                                        <p:strVal val="visible"/>
                                      </p:to>
                                    </p:set>
                                    <p:anim calcmode="lin" valueType="num">
                                      <p:cBhvr>
                                        <p:cTn id="31" dur="4000" fill="hold"/>
                                        <p:tgtEl>
                                          <p:spTgt spid="23554"/>
                                        </p:tgtEl>
                                        <p:attrNameLst>
                                          <p:attrName>ppt_w</p:attrName>
                                        </p:attrNameLst>
                                      </p:cBhvr>
                                      <p:tavLst>
                                        <p:tav tm="0">
                                          <p:val>
                                            <p:strVal val="2/3*#ppt_w"/>
                                          </p:val>
                                        </p:tav>
                                        <p:tav tm="100000">
                                          <p:val>
                                            <p:strVal val="#ppt_w"/>
                                          </p:val>
                                        </p:tav>
                                      </p:tavLst>
                                    </p:anim>
                                    <p:anim calcmode="lin" valueType="num">
                                      <p:cBhvr>
                                        <p:cTn id="32" dur="4000" fill="hold"/>
                                        <p:tgtEl>
                                          <p:spTgt spid="2355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23554"/>
                                        </p:tgtEl>
                                        <p:attrNameLst>
                                          <p:attrName>style.visibility</p:attrName>
                                        </p:attrNameLst>
                                      </p:cBhvr>
                                      <p:to>
                                        <p:strVal val="visible"/>
                                      </p:to>
                                    </p:set>
                                    <p:animEffect transition="in" filter="barn(outVertical)">
                                      <p:cBhvr>
                                        <p:cTn id="35" dur="4000"/>
                                        <p:tgtEl>
                                          <p:spTgt spid="23554"/>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F:\MIS COSAS\DOCUMENTOS ANA\ANIMALES\FELINOS\Nueva carpeta\6422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¡Pues bien! Pretendo que las curvas de los cuatro pilares de la torre del monumento tales como el cálculo las ha determinado. Darán una gran impresión de fuerza y belleza; pues traducirán a las miradas la audacia de la concepción en su conjunto.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restig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4000" fill="hold"/>
                                        <p:tgtEl>
                                          <p:spTgt spid="5123"/>
                                        </p:tgtEl>
                                        <p:attrNameLst>
                                          <p:attrName>ppt_x</p:attrName>
                                        </p:attrNameLst>
                                      </p:cBhvr>
                                      <p:tavLst>
                                        <p:tav tm="0">
                                          <p:val>
                                            <p:strVal val="#ppt_x-.2"/>
                                          </p:val>
                                        </p:tav>
                                        <p:tav tm="100000">
                                          <p:val>
                                            <p:strVal val="#ppt_x"/>
                                          </p:val>
                                        </p:tav>
                                      </p:tavLst>
                                    </p:anim>
                                    <p:anim calcmode="lin" valueType="num">
                                      <p:cBhvr>
                                        <p:cTn id="8" dur="4000" fill="hold"/>
                                        <p:tgtEl>
                                          <p:spTgt spid="5123"/>
                                        </p:tgtEl>
                                        <p:attrNameLst>
                                          <p:attrName>ppt_y</p:attrName>
                                        </p:attrNameLst>
                                      </p:cBhvr>
                                      <p:tavLst>
                                        <p:tav tm="0">
                                          <p:val>
                                            <p:strVal val="#ppt_y"/>
                                          </p:val>
                                        </p:tav>
                                        <p:tav tm="100000">
                                          <p:val>
                                            <p:strVal val="#ppt_y"/>
                                          </p:val>
                                        </p:tav>
                                      </p:tavLst>
                                    </p:anim>
                                    <p:animEffect transition="in" filter="wipe(right)" prLst="gradientSize: 0.1">
                                      <p:cBhvr>
                                        <p:cTn id="9" dur="4000"/>
                                        <p:tgtEl>
                                          <p:spTgt spid="5123"/>
                                        </p:tgtEl>
                                      </p:cBhvr>
                                    </p:animEffect>
                                  </p:childTnLst>
                                </p:cTn>
                              </p:par>
                              <p:par>
                                <p:cTn id="10" presetID="17" presetClass="entr" presetSubtype="10" fill="hold" nodeType="withEffect">
                                  <p:stCondLst>
                                    <p:cond delay="0"/>
                                  </p:stCondLst>
                                  <p:childTnLst>
                                    <p:set>
                                      <p:cBhvr>
                                        <p:cTn id="11" dur="1" fill="hold">
                                          <p:stCondLst>
                                            <p:cond delay="0"/>
                                          </p:stCondLst>
                                        </p:cTn>
                                        <p:tgtEl>
                                          <p:spTgt spid="5123"/>
                                        </p:tgtEl>
                                        <p:attrNameLst>
                                          <p:attrName>style.visibility</p:attrName>
                                        </p:attrNameLst>
                                      </p:cBhvr>
                                      <p:to>
                                        <p:strVal val="visible"/>
                                      </p:to>
                                    </p:set>
                                    <p:anim calcmode="lin" valueType="num">
                                      <p:cBhvr>
                                        <p:cTn id="12" dur="4000" fill="hold"/>
                                        <p:tgtEl>
                                          <p:spTgt spid="5123"/>
                                        </p:tgtEl>
                                        <p:attrNameLst>
                                          <p:attrName>ppt_w</p:attrName>
                                        </p:attrNameLst>
                                      </p:cBhvr>
                                      <p:tavLst>
                                        <p:tav tm="0">
                                          <p:val>
                                            <p:fltVal val="0"/>
                                          </p:val>
                                        </p:tav>
                                        <p:tav tm="100000">
                                          <p:val>
                                            <p:strVal val="#ppt_w"/>
                                          </p:val>
                                        </p:tav>
                                      </p:tavLst>
                                    </p:anim>
                                    <p:anim calcmode="lin" valueType="num">
                                      <p:cBhvr>
                                        <p:cTn id="13" dur="4000" fill="hold"/>
                                        <p:tgtEl>
                                          <p:spTgt spid="5123"/>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Ana María\Escritorio\7.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1">
              <a:alpha val="60000"/>
            </a:schemeClr>
          </a:solidFill>
          <a:ln w="571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1">
              <a:alpha val="60000"/>
            </a:schemeClr>
          </a:solidFill>
          <a:ln w="571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Del mismo modo que los numerosos vacíos presentes en los propios elementos de la construcción acusarán fuertemente la constante preocupación de no entregarse inútilmente a las violencias de las tormentas en las superficies peligrosas para la estabilidad del edificio.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3000"/>
                                        <p:tgtEl>
                                          <p:spTgt spid="3"/>
                                        </p:tgtEl>
                                        <p:attrNameLst>
                                          <p:attrName>ppt_h</p:attrName>
                                        </p:attrNameLst>
                                      </p:cBhvr>
                                      <p:tavLst>
                                        <p:tav tm="0">
                                          <p:val>
                                            <p:strVal val="ppt_h"/>
                                          </p:val>
                                        </p:tav>
                                        <p:tav tm="100000">
                                          <p:val>
                                            <p:strVal val="ppt_h"/>
                                          </p:val>
                                        </p:tav>
                                      </p:tavLst>
                                    </p:anim>
                                    <p:anim calcmode="lin" valueType="num">
                                      <p:cBhvr>
                                        <p:cTn id="7"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21" presetClass="entr" presetSubtype="4"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4)">
                                      <p:cBhvr>
                                        <p:cTn id="11" dur="3000"/>
                                        <p:tgtEl>
                                          <p:spTgt spid="3"/>
                                        </p:tgtEl>
                                      </p:cBhvr>
                                    </p:animEffect>
                                  </p:childTnLst>
                                </p:cTn>
                              </p:par>
                              <p:par>
                                <p:cTn id="12" presetID="19" presetClass="exit" presetSubtype="5"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ppt_w"/>
                                          </p:val>
                                        </p:tav>
                                      </p:tavLst>
                                    </p:anim>
                                    <p:anim calcmode="lin" valueType="num">
                                      <p:cBhvr>
                                        <p:cTn id="1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 dur="1" fill="hold">
                                          <p:stCondLst>
                                            <p:cond delay="2999"/>
                                          </p:stCondLst>
                                        </p:cTn>
                                        <p:tgtEl>
                                          <p:spTgt spid="4"/>
                                        </p:tgtEl>
                                        <p:attrNameLst>
                                          <p:attrName>style.visibility</p:attrName>
                                        </p:attrNameLst>
                                      </p:cBhvr>
                                      <p:to>
                                        <p:strVal val="hidden"/>
                                      </p:to>
                                    </p:set>
                                  </p:childTnLst>
                                </p:cTn>
                              </p:par>
                              <p:par>
                                <p:cTn id="16" presetID="21" presetClass="entr" presetSubtype="8"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par>
                                <p:cTn id="19" presetID="21" presetClass="entr" presetSubtype="8" fill="hold" nodeType="withEffect">
                                  <p:stCondLst>
                                    <p:cond delay="0"/>
                                  </p:stCondLst>
                                  <p:childTnLst>
                                    <p:set>
                                      <p:cBhvr>
                                        <p:cTn id="20" dur="1" fill="hold">
                                          <p:stCondLst>
                                            <p:cond delay="0"/>
                                          </p:stCondLst>
                                        </p:cTn>
                                        <p:tgtEl>
                                          <p:spTgt spid="19458"/>
                                        </p:tgtEl>
                                        <p:attrNameLst>
                                          <p:attrName>style.visibility</p:attrName>
                                        </p:attrNameLst>
                                      </p:cBhvr>
                                      <p:to>
                                        <p:strVal val="visible"/>
                                      </p:to>
                                    </p:set>
                                    <p:animEffect transition="in" filter="wheel(8)">
                                      <p:cBhvr>
                                        <p:cTn id="21" dur="3000"/>
                                        <p:tgtEl>
                                          <p:spTgt spid="19458"/>
                                        </p:tgtEl>
                                      </p:cBhvr>
                                    </p:animEffect>
                                  </p:childTnLst>
                                </p:cTn>
                              </p:par>
                              <p:par>
                                <p:cTn id="22" presetID="23" presetClass="entr" presetSubtype="288" fill="hold" nodeType="withEffect">
                                  <p:stCondLst>
                                    <p:cond delay="0"/>
                                  </p:stCondLst>
                                  <p:childTnLst>
                                    <p:set>
                                      <p:cBhvr>
                                        <p:cTn id="23" dur="1" fill="hold">
                                          <p:stCondLst>
                                            <p:cond delay="0"/>
                                          </p:stCondLst>
                                        </p:cTn>
                                        <p:tgtEl>
                                          <p:spTgt spid="19458"/>
                                        </p:tgtEl>
                                        <p:attrNameLst>
                                          <p:attrName>style.visibility</p:attrName>
                                        </p:attrNameLst>
                                      </p:cBhvr>
                                      <p:to>
                                        <p:strVal val="visible"/>
                                      </p:to>
                                    </p:set>
                                    <p:anim calcmode="lin" valueType="num">
                                      <p:cBhvr>
                                        <p:cTn id="24" dur="4000" fill="hold"/>
                                        <p:tgtEl>
                                          <p:spTgt spid="19458"/>
                                        </p:tgtEl>
                                        <p:attrNameLst>
                                          <p:attrName>ppt_w</p:attrName>
                                        </p:attrNameLst>
                                      </p:cBhvr>
                                      <p:tavLst>
                                        <p:tav tm="0">
                                          <p:val>
                                            <p:strVal val="4/3*#ppt_w"/>
                                          </p:val>
                                        </p:tav>
                                        <p:tav tm="100000">
                                          <p:val>
                                            <p:strVal val="#ppt_w"/>
                                          </p:val>
                                        </p:tav>
                                      </p:tavLst>
                                    </p:anim>
                                    <p:anim calcmode="lin" valueType="num">
                                      <p:cBhvr>
                                        <p:cTn id="25" dur="4000" fill="hold"/>
                                        <p:tgtEl>
                                          <p:spTgt spid="19458"/>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cstate="print"/>
          <a:srcRect/>
          <a:stretch>
            <a:fillRect/>
          </a:stretch>
        </p:blipFill>
        <p:spPr bwMode="auto">
          <a:xfrm>
            <a:off x="0" y="-217488"/>
            <a:ext cx="9144000" cy="6223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1">
              <a:lumMod val="65000"/>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323850" y="409575"/>
            <a:ext cx="8496300" cy="4968875"/>
          </a:xfrm>
          <a:prstGeom prst="flowChartProcess">
            <a:avLst/>
          </a:prstGeom>
          <a:solidFill>
            <a:schemeClr val="tx1">
              <a:alpha val="60000"/>
            </a:scheme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560"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hay una atracción en lo colosal y un encanto propio a los que no se pueden aplicar las teorías de arte normales.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prism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4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4000" fill="hold"/>
                                        <p:tgtEl>
                                          <p:spTgt spid="27650"/>
                                        </p:tgtEl>
                                        <p:attrNameLst>
                                          <p:attrName>ppt_w</p:attrName>
                                        </p:attrNameLst>
                                      </p:cBhvr>
                                      <p:tavLst>
                                        <p:tav tm="0">
                                          <p:val>
                                            <p:strVal val="#ppt_w*0.70"/>
                                          </p:val>
                                        </p:tav>
                                        <p:tav tm="100000">
                                          <p:val>
                                            <p:strVal val="#ppt_w"/>
                                          </p:val>
                                        </p:tav>
                                      </p:tavLst>
                                    </p:anim>
                                    <p:anim calcmode="lin" valueType="num">
                                      <p:cBhvr>
                                        <p:cTn id="17" dur="4000" fill="hold"/>
                                        <p:tgtEl>
                                          <p:spTgt spid="27650"/>
                                        </p:tgtEl>
                                        <p:attrNameLst>
                                          <p:attrName>ppt_h</p:attrName>
                                        </p:attrNameLst>
                                      </p:cBhvr>
                                      <p:tavLst>
                                        <p:tav tm="0">
                                          <p:val>
                                            <p:strVal val="#ppt_h"/>
                                          </p:val>
                                        </p:tav>
                                        <p:tav tm="100000">
                                          <p:val>
                                            <p:strVal val="#ppt_h"/>
                                          </p:val>
                                        </p:tav>
                                      </p:tavLst>
                                    </p:anim>
                                    <p:animEffect transition="in" filter="fade">
                                      <p:cBhvr>
                                        <p:cTn id="18" dur="4000"/>
                                        <p:tgtEl>
                                          <p:spTgt spid="2765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54256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54256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54256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polémicas se terminaron por sí solas cuando se terminó la construcción de la torre, ante la presencia incontestable de la obra acabada y el inmenso éxito popular que cosecha. Recibió dos millones de visitantes durante la exposición de 1889.</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4000"/>
                                        <p:tgtEl>
                                          <p:spTgt spid="3"/>
                                        </p:tgtEl>
                                      </p:cBhvr>
                                    </p:animEffect>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4000"/>
                                        <p:tgtEl>
                                          <p:spTgt spid="4"/>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isósceles"/>
          <p:cNvSpPr/>
          <p:nvPr/>
        </p:nvSpPr>
        <p:spPr>
          <a:xfrm>
            <a:off x="0" y="2857500"/>
            <a:ext cx="9144000" cy="2857500"/>
          </a:xfrm>
          <a:prstGeom prst="triangle">
            <a:avLst>
              <a:gd name="adj" fmla="val 49524"/>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Triángulo isósceles"/>
          <p:cNvSpPr/>
          <p:nvPr/>
        </p:nvSpPr>
        <p:spPr>
          <a:xfrm flipV="1">
            <a:off x="0" y="0"/>
            <a:ext cx="9144000" cy="2917825"/>
          </a:xfrm>
          <a:prstGeom prst="triangle">
            <a:avLst>
              <a:gd name="adj" fmla="val 49028"/>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Triángulo isósceles"/>
          <p:cNvSpPr/>
          <p:nvPr/>
        </p:nvSpPr>
        <p:spPr>
          <a:xfrm rot="16200000" flipV="1">
            <a:off x="-571500" y="571500"/>
            <a:ext cx="5715000" cy="4572000"/>
          </a:xfrm>
          <a:prstGeom prst="triangle">
            <a:avLst>
              <a:gd name="adj" fmla="val 49270"/>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16200000">
            <a:off x="3964782" y="535781"/>
            <a:ext cx="5715000" cy="4643437"/>
          </a:xfrm>
          <a:prstGeom prst="triangle">
            <a:avLst>
              <a:gd name="adj" fmla="val 49238"/>
            </a:avLst>
          </a:prstGeom>
          <a:solidFill>
            <a:schemeClr val="tx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79512"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1889, coincidiendo con el centenario de la Revolución Francesa, París iba a celebrar su Exposición Universal y desde años antes planeó construir una gran torre que se convirtiera en símbolo del evento y mostrara al mundo su poder y las habilidades industriales de Francia.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dir="d"/>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2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2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2000"/>
                                        <p:tgtEl>
                                          <p:spTgt spid="5"/>
                                        </p:tgtEl>
                                      </p:cBhvr>
                                    </p:animEffect>
                                  </p:childTnLst>
                                </p:cTn>
                              </p:par>
                            </p:childTnLst>
                          </p:cTn>
                        </p:par>
                        <p:par>
                          <p:cTn id="17" fill="hold">
                            <p:stCondLst>
                              <p:cond delay="2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par>
                          <p:cTn id="49" fill="hold">
                            <p:stCondLst>
                              <p:cond delay="5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MIS COSAS\DOCUMENTOS ANA\ANIMALES\FELINOS\Nueva carpeta\59563185_P4048380.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concurso para realizar la obra lo ganó el ingeniero </a:t>
            </a:r>
            <a:r>
              <a:rPr lang="es-ES" i="1" dirty="0" err="1" smtClean="0">
                <a:effectLst>
                  <a:glow rad="101600">
                    <a:srgbClr val="C00000">
                      <a:alpha val="60000"/>
                    </a:srgbClr>
                  </a:glow>
                  <a:outerShdw blurRad="38100" dist="38100" dir="2700000" algn="tl">
                    <a:srgbClr val="000000">
                      <a:alpha val="43137"/>
                    </a:srgbClr>
                  </a:outerShdw>
                </a:effectLst>
              </a:rPr>
              <a:t>Gustave</a:t>
            </a:r>
            <a:r>
              <a:rPr lang="es-ES" i="1" dirty="0" smtClean="0">
                <a:effectLst>
                  <a:glow rad="101600">
                    <a:srgbClr val="C00000">
                      <a:alpha val="60000"/>
                    </a:srgbClr>
                  </a:glow>
                  <a:outerShdw blurRad="38100" dist="38100" dir="2700000" algn="tl">
                    <a:srgbClr val="000000">
                      <a:alpha val="43137"/>
                    </a:srgbClr>
                  </a:outerShdw>
                </a:effectLst>
              </a:rPr>
              <a:t> Eiffel, que recibió una subvención de 1,5 millones de francos. Aquella cantidad solo era el 25% del coste total del proyecto.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strVal val="4*#ppt_w"/>
                                          </p:val>
                                        </p:tav>
                                        <p:tav tm="100000">
                                          <p:val>
                                            <p:strVal val="#ppt_w"/>
                                          </p:val>
                                        </p:tav>
                                      </p:tavLst>
                                    </p:anim>
                                    <p:anim calcmode="lin" valueType="num">
                                      <p:cBhvr>
                                        <p:cTn id="8" dur="1000" fill="hold"/>
                                        <p:tgtEl>
                                          <p:spTgt spid="3074"/>
                                        </p:tgtEl>
                                        <p:attrNameLst>
                                          <p:attrName>ppt_h</p:attrName>
                                        </p:attrNameLst>
                                      </p:cBhvr>
                                      <p:tavLst>
                                        <p:tav tm="0">
                                          <p:val>
                                            <p:strVal val="4*#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box(out)">
                                      <p:cBhvr>
                                        <p:cTn id="11" dur="4000"/>
                                        <p:tgtEl>
                                          <p:spTgt spid="307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na María\Escritorio\9.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1785938" cy="5715000"/>
          </a:xfrm>
          <a:prstGeom prst="flowChartProcess">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1785938" y="0"/>
            <a:ext cx="1857375" cy="5715000"/>
          </a:xfrm>
          <a:prstGeom prst="flowChartProcess">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Proceso"/>
          <p:cNvSpPr/>
          <p:nvPr/>
        </p:nvSpPr>
        <p:spPr>
          <a:xfrm>
            <a:off x="3643313" y="0"/>
            <a:ext cx="1857375" cy="5715000"/>
          </a:xfrm>
          <a:prstGeom prst="flowChartProcess">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Proceso"/>
          <p:cNvSpPr/>
          <p:nvPr/>
        </p:nvSpPr>
        <p:spPr>
          <a:xfrm>
            <a:off x="5500688" y="0"/>
            <a:ext cx="1857375" cy="5715000"/>
          </a:xfrm>
          <a:prstGeom prst="flowChartProcess">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Proceso"/>
          <p:cNvSpPr/>
          <p:nvPr/>
        </p:nvSpPr>
        <p:spPr>
          <a:xfrm>
            <a:off x="7358063" y="0"/>
            <a:ext cx="1800225" cy="5715000"/>
          </a:xfrm>
          <a:prstGeom prst="flowChartProcess">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CuadroTexto"/>
          <p:cNvSpPr txBox="1"/>
          <p:nvPr/>
        </p:nvSpPr>
        <p:spPr>
          <a:xfrm>
            <a:off x="17951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Eiffel creó una sociedad anónima con un capital de cinco millones de francos aportado por tres bancos y parte de su propio bolsillo. El gasto final se elevó a 2 millones más.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gallery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9218"/>
                                        </p:tgtEl>
                                        <p:attrNameLst>
                                          <p:attrName>style.visibility</p:attrName>
                                        </p:attrNameLst>
                                      </p:cBhvr>
                                      <p:to>
                                        <p:strVal val="visible"/>
                                      </p:to>
                                    </p:set>
                                    <p:anim calcmode="lin" valueType="num">
                                      <p:cBhvr>
                                        <p:cTn id="22" dur="4000" fill="hold"/>
                                        <p:tgtEl>
                                          <p:spTgt spid="9218"/>
                                        </p:tgtEl>
                                        <p:attrNameLst>
                                          <p:attrName>ppt_w</p:attrName>
                                        </p:attrNameLst>
                                      </p:cBhvr>
                                      <p:tavLst>
                                        <p:tav tm="0">
                                          <p:val>
                                            <p:strVal val="4/3*#ppt_w"/>
                                          </p:val>
                                        </p:tav>
                                        <p:tav tm="100000">
                                          <p:val>
                                            <p:strVal val="#ppt_w"/>
                                          </p:val>
                                        </p:tav>
                                      </p:tavLst>
                                    </p:anim>
                                    <p:anim calcmode="lin" valueType="num">
                                      <p:cBhvr>
                                        <p:cTn id="23" dur="4000" fill="hold"/>
                                        <p:tgtEl>
                                          <p:spTgt spid="9218"/>
                                        </p:tgtEl>
                                        <p:attrNameLst>
                                          <p:attrName>ppt_h</p:attrName>
                                        </p:attrNameLst>
                                      </p:cBhvr>
                                      <p:tavLst>
                                        <p:tav tm="0">
                                          <p:val>
                                            <p:strVal val="4/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9218"/>
                                        </p:tgtEl>
                                        <p:attrNameLst>
                                          <p:attrName>style.visibility</p:attrName>
                                        </p:attrNameLst>
                                      </p:cBhvr>
                                      <p:to>
                                        <p:strVal val="visible"/>
                                      </p:to>
                                    </p:set>
                                    <p:animEffect transition="in" filter="barn(outHorizontal)">
                                      <p:cBhvr>
                                        <p:cTn id="26" dur="4000"/>
                                        <p:tgtEl>
                                          <p:spTgt spid="9218"/>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Ana María\Escritorio\ññSin título-2.jpg"/>
          <p:cNvPicPr>
            <a:picLocks noChangeAspect="1" noChangeArrowheads="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1">
              <a:lumMod val="8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su inauguración, de la Torre de los 300 Metros, como se llamó en un principio (posteriormente su altura se alargaría hasta los 324 metros con la colocación de su antena), se convirtió en la puerta de entrada a la </a:t>
            </a:r>
            <a:r>
              <a:rPr lang="es-ES" b="1" i="1" dirty="0" smtClean="0">
                <a:effectLst>
                  <a:glow rad="101600">
                    <a:srgbClr val="C00000">
                      <a:alpha val="60000"/>
                    </a:srgbClr>
                  </a:glow>
                  <a:outerShdw blurRad="38100" dist="38100" dir="2700000" algn="tl">
                    <a:srgbClr val="000000">
                      <a:alpha val="43137"/>
                    </a:srgbClr>
                  </a:outerShdw>
                </a:effectLst>
              </a:rPr>
              <a:t>Exposición Universal </a:t>
            </a:r>
            <a:r>
              <a:rPr lang="es-ES" i="1" dirty="0" smtClean="0">
                <a:effectLst>
                  <a:glow rad="101600">
                    <a:srgbClr val="C00000">
                      <a:alpha val="60000"/>
                    </a:srgbClr>
                  </a:glow>
                  <a:outerShdw blurRad="38100" dist="38100" dir="2700000" algn="tl">
                    <a:srgbClr val="000000">
                      <a:alpha val="43137"/>
                    </a:srgbClr>
                  </a:outerShdw>
                </a:effectLst>
              </a:rPr>
              <a:t>y su aspecto generó mucha controversia al ser considerada un monstruo de hierro.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35000">
        <p15:prstTrans prst="curtains"/>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Effect transition="in" filter="wheel(8)">
                                      <p:cBhvr>
                                        <p:cTn id="10" dur="3000"/>
                                        <p:tgtEl>
                                          <p:spTgt spid="31746"/>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MIS COSAS\DOCUMENTOS ANA\ANIMALES\FELINOS\Nueva carpeta\158819.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513684"/>
            <a:ext cx="8064896" cy="1015663"/>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El teatro. </a:t>
            </a:r>
            <a:r>
              <a:rPr lang="es-ES" i="1" dirty="0" smtClean="0">
                <a:effectLst>
                  <a:glow rad="101600">
                    <a:srgbClr val="C00000">
                      <a:alpha val="60000"/>
                    </a:srgbClr>
                  </a:glow>
                  <a:outerShdw blurRad="38100" dist="38100" dir="2700000" algn="tl">
                    <a:srgbClr val="000000">
                      <a:alpha val="43137"/>
                    </a:srgbClr>
                  </a:outerShdw>
                </a:effectLst>
              </a:rPr>
              <a:t>Para atraer al público, en la primera planta de la torre Eiffel se instalaron tiendas de regalos, restaurantes e incluso un teatro. Gran parte de estas estructuras se eliminaron unas décadas más tarde.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ip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1160">
                                          <p:stCondLst>
                                            <p:cond delay="0"/>
                                          </p:stCondLst>
                                        </p:cTn>
                                        <p:tgtEl>
                                          <p:spTgt spid="6146"/>
                                        </p:tgtEl>
                                      </p:cBhvr>
                                    </p:animEffect>
                                    <p:anim calcmode="lin" valueType="num">
                                      <p:cBhvr>
                                        <p:cTn id="8" dur="3644"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6146"/>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6146"/>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6146"/>
                                        </p:tgtEl>
                                        <p:attrNameLst>
                                          <p:attrName>ppt_y</p:attrName>
                                        </p:attrNameLst>
                                      </p:cBhvr>
                                      <p:tavLst>
                                        <p:tav tm="0" fmla="#ppt_y-sin(pi*$)/81">
                                          <p:val>
                                            <p:fltVal val="0"/>
                                          </p:val>
                                        </p:tav>
                                        <p:tav tm="100000">
                                          <p:val>
                                            <p:fltVal val="1"/>
                                          </p:val>
                                        </p:tav>
                                      </p:tavLst>
                                    </p:anim>
                                    <p:animScale>
                                      <p:cBhvr>
                                        <p:cTn id="13" dur="52">
                                          <p:stCondLst>
                                            <p:cond delay="1300"/>
                                          </p:stCondLst>
                                        </p:cTn>
                                        <p:tgtEl>
                                          <p:spTgt spid="6146"/>
                                        </p:tgtEl>
                                      </p:cBhvr>
                                      <p:to x="100000" y="60000"/>
                                    </p:animScale>
                                    <p:animScale>
                                      <p:cBhvr>
                                        <p:cTn id="14" dur="332" decel="50000">
                                          <p:stCondLst>
                                            <p:cond delay="1352"/>
                                          </p:stCondLst>
                                        </p:cTn>
                                        <p:tgtEl>
                                          <p:spTgt spid="6146"/>
                                        </p:tgtEl>
                                      </p:cBhvr>
                                      <p:to x="100000" y="100000"/>
                                    </p:animScale>
                                    <p:animScale>
                                      <p:cBhvr>
                                        <p:cTn id="15" dur="52">
                                          <p:stCondLst>
                                            <p:cond delay="2624"/>
                                          </p:stCondLst>
                                        </p:cTn>
                                        <p:tgtEl>
                                          <p:spTgt spid="6146"/>
                                        </p:tgtEl>
                                      </p:cBhvr>
                                      <p:to x="100000" y="80000"/>
                                    </p:animScale>
                                    <p:animScale>
                                      <p:cBhvr>
                                        <p:cTn id="16" dur="332" decel="50000">
                                          <p:stCondLst>
                                            <p:cond delay="2676"/>
                                          </p:stCondLst>
                                        </p:cTn>
                                        <p:tgtEl>
                                          <p:spTgt spid="6146"/>
                                        </p:tgtEl>
                                      </p:cBhvr>
                                      <p:to x="100000" y="100000"/>
                                    </p:animScale>
                                    <p:animScale>
                                      <p:cBhvr>
                                        <p:cTn id="17" dur="52">
                                          <p:stCondLst>
                                            <p:cond delay="3284"/>
                                          </p:stCondLst>
                                        </p:cTn>
                                        <p:tgtEl>
                                          <p:spTgt spid="6146"/>
                                        </p:tgtEl>
                                      </p:cBhvr>
                                      <p:to x="100000" y="90000"/>
                                    </p:animScale>
                                    <p:animScale>
                                      <p:cBhvr>
                                        <p:cTn id="18" dur="332" decel="50000">
                                          <p:stCondLst>
                                            <p:cond delay="3336"/>
                                          </p:stCondLst>
                                        </p:cTn>
                                        <p:tgtEl>
                                          <p:spTgt spid="6146"/>
                                        </p:tgtEl>
                                      </p:cBhvr>
                                      <p:to x="100000" y="100000"/>
                                    </p:animScale>
                                    <p:animScale>
                                      <p:cBhvr>
                                        <p:cTn id="19" dur="52">
                                          <p:stCondLst>
                                            <p:cond delay="3616"/>
                                          </p:stCondLst>
                                        </p:cTn>
                                        <p:tgtEl>
                                          <p:spTgt spid="6146"/>
                                        </p:tgtEl>
                                      </p:cBhvr>
                                      <p:to x="100000" y="95000"/>
                                    </p:animScale>
                                    <p:animScale>
                                      <p:cBhvr>
                                        <p:cTn id="20" dur="332" decel="50000">
                                          <p:stCondLst>
                                            <p:cond delay="3668"/>
                                          </p:stCondLst>
                                        </p:cTn>
                                        <p:tgtEl>
                                          <p:spTgt spid="6146"/>
                                        </p:tgtEl>
                                      </p:cBhvr>
                                      <p:to x="100000" y="100000"/>
                                    </p:animScale>
                                  </p:childTnLst>
                                </p:cTn>
                              </p:par>
                              <p:par>
                                <p:cTn id="21" presetID="17" presetClass="entr" presetSubtype="4" fill="hold" nodeType="withEffect">
                                  <p:stCondLst>
                                    <p:cond delay="0"/>
                                  </p:stCondLst>
                                  <p:childTnLst>
                                    <p:set>
                                      <p:cBhvr>
                                        <p:cTn id="22" dur="1" fill="hold">
                                          <p:stCondLst>
                                            <p:cond delay="0"/>
                                          </p:stCondLst>
                                        </p:cTn>
                                        <p:tgtEl>
                                          <p:spTgt spid="6146"/>
                                        </p:tgtEl>
                                        <p:attrNameLst>
                                          <p:attrName>style.visibility</p:attrName>
                                        </p:attrNameLst>
                                      </p:cBhvr>
                                      <p:to>
                                        <p:strVal val="visible"/>
                                      </p:to>
                                    </p:set>
                                    <p:anim calcmode="lin" valueType="num">
                                      <p:cBhvr>
                                        <p:cTn id="23" dur="4000" fill="hold"/>
                                        <p:tgtEl>
                                          <p:spTgt spid="6146"/>
                                        </p:tgtEl>
                                        <p:attrNameLst>
                                          <p:attrName>ppt_x</p:attrName>
                                        </p:attrNameLst>
                                      </p:cBhvr>
                                      <p:tavLst>
                                        <p:tav tm="0">
                                          <p:val>
                                            <p:strVal val="#ppt_x"/>
                                          </p:val>
                                        </p:tav>
                                        <p:tav tm="100000">
                                          <p:val>
                                            <p:strVal val="#ppt_x"/>
                                          </p:val>
                                        </p:tav>
                                      </p:tavLst>
                                    </p:anim>
                                    <p:anim calcmode="lin" valueType="num">
                                      <p:cBhvr>
                                        <p:cTn id="24" dur="4000" fill="hold"/>
                                        <p:tgtEl>
                                          <p:spTgt spid="6146"/>
                                        </p:tgtEl>
                                        <p:attrNameLst>
                                          <p:attrName>ppt_y</p:attrName>
                                        </p:attrNameLst>
                                      </p:cBhvr>
                                      <p:tavLst>
                                        <p:tav tm="0">
                                          <p:val>
                                            <p:strVal val="#ppt_y+#ppt_h/2"/>
                                          </p:val>
                                        </p:tav>
                                        <p:tav tm="100000">
                                          <p:val>
                                            <p:strVal val="#ppt_y"/>
                                          </p:val>
                                        </p:tav>
                                      </p:tavLst>
                                    </p:anim>
                                    <p:anim calcmode="lin" valueType="num">
                                      <p:cBhvr>
                                        <p:cTn id="25" dur="4000" fill="hold"/>
                                        <p:tgtEl>
                                          <p:spTgt spid="6146"/>
                                        </p:tgtEl>
                                        <p:attrNameLst>
                                          <p:attrName>ppt_w</p:attrName>
                                        </p:attrNameLst>
                                      </p:cBhvr>
                                      <p:tavLst>
                                        <p:tav tm="0">
                                          <p:val>
                                            <p:strVal val="#ppt_w"/>
                                          </p:val>
                                        </p:tav>
                                        <p:tav tm="100000">
                                          <p:val>
                                            <p:strVal val="#ppt_w"/>
                                          </p:val>
                                        </p:tav>
                                      </p:tavLst>
                                    </p:anim>
                                    <p:anim calcmode="lin" valueType="num">
                                      <p:cBhvr>
                                        <p:cTn id="26" dur="4000" fill="hold"/>
                                        <p:tgtEl>
                                          <p:spTgt spid="6146"/>
                                        </p:tgtEl>
                                        <p:attrNameLst>
                                          <p:attrName>ppt_h</p:attrName>
                                        </p:attrNameLst>
                                      </p:cBhvr>
                                      <p:tavLst>
                                        <p:tav tm="0">
                                          <p:val>
                                            <p:fltVal val="0"/>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Documents and Settings\Ana María\Escritorio\11.jpg"/>
          <p:cNvPicPr>
            <a:picLocks noChangeAspect="1" noChangeArrowheads="1"/>
          </p:cNvPicPr>
          <p:nvPr/>
        </p:nvPicPr>
        <p:blipFill>
          <a:blip r:embed="rId2" cstate="print"/>
          <a:srcRect/>
          <a:stretch>
            <a:fillRect/>
          </a:stretch>
        </p:blipFill>
        <p:spPr bwMode="auto">
          <a:xfrm>
            <a:off x="0" y="0"/>
            <a:ext cx="54943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5508625" cy="5715000"/>
          </a:xfrm>
          <a:prstGeom prst="flowChartProcess">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323850" y="336550"/>
            <a:ext cx="4824413" cy="5113338"/>
          </a:xfrm>
          <a:prstGeom prst="flowChartProcess">
            <a:avLst/>
          </a:prstGeom>
          <a:solidFill>
            <a:schemeClr val="tx1">
              <a:lumMod val="6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CuadroTexto"/>
          <p:cNvSpPr txBox="1"/>
          <p:nvPr/>
        </p:nvSpPr>
        <p:spPr>
          <a:xfrm>
            <a:off x="5724128" y="2065412"/>
            <a:ext cx="3240360" cy="2369880"/>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La visita de Edison.</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El célebre inventor subió varias veces a la torre en 1889. Aquí aparece junto a </a:t>
            </a:r>
            <a:r>
              <a:rPr lang="es-ES" sz="2000" i="1" dirty="0" err="1" smtClean="0">
                <a:effectLst>
                  <a:glow rad="101600">
                    <a:srgbClr val="C00000">
                      <a:alpha val="60000"/>
                    </a:srgbClr>
                  </a:glow>
                  <a:outerShdw blurRad="38100" dist="38100" dir="2700000" algn="tl">
                    <a:srgbClr val="000000">
                      <a:alpha val="43137"/>
                    </a:srgbClr>
                  </a:outerShdw>
                </a:effectLst>
              </a:rPr>
              <a:t>Adolphe</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Salles</a:t>
            </a:r>
            <a:r>
              <a:rPr lang="es-ES" sz="2000" i="1" dirty="0" smtClean="0">
                <a:effectLst>
                  <a:glow rad="101600">
                    <a:srgbClr val="C00000">
                      <a:alpha val="60000"/>
                    </a:srgbClr>
                  </a:glow>
                  <a:outerShdw blurRad="38100" dist="38100" dir="2700000" algn="tl">
                    <a:srgbClr val="000000">
                      <a:alpha val="43137"/>
                    </a:srgbClr>
                  </a:outerShdw>
                </a:effectLst>
              </a:rPr>
              <a:t>, yerno de Eiffel.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flip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14339"/>
                                        </p:tgtEl>
                                        <p:attrNameLst>
                                          <p:attrName>style.visibility</p:attrName>
                                        </p:attrNameLst>
                                      </p:cBhvr>
                                      <p:to>
                                        <p:strVal val="visible"/>
                                      </p:to>
                                    </p:set>
                                    <p:animEffect transition="in" filter="circle(out)">
                                      <p:cBhvr>
                                        <p:cTn id="13" dur="4000"/>
                                        <p:tgtEl>
                                          <p:spTgt spid="14339"/>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navalRioDosSab-21.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297660"/>
            <a:ext cx="8568952" cy="1261884"/>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Los colores de la torre. </a:t>
            </a:r>
            <a:r>
              <a:rPr lang="es-ES" i="1" dirty="0" smtClean="0">
                <a:effectLst>
                  <a:glow rad="101600">
                    <a:srgbClr val="C00000">
                      <a:alpha val="60000"/>
                    </a:srgbClr>
                  </a:glow>
                  <a:outerShdw blurRad="38100" dist="38100" dir="2700000" algn="tl">
                    <a:srgbClr val="000000">
                      <a:alpha val="43137"/>
                    </a:srgbClr>
                  </a:outerShdw>
                </a:effectLst>
              </a:rPr>
              <a:t>Para su inauguración en 1889, la torre Eiffel fue pintada de rojo oscuro, como muestra esta fotografía de ese año coloreada a mano, que permite ver el palacio del </a:t>
            </a:r>
            <a:r>
              <a:rPr lang="es-ES" i="1" dirty="0" err="1" smtClean="0">
                <a:effectLst>
                  <a:glow rad="101600">
                    <a:srgbClr val="C00000">
                      <a:alpha val="60000"/>
                    </a:srgbClr>
                  </a:glow>
                  <a:outerShdw blurRad="38100" dist="38100" dir="2700000" algn="tl">
                    <a:srgbClr val="000000">
                      <a:alpha val="43137"/>
                    </a:srgbClr>
                  </a:outerShdw>
                </a:effectLst>
              </a:rPr>
              <a:t>Trocadero</a:t>
            </a:r>
            <a:r>
              <a:rPr lang="es-ES" i="1" dirty="0" smtClean="0">
                <a:effectLst>
                  <a:glow rad="101600">
                    <a:srgbClr val="C00000">
                      <a:alpha val="60000"/>
                    </a:srgbClr>
                  </a:glow>
                  <a:outerShdw blurRad="38100" dist="38100" dir="2700000" algn="tl">
                    <a:srgbClr val="000000">
                      <a:alpha val="43137"/>
                    </a:srgbClr>
                  </a:outerShdw>
                </a:effectLst>
              </a:rPr>
              <a:t> al fondo. Desde 1968 está pintada de color de bronce.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anim calcmode="lin" valueType="num">
                                      <p:cBhvr>
                                        <p:cTn id="20" dur="4000" fill="hold"/>
                                        <p:tgtEl>
                                          <p:spTgt spid="4"/>
                                        </p:tgtEl>
                                        <p:attrNameLst>
                                          <p:attrName>ppt_x</p:attrName>
                                        </p:attrNameLst>
                                      </p:cBhvr>
                                      <p:tavLst>
                                        <p:tav tm="0">
                                          <p:val>
                                            <p:fltVal val="0.5"/>
                                          </p:val>
                                        </p:tav>
                                        <p:tav tm="100000">
                                          <p:val>
                                            <p:strVal val="#ppt_x"/>
                                          </p:val>
                                        </p:tav>
                                      </p:tavLst>
                                    </p:anim>
                                    <p:anim calcmode="lin" valueType="num">
                                      <p:cBhvr>
                                        <p:cTn id="21" dur="4000" fill="hold"/>
                                        <p:tgtEl>
                                          <p:spTgt spid="4"/>
                                        </p:tgtEl>
                                        <p:attrNameLst>
                                          <p:attrName>ppt_y</p:attrName>
                                        </p:attrNameLst>
                                      </p:cBhvr>
                                      <p:tavLst>
                                        <p:tav tm="0">
                                          <p:val>
                                            <p:fltVal val="0.5"/>
                                          </p:val>
                                        </p:tav>
                                        <p:tav tm="100000">
                                          <p:val>
                                            <p:strVal val="#ppt_y"/>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15.jpg"/>
          <p:cNvPicPr>
            <a:picLocks noChangeAspect="1" noChangeArrowheads="1"/>
          </p:cNvPicPr>
          <p:nvPr/>
        </p:nvPicPr>
        <p:blipFill>
          <a:blip r:embed="rId3" cstate="print"/>
          <a:stretch>
            <a:fillRect/>
          </a:stretch>
        </p:blipFill>
        <p:spPr bwMode="auto">
          <a:xfrm>
            <a:off x="0" y="-226219"/>
            <a:ext cx="9144000" cy="6096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a:off x="0" y="2738438"/>
            <a:ext cx="4572000" cy="2976562"/>
          </a:xfrm>
          <a:prstGeom prst="rtTriangle">
            <a:avLst/>
          </a:prstGeom>
          <a:solidFill>
            <a:schemeClr val="tx1">
              <a:alpha val="6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Triángulo rectángulo"/>
          <p:cNvSpPr/>
          <p:nvPr/>
        </p:nvSpPr>
        <p:spPr>
          <a:xfrm rot="5400000">
            <a:off x="862806" y="-862806"/>
            <a:ext cx="2917825" cy="4643438"/>
          </a:xfrm>
          <a:prstGeom prst="rtTriangle">
            <a:avLst/>
          </a:prstGeom>
          <a:solidFill>
            <a:schemeClr val="tx1">
              <a:alpha val="6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Triángulo rectángulo"/>
          <p:cNvSpPr/>
          <p:nvPr/>
        </p:nvSpPr>
        <p:spPr>
          <a:xfrm rot="10800000">
            <a:off x="4572000" y="0"/>
            <a:ext cx="4572000" cy="2857500"/>
          </a:xfrm>
          <a:prstGeom prst="rtTriangle">
            <a:avLst/>
          </a:prstGeom>
          <a:solidFill>
            <a:schemeClr val="tx1">
              <a:alpha val="6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Triángulo rectángulo"/>
          <p:cNvSpPr/>
          <p:nvPr/>
        </p:nvSpPr>
        <p:spPr>
          <a:xfrm flipH="1">
            <a:off x="4572000" y="2857500"/>
            <a:ext cx="4572000" cy="2857500"/>
          </a:xfrm>
          <a:prstGeom prst="rtTriangle">
            <a:avLst/>
          </a:prstGeom>
          <a:solidFill>
            <a:schemeClr val="tx1">
              <a:alpha val="6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9" name="8 Rombo"/>
          <p:cNvSpPr/>
          <p:nvPr/>
        </p:nvSpPr>
        <p:spPr>
          <a:xfrm>
            <a:off x="285750" y="177800"/>
            <a:ext cx="8572500" cy="5359400"/>
          </a:xfrm>
          <a:prstGeom prst="diamond">
            <a:avLst/>
          </a:prstGeom>
          <a:solidFill>
            <a:schemeClr val="tx1">
              <a:alpha val="5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1" name="10 CuadroTexto"/>
          <p:cNvSpPr txBox="1"/>
          <p:nvPr/>
        </p:nvSpPr>
        <p:spPr>
          <a:xfrm>
            <a:off x="323528" y="4657700"/>
            <a:ext cx="8640960" cy="923330"/>
          </a:xfrm>
          <a:prstGeom prst="rect">
            <a:avLst/>
          </a:prstGeom>
          <a:noFill/>
        </p:spPr>
        <p:txBody>
          <a:bodyPr wrap="square" rtlCol="0">
            <a:spAutoFit/>
          </a:bodyPr>
          <a:lstStyle/>
          <a:p>
            <a:r>
              <a:rPr lang="es-ES" dirty="0" smtClean="0">
                <a:effectLst>
                  <a:glow rad="101600">
                    <a:srgbClr val="C00000">
                      <a:alpha val="60000"/>
                    </a:srgbClr>
                  </a:glow>
                </a:effectLst>
              </a:rPr>
              <a:t>Pese a las críticas y a que, en un principio, solo estaba previsto que se mantuviera 20 años en pie,</a:t>
            </a:r>
            <a:r>
              <a:rPr lang="es-ES" b="1" dirty="0" smtClean="0">
                <a:effectLst>
                  <a:glow rad="101600">
                    <a:srgbClr val="C00000">
                      <a:alpha val="60000"/>
                    </a:srgbClr>
                  </a:glow>
                </a:effectLst>
              </a:rPr>
              <a:t> la Torre Eiffel</a:t>
            </a:r>
            <a:r>
              <a:rPr lang="es-ES" dirty="0" smtClean="0">
                <a:effectLst>
                  <a:glow rad="101600">
                    <a:srgbClr val="C00000">
                      <a:alpha val="60000"/>
                    </a:srgbClr>
                  </a:glow>
                </a:effectLst>
              </a:rPr>
              <a:t>, nombre que recibió posteriormente, acabó convirtiéndose en un símbolo de París y de toda Francia.</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switch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out)">
                                      <p:cBhvr>
                                        <p:cTn id="22" dur="4000"/>
                                        <p:tgtEl>
                                          <p:spTgt spid="10"/>
                                        </p:tgtEl>
                                      </p:cBhvr>
                                    </p:animEffect>
                                  </p:childTnLst>
                                </p:cTn>
                              </p:par>
                              <p:par>
                                <p:cTn id="23" presetID="23" presetClass="entr" presetSubtype="28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4000" fill="hold"/>
                                        <p:tgtEl>
                                          <p:spTgt spid="10"/>
                                        </p:tgtEl>
                                        <p:attrNameLst>
                                          <p:attrName>ppt_w</p:attrName>
                                        </p:attrNameLst>
                                      </p:cBhvr>
                                      <p:tavLst>
                                        <p:tav tm="0">
                                          <p:val>
                                            <p:strVal val="4/3*#ppt_w"/>
                                          </p:val>
                                        </p:tav>
                                        <p:tav tm="100000">
                                          <p:val>
                                            <p:strVal val="#ppt_w"/>
                                          </p:val>
                                        </p:tav>
                                      </p:tavLst>
                                    </p:anim>
                                    <p:anim calcmode="lin" valueType="num">
                                      <p:cBhvr>
                                        <p:cTn id="26" dur="4000" fill="hold"/>
                                        <p:tgtEl>
                                          <p:spTgt spid="10"/>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Forma libre"/>
          <p:cNvSpPr/>
          <p:nvPr/>
        </p:nvSpPr>
        <p:spPr>
          <a:xfrm rot="16200000" flipV="1">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467544" y="4585692"/>
            <a:ext cx="8424936"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Trabajos de altura. </a:t>
            </a:r>
            <a:r>
              <a:rPr lang="es-ES" i="1" dirty="0" smtClean="0">
                <a:effectLst>
                  <a:glow rad="101600">
                    <a:srgbClr val="C00000">
                      <a:alpha val="60000"/>
                    </a:srgbClr>
                  </a:glow>
                  <a:outerShdw blurRad="38100" dist="38100" dir="2700000" algn="tl">
                    <a:srgbClr val="000000">
                      <a:alpha val="43137"/>
                    </a:srgbClr>
                  </a:outerShdw>
                </a:effectLst>
              </a:rPr>
              <a:t>Los obreros que trabajaron en la construcción de la torre Eiffel demostraron ser inmunes al vértigo. De hecho durante las obras tan solo se produjo un accidente mortal que ocurrió además fuera del horario de trabajo.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9000">
        <p14:glitter pattern="hexago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4"/>
                                        </p:tgtEl>
                                        <p:attrNameLst>
                                          <p:attrName>ppt_x</p:attrName>
                                        </p:attrNameLst>
                                      </p:cBhvr>
                                      <p:tavLst>
                                        <p:tav tm="0">
                                          <p:val>
                                            <p:strVal val="ppt_x"/>
                                          </p:val>
                                        </p:tav>
                                        <p:tav tm="100000">
                                          <p:val>
                                            <p:strVal val="0-ppt_w/2"/>
                                          </p:val>
                                        </p:tav>
                                      </p:tavLst>
                                    </p:anim>
                                    <p:anim calcmode="lin" valueType="num">
                                      <p:cBhvr additive="base">
                                        <p:cTn id="11" dur="3000"/>
                                        <p:tgtEl>
                                          <p:spTgt spid="4"/>
                                        </p:tgtEl>
                                        <p:attrNameLst>
                                          <p:attrName>ppt_y</p:attrName>
                                        </p:attrNameLst>
                                      </p:cBhvr>
                                      <p:tavLst>
                                        <p:tav tm="0">
                                          <p:val>
                                            <p:strVal val="ppt_y"/>
                                          </p:val>
                                        </p:tav>
                                        <p:tav tm="100000">
                                          <p:val>
                                            <p:strVal val="ppt_y"/>
                                          </p:val>
                                        </p:tav>
                                      </p:tavLst>
                                    </p:anim>
                                    <p:set>
                                      <p:cBhvr>
                                        <p:cTn id="12" dur="1" fill="hold">
                                          <p:stCondLst>
                                            <p:cond delay="2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 calcmode="lin" valueType="num">
                                      <p:cBhvr>
                                        <p:cTn id="15" dur="4000" fill="hold"/>
                                        <p:tgtEl>
                                          <p:spTgt spid="18434"/>
                                        </p:tgtEl>
                                        <p:attrNameLst>
                                          <p:attrName>ppt_w</p:attrName>
                                        </p:attrNameLst>
                                      </p:cBhvr>
                                      <p:tavLst>
                                        <p:tav tm="0">
                                          <p:val>
                                            <p:strVal val="4/3*#ppt_w"/>
                                          </p:val>
                                        </p:tav>
                                        <p:tav tm="100000">
                                          <p:val>
                                            <p:strVal val="#ppt_w"/>
                                          </p:val>
                                        </p:tav>
                                      </p:tavLst>
                                    </p:anim>
                                    <p:anim calcmode="lin" valueType="num">
                                      <p:cBhvr>
                                        <p:cTn id="16" dur="4000" fill="hold"/>
                                        <p:tgtEl>
                                          <p:spTgt spid="18434"/>
                                        </p:tgtEl>
                                        <p:attrNameLst>
                                          <p:attrName>ppt_h</p:attrName>
                                        </p:attrNameLst>
                                      </p:cBhvr>
                                      <p:tavLst>
                                        <p:tav tm="0">
                                          <p:val>
                                            <p:strVal val="4/3*#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patos.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Extracto"/>
          <p:cNvSpPr/>
          <p:nvPr/>
        </p:nvSpPr>
        <p:spPr>
          <a:xfrm>
            <a:off x="0" y="2857500"/>
            <a:ext cx="9144000" cy="2857500"/>
          </a:xfrm>
          <a:prstGeom prst="flowChartExtract">
            <a:avLst/>
          </a:prstGeom>
          <a:solidFill>
            <a:schemeClr val="bg2">
              <a:lumMod val="60000"/>
              <a:lumOff val="40000"/>
              <a:alpha val="65000"/>
            </a:schemeClr>
          </a:solidFill>
          <a:ln>
            <a:solidFill>
              <a:srgbClr val="00B0F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Extracto"/>
          <p:cNvSpPr/>
          <p:nvPr/>
        </p:nvSpPr>
        <p:spPr>
          <a:xfrm flipV="1">
            <a:off x="0" y="0"/>
            <a:ext cx="9144000" cy="2857500"/>
          </a:xfrm>
          <a:prstGeom prst="flowChartExtract">
            <a:avLst/>
          </a:prstGeom>
          <a:solidFill>
            <a:schemeClr val="bg2">
              <a:lumMod val="60000"/>
              <a:lumOff val="40000"/>
              <a:alpha val="65000"/>
            </a:schemeClr>
          </a:solidFill>
          <a:ln>
            <a:solidFill>
              <a:srgbClr val="00B0F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Extracto"/>
          <p:cNvSpPr/>
          <p:nvPr/>
        </p:nvSpPr>
        <p:spPr>
          <a:xfrm rot="5400000">
            <a:off x="-571500" y="571500"/>
            <a:ext cx="5715000" cy="4572000"/>
          </a:xfrm>
          <a:prstGeom prst="flowChartExtract">
            <a:avLst/>
          </a:prstGeom>
          <a:solidFill>
            <a:schemeClr val="bg2">
              <a:lumMod val="60000"/>
              <a:lumOff val="40000"/>
              <a:alpha val="65000"/>
            </a:schemeClr>
          </a:solidFill>
          <a:ln>
            <a:solidFill>
              <a:srgbClr val="00B0F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xtracto"/>
          <p:cNvSpPr/>
          <p:nvPr/>
        </p:nvSpPr>
        <p:spPr>
          <a:xfrm rot="16200000">
            <a:off x="4000500" y="571500"/>
            <a:ext cx="5715000" cy="4572000"/>
          </a:xfrm>
          <a:prstGeom prst="flowChartExtract">
            <a:avLst/>
          </a:prstGeom>
          <a:solidFill>
            <a:schemeClr val="bg2">
              <a:lumMod val="60000"/>
              <a:lumOff val="40000"/>
              <a:alpha val="65000"/>
            </a:schemeClr>
          </a:solidFill>
          <a:ln>
            <a:solidFill>
              <a:srgbClr val="00B0F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momento más delicado del proceso de construcción fue la unión de los cuatro pilares para formar la primera planta de la torre, puesto que las estructuras debían encajar con una precisión milimétrica.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6000">
        <p14:glitter dir="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3"/>
                                        </p:tgtEl>
                                      </p:cBhvr>
                                    </p:animEffect>
                                    <p:set>
                                      <p:cBhvr>
                                        <p:cTn id="16" dur="1" fill="hold">
                                          <p:stCondLst>
                                            <p:cond delay="2999"/>
                                          </p:stCondLst>
                                        </p:cTn>
                                        <p:tgtEl>
                                          <p:spTgt spid="3"/>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3000"/>
                                        <p:tgtEl>
                                          <p:spTgt spid="8"/>
                                        </p:tgtEl>
                                      </p:cBhvr>
                                    </p:animEffec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4000" fill="hold"/>
                                        <p:tgtEl>
                                          <p:spTgt spid="8"/>
                                        </p:tgtEl>
                                        <p:attrNameLst>
                                          <p:attrName>ppt_w</p:attrName>
                                        </p:attrNameLst>
                                      </p:cBhvr>
                                      <p:tavLst>
                                        <p:tav tm="0">
                                          <p:val>
                                            <p:strVal val="4/3*#ppt_w"/>
                                          </p:val>
                                        </p:tav>
                                        <p:tav tm="100000">
                                          <p:val>
                                            <p:strVal val="#ppt_w"/>
                                          </p:val>
                                        </p:tav>
                                      </p:tavLst>
                                    </p:anim>
                                    <p:anim calcmode="lin" valueType="num">
                                      <p:cBhvr>
                                        <p:cTn id="23" dur="4000" fill="hold"/>
                                        <p:tgtEl>
                                          <p:spTgt spid="8"/>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15.jpg"/>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Triángulo rectángulo"/>
          <p:cNvSpPr/>
          <p:nvPr/>
        </p:nvSpPr>
        <p:spPr>
          <a:xfrm>
            <a:off x="0" y="2857500"/>
            <a:ext cx="4572000" cy="2857500"/>
          </a:xfrm>
          <a:prstGeom prst="rtTriangle">
            <a:avLst/>
          </a:prstGeom>
          <a:solidFill>
            <a:schemeClr val="bg2">
              <a:lumMod val="40000"/>
              <a:lumOff val="60000"/>
              <a:alpha val="6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Triángulo rectángulo"/>
          <p:cNvSpPr/>
          <p:nvPr/>
        </p:nvSpPr>
        <p:spPr>
          <a:xfrm rot="5400000">
            <a:off x="892969" y="-892969"/>
            <a:ext cx="2857500" cy="4643438"/>
          </a:xfrm>
          <a:prstGeom prst="rtTriangle">
            <a:avLst/>
          </a:prstGeom>
          <a:solidFill>
            <a:schemeClr val="bg2">
              <a:lumMod val="40000"/>
              <a:lumOff val="60000"/>
              <a:alpha val="6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Triángulo rectángulo"/>
          <p:cNvSpPr/>
          <p:nvPr/>
        </p:nvSpPr>
        <p:spPr>
          <a:xfrm rot="10800000">
            <a:off x="4572000" y="0"/>
            <a:ext cx="4572000" cy="2857500"/>
          </a:xfrm>
          <a:prstGeom prst="rtTriangle">
            <a:avLst/>
          </a:prstGeom>
          <a:solidFill>
            <a:schemeClr val="bg2">
              <a:lumMod val="40000"/>
              <a:lumOff val="60000"/>
              <a:alpha val="6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Triángulo rectángulo"/>
          <p:cNvSpPr/>
          <p:nvPr/>
        </p:nvSpPr>
        <p:spPr>
          <a:xfrm flipH="1">
            <a:off x="4572000" y="2857500"/>
            <a:ext cx="4572000" cy="2857500"/>
          </a:xfrm>
          <a:prstGeom prst="rtTriangle">
            <a:avLst/>
          </a:prstGeom>
          <a:solidFill>
            <a:schemeClr val="bg2">
              <a:lumMod val="40000"/>
              <a:lumOff val="60000"/>
              <a:alpha val="6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9" name="8 Rombo"/>
          <p:cNvSpPr/>
          <p:nvPr/>
        </p:nvSpPr>
        <p:spPr>
          <a:xfrm>
            <a:off x="323850" y="193675"/>
            <a:ext cx="8534400" cy="5343525"/>
          </a:xfrm>
          <a:prstGeom prst="diamond">
            <a:avLst/>
          </a:prstGeom>
          <a:solidFill>
            <a:schemeClr val="tx1">
              <a:alpha val="50000"/>
            </a:schemeClr>
          </a:solidFill>
          <a:ln>
            <a:solidFill>
              <a:schemeClr val="accent5">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2" name="11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Eiffel sabía que inevitablemente habría algún desajuste, por lo que se creó en cada uno de los pilares una cavidad a modo de pistón en la que se inyectó agua a presión hasta conseguir la nivelación deseada. Superado este estadio, el proceso de construcción fue más sencillo.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2000">
        <p14:glitte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4000"/>
                                        <p:tgtEl>
                                          <p:spTgt spid="3"/>
                                        </p:tgtEl>
                                      </p:cBhvr>
                                    </p:animEffect>
                                    <p:set>
                                      <p:cBhvr>
                                        <p:cTn id="16" dur="1" fill="hold">
                                          <p:stCondLst>
                                            <p:cond delay="3999"/>
                                          </p:stCondLst>
                                        </p:cTn>
                                        <p:tgtEl>
                                          <p:spTgt spid="3"/>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out)">
                                      <p:cBhvr>
                                        <p:cTn id="22" dur="4000"/>
                                        <p:tgtEl>
                                          <p:spTgt spid="10"/>
                                        </p:tgtEl>
                                      </p:cBhvr>
                                    </p:animEffect>
                                  </p:childTnLst>
                                </p:cTn>
                              </p:par>
                              <p:par>
                                <p:cTn id="23" presetID="23" presetClass="entr" presetSubtype="28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4000" fill="hold"/>
                                        <p:tgtEl>
                                          <p:spTgt spid="10"/>
                                        </p:tgtEl>
                                        <p:attrNameLst>
                                          <p:attrName>ppt_w</p:attrName>
                                        </p:attrNameLst>
                                      </p:cBhvr>
                                      <p:tavLst>
                                        <p:tav tm="0">
                                          <p:val>
                                            <p:strVal val="4/3*#ppt_w"/>
                                          </p:val>
                                        </p:tav>
                                        <p:tav tm="100000">
                                          <p:val>
                                            <p:strVal val="#ppt_w"/>
                                          </p:val>
                                        </p:tav>
                                      </p:tavLst>
                                    </p:anim>
                                    <p:anim calcmode="lin" valueType="num">
                                      <p:cBhvr>
                                        <p:cTn id="26" dur="4000" fill="hold"/>
                                        <p:tgtEl>
                                          <p:spTgt spid="10"/>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Documents and Settings\Ana María\Escritorio\11.jpg"/>
          <p:cNvPicPr>
            <a:picLocks noChangeAspect="1" noChangeArrowheads="1"/>
          </p:cNvPicPr>
          <p:nvPr/>
        </p:nvPicPr>
        <p:blipFill>
          <a:blip r:embed="rId2" cstate="print"/>
          <a:stretch>
            <a:fillRect/>
          </a:stretch>
        </p:blipFill>
        <p:spPr bwMode="auto">
          <a:xfrm>
            <a:off x="0" y="0"/>
            <a:ext cx="523395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1" y="0"/>
            <a:ext cx="5220072" cy="5715000"/>
          </a:xfrm>
          <a:prstGeom prst="flowChartProcess">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251520" y="265212"/>
            <a:ext cx="4680520" cy="5184676"/>
          </a:xfrm>
          <a:prstGeom prst="flowChartProcess">
            <a:avLst/>
          </a:prstGeom>
          <a:solidFill>
            <a:schemeClr val="accent2">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CuadroTexto"/>
          <p:cNvSpPr txBox="1"/>
          <p:nvPr/>
        </p:nvSpPr>
        <p:spPr>
          <a:xfrm>
            <a:off x="5436096" y="1489348"/>
            <a:ext cx="3528392" cy="3323987"/>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El gran reclamo de la Exposición.</a:t>
            </a:r>
          </a:p>
          <a:p>
            <a:endParaRPr lang="es-ES" sz="2200" b="1"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Un cartel anuncia las tarifas de tren reducidas que propone la compañía ferroviaria </a:t>
            </a:r>
            <a:r>
              <a:rPr lang="es-ES" sz="2000" i="1" dirty="0" err="1" smtClean="0">
                <a:effectLst>
                  <a:glow rad="101600">
                    <a:srgbClr val="C00000">
                      <a:alpha val="60000"/>
                    </a:srgbClr>
                  </a:glow>
                  <a:outerShdw blurRad="38100" dist="38100" dir="2700000" algn="tl">
                    <a:srgbClr val="000000">
                      <a:alpha val="43137"/>
                    </a:srgbClr>
                  </a:outerShdw>
                </a:effectLst>
              </a:rPr>
              <a:t>Chemins</a:t>
            </a:r>
            <a:r>
              <a:rPr lang="es-ES" sz="2000" i="1" dirty="0" smtClean="0">
                <a:effectLst>
                  <a:glow rad="101600">
                    <a:srgbClr val="C00000">
                      <a:alpha val="60000"/>
                    </a:srgbClr>
                  </a:glow>
                  <a:outerShdw blurRad="38100" dist="38100" dir="2700000" algn="tl">
                    <a:srgbClr val="000000">
                      <a:alpha val="43137"/>
                    </a:srgbClr>
                  </a:outerShdw>
                </a:effectLst>
              </a:rPr>
              <a:t> de </a:t>
            </a:r>
            <a:r>
              <a:rPr lang="es-ES" sz="2000" i="1" dirty="0" err="1" smtClean="0">
                <a:effectLst>
                  <a:glow rad="101600">
                    <a:srgbClr val="C00000">
                      <a:alpha val="60000"/>
                    </a:srgbClr>
                  </a:glow>
                  <a:outerShdw blurRad="38100" dist="38100" dir="2700000" algn="tl">
                    <a:srgbClr val="000000">
                      <a:alpha val="43137"/>
                    </a:srgbClr>
                  </a:outerShdw>
                </a:effectLst>
              </a:rPr>
              <a:t>Fer</a:t>
            </a:r>
            <a:r>
              <a:rPr lang="es-ES" sz="2000" i="1" dirty="0" smtClean="0">
                <a:effectLst>
                  <a:glow rad="101600">
                    <a:srgbClr val="C00000">
                      <a:alpha val="60000"/>
                    </a:srgbClr>
                  </a:glow>
                  <a:outerShdw blurRad="38100" dist="38100" dir="2700000" algn="tl">
                    <a:srgbClr val="000000">
                      <a:alpha val="43137"/>
                    </a:srgbClr>
                  </a:outerShdw>
                </a:effectLst>
              </a:rPr>
              <a:t> París-Lyon-</a:t>
            </a:r>
            <a:r>
              <a:rPr lang="es-ES" sz="2000" i="1" dirty="0" err="1" smtClean="0">
                <a:effectLst>
                  <a:glow rad="101600">
                    <a:srgbClr val="C00000">
                      <a:alpha val="60000"/>
                    </a:srgbClr>
                  </a:glow>
                  <a:outerShdw blurRad="38100" dist="38100" dir="2700000" algn="tl">
                    <a:srgbClr val="000000">
                      <a:alpha val="43137"/>
                    </a:srgbClr>
                  </a:outerShdw>
                </a:effectLst>
              </a:rPr>
              <a:t>Mediterranée</a:t>
            </a:r>
            <a:r>
              <a:rPr lang="es-ES" sz="2000" i="1" dirty="0" smtClean="0">
                <a:effectLst>
                  <a:glow rad="101600">
                    <a:srgbClr val="C00000">
                      <a:alpha val="60000"/>
                    </a:srgbClr>
                  </a:glow>
                  <a:outerShdw blurRad="38100" dist="38100" dir="2700000" algn="tl">
                    <a:srgbClr val="000000">
                      <a:alpha val="43137"/>
                    </a:srgbClr>
                  </a:outerShdw>
                </a:effectLst>
              </a:rPr>
              <a:t> para viajar a la Exposición Universal de París, en 1889.</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0000">
        <p14:glitter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14339"/>
                                        </p:tgtEl>
                                        <p:attrNameLst>
                                          <p:attrName>style.visibility</p:attrName>
                                        </p:attrNameLst>
                                      </p:cBhvr>
                                      <p:to>
                                        <p:strVal val="visible"/>
                                      </p:to>
                                    </p:set>
                                    <p:animEffect transition="in" filter="circle(out)">
                                      <p:cBhvr>
                                        <p:cTn id="13" dur="4000"/>
                                        <p:tgtEl>
                                          <p:spTgt spid="14339"/>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C:\Documents and Settings\Ana María\Escritorio\1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Forma libre"/>
          <p:cNvSpPr/>
          <p:nvPr/>
        </p:nvSpPr>
        <p:spPr>
          <a:xfrm rot="8014948">
            <a:off x="-2436813" y="488950"/>
            <a:ext cx="4872038" cy="4808538"/>
          </a:xfrm>
          <a:custGeom>
            <a:avLst/>
            <a:gdLst>
              <a:gd name="connsiteX0" fmla="*/ 0 w 4682211"/>
              <a:gd name="connsiteY0" fmla="*/ 2505447 h 5010894"/>
              <a:gd name="connsiteX1" fmla="*/ 2341106 w 4682211"/>
              <a:gd name="connsiteY1" fmla="*/ 0 h 5010894"/>
              <a:gd name="connsiteX2" fmla="*/ 4682211 w 4682211"/>
              <a:gd name="connsiteY2" fmla="*/ 0 h 5010894"/>
              <a:gd name="connsiteX3" fmla="*/ 0 w 4682211"/>
              <a:gd name="connsiteY3" fmla="*/ 5010894 h 5010894"/>
              <a:gd name="connsiteX4" fmla="*/ 0 w 4682211"/>
              <a:gd name="connsiteY4" fmla="*/ 2505447 h 5010894"/>
              <a:gd name="connsiteX0" fmla="*/ 0 w 4682211"/>
              <a:gd name="connsiteY0" fmla="*/ 2505447 h 5010894"/>
              <a:gd name="connsiteX1" fmla="*/ 2109214 w 4682211"/>
              <a:gd name="connsiteY1" fmla="*/ 137795 h 5010894"/>
              <a:gd name="connsiteX2" fmla="*/ 4682211 w 4682211"/>
              <a:gd name="connsiteY2" fmla="*/ 0 h 5010894"/>
              <a:gd name="connsiteX3" fmla="*/ 0 w 4682211"/>
              <a:gd name="connsiteY3" fmla="*/ 5010894 h 5010894"/>
              <a:gd name="connsiteX4" fmla="*/ 0 w 4682211"/>
              <a:gd name="connsiteY4" fmla="*/ 2505447 h 5010894"/>
              <a:gd name="connsiteX0" fmla="*/ 64156 w 4682211"/>
              <a:gd name="connsiteY0" fmla="*/ 2431048 h 5010894"/>
              <a:gd name="connsiteX1" fmla="*/ 2109214 w 4682211"/>
              <a:gd name="connsiteY1" fmla="*/ 137795 h 5010894"/>
              <a:gd name="connsiteX2" fmla="*/ 4682211 w 4682211"/>
              <a:gd name="connsiteY2" fmla="*/ 0 h 5010894"/>
              <a:gd name="connsiteX3" fmla="*/ 0 w 4682211"/>
              <a:gd name="connsiteY3" fmla="*/ 5010894 h 5010894"/>
              <a:gd name="connsiteX4" fmla="*/ 64156 w 4682211"/>
              <a:gd name="connsiteY4" fmla="*/ 2431048 h 5010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82211" h="5010894">
                <a:moveTo>
                  <a:pt x="64156" y="2431048"/>
                </a:moveTo>
                <a:lnTo>
                  <a:pt x="2109214" y="137795"/>
                </a:lnTo>
                <a:lnTo>
                  <a:pt x="4682211" y="0"/>
                </a:lnTo>
                <a:lnTo>
                  <a:pt x="0" y="5010894"/>
                </a:lnTo>
                <a:lnTo>
                  <a:pt x="64156" y="2431048"/>
                </a:lnTo>
                <a:close/>
              </a:path>
            </a:pathLst>
          </a:cu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3" name="2 Franja diagonal"/>
          <p:cNvSpPr/>
          <p:nvPr/>
        </p:nvSpPr>
        <p:spPr>
          <a:xfrm rot="8280753" flipH="1" flipV="1">
            <a:off x="6780213" y="404813"/>
            <a:ext cx="4702175" cy="5178425"/>
          </a:xfrm>
          <a:prstGeom prst="diagStripe">
            <a:avLst>
              <a:gd name="adj" fmla="val 48367"/>
            </a:avLst>
          </a:pr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4" name="3 Forma libre"/>
          <p:cNvSpPr/>
          <p:nvPr/>
        </p:nvSpPr>
        <p:spPr>
          <a:xfrm rot="13890198">
            <a:off x="2022475" y="-3522663"/>
            <a:ext cx="5603876" cy="7045325"/>
          </a:xfrm>
          <a:custGeom>
            <a:avLst/>
            <a:gdLst>
              <a:gd name="connsiteX0" fmla="*/ 0 w 6212426"/>
              <a:gd name="connsiteY0" fmla="*/ 3354859 h 6709718"/>
              <a:gd name="connsiteX1" fmla="*/ 3106213 w 6212426"/>
              <a:gd name="connsiteY1" fmla="*/ 0 h 6709718"/>
              <a:gd name="connsiteX2" fmla="*/ 6212426 w 6212426"/>
              <a:gd name="connsiteY2" fmla="*/ 0 h 6709718"/>
              <a:gd name="connsiteX3" fmla="*/ 0 w 6212426"/>
              <a:gd name="connsiteY3" fmla="*/ 6709718 h 6709718"/>
              <a:gd name="connsiteX4" fmla="*/ 0 w 6212426"/>
              <a:gd name="connsiteY4" fmla="*/ 3354859 h 6709718"/>
              <a:gd name="connsiteX0" fmla="*/ 0 w 6365247"/>
              <a:gd name="connsiteY0" fmla="*/ 4339972 h 6709718"/>
              <a:gd name="connsiteX1" fmla="*/ 3259034 w 6365247"/>
              <a:gd name="connsiteY1" fmla="*/ 0 h 6709718"/>
              <a:gd name="connsiteX2" fmla="*/ 6365247 w 6365247"/>
              <a:gd name="connsiteY2" fmla="*/ 0 h 6709718"/>
              <a:gd name="connsiteX3" fmla="*/ 152821 w 6365247"/>
              <a:gd name="connsiteY3" fmla="*/ 6709718 h 6709718"/>
              <a:gd name="connsiteX4" fmla="*/ 0 w 6365247"/>
              <a:gd name="connsiteY4" fmla="*/ 4339972 h 6709718"/>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409113 h 6778859"/>
              <a:gd name="connsiteX1" fmla="*/ 3753528 w 6365247"/>
              <a:gd name="connsiteY1" fmla="*/ 0 h 6778859"/>
              <a:gd name="connsiteX2" fmla="*/ 6365247 w 6365247"/>
              <a:gd name="connsiteY2" fmla="*/ 69141 h 6778859"/>
              <a:gd name="connsiteX3" fmla="*/ 152821 w 6365247"/>
              <a:gd name="connsiteY3" fmla="*/ 6778859 h 6778859"/>
              <a:gd name="connsiteX4" fmla="*/ 0 w 6365247"/>
              <a:gd name="connsiteY4" fmla="*/ 4409113 h 6778859"/>
              <a:gd name="connsiteX0" fmla="*/ 0 w 6422249"/>
              <a:gd name="connsiteY0" fmla="*/ 4259888 h 6778859"/>
              <a:gd name="connsiteX1" fmla="*/ 3810530 w 6422249"/>
              <a:gd name="connsiteY1" fmla="*/ 0 h 6778859"/>
              <a:gd name="connsiteX2" fmla="*/ 6422249 w 6422249"/>
              <a:gd name="connsiteY2" fmla="*/ 69141 h 6778859"/>
              <a:gd name="connsiteX3" fmla="*/ 209823 w 6422249"/>
              <a:gd name="connsiteY3" fmla="*/ 6778859 h 6778859"/>
              <a:gd name="connsiteX4" fmla="*/ 0 w 6422249"/>
              <a:gd name="connsiteY4" fmla="*/ 4259888 h 6778859"/>
              <a:gd name="connsiteX0" fmla="*/ 0 w 6428013"/>
              <a:gd name="connsiteY0" fmla="*/ 4187029 h 6778859"/>
              <a:gd name="connsiteX1" fmla="*/ 3816294 w 6428013"/>
              <a:gd name="connsiteY1" fmla="*/ 0 h 6778859"/>
              <a:gd name="connsiteX2" fmla="*/ 6428013 w 6428013"/>
              <a:gd name="connsiteY2" fmla="*/ 69141 h 6778859"/>
              <a:gd name="connsiteX3" fmla="*/ 215587 w 6428013"/>
              <a:gd name="connsiteY3" fmla="*/ 6778859 h 6778859"/>
              <a:gd name="connsiteX4" fmla="*/ 0 w 6428013"/>
              <a:gd name="connsiteY4" fmla="*/ 4187029 h 6778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8013" h="6778859">
                <a:moveTo>
                  <a:pt x="0" y="4187029"/>
                </a:moveTo>
                <a:lnTo>
                  <a:pt x="3816294" y="0"/>
                </a:lnTo>
                <a:lnTo>
                  <a:pt x="6428013" y="69141"/>
                </a:lnTo>
                <a:lnTo>
                  <a:pt x="215587" y="6778859"/>
                </a:lnTo>
                <a:lnTo>
                  <a:pt x="0" y="4187029"/>
                </a:lnTo>
                <a:close/>
              </a:path>
            </a:pathLst>
          </a:cu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6" name="5 Forma libre"/>
          <p:cNvSpPr/>
          <p:nvPr/>
        </p:nvSpPr>
        <p:spPr>
          <a:xfrm rot="19237328" flipH="1">
            <a:off x="811213" y="2822575"/>
            <a:ext cx="7089775" cy="5662613"/>
          </a:xfrm>
          <a:custGeom>
            <a:avLst/>
            <a:gdLst>
              <a:gd name="connsiteX0" fmla="*/ 0 w 6212426"/>
              <a:gd name="connsiteY0" fmla="*/ 3354859 h 6709718"/>
              <a:gd name="connsiteX1" fmla="*/ 3106213 w 6212426"/>
              <a:gd name="connsiteY1" fmla="*/ 0 h 6709718"/>
              <a:gd name="connsiteX2" fmla="*/ 6212426 w 6212426"/>
              <a:gd name="connsiteY2" fmla="*/ 0 h 6709718"/>
              <a:gd name="connsiteX3" fmla="*/ 0 w 6212426"/>
              <a:gd name="connsiteY3" fmla="*/ 6709718 h 6709718"/>
              <a:gd name="connsiteX4" fmla="*/ 0 w 6212426"/>
              <a:gd name="connsiteY4" fmla="*/ 3354859 h 6709718"/>
              <a:gd name="connsiteX0" fmla="*/ 0 w 6365247"/>
              <a:gd name="connsiteY0" fmla="*/ 4339972 h 6709718"/>
              <a:gd name="connsiteX1" fmla="*/ 3259034 w 6365247"/>
              <a:gd name="connsiteY1" fmla="*/ 0 h 6709718"/>
              <a:gd name="connsiteX2" fmla="*/ 6365247 w 6365247"/>
              <a:gd name="connsiteY2" fmla="*/ 0 h 6709718"/>
              <a:gd name="connsiteX3" fmla="*/ 152821 w 6365247"/>
              <a:gd name="connsiteY3" fmla="*/ 6709718 h 6709718"/>
              <a:gd name="connsiteX4" fmla="*/ 0 w 6365247"/>
              <a:gd name="connsiteY4" fmla="*/ 4339972 h 6709718"/>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409113 h 6778859"/>
              <a:gd name="connsiteX1" fmla="*/ 3753528 w 6365247"/>
              <a:gd name="connsiteY1" fmla="*/ 0 h 6778859"/>
              <a:gd name="connsiteX2" fmla="*/ 6365247 w 6365247"/>
              <a:gd name="connsiteY2" fmla="*/ 69141 h 6778859"/>
              <a:gd name="connsiteX3" fmla="*/ 152821 w 6365247"/>
              <a:gd name="connsiteY3" fmla="*/ 6778859 h 6778859"/>
              <a:gd name="connsiteX4" fmla="*/ 0 w 6365247"/>
              <a:gd name="connsiteY4" fmla="*/ 4409113 h 6778859"/>
              <a:gd name="connsiteX0" fmla="*/ 0 w 6422249"/>
              <a:gd name="connsiteY0" fmla="*/ 4259888 h 6778859"/>
              <a:gd name="connsiteX1" fmla="*/ 3810530 w 6422249"/>
              <a:gd name="connsiteY1" fmla="*/ 0 h 6778859"/>
              <a:gd name="connsiteX2" fmla="*/ 6422249 w 6422249"/>
              <a:gd name="connsiteY2" fmla="*/ 69141 h 6778859"/>
              <a:gd name="connsiteX3" fmla="*/ 209823 w 6422249"/>
              <a:gd name="connsiteY3" fmla="*/ 6778859 h 6778859"/>
              <a:gd name="connsiteX4" fmla="*/ 0 w 6422249"/>
              <a:gd name="connsiteY4" fmla="*/ 4259888 h 6778859"/>
              <a:gd name="connsiteX0" fmla="*/ 0 w 6323581"/>
              <a:gd name="connsiteY0" fmla="*/ 4143007 h 6778859"/>
              <a:gd name="connsiteX1" fmla="*/ 3711862 w 6323581"/>
              <a:gd name="connsiteY1" fmla="*/ 0 h 6778859"/>
              <a:gd name="connsiteX2" fmla="*/ 6323581 w 6323581"/>
              <a:gd name="connsiteY2" fmla="*/ 69141 h 6778859"/>
              <a:gd name="connsiteX3" fmla="*/ 111155 w 6323581"/>
              <a:gd name="connsiteY3" fmla="*/ 6778859 h 6778859"/>
              <a:gd name="connsiteX4" fmla="*/ 0 w 6323581"/>
              <a:gd name="connsiteY4" fmla="*/ 4143007 h 6778859"/>
              <a:gd name="connsiteX0" fmla="*/ 0 w 6323581"/>
              <a:gd name="connsiteY0" fmla="*/ 4163128 h 6798980"/>
              <a:gd name="connsiteX1" fmla="*/ 3960876 w 6323581"/>
              <a:gd name="connsiteY1" fmla="*/ 0 h 6798980"/>
              <a:gd name="connsiteX2" fmla="*/ 6323581 w 6323581"/>
              <a:gd name="connsiteY2" fmla="*/ 89262 h 6798980"/>
              <a:gd name="connsiteX3" fmla="*/ 111155 w 6323581"/>
              <a:gd name="connsiteY3" fmla="*/ 6798980 h 6798980"/>
              <a:gd name="connsiteX4" fmla="*/ 0 w 6323581"/>
              <a:gd name="connsiteY4" fmla="*/ 4163128 h 6798980"/>
              <a:gd name="connsiteX0" fmla="*/ 0 w 6323581"/>
              <a:gd name="connsiteY0" fmla="*/ 4163167 h 6799019"/>
              <a:gd name="connsiteX1" fmla="*/ 3863112 w 6323581"/>
              <a:gd name="connsiteY1" fmla="*/ 0 h 6799019"/>
              <a:gd name="connsiteX2" fmla="*/ 6323581 w 6323581"/>
              <a:gd name="connsiteY2" fmla="*/ 89301 h 6799019"/>
              <a:gd name="connsiteX3" fmla="*/ 111155 w 6323581"/>
              <a:gd name="connsiteY3" fmla="*/ 6799019 h 6799019"/>
              <a:gd name="connsiteX4" fmla="*/ 0 w 6323581"/>
              <a:gd name="connsiteY4" fmla="*/ 4163167 h 6799019"/>
              <a:gd name="connsiteX0" fmla="*/ 0 w 6323581"/>
              <a:gd name="connsiteY0" fmla="*/ 4215864 h 6851716"/>
              <a:gd name="connsiteX1" fmla="*/ 3912011 w 6323581"/>
              <a:gd name="connsiteY1" fmla="*/ 0 h 6851716"/>
              <a:gd name="connsiteX2" fmla="*/ 6323581 w 6323581"/>
              <a:gd name="connsiteY2" fmla="*/ 141998 h 6851716"/>
              <a:gd name="connsiteX3" fmla="*/ 111155 w 6323581"/>
              <a:gd name="connsiteY3" fmla="*/ 6851716 h 6851716"/>
              <a:gd name="connsiteX4" fmla="*/ 0 w 6323581"/>
              <a:gd name="connsiteY4" fmla="*/ 4215864 h 6851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3581" h="6851716">
                <a:moveTo>
                  <a:pt x="0" y="4215864"/>
                </a:moveTo>
                <a:lnTo>
                  <a:pt x="3912011" y="0"/>
                </a:lnTo>
                <a:lnTo>
                  <a:pt x="6323581" y="141998"/>
                </a:lnTo>
                <a:lnTo>
                  <a:pt x="111155" y="6851716"/>
                </a:lnTo>
                <a:lnTo>
                  <a:pt x="0" y="4215864"/>
                </a:lnTo>
                <a:close/>
              </a:path>
            </a:pathLst>
          </a:cu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8" name="7 Forma libre"/>
          <p:cNvSpPr/>
          <p:nvPr/>
        </p:nvSpPr>
        <p:spPr>
          <a:xfrm>
            <a:off x="1763713" y="1704975"/>
            <a:ext cx="5545137" cy="2305050"/>
          </a:xfrm>
          <a:custGeom>
            <a:avLst/>
            <a:gdLst>
              <a:gd name="connsiteX0" fmla="*/ 0 w 5715040"/>
              <a:gd name="connsiteY0" fmla="*/ 0 h 3071834"/>
              <a:gd name="connsiteX1" fmla="*/ 5715040 w 5715040"/>
              <a:gd name="connsiteY1" fmla="*/ 0 h 3071834"/>
              <a:gd name="connsiteX2" fmla="*/ 5715040 w 5715040"/>
              <a:gd name="connsiteY2" fmla="*/ 3071834 h 3071834"/>
              <a:gd name="connsiteX3" fmla="*/ 0 w 5715040"/>
              <a:gd name="connsiteY3" fmla="*/ 3071834 h 3071834"/>
              <a:gd name="connsiteX4" fmla="*/ 0 w 5715040"/>
              <a:gd name="connsiteY4" fmla="*/ 0 h 3071834"/>
              <a:gd name="connsiteX0" fmla="*/ 0 w 5715040"/>
              <a:gd name="connsiteY0" fmla="*/ 0 h 3071834"/>
              <a:gd name="connsiteX1" fmla="*/ 5715040 w 5715040"/>
              <a:gd name="connsiteY1" fmla="*/ 0 h 3071834"/>
              <a:gd name="connsiteX2" fmla="*/ 5715040 w 5715040"/>
              <a:gd name="connsiteY2" fmla="*/ 3071834 h 3071834"/>
              <a:gd name="connsiteX3" fmla="*/ 0 w 5715040"/>
              <a:gd name="connsiteY3" fmla="*/ 3071834 h 3071834"/>
              <a:gd name="connsiteX4" fmla="*/ 0 w 5715040"/>
              <a:gd name="connsiteY4" fmla="*/ 0 h 3071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40" h="3071834">
                <a:moveTo>
                  <a:pt x="0" y="0"/>
                </a:moveTo>
                <a:lnTo>
                  <a:pt x="5715040" y="0"/>
                </a:lnTo>
                <a:lnTo>
                  <a:pt x="5715040" y="3071834"/>
                </a:lnTo>
                <a:lnTo>
                  <a:pt x="0" y="3071834"/>
                </a:lnTo>
                <a:lnTo>
                  <a:pt x="0" y="0"/>
                </a:lnTo>
                <a:close/>
              </a:path>
            </a:pathLst>
          </a:cu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p>
        </p:txBody>
      </p:sp>
      <p:sp>
        <p:nvSpPr>
          <p:cNvPr id="10" name="9 CuadroTexto"/>
          <p:cNvSpPr txBox="1"/>
          <p:nvPr/>
        </p:nvSpPr>
        <p:spPr>
          <a:xfrm>
            <a:off x="395536" y="4009628"/>
            <a:ext cx="8496944" cy="1538883"/>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Emblema de París. </a:t>
            </a:r>
            <a:r>
              <a:rPr lang="es-ES" i="1" dirty="0" smtClean="0">
                <a:effectLst>
                  <a:glow rad="101600">
                    <a:srgbClr val="C00000">
                      <a:alpha val="60000"/>
                    </a:srgbClr>
                  </a:glow>
                  <a:outerShdw blurRad="38100" dist="38100" dir="2700000" algn="tl">
                    <a:srgbClr val="000000">
                      <a:alpha val="43137"/>
                    </a:srgbClr>
                  </a:outerShdw>
                </a:effectLst>
              </a:rPr>
              <a:t>La Torre Eiffel se alza en mitad del Campo de Marte, donde en 1889 fue erigida para la Exposición Universal de Paris. El director de obras públicas de la capital de Francia afirmaba al principio de los trabajos de la torre: "esta obra hará resonar París hasta en Oriente, el mundo entero contendrá su aliento al descubrir esta torre gigantesca“.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1000">
        <p15:prstTrans prst="fracture"/>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ppt_x"/>
                                          </p:val>
                                        </p:tav>
                                      </p:tavLst>
                                    </p:anim>
                                    <p:anim calcmode="lin" valueType="num">
                                      <p:cBhvr additive="base">
                                        <p:cTn id="7" dur="3000"/>
                                        <p:tgtEl>
                                          <p:spTgt spid="4"/>
                                        </p:tgtEl>
                                        <p:attrNameLst>
                                          <p:attrName>ppt_y</p:attrName>
                                        </p:attrNameLst>
                                      </p:cBhvr>
                                      <p:tavLst>
                                        <p:tav tm="0">
                                          <p:val>
                                            <p:strVal val="ppt_y"/>
                                          </p:val>
                                        </p:tav>
                                        <p:tav tm="100000">
                                          <p:val>
                                            <p:strVal val="1+ppt_h/2"/>
                                          </p:val>
                                        </p:tav>
                                      </p:tavLst>
                                    </p:anim>
                                    <p:set>
                                      <p:cBhvr>
                                        <p:cTn id="8" dur="1" fill="hold">
                                          <p:stCondLst>
                                            <p:cond delay="2999"/>
                                          </p:stCondLst>
                                        </p:cTn>
                                        <p:tgtEl>
                                          <p:spTgt spid="4"/>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3000"/>
                                        <p:tgtEl>
                                          <p:spTgt spid="2"/>
                                        </p:tgtEl>
                                        <p:attrNameLst>
                                          <p:attrName>ppt_x</p:attrName>
                                        </p:attrNameLst>
                                      </p:cBhvr>
                                      <p:tavLst>
                                        <p:tav tm="0">
                                          <p:val>
                                            <p:strVal val="ppt_x"/>
                                          </p:val>
                                        </p:tav>
                                        <p:tav tm="100000">
                                          <p:val>
                                            <p:strVal val="1+ppt_w/2"/>
                                          </p:val>
                                        </p:tav>
                                      </p:tavLst>
                                    </p:anim>
                                    <p:anim calcmode="lin" valueType="num">
                                      <p:cBhvr additive="base">
                                        <p:cTn id="14" dur="3000"/>
                                        <p:tgtEl>
                                          <p:spTgt spid="2"/>
                                        </p:tgtEl>
                                        <p:attrNameLst>
                                          <p:attrName>ppt_y</p:attrName>
                                        </p:attrNameLst>
                                      </p:cBhvr>
                                      <p:tavLst>
                                        <p:tav tm="0">
                                          <p:val>
                                            <p:strVal val="ppt_y"/>
                                          </p:val>
                                        </p:tav>
                                        <p:tav tm="100000">
                                          <p:val>
                                            <p:strVal val="ppt_y"/>
                                          </p:val>
                                        </p:tav>
                                      </p:tavLst>
                                    </p:anim>
                                    <p:set>
                                      <p:cBhvr>
                                        <p:cTn id="15" dur="1" fill="hold">
                                          <p:stCondLst>
                                            <p:cond delay="2999"/>
                                          </p:stCondLst>
                                        </p:cTn>
                                        <p:tgtEl>
                                          <p:spTgt spid="2"/>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par>
                                <p:cTn id="19" presetID="2" presetClass="exit" presetSubtype="8" fill="hold" nodeType="withEffect">
                                  <p:stCondLst>
                                    <p:cond delay="0"/>
                                  </p:stCondLst>
                                  <p:childTnLst>
                                    <p:anim calcmode="lin" valueType="num">
                                      <p:cBhvr additive="base">
                                        <p:cTn id="20" dur="3000"/>
                                        <p:tgtEl>
                                          <p:spTgt spid="3"/>
                                        </p:tgtEl>
                                        <p:attrNameLst>
                                          <p:attrName>ppt_x</p:attrName>
                                        </p:attrNameLst>
                                      </p:cBhvr>
                                      <p:tavLst>
                                        <p:tav tm="0">
                                          <p:val>
                                            <p:strVal val="ppt_x"/>
                                          </p:val>
                                        </p:tav>
                                        <p:tav tm="100000">
                                          <p:val>
                                            <p:strVal val="0-ppt_w/2"/>
                                          </p:val>
                                        </p:tav>
                                      </p:tavLst>
                                    </p:anim>
                                    <p:anim calcmode="lin" valueType="num">
                                      <p:cBhvr additive="base">
                                        <p:cTn id="21" dur="3000"/>
                                        <p:tgtEl>
                                          <p:spTgt spid="3"/>
                                        </p:tgtEl>
                                        <p:attrNameLst>
                                          <p:attrName>ppt_y</p:attrName>
                                        </p:attrNameLst>
                                      </p:cBhvr>
                                      <p:tavLst>
                                        <p:tav tm="0">
                                          <p:val>
                                            <p:strVal val="ppt_y"/>
                                          </p:val>
                                        </p:tav>
                                        <p:tav tm="100000">
                                          <p:val>
                                            <p:strVal val="ppt_y"/>
                                          </p:val>
                                        </p:tav>
                                      </p:tavLst>
                                    </p:anim>
                                    <p:set>
                                      <p:cBhvr>
                                        <p:cTn id="22" dur="1" fill="hold">
                                          <p:stCondLst>
                                            <p:cond delay="2999"/>
                                          </p:stCondLst>
                                        </p:cTn>
                                        <p:tgtEl>
                                          <p:spTgt spid="3"/>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3"/>
                                        </p:tgtEl>
                                      </p:cBhvr>
                                    </p:animEffect>
                                    <p:set>
                                      <p:cBhvr>
                                        <p:cTn id="25" dur="1" fill="hold">
                                          <p:stCondLst>
                                            <p:cond delay="2999"/>
                                          </p:stCondLst>
                                        </p:cTn>
                                        <p:tgtEl>
                                          <p:spTgt spid="3"/>
                                        </p:tgtEl>
                                        <p:attrNameLst>
                                          <p:attrName>style.visibility</p:attrName>
                                        </p:attrNameLst>
                                      </p:cBhvr>
                                      <p:to>
                                        <p:strVal val="hidden"/>
                                      </p:to>
                                    </p:set>
                                  </p:childTnLst>
                                </p:cTn>
                              </p:par>
                              <p:par>
                                <p:cTn id="26" presetID="2" presetClass="exit" presetSubtype="1" fill="hold" nodeType="withEffect">
                                  <p:stCondLst>
                                    <p:cond delay="0"/>
                                  </p:stCondLst>
                                  <p:childTnLst>
                                    <p:anim calcmode="lin" valueType="num">
                                      <p:cBhvr additive="base">
                                        <p:cTn id="27" dur="3000"/>
                                        <p:tgtEl>
                                          <p:spTgt spid="6"/>
                                        </p:tgtEl>
                                        <p:attrNameLst>
                                          <p:attrName>ppt_x</p:attrName>
                                        </p:attrNameLst>
                                      </p:cBhvr>
                                      <p:tavLst>
                                        <p:tav tm="0">
                                          <p:val>
                                            <p:strVal val="ppt_x"/>
                                          </p:val>
                                        </p:tav>
                                        <p:tav tm="100000">
                                          <p:val>
                                            <p:strVal val="ppt_x"/>
                                          </p:val>
                                        </p:tav>
                                      </p:tavLst>
                                    </p:anim>
                                    <p:anim calcmode="lin" valueType="num">
                                      <p:cBhvr additive="base">
                                        <p:cTn id="28" dur="3000"/>
                                        <p:tgtEl>
                                          <p:spTgt spid="6"/>
                                        </p:tgtEl>
                                        <p:attrNameLst>
                                          <p:attrName>ppt_y</p:attrName>
                                        </p:attrNameLst>
                                      </p:cBhvr>
                                      <p:tavLst>
                                        <p:tav tm="0">
                                          <p:val>
                                            <p:strVal val="ppt_y"/>
                                          </p:val>
                                        </p:tav>
                                        <p:tav tm="100000">
                                          <p:val>
                                            <p:strVal val="0-ppt_h/2"/>
                                          </p:val>
                                        </p:tav>
                                      </p:tavLst>
                                    </p:anim>
                                    <p:set>
                                      <p:cBhvr>
                                        <p:cTn id="29" dur="1" fill="hold">
                                          <p:stCondLst>
                                            <p:cond delay="2999"/>
                                          </p:stCondLst>
                                        </p:cTn>
                                        <p:tgtEl>
                                          <p:spTgt spid="6"/>
                                        </p:tgtEl>
                                        <p:attrNameLst>
                                          <p:attrName>style.visibility</p:attrName>
                                        </p:attrNameLst>
                                      </p:cBhvr>
                                      <p:to>
                                        <p:strVal val="hidden"/>
                                      </p:to>
                                    </p:set>
                                  </p:childTnLst>
                                </p:cTn>
                              </p:par>
                              <p:par>
                                <p:cTn id="30" presetID="3" presetClass="exit" presetSubtype="10" fill="hold" nodeType="withEffect">
                                  <p:stCondLst>
                                    <p:cond delay="0"/>
                                  </p:stCondLst>
                                  <p:childTnLst>
                                    <p:animEffect transition="out" filter="blinds(horizontal)">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par>
                                <p:cTn id="33" presetID="8" presetClass="exit" presetSubtype="16" fill="hold" nodeType="withEffect">
                                  <p:stCondLst>
                                    <p:cond delay="0"/>
                                  </p:stCondLst>
                                  <p:childTnLst>
                                    <p:animEffect transition="out" filter="diamond(in)">
                                      <p:cBhvr>
                                        <p:cTn id="34" dur="4000"/>
                                        <p:tgtEl>
                                          <p:spTgt spid="8"/>
                                        </p:tgtEl>
                                      </p:cBhvr>
                                    </p:animEffect>
                                    <p:set>
                                      <p:cBhvr>
                                        <p:cTn id="35" dur="1" fill="hold">
                                          <p:stCondLst>
                                            <p:cond delay="3999"/>
                                          </p:stCondLst>
                                        </p:cTn>
                                        <p:tgtEl>
                                          <p:spTgt spid="8"/>
                                        </p:tgtEl>
                                        <p:attrNameLst>
                                          <p:attrName>style.visibility</p:attrName>
                                        </p:attrNameLst>
                                      </p:cBhvr>
                                      <p:to>
                                        <p:strVal val="hidden"/>
                                      </p:to>
                                    </p:set>
                                  </p:childTnLst>
                                </p:cTn>
                              </p:par>
                              <p:par>
                                <p:cTn id="36" presetID="21" presetClass="entr" presetSubtype="2"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heel(2)">
                                      <p:cBhvr>
                                        <p:cTn id="38" dur="4000"/>
                                        <p:tgtEl>
                                          <p:spTgt spid="9"/>
                                        </p:tgtEl>
                                      </p:cBhvr>
                                    </p:animEffect>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Nueva carpeta\Otoño - Autumn - Fog Season by Katya Horner.jpg"/>
          <p:cNvPicPr>
            <a:picLocks noChangeAspect="1" noChangeArrowheads="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Proceso"/>
          <p:cNvSpPr/>
          <p:nvPr/>
        </p:nvSpPr>
        <p:spPr>
          <a:xfrm>
            <a:off x="0" y="0"/>
            <a:ext cx="9144000" cy="1349375"/>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Proceso"/>
          <p:cNvSpPr/>
          <p:nvPr/>
        </p:nvSpPr>
        <p:spPr>
          <a:xfrm>
            <a:off x="0" y="4394200"/>
            <a:ext cx="9144000" cy="1320800"/>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1489075"/>
            <a:ext cx="9144000" cy="1319213"/>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0" y="2917825"/>
            <a:ext cx="9144000" cy="1319213"/>
          </a:xfrm>
          <a:prstGeom prst="flowChartProcess">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ansia del hombre por construir un edificio que supere en altura a cualquier otro ha sido recurrente a lo largo de la historia, desde el mito bíblico de la Torre de Babel hasta las pirámides, obeliscos, columnas o basílicas que han jalonado la historia de las grandes civilizaciones.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5" fill="hold" nodeType="withEffect">
                                  <p:stCondLst>
                                    <p:cond delay="0"/>
                                  </p:stCondLst>
                                  <p:childTnLst>
                                    <p:animEffect transition="out" filter="randombar(vertic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4" presetClass="exit" presetSubtype="5" fill="hold" nodeType="withEffect">
                                  <p:stCondLst>
                                    <p:cond delay="0"/>
                                  </p:stCondLst>
                                  <p:childTnLst>
                                    <p:animEffect transition="out" filter="randombar(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4" presetClass="exit" presetSubtype="5" fill="hold" nodeType="withEffect">
                                  <p:stCondLst>
                                    <p:cond delay="0"/>
                                  </p:stCondLst>
                                  <p:childTnLst>
                                    <p:animEffect transition="out" filter="randombar(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4" presetClass="exit" presetSubtype="5" fill="hold" nodeType="withEffect">
                                  <p:stCondLst>
                                    <p:cond delay="0"/>
                                  </p:stCondLst>
                                  <p:childTnLst>
                                    <p:animEffect transition="out" filter="randombar(vertical)">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4000"/>
                                        <p:tgtEl>
                                          <p:spTgt spid="9"/>
                                        </p:tgtEl>
                                      </p:cBhvr>
                                    </p:animEffect>
                                  </p:childTnLst>
                                </p:cTn>
                              </p:par>
                              <p:par>
                                <p:cTn id="20" presetID="16" presetClass="entr" presetSubtype="37"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outVertical)">
                                      <p:cBhvr>
                                        <p:cTn id="22" dur="4000"/>
                                        <p:tgtEl>
                                          <p:spTgt spid="9"/>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11965-6327-i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14313" y="238125"/>
            <a:ext cx="8643937" cy="5299075"/>
          </a:xfrm>
          <a:prstGeom prst="rect">
            <a:avLst/>
          </a:prstGeom>
          <a:solidFill>
            <a:schemeClr val="tx1">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500063" y="417513"/>
            <a:ext cx="8072437" cy="4881562"/>
          </a:xfrm>
          <a:prstGeom prst="rect">
            <a:avLst/>
          </a:prstGeom>
          <a:solidFill>
            <a:srgbClr val="753805">
              <a:alpha val="7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85813" y="655638"/>
            <a:ext cx="7439025" cy="4413250"/>
          </a:xfrm>
          <a:prstGeom prst="rect">
            <a:avLst/>
          </a:prstGeom>
          <a:solidFill>
            <a:schemeClr val="tx1">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143000" y="893763"/>
            <a:ext cx="6858000" cy="3929062"/>
          </a:xfrm>
          <a:prstGeom prst="rect">
            <a:avLst/>
          </a:prstGeom>
          <a:solidFill>
            <a:srgbClr val="753805">
              <a:alpha val="72941"/>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 Revolución Industrial de los siglos XVIII y XIX abriría posibilidades de construcción en altura que resultaban inimaginables en períodos anteriores, y ello gracias a la difusión del hierro como nuevo material estructural.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checker/>
      </p:transition>
    </mc:Choice>
    <mc:Fallback>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de-regreso-al-bosque-encantado-magic-forest.jpg"/>
          <p:cNvPicPr>
            <a:picLocks noChangeAspect="1" noChangeArrowheads="1"/>
          </p:cNvPicPr>
          <p:nvPr/>
        </p:nvPicPr>
        <p:blipFill>
          <a:blip r:embed="rId2"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en el pasado el hierro ya se utilizaba en funciones secundarias, como la conexión entre sillares de piedra, en el siglo XIX se convirtió en el armazón visible de los nuevos edificios típicos de la modernidad: estaciones ferroviarias, fábricas, mercados, calles cubiertas o galerías, jardines de invierno, etc.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7000">
        <p:checker dir="vert"/>
      </p:transition>
    </mc:Choice>
    <mc:Fallback>
      <p:transition spd="slow" advTm="37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4000" fill="hold"/>
                                        <p:tgtEl>
                                          <p:spTgt spid="34818"/>
                                        </p:tgtEl>
                                        <p:attrNameLst>
                                          <p:attrName>ppt_w</p:attrName>
                                        </p:attrNameLst>
                                      </p:cBhvr>
                                      <p:tavLst>
                                        <p:tav tm="0">
                                          <p:val>
                                            <p:strVal val="4/3*#ppt_w"/>
                                          </p:val>
                                        </p:tav>
                                        <p:tav tm="100000">
                                          <p:val>
                                            <p:strVal val="#ppt_w"/>
                                          </p:val>
                                        </p:tav>
                                      </p:tavLst>
                                    </p:anim>
                                    <p:anim calcmode="lin" valueType="num">
                                      <p:cBhvr>
                                        <p:cTn id="8" dur="4000" fill="hold"/>
                                        <p:tgtEl>
                                          <p:spTgt spid="34818"/>
                                        </p:tgtEl>
                                        <p:attrNameLst>
                                          <p:attrName>ppt_h</p:attrName>
                                        </p:attrNameLst>
                                      </p:cBhvr>
                                      <p:tavLst>
                                        <p:tav tm="0">
                                          <p:val>
                                            <p:strVal val="4/3*#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wheel(3)">
                                      <p:cBhvr>
                                        <p:cTn id="11" dur="4000"/>
                                        <p:tgtEl>
                                          <p:spTgt spid="34818"/>
                                        </p:tgtEl>
                                      </p:cBhvr>
                                    </p:animEffect>
                                  </p:childTnLst>
                                </p:cTn>
                              </p:par>
                              <p:par>
                                <p:cTn id="12" presetID="6" presetClass="exit" presetSubtype="32" fill="hold" nodeType="withEffect">
                                  <p:stCondLst>
                                    <p:cond delay="0"/>
                                  </p:stCondLst>
                                  <p:childTnLst>
                                    <p:animEffect transition="out" filter="circle(out)">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23" presetClass="exit" presetSubtype="272" fill="hold" nodeType="withEffect">
                                  <p:stCondLst>
                                    <p:cond delay="0"/>
                                  </p:stCondLst>
                                  <p:childTnLst>
                                    <p:anim calcmode="lin" valueType="num">
                                      <p:cBhvr>
                                        <p:cTn id="16" dur="4000"/>
                                        <p:tgtEl>
                                          <p:spTgt spid="5"/>
                                        </p:tgtEl>
                                        <p:attrNameLst>
                                          <p:attrName>ppt_w</p:attrName>
                                        </p:attrNameLst>
                                      </p:cBhvr>
                                      <p:tavLst>
                                        <p:tav tm="0">
                                          <p:val>
                                            <p:strVal val="ppt_w"/>
                                          </p:val>
                                        </p:tav>
                                        <p:tav tm="100000">
                                          <p:val>
                                            <p:strVal val="4/3*ppt_w"/>
                                          </p:val>
                                        </p:tav>
                                      </p:tavLst>
                                    </p:anim>
                                    <p:anim calcmode="lin" valueType="num">
                                      <p:cBhvr>
                                        <p:cTn id="17" dur="4000"/>
                                        <p:tgtEl>
                                          <p:spTgt spid="5"/>
                                        </p:tgtEl>
                                        <p:attrNameLst>
                                          <p:attrName>ppt_h</p:attrName>
                                        </p:attrNameLst>
                                      </p:cBhvr>
                                      <p:tavLst>
                                        <p:tav tm="0">
                                          <p:val>
                                            <p:strVal val="ppt_h"/>
                                          </p:val>
                                        </p:tav>
                                        <p:tav tm="100000">
                                          <p:val>
                                            <p:strVal val="4/3*ppt_h"/>
                                          </p:val>
                                        </p:tav>
                                      </p:tavLst>
                                    </p:anim>
                                    <p:set>
                                      <p:cBhvr>
                                        <p:cTn id="18" dur="1" fill="hold">
                                          <p:stCondLst>
                                            <p:cond delay="3999"/>
                                          </p:stCondLst>
                                        </p:cTn>
                                        <p:tgtEl>
                                          <p:spTgt spid="5"/>
                                        </p:tgtEl>
                                        <p:attrNameLst>
                                          <p:attrName>style.visibility</p:attrName>
                                        </p:attrNameLst>
                                      </p:cBhvr>
                                      <p:to>
                                        <p:strVal val="hidden"/>
                                      </p:to>
                                    </p:se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ccSin título-2.jpg"/>
          <p:cNvPicPr>
            <a:picLocks noChangeAspect="1" noChangeArrowheads="1"/>
          </p:cNvPicPr>
          <p:nvPr/>
        </p:nvPicPr>
        <p:blipFill>
          <a:blip r:embed="rId2" cstate="print"/>
          <a:stretch>
            <a:fillRect/>
          </a:stretch>
        </p:blipFill>
        <p:spPr bwMode="auto">
          <a:xfrm>
            <a:off x="0" y="11113"/>
            <a:ext cx="9144000" cy="5703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roceso"/>
          <p:cNvSpPr/>
          <p:nvPr/>
        </p:nvSpPr>
        <p:spPr>
          <a:xfrm>
            <a:off x="179512" y="298450"/>
            <a:ext cx="8712968" cy="5178425"/>
          </a:xfrm>
          <a:prstGeom prst="flowChartProcess">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roceso"/>
          <p:cNvSpPr/>
          <p:nvPr/>
        </p:nvSpPr>
        <p:spPr>
          <a:xfrm>
            <a:off x="395536" y="481236"/>
            <a:ext cx="8208912" cy="4824536"/>
          </a:xfrm>
          <a:prstGeom prst="flowChartProcess">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179512"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Gracias a su ligereza y su resistencia, el hierro permitía construir, en mucho menos tiempo que anteriormente, edificios más amplios sin el sistema de muros, pilastras y columnas que requerían los edificios en piedra, y también más elevados.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comb/>
      </p:transition>
    </mc:Choice>
    <mc:Fallback>
      <p:transition spd="slow" advTm="3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500"/>
                                        <p:tgtEl>
                                          <p:spTgt spid="7"/>
                                        </p:tgtEl>
                                      </p:cBhvr>
                                    </p:animEffect>
                                    <p:set>
                                      <p:cBhvr>
                                        <p:cTn id="7" dur="1" fill="hold">
                                          <p:stCondLst>
                                            <p:cond delay="3499"/>
                                          </p:stCondLst>
                                        </p:cTn>
                                        <p:tgtEl>
                                          <p:spTgt spid="7"/>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ppt_w*0.70"/>
                                          </p:val>
                                        </p:tav>
                                        <p:tav tm="100000">
                                          <p:val>
                                            <p:strVal val="#ppt_w"/>
                                          </p:val>
                                        </p:tav>
                                      </p:tavLst>
                                    </p:anim>
                                    <p:anim calcmode="lin" valueType="num">
                                      <p:cBhvr>
                                        <p:cTn id="17" dur="4000" fill="hold"/>
                                        <p:tgtEl>
                                          <p:spTgt spid="4"/>
                                        </p:tgtEl>
                                        <p:attrNameLst>
                                          <p:attrName>ppt_h</p:attrName>
                                        </p:attrNameLst>
                                      </p:cBhvr>
                                      <p:tavLst>
                                        <p:tav tm="0">
                                          <p:val>
                                            <p:strVal val="#ppt_h"/>
                                          </p:val>
                                        </p:tav>
                                        <p:tav tm="100000">
                                          <p:val>
                                            <p:strVal val="#ppt_h"/>
                                          </p:val>
                                        </p:tav>
                                      </p:tavLst>
                                    </p:anim>
                                    <p:animEffect transition="in" filter="fad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F:\MIS COSAS\DOCUMENTOS ANA\PAISAJES\OTOÑO\OTOÑO-3\206364.jpg"/>
          <p:cNvPicPr>
            <a:picLocks noChangeAspect="1" noChangeArrowheads="1"/>
          </p:cNvPicPr>
          <p:nvPr/>
        </p:nvPicPr>
        <p:blipFill>
          <a:blip r:embed="rId2" cstate="print"/>
          <a:stretch>
            <a:fillRect/>
          </a:stretch>
        </p:blipFill>
        <p:spPr bwMode="auto">
          <a:xfrm>
            <a:off x="9525" y="11498"/>
            <a:ext cx="9124950" cy="570309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7" descr="F:\MIS COSAS\DOCUMENTOS ANA\PAISAJES\OTOÑO\OTOÑO-3\206364.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esta última posibilidad la que alimentó la fantasía de crear el edificio más alto del mundo, más que los 146 metros de la Gran Pirámide de Keops o los 136 de la cúpula de la basílica de San Pedro en Roma. Un edificio, para dar una cifra redonda, de 300 metros de altura.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comb dir="vert"/>
      </p:transition>
    </mc:Choice>
    <mc:Fallback>
      <p:transition spd="slow" advTm="31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151"/>
                                        </p:tgtEl>
                                        <p:attrNameLst>
                                          <p:attrName>style.visibility</p:attrName>
                                        </p:attrNameLst>
                                      </p:cBhvr>
                                      <p:to>
                                        <p:strVal val="visible"/>
                                      </p:to>
                                    </p:set>
                                    <p:anim calcmode="lin" valueType="num">
                                      <p:cBhvr>
                                        <p:cTn id="14" dur="4000" fill="hold"/>
                                        <p:tgtEl>
                                          <p:spTgt spid="6151"/>
                                        </p:tgtEl>
                                        <p:attrNameLst>
                                          <p:attrName>ppt_w</p:attrName>
                                        </p:attrNameLst>
                                      </p:cBhvr>
                                      <p:tavLst>
                                        <p:tav tm="0">
                                          <p:val>
                                            <p:strVal val="4/3*#ppt_w"/>
                                          </p:val>
                                        </p:tav>
                                        <p:tav tm="100000">
                                          <p:val>
                                            <p:strVal val="#ppt_w"/>
                                          </p:val>
                                        </p:tav>
                                      </p:tavLst>
                                    </p:anim>
                                    <p:anim calcmode="lin" valueType="num">
                                      <p:cBhvr>
                                        <p:cTn id="15" dur="4000" fill="hold"/>
                                        <p:tgtEl>
                                          <p:spTgt spid="6151"/>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6151"/>
                                        </p:tgtEl>
                                        <p:attrNameLst>
                                          <p:attrName>style.visibility</p:attrName>
                                        </p:attrNameLst>
                                      </p:cBhvr>
                                      <p:to>
                                        <p:strVal val="visible"/>
                                      </p:to>
                                    </p:set>
                                    <p:animEffect transition="in" filter="blinds(horizontal)">
                                      <p:cBhvr>
                                        <p:cTn id="18" dur="4000"/>
                                        <p:tgtEl>
                                          <p:spTgt spid="615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9ca63ab24a9b2d0fa8b23ef77f2a9e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95250"/>
            <a:ext cx="9144000" cy="5810250"/>
          </a:xfrm>
          <a:prstGeom prst="triangle">
            <a:avLst>
              <a:gd name="adj" fmla="val 49881"/>
            </a:avLst>
          </a:prstGeom>
          <a:solidFill>
            <a:schemeClr val="tx1">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225652"/>
            <a:ext cx="8496944" cy="129266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Cita gastronómica en el primer piso. </a:t>
            </a:r>
            <a:r>
              <a:rPr lang="es-ES" i="1" dirty="0" smtClean="0">
                <a:effectLst>
                  <a:glow rad="101600">
                    <a:srgbClr val="C00000">
                      <a:alpha val="60000"/>
                    </a:srgbClr>
                  </a:glow>
                  <a:outerShdw blurRad="38100" dist="38100" dir="2700000" algn="tl">
                    <a:srgbClr val="000000">
                      <a:alpha val="43137"/>
                    </a:srgbClr>
                  </a:outerShdw>
                </a:effectLst>
              </a:rPr>
              <a:t>Para la Exposición Universal de 1889, cuatro majestuosos pabellones de madera construidos por Stephen </a:t>
            </a:r>
            <a:r>
              <a:rPr lang="es-ES" i="1" dirty="0" err="1" smtClean="0">
                <a:effectLst>
                  <a:glow rad="101600">
                    <a:srgbClr val="C00000">
                      <a:alpha val="60000"/>
                    </a:srgbClr>
                  </a:glow>
                  <a:outerShdw blurRad="38100" dist="38100" dir="2700000" algn="tl">
                    <a:srgbClr val="000000">
                      <a:alpha val="43137"/>
                    </a:srgbClr>
                  </a:outerShdw>
                </a:effectLst>
              </a:rPr>
              <a:t>Sauvestre</a:t>
            </a:r>
            <a:r>
              <a:rPr lang="es-ES" i="1" dirty="0" smtClean="0">
                <a:effectLst>
                  <a:glow rad="101600">
                    <a:srgbClr val="C00000">
                      <a:alpha val="60000"/>
                    </a:srgbClr>
                  </a:glow>
                  <a:outerShdw blurRad="38100" dist="38100" dir="2700000" algn="tl">
                    <a:srgbClr val="000000">
                      <a:alpha val="43137"/>
                    </a:srgbClr>
                  </a:outerShdw>
                </a:effectLst>
              </a:rPr>
              <a:t> ocupaban la plataforma del primer piso. Cada restaurante tenía una capacidad máxima de 500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isInverted="1"/>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7" presetClass="exit" presetSubtype="4" fill="hold"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
                                          </p:val>
                                        </p:tav>
                                      </p:tavLst>
                                    </p:anim>
                                    <p:anim calcmode="lin" valueType="num">
                                      <p:cBhvr>
                                        <p:cTn id="10" dur="4000"/>
                                        <p:tgtEl>
                                          <p:spTgt spid="5"/>
                                        </p:tgtEl>
                                        <p:attrNameLst>
                                          <p:attrName>ppt_y</p:attrName>
                                        </p:attrNameLst>
                                      </p:cBhvr>
                                      <p:tavLst>
                                        <p:tav tm="0">
                                          <p:val>
                                            <p:strVal val="ppt_y"/>
                                          </p:val>
                                        </p:tav>
                                        <p:tav tm="100000">
                                          <p:val>
                                            <p:strVal val="ppt_y+ppt_h/2"/>
                                          </p:val>
                                        </p:tav>
                                      </p:tavLst>
                                    </p:anim>
                                    <p:anim calcmode="lin" valueType="num">
                                      <p:cBhvr>
                                        <p:cTn id="11" dur="4000"/>
                                        <p:tgtEl>
                                          <p:spTgt spid="5"/>
                                        </p:tgtEl>
                                        <p:attrNameLst>
                                          <p:attrName>ppt_w</p:attrName>
                                        </p:attrNameLst>
                                      </p:cBhvr>
                                      <p:tavLst>
                                        <p:tav tm="0">
                                          <p:val>
                                            <p:strVal val="ppt_w"/>
                                          </p:val>
                                        </p:tav>
                                        <p:tav tm="100000">
                                          <p:val>
                                            <p:strVal val="ppt_w"/>
                                          </p:val>
                                        </p:tav>
                                      </p:tavLst>
                                    </p:anim>
                                    <p:anim calcmode="lin" valueType="num">
                                      <p:cBhvr>
                                        <p:cTn id="12" dur="4000"/>
                                        <p:tgtEl>
                                          <p:spTgt spid="5"/>
                                        </p:tgtEl>
                                        <p:attrNameLst>
                                          <p:attrName>ppt_h</p:attrName>
                                        </p:attrNameLst>
                                      </p:cBhvr>
                                      <p:tavLst>
                                        <p:tav tm="0">
                                          <p:val>
                                            <p:strVal val="ppt_h"/>
                                          </p:val>
                                        </p:tav>
                                        <p:tav tm="100000">
                                          <p:val>
                                            <p:fltVal val="0"/>
                                          </p:val>
                                        </p:tav>
                                      </p:tavLst>
                                    </p:anim>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ppt_h/2"/>
                                          </p:val>
                                        </p:tav>
                                        <p:tav tm="100000">
                                          <p:val>
                                            <p:strVal val="#ppt_y"/>
                                          </p:val>
                                        </p:tav>
                                      </p:tavLst>
                                    </p:anim>
                                    <p:anim calcmode="lin" valueType="num">
                                      <p:cBhvr>
                                        <p:cTn id="18" dur="4000" fill="hold"/>
                                        <p:tgtEl>
                                          <p:spTgt spid="4"/>
                                        </p:tgtEl>
                                        <p:attrNameLst>
                                          <p:attrName>ppt_w</p:attrName>
                                        </p:attrNameLst>
                                      </p:cBhvr>
                                      <p:tavLst>
                                        <p:tav tm="0">
                                          <p:val>
                                            <p:strVal val="#ppt_w"/>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16.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Forma libre"/>
          <p:cNvSpPr/>
          <p:nvPr/>
        </p:nvSpPr>
        <p:spPr>
          <a:xfrm>
            <a:off x="0" y="0"/>
            <a:ext cx="1547813" cy="5715000"/>
          </a:xfrm>
          <a:custGeom>
            <a:avLst/>
            <a:gdLst>
              <a:gd name="connsiteX0" fmla="*/ 0 w 1500166"/>
              <a:gd name="connsiteY0" fmla="*/ 6858000 h 6858000"/>
              <a:gd name="connsiteX1" fmla="*/ 0 w 1500166"/>
              <a:gd name="connsiteY1" fmla="*/ 0 h 6858000"/>
              <a:gd name="connsiteX2" fmla="*/ 1500166 w 1500166"/>
              <a:gd name="connsiteY2" fmla="*/ 6858000 h 6858000"/>
              <a:gd name="connsiteX3" fmla="*/ 0 w 1500166"/>
              <a:gd name="connsiteY3" fmla="*/ 6858000 h 6858000"/>
              <a:gd name="connsiteX0" fmla="*/ 0 w 1500166"/>
              <a:gd name="connsiteY0" fmla="*/ 6858000 h 6858000"/>
              <a:gd name="connsiteX1" fmla="*/ 0 w 1500166"/>
              <a:gd name="connsiteY1" fmla="*/ 0 h 6858000"/>
              <a:gd name="connsiteX2" fmla="*/ 1500166 w 1500166"/>
              <a:gd name="connsiteY2" fmla="*/ 6858000 h 6858000"/>
              <a:gd name="connsiteX3" fmla="*/ 0 w 1500166"/>
              <a:gd name="connsiteY3" fmla="*/ 6858000 h 6858000"/>
              <a:gd name="connsiteX0" fmla="*/ 0 w 1500166"/>
              <a:gd name="connsiteY0" fmla="*/ 6858000 h 6858000"/>
              <a:gd name="connsiteX1" fmla="*/ 0 w 1500166"/>
              <a:gd name="connsiteY1" fmla="*/ 0 h 6858000"/>
              <a:gd name="connsiteX2" fmla="*/ 1500166 w 1500166"/>
              <a:gd name="connsiteY2" fmla="*/ 6858000 h 6858000"/>
              <a:gd name="connsiteX3" fmla="*/ 0 w 150016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500166" h="6858000">
                <a:moveTo>
                  <a:pt x="0" y="6858000"/>
                </a:moveTo>
                <a:lnTo>
                  <a:pt x="0" y="0"/>
                </a:lnTo>
                <a:lnTo>
                  <a:pt x="1500166" y="6858000"/>
                </a:lnTo>
                <a:lnTo>
                  <a:pt x="0" y="6858000"/>
                </a:lnTo>
                <a:close/>
              </a:path>
            </a:pathLst>
          </a:cu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Forma libre"/>
          <p:cNvSpPr/>
          <p:nvPr/>
        </p:nvSpPr>
        <p:spPr>
          <a:xfrm rot="21405447">
            <a:off x="196850" y="-65088"/>
            <a:ext cx="2590800" cy="5843588"/>
          </a:xfrm>
          <a:custGeom>
            <a:avLst/>
            <a:gdLst>
              <a:gd name="connsiteX0" fmla="*/ 0 w 1357322"/>
              <a:gd name="connsiteY0" fmla="*/ 6858000 h 6858000"/>
              <a:gd name="connsiteX1" fmla="*/ 0 w 1357322"/>
              <a:gd name="connsiteY1" fmla="*/ 0 h 6858000"/>
              <a:gd name="connsiteX2" fmla="*/ 1357322 w 1357322"/>
              <a:gd name="connsiteY2" fmla="*/ 6858000 h 6858000"/>
              <a:gd name="connsiteX3" fmla="*/ 0 w 1357322"/>
              <a:gd name="connsiteY3" fmla="*/ 6858000 h 6858000"/>
              <a:gd name="connsiteX0" fmla="*/ 1231400 w 2588722"/>
              <a:gd name="connsiteY0" fmla="*/ 6971710 h 6971710"/>
              <a:gd name="connsiteX1" fmla="*/ 0 w 2588722"/>
              <a:gd name="connsiteY1" fmla="*/ 0 h 6971710"/>
              <a:gd name="connsiteX2" fmla="*/ 2588722 w 2588722"/>
              <a:gd name="connsiteY2" fmla="*/ 6971710 h 6971710"/>
              <a:gd name="connsiteX3" fmla="*/ 1231400 w 2588722"/>
              <a:gd name="connsiteY3" fmla="*/ 6971710 h 6971710"/>
              <a:gd name="connsiteX0" fmla="*/ 937791 w 2295113"/>
              <a:gd name="connsiteY0" fmla="*/ 7101736 h 7101736"/>
              <a:gd name="connsiteX1" fmla="*/ 0 w 2295113"/>
              <a:gd name="connsiteY1" fmla="*/ 0 h 7101736"/>
              <a:gd name="connsiteX2" fmla="*/ 2295113 w 2295113"/>
              <a:gd name="connsiteY2" fmla="*/ 7101736 h 7101736"/>
              <a:gd name="connsiteX3" fmla="*/ 937791 w 2295113"/>
              <a:gd name="connsiteY3" fmla="*/ 7101736 h 7101736"/>
              <a:gd name="connsiteX0" fmla="*/ 937791 w 2393680"/>
              <a:gd name="connsiteY0" fmla="*/ 7101736 h 7176252"/>
              <a:gd name="connsiteX1" fmla="*/ 0 w 2393680"/>
              <a:gd name="connsiteY1" fmla="*/ 0 h 7176252"/>
              <a:gd name="connsiteX2" fmla="*/ 2393680 w 2393680"/>
              <a:gd name="connsiteY2" fmla="*/ 7176252 h 7176252"/>
              <a:gd name="connsiteX3" fmla="*/ 937791 w 2393680"/>
              <a:gd name="connsiteY3" fmla="*/ 7101736 h 7176252"/>
              <a:gd name="connsiteX0" fmla="*/ 1181178 w 2393680"/>
              <a:gd name="connsiteY0" fmla="*/ 7105876 h 7176252"/>
              <a:gd name="connsiteX1" fmla="*/ 0 w 2393680"/>
              <a:gd name="connsiteY1" fmla="*/ 0 h 7176252"/>
              <a:gd name="connsiteX2" fmla="*/ 2393680 w 2393680"/>
              <a:gd name="connsiteY2" fmla="*/ 7176252 h 7176252"/>
              <a:gd name="connsiteX3" fmla="*/ 1181178 w 2393680"/>
              <a:gd name="connsiteY3" fmla="*/ 7105876 h 7176252"/>
              <a:gd name="connsiteX0" fmla="*/ 1038530 w 2393680"/>
              <a:gd name="connsiteY0" fmla="*/ 7097596 h 7176252"/>
              <a:gd name="connsiteX1" fmla="*/ 0 w 2393680"/>
              <a:gd name="connsiteY1" fmla="*/ 0 h 7176252"/>
              <a:gd name="connsiteX2" fmla="*/ 2393680 w 2393680"/>
              <a:gd name="connsiteY2" fmla="*/ 7176252 h 7176252"/>
              <a:gd name="connsiteX3" fmla="*/ 1038530 w 2393680"/>
              <a:gd name="connsiteY3" fmla="*/ 7097596 h 7176252"/>
            </a:gdLst>
            <a:ahLst/>
            <a:cxnLst>
              <a:cxn ang="0">
                <a:pos x="connsiteX0" y="connsiteY0"/>
              </a:cxn>
              <a:cxn ang="0">
                <a:pos x="connsiteX1" y="connsiteY1"/>
              </a:cxn>
              <a:cxn ang="0">
                <a:pos x="connsiteX2" y="connsiteY2"/>
              </a:cxn>
              <a:cxn ang="0">
                <a:pos x="connsiteX3" y="connsiteY3"/>
              </a:cxn>
            </a:cxnLst>
            <a:rect l="l" t="t" r="r" b="b"/>
            <a:pathLst>
              <a:path w="2393680" h="7176252">
                <a:moveTo>
                  <a:pt x="1038530" y="7097596"/>
                </a:moveTo>
                <a:lnTo>
                  <a:pt x="0" y="0"/>
                </a:lnTo>
                <a:lnTo>
                  <a:pt x="2393680" y="7176252"/>
                </a:lnTo>
                <a:lnTo>
                  <a:pt x="1038530" y="7097596"/>
                </a:lnTo>
                <a:close/>
              </a:path>
            </a:pathLst>
          </a:custGeom>
          <a:solidFill>
            <a:schemeClr val="tx2">
              <a:lumMod val="7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a:off x="0" y="0"/>
            <a:ext cx="4643438" cy="5715000"/>
          </a:xfrm>
          <a:custGeom>
            <a:avLst/>
            <a:gdLst>
              <a:gd name="connsiteX0" fmla="*/ 0 w 1428760"/>
              <a:gd name="connsiteY0" fmla="*/ 6858000 h 6858000"/>
              <a:gd name="connsiteX1" fmla="*/ 0 w 1428760"/>
              <a:gd name="connsiteY1" fmla="*/ 0 h 6858000"/>
              <a:gd name="connsiteX2" fmla="*/ 1428760 w 1428760"/>
              <a:gd name="connsiteY2" fmla="*/ 6858000 h 6858000"/>
              <a:gd name="connsiteX3" fmla="*/ 0 w 1428760"/>
              <a:gd name="connsiteY3" fmla="*/ 6858000 h 6858000"/>
              <a:gd name="connsiteX0" fmla="*/ 2857488 w 4286248"/>
              <a:gd name="connsiteY0" fmla="*/ 6858000 h 6858000"/>
              <a:gd name="connsiteX1" fmla="*/ 0 w 4286248"/>
              <a:gd name="connsiteY1" fmla="*/ 0 h 6858000"/>
              <a:gd name="connsiteX2" fmla="*/ 4286248 w 4286248"/>
              <a:gd name="connsiteY2" fmla="*/ 6858000 h 6858000"/>
              <a:gd name="connsiteX3" fmla="*/ 2857488 w 4286248"/>
              <a:gd name="connsiteY3" fmla="*/ 6858000 h 6858000"/>
              <a:gd name="connsiteX0" fmla="*/ 2786050 w 4286248"/>
              <a:gd name="connsiteY0" fmla="*/ 6858000 h 6858000"/>
              <a:gd name="connsiteX1" fmla="*/ 0 w 4286248"/>
              <a:gd name="connsiteY1" fmla="*/ 0 h 6858000"/>
              <a:gd name="connsiteX2" fmla="*/ 4286248 w 4286248"/>
              <a:gd name="connsiteY2" fmla="*/ 6858000 h 6858000"/>
              <a:gd name="connsiteX3" fmla="*/ 2786050 w 4286248"/>
              <a:gd name="connsiteY3" fmla="*/ 6858000 h 6858000"/>
              <a:gd name="connsiteX0" fmla="*/ 2740377 w 4286248"/>
              <a:gd name="connsiteY0" fmla="*/ 6858000 h 6858000"/>
              <a:gd name="connsiteX1" fmla="*/ 0 w 4286248"/>
              <a:gd name="connsiteY1" fmla="*/ 0 h 6858000"/>
              <a:gd name="connsiteX2" fmla="*/ 4286248 w 4286248"/>
              <a:gd name="connsiteY2" fmla="*/ 6858000 h 6858000"/>
              <a:gd name="connsiteX3" fmla="*/ 2740377 w 428624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286248" h="6858000">
                <a:moveTo>
                  <a:pt x="2740377" y="6858000"/>
                </a:moveTo>
                <a:lnTo>
                  <a:pt x="0" y="0"/>
                </a:lnTo>
                <a:lnTo>
                  <a:pt x="4286248" y="6858000"/>
                </a:lnTo>
                <a:lnTo>
                  <a:pt x="2740377" y="6858000"/>
                </a:lnTo>
                <a:close/>
              </a:path>
            </a:pathLst>
          </a:custGeom>
          <a:solidFill>
            <a:schemeClr val="tx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Forma libre"/>
          <p:cNvSpPr/>
          <p:nvPr/>
        </p:nvSpPr>
        <p:spPr>
          <a:xfrm>
            <a:off x="6000750" y="0"/>
            <a:ext cx="3143250" cy="5715000"/>
          </a:xfrm>
          <a:custGeom>
            <a:avLst/>
            <a:gdLst>
              <a:gd name="connsiteX0" fmla="*/ 0 w 1571604"/>
              <a:gd name="connsiteY0" fmla="*/ 6858000 h 6858000"/>
              <a:gd name="connsiteX1" fmla="*/ 0 w 1571604"/>
              <a:gd name="connsiteY1" fmla="*/ 0 h 6858000"/>
              <a:gd name="connsiteX2" fmla="*/ 1571604 w 1571604"/>
              <a:gd name="connsiteY2" fmla="*/ 6858000 h 6858000"/>
              <a:gd name="connsiteX3" fmla="*/ 0 w 1571604"/>
              <a:gd name="connsiteY3" fmla="*/ 6858000 h 6858000"/>
              <a:gd name="connsiteX0" fmla="*/ 0 w 3143240"/>
              <a:gd name="connsiteY0" fmla="*/ 6858000 h 6858000"/>
              <a:gd name="connsiteX1" fmla="*/ 3143240 w 3143240"/>
              <a:gd name="connsiteY1" fmla="*/ 0 h 6858000"/>
              <a:gd name="connsiteX2" fmla="*/ 1571604 w 3143240"/>
              <a:gd name="connsiteY2" fmla="*/ 6858000 h 6858000"/>
              <a:gd name="connsiteX3" fmla="*/ 0 w 314324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143240" h="6858000">
                <a:moveTo>
                  <a:pt x="0" y="6858000"/>
                </a:moveTo>
                <a:lnTo>
                  <a:pt x="3143240" y="0"/>
                </a:lnTo>
                <a:lnTo>
                  <a:pt x="1571604" y="6858000"/>
                </a:lnTo>
                <a:lnTo>
                  <a:pt x="0" y="6858000"/>
                </a:lnTo>
                <a:close/>
              </a:path>
            </a:pathLst>
          </a:custGeom>
          <a:solidFill>
            <a:schemeClr val="tx2">
              <a:lumMod val="7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Forma libre"/>
          <p:cNvSpPr/>
          <p:nvPr/>
        </p:nvSpPr>
        <p:spPr>
          <a:xfrm>
            <a:off x="7572375" y="0"/>
            <a:ext cx="1571625" cy="5715000"/>
          </a:xfrm>
          <a:custGeom>
            <a:avLst/>
            <a:gdLst>
              <a:gd name="connsiteX0" fmla="*/ 0 w 1571604"/>
              <a:gd name="connsiteY0" fmla="*/ 6858000 h 6858000"/>
              <a:gd name="connsiteX1" fmla="*/ 0 w 1571604"/>
              <a:gd name="connsiteY1" fmla="*/ 0 h 6858000"/>
              <a:gd name="connsiteX2" fmla="*/ 1571604 w 1571604"/>
              <a:gd name="connsiteY2" fmla="*/ 6858000 h 6858000"/>
              <a:gd name="connsiteX3" fmla="*/ 0 w 1571604"/>
              <a:gd name="connsiteY3" fmla="*/ 6858000 h 6858000"/>
              <a:gd name="connsiteX0" fmla="*/ 0 w 1571604"/>
              <a:gd name="connsiteY0" fmla="*/ 6858000 h 6858000"/>
              <a:gd name="connsiteX1" fmla="*/ 1571604 w 1571604"/>
              <a:gd name="connsiteY1" fmla="*/ 0 h 6858000"/>
              <a:gd name="connsiteX2" fmla="*/ 1571604 w 1571604"/>
              <a:gd name="connsiteY2" fmla="*/ 6858000 h 6858000"/>
              <a:gd name="connsiteX3" fmla="*/ 0 w 157160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571604" h="6858000">
                <a:moveTo>
                  <a:pt x="0" y="6858000"/>
                </a:moveTo>
                <a:lnTo>
                  <a:pt x="1571604" y="0"/>
                </a:lnTo>
                <a:lnTo>
                  <a:pt x="1571604" y="6858000"/>
                </a:lnTo>
                <a:lnTo>
                  <a:pt x="0" y="6858000"/>
                </a:lnTo>
                <a:close/>
              </a:path>
            </a:pathLst>
          </a:cu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Forma libre"/>
          <p:cNvSpPr/>
          <p:nvPr/>
        </p:nvSpPr>
        <p:spPr>
          <a:xfrm>
            <a:off x="4572000" y="0"/>
            <a:ext cx="4572000" cy="5715000"/>
          </a:xfrm>
          <a:custGeom>
            <a:avLst/>
            <a:gdLst>
              <a:gd name="connsiteX0" fmla="*/ 0 w 1571636"/>
              <a:gd name="connsiteY0" fmla="*/ 6858000 h 6858000"/>
              <a:gd name="connsiteX1" fmla="*/ 0 w 1571636"/>
              <a:gd name="connsiteY1" fmla="*/ 0 h 6858000"/>
              <a:gd name="connsiteX2" fmla="*/ 1571636 w 1571636"/>
              <a:gd name="connsiteY2" fmla="*/ 6858000 h 6858000"/>
              <a:gd name="connsiteX3" fmla="*/ 0 w 1571636"/>
              <a:gd name="connsiteY3" fmla="*/ 6858000 h 6858000"/>
              <a:gd name="connsiteX0" fmla="*/ 0 w 4786314"/>
              <a:gd name="connsiteY0" fmla="*/ 6858000 h 6858000"/>
              <a:gd name="connsiteX1" fmla="*/ 4786314 w 4786314"/>
              <a:gd name="connsiteY1" fmla="*/ 0 h 6858000"/>
              <a:gd name="connsiteX2" fmla="*/ 1571636 w 4786314"/>
              <a:gd name="connsiteY2" fmla="*/ 6858000 h 6858000"/>
              <a:gd name="connsiteX3" fmla="*/ 0 w 4786314"/>
              <a:gd name="connsiteY3" fmla="*/ 6858000 h 6858000"/>
              <a:gd name="connsiteX0" fmla="*/ 0 w 4786314"/>
              <a:gd name="connsiteY0" fmla="*/ 6858000 h 6858000"/>
              <a:gd name="connsiteX1" fmla="*/ 4786314 w 4786314"/>
              <a:gd name="connsiteY1" fmla="*/ 0 h 6858000"/>
              <a:gd name="connsiteX2" fmla="*/ 1714512 w 4786314"/>
              <a:gd name="connsiteY2" fmla="*/ 6858000 h 6858000"/>
              <a:gd name="connsiteX3" fmla="*/ 0 w 4786314"/>
              <a:gd name="connsiteY3" fmla="*/ 6858000 h 6858000"/>
              <a:gd name="connsiteX0" fmla="*/ 0 w 4786314"/>
              <a:gd name="connsiteY0" fmla="*/ 6858000 h 6858000"/>
              <a:gd name="connsiteX1" fmla="*/ 4786314 w 4786314"/>
              <a:gd name="connsiteY1" fmla="*/ 0 h 6858000"/>
              <a:gd name="connsiteX2" fmla="*/ 1643074 w 4786314"/>
              <a:gd name="connsiteY2" fmla="*/ 6858000 h 6858000"/>
              <a:gd name="connsiteX3" fmla="*/ 0 w 478631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786314" h="6858000">
                <a:moveTo>
                  <a:pt x="0" y="6858000"/>
                </a:moveTo>
                <a:lnTo>
                  <a:pt x="4786314" y="0"/>
                </a:lnTo>
                <a:lnTo>
                  <a:pt x="1643074" y="6858000"/>
                </a:lnTo>
                <a:lnTo>
                  <a:pt x="0" y="6858000"/>
                </a:lnTo>
                <a:close/>
              </a:path>
            </a:pathLst>
          </a:custGeom>
          <a:solidFill>
            <a:schemeClr val="tx2">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Combinar"/>
          <p:cNvSpPr/>
          <p:nvPr/>
        </p:nvSpPr>
        <p:spPr>
          <a:xfrm>
            <a:off x="0" y="0"/>
            <a:ext cx="9144000" cy="5715000"/>
          </a:xfrm>
          <a:prstGeom prst="flowChartMerge">
            <a:avLst/>
          </a:prstGeom>
          <a:solidFill>
            <a:schemeClr val="tx2">
              <a:lumMod val="75000"/>
              <a:alpha val="4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12" name="11 CuadroTexto"/>
          <p:cNvSpPr txBox="1"/>
          <p:nvPr/>
        </p:nvSpPr>
        <p:spPr>
          <a:xfrm>
            <a:off x="179512" y="4585692"/>
            <a:ext cx="89644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Lado de </a:t>
            </a:r>
            <a:r>
              <a:rPr lang="es-ES" i="1" dirty="0" err="1" smtClean="0">
                <a:effectLst>
                  <a:glow rad="101600">
                    <a:srgbClr val="C00000">
                      <a:alpha val="60000"/>
                    </a:srgbClr>
                  </a:glow>
                  <a:outerShdw blurRad="38100" dist="38100" dir="2700000" algn="tl">
                    <a:srgbClr val="000000">
                      <a:alpha val="43137"/>
                    </a:srgbClr>
                  </a:outerShdw>
                </a:effectLst>
              </a:rPr>
              <a:t>Trocadero</a:t>
            </a:r>
            <a:r>
              <a:rPr lang="es-ES" i="1" dirty="0" smtClean="0">
                <a:effectLst>
                  <a:glow rad="101600">
                    <a:srgbClr val="C00000">
                      <a:alpha val="60000"/>
                    </a:srgbClr>
                  </a:glow>
                  <a:outerShdw blurRad="38100" dist="38100" dir="2700000" algn="tl">
                    <a:srgbClr val="000000">
                      <a:alpha val="43137"/>
                    </a:srgbClr>
                  </a:outerShdw>
                </a:effectLst>
              </a:rPr>
              <a:t>, Se encuentra un bar llamado "</a:t>
            </a:r>
            <a:r>
              <a:rPr lang="es-ES" i="1" dirty="0" err="1" smtClean="0">
                <a:effectLst>
                  <a:glow rad="101600">
                    <a:srgbClr val="C00000">
                      <a:alpha val="60000"/>
                    </a:srgbClr>
                  </a:glow>
                  <a:outerShdw blurRad="38100" dist="38100" dir="2700000" algn="tl">
                    <a:srgbClr val="000000">
                      <a:alpha val="43137"/>
                    </a:srgbClr>
                  </a:outerShdw>
                </a:effectLst>
              </a:rPr>
              <a:t>Flamand</a:t>
            </a:r>
            <a:r>
              <a:rPr lang="es-ES" i="1" dirty="0" smtClean="0">
                <a:effectLst>
                  <a:glow rad="101600">
                    <a:srgbClr val="C00000">
                      <a:alpha val="60000"/>
                    </a:srgbClr>
                  </a:glow>
                  <a:outerShdw blurRad="38100" dist="38100" dir="2700000" algn="tl">
                    <a:srgbClr val="000000">
                      <a:alpha val="43137"/>
                    </a:srgbClr>
                  </a:outerShdw>
                </a:effectLst>
              </a:rPr>
              <a:t>" (flamenco) donde se sirve cocina de Alsacia con camareros ataviados con los trajes regionales de la zona. Posteriormente, este restaurante se transforma en un teatro con mucho público.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r"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4000"/>
                                        <p:tgtEl>
                                          <p:spTgt spid="10"/>
                                        </p:tgtEl>
                                        <p:attrNameLst>
                                          <p:attrName>ppt_w</p:attrName>
                                        </p:attrNameLst>
                                      </p:cBhvr>
                                      <p:tavLst>
                                        <p:tav tm="0">
                                          <p:val>
                                            <p:strVal val="ppt_w"/>
                                          </p:val>
                                        </p:tav>
                                        <p:tav tm="100000">
                                          <p:val>
                                            <p:fltVal val="0"/>
                                          </p:val>
                                        </p:tav>
                                      </p:tavLst>
                                    </p:anim>
                                    <p:anim calcmode="lin" valueType="num">
                                      <p:cBhvr>
                                        <p:cTn id="7" dur="4000"/>
                                        <p:tgtEl>
                                          <p:spTgt spid="10"/>
                                        </p:tgtEl>
                                        <p:attrNameLst>
                                          <p:attrName>ppt_h</p:attrName>
                                        </p:attrNameLst>
                                      </p:cBhvr>
                                      <p:tavLst>
                                        <p:tav tm="0">
                                          <p:val>
                                            <p:strVal val="ppt_h"/>
                                          </p:val>
                                        </p:tav>
                                        <p:tav tm="100000">
                                          <p:val>
                                            <p:strVal val="ppt_h"/>
                                          </p:val>
                                        </p:tav>
                                      </p:tavLst>
                                    </p:anim>
                                    <p:set>
                                      <p:cBhvr>
                                        <p:cTn id="8" dur="1" fill="hold">
                                          <p:stCondLst>
                                            <p:cond delay="3999"/>
                                          </p:stCondLst>
                                        </p:cTn>
                                        <p:tgtEl>
                                          <p:spTgt spid="10"/>
                                        </p:tgtEl>
                                        <p:attrNameLst>
                                          <p:attrName>style.visibility</p:attrName>
                                        </p:attrNameLst>
                                      </p:cBhvr>
                                      <p:to>
                                        <p:strVal val="hidden"/>
                                      </p:to>
                                    </p:set>
                                  </p:childTnLst>
                                </p:cTn>
                              </p:par>
                              <p:par>
                                <p:cTn id="9" presetID="22" presetClass="exit" presetSubtype="2" fill="hold" nodeType="withEffect">
                                  <p:stCondLst>
                                    <p:cond delay="0"/>
                                  </p:stCondLst>
                                  <p:childTnLst>
                                    <p:animEffect transition="out" filter="wipe(right)">
                                      <p:cBhvr>
                                        <p:cTn id="10" dur="4000"/>
                                        <p:tgtEl>
                                          <p:spTgt spid="2"/>
                                        </p:tgtEl>
                                      </p:cBhvr>
                                    </p:animEffect>
                                    <p:set>
                                      <p:cBhvr>
                                        <p:cTn id="11" dur="1" fill="hold">
                                          <p:stCondLst>
                                            <p:cond delay="3999"/>
                                          </p:stCondLst>
                                        </p:cTn>
                                        <p:tgtEl>
                                          <p:spTgt spid="2"/>
                                        </p:tgtEl>
                                        <p:attrNameLst>
                                          <p:attrName>style.visibility</p:attrName>
                                        </p:attrNameLst>
                                      </p:cBhvr>
                                      <p:to>
                                        <p:strVal val="hidden"/>
                                      </p:to>
                                    </p:set>
                                  </p:childTnLst>
                                </p:cTn>
                              </p:par>
                              <p:par>
                                <p:cTn id="12" presetID="22" presetClass="exit" presetSubtype="2" fill="hold" nodeType="withEffect">
                                  <p:stCondLst>
                                    <p:cond delay="0"/>
                                  </p:stCondLst>
                                  <p:childTnLst>
                                    <p:animEffect transition="out" filter="wipe(right)">
                                      <p:cBhvr>
                                        <p:cTn id="13" dur="4000"/>
                                        <p:tgtEl>
                                          <p:spTgt spid="3"/>
                                        </p:tgtEl>
                                      </p:cBhvr>
                                    </p:animEffect>
                                    <p:set>
                                      <p:cBhvr>
                                        <p:cTn id="14" dur="1" fill="hold">
                                          <p:stCondLst>
                                            <p:cond delay="3999"/>
                                          </p:stCondLst>
                                        </p:cTn>
                                        <p:tgtEl>
                                          <p:spTgt spid="3"/>
                                        </p:tgtEl>
                                        <p:attrNameLst>
                                          <p:attrName>style.visibility</p:attrName>
                                        </p:attrNameLst>
                                      </p:cBhvr>
                                      <p:to>
                                        <p:strVal val="hidden"/>
                                      </p:to>
                                    </p:set>
                                  </p:childTnLst>
                                </p:cTn>
                              </p:par>
                              <p:par>
                                <p:cTn id="15" presetID="22" presetClass="exit" presetSubtype="2" fill="hold" nodeType="withEffect">
                                  <p:stCondLst>
                                    <p:cond delay="0"/>
                                  </p:stCondLst>
                                  <p:childTnLst>
                                    <p:animEffect transition="out" filter="wipe(right)">
                                      <p:cBhvr>
                                        <p:cTn id="16" dur="4000"/>
                                        <p:tgtEl>
                                          <p:spTgt spid="4"/>
                                        </p:tgtEl>
                                      </p:cBhvr>
                                    </p:animEffect>
                                    <p:set>
                                      <p:cBhvr>
                                        <p:cTn id="17" dur="1" fill="hold">
                                          <p:stCondLst>
                                            <p:cond delay="3999"/>
                                          </p:stCondLst>
                                        </p:cTn>
                                        <p:tgtEl>
                                          <p:spTgt spid="4"/>
                                        </p:tgtEl>
                                        <p:attrNameLst>
                                          <p:attrName>style.visibility</p:attrName>
                                        </p:attrNameLst>
                                      </p:cBhvr>
                                      <p:to>
                                        <p:strVal val="hidden"/>
                                      </p:to>
                                    </p:set>
                                  </p:childTnLst>
                                </p:cTn>
                              </p:par>
                              <p:par>
                                <p:cTn id="18" presetID="22" presetClass="exit" presetSubtype="8" fill="hold" nodeType="withEffect">
                                  <p:stCondLst>
                                    <p:cond delay="0"/>
                                  </p:stCondLst>
                                  <p:childTnLst>
                                    <p:animEffect transition="out" filter="wipe(left)">
                                      <p:cBhvr>
                                        <p:cTn id="19" dur="4000"/>
                                        <p:tgtEl>
                                          <p:spTgt spid="7"/>
                                        </p:tgtEl>
                                      </p:cBhvr>
                                    </p:animEffect>
                                    <p:set>
                                      <p:cBhvr>
                                        <p:cTn id="20" dur="1" fill="hold">
                                          <p:stCondLst>
                                            <p:cond delay="3999"/>
                                          </p:stCondLst>
                                        </p:cTn>
                                        <p:tgtEl>
                                          <p:spTgt spid="7"/>
                                        </p:tgtEl>
                                        <p:attrNameLst>
                                          <p:attrName>style.visibility</p:attrName>
                                        </p:attrNameLst>
                                      </p:cBhvr>
                                      <p:to>
                                        <p:strVal val="hidden"/>
                                      </p:to>
                                    </p:set>
                                  </p:childTnLst>
                                </p:cTn>
                              </p:par>
                              <p:par>
                                <p:cTn id="21" presetID="22" presetClass="exit" presetSubtype="8" fill="hold" nodeType="withEffect">
                                  <p:stCondLst>
                                    <p:cond delay="0"/>
                                  </p:stCondLst>
                                  <p:childTnLst>
                                    <p:animEffect transition="out" filter="wipe(left)">
                                      <p:cBhvr>
                                        <p:cTn id="22" dur="4000"/>
                                        <p:tgtEl>
                                          <p:spTgt spid="5"/>
                                        </p:tgtEl>
                                      </p:cBhvr>
                                    </p:animEffect>
                                    <p:set>
                                      <p:cBhvr>
                                        <p:cTn id="23" dur="1" fill="hold">
                                          <p:stCondLst>
                                            <p:cond delay="3999"/>
                                          </p:stCondLst>
                                        </p:cTn>
                                        <p:tgtEl>
                                          <p:spTgt spid="5"/>
                                        </p:tgtEl>
                                        <p:attrNameLst>
                                          <p:attrName>style.visibility</p:attrName>
                                        </p:attrNameLst>
                                      </p:cBhvr>
                                      <p:to>
                                        <p:strVal val="hidden"/>
                                      </p:to>
                                    </p:set>
                                  </p:childTnLst>
                                </p:cTn>
                              </p:par>
                              <p:par>
                                <p:cTn id="24" presetID="22" presetClass="exit" presetSubtype="8" fill="hold" nodeType="withEffect">
                                  <p:stCondLst>
                                    <p:cond delay="0"/>
                                  </p:stCondLst>
                                  <p:childTnLst>
                                    <p:animEffect transition="out" filter="wipe(left)">
                                      <p:cBhvr>
                                        <p:cTn id="25" dur="4000"/>
                                        <p:tgtEl>
                                          <p:spTgt spid="6"/>
                                        </p:tgtEl>
                                      </p:cBhvr>
                                    </p:animEffect>
                                    <p:set>
                                      <p:cBhvr>
                                        <p:cTn id="26" dur="1" fill="hold">
                                          <p:stCondLst>
                                            <p:cond delay="3999"/>
                                          </p:stCondLst>
                                        </p:cTn>
                                        <p:tgtEl>
                                          <p:spTgt spid="6"/>
                                        </p:tgtEl>
                                        <p:attrNameLst>
                                          <p:attrName>style.visibility</p:attrName>
                                        </p:attrNameLst>
                                      </p:cBhvr>
                                      <p:to>
                                        <p:strVal val="hidden"/>
                                      </p:to>
                                    </p:set>
                                  </p:childTnLst>
                                </p:cTn>
                              </p:par>
                              <p:par>
                                <p:cTn id="27" presetID="23" presetClass="entr" presetSubtype="288"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4000" fill="hold"/>
                                        <p:tgtEl>
                                          <p:spTgt spid="11"/>
                                        </p:tgtEl>
                                        <p:attrNameLst>
                                          <p:attrName>ppt_w</p:attrName>
                                        </p:attrNameLst>
                                      </p:cBhvr>
                                      <p:tavLst>
                                        <p:tav tm="0">
                                          <p:val>
                                            <p:strVal val="4/3*#ppt_w"/>
                                          </p:val>
                                        </p:tav>
                                        <p:tav tm="100000">
                                          <p:val>
                                            <p:strVal val="#ppt_w"/>
                                          </p:val>
                                        </p:tav>
                                      </p:tavLst>
                                    </p:anim>
                                    <p:anim calcmode="lin" valueType="num">
                                      <p:cBhvr>
                                        <p:cTn id="30" dur="4000" fill="hold"/>
                                        <p:tgtEl>
                                          <p:spTgt spid="11"/>
                                        </p:tgtEl>
                                        <p:attrNameLst>
                                          <p:attrName>ppt_h</p:attrName>
                                        </p:attrNameLst>
                                      </p:cBhvr>
                                      <p:tavLst>
                                        <p:tav tm="0">
                                          <p:val>
                                            <p:strVal val="4/3*#ppt_h"/>
                                          </p:val>
                                        </p:tav>
                                        <p:tav tm="100000">
                                          <p:val>
                                            <p:strVal val="#ppt_h"/>
                                          </p:val>
                                        </p:tav>
                                      </p:tavLst>
                                    </p:anim>
                                  </p:childTnLst>
                                </p:cTn>
                              </p:par>
                            </p:childTnLst>
                          </p:cTn>
                        </p:par>
                        <p:par>
                          <p:cTn id="31" fill="hold">
                            <p:stCondLst>
                              <p:cond delay="4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1"/>
                                          </p:val>
                                        </p:tav>
                                        <p:tav tm="100000">
                                          <p:val>
                                            <p:strVal val="#ppt_x"/>
                                          </p:val>
                                        </p:tav>
                                      </p:tavLst>
                                    </p:anim>
                                    <p:anim calcmode="lin" valueType="num">
                                      <p:cBhvr>
                                        <p:cTn id="3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F:\MIS COSAS\DOCUMENTOS ANA\PAISAJES\OTOÑO\OTOÑO-3\206364.jpg"/>
          <p:cNvPicPr>
            <a:picLocks noChangeAspect="1" noChangeArrowheads="1"/>
          </p:cNvPicPr>
          <p:nvPr/>
        </p:nvPicPr>
        <p:blipFill>
          <a:blip r:embed="rId2" cstate="print"/>
          <a:stretch>
            <a:fillRect/>
          </a:stretch>
        </p:blipFill>
        <p:spPr bwMode="auto">
          <a:xfrm>
            <a:off x="9525" y="11497"/>
            <a:ext cx="9124950" cy="570309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7" descr="F:\MIS COSAS\DOCUMENTOS ANA\PAISAJES\OTOÑO\OTOÑO-3\206364.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pilares Este y Norte, Un tradicional restaurante ruso da la bienvenida a los visitantes… Lado </a:t>
            </a:r>
            <a:r>
              <a:rPr lang="es-ES" i="1" dirty="0" err="1" smtClean="0">
                <a:effectLst>
                  <a:glow rad="101600">
                    <a:srgbClr val="C00000">
                      <a:alpha val="60000"/>
                    </a:srgbClr>
                  </a:glow>
                  <a:outerShdw blurRad="38100" dist="38100" dir="2700000" algn="tl">
                    <a:srgbClr val="000000">
                      <a:alpha val="43137"/>
                    </a:srgbClr>
                  </a:outerShdw>
                </a:effectLst>
              </a:rPr>
              <a:t>Champ</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Mars</a:t>
            </a:r>
            <a:r>
              <a:rPr lang="es-ES" i="1" dirty="0" smtClean="0">
                <a:effectLst>
                  <a:glow rad="101600">
                    <a:srgbClr val="C00000">
                      <a:alpha val="60000"/>
                    </a:srgbClr>
                  </a:glow>
                  <a:outerShdw blurRad="38100" dist="38100" dir="2700000" algn="tl">
                    <a:srgbClr val="000000">
                      <a:alpha val="43137"/>
                    </a:srgbClr>
                  </a:outerShdw>
                </a:effectLst>
              </a:rPr>
              <a:t>. Los visitantes de la torre pueden comer en un establecimiento francés llamado </a:t>
            </a:r>
            <a:r>
              <a:rPr lang="es-ES" i="1" dirty="0" err="1" smtClean="0">
                <a:effectLst>
                  <a:glow rad="101600">
                    <a:srgbClr val="C00000">
                      <a:alpha val="60000"/>
                    </a:srgbClr>
                  </a:glow>
                  <a:outerShdw blurRad="38100" dist="38100" dir="2700000" algn="tl">
                    <a:srgbClr val="000000">
                      <a:alpha val="43137"/>
                    </a:srgbClr>
                  </a:outerShdw>
                </a:effectLst>
              </a:rPr>
              <a:t>Brébant</a:t>
            </a:r>
            <a:r>
              <a:rPr lang="es-ES" i="1" dirty="0" smtClean="0">
                <a:effectLst>
                  <a:glow rad="101600">
                    <a:srgbClr val="C00000">
                      <a:alpha val="60000"/>
                    </a:srgbClr>
                  </a:glow>
                  <a:outerShdw blurRad="38100" dist="38100" dir="2700000" algn="tl">
                    <a:srgbClr val="000000">
                      <a:alpha val="43137"/>
                    </a:srgbClr>
                  </a:outerShdw>
                </a:effectLst>
              </a:rPr>
              <a:t> y que durante mucho tiempo ha gozado de una fama de restaurante chic.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151"/>
                                        </p:tgtEl>
                                        <p:attrNameLst>
                                          <p:attrName>style.visibility</p:attrName>
                                        </p:attrNameLst>
                                      </p:cBhvr>
                                      <p:to>
                                        <p:strVal val="visible"/>
                                      </p:to>
                                    </p:set>
                                    <p:anim calcmode="lin" valueType="num">
                                      <p:cBhvr>
                                        <p:cTn id="14" dur="4000" fill="hold"/>
                                        <p:tgtEl>
                                          <p:spTgt spid="6151"/>
                                        </p:tgtEl>
                                        <p:attrNameLst>
                                          <p:attrName>ppt_w</p:attrName>
                                        </p:attrNameLst>
                                      </p:cBhvr>
                                      <p:tavLst>
                                        <p:tav tm="0">
                                          <p:val>
                                            <p:strVal val="4/3*#ppt_w"/>
                                          </p:val>
                                        </p:tav>
                                        <p:tav tm="100000">
                                          <p:val>
                                            <p:strVal val="#ppt_w"/>
                                          </p:val>
                                        </p:tav>
                                      </p:tavLst>
                                    </p:anim>
                                    <p:anim calcmode="lin" valueType="num">
                                      <p:cBhvr>
                                        <p:cTn id="15" dur="4000" fill="hold"/>
                                        <p:tgtEl>
                                          <p:spTgt spid="6151"/>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6151"/>
                                        </p:tgtEl>
                                        <p:attrNameLst>
                                          <p:attrName>style.visibility</p:attrName>
                                        </p:attrNameLst>
                                      </p:cBhvr>
                                      <p:to>
                                        <p:strVal val="visible"/>
                                      </p:to>
                                    </p:set>
                                    <p:animEffect transition="in" filter="checkerboard(down)">
                                      <p:cBhvr>
                                        <p:cTn id="18" dur="4000"/>
                                        <p:tgtEl>
                                          <p:spTgt spid="615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Ana María\Escritorio\17.jpg"/>
          <p:cNvPicPr>
            <a:picLocks noChangeAspect="1" noChangeArrowheads="1"/>
          </p:cNvPicPr>
          <p:nvPr/>
        </p:nvPicPr>
        <p:blipFill>
          <a:blip r:embed="rId2" cstate="print"/>
          <a:stretch>
            <a:fillRect/>
          </a:stretch>
        </p:blipFill>
        <p:spPr bwMode="auto">
          <a:xfrm>
            <a:off x="0" y="1"/>
            <a:ext cx="9144000" cy="56726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gradFill>
            <a:gsLst>
              <a:gs pos="43000">
                <a:schemeClr val="tx1">
                  <a:lumMod val="85000"/>
                  <a:alpha val="80000"/>
                </a:schemeClr>
              </a:gs>
              <a:gs pos="69000">
                <a:schemeClr val="tx1">
                  <a:lumMod val="85000"/>
                </a:schemeClr>
              </a:gs>
              <a:gs pos="16000">
                <a:schemeClr val="tx1">
                  <a:lumMod val="95000"/>
                </a:schemeClr>
              </a:gs>
              <a:gs pos="16000">
                <a:schemeClr val="tx1">
                  <a:lumMod val="95000"/>
                </a:schemeClr>
              </a:gs>
              <a:gs pos="70000">
                <a:schemeClr val="tx1">
                  <a:lumMod val="95000"/>
                  <a:alpha val="80000"/>
                </a:schemeClr>
              </a:gs>
              <a:gs pos="36000">
                <a:schemeClr val="tx1"/>
              </a:gs>
              <a:gs pos="88000">
                <a:schemeClr val="tx1"/>
              </a:gs>
              <a:gs pos="100000">
                <a:schemeClr val="bg1"/>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Rectángulo"/>
          <p:cNvSpPr/>
          <p:nvPr/>
        </p:nvSpPr>
        <p:spPr>
          <a:xfrm>
            <a:off x="0" y="0"/>
            <a:ext cx="9144000" cy="5715000"/>
          </a:xfrm>
          <a:prstGeom prst="rect">
            <a:avLst/>
          </a:prstGeom>
          <a:gradFill>
            <a:gsLst>
              <a:gs pos="43000">
                <a:schemeClr val="tx1">
                  <a:lumMod val="75000"/>
                  <a:alpha val="80000"/>
                </a:schemeClr>
              </a:gs>
              <a:gs pos="69000">
                <a:schemeClr val="tx1">
                  <a:lumMod val="85000"/>
                </a:schemeClr>
              </a:gs>
              <a:gs pos="16000">
                <a:schemeClr val="tx1">
                  <a:lumMod val="95000"/>
                </a:schemeClr>
              </a:gs>
              <a:gs pos="16000">
                <a:schemeClr val="tx1">
                  <a:lumMod val="95000"/>
                </a:schemeClr>
              </a:gs>
              <a:gs pos="70000">
                <a:schemeClr val="tx1">
                  <a:lumMod val="95000"/>
                  <a:alpha val="80000"/>
                </a:schemeClr>
              </a:gs>
              <a:gs pos="36000">
                <a:schemeClr val="tx1"/>
              </a:gs>
              <a:gs pos="88000">
                <a:schemeClr val="tx1"/>
              </a:gs>
              <a:gs pos="100000">
                <a:schemeClr val="bg1"/>
              </a:gs>
            </a:gsLst>
            <a:path path="shape">
              <a:fillToRect l="50000" t="50000" r="50000" b="5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CuadroTexto"/>
          <p:cNvSpPr txBox="1"/>
          <p:nvPr/>
        </p:nvSpPr>
        <p:spPr>
          <a:xfrm>
            <a:off x="395536" y="4225652"/>
            <a:ext cx="7992888" cy="129266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Alta cocina a 125 metros por encima de la capital.</a:t>
            </a:r>
          </a:p>
          <a:p>
            <a:r>
              <a:rPr lang="es-ES" i="1" dirty="0" smtClean="0">
                <a:effectLst>
                  <a:glow rad="101600">
                    <a:srgbClr val="C00000">
                      <a:alpha val="60000"/>
                    </a:srgbClr>
                  </a:glow>
                  <a:outerShdw blurRad="38100" dist="38100" dir="2700000" algn="tl">
                    <a:srgbClr val="000000">
                      <a:alpha val="43137"/>
                    </a:srgbClr>
                  </a:outerShdw>
                </a:effectLst>
              </a:rPr>
              <a:t>En 1983, se concluye la construcción de un restaurante de alta cocina, en el segundo piso de la Torre, llamado </a:t>
            </a:r>
            <a:r>
              <a:rPr lang="es-ES" b="1" i="1" dirty="0" smtClean="0">
                <a:effectLst>
                  <a:glow rad="101600">
                    <a:srgbClr val="C00000">
                      <a:alpha val="60000"/>
                    </a:srgbClr>
                  </a:glow>
                  <a:outerShdw blurRad="38100" dist="38100" dir="2700000" algn="tl">
                    <a:srgbClr val="000000">
                      <a:alpha val="43137"/>
                    </a:srgbClr>
                  </a:outerShdw>
                </a:effectLst>
              </a:rPr>
              <a:t>Jules </a:t>
            </a:r>
            <a:r>
              <a:rPr lang="es-ES" b="1" i="1" dirty="0" err="1" smtClean="0">
                <a:effectLst>
                  <a:glow rad="101600">
                    <a:srgbClr val="C00000">
                      <a:alpha val="60000"/>
                    </a:srgbClr>
                  </a:glow>
                  <a:outerShdw blurRad="38100" dist="38100" dir="2700000" algn="tl">
                    <a:srgbClr val="000000">
                      <a:alpha val="43137"/>
                    </a:srgbClr>
                  </a:outerShdw>
                </a:effectLst>
              </a:rPr>
              <a:t>Verne</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en honor al famoso escritor abanderado del progreso literario, científico e industrial.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r"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p:val>
                                            <p:strVal val="4/3*#ppt_w"/>
                                          </p:val>
                                        </p:tav>
                                        <p:tav tm="100000">
                                          <p:val>
                                            <p:strVal val="#ppt_w"/>
                                          </p:val>
                                        </p:tav>
                                      </p:tavLst>
                                    </p:anim>
                                    <p:anim calcmode="lin" valueType="num">
                                      <p:cBhvr>
                                        <p:cTn id="14" dur="4000" fill="hold"/>
                                        <p:tgtEl>
                                          <p:spTgt spid="7"/>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naval-Lunes-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4572000" cy="5715000"/>
          </a:xfrm>
          <a:prstGeom prst="rtTriangle">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4572000" y="0"/>
            <a:ext cx="4572000" cy="5715000"/>
          </a:xfrm>
          <a:prstGeom prst="rtTriangle">
            <a:avLst/>
          </a:prstGeom>
          <a:solidFill>
            <a:schemeClr val="tx1">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nuevo Jules </a:t>
            </a:r>
            <a:r>
              <a:rPr lang="es-ES" i="1" dirty="0" err="1" smtClean="0">
                <a:effectLst>
                  <a:glow rad="101600">
                    <a:srgbClr val="C00000">
                      <a:alpha val="60000"/>
                    </a:srgbClr>
                  </a:glow>
                  <a:outerShdw blurRad="38100" dist="38100" dir="2700000" algn="tl">
                    <a:srgbClr val="000000">
                      <a:alpha val="43137"/>
                    </a:srgbClr>
                  </a:outerShdw>
                </a:effectLst>
              </a:rPr>
              <a:t>Verne</a:t>
            </a:r>
            <a:r>
              <a:rPr lang="es-ES" i="1" dirty="0" smtClean="0">
                <a:effectLst>
                  <a:glow rad="101600">
                    <a:srgbClr val="C00000">
                      <a:alpha val="60000"/>
                    </a:srgbClr>
                  </a:glow>
                  <a:outerShdw blurRad="38100" dist="38100" dir="2700000" algn="tl">
                    <a:srgbClr val="000000">
                      <a:alpha val="43137"/>
                    </a:srgbClr>
                  </a:outerShdw>
                </a:effectLst>
              </a:rPr>
              <a:t> abre en verano de 2019 tras las obras de renovación. </a:t>
            </a:r>
            <a:r>
              <a:rPr lang="es-ES" i="1" dirty="0" err="1" smtClean="0">
                <a:effectLst>
                  <a:glow rad="101600">
                    <a:srgbClr val="C00000">
                      <a:alpha val="60000"/>
                    </a:srgbClr>
                  </a:glow>
                  <a:outerShdw blurRad="38100" dist="38100" dir="2700000" algn="tl">
                    <a:srgbClr val="000000">
                      <a:alpha val="43137"/>
                    </a:srgbClr>
                  </a:outerShdw>
                </a:effectLst>
              </a:rPr>
              <a:t>Frédéric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Anton</a:t>
            </a:r>
            <a:r>
              <a:rPr lang="es-ES" i="1" dirty="0" smtClean="0">
                <a:effectLst>
                  <a:glow rad="101600">
                    <a:srgbClr val="C00000">
                      <a:alpha val="60000"/>
                    </a:srgbClr>
                  </a:glow>
                  <a:outerShdw blurRad="38100" dist="38100" dir="2700000" algn="tl">
                    <a:srgbClr val="000000">
                      <a:alpha val="43137"/>
                    </a:srgbClr>
                  </a:outerShdw>
                </a:effectLst>
              </a:rPr>
              <a:t>, chef con tres estrellas Michelin, toma las riendas de este lugar emblemático desde el que se divisa una vista única tanto de día como de noche.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9000">
        <p15:prstTrans prst="airplan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0-ppt_w/2"/>
                                          </p:val>
                                        </p:tav>
                                      </p:tavLst>
                                    </p:anim>
                                    <p:anim calcmode="lin" valueType="num">
                                      <p:cBhvr additive="base">
                                        <p:cTn id="7" dur="4000"/>
                                        <p:tgtEl>
                                          <p:spTgt spid="5"/>
                                        </p:tgtEl>
                                        <p:attrNameLst>
                                          <p:attrName>ppt_y</p:attrName>
                                        </p:attrNameLst>
                                      </p:cBhvr>
                                      <p:tavLst>
                                        <p:tav tm="0">
                                          <p:val>
                                            <p:strVal val="ppt_y"/>
                                          </p:val>
                                        </p:tav>
                                        <p:tav tm="100000">
                                          <p:val>
                                            <p:strVal val="ppt_y"/>
                                          </p:val>
                                        </p:tav>
                                      </p:tavLst>
                                    </p:anim>
                                    <p:set>
                                      <p:cBhvr>
                                        <p:cTn id="8" dur="1" fill="hold">
                                          <p:stCondLst>
                                            <p:cond delay="3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6"/>
                                        </p:tgtEl>
                                        <p:attrNameLst>
                                          <p:attrName>ppt_x</p:attrName>
                                        </p:attrNameLst>
                                      </p:cBhvr>
                                      <p:tavLst>
                                        <p:tav tm="0">
                                          <p:val>
                                            <p:strVal val="ppt_x"/>
                                          </p:val>
                                        </p:tav>
                                        <p:tav tm="100000">
                                          <p:val>
                                            <p:strVal val="1+ppt_w/2"/>
                                          </p:val>
                                        </p:tav>
                                      </p:tavLst>
                                    </p:anim>
                                    <p:anim calcmode="lin" valueType="num">
                                      <p:cBhvr additive="base">
                                        <p:cTn id="11" dur="4000"/>
                                        <p:tgtEl>
                                          <p:spTgt spid="6"/>
                                        </p:tgtEl>
                                        <p:attrNameLst>
                                          <p:attrName>ppt_y</p:attrName>
                                        </p:attrNameLst>
                                      </p:cBhvr>
                                      <p:tavLst>
                                        <p:tav tm="0">
                                          <p:val>
                                            <p:strVal val="ppt_y"/>
                                          </p:val>
                                        </p:tav>
                                        <p:tav tm="100000">
                                          <p:val>
                                            <p:strVal val="ppt_y"/>
                                          </p:val>
                                        </p:tav>
                                      </p:tavLst>
                                    </p:anim>
                                    <p:set>
                                      <p:cBhvr>
                                        <p:cTn id="12" dur="1" fill="hold">
                                          <p:stCondLst>
                                            <p:cond delay="3999"/>
                                          </p:stCondLst>
                                        </p:cTn>
                                        <p:tgtEl>
                                          <p:spTgt spid="6"/>
                                        </p:tgtEl>
                                        <p:attrNameLst>
                                          <p:attrName>style.visibility</p:attrName>
                                        </p:attrNameLst>
                                      </p:cBhvr>
                                      <p:to>
                                        <p:strVal val="hidden"/>
                                      </p:to>
                                    </p:set>
                                  </p:childTnLst>
                                </p:cTn>
                              </p:par>
                              <p:par>
                                <p:cTn id="13" presetID="3" presetClass="exit" presetSubtype="10" fill="hold" nodeType="withEffect">
                                  <p:stCondLst>
                                    <p:cond delay="0"/>
                                  </p:stCondLst>
                                  <p:childTnLst>
                                    <p:animEffect transition="out" filter="blinds(horizontal)">
                                      <p:cBhvr>
                                        <p:cTn id="14" dur="4000"/>
                                        <p:tgtEl>
                                          <p:spTgt spid="5"/>
                                        </p:tgtEl>
                                      </p:cBhvr>
                                    </p:animEffect>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4000"/>
                                        <p:tgtEl>
                                          <p:spTgt spid="6"/>
                                        </p:tgtEl>
                                      </p:cBhvr>
                                    </p:animEffect>
                                    <p:set>
                                      <p:cBhvr>
                                        <p:cTn id="18" dur="1" fill="hold">
                                          <p:stCondLst>
                                            <p:cond delay="3999"/>
                                          </p:stCondLst>
                                        </p:cTn>
                                        <p:tgtEl>
                                          <p:spTgt spid="6"/>
                                        </p:tgtEl>
                                        <p:attrNameLst>
                                          <p:attrName>style.visibility</p:attrName>
                                        </p:attrNameLst>
                                      </p:cBhvr>
                                      <p:to>
                                        <p:strVal val="hidden"/>
                                      </p:to>
                                    </p:set>
                                  </p:childTnLst>
                                </p:cTn>
                              </p:par>
                              <p:par>
                                <p:cTn id="19" presetID="17"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ppt_x</p:attrName>
                                        </p:attrNameLst>
                                      </p:cBhvr>
                                      <p:tavLst>
                                        <p:tav tm="0">
                                          <p:val>
                                            <p:strVal val="#ppt_x"/>
                                          </p:val>
                                        </p:tav>
                                        <p:tav tm="100000">
                                          <p:val>
                                            <p:strVal val="#ppt_x"/>
                                          </p:val>
                                        </p:tav>
                                      </p:tavLst>
                                    </p:anim>
                                    <p:anim calcmode="lin" valueType="num">
                                      <p:cBhvr>
                                        <p:cTn id="22" dur="4000" fill="hold"/>
                                        <p:tgtEl>
                                          <p:spTgt spid="4"/>
                                        </p:tgtEl>
                                        <p:attrNameLst>
                                          <p:attrName>ppt_y</p:attrName>
                                        </p:attrNameLst>
                                      </p:cBhvr>
                                      <p:tavLst>
                                        <p:tav tm="0">
                                          <p:val>
                                            <p:strVal val="#ppt_y-#ppt_h/2"/>
                                          </p:val>
                                        </p:tav>
                                        <p:tav tm="100000">
                                          <p:val>
                                            <p:strVal val="#ppt_y"/>
                                          </p:val>
                                        </p:tav>
                                      </p:tavLst>
                                    </p:anim>
                                    <p:anim calcmode="lin" valueType="num">
                                      <p:cBhvr>
                                        <p:cTn id="23" dur="4000" fill="hold"/>
                                        <p:tgtEl>
                                          <p:spTgt spid="4"/>
                                        </p:tgtEl>
                                        <p:attrNameLst>
                                          <p:attrName>ppt_w</p:attrName>
                                        </p:attrNameLst>
                                      </p:cBhvr>
                                      <p:tavLst>
                                        <p:tav tm="0">
                                          <p:val>
                                            <p:strVal val="#ppt_w"/>
                                          </p:val>
                                        </p:tav>
                                        <p:tav tm="100000">
                                          <p:val>
                                            <p:strVal val="#ppt_w"/>
                                          </p:val>
                                        </p:tav>
                                      </p:tavLst>
                                    </p:anim>
                                    <p:anim calcmode="lin" valueType="num">
                                      <p:cBhvr>
                                        <p:cTn id="24" dur="4000" fill="hold"/>
                                        <p:tgtEl>
                                          <p:spTgt spid="4"/>
                                        </p:tgtEl>
                                        <p:attrNameLst>
                                          <p:attrName>ppt_h</p:attrName>
                                        </p:attrNameLst>
                                      </p:cBhvr>
                                      <p:tavLst>
                                        <p:tav tm="0">
                                          <p:val>
                                            <p:fltVal val="0"/>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vertical)">
                                      <p:cBhvr>
                                        <p:cTn id="27" dur="4000"/>
                                        <p:tgtEl>
                                          <p:spTgt spid="4"/>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7256.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7256.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diseño de la Torre Eiffel se planteó el problema de la ruta de la gente en los pisos. ¿Cómo subir tan alto sin cansarme a pie? La solución se había inventado hace poco, era suficiente para instalar estos nuevos dispositivos, "Elevadores".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doors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3)">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out)">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Nueva carpeta (2)\OTOÑO\6370.jpg"/>
          <p:cNvPicPr>
            <a:picLocks noChangeAspect="1" noChangeArrowheads="1"/>
          </p:cNvPicPr>
          <p:nvPr/>
        </p:nvPicPr>
        <p:blipFill>
          <a:blip r:embed="rId3" cstate="print"/>
          <a:stretch>
            <a:fillRect/>
          </a:stretch>
        </p:blipFill>
        <p:spPr bwMode="auto">
          <a:xfrm>
            <a:off x="-540568" y="0"/>
            <a:ext cx="1008112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Triángulo isósceles"/>
          <p:cNvSpPr/>
          <p:nvPr/>
        </p:nvSpPr>
        <p:spPr>
          <a:xfrm>
            <a:off x="0" y="0"/>
            <a:ext cx="2357438" cy="5715000"/>
          </a:xfrm>
          <a:prstGeom prst="triangle">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5" name="14 Triángulo isósceles"/>
          <p:cNvSpPr/>
          <p:nvPr/>
        </p:nvSpPr>
        <p:spPr>
          <a:xfrm>
            <a:off x="2286000" y="0"/>
            <a:ext cx="2357438" cy="5715000"/>
          </a:xfrm>
          <a:prstGeom prst="triangle">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6" name="15 Triángulo isósceles"/>
          <p:cNvSpPr/>
          <p:nvPr/>
        </p:nvSpPr>
        <p:spPr>
          <a:xfrm>
            <a:off x="4500563" y="0"/>
            <a:ext cx="2500312" cy="5715000"/>
          </a:xfrm>
          <a:prstGeom prst="triangle">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7" name="16 Triángulo isósceles"/>
          <p:cNvSpPr/>
          <p:nvPr/>
        </p:nvSpPr>
        <p:spPr>
          <a:xfrm>
            <a:off x="6929438" y="0"/>
            <a:ext cx="2357437" cy="5715000"/>
          </a:xfrm>
          <a:prstGeom prst="triangle">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8" name="17 Triángulo isósceles"/>
          <p:cNvSpPr/>
          <p:nvPr/>
        </p:nvSpPr>
        <p:spPr>
          <a:xfrm rot="10800000">
            <a:off x="-1179513" y="0"/>
            <a:ext cx="2359026" cy="5715000"/>
          </a:xfrm>
          <a:prstGeom prs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9" name="18 Triángulo isósceles"/>
          <p:cNvSpPr/>
          <p:nvPr/>
        </p:nvSpPr>
        <p:spPr>
          <a:xfrm rot="10800000">
            <a:off x="3429000" y="0"/>
            <a:ext cx="2357438" cy="5715000"/>
          </a:xfrm>
          <a:prstGeom prs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20" name="19 Triángulo isósceles"/>
          <p:cNvSpPr/>
          <p:nvPr/>
        </p:nvSpPr>
        <p:spPr>
          <a:xfrm rot="10800000">
            <a:off x="5786436" y="0"/>
            <a:ext cx="2357437" cy="5715000"/>
          </a:xfrm>
          <a:prstGeom prs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21" name="20 Triángulo isósceles"/>
          <p:cNvSpPr/>
          <p:nvPr/>
        </p:nvSpPr>
        <p:spPr>
          <a:xfrm rot="10800000">
            <a:off x="8072438" y="0"/>
            <a:ext cx="2357437" cy="5715000"/>
          </a:xfrm>
          <a:prstGeom prs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22" name="21 Triángulo isósceles"/>
          <p:cNvSpPr/>
          <p:nvPr/>
        </p:nvSpPr>
        <p:spPr>
          <a:xfrm rot="10800000">
            <a:off x="1143000" y="0"/>
            <a:ext cx="2357438" cy="5715000"/>
          </a:xfrm>
          <a:prstGeom prst="triangle">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UY">
              <a:solidFill>
                <a:srgbClr val="FFFFFF"/>
              </a:solidFill>
              <a:cs typeface="Arial" charset="0"/>
            </a:endParaRPr>
          </a:p>
        </p:txBody>
      </p:sp>
      <p:sp>
        <p:nvSpPr>
          <p:cNvPr id="12" name="11 CuadroTexto"/>
          <p:cNvSpPr txBox="1"/>
          <p:nvPr/>
        </p:nvSpPr>
        <p:spPr>
          <a:xfrm>
            <a:off x="683568" y="4369668"/>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la torre de 4 pilares, era lógico instalar uno en cada pilar. Subieron al primer piso, luego se dirigieron al segundo, antes de bajar de nuevo. A lo largo de los años, han evolucionado, se han movido, eliminado, mejorado, pero aún existen.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doors/>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4000"/>
                                        <p:tgtEl>
                                          <p:spTgt spid="18"/>
                                        </p:tgtEl>
                                        <p:attrNameLst>
                                          <p:attrName>ppt_x</p:attrName>
                                        </p:attrNameLst>
                                      </p:cBhvr>
                                      <p:tavLst>
                                        <p:tav tm="0">
                                          <p:val>
                                            <p:strVal val="ppt_x"/>
                                          </p:val>
                                        </p:tav>
                                        <p:tav tm="100000">
                                          <p:val>
                                            <p:strVal val="ppt_x"/>
                                          </p:val>
                                        </p:tav>
                                      </p:tavLst>
                                    </p:anim>
                                    <p:anim calcmode="lin" valueType="num">
                                      <p:cBhvr>
                                        <p:cTn id="7" dur="4000"/>
                                        <p:tgtEl>
                                          <p:spTgt spid="18"/>
                                        </p:tgtEl>
                                        <p:attrNameLst>
                                          <p:attrName>ppt_y</p:attrName>
                                        </p:attrNameLst>
                                      </p:cBhvr>
                                      <p:tavLst>
                                        <p:tav tm="0">
                                          <p:val>
                                            <p:strVal val="ppt_y"/>
                                          </p:val>
                                        </p:tav>
                                        <p:tav tm="100000">
                                          <p:val>
                                            <p:strVal val="ppt_y-ppt_h/2"/>
                                          </p:val>
                                        </p:tav>
                                      </p:tavLst>
                                    </p:anim>
                                    <p:anim calcmode="lin" valueType="num">
                                      <p:cBhvr>
                                        <p:cTn id="8" dur="4000"/>
                                        <p:tgtEl>
                                          <p:spTgt spid="18"/>
                                        </p:tgtEl>
                                        <p:attrNameLst>
                                          <p:attrName>ppt_w</p:attrName>
                                        </p:attrNameLst>
                                      </p:cBhvr>
                                      <p:tavLst>
                                        <p:tav tm="0">
                                          <p:val>
                                            <p:strVal val="ppt_w"/>
                                          </p:val>
                                        </p:tav>
                                        <p:tav tm="100000">
                                          <p:val>
                                            <p:strVal val="ppt_w"/>
                                          </p:val>
                                        </p:tav>
                                      </p:tavLst>
                                    </p:anim>
                                    <p:anim calcmode="lin" valueType="num">
                                      <p:cBhvr>
                                        <p:cTn id="9" dur="4000"/>
                                        <p:tgtEl>
                                          <p:spTgt spid="18"/>
                                        </p:tgtEl>
                                        <p:attrNameLst>
                                          <p:attrName>ppt_h</p:attrName>
                                        </p:attrNameLst>
                                      </p:cBhvr>
                                      <p:tavLst>
                                        <p:tav tm="0">
                                          <p:val>
                                            <p:strVal val="ppt_h"/>
                                          </p:val>
                                        </p:tav>
                                        <p:tav tm="100000">
                                          <p:val>
                                            <p:fltVal val="0"/>
                                          </p:val>
                                        </p:tav>
                                      </p:tavLst>
                                    </p:anim>
                                    <p:set>
                                      <p:cBhvr>
                                        <p:cTn id="10" dur="1" fill="hold">
                                          <p:stCondLst>
                                            <p:cond delay="3999"/>
                                          </p:stCondLst>
                                        </p:cTn>
                                        <p:tgtEl>
                                          <p:spTgt spid="18"/>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22"/>
                                        </p:tgtEl>
                                        <p:attrNameLst>
                                          <p:attrName>ppt_x</p:attrName>
                                        </p:attrNameLst>
                                      </p:cBhvr>
                                      <p:tavLst>
                                        <p:tav tm="0">
                                          <p:val>
                                            <p:strVal val="ppt_x"/>
                                          </p:val>
                                        </p:tav>
                                        <p:tav tm="100000">
                                          <p:val>
                                            <p:strVal val="ppt_x"/>
                                          </p:val>
                                        </p:tav>
                                      </p:tavLst>
                                    </p:anim>
                                    <p:anim calcmode="lin" valueType="num">
                                      <p:cBhvr>
                                        <p:cTn id="13" dur="4000"/>
                                        <p:tgtEl>
                                          <p:spTgt spid="22"/>
                                        </p:tgtEl>
                                        <p:attrNameLst>
                                          <p:attrName>ppt_y</p:attrName>
                                        </p:attrNameLst>
                                      </p:cBhvr>
                                      <p:tavLst>
                                        <p:tav tm="0">
                                          <p:val>
                                            <p:strVal val="ppt_y"/>
                                          </p:val>
                                        </p:tav>
                                        <p:tav tm="100000">
                                          <p:val>
                                            <p:strVal val="ppt_y-ppt_h/2"/>
                                          </p:val>
                                        </p:tav>
                                      </p:tavLst>
                                    </p:anim>
                                    <p:anim calcmode="lin" valueType="num">
                                      <p:cBhvr>
                                        <p:cTn id="14" dur="4000"/>
                                        <p:tgtEl>
                                          <p:spTgt spid="22"/>
                                        </p:tgtEl>
                                        <p:attrNameLst>
                                          <p:attrName>ppt_w</p:attrName>
                                        </p:attrNameLst>
                                      </p:cBhvr>
                                      <p:tavLst>
                                        <p:tav tm="0">
                                          <p:val>
                                            <p:strVal val="ppt_w"/>
                                          </p:val>
                                        </p:tav>
                                        <p:tav tm="100000">
                                          <p:val>
                                            <p:strVal val="ppt_w"/>
                                          </p:val>
                                        </p:tav>
                                      </p:tavLst>
                                    </p:anim>
                                    <p:anim calcmode="lin" valueType="num">
                                      <p:cBhvr>
                                        <p:cTn id="15" dur="4000"/>
                                        <p:tgtEl>
                                          <p:spTgt spid="22"/>
                                        </p:tgtEl>
                                        <p:attrNameLst>
                                          <p:attrName>ppt_h</p:attrName>
                                        </p:attrNameLst>
                                      </p:cBhvr>
                                      <p:tavLst>
                                        <p:tav tm="0">
                                          <p:val>
                                            <p:strVal val="ppt_h"/>
                                          </p:val>
                                        </p:tav>
                                        <p:tav tm="100000">
                                          <p:val>
                                            <p:fltVal val="0"/>
                                          </p:val>
                                        </p:tav>
                                      </p:tavLst>
                                    </p:anim>
                                    <p:set>
                                      <p:cBhvr>
                                        <p:cTn id="16" dur="1" fill="hold">
                                          <p:stCondLst>
                                            <p:cond delay="3999"/>
                                          </p:stCondLst>
                                        </p:cTn>
                                        <p:tgtEl>
                                          <p:spTgt spid="22"/>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4000"/>
                                        <p:tgtEl>
                                          <p:spTgt spid="19"/>
                                        </p:tgtEl>
                                        <p:attrNameLst>
                                          <p:attrName>ppt_x</p:attrName>
                                        </p:attrNameLst>
                                      </p:cBhvr>
                                      <p:tavLst>
                                        <p:tav tm="0">
                                          <p:val>
                                            <p:strVal val="ppt_x"/>
                                          </p:val>
                                        </p:tav>
                                        <p:tav tm="100000">
                                          <p:val>
                                            <p:strVal val="ppt_x"/>
                                          </p:val>
                                        </p:tav>
                                      </p:tavLst>
                                    </p:anim>
                                    <p:anim calcmode="lin" valueType="num">
                                      <p:cBhvr>
                                        <p:cTn id="19" dur="4000"/>
                                        <p:tgtEl>
                                          <p:spTgt spid="19"/>
                                        </p:tgtEl>
                                        <p:attrNameLst>
                                          <p:attrName>ppt_y</p:attrName>
                                        </p:attrNameLst>
                                      </p:cBhvr>
                                      <p:tavLst>
                                        <p:tav tm="0">
                                          <p:val>
                                            <p:strVal val="ppt_y"/>
                                          </p:val>
                                        </p:tav>
                                        <p:tav tm="100000">
                                          <p:val>
                                            <p:strVal val="ppt_y-ppt_h/2"/>
                                          </p:val>
                                        </p:tav>
                                      </p:tavLst>
                                    </p:anim>
                                    <p:anim calcmode="lin" valueType="num">
                                      <p:cBhvr>
                                        <p:cTn id="20" dur="4000"/>
                                        <p:tgtEl>
                                          <p:spTgt spid="19"/>
                                        </p:tgtEl>
                                        <p:attrNameLst>
                                          <p:attrName>ppt_w</p:attrName>
                                        </p:attrNameLst>
                                      </p:cBhvr>
                                      <p:tavLst>
                                        <p:tav tm="0">
                                          <p:val>
                                            <p:strVal val="ppt_w"/>
                                          </p:val>
                                        </p:tav>
                                        <p:tav tm="100000">
                                          <p:val>
                                            <p:strVal val="ppt_w"/>
                                          </p:val>
                                        </p:tav>
                                      </p:tavLst>
                                    </p:anim>
                                    <p:anim calcmode="lin" valueType="num">
                                      <p:cBhvr>
                                        <p:cTn id="21" dur="4000"/>
                                        <p:tgtEl>
                                          <p:spTgt spid="19"/>
                                        </p:tgtEl>
                                        <p:attrNameLst>
                                          <p:attrName>ppt_h</p:attrName>
                                        </p:attrNameLst>
                                      </p:cBhvr>
                                      <p:tavLst>
                                        <p:tav tm="0">
                                          <p:val>
                                            <p:strVal val="ppt_h"/>
                                          </p:val>
                                        </p:tav>
                                        <p:tav tm="100000">
                                          <p:val>
                                            <p:fltVal val="0"/>
                                          </p:val>
                                        </p:tav>
                                      </p:tavLst>
                                    </p:anim>
                                    <p:set>
                                      <p:cBhvr>
                                        <p:cTn id="22" dur="1" fill="hold">
                                          <p:stCondLst>
                                            <p:cond delay="3999"/>
                                          </p:stCondLst>
                                        </p:cTn>
                                        <p:tgtEl>
                                          <p:spTgt spid="19"/>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4000"/>
                                        <p:tgtEl>
                                          <p:spTgt spid="20"/>
                                        </p:tgtEl>
                                        <p:attrNameLst>
                                          <p:attrName>ppt_x</p:attrName>
                                        </p:attrNameLst>
                                      </p:cBhvr>
                                      <p:tavLst>
                                        <p:tav tm="0">
                                          <p:val>
                                            <p:strVal val="ppt_x"/>
                                          </p:val>
                                        </p:tav>
                                        <p:tav tm="100000">
                                          <p:val>
                                            <p:strVal val="ppt_x"/>
                                          </p:val>
                                        </p:tav>
                                      </p:tavLst>
                                    </p:anim>
                                    <p:anim calcmode="lin" valueType="num">
                                      <p:cBhvr>
                                        <p:cTn id="25" dur="4000"/>
                                        <p:tgtEl>
                                          <p:spTgt spid="20"/>
                                        </p:tgtEl>
                                        <p:attrNameLst>
                                          <p:attrName>ppt_y</p:attrName>
                                        </p:attrNameLst>
                                      </p:cBhvr>
                                      <p:tavLst>
                                        <p:tav tm="0">
                                          <p:val>
                                            <p:strVal val="ppt_y"/>
                                          </p:val>
                                        </p:tav>
                                        <p:tav tm="100000">
                                          <p:val>
                                            <p:strVal val="ppt_y-ppt_h/2"/>
                                          </p:val>
                                        </p:tav>
                                      </p:tavLst>
                                    </p:anim>
                                    <p:anim calcmode="lin" valueType="num">
                                      <p:cBhvr>
                                        <p:cTn id="26" dur="4000"/>
                                        <p:tgtEl>
                                          <p:spTgt spid="20"/>
                                        </p:tgtEl>
                                        <p:attrNameLst>
                                          <p:attrName>ppt_w</p:attrName>
                                        </p:attrNameLst>
                                      </p:cBhvr>
                                      <p:tavLst>
                                        <p:tav tm="0">
                                          <p:val>
                                            <p:strVal val="ppt_w"/>
                                          </p:val>
                                        </p:tav>
                                        <p:tav tm="100000">
                                          <p:val>
                                            <p:strVal val="ppt_w"/>
                                          </p:val>
                                        </p:tav>
                                      </p:tavLst>
                                    </p:anim>
                                    <p:anim calcmode="lin" valueType="num">
                                      <p:cBhvr>
                                        <p:cTn id="27" dur="4000"/>
                                        <p:tgtEl>
                                          <p:spTgt spid="20"/>
                                        </p:tgtEl>
                                        <p:attrNameLst>
                                          <p:attrName>ppt_h</p:attrName>
                                        </p:attrNameLst>
                                      </p:cBhvr>
                                      <p:tavLst>
                                        <p:tav tm="0">
                                          <p:val>
                                            <p:strVal val="ppt_h"/>
                                          </p:val>
                                        </p:tav>
                                        <p:tav tm="100000">
                                          <p:val>
                                            <p:fltVal val="0"/>
                                          </p:val>
                                        </p:tav>
                                      </p:tavLst>
                                    </p:anim>
                                    <p:set>
                                      <p:cBhvr>
                                        <p:cTn id="28" dur="1" fill="hold">
                                          <p:stCondLst>
                                            <p:cond delay="3999"/>
                                          </p:stCondLst>
                                        </p:cTn>
                                        <p:tgtEl>
                                          <p:spTgt spid="20"/>
                                        </p:tgtEl>
                                        <p:attrNameLst>
                                          <p:attrName>style.visibility</p:attrName>
                                        </p:attrNameLst>
                                      </p:cBhvr>
                                      <p:to>
                                        <p:strVal val="hidden"/>
                                      </p:to>
                                    </p:set>
                                  </p:childTnLst>
                                </p:cTn>
                              </p:par>
                              <p:par>
                                <p:cTn id="29" presetID="17" presetClass="exit" presetSubtype="1" fill="hold" nodeType="withEffect">
                                  <p:stCondLst>
                                    <p:cond delay="0"/>
                                  </p:stCondLst>
                                  <p:childTnLst>
                                    <p:anim calcmode="lin" valueType="num">
                                      <p:cBhvr>
                                        <p:cTn id="30" dur="4000"/>
                                        <p:tgtEl>
                                          <p:spTgt spid="21"/>
                                        </p:tgtEl>
                                        <p:attrNameLst>
                                          <p:attrName>ppt_x</p:attrName>
                                        </p:attrNameLst>
                                      </p:cBhvr>
                                      <p:tavLst>
                                        <p:tav tm="0">
                                          <p:val>
                                            <p:strVal val="ppt_x"/>
                                          </p:val>
                                        </p:tav>
                                        <p:tav tm="100000">
                                          <p:val>
                                            <p:strVal val="ppt_x"/>
                                          </p:val>
                                        </p:tav>
                                      </p:tavLst>
                                    </p:anim>
                                    <p:anim calcmode="lin" valueType="num">
                                      <p:cBhvr>
                                        <p:cTn id="31" dur="4000"/>
                                        <p:tgtEl>
                                          <p:spTgt spid="21"/>
                                        </p:tgtEl>
                                        <p:attrNameLst>
                                          <p:attrName>ppt_y</p:attrName>
                                        </p:attrNameLst>
                                      </p:cBhvr>
                                      <p:tavLst>
                                        <p:tav tm="0">
                                          <p:val>
                                            <p:strVal val="ppt_y"/>
                                          </p:val>
                                        </p:tav>
                                        <p:tav tm="100000">
                                          <p:val>
                                            <p:strVal val="ppt_y-ppt_h/2"/>
                                          </p:val>
                                        </p:tav>
                                      </p:tavLst>
                                    </p:anim>
                                    <p:anim calcmode="lin" valueType="num">
                                      <p:cBhvr>
                                        <p:cTn id="32" dur="4000"/>
                                        <p:tgtEl>
                                          <p:spTgt spid="21"/>
                                        </p:tgtEl>
                                        <p:attrNameLst>
                                          <p:attrName>ppt_w</p:attrName>
                                        </p:attrNameLst>
                                      </p:cBhvr>
                                      <p:tavLst>
                                        <p:tav tm="0">
                                          <p:val>
                                            <p:strVal val="ppt_w"/>
                                          </p:val>
                                        </p:tav>
                                        <p:tav tm="100000">
                                          <p:val>
                                            <p:strVal val="ppt_w"/>
                                          </p:val>
                                        </p:tav>
                                      </p:tavLst>
                                    </p:anim>
                                    <p:anim calcmode="lin" valueType="num">
                                      <p:cBhvr>
                                        <p:cTn id="33" dur="4000"/>
                                        <p:tgtEl>
                                          <p:spTgt spid="21"/>
                                        </p:tgtEl>
                                        <p:attrNameLst>
                                          <p:attrName>ppt_h</p:attrName>
                                        </p:attrNameLst>
                                      </p:cBhvr>
                                      <p:tavLst>
                                        <p:tav tm="0">
                                          <p:val>
                                            <p:strVal val="ppt_h"/>
                                          </p:val>
                                        </p:tav>
                                        <p:tav tm="100000">
                                          <p:val>
                                            <p:fltVal val="0"/>
                                          </p:val>
                                        </p:tav>
                                      </p:tavLst>
                                    </p:anim>
                                    <p:set>
                                      <p:cBhvr>
                                        <p:cTn id="34" dur="1" fill="hold">
                                          <p:stCondLst>
                                            <p:cond delay="3999"/>
                                          </p:stCondLst>
                                        </p:cTn>
                                        <p:tgtEl>
                                          <p:spTgt spid="21"/>
                                        </p:tgtEl>
                                        <p:attrNameLst>
                                          <p:attrName>style.visibility</p:attrName>
                                        </p:attrNameLst>
                                      </p:cBhvr>
                                      <p:to>
                                        <p:strVal val="hidden"/>
                                      </p:to>
                                    </p:set>
                                  </p:childTnLst>
                                </p:cTn>
                              </p:par>
                              <p:par>
                                <p:cTn id="35" presetID="17" presetClass="exit" presetSubtype="4" fill="hold" nodeType="withEffect">
                                  <p:stCondLst>
                                    <p:cond delay="0"/>
                                  </p:stCondLst>
                                  <p:childTnLst>
                                    <p:anim calcmode="lin" valueType="num">
                                      <p:cBhvr>
                                        <p:cTn id="36" dur="4000"/>
                                        <p:tgtEl>
                                          <p:spTgt spid="10"/>
                                        </p:tgtEl>
                                        <p:attrNameLst>
                                          <p:attrName>ppt_x</p:attrName>
                                        </p:attrNameLst>
                                      </p:cBhvr>
                                      <p:tavLst>
                                        <p:tav tm="0">
                                          <p:val>
                                            <p:strVal val="ppt_x"/>
                                          </p:val>
                                        </p:tav>
                                        <p:tav tm="100000">
                                          <p:val>
                                            <p:strVal val="ppt_x"/>
                                          </p:val>
                                        </p:tav>
                                      </p:tavLst>
                                    </p:anim>
                                    <p:anim calcmode="lin" valueType="num">
                                      <p:cBhvr>
                                        <p:cTn id="37" dur="4000"/>
                                        <p:tgtEl>
                                          <p:spTgt spid="10"/>
                                        </p:tgtEl>
                                        <p:attrNameLst>
                                          <p:attrName>ppt_y</p:attrName>
                                        </p:attrNameLst>
                                      </p:cBhvr>
                                      <p:tavLst>
                                        <p:tav tm="0">
                                          <p:val>
                                            <p:strVal val="ppt_y"/>
                                          </p:val>
                                        </p:tav>
                                        <p:tav tm="100000">
                                          <p:val>
                                            <p:strVal val="ppt_y+ppt_h/2"/>
                                          </p:val>
                                        </p:tav>
                                      </p:tavLst>
                                    </p:anim>
                                    <p:anim calcmode="lin" valueType="num">
                                      <p:cBhvr>
                                        <p:cTn id="38" dur="4000"/>
                                        <p:tgtEl>
                                          <p:spTgt spid="10"/>
                                        </p:tgtEl>
                                        <p:attrNameLst>
                                          <p:attrName>ppt_w</p:attrName>
                                        </p:attrNameLst>
                                      </p:cBhvr>
                                      <p:tavLst>
                                        <p:tav tm="0">
                                          <p:val>
                                            <p:strVal val="ppt_w"/>
                                          </p:val>
                                        </p:tav>
                                        <p:tav tm="100000">
                                          <p:val>
                                            <p:strVal val="ppt_w"/>
                                          </p:val>
                                        </p:tav>
                                      </p:tavLst>
                                    </p:anim>
                                    <p:anim calcmode="lin" valueType="num">
                                      <p:cBhvr>
                                        <p:cTn id="39" dur="4000"/>
                                        <p:tgtEl>
                                          <p:spTgt spid="10"/>
                                        </p:tgtEl>
                                        <p:attrNameLst>
                                          <p:attrName>ppt_h</p:attrName>
                                        </p:attrNameLst>
                                      </p:cBhvr>
                                      <p:tavLst>
                                        <p:tav tm="0">
                                          <p:val>
                                            <p:strVal val="ppt_h"/>
                                          </p:val>
                                        </p:tav>
                                        <p:tav tm="100000">
                                          <p:val>
                                            <p:fltVal val="0"/>
                                          </p:val>
                                        </p:tav>
                                      </p:tavLst>
                                    </p:anim>
                                    <p:set>
                                      <p:cBhvr>
                                        <p:cTn id="40" dur="1" fill="hold">
                                          <p:stCondLst>
                                            <p:cond delay="3999"/>
                                          </p:stCondLst>
                                        </p:cTn>
                                        <p:tgtEl>
                                          <p:spTgt spid="10"/>
                                        </p:tgtEl>
                                        <p:attrNameLst>
                                          <p:attrName>style.visibility</p:attrName>
                                        </p:attrNameLst>
                                      </p:cBhvr>
                                      <p:to>
                                        <p:strVal val="hidden"/>
                                      </p:to>
                                    </p:set>
                                  </p:childTnLst>
                                </p:cTn>
                              </p:par>
                              <p:par>
                                <p:cTn id="41" presetID="17" presetClass="exit" presetSubtype="4" fill="hold" nodeType="withEffect">
                                  <p:stCondLst>
                                    <p:cond delay="0"/>
                                  </p:stCondLst>
                                  <p:childTnLst>
                                    <p:anim calcmode="lin" valueType="num">
                                      <p:cBhvr>
                                        <p:cTn id="42" dur="4000"/>
                                        <p:tgtEl>
                                          <p:spTgt spid="15"/>
                                        </p:tgtEl>
                                        <p:attrNameLst>
                                          <p:attrName>ppt_x</p:attrName>
                                        </p:attrNameLst>
                                      </p:cBhvr>
                                      <p:tavLst>
                                        <p:tav tm="0">
                                          <p:val>
                                            <p:strVal val="ppt_x"/>
                                          </p:val>
                                        </p:tav>
                                        <p:tav tm="100000">
                                          <p:val>
                                            <p:strVal val="ppt_x"/>
                                          </p:val>
                                        </p:tav>
                                      </p:tavLst>
                                    </p:anim>
                                    <p:anim calcmode="lin" valueType="num">
                                      <p:cBhvr>
                                        <p:cTn id="43" dur="4000"/>
                                        <p:tgtEl>
                                          <p:spTgt spid="15"/>
                                        </p:tgtEl>
                                        <p:attrNameLst>
                                          <p:attrName>ppt_y</p:attrName>
                                        </p:attrNameLst>
                                      </p:cBhvr>
                                      <p:tavLst>
                                        <p:tav tm="0">
                                          <p:val>
                                            <p:strVal val="ppt_y"/>
                                          </p:val>
                                        </p:tav>
                                        <p:tav tm="100000">
                                          <p:val>
                                            <p:strVal val="ppt_y+ppt_h/2"/>
                                          </p:val>
                                        </p:tav>
                                      </p:tavLst>
                                    </p:anim>
                                    <p:anim calcmode="lin" valueType="num">
                                      <p:cBhvr>
                                        <p:cTn id="44" dur="4000"/>
                                        <p:tgtEl>
                                          <p:spTgt spid="15"/>
                                        </p:tgtEl>
                                        <p:attrNameLst>
                                          <p:attrName>ppt_w</p:attrName>
                                        </p:attrNameLst>
                                      </p:cBhvr>
                                      <p:tavLst>
                                        <p:tav tm="0">
                                          <p:val>
                                            <p:strVal val="ppt_w"/>
                                          </p:val>
                                        </p:tav>
                                        <p:tav tm="100000">
                                          <p:val>
                                            <p:strVal val="ppt_w"/>
                                          </p:val>
                                        </p:tav>
                                      </p:tavLst>
                                    </p:anim>
                                    <p:anim calcmode="lin" valueType="num">
                                      <p:cBhvr>
                                        <p:cTn id="45" dur="4000"/>
                                        <p:tgtEl>
                                          <p:spTgt spid="15"/>
                                        </p:tgtEl>
                                        <p:attrNameLst>
                                          <p:attrName>ppt_h</p:attrName>
                                        </p:attrNameLst>
                                      </p:cBhvr>
                                      <p:tavLst>
                                        <p:tav tm="0">
                                          <p:val>
                                            <p:strVal val="ppt_h"/>
                                          </p:val>
                                        </p:tav>
                                        <p:tav tm="100000">
                                          <p:val>
                                            <p:fltVal val="0"/>
                                          </p:val>
                                        </p:tav>
                                      </p:tavLst>
                                    </p:anim>
                                    <p:set>
                                      <p:cBhvr>
                                        <p:cTn id="46" dur="1" fill="hold">
                                          <p:stCondLst>
                                            <p:cond delay="3999"/>
                                          </p:stCondLst>
                                        </p:cTn>
                                        <p:tgtEl>
                                          <p:spTgt spid="15"/>
                                        </p:tgtEl>
                                        <p:attrNameLst>
                                          <p:attrName>style.visibility</p:attrName>
                                        </p:attrNameLst>
                                      </p:cBhvr>
                                      <p:to>
                                        <p:strVal val="hidden"/>
                                      </p:to>
                                    </p:set>
                                  </p:childTnLst>
                                </p:cTn>
                              </p:par>
                              <p:par>
                                <p:cTn id="47" presetID="17" presetClass="exit" presetSubtype="4" fill="hold" nodeType="withEffect">
                                  <p:stCondLst>
                                    <p:cond delay="0"/>
                                  </p:stCondLst>
                                  <p:childTnLst>
                                    <p:anim calcmode="lin" valueType="num">
                                      <p:cBhvr>
                                        <p:cTn id="48" dur="4000"/>
                                        <p:tgtEl>
                                          <p:spTgt spid="16"/>
                                        </p:tgtEl>
                                        <p:attrNameLst>
                                          <p:attrName>ppt_x</p:attrName>
                                        </p:attrNameLst>
                                      </p:cBhvr>
                                      <p:tavLst>
                                        <p:tav tm="0">
                                          <p:val>
                                            <p:strVal val="ppt_x"/>
                                          </p:val>
                                        </p:tav>
                                        <p:tav tm="100000">
                                          <p:val>
                                            <p:strVal val="ppt_x"/>
                                          </p:val>
                                        </p:tav>
                                      </p:tavLst>
                                    </p:anim>
                                    <p:anim calcmode="lin" valueType="num">
                                      <p:cBhvr>
                                        <p:cTn id="49" dur="4000"/>
                                        <p:tgtEl>
                                          <p:spTgt spid="16"/>
                                        </p:tgtEl>
                                        <p:attrNameLst>
                                          <p:attrName>ppt_y</p:attrName>
                                        </p:attrNameLst>
                                      </p:cBhvr>
                                      <p:tavLst>
                                        <p:tav tm="0">
                                          <p:val>
                                            <p:strVal val="ppt_y"/>
                                          </p:val>
                                        </p:tav>
                                        <p:tav tm="100000">
                                          <p:val>
                                            <p:strVal val="ppt_y+ppt_h/2"/>
                                          </p:val>
                                        </p:tav>
                                      </p:tavLst>
                                    </p:anim>
                                    <p:anim calcmode="lin" valueType="num">
                                      <p:cBhvr>
                                        <p:cTn id="50" dur="4000"/>
                                        <p:tgtEl>
                                          <p:spTgt spid="16"/>
                                        </p:tgtEl>
                                        <p:attrNameLst>
                                          <p:attrName>ppt_w</p:attrName>
                                        </p:attrNameLst>
                                      </p:cBhvr>
                                      <p:tavLst>
                                        <p:tav tm="0">
                                          <p:val>
                                            <p:strVal val="ppt_w"/>
                                          </p:val>
                                        </p:tav>
                                        <p:tav tm="100000">
                                          <p:val>
                                            <p:strVal val="ppt_w"/>
                                          </p:val>
                                        </p:tav>
                                      </p:tavLst>
                                    </p:anim>
                                    <p:anim calcmode="lin" valueType="num">
                                      <p:cBhvr>
                                        <p:cTn id="51" dur="4000"/>
                                        <p:tgtEl>
                                          <p:spTgt spid="16"/>
                                        </p:tgtEl>
                                        <p:attrNameLst>
                                          <p:attrName>ppt_h</p:attrName>
                                        </p:attrNameLst>
                                      </p:cBhvr>
                                      <p:tavLst>
                                        <p:tav tm="0">
                                          <p:val>
                                            <p:strVal val="ppt_h"/>
                                          </p:val>
                                        </p:tav>
                                        <p:tav tm="100000">
                                          <p:val>
                                            <p:fltVal val="0"/>
                                          </p:val>
                                        </p:tav>
                                      </p:tavLst>
                                    </p:anim>
                                    <p:set>
                                      <p:cBhvr>
                                        <p:cTn id="52" dur="1" fill="hold">
                                          <p:stCondLst>
                                            <p:cond delay="3999"/>
                                          </p:stCondLst>
                                        </p:cTn>
                                        <p:tgtEl>
                                          <p:spTgt spid="16"/>
                                        </p:tgtEl>
                                        <p:attrNameLst>
                                          <p:attrName>style.visibility</p:attrName>
                                        </p:attrNameLst>
                                      </p:cBhvr>
                                      <p:to>
                                        <p:strVal val="hidden"/>
                                      </p:to>
                                    </p:set>
                                  </p:childTnLst>
                                </p:cTn>
                              </p:par>
                              <p:par>
                                <p:cTn id="53" presetID="17" presetClass="exit" presetSubtype="4" fill="hold" nodeType="withEffect">
                                  <p:stCondLst>
                                    <p:cond delay="0"/>
                                  </p:stCondLst>
                                  <p:childTnLst>
                                    <p:anim calcmode="lin" valueType="num">
                                      <p:cBhvr>
                                        <p:cTn id="54" dur="4000"/>
                                        <p:tgtEl>
                                          <p:spTgt spid="17"/>
                                        </p:tgtEl>
                                        <p:attrNameLst>
                                          <p:attrName>ppt_x</p:attrName>
                                        </p:attrNameLst>
                                      </p:cBhvr>
                                      <p:tavLst>
                                        <p:tav tm="0">
                                          <p:val>
                                            <p:strVal val="ppt_x"/>
                                          </p:val>
                                        </p:tav>
                                        <p:tav tm="100000">
                                          <p:val>
                                            <p:strVal val="ppt_x"/>
                                          </p:val>
                                        </p:tav>
                                      </p:tavLst>
                                    </p:anim>
                                    <p:anim calcmode="lin" valueType="num">
                                      <p:cBhvr>
                                        <p:cTn id="55" dur="4000"/>
                                        <p:tgtEl>
                                          <p:spTgt spid="17"/>
                                        </p:tgtEl>
                                        <p:attrNameLst>
                                          <p:attrName>ppt_y</p:attrName>
                                        </p:attrNameLst>
                                      </p:cBhvr>
                                      <p:tavLst>
                                        <p:tav tm="0">
                                          <p:val>
                                            <p:strVal val="ppt_y"/>
                                          </p:val>
                                        </p:tav>
                                        <p:tav tm="100000">
                                          <p:val>
                                            <p:strVal val="ppt_y+ppt_h/2"/>
                                          </p:val>
                                        </p:tav>
                                      </p:tavLst>
                                    </p:anim>
                                    <p:anim calcmode="lin" valueType="num">
                                      <p:cBhvr>
                                        <p:cTn id="56" dur="4000"/>
                                        <p:tgtEl>
                                          <p:spTgt spid="17"/>
                                        </p:tgtEl>
                                        <p:attrNameLst>
                                          <p:attrName>ppt_w</p:attrName>
                                        </p:attrNameLst>
                                      </p:cBhvr>
                                      <p:tavLst>
                                        <p:tav tm="0">
                                          <p:val>
                                            <p:strVal val="ppt_w"/>
                                          </p:val>
                                        </p:tav>
                                        <p:tav tm="100000">
                                          <p:val>
                                            <p:strVal val="ppt_w"/>
                                          </p:val>
                                        </p:tav>
                                      </p:tavLst>
                                    </p:anim>
                                    <p:anim calcmode="lin" valueType="num">
                                      <p:cBhvr>
                                        <p:cTn id="57" dur="4000"/>
                                        <p:tgtEl>
                                          <p:spTgt spid="17"/>
                                        </p:tgtEl>
                                        <p:attrNameLst>
                                          <p:attrName>ppt_h</p:attrName>
                                        </p:attrNameLst>
                                      </p:cBhvr>
                                      <p:tavLst>
                                        <p:tav tm="0">
                                          <p:val>
                                            <p:strVal val="ppt_h"/>
                                          </p:val>
                                        </p:tav>
                                        <p:tav tm="100000">
                                          <p:val>
                                            <p:fltVal val="0"/>
                                          </p:val>
                                        </p:tav>
                                      </p:tavLst>
                                    </p:anim>
                                    <p:set>
                                      <p:cBhvr>
                                        <p:cTn id="58" dur="1" fill="hold">
                                          <p:stCondLst>
                                            <p:cond delay="3999"/>
                                          </p:stCondLst>
                                        </p:cTn>
                                        <p:tgtEl>
                                          <p:spTgt spid="17"/>
                                        </p:tgtEl>
                                        <p:attrNameLst>
                                          <p:attrName>style.visibility</p:attrName>
                                        </p:attrNameLst>
                                      </p:cBhvr>
                                      <p:to>
                                        <p:strVal val="hidden"/>
                                      </p:to>
                                    </p:set>
                                  </p:childTnLst>
                                </p:cTn>
                              </p:par>
                              <p:par>
                                <p:cTn id="59" presetID="16" presetClass="entr" presetSubtype="42" fill="hold" nodeType="withEffect">
                                  <p:stCondLst>
                                    <p:cond delay="500"/>
                                  </p:stCondLst>
                                  <p:childTnLst>
                                    <p:set>
                                      <p:cBhvr>
                                        <p:cTn id="60" dur="1" fill="hold">
                                          <p:stCondLst>
                                            <p:cond delay="0"/>
                                          </p:stCondLst>
                                        </p:cTn>
                                        <p:tgtEl>
                                          <p:spTgt spid="11"/>
                                        </p:tgtEl>
                                        <p:attrNameLst>
                                          <p:attrName>style.visibility</p:attrName>
                                        </p:attrNameLst>
                                      </p:cBhvr>
                                      <p:to>
                                        <p:strVal val="visible"/>
                                      </p:to>
                                    </p:set>
                                    <p:animEffect transition="in" filter="barn(outHorizontal)">
                                      <p:cBhvr>
                                        <p:cTn id="61" dur="4000"/>
                                        <p:tgtEl>
                                          <p:spTgt spid="11"/>
                                        </p:tgtEl>
                                      </p:cBhvr>
                                    </p:animEffect>
                                  </p:childTnLst>
                                </p:cTn>
                              </p:par>
                              <p:par>
                                <p:cTn id="62" presetID="23" presetClass="entr" presetSubtype="288" fill="hold" nodeType="withEffect">
                                  <p:stCondLst>
                                    <p:cond delay="500"/>
                                  </p:stCondLst>
                                  <p:childTnLst>
                                    <p:set>
                                      <p:cBhvr>
                                        <p:cTn id="63" dur="1" fill="hold">
                                          <p:stCondLst>
                                            <p:cond delay="0"/>
                                          </p:stCondLst>
                                        </p:cTn>
                                        <p:tgtEl>
                                          <p:spTgt spid="11"/>
                                        </p:tgtEl>
                                        <p:attrNameLst>
                                          <p:attrName>style.visibility</p:attrName>
                                        </p:attrNameLst>
                                      </p:cBhvr>
                                      <p:to>
                                        <p:strVal val="visible"/>
                                      </p:to>
                                    </p:set>
                                    <p:anim calcmode="lin" valueType="num">
                                      <p:cBhvr>
                                        <p:cTn id="64" dur="4000" fill="hold"/>
                                        <p:tgtEl>
                                          <p:spTgt spid="11"/>
                                        </p:tgtEl>
                                        <p:attrNameLst>
                                          <p:attrName>ppt_w</p:attrName>
                                        </p:attrNameLst>
                                      </p:cBhvr>
                                      <p:tavLst>
                                        <p:tav tm="0">
                                          <p:val>
                                            <p:strVal val="4/3*#ppt_w"/>
                                          </p:val>
                                        </p:tav>
                                        <p:tav tm="100000">
                                          <p:val>
                                            <p:strVal val="#ppt_w"/>
                                          </p:val>
                                        </p:tav>
                                      </p:tavLst>
                                    </p:anim>
                                    <p:anim calcmode="lin" valueType="num">
                                      <p:cBhvr>
                                        <p:cTn id="65" dur="4000" fill="hold"/>
                                        <p:tgtEl>
                                          <p:spTgt spid="11"/>
                                        </p:tgtEl>
                                        <p:attrNameLst>
                                          <p:attrName>ppt_h</p:attrName>
                                        </p:attrNameLst>
                                      </p:cBhvr>
                                      <p:tavLst>
                                        <p:tav tm="0">
                                          <p:val>
                                            <p:strVal val="4/3*#ppt_h"/>
                                          </p:val>
                                        </p:tav>
                                        <p:tav tm="100000">
                                          <p:val>
                                            <p:strVal val="#ppt_h"/>
                                          </p:val>
                                        </p:tav>
                                      </p:tavLst>
                                    </p:anim>
                                  </p:childTnLst>
                                </p:cTn>
                              </p:par>
                            </p:childTnLst>
                          </p:cTn>
                        </p:par>
                        <p:par>
                          <p:cTn id="66" fill="hold">
                            <p:stCondLst>
                              <p:cond delay="45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1"/>
                                          </p:val>
                                        </p:tav>
                                        <p:tav tm="100000">
                                          <p:val>
                                            <p:strVal val="#ppt_x"/>
                                          </p:val>
                                        </p:tav>
                                      </p:tavLst>
                                    </p:anim>
                                    <p:anim calcmode="lin" valueType="num">
                                      <p:cBhvr>
                                        <p:cTn id="7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F:\MIS COSAS\DOCUMENTOS ANA\PAISAJES\OTOÑO\OTOÑO-3\beautiful-scenery-wallpaper_800x600_91974.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4572000" cy="5715000"/>
          </a:xfrm>
          <a:prstGeom prst="flowChartProcess">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flipH="1">
            <a:off x="4572000" y="0"/>
            <a:ext cx="4572000" cy="5715000"/>
          </a:xfrm>
          <a:prstGeom prst="flowChartProcess">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03920" y="-806524"/>
            <a:ext cx="8640960" cy="369332"/>
          </a:xfrm>
          <a:prstGeom prst="rect">
            <a:avLst/>
          </a:prstGeom>
          <a:noFill/>
        </p:spPr>
        <p:txBody>
          <a:bodyPr wrap="square" rtlCol="0">
            <a:spAutoFit/>
          </a:bodyPr>
          <a:lstStyle/>
          <a:p>
            <a:endParaRPr lang="es-ES" dirty="0"/>
          </a:p>
        </p:txBody>
      </p:sp>
      <p:sp>
        <p:nvSpPr>
          <p:cNvPr id="7" name="6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hay 6 ascensores. Tres suben al segundo piso (Pillar East, North y West), dos suben del segundo al tercer piso y el último, en el pilar sur, es privativo: permite ir directamente al restaurante "Julio Verne", que se encuentra en </a:t>
            </a:r>
            <a:r>
              <a:rPr lang="es-ES" i="1" dirty="0" smtClean="0">
                <a:effectLst>
                  <a:glow rad="101600">
                    <a:srgbClr val="C00000">
                      <a:alpha val="60000"/>
                    </a:srgbClr>
                  </a:glow>
                  <a:outerShdw blurRad="38100" dist="38100" dir="2700000" algn="tl">
                    <a:srgbClr val="000000">
                      <a:alpha val="43137"/>
                    </a:srgbClr>
                  </a:outerShdw>
                </a:effectLst>
              </a:rPr>
              <a:t>el 1er </a:t>
            </a:r>
            <a:r>
              <a:rPr lang="es-ES" i="1" dirty="0" smtClean="0">
                <a:effectLst>
                  <a:glow rad="101600">
                    <a:srgbClr val="C00000">
                      <a:alpha val="60000"/>
                    </a:srgbClr>
                  </a:glow>
                  <a:outerShdw blurRad="38100" dist="38100" dir="2700000" algn="tl">
                    <a:srgbClr val="000000">
                      <a:alpha val="43137"/>
                    </a:srgbClr>
                  </a:outerShdw>
                </a:effectLst>
              </a:rPr>
              <a:t>piso, está reservado para los clientes del restaurante.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lythrough/>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3"/>
                                        </p:tgtEl>
                                        <p:attrNameLst>
                                          <p:attrName>ppt_x</p:attrName>
                                        </p:attrNameLst>
                                      </p:cBhvr>
                                      <p:tavLst>
                                        <p:tav tm="0">
                                          <p:val>
                                            <p:strVal val="ppt_x"/>
                                          </p:val>
                                        </p:tav>
                                        <p:tav tm="100000">
                                          <p:val>
                                            <p:strVal val="ppt_x-ppt_w/2"/>
                                          </p:val>
                                        </p:tav>
                                      </p:tavLst>
                                    </p:anim>
                                    <p:anim calcmode="lin" valueType="num">
                                      <p:cBhvr>
                                        <p:cTn id="7" dur="4000"/>
                                        <p:tgtEl>
                                          <p:spTgt spid="3"/>
                                        </p:tgtEl>
                                        <p:attrNameLst>
                                          <p:attrName>ppt_y</p:attrName>
                                        </p:attrNameLst>
                                      </p:cBhvr>
                                      <p:tavLst>
                                        <p:tav tm="0">
                                          <p:val>
                                            <p:strVal val="ppt_y"/>
                                          </p:val>
                                        </p:tav>
                                        <p:tav tm="100000">
                                          <p:val>
                                            <p:strVal val="ppt_y"/>
                                          </p:val>
                                        </p:tav>
                                      </p:tavLst>
                                    </p:anim>
                                    <p:anim calcmode="lin" valueType="num">
                                      <p:cBhvr>
                                        <p:cTn id="8" dur="4000"/>
                                        <p:tgtEl>
                                          <p:spTgt spid="3"/>
                                        </p:tgtEl>
                                        <p:attrNameLst>
                                          <p:attrName>ppt_w</p:attrName>
                                        </p:attrNameLst>
                                      </p:cBhvr>
                                      <p:tavLst>
                                        <p:tav tm="0">
                                          <p:val>
                                            <p:strVal val="ppt_w"/>
                                          </p:val>
                                        </p:tav>
                                        <p:tav tm="100000">
                                          <p:val>
                                            <p:fltVal val="0"/>
                                          </p:val>
                                        </p:tav>
                                      </p:tavLst>
                                    </p:anim>
                                    <p:anim calcmode="lin" valueType="num">
                                      <p:cBhvr>
                                        <p:cTn id="9" dur="4000"/>
                                        <p:tgtEl>
                                          <p:spTgt spid="3"/>
                                        </p:tgtEl>
                                        <p:attrNameLst>
                                          <p:attrName>ppt_h</p:attrName>
                                        </p:attrNameLst>
                                      </p:cBhvr>
                                      <p:tavLst>
                                        <p:tav tm="0">
                                          <p:val>
                                            <p:strVal val="ppt_h"/>
                                          </p:val>
                                        </p:tav>
                                        <p:tav tm="100000">
                                          <p:val>
                                            <p:strVal val="ppt_h"/>
                                          </p:val>
                                        </p:tav>
                                      </p:tavLst>
                                    </p:anim>
                                    <p:set>
                                      <p:cBhvr>
                                        <p:cTn id="10" dur="1" fill="hold">
                                          <p:stCondLst>
                                            <p:cond delay="3999"/>
                                          </p:stCondLst>
                                        </p:cTn>
                                        <p:tgtEl>
                                          <p:spTgt spid="3"/>
                                        </p:tgtEl>
                                        <p:attrNameLst>
                                          <p:attrName>style.visibility</p:attrName>
                                        </p:attrNameLst>
                                      </p:cBhvr>
                                      <p:to>
                                        <p:strVal val="hidden"/>
                                      </p:to>
                                    </p:set>
                                  </p:childTnLst>
                                </p:cTn>
                              </p:par>
                              <p:par>
                                <p:cTn id="11" presetID="14" presetClass="exit" presetSubtype="5" fill="hold" nodeType="withEffect">
                                  <p:stCondLst>
                                    <p:cond delay="0"/>
                                  </p:stCondLst>
                                  <p:childTnLst>
                                    <p:animEffect transition="out" filter="randombar(vertical)">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4"/>
                                        </p:tgtEl>
                                        <p:attrNameLst>
                                          <p:attrName>ppt_x</p:attrName>
                                        </p:attrNameLst>
                                      </p:cBhvr>
                                      <p:tavLst>
                                        <p:tav tm="0">
                                          <p:val>
                                            <p:strVal val="ppt_x"/>
                                          </p:val>
                                        </p:tav>
                                        <p:tav tm="100000">
                                          <p:val>
                                            <p:strVal val="ppt_x+ppt_w/2"/>
                                          </p:val>
                                        </p:tav>
                                      </p:tavLst>
                                    </p:anim>
                                    <p:anim calcmode="lin" valueType="num">
                                      <p:cBhvr>
                                        <p:cTn id="16" dur="4000"/>
                                        <p:tgtEl>
                                          <p:spTgt spid="4"/>
                                        </p:tgtEl>
                                        <p:attrNameLst>
                                          <p:attrName>ppt_y</p:attrName>
                                        </p:attrNameLst>
                                      </p:cBhvr>
                                      <p:tavLst>
                                        <p:tav tm="0">
                                          <p:val>
                                            <p:strVal val="ppt_y"/>
                                          </p:val>
                                        </p:tav>
                                        <p:tav tm="100000">
                                          <p:val>
                                            <p:strVal val="ppt_y"/>
                                          </p:val>
                                        </p:tav>
                                      </p:tavLst>
                                    </p:anim>
                                    <p:anim calcmode="lin" valueType="num">
                                      <p:cBhvr>
                                        <p:cTn id="17" dur="4000"/>
                                        <p:tgtEl>
                                          <p:spTgt spid="4"/>
                                        </p:tgtEl>
                                        <p:attrNameLst>
                                          <p:attrName>ppt_w</p:attrName>
                                        </p:attrNameLst>
                                      </p:cBhvr>
                                      <p:tavLst>
                                        <p:tav tm="0">
                                          <p:val>
                                            <p:strVal val="ppt_w"/>
                                          </p:val>
                                        </p:tav>
                                        <p:tav tm="100000">
                                          <p:val>
                                            <p:fltVal val="0"/>
                                          </p:val>
                                        </p:tav>
                                      </p:tavLst>
                                    </p:anim>
                                    <p:anim calcmode="lin" valueType="num">
                                      <p:cBhvr>
                                        <p:cTn id="18" dur="4000"/>
                                        <p:tgtEl>
                                          <p:spTgt spid="4"/>
                                        </p:tgtEl>
                                        <p:attrNameLst>
                                          <p:attrName>ppt_h</p:attrName>
                                        </p:attrNameLst>
                                      </p:cBhvr>
                                      <p:tavLst>
                                        <p:tav tm="0">
                                          <p:val>
                                            <p:strVal val="ppt_h"/>
                                          </p:val>
                                        </p:tav>
                                        <p:tav tm="100000">
                                          <p:val>
                                            <p:strVal val="ppt_h"/>
                                          </p:val>
                                        </p:tav>
                                      </p:tavLst>
                                    </p:anim>
                                    <p:set>
                                      <p:cBhvr>
                                        <p:cTn id="19" dur="1" fill="hold">
                                          <p:stCondLst>
                                            <p:cond delay="3999"/>
                                          </p:stCondLst>
                                        </p:cTn>
                                        <p:tgtEl>
                                          <p:spTgt spid="4"/>
                                        </p:tgtEl>
                                        <p:attrNameLst>
                                          <p:attrName>style.visibility</p:attrName>
                                        </p:attrNameLst>
                                      </p:cBhvr>
                                      <p:to>
                                        <p:strVal val="hidden"/>
                                      </p:to>
                                    </p:set>
                                  </p:childTnLst>
                                </p:cTn>
                              </p:par>
                              <p:par>
                                <p:cTn id="20" presetID="14" presetClass="exit" presetSubtype="5" fill="hold" nodeType="withEffect">
                                  <p:stCondLst>
                                    <p:cond delay="0"/>
                                  </p:stCondLst>
                                  <p:childTnLst>
                                    <p:animEffect transition="out" filter="randombar(vertical)">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p:cTn id="25" dur="4000" fill="hold"/>
                                        <p:tgtEl>
                                          <p:spTgt spid="1028"/>
                                        </p:tgtEl>
                                        <p:attrNameLst>
                                          <p:attrName>ppt_w</p:attrName>
                                        </p:attrNameLst>
                                      </p:cBhvr>
                                      <p:tavLst>
                                        <p:tav tm="0">
                                          <p:val>
                                            <p:strVal val="4/3*#ppt_w"/>
                                          </p:val>
                                        </p:tav>
                                        <p:tav tm="100000">
                                          <p:val>
                                            <p:strVal val="#ppt_w"/>
                                          </p:val>
                                        </p:tav>
                                      </p:tavLst>
                                    </p:anim>
                                    <p:anim calcmode="lin" valueType="num">
                                      <p:cBhvr>
                                        <p:cTn id="26" dur="4000" fill="hold"/>
                                        <p:tgtEl>
                                          <p:spTgt spid="1028"/>
                                        </p:tgtEl>
                                        <p:attrNameLst>
                                          <p:attrName>ppt_h</p:attrName>
                                        </p:attrNameLst>
                                      </p:cBhvr>
                                      <p:tavLst>
                                        <p:tav tm="0">
                                          <p:val>
                                            <p:strVal val="4/3*#ppt_h"/>
                                          </p:val>
                                        </p:tav>
                                        <p:tav tm="100000">
                                          <p:val>
                                            <p:strVal val="#ppt_h"/>
                                          </p:val>
                                        </p:tav>
                                      </p:tavLst>
                                    </p:anim>
                                  </p:childTnLst>
                                </p:cTn>
                              </p:par>
                              <p:par>
                                <p:cTn id="27" presetID="14" presetClass="entr" presetSubtype="10" fill="hold" nodeType="withEffect">
                                  <p:stCondLst>
                                    <p:cond delay="0"/>
                                  </p:stCondLst>
                                  <p:childTnLst>
                                    <p:set>
                                      <p:cBhvr>
                                        <p:cTn id="28" dur="1" fill="hold">
                                          <p:stCondLst>
                                            <p:cond delay="0"/>
                                          </p:stCondLst>
                                        </p:cTn>
                                        <p:tgtEl>
                                          <p:spTgt spid="1028"/>
                                        </p:tgtEl>
                                        <p:attrNameLst>
                                          <p:attrName>style.visibility</p:attrName>
                                        </p:attrNameLst>
                                      </p:cBhvr>
                                      <p:to>
                                        <p:strVal val="visible"/>
                                      </p:to>
                                    </p:set>
                                    <p:animEffect transition="in" filter="randombar(horizontal)">
                                      <p:cBhvr>
                                        <p:cTn id="29" dur="4000"/>
                                        <p:tgtEl>
                                          <p:spTgt spid="1028"/>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Ana María\Escritorio\Sin título-2ff.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roceso"/>
          <p:cNvSpPr/>
          <p:nvPr/>
        </p:nvSpPr>
        <p:spPr>
          <a:xfrm>
            <a:off x="357188" y="298450"/>
            <a:ext cx="8358187" cy="5059363"/>
          </a:xfrm>
          <a:prstGeom prst="flowChartProcess">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3" name="2 Operación manual"/>
          <p:cNvSpPr/>
          <p:nvPr/>
        </p:nvSpPr>
        <p:spPr>
          <a:xfrm>
            <a:off x="0" y="0"/>
            <a:ext cx="9144000" cy="2798763"/>
          </a:xfrm>
          <a:prstGeom prst="flowChartManualOperation">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Operación manual"/>
          <p:cNvSpPr/>
          <p:nvPr/>
        </p:nvSpPr>
        <p:spPr>
          <a:xfrm flipV="1">
            <a:off x="0" y="2798763"/>
            <a:ext cx="9144000" cy="2916237"/>
          </a:xfrm>
          <a:prstGeom prst="flowChartManualOperation">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Operación manual"/>
          <p:cNvSpPr/>
          <p:nvPr/>
        </p:nvSpPr>
        <p:spPr>
          <a:xfrm rot="5400000">
            <a:off x="4072732" y="643732"/>
            <a:ext cx="5715000" cy="4427536"/>
          </a:xfrm>
          <a:prstGeom prst="flowChartManualOperation">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Operación manual"/>
          <p:cNvSpPr/>
          <p:nvPr/>
        </p:nvSpPr>
        <p:spPr>
          <a:xfrm rot="5400000" flipV="1">
            <a:off x="-571500" y="571500"/>
            <a:ext cx="5715000" cy="4572000"/>
          </a:xfrm>
          <a:prstGeom prst="flowChartManualOperation">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8" name="7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ascensores requieren un mantenimiento regular y agudo: no hay forma de que ya no funcionen a cada paso. Sus entrevistas son diarias, el personal examina una gran cantidad de puntos de control todos los días. También se ponen en mantenimiento regular, y se cambian regularmente.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erris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4000"/>
                                        <p:tgtEl>
                                          <p:spTgt spid="3"/>
                                        </p:tgtEl>
                                        <p:attrNameLst>
                                          <p:attrName>ppt_x</p:attrName>
                                        </p:attrNameLst>
                                      </p:cBhvr>
                                      <p:tavLst>
                                        <p:tav tm="0">
                                          <p:val>
                                            <p:strVal val="ppt_x"/>
                                          </p:val>
                                        </p:tav>
                                        <p:tav tm="100000">
                                          <p:val>
                                            <p:strVal val="ppt_x"/>
                                          </p:val>
                                        </p:tav>
                                      </p:tavLst>
                                    </p:anim>
                                    <p:anim calcmode="lin" valueType="num">
                                      <p:cBhvr>
                                        <p:cTn id="7" dur="4000"/>
                                        <p:tgtEl>
                                          <p:spTgt spid="3"/>
                                        </p:tgtEl>
                                        <p:attrNameLst>
                                          <p:attrName>ppt_y</p:attrName>
                                        </p:attrNameLst>
                                      </p:cBhvr>
                                      <p:tavLst>
                                        <p:tav tm="0">
                                          <p:val>
                                            <p:strVal val="ppt_y"/>
                                          </p:val>
                                        </p:tav>
                                        <p:tav tm="100000">
                                          <p:val>
                                            <p:strVal val="ppt_y-ppt_h/2"/>
                                          </p:val>
                                        </p:tav>
                                      </p:tavLst>
                                    </p:anim>
                                    <p:anim calcmode="lin" valueType="num">
                                      <p:cBhvr>
                                        <p:cTn id="8" dur="4000"/>
                                        <p:tgtEl>
                                          <p:spTgt spid="3"/>
                                        </p:tgtEl>
                                        <p:attrNameLst>
                                          <p:attrName>ppt_w</p:attrName>
                                        </p:attrNameLst>
                                      </p:cBhvr>
                                      <p:tavLst>
                                        <p:tav tm="0">
                                          <p:val>
                                            <p:strVal val="ppt_w"/>
                                          </p:val>
                                        </p:tav>
                                        <p:tav tm="100000">
                                          <p:val>
                                            <p:strVal val="ppt_w"/>
                                          </p:val>
                                        </p:tav>
                                      </p:tavLst>
                                    </p:anim>
                                    <p:anim calcmode="lin" valueType="num">
                                      <p:cBhvr>
                                        <p:cTn id="9" dur="4000"/>
                                        <p:tgtEl>
                                          <p:spTgt spid="3"/>
                                        </p:tgtEl>
                                        <p:attrNameLst>
                                          <p:attrName>ppt_h</p:attrName>
                                        </p:attrNameLst>
                                      </p:cBhvr>
                                      <p:tavLst>
                                        <p:tav tm="0">
                                          <p:val>
                                            <p:strVal val="ppt_h"/>
                                          </p:val>
                                        </p:tav>
                                        <p:tav tm="100000">
                                          <p:val>
                                            <p:fltVal val="0"/>
                                          </p:val>
                                        </p:tav>
                                      </p:tavLst>
                                    </p:anim>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4000"/>
                                        <p:tgtEl>
                                          <p:spTgt spid="4"/>
                                        </p:tgtEl>
                                        <p:attrNameLst>
                                          <p:attrName>ppt_x</p:attrName>
                                        </p:attrNameLst>
                                      </p:cBhvr>
                                      <p:tavLst>
                                        <p:tav tm="0">
                                          <p:val>
                                            <p:strVal val="ppt_x"/>
                                          </p:val>
                                        </p:tav>
                                        <p:tav tm="100000">
                                          <p:val>
                                            <p:strVal val="ppt_x"/>
                                          </p:val>
                                        </p:tav>
                                      </p:tavLst>
                                    </p:anim>
                                    <p:anim calcmode="lin" valueType="num">
                                      <p:cBhvr>
                                        <p:cTn id="16" dur="4000"/>
                                        <p:tgtEl>
                                          <p:spTgt spid="4"/>
                                        </p:tgtEl>
                                        <p:attrNameLst>
                                          <p:attrName>ppt_y</p:attrName>
                                        </p:attrNameLst>
                                      </p:cBhvr>
                                      <p:tavLst>
                                        <p:tav tm="0">
                                          <p:val>
                                            <p:strVal val="ppt_y"/>
                                          </p:val>
                                        </p:tav>
                                        <p:tav tm="100000">
                                          <p:val>
                                            <p:strVal val="ppt_y+ppt_h/2"/>
                                          </p:val>
                                        </p:tav>
                                      </p:tavLst>
                                    </p:anim>
                                    <p:anim calcmode="lin" valueType="num">
                                      <p:cBhvr>
                                        <p:cTn id="17" dur="4000"/>
                                        <p:tgtEl>
                                          <p:spTgt spid="4"/>
                                        </p:tgtEl>
                                        <p:attrNameLst>
                                          <p:attrName>ppt_w</p:attrName>
                                        </p:attrNameLst>
                                      </p:cBhvr>
                                      <p:tavLst>
                                        <p:tav tm="0">
                                          <p:val>
                                            <p:strVal val="ppt_w"/>
                                          </p:val>
                                        </p:tav>
                                        <p:tav tm="100000">
                                          <p:val>
                                            <p:strVal val="ppt_w"/>
                                          </p:val>
                                        </p:tav>
                                      </p:tavLst>
                                    </p:anim>
                                    <p:anim calcmode="lin" valueType="num">
                                      <p:cBhvr>
                                        <p:cTn id="18" dur="4000"/>
                                        <p:tgtEl>
                                          <p:spTgt spid="4"/>
                                        </p:tgtEl>
                                        <p:attrNameLst>
                                          <p:attrName>ppt_h</p:attrName>
                                        </p:attrNameLst>
                                      </p:cBhvr>
                                      <p:tavLst>
                                        <p:tav tm="0">
                                          <p:val>
                                            <p:strVal val="ppt_h"/>
                                          </p:val>
                                        </p:tav>
                                        <p:tav tm="100000">
                                          <p:val>
                                            <p:fltVal val="0"/>
                                          </p:val>
                                        </p:tav>
                                      </p:tavLst>
                                    </p:anim>
                                    <p:set>
                                      <p:cBhvr>
                                        <p:cTn id="19" dur="1" fill="hold">
                                          <p:stCondLst>
                                            <p:cond delay="3999"/>
                                          </p:stCondLst>
                                        </p:cTn>
                                        <p:tgtEl>
                                          <p:spTgt spid="4"/>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5"/>
                                        </p:tgtEl>
                                        <p:attrNameLst>
                                          <p:attrName>ppt_x</p:attrName>
                                        </p:attrNameLst>
                                      </p:cBhvr>
                                      <p:tavLst>
                                        <p:tav tm="0">
                                          <p:val>
                                            <p:strVal val="ppt_x"/>
                                          </p:val>
                                        </p:tav>
                                        <p:tav tm="100000">
                                          <p:val>
                                            <p:strVal val="ppt_x+ppt_w/2"/>
                                          </p:val>
                                        </p:tav>
                                      </p:tavLst>
                                    </p:anim>
                                    <p:anim calcmode="lin" valueType="num">
                                      <p:cBhvr>
                                        <p:cTn id="25" dur="4000"/>
                                        <p:tgtEl>
                                          <p:spTgt spid="5"/>
                                        </p:tgtEl>
                                        <p:attrNameLst>
                                          <p:attrName>ppt_y</p:attrName>
                                        </p:attrNameLst>
                                      </p:cBhvr>
                                      <p:tavLst>
                                        <p:tav tm="0">
                                          <p:val>
                                            <p:strVal val="ppt_y"/>
                                          </p:val>
                                        </p:tav>
                                        <p:tav tm="100000">
                                          <p:val>
                                            <p:strVal val="ppt_y"/>
                                          </p:val>
                                        </p:tav>
                                      </p:tavLst>
                                    </p:anim>
                                    <p:anim calcmode="lin" valueType="num">
                                      <p:cBhvr>
                                        <p:cTn id="26" dur="4000"/>
                                        <p:tgtEl>
                                          <p:spTgt spid="5"/>
                                        </p:tgtEl>
                                        <p:attrNameLst>
                                          <p:attrName>ppt_w</p:attrName>
                                        </p:attrNameLst>
                                      </p:cBhvr>
                                      <p:tavLst>
                                        <p:tav tm="0">
                                          <p:val>
                                            <p:strVal val="ppt_w"/>
                                          </p:val>
                                        </p:tav>
                                        <p:tav tm="100000">
                                          <p:val>
                                            <p:fltVal val="0"/>
                                          </p:val>
                                        </p:tav>
                                      </p:tavLst>
                                    </p:anim>
                                    <p:anim calcmode="lin" valueType="num">
                                      <p:cBhvr>
                                        <p:cTn id="27" dur="4000"/>
                                        <p:tgtEl>
                                          <p:spTgt spid="5"/>
                                        </p:tgtEl>
                                        <p:attrNameLst>
                                          <p:attrName>ppt_h</p:attrName>
                                        </p:attrNameLst>
                                      </p:cBhvr>
                                      <p:tavLst>
                                        <p:tav tm="0">
                                          <p:val>
                                            <p:strVal val="ppt_h"/>
                                          </p:val>
                                        </p:tav>
                                        <p:tav tm="100000">
                                          <p:val>
                                            <p:strVal val="ppt_h"/>
                                          </p:val>
                                        </p:tav>
                                      </p:tavLst>
                                    </p:anim>
                                    <p:set>
                                      <p:cBhvr>
                                        <p:cTn id="28" dur="1" fill="hold">
                                          <p:stCondLst>
                                            <p:cond delay="3999"/>
                                          </p:stCondLst>
                                        </p:cTn>
                                        <p:tgtEl>
                                          <p:spTgt spid="5"/>
                                        </p:tgtEl>
                                        <p:attrNameLst>
                                          <p:attrName>style.visibility</p:attrName>
                                        </p:attrNameLst>
                                      </p:cBhvr>
                                      <p:to>
                                        <p:strVal val="hidden"/>
                                      </p:to>
                                    </p:set>
                                  </p:childTnLst>
                                </p:cTn>
                              </p:par>
                              <p:par>
                                <p:cTn id="29" presetID="3" presetClass="exit" presetSubtype="5" fill="hold" grpId="1" nodeType="withEffect">
                                  <p:stCondLst>
                                    <p:cond delay="0"/>
                                  </p:stCondLst>
                                  <p:childTnLst>
                                    <p:animEffect transition="out" filter="blinds(vertical)">
                                      <p:cBhvr>
                                        <p:cTn id="30" dur="4000"/>
                                        <p:tgtEl>
                                          <p:spTgt spid="5"/>
                                        </p:tgtEl>
                                      </p:cBhvr>
                                    </p:animEffect>
                                    <p:set>
                                      <p:cBhvr>
                                        <p:cTn id="31" dur="1" fill="hold">
                                          <p:stCondLst>
                                            <p:cond delay="3999"/>
                                          </p:stCondLst>
                                        </p:cTn>
                                        <p:tgtEl>
                                          <p:spTgt spid="5"/>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4000"/>
                                        <p:tgtEl>
                                          <p:spTgt spid="6"/>
                                        </p:tgtEl>
                                        <p:attrNameLst>
                                          <p:attrName>ppt_x</p:attrName>
                                        </p:attrNameLst>
                                      </p:cBhvr>
                                      <p:tavLst>
                                        <p:tav tm="0">
                                          <p:val>
                                            <p:strVal val="ppt_x"/>
                                          </p:val>
                                        </p:tav>
                                        <p:tav tm="100000">
                                          <p:val>
                                            <p:strVal val="ppt_x-ppt_w/2"/>
                                          </p:val>
                                        </p:tav>
                                      </p:tavLst>
                                    </p:anim>
                                    <p:anim calcmode="lin" valueType="num">
                                      <p:cBhvr>
                                        <p:cTn id="34" dur="4000"/>
                                        <p:tgtEl>
                                          <p:spTgt spid="6"/>
                                        </p:tgtEl>
                                        <p:attrNameLst>
                                          <p:attrName>ppt_y</p:attrName>
                                        </p:attrNameLst>
                                      </p:cBhvr>
                                      <p:tavLst>
                                        <p:tav tm="0">
                                          <p:val>
                                            <p:strVal val="ppt_y"/>
                                          </p:val>
                                        </p:tav>
                                        <p:tav tm="100000">
                                          <p:val>
                                            <p:strVal val="ppt_y"/>
                                          </p:val>
                                        </p:tav>
                                      </p:tavLst>
                                    </p:anim>
                                    <p:anim calcmode="lin" valueType="num">
                                      <p:cBhvr>
                                        <p:cTn id="35" dur="4000"/>
                                        <p:tgtEl>
                                          <p:spTgt spid="6"/>
                                        </p:tgtEl>
                                        <p:attrNameLst>
                                          <p:attrName>ppt_w</p:attrName>
                                        </p:attrNameLst>
                                      </p:cBhvr>
                                      <p:tavLst>
                                        <p:tav tm="0">
                                          <p:val>
                                            <p:strVal val="ppt_w"/>
                                          </p:val>
                                        </p:tav>
                                        <p:tav tm="100000">
                                          <p:val>
                                            <p:fltVal val="0"/>
                                          </p:val>
                                        </p:tav>
                                      </p:tavLst>
                                    </p:anim>
                                    <p:anim calcmode="lin" valueType="num">
                                      <p:cBhvr>
                                        <p:cTn id="36" dur="4000"/>
                                        <p:tgtEl>
                                          <p:spTgt spid="6"/>
                                        </p:tgtEl>
                                        <p:attrNameLst>
                                          <p:attrName>ppt_h</p:attrName>
                                        </p:attrNameLst>
                                      </p:cBhvr>
                                      <p:tavLst>
                                        <p:tav tm="0">
                                          <p:val>
                                            <p:strVal val="ppt_h"/>
                                          </p:val>
                                        </p:tav>
                                        <p:tav tm="100000">
                                          <p:val>
                                            <p:strVal val="ppt_h"/>
                                          </p:val>
                                        </p:tav>
                                      </p:tavLst>
                                    </p:anim>
                                    <p:set>
                                      <p:cBhvr>
                                        <p:cTn id="37" dur="1" fill="hold">
                                          <p:stCondLst>
                                            <p:cond delay="3999"/>
                                          </p:stCondLst>
                                        </p:cTn>
                                        <p:tgtEl>
                                          <p:spTgt spid="6"/>
                                        </p:tgtEl>
                                        <p:attrNameLst>
                                          <p:attrName>style.visibility</p:attrName>
                                        </p:attrNameLst>
                                      </p:cBhvr>
                                      <p:to>
                                        <p:strVal val="hidden"/>
                                      </p:to>
                                    </p:set>
                                  </p:childTnLst>
                                </p:cTn>
                              </p:par>
                              <p:par>
                                <p:cTn id="38" presetID="3" presetClass="exit" presetSubtype="5" fill="hold" grpId="1" nodeType="withEffect">
                                  <p:stCondLst>
                                    <p:cond delay="0"/>
                                  </p:stCondLst>
                                  <p:childTnLst>
                                    <p:animEffect transition="out" filter="blinds(vertical)">
                                      <p:cBhvr>
                                        <p:cTn id="39" dur="4000"/>
                                        <p:tgtEl>
                                          <p:spTgt spid="6"/>
                                        </p:tgtEl>
                                      </p:cBhvr>
                                    </p:animEffect>
                                    <p:set>
                                      <p:cBhvr>
                                        <p:cTn id="40" dur="1" fill="hold">
                                          <p:stCondLst>
                                            <p:cond delay="3999"/>
                                          </p:stCondLst>
                                        </p:cTn>
                                        <p:tgtEl>
                                          <p:spTgt spid="6"/>
                                        </p:tgtEl>
                                        <p:attrNameLst>
                                          <p:attrName>style.visibility</p:attrName>
                                        </p:attrNameLst>
                                      </p:cBhvr>
                                      <p:to>
                                        <p:strVal val="hidden"/>
                                      </p:to>
                                    </p:set>
                                  </p:childTnLst>
                                </p:cTn>
                              </p:par>
                              <p:par>
                                <p:cTn id="41" presetID="8" presetClass="exit" presetSubtype="16" fill="hold" grpId="0" nodeType="withEffect">
                                  <p:stCondLst>
                                    <p:cond delay="0"/>
                                  </p:stCondLst>
                                  <p:childTnLst>
                                    <p:animEffect transition="out" filter="diamond(in)">
                                      <p:cBhvr>
                                        <p:cTn id="42" dur="4000"/>
                                        <p:tgtEl>
                                          <p:spTgt spid="7"/>
                                        </p:tgtEl>
                                      </p:cBhvr>
                                    </p:animEffect>
                                    <p:set>
                                      <p:cBhvr>
                                        <p:cTn id="43" dur="1" fill="hold">
                                          <p:stCondLst>
                                            <p:cond delay="3999"/>
                                          </p:stCondLst>
                                        </p:cTn>
                                        <p:tgtEl>
                                          <p:spTgt spid="7"/>
                                        </p:tgtEl>
                                        <p:attrNameLst>
                                          <p:attrName>style.visibility</p:attrName>
                                        </p:attrNameLst>
                                      </p:cBhvr>
                                      <p:to>
                                        <p:strVal val="hidden"/>
                                      </p:to>
                                    </p:set>
                                  </p:childTnLst>
                                </p:cTn>
                              </p:par>
                              <p:par>
                                <p:cTn id="44" presetID="8" presetClass="entr" presetSubtype="32" fill="hold" nodeType="withEffect">
                                  <p:stCondLst>
                                    <p:cond delay="0"/>
                                  </p:stCondLst>
                                  <p:childTnLst>
                                    <p:set>
                                      <p:cBhvr>
                                        <p:cTn id="45" dur="1" fill="hold">
                                          <p:stCondLst>
                                            <p:cond delay="0"/>
                                          </p:stCondLst>
                                        </p:cTn>
                                        <p:tgtEl>
                                          <p:spTgt spid="36866"/>
                                        </p:tgtEl>
                                        <p:attrNameLst>
                                          <p:attrName>style.visibility</p:attrName>
                                        </p:attrNameLst>
                                      </p:cBhvr>
                                      <p:to>
                                        <p:strVal val="visible"/>
                                      </p:to>
                                    </p:set>
                                    <p:animEffect transition="in" filter="diamond(out)">
                                      <p:cBhvr>
                                        <p:cTn id="46" dur="4000"/>
                                        <p:tgtEl>
                                          <p:spTgt spid="36866"/>
                                        </p:tgtEl>
                                      </p:cBhvr>
                                    </p:animEffect>
                                  </p:childTnLst>
                                </p:cTn>
                              </p:par>
                              <p:par>
                                <p:cTn id="47" presetID="23" presetClass="entr" presetSubtype="288" fill="hold" nodeType="withEffect">
                                  <p:stCondLst>
                                    <p:cond delay="0"/>
                                  </p:stCondLst>
                                  <p:childTnLst>
                                    <p:set>
                                      <p:cBhvr>
                                        <p:cTn id="48" dur="1" fill="hold">
                                          <p:stCondLst>
                                            <p:cond delay="0"/>
                                          </p:stCondLst>
                                        </p:cTn>
                                        <p:tgtEl>
                                          <p:spTgt spid="36866"/>
                                        </p:tgtEl>
                                        <p:attrNameLst>
                                          <p:attrName>style.visibility</p:attrName>
                                        </p:attrNameLst>
                                      </p:cBhvr>
                                      <p:to>
                                        <p:strVal val="visible"/>
                                      </p:to>
                                    </p:set>
                                    <p:anim calcmode="lin" valueType="num">
                                      <p:cBhvr>
                                        <p:cTn id="49" dur="4000" fill="hold"/>
                                        <p:tgtEl>
                                          <p:spTgt spid="36866"/>
                                        </p:tgtEl>
                                        <p:attrNameLst>
                                          <p:attrName>ppt_w</p:attrName>
                                        </p:attrNameLst>
                                      </p:cBhvr>
                                      <p:tavLst>
                                        <p:tav tm="0">
                                          <p:val>
                                            <p:strVal val="4/3*#ppt_w"/>
                                          </p:val>
                                        </p:tav>
                                        <p:tav tm="100000">
                                          <p:val>
                                            <p:strVal val="#ppt_w"/>
                                          </p:val>
                                        </p:tav>
                                      </p:tavLst>
                                    </p:anim>
                                    <p:anim calcmode="lin" valueType="num">
                                      <p:cBhvr>
                                        <p:cTn id="50" dur="4000" fill="hold"/>
                                        <p:tgtEl>
                                          <p:spTgt spid="36866"/>
                                        </p:tgtEl>
                                        <p:attrNameLst>
                                          <p:attrName>ppt_h</p:attrName>
                                        </p:attrNameLst>
                                      </p:cBhvr>
                                      <p:tavLst>
                                        <p:tav tm="0">
                                          <p:val>
                                            <p:strVal val="4/3*#ppt_h"/>
                                          </p:val>
                                        </p:tav>
                                        <p:tav tm="100000">
                                          <p:val>
                                            <p:strVal val="#ppt_h"/>
                                          </p:val>
                                        </p:tav>
                                      </p:tavLst>
                                    </p:anim>
                                  </p:childTnLst>
                                </p:cTn>
                              </p:par>
                            </p:childTnLst>
                          </p:cTn>
                        </p:par>
                        <p:par>
                          <p:cTn id="51" fill="hold">
                            <p:stCondLst>
                              <p:cond delay="4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8"/>
                                        </p:tgtEl>
                                        <p:attrNameLst>
                                          <p:attrName>style.visibility</p:attrName>
                                        </p:attrNameLst>
                                      </p:cBhvr>
                                      <p:to>
                                        <p:strVal val="visible"/>
                                      </p:to>
                                    </p:set>
                                    <p:animEffect transition="in" filter="fade">
                                      <p:cBhvr>
                                        <p:cTn id="54" dur="1000"/>
                                        <p:tgtEl>
                                          <p:spTgt spid="8"/>
                                        </p:tgtEl>
                                      </p:cBhvr>
                                    </p:animEffect>
                                    <p:anim calcmode="lin" valueType="num">
                                      <p:cBhvr>
                                        <p:cTn id="55" dur="1000" fill="hold"/>
                                        <p:tgtEl>
                                          <p:spTgt spid="8"/>
                                        </p:tgtEl>
                                        <p:attrNameLst>
                                          <p:attrName>ppt_x</p:attrName>
                                        </p:attrNameLst>
                                      </p:cBhvr>
                                      <p:tavLst>
                                        <p:tav tm="0">
                                          <p:val>
                                            <p:strVal val="#ppt_x-.1"/>
                                          </p:val>
                                        </p:tav>
                                        <p:tav tm="100000">
                                          <p:val>
                                            <p:strVal val="#ppt_x"/>
                                          </p:val>
                                        </p:tav>
                                      </p:tavLst>
                                    </p:anim>
                                    <p:anim calcmode="lin" valueType="num">
                                      <p:cBhvr>
                                        <p:cTn id="5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3" grpId="1" animBg="1"/>
      <p:bldP spid="4" grpId="0" animBg="1"/>
      <p:bldP spid="4" grpId="1" animBg="1"/>
      <p:bldP spid="5" grpId="0" animBg="1"/>
      <p:bldP spid="5" grpId="1" animBg="1"/>
      <p:bldP spid="6" grpId="0" animBg="1"/>
      <p:bldP spid="6" grpId="1" animBg="1"/>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pato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Extracto"/>
          <p:cNvSpPr/>
          <p:nvPr/>
        </p:nvSpPr>
        <p:spPr>
          <a:xfrm>
            <a:off x="0" y="2857500"/>
            <a:ext cx="9144000" cy="2857500"/>
          </a:xfrm>
          <a:prstGeom prst="flowChartExtract">
            <a:avLst/>
          </a:prstGeom>
          <a:solidFill>
            <a:srgbClr val="753805">
              <a:alpha val="65000"/>
            </a:srgb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Extracto"/>
          <p:cNvSpPr/>
          <p:nvPr/>
        </p:nvSpPr>
        <p:spPr>
          <a:xfrm flipV="1">
            <a:off x="0" y="0"/>
            <a:ext cx="9144000" cy="2857500"/>
          </a:xfrm>
          <a:prstGeom prst="flowChartExtract">
            <a:avLst/>
          </a:prstGeom>
          <a:solidFill>
            <a:srgbClr val="753805">
              <a:alpha val="65000"/>
            </a:srgb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Extracto"/>
          <p:cNvSpPr/>
          <p:nvPr/>
        </p:nvSpPr>
        <p:spPr>
          <a:xfrm rot="5400000">
            <a:off x="-571500" y="571500"/>
            <a:ext cx="5715000" cy="4572000"/>
          </a:xfrm>
          <a:prstGeom prst="flowChartExtract">
            <a:avLst/>
          </a:prstGeom>
          <a:solidFill>
            <a:srgbClr val="753805">
              <a:alpha val="65000"/>
            </a:srgb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xtracto"/>
          <p:cNvSpPr/>
          <p:nvPr/>
        </p:nvSpPr>
        <p:spPr>
          <a:xfrm rot="16200000">
            <a:off x="4000500" y="571500"/>
            <a:ext cx="5715000" cy="4572000"/>
          </a:xfrm>
          <a:prstGeom prst="flowChartExtract">
            <a:avLst/>
          </a:prstGeom>
          <a:solidFill>
            <a:srgbClr val="753805">
              <a:alpha val="65000"/>
            </a:srgbClr>
          </a:solidFill>
          <a:ln>
            <a:solidFill>
              <a:schemeClr val="accent6">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subida al segundo piso, 116 metros de altura, es de 128 metros. La diferencia en los números se explica por el hecho de que no suben verticalmente sino de manera oblicua, siguiendo la curva de los pilares a los que están integrados.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ferris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3"/>
                                        </p:tgtEl>
                                      </p:cBhvr>
                                    </p:animEffect>
                                    <p:set>
                                      <p:cBhvr>
                                        <p:cTn id="16" dur="1" fill="hold">
                                          <p:stCondLst>
                                            <p:cond delay="2999"/>
                                          </p:stCondLst>
                                        </p:cTn>
                                        <p:tgtEl>
                                          <p:spTgt spid="3"/>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out)">
                                      <p:cBhvr>
                                        <p:cTn id="19" dur="3000"/>
                                        <p:tgtEl>
                                          <p:spTgt spid="8"/>
                                        </p:tgtEl>
                                      </p:cBhvr>
                                    </p:animEffec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4000" fill="hold"/>
                                        <p:tgtEl>
                                          <p:spTgt spid="8"/>
                                        </p:tgtEl>
                                        <p:attrNameLst>
                                          <p:attrName>ppt_w</p:attrName>
                                        </p:attrNameLst>
                                      </p:cBhvr>
                                      <p:tavLst>
                                        <p:tav tm="0">
                                          <p:val>
                                            <p:strVal val="4/3*#ppt_w"/>
                                          </p:val>
                                        </p:tav>
                                        <p:tav tm="100000">
                                          <p:val>
                                            <p:strVal val="#ppt_w"/>
                                          </p:val>
                                        </p:tav>
                                      </p:tavLst>
                                    </p:anim>
                                    <p:anim calcmode="lin" valueType="num">
                                      <p:cBhvr>
                                        <p:cTn id="23" dur="4000" fill="hold"/>
                                        <p:tgtEl>
                                          <p:spTgt spid="8"/>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20.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746" name="Picture 2" descr="C:\Documents and Settings\Ana María\Escritorio\20.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medio de ese espacio de media hectárea, inaugurado el lunes por la alcalde de París </a:t>
            </a:r>
            <a:r>
              <a:rPr lang="es-ES" i="1" dirty="0" err="1" smtClean="0">
                <a:effectLst>
                  <a:glow rad="101600">
                    <a:srgbClr val="C00000">
                      <a:alpha val="60000"/>
                    </a:srgbClr>
                  </a:glow>
                  <a:outerShdw blurRad="38100" dist="38100" dir="2700000" algn="tl">
                    <a:srgbClr val="000000">
                      <a:alpha val="43137"/>
                    </a:srgbClr>
                  </a:outerShdw>
                </a:effectLst>
              </a:rPr>
              <a:t>Anne</a:t>
            </a:r>
            <a:r>
              <a:rPr lang="es-ES" i="1" dirty="0" smtClean="0">
                <a:effectLst>
                  <a:glow rad="101600">
                    <a:srgbClr val="C00000">
                      <a:alpha val="60000"/>
                    </a:srgbClr>
                  </a:glow>
                  <a:outerShdw blurRad="38100" dist="38100" dir="2700000" algn="tl">
                    <a:srgbClr val="000000">
                      <a:alpha val="43137"/>
                    </a:srgbClr>
                  </a:outerShdw>
                </a:effectLst>
              </a:rPr>
              <a:t> Hidalgo, el suelo opaco que bordeaba el vacío fue reemplazado por un suelo de vidrio, y la reja de protección por una pared de vidrio inclinada hacia el vacío.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conveyor dir="l"/>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4000"/>
                                        <p:tgtEl>
                                          <p:spTgt spid="31746"/>
                                        </p:tgtEl>
                                      </p:cBhvr>
                                    </p:animEffect>
                                    <p:set>
                                      <p:cBhvr>
                                        <p:cTn id="7" dur="1" fill="hold">
                                          <p:stCondLst>
                                            <p:cond delay="3999"/>
                                          </p:stCondLst>
                                        </p:cTn>
                                        <p:tgtEl>
                                          <p:spTgt spid="3174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aragcarnbras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paragcarnbras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sensación, a 57 metros de altitud, es impresionante. La altura total de la Torre con las antenas es de 324 metros, la segunda planta se encuentra a 115 y la tercera a 276.</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conveyor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4000"/>
                                        <p:tgtEl>
                                          <p:spTgt spid="4"/>
                                        </p:tgtEl>
                                      </p:cBhvr>
                                    </p:animEffect>
                                  </p:childTnLst>
                                </p:cTn>
                              </p:par>
                              <p:par>
                                <p:cTn id="8" presetID="21"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4000"/>
                                        <p:tgtEl>
                                          <p:spTgt spid="7"/>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3"/>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strVal val="#ppt_w+.3"/>
                                          </p:val>
                                        </p:tav>
                                        <p:tav tm="100000">
                                          <p:val>
                                            <p:strVal val="#ppt_w"/>
                                          </p:val>
                                        </p:tav>
                                      </p:tavLst>
                                    </p:anim>
                                    <p:anim calcmode="lin" valueType="num">
                                      <p:cBhvr>
                                        <p:cTn id="19" dur="4000" fill="hold"/>
                                        <p:tgtEl>
                                          <p:spTgt spid="7"/>
                                        </p:tgtEl>
                                        <p:attrNameLst>
                                          <p:attrName>ppt_h</p:attrName>
                                        </p:attrNameLst>
                                      </p:cBhvr>
                                      <p:tavLst>
                                        <p:tav tm="0">
                                          <p:val>
                                            <p:strVal val="#ppt_h"/>
                                          </p:val>
                                        </p:tav>
                                        <p:tav tm="100000">
                                          <p:val>
                                            <p:strVal val="#ppt_h"/>
                                          </p:val>
                                        </p:tav>
                                      </p:tavLst>
                                    </p:anim>
                                    <p:animEffect transition="in" filter="fade">
                                      <p:cBhvr>
                                        <p:cTn id="20" dur="4000"/>
                                        <p:tgtEl>
                                          <p:spTgt spid="7"/>
                                        </p:tgtEl>
                                      </p:cBhvr>
                                    </p:animEffec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0" fill="hold"/>
                                        <p:tgtEl>
                                          <p:spTgt spid="4"/>
                                        </p:tgtEl>
                                        <p:attrNameLst>
                                          <p:attrName>ppt_w</p:attrName>
                                        </p:attrNameLst>
                                      </p:cBhvr>
                                      <p:tavLst>
                                        <p:tav tm="0">
                                          <p:val>
                                            <p:strVal val="4/3*#ppt_w"/>
                                          </p:val>
                                        </p:tav>
                                        <p:tav tm="100000">
                                          <p:val>
                                            <p:strVal val="#ppt_w"/>
                                          </p:val>
                                        </p:tav>
                                      </p:tavLst>
                                    </p:anim>
                                    <p:anim calcmode="lin" valueType="num">
                                      <p:cBhvr>
                                        <p:cTn id="24" dur="4000" fill="hold"/>
                                        <p:tgtEl>
                                          <p:spTgt spid="4"/>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4000" fill="hold"/>
                                        <p:tgtEl>
                                          <p:spTgt spid="7"/>
                                        </p:tgtEl>
                                        <p:attrNameLst>
                                          <p:attrName>ppt_w</p:attrName>
                                        </p:attrNameLst>
                                      </p:cBhvr>
                                      <p:tavLst>
                                        <p:tav tm="0">
                                          <p:val>
                                            <p:strVal val="4/3*#ppt_w"/>
                                          </p:val>
                                        </p:tav>
                                        <p:tav tm="100000">
                                          <p:val>
                                            <p:strVal val="#ppt_w"/>
                                          </p:val>
                                        </p:tav>
                                      </p:tavLst>
                                    </p:anim>
                                    <p:anim calcmode="lin" valueType="num">
                                      <p:cBhvr>
                                        <p:cTn id="28" dur="4000" fill="hold"/>
                                        <p:tgtEl>
                                          <p:spTgt spid="7"/>
                                        </p:tgtEl>
                                        <p:attrNameLst>
                                          <p:attrName>ppt_h</p:attrName>
                                        </p:attrNameLst>
                                      </p:cBhvr>
                                      <p:tavLst>
                                        <p:tav tm="0">
                                          <p:val>
                                            <p:strVal val="4/3*#ppt_h"/>
                                          </p:val>
                                        </p:tav>
                                        <p:tav tm="100000">
                                          <p:val>
                                            <p:strVal val="#ppt_h"/>
                                          </p:val>
                                        </p:tav>
                                      </p:tavLst>
                                    </p:anim>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rio carnaval 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Triángulo rectángulo"/>
          <p:cNvSpPr/>
          <p:nvPr/>
        </p:nvSpPr>
        <p:spPr>
          <a:xfrm>
            <a:off x="0" y="0"/>
            <a:ext cx="9144000" cy="5715000"/>
          </a:xfrm>
          <a:prstGeom prst="rtTriangle">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flipH="1" flipV="1">
            <a:off x="0" y="0"/>
            <a:ext cx="9144000" cy="5715000"/>
          </a:xfrm>
          <a:prstGeom prst="rtTriangle">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 su estructura de hierro, se registra un incesante flujo ascendente y descendente, ya que la Torre Eiffel es un gigantesco belvedere al que acuden cada año siete millones de turistas del mundo entero para contemplar París a sus pies.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isContent="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12"/>
                                        </p:tgtEl>
                                        <p:attrNameLst>
                                          <p:attrName>ppt_x</p:attrName>
                                        </p:attrNameLst>
                                      </p:cBhvr>
                                      <p:tavLst>
                                        <p:tav tm="0">
                                          <p:val>
                                            <p:strVal val="ppt_x"/>
                                          </p:val>
                                        </p:tav>
                                        <p:tav tm="100000">
                                          <p:val>
                                            <p:strVal val="ppt_x-ppt_w/2"/>
                                          </p:val>
                                        </p:tav>
                                      </p:tavLst>
                                    </p:anim>
                                    <p:anim calcmode="lin" valueType="num">
                                      <p:cBhvr>
                                        <p:cTn id="7" dur="4000"/>
                                        <p:tgtEl>
                                          <p:spTgt spid="12"/>
                                        </p:tgtEl>
                                        <p:attrNameLst>
                                          <p:attrName>ppt_y</p:attrName>
                                        </p:attrNameLst>
                                      </p:cBhvr>
                                      <p:tavLst>
                                        <p:tav tm="0">
                                          <p:val>
                                            <p:strVal val="ppt_y"/>
                                          </p:val>
                                        </p:tav>
                                        <p:tav tm="100000">
                                          <p:val>
                                            <p:strVal val="ppt_y"/>
                                          </p:val>
                                        </p:tav>
                                      </p:tavLst>
                                    </p:anim>
                                    <p:anim calcmode="lin" valueType="num">
                                      <p:cBhvr>
                                        <p:cTn id="8" dur="4000"/>
                                        <p:tgtEl>
                                          <p:spTgt spid="12"/>
                                        </p:tgtEl>
                                        <p:attrNameLst>
                                          <p:attrName>ppt_w</p:attrName>
                                        </p:attrNameLst>
                                      </p:cBhvr>
                                      <p:tavLst>
                                        <p:tav tm="0">
                                          <p:val>
                                            <p:strVal val="ppt_w"/>
                                          </p:val>
                                        </p:tav>
                                        <p:tav tm="100000">
                                          <p:val>
                                            <p:fltVal val="0"/>
                                          </p:val>
                                        </p:tav>
                                      </p:tavLst>
                                    </p:anim>
                                    <p:anim calcmode="lin" valueType="num">
                                      <p:cBhvr>
                                        <p:cTn id="9" dur="4000"/>
                                        <p:tgtEl>
                                          <p:spTgt spid="12"/>
                                        </p:tgtEl>
                                        <p:attrNameLst>
                                          <p:attrName>ppt_h</p:attrName>
                                        </p:attrNameLst>
                                      </p:cBhvr>
                                      <p:tavLst>
                                        <p:tav tm="0">
                                          <p:val>
                                            <p:strVal val="ppt_h"/>
                                          </p:val>
                                        </p:tav>
                                        <p:tav tm="100000">
                                          <p:val>
                                            <p:strVal val="ppt_h"/>
                                          </p:val>
                                        </p:tav>
                                      </p:tavLst>
                                    </p:anim>
                                    <p:set>
                                      <p:cBhvr>
                                        <p:cTn id="10" dur="1" fill="hold">
                                          <p:stCondLst>
                                            <p:cond delay="3999"/>
                                          </p:stCondLst>
                                        </p:cTn>
                                        <p:tgtEl>
                                          <p:spTgt spid="1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18"/>
                                        </p:tgtEl>
                                        <p:attrNameLst>
                                          <p:attrName>ppt_x</p:attrName>
                                        </p:attrNameLst>
                                      </p:cBhvr>
                                      <p:tavLst>
                                        <p:tav tm="0">
                                          <p:val>
                                            <p:strVal val="ppt_x"/>
                                          </p:val>
                                        </p:tav>
                                        <p:tav tm="100000">
                                          <p:val>
                                            <p:strVal val="ppt_x+ppt_w/2"/>
                                          </p:val>
                                        </p:tav>
                                      </p:tavLst>
                                    </p:anim>
                                    <p:anim calcmode="lin" valueType="num">
                                      <p:cBhvr>
                                        <p:cTn id="13" dur="4000"/>
                                        <p:tgtEl>
                                          <p:spTgt spid="18"/>
                                        </p:tgtEl>
                                        <p:attrNameLst>
                                          <p:attrName>ppt_y</p:attrName>
                                        </p:attrNameLst>
                                      </p:cBhvr>
                                      <p:tavLst>
                                        <p:tav tm="0">
                                          <p:val>
                                            <p:strVal val="ppt_y"/>
                                          </p:val>
                                        </p:tav>
                                        <p:tav tm="100000">
                                          <p:val>
                                            <p:strVal val="ppt_y"/>
                                          </p:val>
                                        </p:tav>
                                      </p:tavLst>
                                    </p:anim>
                                    <p:anim calcmode="lin" valueType="num">
                                      <p:cBhvr>
                                        <p:cTn id="14" dur="4000"/>
                                        <p:tgtEl>
                                          <p:spTgt spid="18"/>
                                        </p:tgtEl>
                                        <p:attrNameLst>
                                          <p:attrName>ppt_w</p:attrName>
                                        </p:attrNameLst>
                                      </p:cBhvr>
                                      <p:tavLst>
                                        <p:tav tm="0">
                                          <p:val>
                                            <p:strVal val="ppt_w"/>
                                          </p:val>
                                        </p:tav>
                                        <p:tav tm="100000">
                                          <p:val>
                                            <p:fltVal val="0"/>
                                          </p:val>
                                        </p:tav>
                                      </p:tavLst>
                                    </p:anim>
                                    <p:anim calcmode="lin" valueType="num">
                                      <p:cBhvr>
                                        <p:cTn id="15" dur="4000"/>
                                        <p:tgtEl>
                                          <p:spTgt spid="18"/>
                                        </p:tgtEl>
                                        <p:attrNameLst>
                                          <p:attrName>ppt_h</p:attrName>
                                        </p:attrNameLst>
                                      </p:cBhvr>
                                      <p:tavLst>
                                        <p:tav tm="0">
                                          <p:val>
                                            <p:strVal val="ppt_h"/>
                                          </p:val>
                                        </p:tav>
                                        <p:tav tm="100000">
                                          <p:val>
                                            <p:strVal val="ppt_h"/>
                                          </p:val>
                                        </p:tav>
                                      </p:tavLst>
                                    </p:anim>
                                    <p:set>
                                      <p:cBhvr>
                                        <p:cTn id="16" dur="1" fill="hold">
                                          <p:stCondLst>
                                            <p:cond delay="3999"/>
                                          </p:stCondLst>
                                        </p:cTn>
                                        <p:tgtEl>
                                          <p:spTgt spid="1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ppt_w</p:attrName>
                                        </p:attrNameLst>
                                      </p:cBhvr>
                                      <p:tavLst>
                                        <p:tav tm="0">
                                          <p:val>
                                            <p:fltVal val="0"/>
                                          </p:val>
                                        </p:tav>
                                        <p:tav tm="100000">
                                          <p:val>
                                            <p:strVal val="#ppt_w"/>
                                          </p:val>
                                        </p:tav>
                                      </p:tavLst>
                                    </p:anim>
                                    <p:anim calcmode="lin" valueType="num">
                                      <p:cBhvr>
                                        <p:cTn id="20" dur="4000" fill="hold"/>
                                        <p:tgtEl>
                                          <p:spTgt spid="6"/>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in)">
                                      <p:cBhvr>
                                        <p:cTn id="23" dur="4000"/>
                                        <p:tgtEl>
                                          <p:spTgt spid="6"/>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t_gualeguaychu18-fabian_godo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ent_gualeguaychu18-fabian_godo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Espaciar y administrar ese flujo interminable de gente es uno de los objetivos de la renovación de la primera planta, ya que la tercera tiene una capacidad máxima de 400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r"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4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4000"/>
                                        <p:tgtEl>
                                          <p:spTgt spid="7"/>
                                        </p:tgtEl>
                                      </p:cBhvr>
                                    </p:animEffect>
                                  </p:childTnLst>
                                </p:cTn>
                              </p:par>
                              <p:par>
                                <p:cTn id="11" presetID="4"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4000"/>
                                        <p:tgtEl>
                                          <p:spTgt spid="7"/>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Ana María\Escritorio\puente-hacia-el-bosque-postales-de-nuestro-planeta.jpg"/>
          <p:cNvPicPr>
            <a:picLocks noChangeAspect="1" noChangeArrowheads="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tx2">
              <a:lumMod val="1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tx2">
              <a:lumMod val="1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nueva plataforma, con el vacío visible bajo sus pies, algunos visitantes permanecen prudentemente en la parte opaca, al lado de la superficie de vidrio. Otros, sobre todo los niños, se entregan con regocijo y sin miedo a la contemplación de esa vista en picado, a 57 metros del nivel del suelo.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ythrough/>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1+ppt_w/2"/>
                                          </p:val>
                                        </p:tav>
                                      </p:tavLst>
                                    </p:anim>
                                    <p:anim calcmode="lin" valueType="num">
                                      <p:cBhvr additive="base">
                                        <p:cTn id="7" dur="4000"/>
                                        <p:tgtEl>
                                          <p:spTgt spid="4"/>
                                        </p:tgtEl>
                                        <p:attrNameLst>
                                          <p:attrName>ppt_y</p:attrName>
                                        </p:attrNameLst>
                                      </p:cBhvr>
                                      <p:tavLst>
                                        <p:tav tm="0">
                                          <p:val>
                                            <p:strVal val="ppt_y"/>
                                          </p:val>
                                        </p:tav>
                                        <p:tav tm="100000">
                                          <p:val>
                                            <p:strVal val="ppt_y"/>
                                          </p:val>
                                        </p:tav>
                                      </p:tavLst>
                                    </p:anim>
                                    <p:set>
                                      <p:cBhvr>
                                        <p:cTn id="8" dur="1" fill="hold">
                                          <p:stCondLst>
                                            <p:cond delay="3999"/>
                                          </p:stCondLst>
                                        </p:cTn>
                                        <p:tgtEl>
                                          <p:spTgt spid="4"/>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4000"/>
                                        <p:tgtEl>
                                          <p:spTgt spid="4"/>
                                        </p:tgtEl>
                                      </p:cBhvr>
                                    </p:animEffect>
                                    <p:set>
                                      <p:cBhvr>
                                        <p:cTn id="11" dur="1" fill="hold">
                                          <p:stCondLst>
                                            <p:cond delay="3999"/>
                                          </p:stCondLst>
                                        </p:cTn>
                                        <p:tgtEl>
                                          <p:spTgt spid="4"/>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4000"/>
                                        <p:tgtEl>
                                          <p:spTgt spid="3"/>
                                        </p:tgtEl>
                                        <p:attrNameLst>
                                          <p:attrName>ppt_x</p:attrName>
                                        </p:attrNameLst>
                                      </p:cBhvr>
                                      <p:tavLst>
                                        <p:tav tm="0">
                                          <p:val>
                                            <p:strVal val="ppt_x"/>
                                          </p:val>
                                        </p:tav>
                                        <p:tav tm="100000">
                                          <p:val>
                                            <p:strVal val="0-ppt_w/2"/>
                                          </p:val>
                                        </p:tav>
                                      </p:tavLst>
                                    </p:anim>
                                    <p:anim calcmode="lin" valueType="num">
                                      <p:cBhvr additive="base">
                                        <p:cTn id="14" dur="4000"/>
                                        <p:tgtEl>
                                          <p:spTgt spid="3"/>
                                        </p:tgtEl>
                                        <p:attrNameLst>
                                          <p:attrName>ppt_y</p:attrName>
                                        </p:attrNameLst>
                                      </p:cBhvr>
                                      <p:tavLst>
                                        <p:tav tm="0">
                                          <p:val>
                                            <p:strVal val="ppt_y"/>
                                          </p:val>
                                        </p:tav>
                                        <p:tav tm="100000">
                                          <p:val>
                                            <p:strVal val="ppt_y"/>
                                          </p:val>
                                        </p:tav>
                                      </p:tavLst>
                                    </p:anim>
                                    <p:set>
                                      <p:cBhvr>
                                        <p:cTn id="15" dur="1" fill="hold">
                                          <p:stCondLst>
                                            <p:cond delay="3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4000"/>
                                        <p:tgtEl>
                                          <p:spTgt spid="3"/>
                                        </p:tgtEl>
                                      </p:cBhvr>
                                    </p:animEffect>
                                    <p:set>
                                      <p:cBhvr>
                                        <p:cTn id="18" dur="1" fill="hold">
                                          <p:stCondLst>
                                            <p:cond delay="3999"/>
                                          </p:stCondLst>
                                        </p:cTn>
                                        <p:tgtEl>
                                          <p:spTgt spid="3"/>
                                        </p:tgtEl>
                                        <p:attrNameLst>
                                          <p:attrName>style.visibility</p:attrName>
                                        </p:attrNameLst>
                                      </p:cBhvr>
                                      <p:to>
                                        <p:strVal val="hidden"/>
                                      </p:to>
                                    </p:set>
                                  </p:childTnLst>
                                </p:cTn>
                              </p:par>
                              <p:par>
                                <p:cTn id="19" presetID="8" presetClass="entr" presetSubtype="32" fill="hold" nodeType="withEffect">
                                  <p:stCondLst>
                                    <p:cond delay="0"/>
                                  </p:stCondLst>
                                  <p:childTnLst>
                                    <p:set>
                                      <p:cBhvr>
                                        <p:cTn id="20" dur="1" fill="hold">
                                          <p:stCondLst>
                                            <p:cond delay="0"/>
                                          </p:stCondLst>
                                        </p:cTn>
                                        <p:tgtEl>
                                          <p:spTgt spid="46082"/>
                                        </p:tgtEl>
                                        <p:attrNameLst>
                                          <p:attrName>style.visibility</p:attrName>
                                        </p:attrNameLst>
                                      </p:cBhvr>
                                      <p:to>
                                        <p:strVal val="visible"/>
                                      </p:to>
                                    </p:set>
                                    <p:animEffect transition="in" filter="diamond(out)">
                                      <p:cBhvr>
                                        <p:cTn id="21" dur="4000"/>
                                        <p:tgtEl>
                                          <p:spTgt spid="46082"/>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46082"/>
                                        </p:tgtEl>
                                        <p:attrNameLst>
                                          <p:attrName>style.visibility</p:attrName>
                                        </p:attrNameLst>
                                      </p:cBhvr>
                                      <p:to>
                                        <p:strVal val="visible"/>
                                      </p:to>
                                    </p:set>
                                    <p:anim calcmode="lin" valueType="num">
                                      <p:cBhvr>
                                        <p:cTn id="24" dur="4000" fill="hold"/>
                                        <p:tgtEl>
                                          <p:spTgt spid="46082"/>
                                        </p:tgtEl>
                                        <p:attrNameLst>
                                          <p:attrName>ppt_w</p:attrName>
                                        </p:attrNameLst>
                                      </p:cBhvr>
                                      <p:tavLst>
                                        <p:tav tm="0">
                                          <p:val>
                                            <p:strVal val="#ppt_w+.3"/>
                                          </p:val>
                                        </p:tav>
                                        <p:tav tm="100000">
                                          <p:val>
                                            <p:strVal val="#ppt_w"/>
                                          </p:val>
                                        </p:tav>
                                      </p:tavLst>
                                    </p:anim>
                                    <p:anim calcmode="lin" valueType="num">
                                      <p:cBhvr>
                                        <p:cTn id="25" dur="4000" fill="hold"/>
                                        <p:tgtEl>
                                          <p:spTgt spid="46082"/>
                                        </p:tgtEl>
                                        <p:attrNameLst>
                                          <p:attrName>ppt_h</p:attrName>
                                        </p:attrNameLst>
                                      </p:cBhvr>
                                      <p:tavLst>
                                        <p:tav tm="0">
                                          <p:val>
                                            <p:strVal val="#ppt_h"/>
                                          </p:val>
                                        </p:tav>
                                        <p:tav tm="100000">
                                          <p:val>
                                            <p:strVal val="#ppt_h"/>
                                          </p:val>
                                        </p:tav>
                                      </p:tavLst>
                                    </p:anim>
                                    <p:animEffect transition="in" filter="fade">
                                      <p:cBhvr>
                                        <p:cTn id="26" dur="4000"/>
                                        <p:tgtEl>
                                          <p:spTgt spid="46082"/>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27.jpg"/>
          <p:cNvPicPr>
            <a:picLocks noChangeAspect="1" noChangeArrowheads="1"/>
          </p:cNvPicPr>
          <p:nvPr/>
        </p:nvPicPr>
        <p:blipFill>
          <a:blip r:embed="rId2" cstate="print"/>
          <a:stretch>
            <a:fillRect/>
          </a:stretch>
        </p:blipFill>
        <p:spPr bwMode="auto">
          <a:xfrm>
            <a:off x="-684584" y="0"/>
            <a:ext cx="1058517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Forma libre"/>
          <p:cNvSpPr/>
          <p:nvPr/>
        </p:nvSpPr>
        <p:spPr>
          <a:xfrm flipH="1">
            <a:off x="4500563" y="0"/>
            <a:ext cx="4957762"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orma libre"/>
          <p:cNvSpPr/>
          <p:nvPr/>
        </p:nvSpPr>
        <p:spPr>
          <a:xfrm>
            <a:off x="-242888" y="0"/>
            <a:ext cx="4814888"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3214688" y="0"/>
            <a:ext cx="5500687"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orma libre"/>
          <p:cNvSpPr/>
          <p:nvPr/>
        </p:nvSpPr>
        <p:spPr>
          <a:xfrm>
            <a:off x="500063" y="-53975"/>
            <a:ext cx="5500687"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CuadroTexto"/>
          <p:cNvSpPr txBox="1"/>
          <p:nvPr/>
        </p:nvSpPr>
        <p:spPr>
          <a:xfrm>
            <a:off x="395536" y="4585692"/>
            <a:ext cx="8064896" cy="954107"/>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Gustave</a:t>
            </a:r>
            <a:r>
              <a:rPr lang="es-ES" sz="2000" b="1" i="1" dirty="0" smtClean="0">
                <a:effectLst>
                  <a:glow rad="101600">
                    <a:srgbClr val="C00000">
                      <a:alpha val="60000"/>
                    </a:srgbClr>
                  </a:glow>
                  <a:outerShdw blurRad="38100" dist="38100" dir="2700000" algn="tl">
                    <a:srgbClr val="000000">
                      <a:alpha val="43137"/>
                    </a:srgbClr>
                  </a:outerShdw>
                </a:effectLst>
              </a:rPr>
              <a:t> Eiffel en la base de la famosa torre que lleva su nombre.</a:t>
            </a:r>
          </a:p>
          <a:p>
            <a:r>
              <a:rPr lang="es-ES" i="1" dirty="0" smtClean="0">
                <a:effectLst>
                  <a:glow rad="101600">
                    <a:srgbClr val="C00000">
                      <a:alpha val="60000"/>
                    </a:srgbClr>
                  </a:glow>
                  <a:outerShdw blurRad="38100" dist="38100" dir="2700000" algn="tl">
                    <a:srgbClr val="000000">
                      <a:alpha val="43137"/>
                    </a:srgbClr>
                  </a:outerShdw>
                </a:effectLst>
              </a:rPr>
              <a:t>Pese a que era un excelente ingeniero, el éxito de </a:t>
            </a:r>
            <a:r>
              <a:rPr lang="es-ES" i="1" dirty="0" err="1" smtClean="0">
                <a:effectLst>
                  <a:glow rad="101600">
                    <a:srgbClr val="C00000">
                      <a:alpha val="60000"/>
                    </a:srgbClr>
                  </a:glow>
                  <a:outerShdw blurRad="38100" dist="38100" dir="2700000" algn="tl">
                    <a:srgbClr val="000000">
                      <a:alpha val="43137"/>
                    </a:srgbClr>
                  </a:outerShdw>
                </a:effectLst>
              </a:rPr>
              <a:t>Gustave</a:t>
            </a:r>
            <a:r>
              <a:rPr lang="es-ES" i="1" dirty="0" smtClean="0">
                <a:effectLst>
                  <a:glow rad="101600">
                    <a:srgbClr val="C00000">
                      <a:alpha val="60000"/>
                    </a:srgbClr>
                  </a:glow>
                  <a:outerShdw blurRad="38100" dist="38100" dir="2700000" algn="tl">
                    <a:srgbClr val="000000">
                      <a:alpha val="43137"/>
                    </a:srgbClr>
                  </a:outerShdw>
                </a:effectLst>
              </a:rPr>
              <a:t> Eiffel residió aún más en sus dotes de empresario.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pageCurlDoub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0-ppt_w/2"/>
                                          </p:val>
                                        </p:tav>
                                      </p:tavLst>
                                    </p:anim>
                                    <p:anim calcmode="lin" valueType="num">
                                      <p:cBhvr additive="base">
                                        <p:cTn id="7" dur="4000"/>
                                        <p:tgtEl>
                                          <p:spTgt spid="4"/>
                                        </p:tgtEl>
                                        <p:attrNameLst>
                                          <p:attrName>ppt_y</p:attrName>
                                        </p:attrNameLst>
                                      </p:cBhvr>
                                      <p:tavLst>
                                        <p:tav tm="0">
                                          <p:val>
                                            <p:strVal val="ppt_y"/>
                                          </p:val>
                                        </p:tav>
                                        <p:tav tm="100000">
                                          <p:val>
                                            <p:strVal val="ppt_y"/>
                                          </p:val>
                                        </p:tav>
                                      </p:tavLst>
                                    </p:anim>
                                    <p:set>
                                      <p:cBhvr>
                                        <p:cTn id="8" dur="1" fill="hold">
                                          <p:stCondLst>
                                            <p:cond delay="3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7"/>
                                        </p:tgtEl>
                                        <p:attrNameLst>
                                          <p:attrName>ppt_x</p:attrName>
                                        </p:attrNameLst>
                                      </p:cBhvr>
                                      <p:tavLst>
                                        <p:tav tm="0">
                                          <p:val>
                                            <p:strVal val="ppt_x"/>
                                          </p:val>
                                        </p:tav>
                                        <p:tav tm="100000">
                                          <p:val>
                                            <p:strVal val="1+ppt_w/2"/>
                                          </p:val>
                                        </p:tav>
                                      </p:tavLst>
                                    </p:anim>
                                    <p:anim calcmode="lin" valueType="num">
                                      <p:cBhvr additive="base">
                                        <p:cTn id="11" dur="4000"/>
                                        <p:tgtEl>
                                          <p:spTgt spid="7"/>
                                        </p:tgtEl>
                                        <p:attrNameLst>
                                          <p:attrName>ppt_y</p:attrName>
                                        </p:attrNameLst>
                                      </p:cBhvr>
                                      <p:tavLst>
                                        <p:tav tm="0">
                                          <p:val>
                                            <p:strVal val="ppt_y"/>
                                          </p:val>
                                        </p:tav>
                                        <p:tav tm="100000">
                                          <p:val>
                                            <p:strVal val="ppt_y"/>
                                          </p:val>
                                        </p:tav>
                                      </p:tavLst>
                                    </p:anim>
                                    <p:set>
                                      <p:cBhvr>
                                        <p:cTn id="12" dur="1" fill="hold">
                                          <p:stCondLst>
                                            <p:cond delay="3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4000"/>
                                        <p:tgtEl>
                                          <p:spTgt spid="6"/>
                                        </p:tgtEl>
                                        <p:attrNameLst>
                                          <p:attrName>ppt_x</p:attrName>
                                        </p:attrNameLst>
                                      </p:cBhvr>
                                      <p:tavLst>
                                        <p:tav tm="0">
                                          <p:val>
                                            <p:strVal val="ppt_x"/>
                                          </p:val>
                                        </p:tav>
                                        <p:tav tm="100000">
                                          <p:val>
                                            <p:strVal val="1+ppt_w/2"/>
                                          </p:val>
                                        </p:tav>
                                      </p:tavLst>
                                    </p:anim>
                                    <p:anim calcmode="lin" valueType="num">
                                      <p:cBhvr additive="base">
                                        <p:cTn id="15" dur="4000"/>
                                        <p:tgtEl>
                                          <p:spTgt spid="6"/>
                                        </p:tgtEl>
                                        <p:attrNameLst>
                                          <p:attrName>ppt_y</p:attrName>
                                        </p:attrNameLst>
                                      </p:cBhvr>
                                      <p:tavLst>
                                        <p:tav tm="0">
                                          <p:val>
                                            <p:strVal val="ppt_y"/>
                                          </p:val>
                                        </p:tav>
                                        <p:tav tm="100000">
                                          <p:val>
                                            <p:strVal val="ppt_y"/>
                                          </p:val>
                                        </p:tav>
                                      </p:tavLst>
                                    </p:anim>
                                    <p:set>
                                      <p:cBhvr>
                                        <p:cTn id="16" dur="1" fill="hold">
                                          <p:stCondLst>
                                            <p:cond delay="3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4000"/>
                                        <p:tgtEl>
                                          <p:spTgt spid="8"/>
                                        </p:tgtEl>
                                        <p:attrNameLst>
                                          <p:attrName>ppt_x</p:attrName>
                                        </p:attrNameLst>
                                      </p:cBhvr>
                                      <p:tavLst>
                                        <p:tav tm="0">
                                          <p:val>
                                            <p:strVal val="ppt_x"/>
                                          </p:val>
                                        </p:tav>
                                        <p:tav tm="100000">
                                          <p:val>
                                            <p:strVal val="0-ppt_w/2"/>
                                          </p:val>
                                        </p:tav>
                                      </p:tavLst>
                                    </p:anim>
                                    <p:anim calcmode="lin" valueType="num">
                                      <p:cBhvr additive="base">
                                        <p:cTn id="19" dur="4000"/>
                                        <p:tgtEl>
                                          <p:spTgt spid="8"/>
                                        </p:tgtEl>
                                        <p:attrNameLst>
                                          <p:attrName>ppt_y</p:attrName>
                                        </p:attrNameLst>
                                      </p:cBhvr>
                                      <p:tavLst>
                                        <p:tav tm="0">
                                          <p:val>
                                            <p:strVal val="ppt_y"/>
                                          </p:val>
                                        </p:tav>
                                        <p:tav tm="100000">
                                          <p:val>
                                            <p:strVal val="ppt_y"/>
                                          </p:val>
                                        </p:tav>
                                      </p:tavLst>
                                    </p:anim>
                                    <p:set>
                                      <p:cBhvr>
                                        <p:cTn id="20" dur="1" fill="hold">
                                          <p:stCondLst>
                                            <p:cond delay="3999"/>
                                          </p:stCondLst>
                                        </p:cTn>
                                        <p:tgtEl>
                                          <p:spTgt spid="8"/>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4000" fill="hold"/>
                                        <p:tgtEl>
                                          <p:spTgt spid="11"/>
                                        </p:tgtEl>
                                        <p:attrNameLst>
                                          <p:attrName>ppt_w</p:attrName>
                                        </p:attrNameLst>
                                      </p:cBhvr>
                                      <p:tavLst>
                                        <p:tav tm="0">
                                          <p:val>
                                            <p:fltVal val="0"/>
                                          </p:val>
                                        </p:tav>
                                        <p:tav tm="100000">
                                          <p:val>
                                            <p:strVal val="#ppt_w"/>
                                          </p:val>
                                        </p:tav>
                                      </p:tavLst>
                                    </p:anim>
                                    <p:anim calcmode="lin" valueType="num">
                                      <p:cBhvr>
                                        <p:cTn id="24" dur="4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Ana María\Escritorio\zzSin título-2.jpg"/>
          <p:cNvPicPr>
            <a:picLocks noChangeAspect="1" noChangeArrowheads="1"/>
          </p:cNvPicPr>
          <p:nvPr/>
        </p:nvPicPr>
        <p:blipFill>
          <a:blip r:embed="rId2" cstate="print"/>
          <a:stretch>
            <a:fillRect/>
          </a:stretch>
        </p:blipFill>
        <p:spPr bwMode="auto">
          <a:xfrm>
            <a:off x="23722" y="0"/>
            <a:ext cx="90965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roceso"/>
          <p:cNvSpPr/>
          <p:nvPr/>
        </p:nvSpPr>
        <p:spPr>
          <a:xfrm>
            <a:off x="0" y="0"/>
            <a:ext cx="9144000" cy="5715000"/>
          </a:xfrm>
          <a:prstGeom prst="flowChartProcess">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roceso"/>
          <p:cNvSpPr/>
          <p:nvPr/>
        </p:nvSpPr>
        <p:spPr>
          <a:xfrm>
            <a:off x="0" y="0"/>
            <a:ext cx="9144000" cy="5715000"/>
          </a:xfrm>
          <a:prstGeom prst="flowChartProcess">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 name="2 Proceso"/>
          <p:cNvSpPr/>
          <p:nvPr/>
        </p:nvSpPr>
        <p:spPr>
          <a:xfrm>
            <a:off x="0" y="0"/>
            <a:ext cx="9144000" cy="5715000"/>
          </a:xfrm>
          <a:prstGeom prst="flowChartProcess">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Proceso"/>
          <p:cNvSpPr/>
          <p:nvPr/>
        </p:nvSpPr>
        <p:spPr>
          <a:xfrm>
            <a:off x="0" y="0"/>
            <a:ext cx="9144000" cy="5715000"/>
          </a:xfrm>
          <a:prstGeom prst="flowChartProcess">
            <a:avLst/>
          </a:prstGeom>
          <a:solidFill>
            <a:srgbClr val="FFEEB7">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Eiffel fue construida entre los años 1887 y 1889 con el objetivo de celebrar la Feria Mundial que conmemoraba los 100 años de la Revolución Francesa. Fue abierta a los visitantes el 6 de mayo de 1889.</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500"/>
                                  </p:stCondLst>
                                  <p:childTnLst>
                                    <p:anim calcmode="lin" valueType="num">
                                      <p:cBhvr>
                                        <p:cTn id="6" dur="4000"/>
                                        <p:tgtEl>
                                          <p:spTgt spid="4"/>
                                        </p:tgtEl>
                                        <p:attrNameLst>
                                          <p:attrName>ppt_x</p:attrName>
                                        </p:attrNameLst>
                                      </p:cBhvr>
                                      <p:tavLst>
                                        <p:tav tm="0">
                                          <p:val>
                                            <p:strVal val="ppt_x"/>
                                          </p:val>
                                        </p:tav>
                                        <p:tav tm="100000">
                                          <p:val>
                                            <p:strVal val="ppt_x+ppt_w/2"/>
                                          </p:val>
                                        </p:tav>
                                      </p:tavLst>
                                    </p:anim>
                                    <p:anim calcmode="lin" valueType="num">
                                      <p:cBhvr>
                                        <p:cTn id="7" dur="4000"/>
                                        <p:tgtEl>
                                          <p:spTgt spid="4"/>
                                        </p:tgtEl>
                                        <p:attrNameLst>
                                          <p:attrName>ppt_y</p:attrName>
                                        </p:attrNameLst>
                                      </p:cBhvr>
                                      <p:tavLst>
                                        <p:tav tm="0">
                                          <p:val>
                                            <p:strVal val="ppt_y"/>
                                          </p:val>
                                        </p:tav>
                                        <p:tav tm="100000">
                                          <p:val>
                                            <p:strVal val="ppt_y"/>
                                          </p:val>
                                        </p:tav>
                                      </p:tavLst>
                                    </p:anim>
                                    <p:anim calcmode="lin" valueType="num">
                                      <p:cBhvr>
                                        <p:cTn id="8" dur="4000"/>
                                        <p:tgtEl>
                                          <p:spTgt spid="4"/>
                                        </p:tgtEl>
                                        <p:attrNameLst>
                                          <p:attrName>ppt_w</p:attrName>
                                        </p:attrNameLst>
                                      </p:cBhvr>
                                      <p:tavLst>
                                        <p:tav tm="0">
                                          <p:val>
                                            <p:strVal val="ppt_w"/>
                                          </p:val>
                                        </p:tav>
                                        <p:tav tm="100000">
                                          <p:val>
                                            <p:fltVal val="0"/>
                                          </p:val>
                                        </p:tav>
                                      </p:tavLst>
                                    </p:anim>
                                    <p:anim calcmode="lin" valueType="num">
                                      <p:cBhvr>
                                        <p:cTn id="9" dur="4000"/>
                                        <p:tgtEl>
                                          <p:spTgt spid="4"/>
                                        </p:tgtEl>
                                        <p:attrNameLst>
                                          <p:attrName>ppt_h</p:attrName>
                                        </p:attrNameLst>
                                      </p:cBhvr>
                                      <p:tavLst>
                                        <p:tav tm="0">
                                          <p:val>
                                            <p:strVal val="ppt_h"/>
                                          </p:val>
                                        </p:tav>
                                        <p:tav tm="100000">
                                          <p:val>
                                            <p:strVal val="ppt_h"/>
                                          </p:val>
                                        </p:tav>
                                      </p:tavLst>
                                    </p:anim>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500"/>
                                  </p:stCondLst>
                                  <p:childTnLst>
                                    <p:animEffect transition="out" filter="diamond(ou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17" presetClass="exit" presetSubtype="8" fill="hold" grpId="0" nodeType="withEffect">
                                  <p:stCondLst>
                                    <p:cond delay="500"/>
                                  </p:stCondLst>
                                  <p:childTnLst>
                                    <p:anim calcmode="lin" valueType="num">
                                      <p:cBhvr>
                                        <p:cTn id="15" dur="4000"/>
                                        <p:tgtEl>
                                          <p:spTgt spid="3"/>
                                        </p:tgtEl>
                                        <p:attrNameLst>
                                          <p:attrName>ppt_x</p:attrName>
                                        </p:attrNameLst>
                                      </p:cBhvr>
                                      <p:tavLst>
                                        <p:tav tm="0">
                                          <p:val>
                                            <p:strVal val="ppt_x"/>
                                          </p:val>
                                        </p:tav>
                                        <p:tav tm="100000">
                                          <p:val>
                                            <p:strVal val="ppt_x-ppt_w/2"/>
                                          </p:val>
                                        </p:tav>
                                      </p:tavLst>
                                    </p:anim>
                                    <p:anim calcmode="lin" valueType="num">
                                      <p:cBhvr>
                                        <p:cTn id="16" dur="4000"/>
                                        <p:tgtEl>
                                          <p:spTgt spid="3"/>
                                        </p:tgtEl>
                                        <p:attrNameLst>
                                          <p:attrName>ppt_y</p:attrName>
                                        </p:attrNameLst>
                                      </p:cBhvr>
                                      <p:tavLst>
                                        <p:tav tm="0">
                                          <p:val>
                                            <p:strVal val="ppt_y"/>
                                          </p:val>
                                        </p:tav>
                                        <p:tav tm="100000">
                                          <p:val>
                                            <p:strVal val="ppt_y"/>
                                          </p:val>
                                        </p:tav>
                                      </p:tavLst>
                                    </p:anim>
                                    <p:anim calcmode="lin" valueType="num">
                                      <p:cBhvr>
                                        <p:cTn id="17" dur="4000"/>
                                        <p:tgtEl>
                                          <p:spTgt spid="3"/>
                                        </p:tgtEl>
                                        <p:attrNameLst>
                                          <p:attrName>ppt_w</p:attrName>
                                        </p:attrNameLst>
                                      </p:cBhvr>
                                      <p:tavLst>
                                        <p:tav tm="0">
                                          <p:val>
                                            <p:strVal val="ppt_w"/>
                                          </p:val>
                                        </p:tav>
                                        <p:tav tm="100000">
                                          <p:val>
                                            <p:fltVal val="0"/>
                                          </p:val>
                                        </p:tav>
                                      </p:tavLst>
                                    </p:anim>
                                    <p:anim calcmode="lin" valueType="num">
                                      <p:cBhvr>
                                        <p:cTn id="18" dur="4000"/>
                                        <p:tgtEl>
                                          <p:spTgt spid="3"/>
                                        </p:tgtEl>
                                        <p:attrNameLst>
                                          <p:attrName>ppt_h</p:attrName>
                                        </p:attrNameLst>
                                      </p:cBhvr>
                                      <p:tavLst>
                                        <p:tav tm="0">
                                          <p:val>
                                            <p:strVal val="ppt_h"/>
                                          </p:val>
                                        </p:tav>
                                        <p:tav tm="100000">
                                          <p:val>
                                            <p:strVal val="ppt_h"/>
                                          </p:val>
                                        </p:tav>
                                      </p:tavLst>
                                    </p:anim>
                                    <p:set>
                                      <p:cBhvr>
                                        <p:cTn id="19" dur="1" fill="hold">
                                          <p:stCondLst>
                                            <p:cond delay="3999"/>
                                          </p:stCondLst>
                                        </p:cTn>
                                        <p:tgtEl>
                                          <p:spTgt spid="3"/>
                                        </p:tgtEl>
                                        <p:attrNameLst>
                                          <p:attrName>style.visibility</p:attrName>
                                        </p:attrNameLst>
                                      </p:cBhvr>
                                      <p:to>
                                        <p:strVal val="hidden"/>
                                      </p:to>
                                    </p:set>
                                  </p:childTnLst>
                                </p:cTn>
                              </p:par>
                              <p:par>
                                <p:cTn id="20" presetID="8" presetClass="exit" presetSubtype="32" fill="hold" grpId="1" nodeType="withEffect">
                                  <p:stCondLst>
                                    <p:cond delay="500"/>
                                  </p:stCondLst>
                                  <p:childTnLst>
                                    <p:animEffect transition="out" filter="diamond(out)">
                                      <p:cBhvr>
                                        <p:cTn id="21" dur="4000"/>
                                        <p:tgtEl>
                                          <p:spTgt spid="3"/>
                                        </p:tgtEl>
                                      </p:cBhvr>
                                    </p:animEffect>
                                    <p:set>
                                      <p:cBhvr>
                                        <p:cTn id="22" dur="1" fill="hold">
                                          <p:stCondLst>
                                            <p:cond delay="3999"/>
                                          </p:stCondLst>
                                        </p:cTn>
                                        <p:tgtEl>
                                          <p:spTgt spid="3"/>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51202"/>
                                        </p:tgtEl>
                                        <p:attrNameLst>
                                          <p:attrName>style.visibility</p:attrName>
                                        </p:attrNameLst>
                                      </p:cBhvr>
                                      <p:to>
                                        <p:strVal val="visible"/>
                                      </p:to>
                                    </p:set>
                                    <p:anim calcmode="lin" valueType="num">
                                      <p:cBhvr>
                                        <p:cTn id="25" dur="4000" fill="hold"/>
                                        <p:tgtEl>
                                          <p:spTgt spid="51202"/>
                                        </p:tgtEl>
                                        <p:attrNameLst>
                                          <p:attrName>ppt_w</p:attrName>
                                        </p:attrNameLst>
                                      </p:cBhvr>
                                      <p:tavLst>
                                        <p:tav tm="0">
                                          <p:val>
                                            <p:fltVal val="0"/>
                                          </p:val>
                                        </p:tav>
                                        <p:tav tm="100000">
                                          <p:val>
                                            <p:strVal val="#ppt_w"/>
                                          </p:val>
                                        </p:tav>
                                      </p:tavLst>
                                    </p:anim>
                                    <p:anim calcmode="lin" valueType="num">
                                      <p:cBhvr>
                                        <p:cTn id="26" dur="4000" fill="hold"/>
                                        <p:tgtEl>
                                          <p:spTgt spid="51202"/>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51202"/>
                                        </p:tgtEl>
                                        <p:attrNameLst>
                                          <p:attrName>style.visibility</p:attrName>
                                        </p:attrNameLst>
                                      </p:cBhvr>
                                      <p:to>
                                        <p:strVal val="visible"/>
                                      </p:to>
                                    </p:set>
                                    <p:animEffect transition="in" filter="blinds(vertical)">
                                      <p:cBhvr>
                                        <p:cTn id="29" dur="4000"/>
                                        <p:tgtEl>
                                          <p:spTgt spid="51202"/>
                                        </p:tgtEl>
                                      </p:cBhvr>
                                    </p:animEffect>
                                  </p:childTnLst>
                                </p:cTn>
                              </p:par>
                              <p:par>
                                <p:cTn id="30" presetID="17" presetClass="exit" presetSubtype="8" fill="hold" grpId="0" nodeType="withEffect">
                                  <p:stCondLst>
                                    <p:cond delay="0"/>
                                  </p:stCondLst>
                                  <p:childTnLst>
                                    <p:anim calcmode="lin" valueType="num">
                                      <p:cBhvr>
                                        <p:cTn id="31" dur="4000"/>
                                        <p:tgtEl>
                                          <p:spTgt spid="5"/>
                                        </p:tgtEl>
                                        <p:attrNameLst>
                                          <p:attrName>ppt_x</p:attrName>
                                        </p:attrNameLst>
                                      </p:cBhvr>
                                      <p:tavLst>
                                        <p:tav tm="0">
                                          <p:val>
                                            <p:strVal val="ppt_x"/>
                                          </p:val>
                                        </p:tav>
                                        <p:tav tm="100000">
                                          <p:val>
                                            <p:strVal val="ppt_x-ppt_w/2"/>
                                          </p:val>
                                        </p:tav>
                                      </p:tavLst>
                                    </p:anim>
                                    <p:anim calcmode="lin" valueType="num">
                                      <p:cBhvr>
                                        <p:cTn id="32" dur="4000"/>
                                        <p:tgtEl>
                                          <p:spTgt spid="5"/>
                                        </p:tgtEl>
                                        <p:attrNameLst>
                                          <p:attrName>ppt_y</p:attrName>
                                        </p:attrNameLst>
                                      </p:cBhvr>
                                      <p:tavLst>
                                        <p:tav tm="0">
                                          <p:val>
                                            <p:strVal val="ppt_y"/>
                                          </p:val>
                                        </p:tav>
                                        <p:tav tm="100000">
                                          <p:val>
                                            <p:strVal val="ppt_y"/>
                                          </p:val>
                                        </p:tav>
                                      </p:tavLst>
                                    </p:anim>
                                    <p:anim calcmode="lin" valueType="num">
                                      <p:cBhvr>
                                        <p:cTn id="33" dur="4000"/>
                                        <p:tgtEl>
                                          <p:spTgt spid="5"/>
                                        </p:tgtEl>
                                        <p:attrNameLst>
                                          <p:attrName>ppt_w</p:attrName>
                                        </p:attrNameLst>
                                      </p:cBhvr>
                                      <p:tavLst>
                                        <p:tav tm="0">
                                          <p:val>
                                            <p:strVal val="ppt_w"/>
                                          </p:val>
                                        </p:tav>
                                        <p:tav tm="100000">
                                          <p:val>
                                            <p:fltVal val="0"/>
                                          </p:val>
                                        </p:tav>
                                      </p:tavLst>
                                    </p:anim>
                                    <p:anim calcmode="lin" valueType="num">
                                      <p:cBhvr>
                                        <p:cTn id="34" dur="4000"/>
                                        <p:tgtEl>
                                          <p:spTgt spid="5"/>
                                        </p:tgtEl>
                                        <p:attrNameLst>
                                          <p:attrName>ppt_h</p:attrName>
                                        </p:attrNameLst>
                                      </p:cBhvr>
                                      <p:tavLst>
                                        <p:tav tm="0">
                                          <p:val>
                                            <p:strVal val="ppt_h"/>
                                          </p:val>
                                        </p:tav>
                                        <p:tav tm="100000">
                                          <p:val>
                                            <p:strVal val="ppt_h"/>
                                          </p:val>
                                        </p:tav>
                                      </p:tavLst>
                                    </p:anim>
                                    <p:set>
                                      <p:cBhvr>
                                        <p:cTn id="35" dur="1" fill="hold">
                                          <p:stCondLst>
                                            <p:cond delay="3999"/>
                                          </p:stCondLst>
                                        </p:cTn>
                                        <p:tgtEl>
                                          <p:spTgt spid="5"/>
                                        </p:tgtEl>
                                        <p:attrNameLst>
                                          <p:attrName>style.visibility</p:attrName>
                                        </p:attrNameLst>
                                      </p:cBhvr>
                                      <p:to>
                                        <p:strVal val="hidden"/>
                                      </p:to>
                                    </p:set>
                                  </p:childTnLst>
                                </p:cTn>
                              </p:par>
                              <p:par>
                                <p:cTn id="36" presetID="8" presetClass="exit" presetSubtype="16" fill="hold" grpId="1" nodeType="withEffect">
                                  <p:stCondLst>
                                    <p:cond delay="0"/>
                                  </p:stCondLst>
                                  <p:childTnLst>
                                    <p:animEffect transition="out" filter="diamond(in)">
                                      <p:cBhvr>
                                        <p:cTn id="37" dur="4000"/>
                                        <p:tgtEl>
                                          <p:spTgt spid="5"/>
                                        </p:tgtEl>
                                      </p:cBhvr>
                                    </p:animEffect>
                                    <p:set>
                                      <p:cBhvr>
                                        <p:cTn id="38" dur="1" fill="hold">
                                          <p:stCondLst>
                                            <p:cond delay="3999"/>
                                          </p:stCondLst>
                                        </p:cTn>
                                        <p:tgtEl>
                                          <p:spTgt spid="5"/>
                                        </p:tgtEl>
                                        <p:attrNameLst>
                                          <p:attrName>style.visibility</p:attrName>
                                        </p:attrNameLst>
                                      </p:cBhvr>
                                      <p:to>
                                        <p:strVal val="hidden"/>
                                      </p:to>
                                    </p:set>
                                  </p:childTnLst>
                                </p:cTn>
                              </p:par>
                              <p:par>
                                <p:cTn id="39" presetID="17" presetClass="exit" presetSubtype="2" fill="hold" grpId="0" nodeType="withEffect">
                                  <p:stCondLst>
                                    <p:cond delay="0"/>
                                  </p:stCondLst>
                                  <p:childTnLst>
                                    <p:anim calcmode="lin" valueType="num">
                                      <p:cBhvr>
                                        <p:cTn id="40" dur="4000"/>
                                        <p:tgtEl>
                                          <p:spTgt spid="6"/>
                                        </p:tgtEl>
                                        <p:attrNameLst>
                                          <p:attrName>ppt_x</p:attrName>
                                        </p:attrNameLst>
                                      </p:cBhvr>
                                      <p:tavLst>
                                        <p:tav tm="0">
                                          <p:val>
                                            <p:strVal val="ppt_x"/>
                                          </p:val>
                                        </p:tav>
                                        <p:tav tm="100000">
                                          <p:val>
                                            <p:strVal val="ppt_x+ppt_w/2"/>
                                          </p:val>
                                        </p:tav>
                                      </p:tavLst>
                                    </p:anim>
                                    <p:anim calcmode="lin" valueType="num">
                                      <p:cBhvr>
                                        <p:cTn id="41" dur="4000"/>
                                        <p:tgtEl>
                                          <p:spTgt spid="6"/>
                                        </p:tgtEl>
                                        <p:attrNameLst>
                                          <p:attrName>ppt_y</p:attrName>
                                        </p:attrNameLst>
                                      </p:cBhvr>
                                      <p:tavLst>
                                        <p:tav tm="0">
                                          <p:val>
                                            <p:strVal val="ppt_y"/>
                                          </p:val>
                                        </p:tav>
                                        <p:tav tm="100000">
                                          <p:val>
                                            <p:strVal val="ppt_y"/>
                                          </p:val>
                                        </p:tav>
                                      </p:tavLst>
                                    </p:anim>
                                    <p:anim calcmode="lin" valueType="num">
                                      <p:cBhvr>
                                        <p:cTn id="42" dur="4000"/>
                                        <p:tgtEl>
                                          <p:spTgt spid="6"/>
                                        </p:tgtEl>
                                        <p:attrNameLst>
                                          <p:attrName>ppt_w</p:attrName>
                                        </p:attrNameLst>
                                      </p:cBhvr>
                                      <p:tavLst>
                                        <p:tav tm="0">
                                          <p:val>
                                            <p:strVal val="ppt_w"/>
                                          </p:val>
                                        </p:tav>
                                        <p:tav tm="100000">
                                          <p:val>
                                            <p:fltVal val="0"/>
                                          </p:val>
                                        </p:tav>
                                      </p:tavLst>
                                    </p:anim>
                                    <p:anim calcmode="lin" valueType="num">
                                      <p:cBhvr>
                                        <p:cTn id="43" dur="4000"/>
                                        <p:tgtEl>
                                          <p:spTgt spid="6"/>
                                        </p:tgtEl>
                                        <p:attrNameLst>
                                          <p:attrName>ppt_h</p:attrName>
                                        </p:attrNameLst>
                                      </p:cBhvr>
                                      <p:tavLst>
                                        <p:tav tm="0">
                                          <p:val>
                                            <p:strVal val="ppt_h"/>
                                          </p:val>
                                        </p:tav>
                                        <p:tav tm="100000">
                                          <p:val>
                                            <p:strVal val="ppt_h"/>
                                          </p:val>
                                        </p:tav>
                                      </p:tavLst>
                                    </p:anim>
                                    <p:set>
                                      <p:cBhvr>
                                        <p:cTn id="44" dur="1" fill="hold">
                                          <p:stCondLst>
                                            <p:cond delay="3999"/>
                                          </p:stCondLst>
                                        </p:cTn>
                                        <p:tgtEl>
                                          <p:spTgt spid="6"/>
                                        </p:tgtEl>
                                        <p:attrNameLst>
                                          <p:attrName>style.visibility</p:attrName>
                                        </p:attrNameLst>
                                      </p:cBhvr>
                                      <p:to>
                                        <p:strVal val="hidden"/>
                                      </p:to>
                                    </p:set>
                                  </p:childTnLst>
                                </p:cTn>
                              </p:par>
                              <p:par>
                                <p:cTn id="45" presetID="8" presetClass="exit" presetSubtype="16" fill="hold" grpId="1" nodeType="withEffect">
                                  <p:stCondLst>
                                    <p:cond delay="0"/>
                                  </p:stCondLst>
                                  <p:childTnLst>
                                    <p:animEffect transition="out" filter="diamond(in)">
                                      <p:cBhvr>
                                        <p:cTn id="46" dur="4000"/>
                                        <p:tgtEl>
                                          <p:spTgt spid="6"/>
                                        </p:tgtEl>
                                      </p:cBhvr>
                                    </p:animEffect>
                                    <p:set>
                                      <p:cBhvr>
                                        <p:cTn id="47" dur="1" fill="hold">
                                          <p:stCondLst>
                                            <p:cond delay="3999"/>
                                          </p:stCondLst>
                                        </p:cTn>
                                        <p:tgtEl>
                                          <p:spTgt spid="6"/>
                                        </p:tgtEl>
                                        <p:attrNameLst>
                                          <p:attrName>style.visibility</p:attrName>
                                        </p:attrNameLst>
                                      </p:cBhvr>
                                      <p:to>
                                        <p:strVal val="hidden"/>
                                      </p:to>
                                    </p:set>
                                  </p:childTnLst>
                                </p:cTn>
                              </p:par>
                            </p:childTnLst>
                          </p:cTn>
                        </p:par>
                        <p:par>
                          <p:cTn id="48" fill="hold">
                            <p:stCondLst>
                              <p:cond delay="4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7"/>
                                        </p:tgtEl>
                                        <p:attrNameLst>
                                          <p:attrName>style.visibility</p:attrName>
                                        </p:attrNameLst>
                                      </p:cBhvr>
                                      <p:to>
                                        <p:strVal val="visible"/>
                                      </p:to>
                                    </p:set>
                                    <p:animEffect transition="in" filter="fade">
                                      <p:cBhvr>
                                        <p:cTn id="51" dur="1000"/>
                                        <p:tgtEl>
                                          <p:spTgt spid="7"/>
                                        </p:tgtEl>
                                      </p:cBhvr>
                                    </p:animEffect>
                                    <p:anim calcmode="lin" valueType="num">
                                      <p:cBhvr>
                                        <p:cTn id="52" dur="1000" fill="hold"/>
                                        <p:tgtEl>
                                          <p:spTgt spid="7"/>
                                        </p:tgtEl>
                                        <p:attrNameLst>
                                          <p:attrName>ppt_x</p:attrName>
                                        </p:attrNameLst>
                                      </p:cBhvr>
                                      <p:tavLst>
                                        <p:tav tm="0">
                                          <p:val>
                                            <p:strVal val="#ppt_x-.1"/>
                                          </p:val>
                                        </p:tav>
                                        <p:tav tm="100000">
                                          <p:val>
                                            <p:strVal val="#ppt_x"/>
                                          </p:val>
                                        </p:tav>
                                      </p:tavLst>
                                    </p:anim>
                                    <p:anim calcmode="lin" valueType="num">
                                      <p:cBhvr>
                                        <p:cTn id="5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3" grpId="0" animBg="1"/>
      <p:bldP spid="3" grpId="1" animBg="1"/>
      <p:bldP spid="4" grpId="0" animBg="1"/>
      <p:bldP spid="4" grpId="1" animBg="1"/>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0023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1476375" cy="5715000"/>
          </a:xfrm>
          <a:prstGeom prst="rect">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1476375" y="0"/>
            <a:ext cx="1511300" cy="5715000"/>
          </a:xfrm>
          <a:prstGeom prst="rect">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2987675" y="0"/>
            <a:ext cx="1439863" cy="5715000"/>
          </a:xfrm>
          <a:prstGeom prst="rect">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4427538" y="0"/>
            <a:ext cx="1584325" cy="5715000"/>
          </a:xfrm>
          <a:prstGeom prst="rect">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6011863" y="0"/>
            <a:ext cx="1584325" cy="5715000"/>
          </a:xfrm>
          <a:prstGeom prst="rect">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7596188" y="0"/>
            <a:ext cx="1547812" cy="5715000"/>
          </a:xfrm>
          <a:prstGeom prst="rect">
            <a:avLst/>
          </a:prstGeom>
          <a:solidFill>
            <a:srgbClr val="FFEEB7">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Eiffel es uno de los monumentos más importantes construidos por la humanidad y su valor patrimonial para la nación francesa representa un atractivo para los millones de personas que cada año visitan el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4000"/>
                                        <p:tgtEl>
                                          <p:spTgt spid="5"/>
                                        </p:tgtEl>
                                      </p:cBhvr>
                                    </p:animEffect>
                                  </p:childTnLst>
                                </p:cTn>
                              </p:par>
                              <p:par>
                                <p:cTn id="8" presetID="8" presetClass="exit" presetSubtype="32" fill="hold" nodeType="withEffect">
                                  <p:stCondLst>
                                    <p:cond delay="0"/>
                                  </p:stCondLst>
                                  <p:childTnLst>
                                    <p:animEffect transition="out" filter="diamond(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11"/>
                                        </p:tgtEl>
                                      </p:cBhvr>
                                    </p:animEffect>
                                    <p:set>
                                      <p:cBhvr>
                                        <p:cTn id="16" dur="1" fill="hold">
                                          <p:stCondLst>
                                            <p:cond delay="3999"/>
                                          </p:stCondLst>
                                        </p:cTn>
                                        <p:tgtEl>
                                          <p:spTgt spid="11"/>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4/3*#ppt_w"/>
                                          </p:val>
                                        </p:tav>
                                        <p:tav tm="100000">
                                          <p:val>
                                            <p:strVal val="#ppt_w"/>
                                          </p:val>
                                        </p:tav>
                                      </p:tavLst>
                                    </p:anim>
                                    <p:anim calcmode="lin" valueType="num">
                                      <p:cBhvr>
                                        <p:cTn id="29" dur="4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1"/>
                                          </p:val>
                                        </p:tav>
                                        <p:tav tm="100000">
                                          <p:val>
                                            <p:strVal val="#ppt_x"/>
                                          </p:val>
                                        </p:tav>
                                      </p:tavLst>
                                    </p:anim>
                                    <p:anim calcmode="lin" valueType="num">
                                      <p:cBhvr>
                                        <p:cTn id="3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91680" y="301043"/>
            <a:ext cx="6120680" cy="760592"/>
          </a:xfrm>
          <a:prstGeom prst="rect">
            <a:avLst/>
          </a:prstGeom>
        </p:spPr>
        <p:txBody>
          <a:bodyPr wrap="none" fromWordArt="1">
            <a:prstTxWarp prst="textCanUp">
              <a:avLst>
                <a:gd name="adj" fmla="val 90489"/>
              </a:avLst>
            </a:prstTxWarp>
            <a:scene3d>
              <a:camera prst="obliqueTopRight"/>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42468" y="1206717"/>
            <a:ext cx="4679950" cy="664313"/>
          </a:xfrm>
          <a:prstGeom prst="rect">
            <a:avLst/>
          </a:prstGeom>
        </p:spPr>
        <p:txBody>
          <a:bodyPr wrap="none" fromWordArt="1">
            <a:prstTxWarp prst="textDeflateBottom">
              <a:avLst>
                <a:gd name="adj" fmla="val 76472"/>
              </a:avLst>
            </a:prstTxWarp>
            <a:scene3d>
              <a:camera prst="obliqueTopRight"/>
              <a:lightRig rig="legacyNormal3" dir="t"/>
            </a:scene3d>
            <a:sp3d extrusionH="887400" prstMaterial="legacyMatte">
              <a:bevelT w="38100" h="38100" prst="angle"/>
              <a:extrusionClr>
                <a:srgbClr val="939676"/>
              </a:extrusionClr>
            </a:sp3d>
          </a:bodyPr>
          <a:lstStyle/>
          <a:p>
            <a:pPr algn="ct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1161779" y="3312927"/>
            <a:ext cx="5760639" cy="644996"/>
          </a:xfrm>
          <a:prstGeom prst="rect">
            <a:avLst/>
          </a:prstGeom>
        </p:spPr>
        <p:txBody>
          <a:bodyPr wrap="none" fromWordArt="1">
            <a:prstTxWarp prst="textCanDown">
              <a:avLst>
                <a:gd name="adj" fmla="val 16935"/>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Elements</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1305794" y="2605273"/>
            <a:ext cx="5472608" cy="644339"/>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Cristallize</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547664" y="1884139"/>
            <a:ext cx="6048375" cy="57605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Assassins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Creed III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6"/>
          <p:cNvSpPr>
            <a:spLocks noChangeArrowheads="1" noChangeShapeType="1" noTextEdit="1"/>
          </p:cNvSpPr>
          <p:nvPr/>
        </p:nvSpPr>
        <p:spPr bwMode="auto">
          <a:xfrm>
            <a:off x="1375866" y="4212555"/>
            <a:ext cx="4968552" cy="593006"/>
          </a:xfrm>
          <a:prstGeom prst="rect">
            <a:avLst/>
          </a:prstGeom>
          <a:noFill/>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Hallelujah</a:t>
            </a:r>
            <a:r>
              <a:rPr lang="es-ES" sz="3600"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endParaRPr lang="es-ES" sz="3600"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endParaRPr>
          </a:p>
        </p:txBody>
      </p:sp>
      <p:sp>
        <p:nvSpPr>
          <p:cNvPr id="8" name="WordArt 11"/>
          <p:cNvSpPr>
            <a:spLocks noChangeArrowheads="1" noChangeShapeType="1" noTextEdit="1"/>
          </p:cNvSpPr>
          <p:nvPr/>
        </p:nvSpPr>
        <p:spPr bwMode="auto">
          <a:xfrm>
            <a:off x="1403647" y="4805561"/>
            <a:ext cx="6048375" cy="64474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Lindsey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Stirling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grpId="0" nodeType="afterEffect">
                                  <p:stCondLst>
                                    <p:cond delay="500"/>
                                  </p:stCondLst>
                                  <p:childTnLst>
                                    <p:set>
                                      <p:cBhvr>
                                        <p:cTn id="21" dur="1" fill="hold">
                                          <p:stCondLst>
                                            <p:cond delay="0"/>
                                          </p:stCondLst>
                                        </p:cTn>
                                        <p:tgtEl>
                                          <p:spTgt spid="75787"/>
                                        </p:tgtEl>
                                        <p:attrNameLst>
                                          <p:attrName>style.visibility</p:attrName>
                                        </p:attrNameLst>
                                      </p:cBhvr>
                                      <p:to>
                                        <p:strVal val="visible"/>
                                      </p:to>
                                    </p:set>
                                    <p:anim calcmode="lin" valueType="num">
                                      <p:cBhvr>
                                        <p:cTn id="22" dur="2000" fill="hold"/>
                                        <p:tgtEl>
                                          <p:spTgt spid="75787"/>
                                        </p:tgtEl>
                                        <p:attrNameLst>
                                          <p:attrName>ppt_w</p:attrName>
                                        </p:attrNameLst>
                                      </p:cBhvr>
                                      <p:tavLst>
                                        <p:tav tm="0">
                                          <p:val>
                                            <p:fltVal val="0"/>
                                          </p:val>
                                        </p:tav>
                                        <p:tav tm="100000">
                                          <p:val>
                                            <p:strVal val="#ppt_w"/>
                                          </p:val>
                                        </p:tav>
                                      </p:tavLst>
                                    </p:anim>
                                    <p:anim calcmode="lin" valueType="num">
                                      <p:cBhvr>
                                        <p:cTn id="23" dur="2000" fill="hold"/>
                                        <p:tgtEl>
                                          <p:spTgt spid="75787"/>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35" presetClass="entr" presetSubtype="0" fill="hold" grpId="0" nodeType="afterEffect">
                                  <p:stCondLst>
                                    <p:cond delay="500"/>
                                  </p:stCondLst>
                                  <p:childTnLst>
                                    <p:set>
                                      <p:cBhvr>
                                        <p:cTn id="26" dur="1" fill="hold">
                                          <p:stCondLst>
                                            <p:cond delay="0"/>
                                          </p:stCondLst>
                                        </p:cTn>
                                        <p:tgtEl>
                                          <p:spTgt spid="89094"/>
                                        </p:tgtEl>
                                        <p:attrNameLst>
                                          <p:attrName>style.visibility</p:attrName>
                                        </p:attrNameLst>
                                      </p:cBhvr>
                                      <p:to>
                                        <p:strVal val="visible"/>
                                      </p:to>
                                    </p:set>
                                    <p:animEffect transition="in" filter="fade">
                                      <p:cBhvr>
                                        <p:cTn id="27" dur="2000"/>
                                        <p:tgtEl>
                                          <p:spTgt spid="89094"/>
                                        </p:tgtEl>
                                      </p:cBhvr>
                                    </p:animEffect>
                                    <p:anim calcmode="lin" valueType="num">
                                      <p:cBhvr>
                                        <p:cTn id="28" dur="2000" fill="hold"/>
                                        <p:tgtEl>
                                          <p:spTgt spid="89094"/>
                                        </p:tgtEl>
                                        <p:attrNameLst>
                                          <p:attrName>style.rotation</p:attrName>
                                        </p:attrNameLst>
                                      </p:cBhvr>
                                      <p:tavLst>
                                        <p:tav tm="0">
                                          <p:val>
                                            <p:fltVal val="720"/>
                                          </p:val>
                                        </p:tav>
                                        <p:tav tm="100000">
                                          <p:val>
                                            <p:fltVal val="0"/>
                                          </p:val>
                                        </p:tav>
                                      </p:tavLst>
                                    </p:anim>
                                    <p:anim calcmode="lin" valueType="num">
                                      <p:cBhvr>
                                        <p:cTn id="29" dur="2000" fill="hold"/>
                                        <p:tgtEl>
                                          <p:spTgt spid="89094"/>
                                        </p:tgtEl>
                                        <p:attrNameLst>
                                          <p:attrName>ppt_h</p:attrName>
                                        </p:attrNameLst>
                                      </p:cBhvr>
                                      <p:tavLst>
                                        <p:tav tm="0">
                                          <p:val>
                                            <p:fltVal val="0"/>
                                          </p:val>
                                        </p:tav>
                                        <p:tav tm="100000">
                                          <p:val>
                                            <p:strVal val="#ppt_h"/>
                                          </p:val>
                                        </p:tav>
                                      </p:tavLst>
                                    </p:anim>
                                    <p:anim calcmode="lin" valueType="num">
                                      <p:cBhvr>
                                        <p:cTn id="30" dur="2000" fill="hold"/>
                                        <p:tgtEl>
                                          <p:spTgt spid="89094"/>
                                        </p:tgtEl>
                                        <p:attrNameLst>
                                          <p:attrName>ppt_w</p:attrName>
                                        </p:attrNameLst>
                                      </p:cBhvr>
                                      <p:tavLst>
                                        <p:tav tm="0">
                                          <p:val>
                                            <p:fltVal val="0"/>
                                          </p:val>
                                        </p:tav>
                                        <p:tav tm="100000">
                                          <p:val>
                                            <p:strVal val="#ppt_w"/>
                                          </p:val>
                                        </p:tav>
                                      </p:tavLst>
                                    </p:anim>
                                  </p:childTnLst>
                                </p:cTn>
                              </p:par>
                              <p:par>
                                <p:cTn id="31" presetID="23" presetClass="entr" presetSubtype="16" fill="hold" grpId="1" nodeType="withEffect">
                                  <p:stCondLst>
                                    <p:cond delay="500"/>
                                  </p:stCondLst>
                                  <p:childTnLst>
                                    <p:set>
                                      <p:cBhvr>
                                        <p:cTn id="32" dur="1" fill="hold">
                                          <p:stCondLst>
                                            <p:cond delay="0"/>
                                          </p:stCondLst>
                                        </p:cTn>
                                        <p:tgtEl>
                                          <p:spTgt spid="89094"/>
                                        </p:tgtEl>
                                        <p:attrNameLst>
                                          <p:attrName>style.visibility</p:attrName>
                                        </p:attrNameLst>
                                      </p:cBhvr>
                                      <p:to>
                                        <p:strVal val="visible"/>
                                      </p:to>
                                    </p:set>
                                    <p:anim calcmode="lin" valueType="num">
                                      <p:cBhvr>
                                        <p:cTn id="33" dur="2000" fill="hold"/>
                                        <p:tgtEl>
                                          <p:spTgt spid="89094"/>
                                        </p:tgtEl>
                                        <p:attrNameLst>
                                          <p:attrName>ppt_w</p:attrName>
                                        </p:attrNameLst>
                                      </p:cBhvr>
                                      <p:tavLst>
                                        <p:tav tm="0">
                                          <p:val>
                                            <p:fltVal val="0"/>
                                          </p:val>
                                        </p:tav>
                                        <p:tav tm="100000">
                                          <p:val>
                                            <p:strVal val="#ppt_w"/>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childTnLst>
                                </p:cTn>
                              </p:par>
                            </p:childTnLst>
                          </p:cTn>
                        </p:par>
                        <p:par>
                          <p:cTn id="35" fill="hold">
                            <p:stCondLst>
                              <p:cond delay="9500"/>
                            </p:stCondLst>
                            <p:childTnLst>
                              <p:par>
                                <p:cTn id="36" presetID="42" presetClass="entr" presetSubtype="0" fill="hold" grpId="0" nodeType="afterEffect">
                                  <p:stCondLst>
                                    <p:cond delay="500"/>
                                  </p:stCondLst>
                                  <p:childTnLst>
                                    <p:set>
                                      <p:cBhvr>
                                        <p:cTn id="37" dur="1" fill="hold">
                                          <p:stCondLst>
                                            <p:cond delay="0"/>
                                          </p:stCondLst>
                                        </p:cTn>
                                        <p:tgtEl>
                                          <p:spTgt spid="89092"/>
                                        </p:tgtEl>
                                        <p:attrNameLst>
                                          <p:attrName>style.visibility</p:attrName>
                                        </p:attrNameLst>
                                      </p:cBhvr>
                                      <p:to>
                                        <p:strVal val="visible"/>
                                      </p:to>
                                    </p:set>
                                    <p:animEffect transition="in" filter="fade">
                                      <p:cBhvr>
                                        <p:cTn id="38" dur="2000"/>
                                        <p:tgtEl>
                                          <p:spTgt spid="89092"/>
                                        </p:tgtEl>
                                      </p:cBhvr>
                                    </p:animEffect>
                                    <p:anim calcmode="lin" valueType="num">
                                      <p:cBhvr>
                                        <p:cTn id="39" dur="2000" fill="hold"/>
                                        <p:tgtEl>
                                          <p:spTgt spid="89092"/>
                                        </p:tgtEl>
                                        <p:attrNameLst>
                                          <p:attrName>ppt_x</p:attrName>
                                        </p:attrNameLst>
                                      </p:cBhvr>
                                      <p:tavLst>
                                        <p:tav tm="0">
                                          <p:val>
                                            <p:strVal val="#ppt_x"/>
                                          </p:val>
                                        </p:tav>
                                        <p:tav tm="100000">
                                          <p:val>
                                            <p:strVal val="#ppt_x"/>
                                          </p:val>
                                        </p:tav>
                                      </p:tavLst>
                                    </p:anim>
                                    <p:anim calcmode="lin" valueType="num">
                                      <p:cBhvr>
                                        <p:cTn id="40" dur="2000" fill="hold"/>
                                        <p:tgtEl>
                                          <p:spTgt spid="89092"/>
                                        </p:tgtEl>
                                        <p:attrNameLst>
                                          <p:attrName>ppt_y</p:attrName>
                                        </p:attrNameLst>
                                      </p:cBhvr>
                                      <p:tavLst>
                                        <p:tav tm="0">
                                          <p:val>
                                            <p:strVal val="#ppt_y+.1"/>
                                          </p:val>
                                        </p:tav>
                                        <p:tav tm="100000">
                                          <p:val>
                                            <p:strVal val="#ppt_y"/>
                                          </p:val>
                                        </p:tav>
                                      </p:tavLst>
                                    </p:anim>
                                  </p:childTnLst>
                                </p:cTn>
                              </p:par>
                            </p:childTnLst>
                          </p:cTn>
                        </p:par>
                        <p:par>
                          <p:cTn id="41" fill="hold">
                            <p:stCondLst>
                              <p:cond delay="12000"/>
                            </p:stCondLst>
                            <p:childTnLst>
                              <p:par>
                                <p:cTn id="42" presetID="35" presetClass="entr" presetSubtype="0" fill="hold" grpId="0" nodeType="after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2000"/>
                                        <p:tgtEl>
                                          <p:spTgt spid="7"/>
                                        </p:tgtEl>
                                      </p:cBhvr>
                                    </p:animEffect>
                                    <p:anim calcmode="lin" valueType="num">
                                      <p:cBhvr>
                                        <p:cTn id="45" dur="2000" fill="hold"/>
                                        <p:tgtEl>
                                          <p:spTgt spid="7"/>
                                        </p:tgtEl>
                                        <p:attrNameLst>
                                          <p:attrName>style.rotation</p:attrName>
                                        </p:attrNameLst>
                                      </p:cBhvr>
                                      <p:tavLst>
                                        <p:tav tm="0">
                                          <p:val>
                                            <p:fltVal val="720"/>
                                          </p:val>
                                        </p:tav>
                                        <p:tav tm="100000">
                                          <p:val>
                                            <p:fltVal val="0"/>
                                          </p:val>
                                        </p:tav>
                                      </p:tavLst>
                                    </p:anim>
                                    <p:anim calcmode="lin" valueType="num">
                                      <p:cBhvr>
                                        <p:cTn id="46" dur="2000" fill="hold"/>
                                        <p:tgtEl>
                                          <p:spTgt spid="7"/>
                                        </p:tgtEl>
                                        <p:attrNameLst>
                                          <p:attrName>ppt_h</p:attrName>
                                        </p:attrNameLst>
                                      </p:cBhvr>
                                      <p:tavLst>
                                        <p:tav tm="0">
                                          <p:val>
                                            <p:fltVal val="0"/>
                                          </p:val>
                                        </p:tav>
                                        <p:tav tm="100000">
                                          <p:val>
                                            <p:strVal val="#ppt_h"/>
                                          </p:val>
                                        </p:tav>
                                      </p:tavLst>
                                    </p:anim>
                                    <p:anim calcmode="lin" valueType="num">
                                      <p:cBhvr>
                                        <p:cTn id="47" dur="2000" fill="hold"/>
                                        <p:tgtEl>
                                          <p:spTgt spid="7"/>
                                        </p:tgtEl>
                                        <p:attrNameLst>
                                          <p:attrName>ppt_w</p:attrName>
                                        </p:attrNameLst>
                                      </p:cBhvr>
                                      <p:tavLst>
                                        <p:tav tm="0">
                                          <p:val>
                                            <p:fltVal val="0"/>
                                          </p:val>
                                        </p:tav>
                                        <p:tav tm="100000">
                                          <p:val>
                                            <p:strVal val="#ppt_w"/>
                                          </p:val>
                                        </p:tav>
                                      </p:tavLst>
                                    </p:anim>
                                  </p:childTnLst>
                                </p:cTn>
                              </p:par>
                              <p:par>
                                <p:cTn id="48" presetID="23" presetClass="entr" presetSubtype="16" fill="hold" grpId="1" nodeType="withEffect">
                                  <p:stCondLst>
                                    <p:cond delay="500"/>
                                  </p:stCondLst>
                                  <p:childTnLst>
                                    <p:set>
                                      <p:cBhvr>
                                        <p:cTn id="49" dur="1" fill="hold">
                                          <p:stCondLst>
                                            <p:cond delay="0"/>
                                          </p:stCondLst>
                                        </p:cTn>
                                        <p:tgtEl>
                                          <p:spTgt spid="7"/>
                                        </p:tgtEl>
                                        <p:attrNameLst>
                                          <p:attrName>style.visibility</p:attrName>
                                        </p:attrNameLst>
                                      </p:cBhvr>
                                      <p:to>
                                        <p:strVal val="visible"/>
                                      </p:to>
                                    </p:set>
                                    <p:anim calcmode="lin" valueType="num">
                                      <p:cBhvr>
                                        <p:cTn id="50" dur="2000" fill="hold"/>
                                        <p:tgtEl>
                                          <p:spTgt spid="7"/>
                                        </p:tgtEl>
                                        <p:attrNameLst>
                                          <p:attrName>ppt_w</p:attrName>
                                        </p:attrNameLst>
                                      </p:cBhvr>
                                      <p:tavLst>
                                        <p:tav tm="0">
                                          <p:val>
                                            <p:fltVal val="0"/>
                                          </p:val>
                                        </p:tav>
                                        <p:tav tm="100000">
                                          <p:val>
                                            <p:strVal val="#ppt_w"/>
                                          </p:val>
                                        </p:tav>
                                      </p:tavLst>
                                    </p:anim>
                                    <p:anim calcmode="lin" valueType="num">
                                      <p:cBhvr>
                                        <p:cTn id="51" dur="2000" fill="hold"/>
                                        <p:tgtEl>
                                          <p:spTgt spid="7"/>
                                        </p:tgtEl>
                                        <p:attrNameLst>
                                          <p:attrName>ppt_h</p:attrName>
                                        </p:attrNameLst>
                                      </p:cBhvr>
                                      <p:tavLst>
                                        <p:tav tm="0">
                                          <p:val>
                                            <p:fltVal val="0"/>
                                          </p:val>
                                        </p:tav>
                                        <p:tav tm="100000">
                                          <p:val>
                                            <p:strVal val="#ppt_h"/>
                                          </p:val>
                                        </p:tav>
                                      </p:tavLst>
                                    </p:anim>
                                  </p:childTnLst>
                                </p:cTn>
                              </p:par>
                            </p:childTnLst>
                          </p:cTn>
                        </p:par>
                        <p:par>
                          <p:cTn id="52" fill="hold">
                            <p:stCondLst>
                              <p:cond delay="14500"/>
                            </p:stCondLst>
                            <p:childTnLst>
                              <p:par>
                                <p:cTn id="53" presetID="17" presetClass="entr" presetSubtype="10" fill="hold" grpId="0" nodeType="afterEffect">
                                  <p:stCondLst>
                                    <p:cond delay="500"/>
                                  </p:stCondLst>
                                  <p:childTnLst>
                                    <p:set>
                                      <p:cBhvr>
                                        <p:cTn id="54" dur="1" fill="hold">
                                          <p:stCondLst>
                                            <p:cond delay="0"/>
                                          </p:stCondLst>
                                        </p:cTn>
                                        <p:tgtEl>
                                          <p:spTgt spid="8"/>
                                        </p:tgtEl>
                                        <p:attrNameLst>
                                          <p:attrName>style.visibility</p:attrName>
                                        </p:attrNameLst>
                                      </p:cBhvr>
                                      <p:to>
                                        <p:strVal val="visible"/>
                                      </p:to>
                                    </p:set>
                                    <p:anim calcmode="lin" valueType="num">
                                      <p:cBhvr>
                                        <p:cTn id="55" dur="2000" fill="hold"/>
                                        <p:tgtEl>
                                          <p:spTgt spid="8"/>
                                        </p:tgtEl>
                                        <p:attrNameLst>
                                          <p:attrName>ppt_w</p:attrName>
                                        </p:attrNameLst>
                                      </p:cBhvr>
                                      <p:tavLst>
                                        <p:tav tm="0">
                                          <p:val>
                                            <p:fltVal val="0"/>
                                          </p:val>
                                        </p:tav>
                                        <p:tav tm="100000">
                                          <p:val>
                                            <p:strVal val="#ppt_w"/>
                                          </p:val>
                                        </p:tav>
                                      </p:tavLst>
                                    </p:anim>
                                    <p:anim calcmode="lin" valueType="num">
                                      <p:cBhvr>
                                        <p:cTn id="56"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75787" grpId="0" animBg="1"/>
      <p:bldP spid="7" grpId="0"/>
      <p:bldP spid="7" grpId="1"/>
      <p:bldP spid="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6578660"/>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5055</TotalTime>
  <Words>2930</Words>
  <Application>Microsoft Office PowerPoint</Application>
  <PresentationFormat>Presentación en pantalla (16:10)</PresentationFormat>
  <Paragraphs>88</Paragraphs>
  <Slides>63</Slides>
  <Notes>3</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63</vt:i4>
      </vt:variant>
    </vt:vector>
  </HeadingPairs>
  <TitlesOfParts>
    <vt:vector size="72"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381</cp:revision>
  <dcterms:created xsi:type="dcterms:W3CDTF">2017-05-07T18:35:23Z</dcterms:created>
  <dcterms:modified xsi:type="dcterms:W3CDTF">2024-05-24T21:51:47Z</dcterms:modified>
</cp:coreProperties>
</file>