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65" r:id="rId2"/>
    <p:sldId id="394" r:id="rId3"/>
    <p:sldId id="380" r:id="rId4"/>
    <p:sldId id="389" r:id="rId5"/>
    <p:sldId id="390" r:id="rId6"/>
    <p:sldId id="391" r:id="rId7"/>
    <p:sldId id="381" r:id="rId8"/>
    <p:sldId id="385" r:id="rId9"/>
    <p:sldId id="383" r:id="rId10"/>
    <p:sldId id="392" r:id="rId11"/>
    <p:sldId id="393" r:id="rId12"/>
    <p:sldId id="386" r:id="rId13"/>
    <p:sldId id="387" r:id="rId14"/>
    <p:sldId id="396" r:id="rId15"/>
    <p:sldId id="259" r:id="rId16"/>
    <p:sldId id="260" r:id="rId17"/>
    <p:sldId id="280" r:id="rId18"/>
    <p:sldId id="351" r:id="rId19"/>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2JPJbg5oDwPENVbEa88hQ==" hashData="XaaIyEV2YQYWoR29E3ZiKFB8h5ki7tSl5Q89h4Goi7ZxDV87x5FJN8d3Ap9rfitxMtghXgnMNpreeBWnUgdLDQ=="/>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000"/>
    <a:srgbClr val="EEEEEE"/>
    <a:srgbClr val="F2F2F2"/>
    <a:srgbClr val="3E0000"/>
    <a:srgbClr val="E4E4E4"/>
    <a:srgbClr val="F0F0F0"/>
    <a:srgbClr val="EEB5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278" autoAdjust="0"/>
    <p:restoredTop sz="94660"/>
  </p:normalViewPr>
  <p:slideViewPr>
    <p:cSldViewPr snapToGrid="0">
      <p:cViewPr varScale="1">
        <p:scale>
          <a:sx n="67" d="100"/>
          <a:sy n="67" d="100"/>
        </p:scale>
        <p:origin x="498" y="66"/>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D0C94F69-D532-4FC0-AF86-CF39C2A22301}" type="datetimeFigureOut">
              <a:rPr lang="es-MX" smtClean="0"/>
              <a:t>21/05/2017</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537534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D0C94F69-D532-4FC0-AF86-CF39C2A22301}" type="datetimeFigureOut">
              <a:rPr lang="es-MX" smtClean="0"/>
              <a:t>21/05/2017</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909521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0C94F69-D532-4FC0-AF86-CF39C2A22301}" type="datetimeFigureOut">
              <a:rPr lang="es-MX" smtClean="0"/>
              <a:t>21/05/2017</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286482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D0C94F69-D532-4FC0-AF86-CF39C2A22301}" type="datetimeFigureOut">
              <a:rPr lang="es-MX" smtClean="0"/>
              <a:t>21/05/2017</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35843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D0C94F69-D532-4FC0-AF86-CF39C2A22301}" type="datetimeFigureOut">
              <a:rPr lang="es-MX" smtClean="0"/>
              <a:t>21/05/2017</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3276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D0C94F69-D532-4FC0-AF86-CF39C2A22301}" type="datetimeFigureOut">
              <a:rPr lang="es-MX" smtClean="0"/>
              <a:t>21/05/2017</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23049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0C94F69-D532-4FC0-AF86-CF39C2A22301}" type="datetimeFigureOut">
              <a:rPr lang="es-MX" smtClean="0"/>
              <a:t>21/05/2017</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27890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0C94F69-D532-4FC0-AF86-CF39C2A22301}" type="datetimeFigureOut">
              <a:rPr lang="es-MX" smtClean="0"/>
              <a:t>21/05/2017</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66349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0C94F69-D532-4FC0-AF86-CF39C2A22301}" type="datetimeFigureOut">
              <a:rPr lang="es-MX" smtClean="0"/>
              <a:t>21/05/2017</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36777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D0C94F69-D532-4FC0-AF86-CF39C2A22301}" type="datetimeFigureOut">
              <a:rPr lang="es-MX" smtClean="0"/>
              <a:t>21/05/2017</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244373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D0C94F69-D532-4FC0-AF86-CF39C2A22301}" type="datetimeFigureOut">
              <a:rPr lang="es-MX" smtClean="0"/>
              <a:t>21/05/2017</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109594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C94F69-D532-4FC0-AF86-CF39C2A22301}" type="datetimeFigureOut">
              <a:rPr lang="es-MX" smtClean="0"/>
              <a:t>21/05/2017</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29180101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3.jpg"/><Relationship Id="rId4" Type="http://schemas.openxmlformats.org/officeDocument/2006/relationships/audio" Target="../media/audio1.wav"/><Relationship Id="rId9" Type="http://schemas.openxmlformats.org/officeDocument/2006/relationships/audio" Target="../media/audio1.wav"/></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vk.com/mispps" TargetMode="External"/><Relationship Id="rId3" Type="http://schemas.openxmlformats.org/officeDocument/2006/relationships/image" Target="../media/image20.png"/><Relationship Id="rId7" Type="http://schemas.openxmlformats.org/officeDocument/2006/relationships/hyperlink" Target="https://www.facebook.com/mispps" TargetMode="External"/><Relationship Id="rId12" Type="http://schemas.openxmlformats.org/officeDocument/2006/relationships/image" Target="../media/image25.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22.png"/><Relationship Id="rId11" Type="http://schemas.openxmlformats.org/officeDocument/2006/relationships/hyperlink" Target="https://plus.google.com/+Mispps/" TargetMode="External"/><Relationship Id="rId5" Type="http://schemas.openxmlformats.org/officeDocument/2006/relationships/image" Target="../media/image21.png"/><Relationship Id="rId10" Type="http://schemas.openxmlformats.org/officeDocument/2006/relationships/image" Target="../media/image2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ángulo 1"/>
          <p:cNvSpPr/>
          <p:nvPr/>
        </p:nvSpPr>
        <p:spPr>
          <a:xfrm>
            <a:off x="3435918" y="207815"/>
            <a:ext cx="5347856" cy="1385455"/>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MX" sz="4267" b="1" kern="0" dirty="0" err="1">
                <a:ln>
                  <a:solidFill>
                    <a:srgbClr val="996633"/>
                  </a:solidFill>
                </a:ln>
                <a:solidFill>
                  <a:srgbClr val="FFC000"/>
                </a:solidFill>
                <a:latin typeface="Arial"/>
                <a:cs typeface="Arial"/>
              </a:rPr>
              <a:t>Tyrannosaurio</a:t>
            </a:r>
            <a:r>
              <a:rPr lang="es-MX" sz="4267" b="1" kern="0" dirty="0">
                <a:ln>
                  <a:solidFill>
                    <a:srgbClr val="996633"/>
                  </a:solidFill>
                </a:ln>
                <a:solidFill>
                  <a:srgbClr val="FFC000"/>
                </a:solidFill>
                <a:latin typeface="Arial"/>
                <a:cs typeface="Arial"/>
              </a:rPr>
              <a:t> Rex</a:t>
            </a:r>
          </a:p>
        </p:txBody>
      </p:sp>
      <p:sp>
        <p:nvSpPr>
          <p:cNvPr id="3"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cs typeface="Arial"/>
            </a:endParaRPr>
          </a:p>
        </p:txBody>
      </p:sp>
      <p:pic>
        <p:nvPicPr>
          <p:cNvPr id="4" name="Picture 2" descr="C:\Users\capiA\Desktop\Eaglenest 76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5" name="12 CuadroTexto"/>
          <p:cNvSpPr txBox="1"/>
          <p:nvPr/>
        </p:nvSpPr>
        <p:spPr>
          <a:xfrm>
            <a:off x="275408" y="4526446"/>
            <a:ext cx="2304256" cy="338554"/>
          </a:xfrm>
          <a:prstGeom prst="rect">
            <a:avLst/>
          </a:prstGeom>
          <a:noFill/>
        </p:spPr>
        <p:txBody>
          <a:bodyPr wrap="square">
            <a:spAutoFit/>
          </a:bodyPr>
          <a:lstStyle/>
          <a:p>
            <a:pPr marL="0" marR="0" lvl="0" indent="0" algn="ctr" defTabSz="914378" eaLnBrk="1" fontAlgn="auto" latinLnBrk="0" hangingPunct="1">
              <a:lnSpc>
                <a:spcPct val="100000"/>
              </a:lnSpc>
              <a:spcBef>
                <a:spcPts val="0"/>
              </a:spcBef>
              <a:spcAft>
                <a:spcPts val="0"/>
              </a:spcAft>
              <a:buClrTx/>
              <a:buSzTx/>
              <a:buFontTx/>
              <a:buNone/>
              <a:tabLst/>
              <a:defRPr/>
            </a:pPr>
            <a:r>
              <a:rPr kumimoji="0" lang="es-MX" sz="1600" b="1" i="0" u="none" strike="noStrike" kern="0" cap="none" spc="0" normalizeH="0" baseline="0" noProof="0" dirty="0">
                <a:ln>
                  <a:noFill/>
                </a:ln>
                <a:effectLst>
                  <a:outerShdw blurRad="38100" dist="38100" dir="2700000" algn="tl">
                    <a:srgbClr val="000000">
                      <a:alpha val="43137"/>
                    </a:srgbClr>
                  </a:outerShdw>
                </a:effectLst>
                <a:uLnTx/>
                <a:uFillTx/>
                <a:latin typeface="Arial Narrow" panose="020B0606020202030204" pitchFamily="34" charset="0"/>
                <a:cs typeface="Arial"/>
              </a:rPr>
              <a:t>eaglenest</a:t>
            </a:r>
            <a:r>
              <a:rPr kumimoji="0" lang="es-MX" sz="1200" b="1" i="0" u="none" strike="noStrike" kern="0" cap="none" spc="0" normalizeH="0" baseline="0" noProof="0" dirty="0">
                <a:ln>
                  <a:noFill/>
                </a:ln>
                <a:effectLst>
                  <a:outerShdw blurRad="38100" dist="38100" dir="2700000" algn="tl">
                    <a:srgbClr val="000000">
                      <a:alpha val="43137"/>
                    </a:srgbClr>
                  </a:outerShdw>
                </a:effectLst>
                <a:uLnTx/>
                <a:uFillTx/>
                <a:latin typeface="Arial Narrow" panose="020B0606020202030204" pitchFamily="34" charset="0"/>
                <a:cs typeface="Arial"/>
              </a:rPr>
              <a:t>8</a:t>
            </a:r>
            <a:r>
              <a:rPr kumimoji="0" lang="es-MX" sz="1600" b="1" i="0" u="none" strike="noStrike" kern="0" cap="none" spc="0" normalizeH="0" baseline="0" noProof="0" dirty="0">
                <a:ln>
                  <a:noFill/>
                </a:ln>
                <a:effectLst>
                  <a:outerShdw blurRad="38100" dist="38100" dir="2700000" algn="tl">
                    <a:srgbClr val="000000">
                      <a:alpha val="43137"/>
                    </a:srgbClr>
                  </a:outerShdw>
                </a:effectLst>
                <a:uLnTx/>
                <a:uFillTx/>
                <a:latin typeface="Arial Narrow" panose="020B0606020202030204" pitchFamily="34" charset="0"/>
                <a:cs typeface="Arial"/>
              </a:rPr>
              <a:t>@hotmail.com</a:t>
            </a:r>
          </a:p>
        </p:txBody>
      </p:sp>
    </p:spTree>
    <p:extLst>
      <p:ext uri="{BB962C8B-B14F-4D97-AF65-F5344CB8AC3E}">
        <p14:creationId xmlns:p14="http://schemas.microsoft.com/office/powerpoint/2010/main" val="3390131483"/>
      </p:ext>
    </p:extLst>
  </p:cSld>
  <p:clrMapOvr>
    <a:masterClrMapping/>
  </p:clrMapOvr>
  <mc:AlternateContent xmlns:mc="http://schemas.openxmlformats.org/markup-compatibility/2006" xmlns:p14="http://schemas.microsoft.com/office/powerpoint/2010/main">
    <mc:Choice Requires="p14">
      <p:transition spd="slow" p14:dur="3000" advTm="3000">
        <p14:ripple/>
      </p:transition>
    </mc:Choice>
    <mc:Fallback xmlns="">
      <p:transition spd="slow" advTm="3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b="-3000"/>
          </a:stretch>
        </a:blipFill>
        <a:effectLst/>
      </p:bgPr>
    </p:bg>
    <p:spTree>
      <p:nvGrpSpPr>
        <p:cNvPr id="1" name=""/>
        <p:cNvGrpSpPr/>
        <p:nvPr/>
      </p:nvGrpSpPr>
      <p:grpSpPr>
        <a:xfrm>
          <a:off x="0" y="0"/>
          <a:ext cx="0" cy="0"/>
          <a:chOff x="0" y="0"/>
          <a:chExt cx="0" cy="0"/>
        </a:xfrm>
      </p:grpSpPr>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7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cs typeface="Arial"/>
            </a:endParaRPr>
          </a:p>
        </p:txBody>
      </p:sp>
      <p:pic>
        <p:nvPicPr>
          <p:cNvPr id="4" name="Picture 2" descr="C:\Users\capiA\Desktop\Eaglenest 767.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64250"/>
            <a:ext cx="864096" cy="303988"/>
          </a:xfrm>
          <a:prstGeom prst="rect">
            <a:avLst/>
          </a:prstGeom>
        </p:spPr>
      </p:pic>
      <p:pic>
        <p:nvPicPr>
          <p:cNvPr id="7" name="Picture 2" descr="C:\Users\capiA\Desktop\Eaglenest 767.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148247"/>
            <a:ext cx="2304256" cy="338554"/>
          </a:xfrm>
          <a:prstGeom prst="rect">
            <a:avLst/>
          </a:prstGeom>
          <a:noFill/>
        </p:spPr>
        <p:txBody>
          <a:bodyPr wrap="square">
            <a:spAutoFit/>
          </a:bodyPr>
          <a:lstStyle/>
          <a:p>
            <a:pPr marL="0" marR="0" lvl="0" indent="0" algn="ctr" defTabSz="914378" eaLnBrk="1" fontAlgn="auto" latinLnBrk="0" hangingPunct="1">
              <a:lnSpc>
                <a:spcPct val="100000"/>
              </a:lnSpc>
              <a:spcBef>
                <a:spcPts val="0"/>
              </a:spcBef>
              <a:spcAft>
                <a:spcPts val="0"/>
              </a:spcAft>
              <a:buClrTx/>
              <a:buSzTx/>
              <a:buFontTx/>
              <a:buNone/>
              <a:tabLst/>
              <a:defRPr/>
            </a:pPr>
            <a:r>
              <a:rPr kumimoji="0" lang="es-MX" sz="1600" b="1" i="0" u="none" strike="noStrike" kern="0" cap="none" spc="0" normalizeH="0" baseline="0" noProof="0" dirty="0">
                <a:ln>
                  <a:noFill/>
                </a:ln>
                <a:solidFill>
                  <a:schemeClr val="accent6">
                    <a:lumMod val="20000"/>
                    <a:lumOff val="80000"/>
                  </a:schemeClr>
                </a:solidFill>
                <a:effectLst>
                  <a:outerShdw blurRad="38100" dist="38100" dir="2700000" algn="tl">
                    <a:srgbClr val="000000">
                      <a:alpha val="43137"/>
                    </a:srgbClr>
                  </a:outerShdw>
                </a:effectLst>
                <a:uLnTx/>
                <a:uFillTx/>
                <a:latin typeface="Arial Narrow" panose="020B0606020202030204" pitchFamily="34" charset="0"/>
                <a:cs typeface="Arial"/>
              </a:rPr>
              <a:t>eaglenest</a:t>
            </a:r>
            <a:r>
              <a:rPr kumimoji="0" lang="es-MX" sz="1200" b="1" i="0" u="none" strike="noStrike" kern="0" cap="none" spc="0" normalizeH="0" baseline="0" noProof="0" dirty="0">
                <a:ln>
                  <a:noFill/>
                </a:ln>
                <a:solidFill>
                  <a:schemeClr val="accent6">
                    <a:lumMod val="20000"/>
                    <a:lumOff val="80000"/>
                  </a:schemeClr>
                </a:solidFill>
                <a:effectLst>
                  <a:outerShdw blurRad="38100" dist="38100" dir="2700000" algn="tl">
                    <a:srgbClr val="000000">
                      <a:alpha val="43137"/>
                    </a:srgbClr>
                  </a:outerShdw>
                </a:effectLst>
                <a:uLnTx/>
                <a:uFillTx/>
                <a:latin typeface="Arial Narrow" panose="020B0606020202030204" pitchFamily="34" charset="0"/>
                <a:cs typeface="Arial"/>
              </a:rPr>
              <a:t>8</a:t>
            </a:r>
            <a:r>
              <a:rPr kumimoji="0" lang="es-MX" sz="1600" b="1" i="0" u="none" strike="noStrike" kern="0" cap="none" spc="0" normalizeH="0" baseline="0" noProof="0" dirty="0">
                <a:ln>
                  <a:noFill/>
                </a:ln>
                <a:solidFill>
                  <a:schemeClr val="accent6">
                    <a:lumMod val="20000"/>
                    <a:lumOff val="80000"/>
                  </a:schemeClr>
                </a:solidFill>
                <a:effectLst>
                  <a:outerShdw blurRad="38100" dist="38100" dir="2700000" algn="tl">
                    <a:srgbClr val="000000">
                      <a:alpha val="43137"/>
                    </a:srgbClr>
                  </a:outerShdw>
                </a:effectLst>
                <a:uLnTx/>
                <a:uFillTx/>
                <a:latin typeface="Arial Narrow" panose="020B0606020202030204" pitchFamily="34" charset="0"/>
                <a:cs typeface="Arial"/>
              </a:rPr>
              <a:t>@hotmail.com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endParaRPr lang="es-ES"/>
          </a:p>
        </p:txBody>
      </p:sp>
      <p:sp>
        <p:nvSpPr>
          <p:cNvPr id="15" name="Rectángulo 14"/>
          <p:cNvSpPr/>
          <p:nvPr/>
        </p:nvSpPr>
        <p:spPr>
          <a:xfrm rot="20890287">
            <a:off x="1260014" y="2491328"/>
            <a:ext cx="4086565" cy="3193928"/>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MX" sz="4267" b="1" kern="0" dirty="0" err="1">
                <a:ln>
                  <a:solidFill>
                    <a:srgbClr val="996633"/>
                  </a:solidFill>
                </a:ln>
                <a:solidFill>
                  <a:srgbClr val="FFC000"/>
                </a:solidFill>
                <a:effectLst>
                  <a:outerShdw blurRad="38100" dist="38100" dir="2700000" algn="tl">
                    <a:srgbClr val="000000">
                      <a:alpha val="43137"/>
                    </a:srgbClr>
                  </a:outerShdw>
                </a:effectLst>
                <a:latin typeface="Arial"/>
                <a:cs typeface="Arial"/>
              </a:rPr>
              <a:t>Tyrannosaurio</a:t>
            </a:r>
            <a:r>
              <a:rPr lang="es-MX" sz="4267" b="1" kern="0" dirty="0">
                <a:ln>
                  <a:solidFill>
                    <a:srgbClr val="996633"/>
                  </a:solidFill>
                </a:ln>
                <a:solidFill>
                  <a:srgbClr val="FFC000"/>
                </a:solidFill>
                <a:effectLst>
                  <a:outerShdw blurRad="38100" dist="38100" dir="2700000" algn="tl">
                    <a:srgbClr val="000000">
                      <a:alpha val="43137"/>
                    </a:srgbClr>
                  </a:outerShdw>
                </a:effectLst>
                <a:latin typeface="Arial"/>
                <a:cs typeface="Arial"/>
              </a:rPr>
              <a:t> </a:t>
            </a:r>
          </a:p>
          <a:p>
            <a:pPr algn="ctr" defTabSz="1219170"/>
            <a:r>
              <a:rPr lang="es-MX" sz="4267" b="1" kern="0" dirty="0">
                <a:ln>
                  <a:solidFill>
                    <a:srgbClr val="996633"/>
                  </a:solidFill>
                </a:ln>
                <a:solidFill>
                  <a:srgbClr val="FFC000"/>
                </a:solidFill>
                <a:effectLst>
                  <a:outerShdw blurRad="38100" dist="38100" dir="2700000" algn="tl">
                    <a:srgbClr val="000000">
                      <a:alpha val="43137"/>
                    </a:srgbClr>
                  </a:outerShdw>
                </a:effectLst>
                <a:latin typeface="Arial"/>
                <a:cs typeface="Arial"/>
              </a:rPr>
              <a:t>Rex</a:t>
            </a:r>
          </a:p>
        </p:txBody>
      </p:sp>
    </p:spTree>
    <p:extLst>
      <p:ext uri="{BB962C8B-B14F-4D97-AF65-F5344CB8AC3E}">
        <p14:creationId xmlns:p14="http://schemas.microsoft.com/office/powerpoint/2010/main" val="26167328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sndAc>
          <p:stSnd>
            <p:snd r:embed="rId4" name="La Guerra De Las Galaxias Medley-Eaglenest.wav"/>
          </p:stSnd>
        </p:sndAc>
      </p:transition>
    </mc:Choice>
    <mc:Fallback xmlns="">
      <p:transition spd="slow" advClick="0" advTm="0">
        <p:fade/>
        <p:sndAc>
          <p:stSnd>
            <p:snd r:embed="rId9" name="La Guerra De Las Galaxias Medley-Eaglene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16000"/>
                                        <p:tgtEl>
                                          <p:spTgt spid="6"/>
                                        </p:tgtEl>
                                        <p:attrNameLst>
                                          <p:attrName>ppt_x</p:attrName>
                                        </p:attrNameLst>
                                      </p:cBhvr>
                                      <p:tavLst>
                                        <p:tav tm="0">
                                          <p:val>
                                            <p:strVal val="ppt_x"/>
                                          </p:val>
                                        </p:tav>
                                        <p:tav tm="100000">
                                          <p:val>
                                            <p:strVal val="1+ppt_w/2"/>
                                          </p:val>
                                        </p:tav>
                                      </p:tavLst>
                                    </p:anim>
                                    <p:anim calcmode="lin" valueType="num">
                                      <p:cBhvr additive="base">
                                        <p:cTn id="7" dur="16000"/>
                                        <p:tgtEl>
                                          <p:spTgt spid="6"/>
                                        </p:tgtEl>
                                        <p:attrNameLst>
                                          <p:attrName>ppt_y</p:attrName>
                                        </p:attrNameLst>
                                      </p:cBhvr>
                                      <p:tavLst>
                                        <p:tav tm="0">
                                          <p:val>
                                            <p:strVal val="ppt_y"/>
                                          </p:val>
                                        </p:tav>
                                        <p:tav tm="100000">
                                          <p:val>
                                            <p:strVal val="ppt_y"/>
                                          </p:val>
                                        </p:tav>
                                      </p:tavLst>
                                    </p:anim>
                                    <p:set>
                                      <p:cBhvr>
                                        <p:cTn id="8" dur="1" fill="hold">
                                          <p:stCondLst>
                                            <p:cond delay="15999"/>
                                          </p:stCondLst>
                                        </p:cTn>
                                        <p:tgtEl>
                                          <p:spTgt spid="6"/>
                                        </p:tgtEl>
                                        <p:attrNameLst>
                                          <p:attrName>style.visibility</p:attrName>
                                        </p:attrNameLst>
                                      </p:cBhvr>
                                      <p:to>
                                        <p:strVal val="hidden"/>
                                      </p:to>
                                    </p:set>
                                  </p:childTnLst>
                                </p:cTn>
                              </p:par>
                              <p:par>
                                <p:cTn id="9" presetID="10" presetClass="entr" presetSubtype="0" fill="hold" grpId="0" nodeType="withEffect">
                                  <p:stCondLst>
                                    <p:cond delay="225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250"/>
                                        <p:tgtEl>
                                          <p:spTgt spid="10"/>
                                        </p:tgtEl>
                                      </p:cBhvr>
                                    </p:animEffect>
                                  </p:childTnLst>
                                </p:cTn>
                              </p:par>
                              <p:par>
                                <p:cTn id="12" presetID="8" presetClass="emph" presetSubtype="0" fill="hold" grpId="1" nodeType="withEffect">
                                  <p:stCondLst>
                                    <p:cond delay="2250"/>
                                  </p:stCondLst>
                                  <p:iterate type="lt">
                                    <p:tmPct val="7000"/>
                                  </p:iterate>
                                  <p:childTnLst>
                                    <p:animRot by="-43200000">
                                      <p:cBhvr>
                                        <p:cTn id="13" dur="2000" fill="hold"/>
                                        <p:tgtEl>
                                          <p:spTgt spid="10"/>
                                        </p:tgtEl>
                                        <p:attrNameLst>
                                          <p:attrName>r</p:attrName>
                                        </p:attrNameLst>
                                      </p:cBhvr>
                                    </p:animRot>
                                  </p:childTnLst>
                                </p:cTn>
                              </p:par>
                              <p:par>
                                <p:cTn id="14" presetID="17" presetClass="entr" presetSubtype="4" fill="hold" grpId="0" nodeType="withEffect">
                                  <p:stCondLst>
                                    <p:cond delay="1800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3000" fill="hold"/>
                                        <p:tgtEl>
                                          <p:spTgt spid="15"/>
                                        </p:tgtEl>
                                        <p:attrNameLst>
                                          <p:attrName>ppt_x</p:attrName>
                                        </p:attrNameLst>
                                      </p:cBhvr>
                                      <p:tavLst>
                                        <p:tav tm="0">
                                          <p:val>
                                            <p:strVal val="#ppt_x"/>
                                          </p:val>
                                        </p:tav>
                                        <p:tav tm="100000">
                                          <p:val>
                                            <p:strVal val="#ppt_x"/>
                                          </p:val>
                                        </p:tav>
                                      </p:tavLst>
                                    </p:anim>
                                    <p:anim calcmode="lin" valueType="num">
                                      <p:cBhvr>
                                        <p:cTn id="17" dur="3000" fill="hold"/>
                                        <p:tgtEl>
                                          <p:spTgt spid="15"/>
                                        </p:tgtEl>
                                        <p:attrNameLst>
                                          <p:attrName>ppt_y</p:attrName>
                                        </p:attrNameLst>
                                      </p:cBhvr>
                                      <p:tavLst>
                                        <p:tav tm="0">
                                          <p:val>
                                            <p:strVal val="#ppt_y+#ppt_h/2"/>
                                          </p:val>
                                        </p:tav>
                                        <p:tav tm="100000">
                                          <p:val>
                                            <p:strVal val="#ppt_y"/>
                                          </p:val>
                                        </p:tav>
                                      </p:tavLst>
                                    </p:anim>
                                    <p:anim calcmode="lin" valueType="num">
                                      <p:cBhvr>
                                        <p:cTn id="18" dur="3000" fill="hold"/>
                                        <p:tgtEl>
                                          <p:spTgt spid="15"/>
                                        </p:tgtEl>
                                        <p:attrNameLst>
                                          <p:attrName>ppt_w</p:attrName>
                                        </p:attrNameLst>
                                      </p:cBhvr>
                                      <p:tavLst>
                                        <p:tav tm="0">
                                          <p:val>
                                            <p:strVal val="#ppt_w"/>
                                          </p:val>
                                        </p:tav>
                                        <p:tav tm="100000">
                                          <p:val>
                                            <p:strVal val="#ppt_w"/>
                                          </p:val>
                                        </p:tav>
                                      </p:tavLst>
                                    </p:anim>
                                    <p:anim calcmode="lin" valueType="num">
                                      <p:cBhvr>
                                        <p:cTn id="19" dur="3000" fill="hold"/>
                                        <p:tgtEl>
                                          <p:spTgt spid="15"/>
                                        </p:tgtEl>
                                        <p:attrNameLst>
                                          <p:attrName>ppt_h</p:attrName>
                                        </p:attrNameLst>
                                      </p:cBhvr>
                                      <p:tavLst>
                                        <p:tav tm="0">
                                          <p:val>
                                            <p:fltVal val="0"/>
                                          </p:val>
                                        </p:tav>
                                        <p:tav tm="100000">
                                          <p:val>
                                            <p:strVal val="#ppt_h"/>
                                          </p:val>
                                        </p:tav>
                                      </p:tavLst>
                                    </p:anim>
                                  </p:childTnLst>
                                </p:cTn>
                              </p:par>
                              <p:par>
                                <p:cTn id="20" presetID="10" presetClass="entr" presetSubtype="0" fill="hold" grpId="1" nodeType="withEffect">
                                  <p:stCondLst>
                                    <p:cond delay="18000"/>
                                  </p:stCondLst>
                                  <p:iterate type="lt">
                                    <p:tmPct val="10000"/>
                                  </p:iterate>
                                  <p:childTnLst>
                                    <p:set>
                                      <p:cBhvr>
                                        <p:cTn id="21" dur="1" fill="hold">
                                          <p:stCondLst>
                                            <p:cond delay="0"/>
                                          </p:stCondLst>
                                        </p:cTn>
                                        <p:tgtEl>
                                          <p:spTgt spid="15"/>
                                        </p:tgtEl>
                                        <p:attrNameLst>
                                          <p:attrName>style.visibility</p:attrName>
                                        </p:attrNameLst>
                                      </p:cBhvr>
                                      <p:to>
                                        <p:strVal val="visible"/>
                                      </p:to>
                                    </p:set>
                                    <p:animEffect transition="in" filter="fade">
                                      <p:cBhvr>
                                        <p:cTn id="22" dur="3000"/>
                                        <p:tgtEl>
                                          <p:spTgt spid="15"/>
                                        </p:tgtEl>
                                      </p:cBhvr>
                                    </p:animEffect>
                                  </p:childTnLst>
                                </p:cTn>
                              </p:par>
                              <p:par>
                                <p:cTn id="23" presetID="1" presetClass="mediacall" presetSubtype="0" fill="hold" nodeType="withEffect">
                                  <p:stCondLst>
                                    <p:cond delay="0"/>
                                  </p:stCondLst>
                                  <p:childTnLst>
                                    <p:cmd type="call" cmd="playFrom(0.0)">
                                      <p:cBhvr>
                                        <p:cTn id="24" dur="38005" fill="hold"/>
                                        <p:tgtEl>
                                          <p:spTgt spid="3"/>
                                        </p:tgtEl>
                                      </p:cBhvr>
                                    </p:cmd>
                                  </p:childTnLst>
                                </p:cTn>
                              </p:par>
                              <p:par>
                                <p:cTn id="25" presetID="36" presetClass="path" presetSubtype="0" accel="50000" decel="50000" fill="hold" nodeType="withEffect">
                                  <p:stCondLst>
                                    <p:cond delay="16000"/>
                                  </p:stCondLst>
                                  <p:childTnLst>
                                    <p:animMotion origin="layout" path="M -0.0457 -1.11111E-6 L -0.53997 0.23658 C -0.62227 0.27639 -0.99648 0.26412 -0.99635 0.26458 " pathEditMode="relative" rAng="0" ptsTypes="AAA">
                                      <p:cBhvr>
                                        <p:cTn id="26" dur="20000" fill="hold"/>
                                        <p:tgtEl>
                                          <p:spTgt spid="4"/>
                                        </p:tgtEl>
                                        <p:attrNameLst>
                                          <p:attrName>ppt_x</p:attrName>
                                          <p:attrName>ppt_y</p:attrName>
                                        </p:attrNameLst>
                                      </p:cBhvr>
                                      <p:rCtr x="-47539" y="13287"/>
                                    </p:animMotion>
                                  </p:childTnLst>
                                </p:cTn>
                              </p:par>
                              <p:par>
                                <p:cTn id="27" presetID="10" presetClass="exit" presetSubtype="0" fill="hold" nodeType="withEffect">
                                  <p:stCondLst>
                                    <p:cond delay="29000"/>
                                  </p:stCondLst>
                                  <p:childTnLst>
                                    <p:animEffect transition="out" filter="fade">
                                      <p:cBhvr>
                                        <p:cTn id="28" dur="10"/>
                                        <p:tgtEl>
                                          <p:spTgt spid="4"/>
                                        </p:tgtEl>
                                      </p:cBhvr>
                                    </p:animEffect>
                                    <p:set>
                                      <p:cBhvr>
                                        <p:cTn id="29" dur="1" fill="hold">
                                          <p:stCondLst>
                                            <p:cond delay="9"/>
                                          </p:stCondLst>
                                        </p:cTn>
                                        <p:tgtEl>
                                          <p:spTgt spid="4"/>
                                        </p:tgtEl>
                                        <p:attrNameLst>
                                          <p:attrName>style.visibility</p:attrName>
                                        </p:attrNameLst>
                                      </p:cBhvr>
                                      <p:to>
                                        <p:strVal val="hidden"/>
                                      </p:to>
                                    </p:set>
                                  </p:childTnLst>
                                </p:cTn>
                              </p:par>
                              <p:par>
                                <p:cTn id="30" presetID="1" presetClass="entr" presetSubtype="0" fill="hold" nodeType="withEffect">
                                  <p:stCondLst>
                                    <p:cond delay="29000"/>
                                  </p:stCondLst>
                                  <p:childTnLst>
                                    <p:set>
                                      <p:cBhvr>
                                        <p:cTn id="31" dur="1" fill="hold">
                                          <p:stCondLst>
                                            <p:cond delay="0"/>
                                          </p:stCondLst>
                                        </p:cTn>
                                        <p:tgtEl>
                                          <p:spTgt spid="7"/>
                                        </p:tgtEl>
                                        <p:attrNameLst>
                                          <p:attrName>style.visibility</p:attrName>
                                        </p:attrNameLst>
                                      </p:cBhvr>
                                      <p:to>
                                        <p:strVal val="visible"/>
                                      </p:to>
                                    </p:set>
                                  </p:childTnLst>
                                </p:cTn>
                              </p:par>
                              <p:par>
                                <p:cTn id="32" presetID="35" presetClass="path" presetSubtype="0" accel="50000" decel="50000" fill="hold" nodeType="withEffect">
                                  <p:stCondLst>
                                    <p:cond delay="26000"/>
                                  </p:stCondLst>
                                  <p:childTnLst>
                                    <p:animMotion origin="layout" path="M 3.75E-6 0.00417 L -0.56016 0.0051 " pathEditMode="relative" rAng="0" ptsTypes="AA">
                                      <p:cBhvr>
                                        <p:cTn id="33" dur="12000" fill="hold"/>
                                        <p:tgtEl>
                                          <p:spTgt spid="7"/>
                                        </p:tgtEl>
                                        <p:attrNameLst>
                                          <p:attrName>ppt_x</p:attrName>
                                          <p:attrName>ppt_y</p:attrName>
                                        </p:attrNameLst>
                                      </p:cBhvr>
                                      <p:rCtr x="-28008" y="46"/>
                                    </p:animMotion>
                                  </p:childTnLst>
                                </p:cTn>
                              </p:par>
                            </p:childTnLst>
                          </p:cTn>
                        </p:par>
                        <p:par>
                          <p:cTn id="34" fill="hold">
                            <p:stCondLst>
                              <p:cond delay="38005"/>
                            </p:stCondLst>
                            <p:childTnLst>
                              <p:par>
                                <p:cTn id="35" presetID="1" presetClass="entr" presetSubtype="0" fill="hold" grpId="0" nodeType="afterEffect" nodePh="1">
                                  <p:stCondLst>
                                    <p:cond delay="2000"/>
                                  </p:stCondLst>
                                  <p:endCondLst>
                                    <p:cond evt="begin" delay="0">
                                      <p:tn val="35"/>
                                    </p:cond>
                                  </p:endCondLst>
                                  <p:childTnLst>
                                    <p:set>
                                      <p:cBhvr>
                                        <p:cTn id="3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37"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5" grpId="0"/>
      <p:bldP spid="15" grpId="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Rectángulo 1"/>
          <p:cNvSpPr/>
          <p:nvPr/>
        </p:nvSpPr>
        <p:spPr>
          <a:xfrm>
            <a:off x="5583390" y="4560312"/>
            <a:ext cx="6539349" cy="1569660"/>
          </a:xfrm>
          <a:prstGeom prst="rect">
            <a:avLst/>
          </a:prstGeom>
        </p:spPr>
        <p:txBody>
          <a:bodyPr wrap="square">
            <a:spAutoFit/>
          </a:bodyPr>
          <a:lstStyle/>
          <a:p>
            <a:pPr algn="ctr"/>
            <a:r>
              <a:rPr lang="es-MX" sz="2400" dirty="0">
                <a:solidFill>
                  <a:srgbClr val="002060"/>
                </a:solidFill>
                <a:latin typeface="CommercialScript BT" panose="03030803040807090C04" pitchFamily="66" charset="2"/>
              </a:rPr>
              <a:t>Vivió a finales del período Cretácico, </a:t>
            </a:r>
          </a:p>
          <a:p>
            <a:pPr algn="ctr"/>
            <a:r>
              <a:rPr lang="es-MX" sz="2400" dirty="0">
                <a:solidFill>
                  <a:srgbClr val="002060"/>
                </a:solidFill>
                <a:latin typeface="CommercialScript BT" panose="03030803040807090C04" pitchFamily="66" charset="2"/>
              </a:rPr>
              <a:t>hace aproximadamente 67 y 65 millones de años, </a:t>
            </a:r>
          </a:p>
          <a:p>
            <a:pPr algn="ctr"/>
            <a:r>
              <a:rPr lang="es-MX" sz="2400" dirty="0">
                <a:solidFill>
                  <a:srgbClr val="002060"/>
                </a:solidFill>
                <a:latin typeface="CommercialScript BT" panose="03030803040807090C04" pitchFamily="66" charset="2"/>
              </a:rPr>
              <a:t>en el </a:t>
            </a:r>
            <a:r>
              <a:rPr lang="es-MX" sz="2400" dirty="0" err="1">
                <a:solidFill>
                  <a:srgbClr val="002060"/>
                </a:solidFill>
                <a:latin typeface="CommercialScript BT" panose="03030803040807090C04" pitchFamily="66" charset="2"/>
              </a:rPr>
              <a:t>Maastrichtiano</a:t>
            </a:r>
            <a:r>
              <a:rPr lang="es-MX" sz="2400" dirty="0">
                <a:solidFill>
                  <a:srgbClr val="002060"/>
                </a:solidFill>
                <a:latin typeface="CommercialScript BT" panose="03030803040807090C04" pitchFamily="66" charset="2"/>
              </a:rPr>
              <a:t>, </a:t>
            </a:r>
          </a:p>
          <a:p>
            <a:pPr algn="ctr"/>
            <a:r>
              <a:rPr lang="es-MX" sz="2400" dirty="0">
                <a:solidFill>
                  <a:srgbClr val="002060"/>
                </a:solidFill>
                <a:latin typeface="CommercialScript BT" panose="03030803040807090C04" pitchFamily="66" charset="2"/>
              </a:rPr>
              <a:t>en lo que es hoy Norteamérica.</a:t>
            </a:r>
          </a:p>
        </p:txBody>
      </p:sp>
      <p:sp>
        <p:nvSpPr>
          <p:cNvPr id="7" name="CuadroTexto 6"/>
          <p:cNvSpPr txBox="1"/>
          <p:nvPr/>
        </p:nvSpPr>
        <p:spPr>
          <a:xfrm>
            <a:off x="0" y="0"/>
            <a:ext cx="495662" cy="369332"/>
          </a:xfrm>
          <a:prstGeom prst="rect">
            <a:avLst/>
          </a:prstGeom>
          <a:noFill/>
        </p:spPr>
        <p:txBody>
          <a:bodyPr wrap="square" rtlCol="0">
            <a:spAutoFit/>
          </a:bodyPr>
          <a:lstStyle/>
          <a:p>
            <a:endParaRPr lang="es-ES"/>
          </a:p>
        </p:txBody>
      </p:sp>
    </p:spTree>
    <p:extLst>
      <p:ext uri="{BB962C8B-B14F-4D97-AF65-F5344CB8AC3E}">
        <p14:creationId xmlns:p14="http://schemas.microsoft.com/office/powerpoint/2010/main" val="24000165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4000" fill="hold"/>
                                        <p:tgtEl>
                                          <p:spTgt spid="4"/>
                                        </p:tgtEl>
                                        <p:attrNameLst>
                                          <p:attrName>ppt_x</p:attrName>
                                        </p:attrNameLst>
                                      </p:cBhvr>
                                      <p:tavLst>
                                        <p:tav tm="0">
                                          <p:val>
                                            <p:strVal val="0-#ppt_w/2"/>
                                          </p:val>
                                        </p:tav>
                                        <p:tav tm="100000">
                                          <p:val>
                                            <p:strVal val="#ppt_x"/>
                                          </p:val>
                                        </p:tav>
                                      </p:tavLst>
                                    </p:anim>
                                    <p:anim calcmode="lin" valueType="num">
                                      <p:cBhvr additive="base">
                                        <p:cTn id="8" dur="14000" fill="hold"/>
                                        <p:tgtEl>
                                          <p:spTgt spid="4"/>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3500" fill="hold"/>
                                        <p:tgtEl>
                                          <p:spTgt spid="4"/>
                                        </p:tgtEl>
                                        <p:attrNameLst>
                                          <p:attrName>ppt_w</p:attrName>
                                        </p:attrNameLst>
                                      </p:cBhvr>
                                      <p:tavLst>
                                        <p:tav tm="0">
                                          <p:val>
                                            <p:fltVal val="0"/>
                                          </p:val>
                                        </p:tav>
                                        <p:tav tm="100000">
                                          <p:val>
                                            <p:strVal val="#ppt_w"/>
                                          </p:val>
                                        </p:tav>
                                      </p:tavLst>
                                    </p:anim>
                                    <p:anim calcmode="lin" valueType="num">
                                      <p:cBhvr>
                                        <p:cTn id="12" dur="13500" fill="hold"/>
                                        <p:tgtEl>
                                          <p:spTgt spid="4"/>
                                        </p:tgtEl>
                                        <p:attrNameLst>
                                          <p:attrName>ppt_h</p:attrName>
                                        </p:attrNameLst>
                                      </p:cBhvr>
                                      <p:tavLst>
                                        <p:tav tm="0">
                                          <p:val>
                                            <p:fltVal val="0"/>
                                          </p:val>
                                        </p:tav>
                                        <p:tav tm="100000">
                                          <p:val>
                                            <p:strVal val="#ppt_h"/>
                                          </p:val>
                                        </p:tav>
                                      </p:tavLst>
                                    </p:anim>
                                    <p:animEffect transition="in" filter="fade">
                                      <p:cBhvr>
                                        <p:cTn id="13" dur="13500"/>
                                        <p:tgtEl>
                                          <p:spTgt spid="4"/>
                                        </p:tgtEl>
                                      </p:cBhvr>
                                    </p:animEffect>
                                  </p:childTnLst>
                                </p:cTn>
                              </p:par>
                              <p:par>
                                <p:cTn id="14" presetID="10" presetClass="entr" presetSubtype="0" fill="hold" grpId="0" nodeType="withEffect">
                                  <p:stCondLst>
                                    <p:cond delay="0"/>
                                  </p:stCondLst>
                                  <p:iterate type="lt">
                                    <p:tmPct val="10000"/>
                                  </p:iterate>
                                  <p:childTnLst>
                                    <p:set>
                                      <p:cBhvr>
                                        <p:cTn id="15" dur="1" fill="hold">
                                          <p:stCondLst>
                                            <p:cond delay="0"/>
                                          </p:stCondLst>
                                        </p:cTn>
                                        <p:tgtEl>
                                          <p:spTgt spid="2"/>
                                        </p:tgtEl>
                                        <p:attrNameLst>
                                          <p:attrName>style.visibility</p:attrName>
                                        </p:attrNameLst>
                                      </p:cBhvr>
                                      <p:to>
                                        <p:strVal val="visible"/>
                                      </p:to>
                                    </p:set>
                                    <p:animEffect transition="in" filter="fade">
                                      <p:cBhvr>
                                        <p:cTn id="16" dur="1180"/>
                                        <p:tgtEl>
                                          <p:spTgt spid="2"/>
                                        </p:tgtEl>
                                      </p:cBhvr>
                                    </p:animEffect>
                                  </p:childTnLst>
                                </p:cTn>
                              </p:par>
                            </p:childTnLst>
                          </p:cTn>
                        </p:par>
                        <p:par>
                          <p:cTn id="17" fill="hold">
                            <p:stCondLst>
                              <p:cond delay="14750"/>
                            </p:stCondLst>
                            <p:childTnLst>
                              <p:par>
                                <p:cTn id="18" presetID="1" presetClass="entr" presetSubtype="0" fill="hold" grpId="0" nodeType="afterEffect" nodePh="1">
                                  <p:stCondLst>
                                    <p:cond delay="2000"/>
                                  </p:stCondLst>
                                  <p:endCondLst>
                                    <p:cond evt="begin" delay="0">
                                      <p:tn val="18"/>
                                    </p:cond>
                                  </p:endCondLst>
                                  <p:childTnLst>
                                    <p:set>
                                      <p:cBhvr>
                                        <p:cTn id="1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ectángulo 4"/>
          <p:cNvSpPr/>
          <p:nvPr/>
        </p:nvSpPr>
        <p:spPr>
          <a:xfrm>
            <a:off x="6624631" y="4482386"/>
            <a:ext cx="5181591" cy="1938992"/>
          </a:xfrm>
          <a:prstGeom prst="rect">
            <a:avLst/>
          </a:prstGeom>
        </p:spPr>
        <p:txBody>
          <a:bodyPr wrap="square">
            <a:spAutoFit/>
          </a:bodyPr>
          <a:lstStyle/>
          <a:p>
            <a:pPr algn="ctr"/>
            <a:r>
              <a:rPr lang="es-MX" sz="2400" dirty="0">
                <a:solidFill>
                  <a:schemeClr val="bg1"/>
                </a:solidFill>
                <a:latin typeface="CommercialScript BT" panose="03030803040807090C04" pitchFamily="66" charset="2"/>
              </a:rPr>
              <a:t>La especie tipo y única especie válida </a:t>
            </a:r>
            <a:r>
              <a:rPr lang="es-MX" sz="2400" dirty="0" err="1">
                <a:solidFill>
                  <a:schemeClr val="bg1"/>
                </a:solidFill>
                <a:latin typeface="CommercialScript BT" panose="03030803040807090C04" pitchFamily="66" charset="2"/>
              </a:rPr>
              <a:t>Tyrannosaurus</a:t>
            </a:r>
            <a:r>
              <a:rPr lang="es-MX" sz="2400" dirty="0">
                <a:solidFill>
                  <a:schemeClr val="bg1"/>
                </a:solidFill>
                <a:latin typeface="CommercialScript BT" panose="03030803040807090C04" pitchFamily="66" charset="2"/>
              </a:rPr>
              <a:t> </a:t>
            </a:r>
            <a:r>
              <a:rPr lang="es-MX" sz="2400" dirty="0" err="1">
                <a:solidFill>
                  <a:schemeClr val="bg1"/>
                </a:solidFill>
                <a:latin typeface="CommercialScript BT" panose="03030803040807090C04" pitchFamily="66" charset="2"/>
              </a:rPr>
              <a:t>rex</a:t>
            </a:r>
            <a:r>
              <a:rPr lang="es-MX" sz="2400" dirty="0">
                <a:solidFill>
                  <a:schemeClr val="bg1"/>
                </a:solidFill>
                <a:latin typeface="CommercialScript BT" panose="03030803040807090C04" pitchFamily="66" charset="2"/>
              </a:rPr>
              <a:t> </a:t>
            </a:r>
          </a:p>
          <a:p>
            <a:pPr algn="ctr"/>
            <a:r>
              <a:rPr lang="es-MX" sz="2400" dirty="0">
                <a:solidFill>
                  <a:schemeClr val="bg1"/>
                </a:solidFill>
                <a:latin typeface="CommercialScript BT" panose="03030803040807090C04" pitchFamily="66" charset="2"/>
              </a:rPr>
              <a:t>donde </a:t>
            </a:r>
            <a:r>
              <a:rPr lang="es-MX" sz="2400" dirty="0" err="1">
                <a:solidFill>
                  <a:schemeClr val="bg1"/>
                </a:solidFill>
                <a:latin typeface="CommercialScript BT" panose="03030803040807090C04" pitchFamily="66" charset="2"/>
              </a:rPr>
              <a:t>rex</a:t>
            </a:r>
            <a:r>
              <a:rPr lang="es-MX" sz="2400" dirty="0">
                <a:solidFill>
                  <a:schemeClr val="bg1"/>
                </a:solidFill>
                <a:latin typeface="CommercialScript BT" panose="03030803040807090C04" pitchFamily="66" charset="2"/>
              </a:rPr>
              <a:t> significa rey en latín, comúnmente abreviado como T. </a:t>
            </a:r>
            <a:r>
              <a:rPr lang="es-MX" sz="2400" dirty="0" err="1">
                <a:solidFill>
                  <a:schemeClr val="bg1"/>
                </a:solidFill>
                <a:latin typeface="CommercialScript BT" panose="03030803040807090C04" pitchFamily="66" charset="2"/>
              </a:rPr>
              <a:t>rex</a:t>
            </a:r>
            <a:r>
              <a:rPr lang="es-MX" sz="2400" dirty="0">
                <a:solidFill>
                  <a:schemeClr val="bg1"/>
                </a:solidFill>
                <a:latin typeface="CommercialScript BT" panose="03030803040807090C04" pitchFamily="66" charset="2"/>
              </a:rPr>
              <a:t>, </a:t>
            </a:r>
          </a:p>
          <a:p>
            <a:pPr algn="ctr"/>
            <a:r>
              <a:rPr lang="es-MX" sz="2400" dirty="0">
                <a:solidFill>
                  <a:schemeClr val="bg1"/>
                </a:solidFill>
                <a:latin typeface="CommercialScript BT" panose="03030803040807090C04" pitchFamily="66" charset="2"/>
              </a:rPr>
              <a:t>es una figura común en la cultura popular. </a:t>
            </a:r>
          </a:p>
        </p:txBody>
      </p:sp>
      <p:sp>
        <p:nvSpPr>
          <p:cNvPr id="7" name="CuadroTexto 6"/>
          <p:cNvSpPr txBox="1"/>
          <p:nvPr/>
        </p:nvSpPr>
        <p:spPr>
          <a:xfrm>
            <a:off x="0" y="0"/>
            <a:ext cx="495662" cy="369332"/>
          </a:xfrm>
          <a:prstGeom prst="rect">
            <a:avLst/>
          </a:prstGeom>
          <a:noFill/>
        </p:spPr>
        <p:txBody>
          <a:bodyPr wrap="square" rtlCol="0">
            <a:spAutoFit/>
          </a:bodyPr>
          <a:lstStyle/>
          <a:p>
            <a:endParaRPr lang="es-ES"/>
          </a:p>
        </p:txBody>
      </p:sp>
    </p:spTree>
    <p:extLst>
      <p:ext uri="{BB962C8B-B14F-4D97-AF65-F5344CB8AC3E}">
        <p14:creationId xmlns:p14="http://schemas.microsoft.com/office/powerpoint/2010/main" val="22599007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180"/>
                                        <p:tgtEl>
                                          <p:spTgt spid="5"/>
                                        </p:tgtEl>
                                      </p:cBhvr>
                                    </p:animEffect>
                                  </p:childTnLst>
                                </p:cTn>
                              </p:par>
                            </p:childTnLst>
                          </p:cTn>
                        </p:par>
                        <p:par>
                          <p:cTn id="8" fill="hold">
                            <p:stCondLst>
                              <p:cond delay="17582"/>
                            </p:stCondLst>
                            <p:childTnLst>
                              <p:par>
                                <p:cTn id="9" presetID="1" presetClass="entr" presetSubtype="0" fill="hold" grpId="0" nodeType="afterEffect" nodePh="1">
                                  <p:stCondLst>
                                    <p:cond delay="2000"/>
                                  </p:stCondLst>
                                  <p:endCondLst>
                                    <p:cond evt="begin" delay="0">
                                      <p:tn val="9"/>
                                    </p:cond>
                                  </p:end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ángulo 5"/>
          <p:cNvSpPr/>
          <p:nvPr/>
        </p:nvSpPr>
        <p:spPr>
          <a:xfrm>
            <a:off x="1257313" y="5757873"/>
            <a:ext cx="8829675" cy="954107"/>
          </a:xfrm>
          <a:prstGeom prst="rect">
            <a:avLst/>
          </a:prstGeom>
        </p:spPr>
        <p:txBody>
          <a:bodyPr wrap="square">
            <a:spAutoFit/>
          </a:bodyPr>
          <a:lstStyle/>
          <a:p>
            <a:pPr algn="ctr"/>
            <a:r>
              <a:rPr lang="es-MX" sz="2800" dirty="0">
                <a:solidFill>
                  <a:schemeClr val="bg1"/>
                </a:solidFill>
                <a:latin typeface="CommercialScript BT" panose="03030803040807090C04" pitchFamily="66" charset="2"/>
              </a:rPr>
              <a:t>Vivió a través de lo que es ahora Norteamérica occidental, </a:t>
            </a:r>
          </a:p>
          <a:p>
            <a:pPr algn="ctr"/>
            <a:r>
              <a:rPr lang="es-MX" sz="2800" dirty="0">
                <a:solidFill>
                  <a:schemeClr val="bg1"/>
                </a:solidFill>
                <a:latin typeface="CommercialScript BT" panose="03030803040807090C04" pitchFamily="66" charset="2"/>
              </a:rPr>
              <a:t>con una distribución mucho más amplia que otros </a:t>
            </a:r>
            <a:r>
              <a:rPr lang="es-MX" sz="2800" dirty="0" err="1">
                <a:solidFill>
                  <a:schemeClr val="bg1"/>
                </a:solidFill>
                <a:latin typeface="CommercialScript BT" panose="03030803040807090C04" pitchFamily="66" charset="2"/>
              </a:rPr>
              <a:t>tiranosáuridos</a:t>
            </a:r>
            <a:r>
              <a:rPr lang="es-MX" sz="2800" dirty="0">
                <a:solidFill>
                  <a:schemeClr val="bg1"/>
                </a:solidFill>
                <a:latin typeface="CommercialScript BT" panose="03030803040807090C04" pitchFamily="66" charset="2"/>
              </a:rPr>
              <a:t>.</a:t>
            </a:r>
          </a:p>
        </p:txBody>
      </p:sp>
      <p:sp>
        <p:nvSpPr>
          <p:cNvPr id="7" name="CuadroTexto 6"/>
          <p:cNvSpPr txBox="1"/>
          <p:nvPr/>
        </p:nvSpPr>
        <p:spPr>
          <a:xfrm>
            <a:off x="0" y="0"/>
            <a:ext cx="495662" cy="369332"/>
          </a:xfrm>
          <a:prstGeom prst="rect">
            <a:avLst/>
          </a:prstGeom>
          <a:noFill/>
        </p:spPr>
        <p:txBody>
          <a:bodyPr wrap="square" rtlCol="0">
            <a:spAutoFit/>
          </a:bodyPr>
          <a:lstStyle/>
          <a:p>
            <a:endParaRPr lang="es-ES"/>
          </a:p>
        </p:txBody>
      </p:sp>
    </p:spTree>
    <p:extLst>
      <p:ext uri="{BB962C8B-B14F-4D97-AF65-F5344CB8AC3E}">
        <p14:creationId xmlns:p14="http://schemas.microsoft.com/office/powerpoint/2010/main" val="2334271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180"/>
                                        <p:tgtEl>
                                          <p:spTgt spid="6"/>
                                        </p:tgtEl>
                                      </p:cBhvr>
                                    </p:animEffect>
                                  </p:childTnLst>
                                </p:cTn>
                              </p:par>
                            </p:childTnLst>
                          </p:cTn>
                        </p:par>
                        <p:par>
                          <p:cTn id="8" fill="hold">
                            <p:stCondLst>
                              <p:cond delay="13334"/>
                            </p:stCondLst>
                            <p:childTnLst>
                              <p:par>
                                <p:cTn id="9" presetID="1" presetClass="entr" presetSubtype="0" fill="hold" grpId="0" nodeType="afterEffect" nodePh="1">
                                  <p:stCondLst>
                                    <p:cond delay="2000"/>
                                  </p:stCondLst>
                                  <p:endCondLst>
                                    <p:cond evt="begin" delay="0">
                                      <p:tn val="9"/>
                                    </p:cond>
                                  </p:end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ángulo 5"/>
          <p:cNvSpPr/>
          <p:nvPr/>
        </p:nvSpPr>
        <p:spPr>
          <a:xfrm>
            <a:off x="0" y="13405"/>
            <a:ext cx="12191990" cy="461665"/>
          </a:xfrm>
          <a:prstGeom prst="rect">
            <a:avLst/>
          </a:prstGeom>
        </p:spPr>
        <p:txBody>
          <a:bodyPr wrap="square">
            <a:spAutoFit/>
          </a:bodyPr>
          <a:lstStyle/>
          <a:p>
            <a:pPr algn="ctr"/>
            <a:r>
              <a:rPr lang="es-MX" sz="2400" dirty="0">
                <a:solidFill>
                  <a:srgbClr val="002060"/>
                </a:solidFill>
                <a:latin typeface="CommercialScript BT" panose="03030803040807090C04" pitchFamily="66" charset="2"/>
              </a:rPr>
              <a:t>Es uno de los últimos dinosaurios no </a:t>
            </a:r>
            <a:r>
              <a:rPr lang="es-MX" sz="2400" dirty="0" err="1">
                <a:solidFill>
                  <a:srgbClr val="002060"/>
                </a:solidFill>
                <a:latin typeface="CommercialScript BT" panose="03030803040807090C04" pitchFamily="66" charset="2"/>
              </a:rPr>
              <a:t>avianos</a:t>
            </a:r>
            <a:r>
              <a:rPr lang="es-MX" sz="2400" dirty="0">
                <a:solidFill>
                  <a:srgbClr val="002060"/>
                </a:solidFill>
                <a:latin typeface="CommercialScript BT" panose="03030803040807090C04" pitchFamily="66" charset="2"/>
              </a:rPr>
              <a:t> en existir antes de la extinción masiva del Cretácico-Terciario.</a:t>
            </a:r>
          </a:p>
        </p:txBody>
      </p:sp>
      <p:sp>
        <p:nvSpPr>
          <p:cNvPr id="7" name="CuadroTexto 6"/>
          <p:cNvSpPr txBox="1"/>
          <p:nvPr/>
        </p:nvSpPr>
        <p:spPr>
          <a:xfrm>
            <a:off x="0" y="0"/>
            <a:ext cx="495662" cy="369332"/>
          </a:xfrm>
          <a:prstGeom prst="rect">
            <a:avLst/>
          </a:prstGeom>
          <a:noFill/>
        </p:spPr>
        <p:txBody>
          <a:bodyPr wrap="square" rtlCol="0">
            <a:spAutoFit/>
          </a:bodyPr>
          <a:lstStyle/>
          <a:p>
            <a:endParaRPr lang="es-ES"/>
          </a:p>
        </p:txBody>
      </p:sp>
    </p:spTree>
    <p:extLst>
      <p:ext uri="{BB962C8B-B14F-4D97-AF65-F5344CB8AC3E}">
        <p14:creationId xmlns:p14="http://schemas.microsoft.com/office/powerpoint/2010/main" val="28823336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180"/>
                                        <p:tgtEl>
                                          <p:spTgt spid="6"/>
                                        </p:tgtEl>
                                      </p:cBhvr>
                                    </p:animEffect>
                                  </p:childTnLst>
                                </p:cTn>
                              </p:par>
                            </p:childTnLst>
                          </p:cTn>
                        </p:par>
                        <p:par>
                          <p:cTn id="8" fill="hold">
                            <p:stCondLst>
                              <p:cond delay="12036"/>
                            </p:stCondLst>
                            <p:childTnLst>
                              <p:par>
                                <p:cTn id="9" presetID="1" presetClass="entr" presetSubtype="0" fill="hold" grpId="0" nodeType="afterEffect" nodePh="1">
                                  <p:stCondLst>
                                    <p:cond delay="2000"/>
                                  </p:stCondLst>
                                  <p:endCondLst>
                                    <p:cond evt="begin" delay="0">
                                      <p:tn val="9"/>
                                    </p:cond>
                                  </p:end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p:cNvSpPr/>
          <p:nvPr/>
        </p:nvSpPr>
        <p:spPr>
          <a:xfrm>
            <a:off x="3300398" y="-71448"/>
            <a:ext cx="5151562" cy="1211677"/>
          </a:xfrm>
          <a:prstGeom prst="rect">
            <a:avLst/>
          </a:prstGeom>
        </p:spPr>
        <p:txBody>
          <a:bodyPr wrap="square">
            <a:spAutoFit/>
          </a:bodyPr>
          <a:lstStyle/>
          <a:p>
            <a:pPr algn="ctr"/>
            <a:r>
              <a:rPr lang="es-MX" sz="2400" dirty="0">
                <a:latin typeface="CommercialScript BT" panose="03030803040807090C04" pitchFamily="66" charset="2"/>
              </a:rPr>
              <a:t>Como otros </a:t>
            </a:r>
            <a:r>
              <a:rPr lang="es-MX" sz="2400" dirty="0" err="1">
                <a:latin typeface="CommercialScript BT" panose="03030803040807090C04" pitchFamily="66" charset="2"/>
              </a:rPr>
              <a:t>tiranosáuridos</a:t>
            </a:r>
            <a:r>
              <a:rPr lang="es-MX" sz="2400" dirty="0">
                <a:latin typeface="CommercialScript BT" panose="03030803040807090C04" pitchFamily="66" charset="2"/>
              </a:rPr>
              <a:t>, </a:t>
            </a:r>
            <a:r>
              <a:rPr lang="es-MX" sz="2400" dirty="0" err="1">
                <a:latin typeface="CommercialScript BT" panose="03030803040807090C04" pitchFamily="66" charset="2"/>
              </a:rPr>
              <a:t>Tyrannosaurus</a:t>
            </a:r>
            <a:r>
              <a:rPr lang="es-MX" sz="2400" dirty="0">
                <a:latin typeface="CommercialScript BT" panose="03030803040807090C04" pitchFamily="66" charset="2"/>
              </a:rPr>
              <a:t> </a:t>
            </a:r>
          </a:p>
          <a:p>
            <a:pPr algn="ctr"/>
            <a:r>
              <a:rPr lang="es-MX" sz="2400" dirty="0">
                <a:latin typeface="CommercialScript BT" panose="03030803040807090C04" pitchFamily="66" charset="2"/>
              </a:rPr>
              <a:t>fue un bípedo con un masivo cráneo </a:t>
            </a:r>
          </a:p>
          <a:p>
            <a:pPr algn="ctr"/>
            <a:r>
              <a:rPr lang="es-MX" sz="2400" dirty="0">
                <a:latin typeface="CommercialScript BT" panose="03030803040807090C04" pitchFamily="66" charset="2"/>
              </a:rPr>
              <a:t>balanceado por una larga y pesada cola.</a:t>
            </a:r>
            <a:endParaRPr lang="es-MX" sz="2400" dirty="0"/>
          </a:p>
        </p:txBody>
      </p:sp>
      <p:sp>
        <p:nvSpPr>
          <p:cNvPr id="6" name="CuadroTexto 5"/>
          <p:cNvSpPr txBox="1"/>
          <p:nvPr/>
        </p:nvSpPr>
        <p:spPr>
          <a:xfrm>
            <a:off x="0" y="0"/>
            <a:ext cx="495662" cy="369332"/>
          </a:xfrm>
          <a:prstGeom prst="rect">
            <a:avLst/>
          </a:prstGeom>
          <a:noFill/>
        </p:spPr>
        <p:txBody>
          <a:bodyPr wrap="square" rtlCol="0">
            <a:spAutoFit/>
          </a:bodyPr>
          <a:lstStyle/>
          <a:p>
            <a:endParaRPr lang="es-ES"/>
          </a:p>
        </p:txBody>
      </p:sp>
    </p:spTree>
    <p:extLst>
      <p:ext uri="{BB962C8B-B14F-4D97-AF65-F5344CB8AC3E}">
        <p14:creationId xmlns:p14="http://schemas.microsoft.com/office/powerpoint/2010/main" val="3537009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80"/>
                                        <p:tgtEl>
                                          <p:spTgt spid="3"/>
                                        </p:tgtEl>
                                      </p:cBhvr>
                                    </p:animEffect>
                                  </p:childTnLst>
                                </p:cTn>
                              </p:par>
                            </p:childTnLst>
                          </p:cTn>
                        </p:par>
                        <p:par>
                          <p:cTn id="8" fill="hold">
                            <p:stCondLst>
                              <p:cond delay="12626"/>
                            </p:stCondLst>
                            <p:childTnLst>
                              <p:par>
                                <p:cTn id="9" presetID="1" presetClass="entr" presetSubtype="0" fill="hold" grpId="0" nodeType="afterEffect" nodePh="1">
                                  <p:stCondLst>
                                    <p:cond delay="2000"/>
                                  </p:stCondLst>
                                  <p:endCondLst>
                                    <p:cond evt="begin" delay="0">
                                      <p:tn val="9"/>
                                    </p:cond>
                                  </p:end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p:cNvSpPr/>
          <p:nvPr/>
        </p:nvSpPr>
        <p:spPr>
          <a:xfrm>
            <a:off x="5546033" y="4138310"/>
            <a:ext cx="6296847" cy="2308324"/>
          </a:xfrm>
          <a:prstGeom prst="rect">
            <a:avLst/>
          </a:prstGeom>
        </p:spPr>
        <p:txBody>
          <a:bodyPr wrap="square">
            <a:spAutoFit/>
          </a:bodyPr>
          <a:lstStyle/>
          <a:p>
            <a:pPr lvl="0" algn="ctr"/>
            <a:r>
              <a:rPr lang="es-MX" sz="2400" dirty="0">
                <a:solidFill>
                  <a:srgbClr val="002060"/>
                </a:solidFill>
                <a:latin typeface="CommercialScript BT" panose="03030803040807090C04" pitchFamily="66" charset="2"/>
              </a:rPr>
              <a:t>En relación con sus largos </a:t>
            </a:r>
          </a:p>
          <a:p>
            <a:pPr lvl="0" algn="ctr"/>
            <a:r>
              <a:rPr lang="es-MX" sz="2400" dirty="0">
                <a:solidFill>
                  <a:srgbClr val="002060"/>
                </a:solidFill>
                <a:latin typeface="CommercialScript BT" panose="03030803040807090C04" pitchFamily="66" charset="2"/>
              </a:rPr>
              <a:t>y poderosos miembros traseros, </a:t>
            </a:r>
          </a:p>
          <a:p>
            <a:pPr lvl="0" algn="ctr"/>
            <a:r>
              <a:rPr lang="es-MX" sz="2400" dirty="0">
                <a:solidFill>
                  <a:srgbClr val="002060"/>
                </a:solidFill>
                <a:latin typeface="CommercialScript BT" panose="03030803040807090C04" pitchFamily="66" charset="2"/>
              </a:rPr>
              <a:t>los miembros superiores del </a:t>
            </a:r>
            <a:r>
              <a:rPr lang="es-MX" sz="2400" dirty="0" err="1">
                <a:solidFill>
                  <a:srgbClr val="002060"/>
                </a:solidFill>
                <a:latin typeface="CommercialScript BT" panose="03030803040807090C04" pitchFamily="66" charset="2"/>
              </a:rPr>
              <a:t>Tyrannosaurus</a:t>
            </a:r>
            <a:r>
              <a:rPr lang="es-MX" sz="2400" dirty="0">
                <a:solidFill>
                  <a:srgbClr val="002060"/>
                </a:solidFill>
                <a:latin typeface="CommercialScript BT" panose="03030803040807090C04" pitchFamily="66" charset="2"/>
              </a:rPr>
              <a:t> </a:t>
            </a:r>
          </a:p>
          <a:p>
            <a:pPr lvl="0" algn="ctr"/>
            <a:r>
              <a:rPr lang="es-MX" sz="2400" dirty="0">
                <a:solidFill>
                  <a:srgbClr val="002060"/>
                </a:solidFill>
                <a:latin typeface="CommercialScript BT" panose="03030803040807090C04" pitchFamily="66" charset="2"/>
              </a:rPr>
              <a:t>eran pequeños, </a:t>
            </a:r>
          </a:p>
          <a:p>
            <a:pPr lvl="0" algn="ctr"/>
            <a:r>
              <a:rPr lang="es-MX" sz="2400" dirty="0">
                <a:solidFill>
                  <a:srgbClr val="002060"/>
                </a:solidFill>
                <a:latin typeface="CommercialScript BT" panose="03030803040807090C04" pitchFamily="66" charset="2"/>
              </a:rPr>
              <a:t>pero inusualmente poderosos para su tamaño, </a:t>
            </a:r>
          </a:p>
          <a:p>
            <a:pPr lvl="0" algn="ctr"/>
            <a:r>
              <a:rPr lang="es-MX" sz="2400" dirty="0">
                <a:solidFill>
                  <a:srgbClr val="002060"/>
                </a:solidFill>
                <a:latin typeface="CommercialScript BT" panose="03030803040807090C04" pitchFamily="66" charset="2"/>
              </a:rPr>
              <a:t>y terminaban en dos dedos con garras. </a:t>
            </a:r>
          </a:p>
        </p:txBody>
      </p:sp>
      <p:sp>
        <p:nvSpPr>
          <p:cNvPr id="6" name="CuadroTexto 5"/>
          <p:cNvSpPr txBox="1"/>
          <p:nvPr/>
        </p:nvSpPr>
        <p:spPr>
          <a:xfrm>
            <a:off x="0" y="0"/>
            <a:ext cx="495662" cy="369332"/>
          </a:xfrm>
          <a:prstGeom prst="rect">
            <a:avLst/>
          </a:prstGeom>
          <a:noFill/>
        </p:spPr>
        <p:txBody>
          <a:bodyPr wrap="square" rtlCol="0">
            <a:spAutoFit/>
          </a:bodyPr>
          <a:lstStyle/>
          <a:p>
            <a:endParaRPr lang="es-ES"/>
          </a:p>
        </p:txBody>
      </p:sp>
    </p:spTree>
    <p:extLst>
      <p:ext uri="{BB962C8B-B14F-4D97-AF65-F5344CB8AC3E}">
        <p14:creationId xmlns:p14="http://schemas.microsoft.com/office/powerpoint/2010/main" val="1348702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80"/>
                                        <p:tgtEl>
                                          <p:spTgt spid="4"/>
                                        </p:tgtEl>
                                      </p:cBhvr>
                                    </p:animEffect>
                                  </p:childTnLst>
                                </p:cTn>
                              </p:par>
                            </p:childTnLst>
                          </p:cTn>
                        </p:par>
                        <p:par>
                          <p:cTn id="8" fill="hold">
                            <p:stCondLst>
                              <p:cond delay="20886"/>
                            </p:stCondLst>
                            <p:childTnLst>
                              <p:par>
                                <p:cTn id="9" presetID="1" presetClass="entr" presetSubtype="0" fill="hold" grpId="0" nodeType="afterEffect" nodePh="1">
                                  <p:stCondLst>
                                    <p:cond delay="2000"/>
                                  </p:stCondLst>
                                  <p:endCondLst>
                                    <p:cond evt="begin" delay="0">
                                      <p:tn val="9"/>
                                    </p:cond>
                                  </p:end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5" name="Rectángulo 4"/>
          <p:cNvSpPr/>
          <p:nvPr/>
        </p:nvSpPr>
        <p:spPr>
          <a:xfrm>
            <a:off x="529873" y="2092050"/>
            <a:ext cx="5643574" cy="2677656"/>
          </a:xfrm>
          <a:prstGeom prst="rect">
            <a:avLst/>
          </a:prstGeom>
        </p:spPr>
        <p:txBody>
          <a:bodyPr wrap="square">
            <a:spAutoFit/>
          </a:bodyPr>
          <a:lstStyle/>
          <a:p>
            <a:pPr lvl="0" algn="ctr"/>
            <a:r>
              <a:rPr lang="es-MX" sz="2400" dirty="0">
                <a:solidFill>
                  <a:srgbClr val="002060"/>
                </a:solidFill>
                <a:latin typeface="CommercialScript BT" panose="03030803040807090C04" pitchFamily="66" charset="2"/>
              </a:rPr>
              <a:t>Aunque otros terópodos rivalizan o superan </a:t>
            </a:r>
          </a:p>
          <a:p>
            <a:pPr lvl="0" algn="ctr"/>
            <a:r>
              <a:rPr lang="es-MX" sz="2400" dirty="0">
                <a:solidFill>
                  <a:srgbClr val="002060"/>
                </a:solidFill>
                <a:latin typeface="CommercialScript BT" panose="03030803040807090C04" pitchFamily="66" charset="2"/>
              </a:rPr>
              <a:t>con </a:t>
            </a:r>
            <a:r>
              <a:rPr lang="es-MX" sz="2400" dirty="0" err="1">
                <a:solidFill>
                  <a:srgbClr val="002060"/>
                </a:solidFill>
                <a:latin typeface="CommercialScript BT" panose="03030803040807090C04" pitchFamily="66" charset="2"/>
              </a:rPr>
              <a:t>Tyrannosaurus</a:t>
            </a:r>
            <a:r>
              <a:rPr lang="es-MX" sz="2400" dirty="0">
                <a:solidFill>
                  <a:srgbClr val="002060"/>
                </a:solidFill>
                <a:latin typeface="CommercialScript BT" panose="03030803040807090C04" pitchFamily="66" charset="2"/>
              </a:rPr>
              <a:t> </a:t>
            </a:r>
            <a:r>
              <a:rPr lang="es-MX" sz="2400" dirty="0" err="1">
                <a:solidFill>
                  <a:srgbClr val="002060"/>
                </a:solidFill>
                <a:latin typeface="CommercialScript BT" panose="03030803040807090C04" pitchFamily="66" charset="2"/>
              </a:rPr>
              <a:t>rex</a:t>
            </a:r>
            <a:r>
              <a:rPr lang="es-MX" sz="2400" dirty="0">
                <a:solidFill>
                  <a:srgbClr val="002060"/>
                </a:solidFill>
                <a:latin typeface="CommercialScript BT" panose="03030803040807090C04" pitchFamily="66" charset="2"/>
              </a:rPr>
              <a:t> en tamaño, </a:t>
            </a:r>
          </a:p>
          <a:p>
            <a:pPr lvl="0" algn="ctr"/>
            <a:r>
              <a:rPr lang="es-MX" sz="2400" dirty="0">
                <a:solidFill>
                  <a:srgbClr val="002060"/>
                </a:solidFill>
                <a:latin typeface="CommercialScript BT" panose="03030803040807090C04" pitchFamily="66" charset="2"/>
              </a:rPr>
              <a:t>era el </a:t>
            </a:r>
            <a:r>
              <a:rPr lang="es-MX" sz="2400" dirty="0" err="1">
                <a:solidFill>
                  <a:srgbClr val="002060"/>
                </a:solidFill>
                <a:latin typeface="CommercialScript BT" panose="03030803040807090C04" pitchFamily="66" charset="2"/>
              </a:rPr>
              <a:t>tiranosáurido</a:t>
            </a:r>
            <a:r>
              <a:rPr lang="es-MX" sz="2400" dirty="0">
                <a:solidFill>
                  <a:srgbClr val="002060"/>
                </a:solidFill>
                <a:latin typeface="CommercialScript BT" panose="03030803040807090C04" pitchFamily="66" charset="2"/>
              </a:rPr>
              <a:t> más grande conocido </a:t>
            </a:r>
          </a:p>
          <a:p>
            <a:pPr lvl="0" algn="ctr"/>
            <a:r>
              <a:rPr lang="es-MX" sz="2400" dirty="0">
                <a:solidFill>
                  <a:srgbClr val="002060"/>
                </a:solidFill>
                <a:latin typeface="CommercialScript BT" panose="03030803040807090C04" pitchFamily="66" charset="2"/>
              </a:rPr>
              <a:t>y uno de los mayores depredadores de la tierra, midiendo hasta 13 metros de largo, </a:t>
            </a:r>
          </a:p>
          <a:p>
            <a:pPr lvl="0" algn="ctr"/>
            <a:r>
              <a:rPr lang="es-MX" sz="2400" dirty="0">
                <a:solidFill>
                  <a:srgbClr val="002060"/>
                </a:solidFill>
                <a:latin typeface="CommercialScript BT" panose="03030803040807090C04" pitchFamily="66" charset="2"/>
              </a:rPr>
              <a:t>y más de 5 metros de alto a las caderas, </a:t>
            </a:r>
          </a:p>
          <a:p>
            <a:pPr lvl="0" algn="ctr"/>
            <a:r>
              <a:rPr lang="es-MX" sz="2400" dirty="0">
                <a:solidFill>
                  <a:srgbClr val="002060"/>
                </a:solidFill>
                <a:latin typeface="CommercialScript BT" panose="03030803040807090C04" pitchFamily="66" charset="2"/>
              </a:rPr>
              <a:t>y pesaba alrededor de 6 a 8 toneladas. </a:t>
            </a:r>
          </a:p>
        </p:txBody>
      </p:sp>
      <p:pic>
        <p:nvPicPr>
          <p:cNvPr id="6" name="Imagen 5"/>
          <p:cNvPicPr>
            <a:picLocks noChangeAspect="1"/>
          </p:cNvPicPr>
          <p:nvPr/>
        </p:nvPicPr>
        <p:blipFill rotWithShape="1">
          <a:blip r:embed="rId2">
            <a:extLst>
              <a:ext uri="{28A0092B-C50C-407E-A947-70E740481C1C}">
                <a14:useLocalDpi xmlns:a14="http://schemas.microsoft.com/office/drawing/2010/main" val="0"/>
              </a:ext>
            </a:extLst>
          </a:blip>
          <a:srcRect t="8459" b="8157"/>
          <a:stretch/>
        </p:blipFill>
        <p:spPr>
          <a:xfrm>
            <a:off x="6982681" y="1662548"/>
            <a:ext cx="4570217" cy="3464037"/>
          </a:xfrm>
          <a:prstGeom prst="rect">
            <a:avLst/>
          </a:prstGeom>
          <a:solidFill>
            <a:srgbClr val="FFFFFF">
              <a:shade val="85000"/>
            </a:srgbClr>
          </a:solidFill>
          <a:ln w="127000" cap="sq">
            <a:solidFill>
              <a:schemeClr val="accent6">
                <a:lumMod val="75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CuadroTexto 6"/>
          <p:cNvSpPr txBox="1"/>
          <p:nvPr/>
        </p:nvSpPr>
        <p:spPr>
          <a:xfrm>
            <a:off x="0" y="0"/>
            <a:ext cx="495662" cy="369332"/>
          </a:xfrm>
          <a:prstGeom prst="rect">
            <a:avLst/>
          </a:prstGeom>
          <a:noFill/>
        </p:spPr>
        <p:txBody>
          <a:bodyPr wrap="square" rtlCol="0">
            <a:spAutoFit/>
          </a:bodyPr>
          <a:lstStyle/>
          <a:p>
            <a:endParaRPr lang="es-ES"/>
          </a:p>
        </p:txBody>
      </p:sp>
    </p:spTree>
    <p:extLst>
      <p:ext uri="{BB962C8B-B14F-4D97-AF65-F5344CB8AC3E}">
        <p14:creationId xmlns:p14="http://schemas.microsoft.com/office/powerpoint/2010/main" val="2874392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0" fill="hold"/>
                                        <p:tgtEl>
                                          <p:spTgt spid="6"/>
                                        </p:tgtEl>
                                        <p:attrNameLst>
                                          <p:attrName>ppt_x</p:attrName>
                                        </p:attrNameLst>
                                      </p:cBhvr>
                                      <p:tavLst>
                                        <p:tav tm="0">
                                          <p:val>
                                            <p:strVal val="1+#ppt_w/2"/>
                                          </p:val>
                                        </p:tav>
                                        <p:tav tm="100000">
                                          <p:val>
                                            <p:strVal val="#ppt_x"/>
                                          </p:val>
                                        </p:tav>
                                      </p:tavLst>
                                    </p:anim>
                                    <p:anim calcmode="lin" valueType="num">
                                      <p:cBhvr additive="base">
                                        <p:cTn id="8" dur="20000" fill="hold"/>
                                        <p:tgtEl>
                                          <p:spTgt spid="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80"/>
                                        <p:tgtEl>
                                          <p:spTgt spid="5"/>
                                        </p:tgtEl>
                                      </p:cBhvr>
                                    </p:animEffect>
                                  </p:childTnLst>
                                </p:cTn>
                              </p:par>
                            </p:childTnLst>
                          </p:cTn>
                        </p:par>
                        <p:par>
                          <p:cTn id="12" fill="hold">
                            <p:stCondLst>
                              <p:cond delay="28202"/>
                            </p:stCondLst>
                            <p:childTnLst>
                              <p:par>
                                <p:cTn id="13" presetID="1" presetClass="entr" presetSubtype="0" fill="hold" grpId="0" nodeType="afterEffect" nodePh="1">
                                  <p:stCondLst>
                                    <p:cond delay="2000"/>
                                  </p:stCondLst>
                                  <p:endCondLst>
                                    <p:cond evt="begin" delay="0">
                                      <p:tn val="13"/>
                                    </p:cond>
                                  </p:end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5251303" y="326450"/>
            <a:ext cx="6829425" cy="1968839"/>
          </a:xfrm>
          <a:prstGeom prst="rect">
            <a:avLst/>
          </a:prstGeom>
        </p:spPr>
        <p:txBody>
          <a:bodyPr wrap="square">
            <a:spAutoFit/>
          </a:bodyPr>
          <a:lstStyle/>
          <a:p>
            <a:pPr algn="ctr"/>
            <a:r>
              <a:rPr lang="es-MX" sz="2400" dirty="0">
                <a:solidFill>
                  <a:schemeClr val="bg1"/>
                </a:solidFill>
                <a:latin typeface="CommercialScript BT" panose="03030803040807090C04" pitchFamily="66" charset="2"/>
              </a:rPr>
              <a:t>Por mucho fue el más grande carnívoro en su ambiente, </a:t>
            </a:r>
          </a:p>
          <a:p>
            <a:pPr algn="ctr"/>
            <a:r>
              <a:rPr lang="es-MX" sz="2400" dirty="0" err="1">
                <a:solidFill>
                  <a:schemeClr val="bg1"/>
                </a:solidFill>
                <a:latin typeface="CommercialScript BT" panose="03030803040807090C04" pitchFamily="66" charset="2"/>
              </a:rPr>
              <a:t>Tyrannosaurus</a:t>
            </a:r>
            <a:r>
              <a:rPr lang="es-MX" sz="2400" dirty="0">
                <a:solidFill>
                  <a:schemeClr val="bg1"/>
                </a:solidFill>
                <a:latin typeface="CommercialScript BT" panose="03030803040807090C04" pitchFamily="66" charset="2"/>
              </a:rPr>
              <a:t> </a:t>
            </a:r>
            <a:r>
              <a:rPr lang="es-MX" sz="2400" dirty="0" err="1">
                <a:solidFill>
                  <a:schemeClr val="bg1"/>
                </a:solidFill>
                <a:latin typeface="CommercialScript BT" panose="03030803040807090C04" pitchFamily="66" charset="2"/>
              </a:rPr>
              <a:t>rex</a:t>
            </a:r>
            <a:r>
              <a:rPr lang="es-MX" sz="2400" dirty="0">
                <a:solidFill>
                  <a:schemeClr val="bg1"/>
                </a:solidFill>
                <a:latin typeface="CommercialScript BT" panose="03030803040807090C04" pitchFamily="66" charset="2"/>
              </a:rPr>
              <a:t> debió haber sido el superdepredador, </a:t>
            </a:r>
          </a:p>
          <a:p>
            <a:pPr algn="ctr"/>
            <a:r>
              <a:rPr lang="es-MX" sz="2400" dirty="0">
                <a:solidFill>
                  <a:schemeClr val="bg1"/>
                </a:solidFill>
                <a:latin typeface="CommercialScript BT" panose="03030803040807090C04" pitchFamily="66" charset="2"/>
              </a:rPr>
              <a:t>cazando </a:t>
            </a:r>
            <a:r>
              <a:rPr lang="es-MX" sz="2400" dirty="0" err="1">
                <a:solidFill>
                  <a:schemeClr val="bg1"/>
                </a:solidFill>
                <a:latin typeface="CommercialScript BT" panose="03030803040807090C04" pitchFamily="66" charset="2"/>
              </a:rPr>
              <a:t>hadrosáuridos</a:t>
            </a:r>
            <a:r>
              <a:rPr lang="es-MX" sz="2400" dirty="0">
                <a:solidFill>
                  <a:schemeClr val="bg1"/>
                </a:solidFill>
                <a:latin typeface="CommercialScript BT" panose="03030803040807090C04" pitchFamily="66" charset="2"/>
              </a:rPr>
              <a:t> </a:t>
            </a:r>
            <a:r>
              <a:rPr lang="es-MX" sz="2400" dirty="0" err="1">
                <a:solidFill>
                  <a:schemeClr val="bg1"/>
                </a:solidFill>
                <a:latin typeface="CommercialScript BT" panose="03030803040807090C04" pitchFamily="66" charset="2"/>
              </a:rPr>
              <a:t>ceratópsidos</a:t>
            </a:r>
            <a:r>
              <a:rPr lang="es-MX" sz="2400" dirty="0">
                <a:solidFill>
                  <a:schemeClr val="bg1"/>
                </a:solidFill>
                <a:latin typeface="CommercialScript BT" panose="03030803040807090C04" pitchFamily="66" charset="2"/>
              </a:rPr>
              <a:t>, </a:t>
            </a:r>
          </a:p>
          <a:p>
            <a:pPr algn="ctr"/>
            <a:r>
              <a:rPr lang="es-MX" sz="2400" dirty="0">
                <a:solidFill>
                  <a:schemeClr val="bg1"/>
                </a:solidFill>
                <a:latin typeface="CommercialScript BT" panose="03030803040807090C04" pitchFamily="66" charset="2"/>
              </a:rPr>
              <a:t>aunque algunos expertos han sugerido </a:t>
            </a:r>
          </a:p>
          <a:p>
            <a:pPr algn="ctr"/>
            <a:r>
              <a:rPr lang="es-MX" sz="2400" dirty="0">
                <a:solidFill>
                  <a:schemeClr val="bg1"/>
                </a:solidFill>
                <a:latin typeface="CommercialScript BT" panose="03030803040807090C04" pitchFamily="66" charset="2"/>
              </a:rPr>
              <a:t>que era principalmente carroñero.</a:t>
            </a:r>
          </a:p>
        </p:txBody>
      </p:sp>
      <p:sp>
        <p:nvSpPr>
          <p:cNvPr id="5" name="CuadroTexto 4"/>
          <p:cNvSpPr txBox="1"/>
          <p:nvPr/>
        </p:nvSpPr>
        <p:spPr>
          <a:xfrm>
            <a:off x="0" y="0"/>
            <a:ext cx="495662" cy="369332"/>
          </a:xfrm>
          <a:prstGeom prst="rect">
            <a:avLst/>
          </a:prstGeom>
          <a:noFill/>
        </p:spPr>
        <p:txBody>
          <a:bodyPr wrap="square" rtlCol="0">
            <a:spAutoFit/>
          </a:bodyPr>
          <a:lstStyle/>
          <a:p>
            <a:endParaRPr lang="es-ES"/>
          </a:p>
        </p:txBody>
      </p:sp>
    </p:spTree>
    <p:extLst>
      <p:ext uri="{BB962C8B-B14F-4D97-AF65-F5344CB8AC3E}">
        <p14:creationId xmlns:p14="http://schemas.microsoft.com/office/powerpoint/2010/main" val="34024974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80"/>
                                        <p:tgtEl>
                                          <p:spTgt spid="2"/>
                                        </p:tgtEl>
                                      </p:cBhvr>
                                    </p:animEffect>
                                  </p:childTnLst>
                                </p:cTn>
                              </p:par>
                            </p:childTnLst>
                          </p:cTn>
                        </p:par>
                        <p:par>
                          <p:cTn id="8" fill="hold">
                            <p:stCondLst>
                              <p:cond delay="23128"/>
                            </p:stCondLst>
                            <p:childTnLst>
                              <p:par>
                                <p:cTn id="9" presetID="1" presetClass="entr" presetSubtype="0" fill="hold" grpId="0" nodeType="afterEffect" nodePh="1">
                                  <p:stCondLst>
                                    <p:cond delay="2000"/>
                                  </p:stCondLst>
                                  <p:endCondLst>
                                    <p:cond evt="begin" delay="0">
                                      <p:tn val="9"/>
                                    </p:cond>
                                  </p:end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BEBA8EAE-BF5A-486C-A8C5-ECC9F3942E4B}">
                <a14:imgProps xmlns:a14="http://schemas.microsoft.com/office/drawing/2010/main">
                  <a14:imgLayer r:embed="rId3">
                    <a14:imgEffect>
                      <a14:backgroundRemoval t="8500" b="97250" l="3000" r="94250">
                        <a14:foregroundMark x1="94250" y1="37000" x2="94250" y2="37000"/>
                        <a14:foregroundMark x1="6500" y1="64500" x2="6500" y2="64500"/>
                        <a14:foregroundMark x1="3000" y1="43250" x2="3000" y2="43250"/>
                        <a14:foregroundMark x1="40000" y1="9500" x2="40000" y2="9500"/>
                        <a14:foregroundMark x1="53250" y1="8500" x2="53250" y2="8500"/>
                        <a14:foregroundMark x1="32500" y1="9500" x2="32500" y2="9500"/>
                        <a14:foregroundMark x1="16750" y1="94250" x2="16750" y2="94250"/>
                        <a14:foregroundMark x1="14500" y1="94750" x2="14500" y2="94750"/>
                        <a14:foregroundMark x1="15250" y1="95750" x2="15250" y2="95750"/>
                        <a14:foregroundMark x1="15250" y1="96500" x2="15250" y2="96500"/>
                        <a14:foregroundMark x1="15250" y1="97250" x2="15250" y2="97250"/>
                        <a14:foregroundMark x1="15750" y1="96000" x2="15750" y2="96000"/>
                        <a14:foregroundMark x1="13750" y1="96250" x2="13750" y2="96250"/>
                      </a14:backgroundRemoval>
                    </a14:imgEffect>
                  </a14:imgLayer>
                </a14:imgProps>
              </a:ext>
              <a:ext uri="{28A0092B-C50C-407E-A947-70E740481C1C}">
                <a14:useLocalDpi xmlns:a14="http://schemas.microsoft.com/office/drawing/2010/main" val="0"/>
              </a:ext>
            </a:extLst>
          </a:blip>
          <a:stretch>
            <a:fillRect/>
          </a:stretch>
        </p:blipFill>
        <p:spPr>
          <a:xfrm>
            <a:off x="4759" y="-9525"/>
            <a:ext cx="6867525" cy="6867525"/>
          </a:xfrm>
          <a:prstGeom prst="rect">
            <a:avLst/>
          </a:prstGeom>
          <a:effectLst>
            <a:softEdge rad="0"/>
          </a:effectLst>
        </p:spPr>
      </p:pic>
      <p:sp>
        <p:nvSpPr>
          <p:cNvPr id="5" name="CuadroTexto 4"/>
          <p:cNvSpPr txBox="1"/>
          <p:nvPr/>
        </p:nvSpPr>
        <p:spPr>
          <a:xfrm>
            <a:off x="0" y="0"/>
            <a:ext cx="495662" cy="369332"/>
          </a:xfrm>
          <a:prstGeom prst="rect">
            <a:avLst/>
          </a:prstGeom>
          <a:noFill/>
        </p:spPr>
        <p:txBody>
          <a:bodyPr wrap="square" rtlCol="0">
            <a:spAutoFit/>
          </a:bodyPr>
          <a:lstStyle/>
          <a:p>
            <a:endParaRPr lang="es-ES"/>
          </a:p>
        </p:txBody>
      </p:sp>
      <p:sp>
        <p:nvSpPr>
          <p:cNvPr id="6" name="Rectángulo 5"/>
          <p:cNvSpPr/>
          <p:nvPr/>
        </p:nvSpPr>
        <p:spPr>
          <a:xfrm>
            <a:off x="4142505" y="4537369"/>
            <a:ext cx="7743824" cy="1200329"/>
          </a:xfrm>
          <a:prstGeom prst="rect">
            <a:avLst/>
          </a:prstGeom>
        </p:spPr>
        <p:txBody>
          <a:bodyPr wrap="square">
            <a:spAutoFit/>
          </a:bodyPr>
          <a:lstStyle/>
          <a:p>
            <a:pPr algn="ctr"/>
            <a:r>
              <a:rPr lang="es-MX" sz="2400" dirty="0">
                <a:latin typeface="CommercialScript BT" panose="03030803040807090C04" pitchFamily="66" charset="2"/>
              </a:rPr>
              <a:t>Desde que fuera descrito por primera vez en 1905, </a:t>
            </a:r>
          </a:p>
          <a:p>
            <a:pPr algn="ctr"/>
            <a:r>
              <a:rPr lang="es-MX" sz="2400" dirty="0">
                <a:latin typeface="CommercialScript BT" panose="03030803040807090C04" pitchFamily="66" charset="2"/>
              </a:rPr>
              <a:t>el </a:t>
            </a:r>
            <a:r>
              <a:rPr lang="es-MX" sz="2400" dirty="0" err="1">
                <a:latin typeface="CommercialScript BT" panose="03030803040807090C04" pitchFamily="66" charset="2"/>
              </a:rPr>
              <a:t>Tyrannosaurus</a:t>
            </a:r>
            <a:r>
              <a:rPr lang="es-MX" sz="2400" dirty="0">
                <a:latin typeface="CommercialScript BT" panose="03030803040807090C04" pitchFamily="66" charset="2"/>
              </a:rPr>
              <a:t> </a:t>
            </a:r>
            <a:r>
              <a:rPr lang="es-MX" sz="2400" dirty="0" err="1">
                <a:latin typeface="CommercialScript BT" panose="03030803040807090C04" pitchFamily="66" charset="2"/>
              </a:rPr>
              <a:t>rex</a:t>
            </a:r>
            <a:r>
              <a:rPr lang="es-MX" sz="2400" dirty="0">
                <a:latin typeface="CommercialScript BT" panose="03030803040807090C04" pitchFamily="66" charset="2"/>
              </a:rPr>
              <a:t> se ha convertido en la especie </a:t>
            </a:r>
          </a:p>
          <a:p>
            <a:pPr algn="ctr"/>
            <a:r>
              <a:rPr lang="es-MX" sz="2400" dirty="0">
                <a:latin typeface="CommercialScript BT" panose="03030803040807090C04" pitchFamily="66" charset="2"/>
              </a:rPr>
              <a:t>más reconocida de dinosaurio en la cultura popular.</a:t>
            </a:r>
          </a:p>
        </p:txBody>
      </p:sp>
    </p:spTree>
    <p:extLst>
      <p:ext uri="{BB962C8B-B14F-4D97-AF65-F5344CB8AC3E}">
        <p14:creationId xmlns:p14="http://schemas.microsoft.com/office/powerpoint/2010/main" val="23530979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5000" fill="hold"/>
                                        <p:tgtEl>
                                          <p:spTgt spid="4"/>
                                        </p:tgtEl>
                                        <p:attrNameLst>
                                          <p:attrName>ppt_x</p:attrName>
                                        </p:attrNameLst>
                                      </p:cBhvr>
                                      <p:tavLst>
                                        <p:tav tm="0">
                                          <p:val>
                                            <p:strVal val="0-#ppt_w/2"/>
                                          </p:val>
                                        </p:tav>
                                        <p:tav tm="100000">
                                          <p:val>
                                            <p:strVal val="#ppt_x"/>
                                          </p:val>
                                        </p:tav>
                                      </p:tavLst>
                                    </p:anim>
                                    <p:anim calcmode="lin" valueType="num">
                                      <p:cBhvr additive="base">
                                        <p:cTn id="8" dur="15000" fill="hold"/>
                                        <p:tgtEl>
                                          <p:spTgt spid="4"/>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5000" fill="hold"/>
                                        <p:tgtEl>
                                          <p:spTgt spid="4"/>
                                        </p:tgtEl>
                                        <p:attrNameLst>
                                          <p:attrName>ppt_w</p:attrName>
                                        </p:attrNameLst>
                                      </p:cBhvr>
                                      <p:tavLst>
                                        <p:tav tm="0">
                                          <p:val>
                                            <p:fltVal val="0"/>
                                          </p:val>
                                        </p:tav>
                                        <p:tav tm="100000">
                                          <p:val>
                                            <p:strVal val="#ppt_w"/>
                                          </p:val>
                                        </p:tav>
                                      </p:tavLst>
                                    </p:anim>
                                    <p:anim calcmode="lin" valueType="num">
                                      <p:cBhvr>
                                        <p:cTn id="12" dur="15000" fill="hold"/>
                                        <p:tgtEl>
                                          <p:spTgt spid="4"/>
                                        </p:tgtEl>
                                        <p:attrNameLst>
                                          <p:attrName>ppt_h</p:attrName>
                                        </p:attrNameLst>
                                      </p:cBhvr>
                                      <p:tavLst>
                                        <p:tav tm="0">
                                          <p:val>
                                            <p:fltVal val="0"/>
                                          </p:val>
                                        </p:tav>
                                        <p:tav tm="100000">
                                          <p:val>
                                            <p:strVal val="#ppt_h"/>
                                          </p:val>
                                        </p:tav>
                                      </p:tavLst>
                                    </p:anim>
                                    <p:animEffect transition="in" filter="fade">
                                      <p:cBhvr>
                                        <p:cTn id="13" dur="15000"/>
                                        <p:tgtEl>
                                          <p:spTgt spid="4"/>
                                        </p:tgtEl>
                                      </p:cBhvr>
                                    </p:animEffect>
                                  </p:childTnLst>
                                </p:cTn>
                              </p:par>
                              <p:par>
                                <p:cTn id="14" presetID="10" presetClass="entr" presetSubtype="0" fill="hold" grpId="0" nodeType="with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180"/>
                                        <p:tgtEl>
                                          <p:spTgt spid="6"/>
                                        </p:tgtEl>
                                      </p:cBhvr>
                                    </p:animEffect>
                                  </p:childTnLst>
                                </p:cTn>
                              </p:par>
                            </p:childTnLst>
                          </p:cTn>
                        </p:par>
                        <p:par>
                          <p:cTn id="17" fill="hold">
                            <p:stCondLst>
                              <p:cond delay="16166"/>
                            </p:stCondLst>
                            <p:childTnLst>
                              <p:par>
                                <p:cTn id="18" presetID="1" presetClass="entr" presetSubtype="0" fill="hold" grpId="0" nodeType="afterEffect" nodePh="1">
                                  <p:stCondLst>
                                    <p:cond delay="2000"/>
                                  </p:stCondLst>
                                  <p:endCondLst>
                                    <p:cond evt="begin" delay="0">
                                      <p:tn val="18"/>
                                    </p:cond>
                                  </p:end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2" name="Rectángulo 1"/>
          <p:cNvSpPr/>
          <p:nvPr/>
        </p:nvSpPr>
        <p:spPr>
          <a:xfrm>
            <a:off x="6500811" y="2068665"/>
            <a:ext cx="5362576" cy="2677656"/>
          </a:xfrm>
          <a:prstGeom prst="rect">
            <a:avLst/>
          </a:prstGeom>
        </p:spPr>
        <p:txBody>
          <a:bodyPr wrap="square">
            <a:spAutoFit/>
          </a:bodyPr>
          <a:lstStyle/>
          <a:p>
            <a:pPr algn="ctr"/>
            <a:r>
              <a:rPr lang="es-MX" sz="2400" dirty="0">
                <a:latin typeface="CommercialScript BT" panose="03030803040807090C04" pitchFamily="66" charset="2"/>
              </a:rPr>
              <a:t>Es el único dinosaurio que es conocido comúnmente por el público en general </a:t>
            </a:r>
          </a:p>
          <a:p>
            <a:pPr algn="ctr"/>
            <a:r>
              <a:rPr lang="es-MX" sz="2400" dirty="0">
                <a:latin typeface="CommercialScript BT" panose="03030803040807090C04" pitchFamily="66" charset="2"/>
              </a:rPr>
              <a:t>por su nombre científico completo </a:t>
            </a:r>
          </a:p>
          <a:p>
            <a:pPr algn="ctr"/>
            <a:r>
              <a:rPr lang="es-MX" sz="2400" dirty="0">
                <a:latin typeface="CommercialScript BT" panose="03030803040807090C04" pitchFamily="66" charset="2"/>
              </a:rPr>
              <a:t>(nombre binomial)</a:t>
            </a:r>
          </a:p>
          <a:p>
            <a:pPr algn="ctr"/>
            <a:r>
              <a:rPr lang="es-MX" sz="2400" dirty="0">
                <a:latin typeface="CommercialScript BT" panose="03030803040807090C04" pitchFamily="66" charset="2"/>
              </a:rPr>
              <a:t> (</a:t>
            </a:r>
            <a:r>
              <a:rPr lang="es-MX" sz="2400" dirty="0" err="1">
                <a:latin typeface="CommercialScript BT" panose="03030803040807090C04" pitchFamily="66" charset="2"/>
              </a:rPr>
              <a:t>Tyrannosaurus</a:t>
            </a:r>
            <a:r>
              <a:rPr lang="es-MX" sz="2400" dirty="0">
                <a:latin typeface="CommercialScript BT" panose="03030803040807090C04" pitchFamily="66" charset="2"/>
              </a:rPr>
              <a:t> </a:t>
            </a:r>
            <a:r>
              <a:rPr lang="es-MX" sz="2400" dirty="0" err="1">
                <a:latin typeface="CommercialScript BT" panose="03030803040807090C04" pitchFamily="66" charset="2"/>
              </a:rPr>
              <a:t>rex</a:t>
            </a:r>
            <a:r>
              <a:rPr lang="es-MX" sz="2400" dirty="0">
                <a:latin typeface="CommercialScript BT" panose="03030803040807090C04" pitchFamily="66" charset="2"/>
              </a:rPr>
              <a:t>), </a:t>
            </a:r>
          </a:p>
          <a:p>
            <a:pPr algn="ctr"/>
            <a:r>
              <a:rPr lang="es-MX" sz="2400" dirty="0">
                <a:latin typeface="CommercialScript BT" panose="03030803040807090C04" pitchFamily="66" charset="2"/>
              </a:rPr>
              <a:t>y su abreviatura científica T. </a:t>
            </a:r>
            <a:r>
              <a:rPr lang="es-MX" sz="2400" dirty="0" err="1">
                <a:latin typeface="CommercialScript BT" panose="03030803040807090C04" pitchFamily="66" charset="2"/>
              </a:rPr>
              <a:t>rex</a:t>
            </a:r>
            <a:r>
              <a:rPr lang="es-MX" sz="2400" dirty="0">
                <a:latin typeface="CommercialScript BT" panose="03030803040807090C04" pitchFamily="66" charset="2"/>
              </a:rPr>
              <a:t> </a:t>
            </a:r>
          </a:p>
          <a:p>
            <a:pPr algn="ctr"/>
            <a:r>
              <a:rPr lang="es-MX" sz="2400" dirty="0">
                <a:latin typeface="CommercialScript BT" panose="03030803040807090C04" pitchFamily="66" charset="2"/>
              </a:rPr>
              <a:t>también ha encontrado un uso amplio.</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796" y="1440873"/>
            <a:ext cx="6391520" cy="397625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5" name="CuadroTexto 4"/>
          <p:cNvSpPr txBox="1"/>
          <p:nvPr/>
        </p:nvSpPr>
        <p:spPr>
          <a:xfrm>
            <a:off x="0" y="0"/>
            <a:ext cx="495662" cy="369332"/>
          </a:xfrm>
          <a:prstGeom prst="rect">
            <a:avLst/>
          </a:prstGeom>
          <a:noFill/>
        </p:spPr>
        <p:txBody>
          <a:bodyPr wrap="square" rtlCol="0">
            <a:spAutoFit/>
          </a:bodyPr>
          <a:lstStyle/>
          <a:p>
            <a:endParaRPr lang="es-ES"/>
          </a:p>
        </p:txBody>
      </p:sp>
    </p:spTree>
    <p:extLst>
      <p:ext uri="{BB962C8B-B14F-4D97-AF65-F5344CB8AC3E}">
        <p14:creationId xmlns:p14="http://schemas.microsoft.com/office/powerpoint/2010/main" val="24746939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80"/>
                                        <p:tgtEl>
                                          <p:spTgt spid="2"/>
                                        </p:tgtEl>
                                      </p:cBhvr>
                                    </p:animEffect>
                                  </p:childTnLst>
                                </p:cTn>
                              </p:par>
                            </p:childTnLst>
                          </p:cTn>
                        </p:par>
                        <p:par>
                          <p:cTn id="8" fill="hold">
                            <p:stCondLst>
                              <p:cond delay="23128"/>
                            </p:stCondLst>
                            <p:childTnLst>
                              <p:par>
                                <p:cTn id="9" presetID="1" presetClass="entr" presetSubtype="0" fill="hold" grpId="0" nodeType="afterEffect" nodePh="1">
                                  <p:stCondLst>
                                    <p:cond delay="2000"/>
                                  </p:stCondLst>
                                  <p:endCondLst>
                                    <p:cond evt="begin" delay="0">
                                      <p:tn val="9"/>
                                    </p:cond>
                                  </p:end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p:cNvSpPr/>
          <p:nvPr/>
        </p:nvSpPr>
        <p:spPr>
          <a:xfrm>
            <a:off x="4843463" y="680173"/>
            <a:ext cx="7348537" cy="1569660"/>
          </a:xfrm>
          <a:prstGeom prst="rect">
            <a:avLst/>
          </a:prstGeom>
        </p:spPr>
        <p:txBody>
          <a:bodyPr wrap="square">
            <a:spAutoFit/>
          </a:bodyPr>
          <a:lstStyle/>
          <a:p>
            <a:pPr algn="ctr"/>
            <a:r>
              <a:rPr lang="es-MX" sz="2400" dirty="0">
                <a:solidFill>
                  <a:schemeClr val="bg1"/>
                </a:solidFill>
                <a:effectLst>
                  <a:outerShdw blurRad="38100" dist="38100" dir="2700000" algn="tl">
                    <a:srgbClr val="000000">
                      <a:alpha val="43137"/>
                    </a:srgbClr>
                  </a:outerShdw>
                </a:effectLst>
                <a:latin typeface="CommercialScript BT" panose="03030803040807090C04" pitchFamily="66" charset="2"/>
              </a:rPr>
              <a:t>Robert </a:t>
            </a:r>
            <a:r>
              <a:rPr lang="es-MX" sz="2400" dirty="0" err="1">
                <a:solidFill>
                  <a:schemeClr val="bg1"/>
                </a:solidFill>
                <a:effectLst>
                  <a:outerShdw blurRad="38100" dist="38100" dir="2700000" algn="tl">
                    <a:srgbClr val="000000">
                      <a:alpha val="43137"/>
                    </a:srgbClr>
                  </a:outerShdw>
                </a:effectLst>
                <a:latin typeface="CommercialScript BT" panose="03030803040807090C04" pitchFamily="66" charset="2"/>
              </a:rPr>
              <a:t>Bakker</a:t>
            </a:r>
            <a:r>
              <a:rPr lang="es-MX" sz="2400" dirty="0">
                <a:solidFill>
                  <a:schemeClr val="bg1"/>
                </a:solidFill>
                <a:effectLst>
                  <a:outerShdw blurRad="38100" dist="38100" dir="2700000" algn="tl">
                    <a:srgbClr val="000000">
                      <a:alpha val="43137"/>
                    </a:srgbClr>
                  </a:outerShdw>
                </a:effectLst>
                <a:latin typeface="CommercialScript BT" panose="03030803040807090C04" pitchFamily="66" charset="2"/>
              </a:rPr>
              <a:t> nota esto en su libro </a:t>
            </a:r>
          </a:p>
          <a:p>
            <a:pPr algn="ctr"/>
            <a:r>
              <a:rPr lang="es-MX" sz="2400" dirty="0">
                <a:solidFill>
                  <a:schemeClr val="bg1"/>
                </a:solidFill>
                <a:effectLst>
                  <a:outerShdw blurRad="38100" dist="38100" dir="2700000" algn="tl">
                    <a:srgbClr val="000000">
                      <a:alpha val="43137"/>
                    </a:srgbClr>
                  </a:outerShdw>
                </a:effectLst>
                <a:latin typeface="CommercialScript BT" panose="03030803040807090C04" pitchFamily="66" charset="2"/>
              </a:rPr>
              <a:t>Herejías de dinosaurio </a:t>
            </a:r>
          </a:p>
          <a:p>
            <a:pPr algn="ctr"/>
            <a:r>
              <a:rPr lang="es-MX" sz="2400" dirty="0">
                <a:solidFill>
                  <a:schemeClr val="bg1"/>
                </a:solidFill>
                <a:effectLst>
                  <a:outerShdw blurRad="38100" dist="38100" dir="2700000" algn="tl">
                    <a:srgbClr val="000000">
                      <a:alpha val="43137"/>
                    </a:srgbClr>
                  </a:outerShdw>
                </a:effectLst>
                <a:latin typeface="CommercialScript BT" panose="03030803040807090C04" pitchFamily="66" charset="2"/>
              </a:rPr>
              <a:t>explica que un nombre como el de </a:t>
            </a:r>
            <a:r>
              <a:rPr lang="es-MX" sz="2400" dirty="0" err="1">
                <a:solidFill>
                  <a:schemeClr val="bg1"/>
                </a:solidFill>
                <a:effectLst>
                  <a:outerShdw blurRad="38100" dist="38100" dir="2700000" algn="tl">
                    <a:srgbClr val="000000">
                      <a:alpha val="43137"/>
                    </a:srgbClr>
                  </a:outerShdw>
                </a:effectLst>
                <a:latin typeface="CommercialScript BT" panose="03030803040807090C04" pitchFamily="66" charset="2"/>
              </a:rPr>
              <a:t>Tyrannosaurus</a:t>
            </a:r>
            <a:r>
              <a:rPr lang="es-MX" sz="2400" dirty="0">
                <a:solidFill>
                  <a:schemeClr val="bg1"/>
                </a:solidFill>
                <a:effectLst>
                  <a:outerShdw blurRad="38100" dist="38100" dir="2700000" algn="tl">
                    <a:srgbClr val="000000">
                      <a:alpha val="43137"/>
                    </a:srgbClr>
                  </a:outerShdw>
                </a:effectLst>
                <a:latin typeface="CommercialScript BT" panose="03030803040807090C04" pitchFamily="66" charset="2"/>
              </a:rPr>
              <a:t> </a:t>
            </a:r>
            <a:r>
              <a:rPr lang="es-MX" sz="2400" dirty="0" err="1">
                <a:solidFill>
                  <a:schemeClr val="bg1"/>
                </a:solidFill>
                <a:effectLst>
                  <a:outerShdw blurRad="38100" dist="38100" dir="2700000" algn="tl">
                    <a:srgbClr val="000000">
                      <a:alpha val="43137"/>
                    </a:srgbClr>
                  </a:outerShdw>
                </a:effectLst>
                <a:latin typeface="CommercialScript BT" panose="03030803040807090C04" pitchFamily="66" charset="2"/>
              </a:rPr>
              <a:t>rex</a:t>
            </a:r>
            <a:r>
              <a:rPr lang="es-MX" sz="2400" dirty="0">
                <a:solidFill>
                  <a:schemeClr val="bg1"/>
                </a:solidFill>
                <a:effectLst>
                  <a:outerShdw blurRad="38100" dist="38100" dir="2700000" algn="tl">
                    <a:srgbClr val="000000">
                      <a:alpha val="43137"/>
                    </a:srgbClr>
                  </a:outerShdw>
                </a:effectLst>
                <a:latin typeface="CommercialScript BT" panose="03030803040807090C04" pitchFamily="66" charset="2"/>
              </a:rPr>
              <a:t> </a:t>
            </a:r>
          </a:p>
          <a:p>
            <a:pPr algn="ctr"/>
            <a:r>
              <a:rPr lang="es-MX" sz="2400" dirty="0">
                <a:solidFill>
                  <a:schemeClr val="bg1"/>
                </a:solidFill>
                <a:effectLst>
                  <a:outerShdw blurRad="38100" dist="38100" dir="2700000" algn="tl">
                    <a:srgbClr val="000000">
                      <a:alpha val="43137"/>
                    </a:srgbClr>
                  </a:outerShdw>
                </a:effectLst>
                <a:latin typeface="CommercialScript BT" panose="03030803040807090C04" pitchFamily="66" charset="2"/>
              </a:rPr>
              <a:t>"es irresistible a pronunciar".</a:t>
            </a:r>
          </a:p>
        </p:txBody>
      </p:sp>
      <p:sp>
        <p:nvSpPr>
          <p:cNvPr id="3" name="CuadroTexto 2"/>
          <p:cNvSpPr txBox="1"/>
          <p:nvPr/>
        </p:nvSpPr>
        <p:spPr>
          <a:xfrm>
            <a:off x="0" y="0"/>
            <a:ext cx="495662" cy="369332"/>
          </a:xfrm>
          <a:prstGeom prst="rect">
            <a:avLst/>
          </a:prstGeom>
          <a:noFill/>
        </p:spPr>
        <p:txBody>
          <a:bodyPr wrap="square" rtlCol="0">
            <a:spAutoFit/>
          </a:bodyPr>
          <a:lstStyle/>
          <a:p>
            <a:endParaRPr lang="es-ES"/>
          </a:p>
        </p:txBody>
      </p:sp>
    </p:spTree>
    <p:extLst>
      <p:ext uri="{BB962C8B-B14F-4D97-AF65-F5344CB8AC3E}">
        <p14:creationId xmlns:p14="http://schemas.microsoft.com/office/powerpoint/2010/main" val="29553700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80"/>
                                        <p:tgtEl>
                                          <p:spTgt spid="2"/>
                                        </p:tgtEl>
                                      </p:cBhvr>
                                    </p:animEffect>
                                  </p:childTnLst>
                                </p:cTn>
                              </p:par>
                            </p:childTnLst>
                          </p:cTn>
                        </p:par>
                        <p:par>
                          <p:cTn id="8" fill="hold">
                            <p:stCondLst>
                              <p:cond delay="15104"/>
                            </p:stCondLst>
                            <p:childTnLst>
                              <p:par>
                                <p:cTn id="9" presetID="1" presetClass="entr" presetSubtype="0" fill="hold" grpId="0" nodeType="afterEffect" nodePh="1">
                                  <p:stCondLst>
                                    <p:cond delay="2000"/>
                                  </p:stCondLst>
                                  <p:endCondLst>
                                    <p:cond evt="begin" delay="0">
                                      <p:tn val="9"/>
                                    </p:cond>
                                  </p:end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0" y="0"/>
            <a:ext cx="495662" cy="369332"/>
          </a:xfrm>
          <a:prstGeom prst="rect">
            <a:avLst/>
          </a:prstGeom>
          <a:noFill/>
        </p:spPr>
        <p:txBody>
          <a:bodyPr wrap="square" rtlCol="0">
            <a:spAutoFit/>
          </a:bodyPr>
          <a:lstStyle/>
          <a:p>
            <a:endParaRPr lang="es-ES"/>
          </a:p>
        </p:txBody>
      </p:sp>
      <p:sp>
        <p:nvSpPr>
          <p:cNvPr id="4" name="Rectángulo 3"/>
          <p:cNvSpPr/>
          <p:nvPr/>
        </p:nvSpPr>
        <p:spPr>
          <a:xfrm>
            <a:off x="693168" y="568034"/>
            <a:ext cx="5319717" cy="2308324"/>
          </a:xfrm>
          <a:prstGeom prst="rect">
            <a:avLst/>
          </a:prstGeom>
        </p:spPr>
        <p:txBody>
          <a:bodyPr wrap="square">
            <a:spAutoFit/>
          </a:bodyPr>
          <a:lstStyle/>
          <a:p>
            <a:pPr algn="ctr"/>
            <a:r>
              <a:rPr lang="es-MX" sz="2400" dirty="0">
                <a:solidFill>
                  <a:schemeClr val="bg1"/>
                </a:solidFill>
                <a:latin typeface="CommercialScript BT" panose="03030803040807090C04" pitchFamily="66" charset="2"/>
              </a:rPr>
              <a:t>No se conocen con exactitud </a:t>
            </a:r>
          </a:p>
          <a:p>
            <a:pPr algn="ctr"/>
            <a:r>
              <a:rPr lang="es-MX" sz="2400" dirty="0">
                <a:solidFill>
                  <a:schemeClr val="bg1"/>
                </a:solidFill>
                <a:latin typeface="CommercialScript BT" panose="03030803040807090C04" pitchFamily="66" charset="2"/>
              </a:rPr>
              <a:t>las causas de su extinción, </a:t>
            </a:r>
          </a:p>
          <a:p>
            <a:pPr algn="ctr"/>
            <a:r>
              <a:rPr lang="es-MX" sz="2400" dirty="0">
                <a:solidFill>
                  <a:schemeClr val="bg1"/>
                </a:solidFill>
                <a:latin typeface="CommercialScript BT" panose="03030803040807090C04" pitchFamily="66" charset="2"/>
              </a:rPr>
              <a:t>pero la más aceptada y conocida </a:t>
            </a:r>
          </a:p>
          <a:p>
            <a:pPr algn="ctr"/>
            <a:r>
              <a:rPr lang="es-MX" sz="2400" dirty="0">
                <a:solidFill>
                  <a:schemeClr val="bg1"/>
                </a:solidFill>
                <a:latin typeface="CommercialScript BT" panose="03030803040807090C04" pitchFamily="66" charset="2"/>
              </a:rPr>
              <a:t>es la del impacto </a:t>
            </a:r>
          </a:p>
          <a:p>
            <a:pPr algn="ctr"/>
            <a:r>
              <a:rPr lang="es-MX" sz="2400" dirty="0">
                <a:solidFill>
                  <a:schemeClr val="bg1"/>
                </a:solidFill>
                <a:latin typeface="CommercialScript BT" panose="03030803040807090C04" pitchFamily="66" charset="2"/>
              </a:rPr>
              <a:t>de un meteorito en la Tierra </a:t>
            </a:r>
          </a:p>
          <a:p>
            <a:pPr algn="ctr"/>
            <a:r>
              <a:rPr lang="es-MX" sz="2400" dirty="0">
                <a:solidFill>
                  <a:schemeClr val="bg1"/>
                </a:solidFill>
                <a:latin typeface="CommercialScript BT" panose="03030803040807090C04" pitchFamily="66" charset="2"/>
              </a:rPr>
              <a:t>hace 65 millones de años.</a:t>
            </a:r>
          </a:p>
        </p:txBody>
      </p:sp>
    </p:spTree>
    <p:extLst>
      <p:ext uri="{BB962C8B-B14F-4D97-AF65-F5344CB8AC3E}">
        <p14:creationId xmlns:p14="http://schemas.microsoft.com/office/powerpoint/2010/main" val="2516698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fractur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80"/>
                                        <p:tgtEl>
                                          <p:spTgt spid="4"/>
                                        </p:tgtEl>
                                      </p:cBhvr>
                                    </p:animEffect>
                                  </p:childTnLst>
                                </p:cTn>
                              </p:par>
                            </p:childTnLst>
                          </p:cTn>
                        </p:par>
                        <p:par>
                          <p:cTn id="8" fill="hold">
                            <p:stCondLst>
                              <p:cond delay="16402"/>
                            </p:stCondLst>
                            <p:childTnLst>
                              <p:par>
                                <p:cTn id="9" presetID="1" presetClass="entr" presetSubtype="0" fill="hold" grpId="0" nodeType="afterEffect" nodePh="1">
                                  <p:stCondLst>
                                    <p:cond delay="2000"/>
                                  </p:stCondLst>
                                  <p:endCondLst>
                                    <p:cond evt="begin" delay="0">
                                      <p:tn val="9"/>
                                    </p:cond>
                                  </p:end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9 Rectángulo"/>
          <p:cNvSpPr/>
          <p:nvPr/>
        </p:nvSpPr>
        <p:spPr>
          <a:xfrm>
            <a:off x="3791744" y="116635"/>
            <a:ext cx="4512501" cy="662266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1430"/>
                <a:solidFill>
                  <a:srgbClr val="0000FF"/>
                </a:solidFill>
                <a:effectLst>
                  <a:outerShdw blurRad="50800" dist="39000" dir="5460000" algn="tl">
                    <a:srgbClr val="000000">
                      <a:alpha val="38000"/>
                    </a:srgbClr>
                  </a:outerShdw>
                </a:effectLst>
                <a:uLnTx/>
                <a:uFillTx/>
                <a:latin typeface="Edwardian Script ITC" pitchFamily="66" charset="0"/>
              </a:rPr>
              <a:t>Imagenes</a:t>
            </a:r>
            <a:r>
              <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rPr>
              <a:t> y texto :</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Edwardian Script ITC" pitchFamily="66" charset="0"/>
              </a:rPr>
              <a:t>De la red</a:t>
            </a:r>
          </a:p>
          <a:p>
            <a:pPr marL="0" marR="0" lvl="0" indent="0" algn="ctr" defTabSz="121914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ndParaRP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rPr>
              <a:t>Música:</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1867"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Algerian" pitchFamily="82" charset="0"/>
              </a:rPr>
              <a:t>La guerra de las galaxias </a:t>
            </a:r>
            <a:r>
              <a:rPr kumimoji="0" lang="es-ES" sz="1867" b="1" i="0" u="none" strike="noStrike" kern="0" cap="none" spc="0" normalizeH="0" baseline="0" noProof="0" dirty="0" err="1">
                <a:ln w="11430"/>
                <a:solidFill>
                  <a:srgbClr val="C00000"/>
                </a:solidFill>
                <a:effectLst>
                  <a:outerShdw blurRad="50800" dist="39000" dir="5460000" algn="tl">
                    <a:srgbClr val="000000">
                      <a:alpha val="38000"/>
                    </a:srgbClr>
                  </a:outerShdw>
                </a:effectLst>
                <a:uLnTx/>
                <a:uFillTx/>
                <a:latin typeface="Algerian" pitchFamily="82" charset="0"/>
              </a:rPr>
              <a:t>medley</a:t>
            </a:r>
            <a:endParaRPr kumimoji="0" lang="es-ES" sz="1867"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Algerian" pitchFamily="82" charset="0"/>
            </a:endParaRPr>
          </a:p>
          <a:p>
            <a:pPr marL="0" marR="0" lvl="0" indent="0" algn="ctr" defTabSz="121914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ndParaRP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rPr>
              <a:t>Interprete:</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Edwardian Script ITC" pitchFamily="66" charset="0"/>
              </a:rPr>
              <a:t>Film </a:t>
            </a:r>
            <a:r>
              <a:rPr kumimoji="0" lang="es-ES" sz="3200" b="1" i="0" u="none" strike="noStrike" kern="0" cap="none" spc="0" normalizeH="0" baseline="0" noProof="0" dirty="0" err="1">
                <a:ln w="11430"/>
                <a:solidFill>
                  <a:srgbClr val="C00000"/>
                </a:solidFill>
                <a:effectLst>
                  <a:outerShdw blurRad="50800" dist="39000" dir="5460000" algn="tl">
                    <a:srgbClr val="000000">
                      <a:alpha val="38000"/>
                    </a:srgbClr>
                  </a:outerShdw>
                </a:effectLst>
                <a:uLnTx/>
                <a:uFillTx/>
                <a:latin typeface="Edwardian Script ITC" pitchFamily="66" charset="0"/>
              </a:rPr>
              <a:t>Symphony</a:t>
            </a:r>
            <a:r>
              <a:rPr kumimoji="0" lang="es-ES" sz="3200"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Edwardian Script ITC" pitchFamily="66" charset="0"/>
              </a:rPr>
              <a:t> </a:t>
            </a:r>
            <a:r>
              <a:rPr kumimoji="0" lang="es-ES" sz="3200" b="1" i="0" u="none" strike="noStrike" kern="0" cap="none" spc="0" normalizeH="0" baseline="0" noProof="0" dirty="0" err="1">
                <a:ln w="11430"/>
                <a:solidFill>
                  <a:srgbClr val="C00000"/>
                </a:solidFill>
                <a:effectLst>
                  <a:outerShdw blurRad="50800" dist="39000" dir="5460000" algn="tl">
                    <a:srgbClr val="000000">
                      <a:alpha val="38000"/>
                    </a:srgbClr>
                  </a:outerShdw>
                </a:effectLst>
                <a:uLnTx/>
                <a:uFillTx/>
                <a:latin typeface="Edwardian Script ITC" pitchFamily="66" charset="0"/>
              </a:rPr>
              <a:t>Orchestra</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ndParaRPr>
          </a:p>
          <a:p>
            <a:pPr marL="0" marR="0" lvl="0" indent="0" algn="ctr" defTabSz="121914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ndParaRP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rPr>
              <a:t>Edición:</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1430"/>
                <a:solidFill>
                  <a:srgbClr val="C00000"/>
                </a:solidFill>
                <a:effectLst>
                  <a:outerShdw blurRad="50800" dist="39000" dir="5460000" algn="tl">
                    <a:srgbClr val="000000">
                      <a:alpha val="38000"/>
                    </a:srgbClr>
                  </a:outerShdw>
                </a:effectLst>
                <a:uLnTx/>
                <a:uFillTx/>
                <a:latin typeface="Edwardian Script ITC" pitchFamily="66" charset="0"/>
              </a:rPr>
              <a:t>Eaglenest</a:t>
            </a:r>
            <a:r>
              <a:rPr kumimoji="0" lang="es-ES" sz="3200" b="1" i="0" u="none" strike="noStrike" kern="0" cap="none" spc="0" normalizeH="0" baseline="0" noProof="0" dirty="0">
                <a:ln w="11430"/>
                <a:solidFill>
                  <a:srgbClr val="C00000"/>
                </a:solidFill>
                <a:effectLst>
                  <a:outerShdw blurRad="50800" dist="39000" dir="5460000" algn="tl">
                    <a:srgbClr val="000000">
                      <a:alpha val="38000"/>
                    </a:srgbClr>
                  </a:outerShdw>
                </a:effectLst>
                <a:uLnTx/>
                <a:uFillTx/>
                <a:latin typeface="Edwardian Script ITC" pitchFamily="66" charset="0"/>
              </a:rPr>
              <a:t> </a:t>
            </a:r>
          </a:p>
          <a:p>
            <a:pPr marL="0" marR="0" lvl="0" indent="0" algn="ctr" defTabSz="121914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ndParaRP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rPr>
              <a:t>Duración :</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rPr>
              <a:t>06 minutos</a:t>
            </a:r>
          </a:p>
          <a:p>
            <a:pPr marL="0" marR="0" lvl="0" indent="0" algn="ctr" defTabSz="121914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rPr>
              <a:t>24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ndParaRPr>
          </a:p>
        </p:txBody>
      </p:sp>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4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ndParaRPr>
          </a:p>
        </p:txBody>
      </p:sp>
      <p:pic>
        <p:nvPicPr>
          <p:cNvPr id="4" name="Image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967336"/>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4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4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defTabSz="914378" eaLnBrk="1" fontAlgn="auto" latinLnBrk="0" hangingPunct="1">
              <a:lnSpc>
                <a:spcPct val="100000"/>
              </a:lnSpc>
              <a:spcBef>
                <a:spcPts val="0"/>
              </a:spcBef>
              <a:spcAft>
                <a:spcPts val="0"/>
              </a:spcAft>
              <a:buClrTx/>
              <a:buSzTx/>
              <a:buFontTx/>
              <a:buNone/>
              <a:tabLst/>
              <a:defRPr/>
            </a:pPr>
            <a:r>
              <a:rPr lang="es-MX" sz="1600" kern="0" dirty="0" err="1">
                <a:solidFill>
                  <a:schemeClr val="bg1"/>
                </a:solidFill>
                <a:effectLst>
                  <a:outerShdw blurRad="38100" dist="38100" dir="2700000" algn="tl">
                    <a:srgbClr val="000000">
                      <a:alpha val="43137"/>
                    </a:srgbClr>
                  </a:outerShdw>
                </a:effectLst>
                <a:latin typeface="Arial Narrow" panose="020B0606020202030204" pitchFamily="34" charset="0"/>
                <a:cs typeface="Arial"/>
              </a:rPr>
              <a:t>eaglenest</a:t>
            </a:r>
            <a:r>
              <a:rPr kumimoji="0" lang="es-MX" sz="1200" b="0" i="0" u="none" strike="noStrike" kern="0" cap="none" spc="0" normalizeH="0" baseline="0" noProof="0" dirty="0">
                <a:ln>
                  <a:noFill/>
                </a:ln>
                <a:solidFill>
                  <a:schemeClr val="bg1"/>
                </a:solidFill>
                <a:effectLst>
                  <a:outerShdw blurRad="38100" dist="38100" dir="2700000" algn="tl">
                    <a:srgbClr val="000000">
                      <a:alpha val="43137"/>
                    </a:srgbClr>
                  </a:outerShdw>
                </a:effectLst>
                <a:uLnTx/>
                <a:uFillTx/>
                <a:latin typeface="Arial Narrow" panose="020B0606020202030204" pitchFamily="34" charset="0"/>
                <a:cs typeface="Arial"/>
              </a:rPr>
              <a:t>8</a:t>
            </a:r>
            <a:r>
              <a:rPr kumimoji="0" lang="es-MX" sz="1600" b="0" i="0" u="none" strike="noStrike" kern="0" cap="none" spc="0" normalizeH="0" baseline="0" noProof="0" dirty="0">
                <a:ln>
                  <a:noFill/>
                </a:ln>
                <a:solidFill>
                  <a:schemeClr val="bg1"/>
                </a:solidFill>
                <a:effectLst>
                  <a:outerShdw blurRad="38100" dist="38100" dir="2700000" algn="tl">
                    <a:srgbClr val="000000">
                      <a:alpha val="43137"/>
                    </a:srgbClr>
                  </a:outerShdw>
                </a:effectLst>
                <a:uLnTx/>
                <a:uFillTx/>
                <a:latin typeface="Arial Narrow" panose="020B0606020202030204" pitchFamily="34" charset="0"/>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4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defTabSz="121914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85057" cy="6858000"/>
          </a:xfrm>
          <a:prstGeom prst="rect">
            <a:avLst/>
          </a:prstGeom>
        </p:spPr>
      </p:pic>
    </p:spTree>
    <p:extLst>
      <p:ext uri="{BB962C8B-B14F-4D97-AF65-F5344CB8AC3E}">
        <p14:creationId xmlns:p14="http://schemas.microsoft.com/office/powerpoint/2010/main" val="9206690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childTnLst>
                          </p:cTn>
                        </p:par>
                        <p:par>
                          <p:cTn id="8" fill="hold">
                            <p:stCondLst>
                              <p:cond delay="3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0" fill="hold"/>
                                        <p:tgtEl>
                                          <p:spTgt spid="2"/>
                                        </p:tgtEl>
                                        <p:attrNameLst>
                                          <p:attrName>ppt_x</p:attrName>
                                        </p:attrNameLst>
                                      </p:cBhvr>
                                      <p:tavLst>
                                        <p:tav tm="0">
                                          <p:val>
                                            <p:strVal val="#ppt_x"/>
                                          </p:val>
                                        </p:tav>
                                        <p:tav tm="100000">
                                          <p:val>
                                            <p:strVal val="#ppt_x"/>
                                          </p:val>
                                        </p:tav>
                                      </p:tavLst>
                                    </p:anim>
                                    <p:anim calcmode="lin" valueType="num">
                                      <p:cBhvr>
                                        <p:cTn id="12" dur="30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4.375E-6 0.00023 L -0.22031 0.00023 C -0.29726 -0.00162 -0.42057 -0.00324 -0.46302 -0.00718 C -0.53815 -0.02801 -0.65585 -0.07037 -0.6996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5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60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rPr>
              <a:t> </a:t>
            </a:r>
          </a:p>
          <a:p>
            <a:pPr marL="0" marR="0" lvl="0" indent="0" defTabSz="91440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ndParaRPr>
          </a:p>
        </p:txBody>
      </p:sp>
    </p:spTree>
    <p:extLst>
      <p:ext uri="{BB962C8B-B14F-4D97-AF65-F5344CB8AC3E}">
        <p14:creationId xmlns:p14="http://schemas.microsoft.com/office/powerpoint/2010/main" val="372105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4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884640"/>
      </p:ext>
    </p:extLst>
  </p:cSld>
  <p:clrMapOvr>
    <a:masterClrMapping/>
  </p:clrMapOvr>
  <p:transition spd="slow" advClick="0" advTm="0">
    <p:fade/>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Rectángulo 3"/>
          <p:cNvSpPr/>
          <p:nvPr/>
        </p:nvSpPr>
        <p:spPr>
          <a:xfrm>
            <a:off x="332509" y="637309"/>
            <a:ext cx="11499273" cy="115323878"/>
          </a:xfrm>
          <a:prstGeom prst="rect">
            <a:avLst/>
          </a:prstGeom>
        </p:spPr>
        <p:txBody>
          <a:bodyPr wrap="square">
            <a:spAutoFit/>
          </a:bodyPr>
          <a:lstStyle/>
          <a:p>
            <a:pPr algn="ctr"/>
            <a:r>
              <a:rPr lang="es-MX" sz="2400" dirty="0">
                <a:effectLst>
                  <a:outerShdw blurRad="38100" dist="38100" dir="2700000" algn="tl">
                    <a:srgbClr val="000000">
                      <a:alpha val="43137"/>
                    </a:srgbClr>
                  </a:outerShdw>
                </a:effectLst>
              </a:rPr>
              <a:t>Animales Extintos más Impresionantes de la Historia</a:t>
            </a:r>
          </a:p>
          <a:p>
            <a:pPr algn="ctr"/>
            <a:r>
              <a:rPr lang="es-MX" sz="2400" dirty="0">
                <a:effectLst>
                  <a:outerShdw blurRad="38100" dist="38100" dir="2700000" algn="tl">
                    <a:srgbClr val="000000">
                      <a:alpha val="43137"/>
                    </a:srgbClr>
                  </a:outerShdw>
                </a:effectLst>
              </a:rPr>
              <a:t> </a:t>
            </a:r>
          </a:p>
          <a:p>
            <a:pPr algn="ctr"/>
            <a:r>
              <a:rPr lang="es-MX" sz="2400" dirty="0">
                <a:effectLst>
                  <a:outerShdw blurRad="38100" dist="38100" dir="2700000" algn="tl">
                    <a:srgbClr val="000000">
                      <a:alpha val="43137"/>
                    </a:srgbClr>
                  </a:outerShdw>
                </a:effectLst>
              </a:rPr>
              <a:t>A lo largo de la historia han habido millones y millones de especies de todo tipo de animales, sobreviviendo hoy en día muy pocas en comparación a ese número. Algunas han sido de aspecto y características totalmente </a:t>
            </a:r>
            <a:r>
              <a:rPr lang="es-MX" sz="2400" dirty="0" err="1">
                <a:effectLst>
                  <a:outerShdw blurRad="38100" dist="38100" dir="2700000" algn="tl">
                    <a:srgbClr val="000000">
                      <a:alpha val="43137"/>
                    </a:srgbClr>
                  </a:outerShdw>
                </a:effectLst>
              </a:rPr>
              <a:t>increibles</a:t>
            </a:r>
            <a:r>
              <a:rPr lang="es-MX" sz="2400" dirty="0">
                <a:effectLst>
                  <a:outerShdw blurRad="38100" dist="38100" dir="2700000" algn="tl">
                    <a:srgbClr val="000000">
                      <a:alpha val="43137"/>
                    </a:srgbClr>
                  </a:outerShdw>
                </a:effectLst>
              </a:rPr>
              <a:t>. En esta lista mostraremos especies que se extinguieron desde hace muchos millones de años hasta no hace más de medio siglo.</a:t>
            </a:r>
          </a:p>
          <a:p>
            <a:pPr algn="ctr"/>
            <a:r>
              <a:rPr lang="es-MX" sz="2400" dirty="0">
                <a:effectLst>
                  <a:outerShdw blurRad="38100" dist="38100" dir="2700000" algn="tl">
                    <a:srgbClr val="000000">
                      <a:alpha val="43137"/>
                    </a:srgbClr>
                  </a:outerShdw>
                </a:effectLst>
              </a:rPr>
              <a:t> </a:t>
            </a:r>
          </a:p>
          <a:p>
            <a:pPr algn="ctr"/>
            <a:r>
              <a:rPr lang="es-MX" sz="2400" dirty="0">
                <a:effectLst>
                  <a:outerShdw blurRad="38100" dist="38100" dir="2700000" algn="tl">
                    <a:srgbClr val="000000">
                      <a:alpha val="43137"/>
                    </a:srgbClr>
                  </a:outerShdw>
                </a:effectLst>
              </a:rPr>
              <a:t>1</a:t>
            </a:r>
          </a:p>
          <a:p>
            <a:pPr algn="ctr"/>
            <a:r>
              <a:rPr lang="es-MX" sz="2400" dirty="0">
                <a:effectLst>
                  <a:outerShdw blurRad="38100" dist="38100" dir="2700000" algn="tl">
                    <a:srgbClr val="000000">
                      <a:alpha val="43137"/>
                    </a:srgbClr>
                  </a:outerShdw>
                </a:effectLst>
              </a:rPr>
              <a:t>1.Pajaro Dodo</a:t>
            </a:r>
          </a:p>
          <a:p>
            <a:pPr algn="ctr"/>
            <a:r>
              <a:rPr lang="es-MX" sz="2400" dirty="0">
                <a:effectLst>
                  <a:outerShdw blurRad="38100" dist="38100" dir="2700000" algn="tl">
                    <a:srgbClr val="000000">
                      <a:alpha val="43137"/>
                    </a:srgbClr>
                  </a:outerShdw>
                </a:effectLst>
              </a:rPr>
              <a:t>Se </a:t>
            </a:r>
            <a:r>
              <a:rPr lang="es-MX" sz="2400" dirty="0" err="1">
                <a:effectLst>
                  <a:outerShdw blurRad="38100" dist="38100" dir="2700000" algn="tl">
                    <a:srgbClr val="000000">
                      <a:alpha val="43137"/>
                    </a:srgbClr>
                  </a:outerShdw>
                </a:effectLst>
              </a:rPr>
              <a:t>vió</a:t>
            </a:r>
            <a:r>
              <a:rPr lang="es-MX" sz="2400" dirty="0">
                <a:effectLst>
                  <a:outerShdw blurRad="38100" dist="38100" dir="2700000" algn="tl">
                    <a:srgbClr val="000000">
                      <a:alpha val="43137"/>
                    </a:srgbClr>
                  </a:outerShdw>
                </a:effectLst>
              </a:rPr>
              <a:t> por primera vez alrededor de 1600 en Mauricio, una isla del Océano Índico. Sólo quedan dos cabezas de Pájaro Dodo y dos patas repartidas en varios museos europeos de este pájaro extinguido hacia 1681.</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El Pájaro Dodo era un producto evolutivo típico de las islas. Al carecer de un animal depredador natural (ya que no habían mamíferos en la isla), perdió la necesidad de volar. En consecuencia, sus alas se redujeron y atrofiaron y desarrollaron a cambio unas patas robustas y demasiado grandes para un ave de su tamaño. Con semejante desproporción el Dodo no podía caminar con la más mínima elegancia, mucho menos intentar correr. Estos atributos y su aspecto particular le valieron el apodo de pájaro bobo.</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El Dodo se alimentaba de los frutos que caían de los árboles y anidaba en tierra. Su lentitud y el hecho de poner sus huevos en tierra lo dejó totalmente indefenso ante los marineros de barcos de comercio, quienes utilizaban su carne como alimento, </a:t>
            </a:r>
            <a:r>
              <a:rPr lang="es-MX" sz="2400" dirty="0" err="1">
                <a:effectLst>
                  <a:outerShdw blurRad="38100" dist="38100" dir="2700000" algn="tl">
                    <a:srgbClr val="000000">
                      <a:alpha val="43137"/>
                    </a:srgbClr>
                  </a:outerShdw>
                </a:effectLst>
              </a:rPr>
              <a:t>depredeando</a:t>
            </a:r>
            <a:r>
              <a:rPr lang="es-MX" sz="2400" dirty="0">
                <a:effectLst>
                  <a:outerShdw blurRad="38100" dist="38100" dir="2700000" algn="tl">
                    <a:srgbClr val="000000">
                      <a:alpha val="43137"/>
                    </a:srgbClr>
                  </a:outerShdw>
                </a:effectLst>
              </a:rPr>
              <a:t> además los bosques de la isla, su principal </a:t>
            </a:r>
            <a:r>
              <a:rPr lang="es-MX" sz="2400" dirty="0" err="1">
                <a:effectLst>
                  <a:outerShdw blurRad="38100" dist="38100" dir="2700000" algn="tl">
                    <a:srgbClr val="000000">
                      <a:alpha val="43137"/>
                    </a:srgbClr>
                  </a:outerShdw>
                </a:effectLst>
              </a:rPr>
              <a:t>habitat</a:t>
            </a:r>
            <a:r>
              <a:rPr lang="es-MX" sz="2400" dirty="0">
                <a:effectLst>
                  <a:outerShdw blurRad="38100" dist="38100" dir="2700000" algn="tl">
                    <a:srgbClr val="000000">
                      <a:alpha val="43137"/>
                    </a:srgbClr>
                  </a:outerShdw>
                </a:effectLst>
              </a:rPr>
              <a:t>. Mas tarde la introducción de diversos mamíferos, como cerdos, ratas, perros y gatos; terminó por acabar con sus huevos, y con ello con su descendencia.</a:t>
            </a:r>
          </a:p>
          <a:p>
            <a:pPr algn="ctr"/>
            <a:endParaRPr lang="es-MX" sz="2400" dirty="0">
              <a:effectLst>
                <a:outerShdw blurRad="38100" dist="38100" dir="2700000" algn="tl">
                  <a:srgbClr val="000000">
                    <a:alpha val="43137"/>
                  </a:srgbClr>
                </a:outerShdw>
              </a:effectLst>
            </a:endParaRPr>
          </a:p>
          <a:p>
            <a:pPr algn="ctr"/>
            <a:r>
              <a:rPr lang="es-MX" sz="2400" dirty="0" err="1">
                <a:effectLst>
                  <a:outerShdw blurRad="38100" dist="38100" dir="2700000" algn="tl">
                    <a:srgbClr val="000000">
                      <a:alpha val="43137"/>
                    </a:srgbClr>
                  </a:outerShdw>
                </a:effectLst>
              </a:rPr>
              <a:t>Tiransaurio</a:t>
            </a:r>
            <a:r>
              <a:rPr lang="es-MX" sz="2400" dirty="0">
                <a:effectLst>
                  <a:outerShdw blurRad="38100" dist="38100" dir="2700000" algn="tl">
                    <a:srgbClr val="000000">
                      <a:alpha val="43137"/>
                    </a:srgbClr>
                  </a:outerShdw>
                </a:effectLst>
              </a:rPr>
              <a:t> Rex</a:t>
            </a:r>
          </a:p>
          <a:p>
            <a:pPr algn="ctr"/>
            <a:r>
              <a:rPr lang="es-MX" sz="2400" dirty="0">
                <a:effectLst>
                  <a:outerShdw blurRad="38100" dist="38100" dir="2700000" algn="tl">
                    <a:srgbClr val="000000">
                      <a:alpha val="43137"/>
                    </a:srgbClr>
                  </a:outerShdw>
                </a:effectLst>
              </a:rPr>
              <a:t>vivió a finales del período Cretácico, hace aproximadamente 67 y 65 millones de años, en el </a:t>
            </a:r>
            <a:r>
              <a:rPr lang="es-MX" sz="2400" dirty="0" err="1">
                <a:effectLst>
                  <a:outerShdw blurRad="38100" dist="38100" dir="2700000" algn="tl">
                    <a:srgbClr val="000000">
                      <a:alpha val="43137"/>
                    </a:srgbClr>
                  </a:outerShdw>
                </a:effectLst>
              </a:rPr>
              <a:t>Maastrichtiano</a:t>
            </a:r>
            <a:r>
              <a:rPr lang="es-MX" sz="2400" dirty="0">
                <a:effectLst>
                  <a:outerShdw blurRad="38100" dist="38100" dir="2700000" algn="tl">
                    <a:srgbClr val="000000">
                      <a:alpha val="43137"/>
                    </a:srgbClr>
                  </a:outerShdw>
                </a:effectLst>
              </a:rPr>
              <a:t>, en lo que es hoy Norteamérica. La especie tipo y única especie válida </a:t>
            </a:r>
            <a:r>
              <a:rPr lang="es-MX" sz="2400" dirty="0" err="1">
                <a:effectLst>
                  <a:outerShdw blurRad="38100" dist="38100" dir="2700000" algn="tl">
                    <a:srgbClr val="000000">
                      <a:alpha val="43137"/>
                    </a:srgbClr>
                  </a:outerShdw>
                </a:effectLst>
              </a:rPr>
              <a:t>Tyrannosaurus</a:t>
            </a:r>
            <a:r>
              <a:rPr lang="es-MX" sz="2400" dirty="0">
                <a:effectLst>
                  <a:outerShdw blurRad="38100" dist="38100" dir="2700000" algn="tl">
                    <a:srgbClr val="000000">
                      <a:alpha val="43137"/>
                    </a:srgbClr>
                  </a:outerShdw>
                </a:effectLst>
              </a:rPr>
              <a:t> </a:t>
            </a:r>
            <a:r>
              <a:rPr lang="es-MX" sz="2400" dirty="0" err="1">
                <a:effectLst>
                  <a:outerShdw blurRad="38100" dist="38100" dir="2700000" algn="tl">
                    <a:srgbClr val="000000">
                      <a:alpha val="43137"/>
                    </a:srgbClr>
                  </a:outerShdw>
                </a:effectLst>
              </a:rPr>
              <a:t>rex</a:t>
            </a:r>
            <a:r>
              <a:rPr lang="es-MX" sz="2400" dirty="0">
                <a:effectLst>
                  <a:outerShdw blurRad="38100" dist="38100" dir="2700000" algn="tl">
                    <a:srgbClr val="000000">
                      <a:alpha val="43137"/>
                    </a:srgbClr>
                  </a:outerShdw>
                </a:effectLst>
              </a:rPr>
              <a:t> donde </a:t>
            </a:r>
            <a:r>
              <a:rPr lang="es-MX" sz="2400" dirty="0" err="1">
                <a:effectLst>
                  <a:outerShdw blurRad="38100" dist="38100" dir="2700000" algn="tl">
                    <a:srgbClr val="000000">
                      <a:alpha val="43137"/>
                    </a:srgbClr>
                  </a:outerShdw>
                </a:effectLst>
              </a:rPr>
              <a:t>rex</a:t>
            </a:r>
            <a:r>
              <a:rPr lang="es-MX" sz="2400" dirty="0">
                <a:effectLst>
                  <a:outerShdw blurRad="38100" dist="38100" dir="2700000" algn="tl">
                    <a:srgbClr val="000000">
                      <a:alpha val="43137"/>
                    </a:srgbClr>
                  </a:outerShdw>
                </a:effectLst>
              </a:rPr>
              <a:t> significa rey en latín, comúnmente abreviado como T. </a:t>
            </a:r>
            <a:r>
              <a:rPr lang="es-MX" sz="2400" dirty="0" err="1">
                <a:effectLst>
                  <a:outerShdw blurRad="38100" dist="38100" dir="2700000" algn="tl">
                    <a:srgbClr val="000000">
                      <a:alpha val="43137"/>
                    </a:srgbClr>
                  </a:outerShdw>
                </a:effectLst>
              </a:rPr>
              <a:t>rex</a:t>
            </a:r>
            <a:r>
              <a:rPr lang="es-MX" sz="2400" dirty="0">
                <a:effectLst>
                  <a:outerShdw blurRad="38100" dist="38100" dir="2700000" algn="tl">
                    <a:srgbClr val="000000">
                      <a:alpha val="43137"/>
                    </a:srgbClr>
                  </a:outerShdw>
                </a:effectLst>
              </a:rPr>
              <a:t>, es una figura común en la cultura popular. Vivió a través de lo que es ahora Norteamérica occidental, con una distribución mucho más amplia que otros </a:t>
            </a:r>
            <a:r>
              <a:rPr lang="es-MX" sz="2400" dirty="0" err="1">
                <a:effectLst>
                  <a:outerShdw blurRad="38100" dist="38100" dir="2700000" algn="tl">
                    <a:srgbClr val="000000">
                      <a:alpha val="43137"/>
                    </a:srgbClr>
                  </a:outerShdw>
                </a:effectLst>
              </a:rPr>
              <a:t>tiranosáuridos</a:t>
            </a:r>
            <a:r>
              <a:rPr lang="es-MX" sz="2400" dirty="0">
                <a:effectLst>
                  <a:outerShdw blurRad="38100" dist="38100" dir="2700000" algn="tl">
                    <a:srgbClr val="000000">
                      <a:alpha val="43137"/>
                    </a:srgbClr>
                  </a:outerShdw>
                </a:effectLst>
              </a:rPr>
              <a:t>. Es uno de los últimos dinosaurios no </a:t>
            </a:r>
            <a:r>
              <a:rPr lang="es-MX" sz="2400" dirty="0" err="1">
                <a:effectLst>
                  <a:outerShdw blurRad="38100" dist="38100" dir="2700000" algn="tl">
                    <a:srgbClr val="000000">
                      <a:alpha val="43137"/>
                    </a:srgbClr>
                  </a:outerShdw>
                </a:effectLst>
              </a:rPr>
              <a:t>avianos</a:t>
            </a:r>
            <a:r>
              <a:rPr lang="es-MX" sz="2400" dirty="0">
                <a:effectLst>
                  <a:outerShdw blurRad="38100" dist="38100" dir="2700000" algn="tl">
                    <a:srgbClr val="000000">
                      <a:alpha val="43137"/>
                    </a:srgbClr>
                  </a:outerShdw>
                </a:effectLst>
              </a:rPr>
              <a:t> en existir antes de la extinción masiva del Cretácico-Terciario.</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Como otros </a:t>
            </a:r>
            <a:r>
              <a:rPr lang="es-MX" sz="2400" dirty="0" err="1">
                <a:effectLst>
                  <a:outerShdw blurRad="38100" dist="38100" dir="2700000" algn="tl">
                    <a:srgbClr val="000000">
                      <a:alpha val="43137"/>
                    </a:srgbClr>
                  </a:outerShdw>
                </a:effectLst>
              </a:rPr>
              <a:t>tiranosáuridos</a:t>
            </a:r>
            <a:r>
              <a:rPr lang="es-MX" sz="2400" dirty="0">
                <a:effectLst>
                  <a:outerShdw blurRad="38100" dist="38100" dir="2700000" algn="tl">
                    <a:srgbClr val="000000">
                      <a:alpha val="43137"/>
                    </a:srgbClr>
                  </a:outerShdw>
                </a:effectLst>
              </a:rPr>
              <a:t>, </a:t>
            </a:r>
            <a:r>
              <a:rPr lang="es-MX" sz="2400" dirty="0" err="1">
                <a:effectLst>
                  <a:outerShdw blurRad="38100" dist="38100" dir="2700000" algn="tl">
                    <a:srgbClr val="000000">
                      <a:alpha val="43137"/>
                    </a:srgbClr>
                  </a:outerShdw>
                </a:effectLst>
              </a:rPr>
              <a:t>Tyrannosaurus</a:t>
            </a:r>
            <a:r>
              <a:rPr lang="es-MX" sz="2400" dirty="0">
                <a:effectLst>
                  <a:outerShdw blurRad="38100" dist="38100" dir="2700000" algn="tl">
                    <a:srgbClr val="000000">
                      <a:alpha val="43137"/>
                    </a:srgbClr>
                  </a:outerShdw>
                </a:effectLst>
              </a:rPr>
              <a:t> fue un bípedo con un masivo cráneo balanceado por una larga y pesada cola. En relación con sus largos y poderosos miembros traseros, los miembros superiores del </a:t>
            </a:r>
            <a:r>
              <a:rPr lang="es-MX" sz="2400" dirty="0" err="1">
                <a:effectLst>
                  <a:outerShdw blurRad="38100" dist="38100" dir="2700000" algn="tl">
                    <a:srgbClr val="000000">
                      <a:alpha val="43137"/>
                    </a:srgbClr>
                  </a:outerShdw>
                </a:effectLst>
              </a:rPr>
              <a:t>Tyrannosaurus</a:t>
            </a:r>
            <a:r>
              <a:rPr lang="es-MX" sz="2400" dirty="0">
                <a:effectLst>
                  <a:outerShdw blurRad="38100" dist="38100" dir="2700000" algn="tl">
                    <a:srgbClr val="000000">
                      <a:alpha val="43137"/>
                    </a:srgbClr>
                  </a:outerShdw>
                </a:effectLst>
              </a:rPr>
              <a:t> eran pequeños, pero inusualmente poderosos para su tamaño, y terminaban en dos dedos con garras. Aunque otros terópodos rivalizan o superan con </a:t>
            </a:r>
            <a:r>
              <a:rPr lang="es-MX" sz="2400" dirty="0" err="1">
                <a:effectLst>
                  <a:outerShdw blurRad="38100" dist="38100" dir="2700000" algn="tl">
                    <a:srgbClr val="000000">
                      <a:alpha val="43137"/>
                    </a:srgbClr>
                  </a:outerShdw>
                </a:effectLst>
              </a:rPr>
              <a:t>Tyrannosaurus</a:t>
            </a:r>
            <a:r>
              <a:rPr lang="es-MX" sz="2400" dirty="0">
                <a:effectLst>
                  <a:outerShdw blurRad="38100" dist="38100" dir="2700000" algn="tl">
                    <a:srgbClr val="000000">
                      <a:alpha val="43137"/>
                    </a:srgbClr>
                  </a:outerShdw>
                </a:effectLst>
              </a:rPr>
              <a:t> </a:t>
            </a:r>
            <a:r>
              <a:rPr lang="es-MX" sz="2400" dirty="0" err="1">
                <a:effectLst>
                  <a:outerShdw blurRad="38100" dist="38100" dir="2700000" algn="tl">
                    <a:srgbClr val="000000">
                      <a:alpha val="43137"/>
                    </a:srgbClr>
                  </a:outerShdw>
                </a:effectLst>
              </a:rPr>
              <a:t>rex</a:t>
            </a:r>
            <a:r>
              <a:rPr lang="es-MX" sz="2400" dirty="0">
                <a:effectLst>
                  <a:outerShdw blurRad="38100" dist="38100" dir="2700000" algn="tl">
                    <a:srgbClr val="000000">
                      <a:alpha val="43137"/>
                    </a:srgbClr>
                  </a:outerShdw>
                </a:effectLst>
              </a:rPr>
              <a:t> en tamaño, era el </a:t>
            </a:r>
            <a:r>
              <a:rPr lang="es-MX" sz="2400" dirty="0" err="1">
                <a:effectLst>
                  <a:outerShdw blurRad="38100" dist="38100" dir="2700000" algn="tl">
                    <a:srgbClr val="000000">
                      <a:alpha val="43137"/>
                    </a:srgbClr>
                  </a:outerShdw>
                </a:effectLst>
              </a:rPr>
              <a:t>tiranosáurido</a:t>
            </a:r>
            <a:r>
              <a:rPr lang="es-MX" sz="2400" dirty="0">
                <a:effectLst>
                  <a:outerShdw blurRad="38100" dist="38100" dir="2700000" algn="tl">
                    <a:srgbClr val="000000">
                      <a:alpha val="43137"/>
                    </a:srgbClr>
                  </a:outerShdw>
                </a:effectLst>
              </a:rPr>
              <a:t> más grande conocido y uno de los mayores depredadores conocidos de la tierra, midiendo hasta 13 metros de largo, y más de 5 metros de alto a las caderas, y pesaba alrededor de 6 a 8 toneladas. Por mucho fue el más grande carnívoro en su ambiente, </a:t>
            </a:r>
            <a:r>
              <a:rPr lang="es-MX" sz="2400" dirty="0" err="1">
                <a:effectLst>
                  <a:outerShdw blurRad="38100" dist="38100" dir="2700000" algn="tl">
                    <a:srgbClr val="000000">
                      <a:alpha val="43137"/>
                    </a:srgbClr>
                  </a:outerShdw>
                </a:effectLst>
              </a:rPr>
              <a:t>Tyrannosaurus</a:t>
            </a:r>
            <a:r>
              <a:rPr lang="es-MX" sz="2400" dirty="0">
                <a:effectLst>
                  <a:outerShdw blurRad="38100" dist="38100" dir="2700000" algn="tl">
                    <a:srgbClr val="000000">
                      <a:alpha val="43137"/>
                    </a:srgbClr>
                  </a:outerShdw>
                </a:effectLst>
              </a:rPr>
              <a:t> </a:t>
            </a:r>
            <a:r>
              <a:rPr lang="es-MX" sz="2400" dirty="0" err="1">
                <a:effectLst>
                  <a:outerShdw blurRad="38100" dist="38100" dir="2700000" algn="tl">
                    <a:srgbClr val="000000">
                      <a:alpha val="43137"/>
                    </a:srgbClr>
                  </a:outerShdw>
                </a:effectLst>
              </a:rPr>
              <a:t>rex</a:t>
            </a:r>
            <a:r>
              <a:rPr lang="es-MX" sz="2400" dirty="0">
                <a:effectLst>
                  <a:outerShdw blurRad="38100" dist="38100" dir="2700000" algn="tl">
                    <a:srgbClr val="000000">
                      <a:alpha val="43137"/>
                    </a:srgbClr>
                  </a:outerShdw>
                </a:effectLst>
              </a:rPr>
              <a:t> debió haber sido el </a:t>
            </a:r>
            <a:r>
              <a:rPr lang="es-MX" sz="2400" dirty="0" err="1">
                <a:effectLst>
                  <a:outerShdw blurRad="38100" dist="38100" dir="2700000" algn="tl">
                    <a:srgbClr val="000000">
                      <a:alpha val="43137"/>
                    </a:srgbClr>
                  </a:outerShdw>
                </a:effectLst>
              </a:rPr>
              <a:t>superpredador</a:t>
            </a:r>
            <a:r>
              <a:rPr lang="es-MX" sz="2400" dirty="0">
                <a:effectLst>
                  <a:outerShdw blurRad="38100" dist="38100" dir="2700000" algn="tl">
                    <a:srgbClr val="000000">
                      <a:alpha val="43137"/>
                    </a:srgbClr>
                  </a:outerShdw>
                </a:effectLst>
              </a:rPr>
              <a:t>, cazando </a:t>
            </a:r>
            <a:r>
              <a:rPr lang="es-MX" sz="2400" dirty="0" err="1">
                <a:effectLst>
                  <a:outerShdw blurRad="38100" dist="38100" dir="2700000" algn="tl">
                    <a:srgbClr val="000000">
                      <a:alpha val="43137"/>
                    </a:srgbClr>
                  </a:outerShdw>
                </a:effectLst>
              </a:rPr>
              <a:t>hadrosáuridos</a:t>
            </a:r>
            <a:r>
              <a:rPr lang="es-MX" sz="2400" dirty="0">
                <a:effectLst>
                  <a:outerShdw blurRad="38100" dist="38100" dir="2700000" algn="tl">
                    <a:srgbClr val="000000">
                      <a:alpha val="43137"/>
                    </a:srgbClr>
                  </a:outerShdw>
                </a:effectLst>
              </a:rPr>
              <a:t> y </a:t>
            </a:r>
            <a:r>
              <a:rPr lang="es-MX" sz="2400" dirty="0" err="1">
                <a:effectLst>
                  <a:outerShdw blurRad="38100" dist="38100" dir="2700000" algn="tl">
                    <a:srgbClr val="000000">
                      <a:alpha val="43137"/>
                    </a:srgbClr>
                  </a:outerShdw>
                </a:effectLst>
              </a:rPr>
              <a:t>ceratópsidos</a:t>
            </a:r>
            <a:r>
              <a:rPr lang="es-MX" sz="2400" dirty="0">
                <a:effectLst>
                  <a:outerShdw blurRad="38100" dist="38100" dir="2700000" algn="tl">
                    <a:srgbClr val="000000">
                      <a:alpha val="43137"/>
                    </a:srgbClr>
                  </a:outerShdw>
                </a:effectLst>
              </a:rPr>
              <a:t>, aunque algunos expertos han sugerido que era principalmente carroñero.</a:t>
            </a:r>
          </a:p>
          <a:p>
            <a:pPr algn="ctr"/>
            <a:r>
              <a:rPr lang="es-MX" sz="2400" dirty="0">
                <a:effectLst>
                  <a:outerShdw blurRad="38100" dist="38100" dir="2700000" algn="tl">
                    <a:srgbClr val="000000">
                      <a:alpha val="43137"/>
                    </a:srgbClr>
                  </a:outerShdw>
                </a:effectLst>
              </a:rPr>
              <a:t>Desde que fuera descrito por primera vez en 1905, el </a:t>
            </a:r>
            <a:r>
              <a:rPr lang="es-MX" sz="2400" dirty="0" err="1">
                <a:effectLst>
                  <a:outerShdw blurRad="38100" dist="38100" dir="2700000" algn="tl">
                    <a:srgbClr val="000000">
                      <a:alpha val="43137"/>
                    </a:srgbClr>
                  </a:outerShdw>
                </a:effectLst>
              </a:rPr>
              <a:t>Tyrannosaurus</a:t>
            </a:r>
            <a:r>
              <a:rPr lang="es-MX" sz="2400" dirty="0">
                <a:effectLst>
                  <a:outerShdw blurRad="38100" dist="38100" dir="2700000" algn="tl">
                    <a:srgbClr val="000000">
                      <a:alpha val="43137"/>
                    </a:srgbClr>
                  </a:outerShdw>
                </a:effectLst>
              </a:rPr>
              <a:t> </a:t>
            </a:r>
            <a:r>
              <a:rPr lang="es-MX" sz="2400" dirty="0" err="1">
                <a:effectLst>
                  <a:outerShdw blurRad="38100" dist="38100" dir="2700000" algn="tl">
                    <a:srgbClr val="000000">
                      <a:alpha val="43137"/>
                    </a:srgbClr>
                  </a:outerShdw>
                </a:effectLst>
              </a:rPr>
              <a:t>rex</a:t>
            </a:r>
            <a:r>
              <a:rPr lang="es-MX" sz="2400" dirty="0">
                <a:effectLst>
                  <a:outerShdw blurRad="38100" dist="38100" dir="2700000" algn="tl">
                    <a:srgbClr val="000000">
                      <a:alpha val="43137"/>
                    </a:srgbClr>
                  </a:outerShdw>
                </a:effectLst>
              </a:rPr>
              <a:t> se ha convertido en la especie lo más reconocida de dinosaurio en la cultura popular. Es el único dinosaurio que es conocido comúnmente por público en general por su nombre científico completo (nombre binomial) (</a:t>
            </a:r>
            <a:r>
              <a:rPr lang="es-MX" sz="2400" dirty="0" err="1">
                <a:effectLst>
                  <a:outerShdw blurRad="38100" dist="38100" dir="2700000" algn="tl">
                    <a:srgbClr val="000000">
                      <a:alpha val="43137"/>
                    </a:srgbClr>
                  </a:outerShdw>
                </a:effectLst>
              </a:rPr>
              <a:t>Tyrannosaurus</a:t>
            </a:r>
            <a:r>
              <a:rPr lang="es-MX" sz="2400" dirty="0">
                <a:effectLst>
                  <a:outerShdw blurRad="38100" dist="38100" dir="2700000" algn="tl">
                    <a:srgbClr val="000000">
                      <a:alpha val="43137"/>
                    </a:srgbClr>
                  </a:outerShdw>
                </a:effectLst>
              </a:rPr>
              <a:t> </a:t>
            </a:r>
            <a:r>
              <a:rPr lang="es-MX" sz="2400" dirty="0" err="1">
                <a:effectLst>
                  <a:outerShdw blurRad="38100" dist="38100" dir="2700000" algn="tl">
                    <a:srgbClr val="000000">
                      <a:alpha val="43137"/>
                    </a:srgbClr>
                  </a:outerShdw>
                </a:effectLst>
              </a:rPr>
              <a:t>rex</a:t>
            </a:r>
            <a:r>
              <a:rPr lang="es-MX" sz="2400" dirty="0">
                <a:effectLst>
                  <a:outerShdw blurRad="38100" dist="38100" dir="2700000" algn="tl">
                    <a:srgbClr val="000000">
                      <a:alpha val="43137"/>
                    </a:srgbClr>
                  </a:outerShdw>
                </a:effectLst>
              </a:rPr>
              <a:t>), y su abreviatura científica T. </a:t>
            </a:r>
            <a:r>
              <a:rPr lang="es-MX" sz="2400" dirty="0" err="1">
                <a:effectLst>
                  <a:outerShdw blurRad="38100" dist="38100" dir="2700000" algn="tl">
                    <a:srgbClr val="000000">
                      <a:alpha val="43137"/>
                    </a:srgbClr>
                  </a:outerShdw>
                </a:effectLst>
              </a:rPr>
              <a:t>rex</a:t>
            </a:r>
            <a:r>
              <a:rPr lang="es-MX" sz="2400" dirty="0">
                <a:effectLst>
                  <a:outerShdw blurRad="38100" dist="38100" dir="2700000" algn="tl">
                    <a:srgbClr val="000000">
                      <a:alpha val="43137"/>
                    </a:srgbClr>
                  </a:outerShdw>
                </a:effectLst>
              </a:rPr>
              <a:t> también ha encontrado un uso amplio. Robert </a:t>
            </a:r>
            <a:r>
              <a:rPr lang="es-MX" sz="2400" dirty="0" err="1">
                <a:effectLst>
                  <a:outerShdw blurRad="38100" dist="38100" dir="2700000" algn="tl">
                    <a:srgbClr val="000000">
                      <a:alpha val="43137"/>
                    </a:srgbClr>
                  </a:outerShdw>
                </a:effectLst>
              </a:rPr>
              <a:t>Bakker</a:t>
            </a:r>
            <a:r>
              <a:rPr lang="es-MX" sz="2400" dirty="0">
                <a:effectLst>
                  <a:outerShdw blurRad="38100" dist="38100" dir="2700000" algn="tl">
                    <a:srgbClr val="000000">
                      <a:alpha val="43137"/>
                    </a:srgbClr>
                  </a:outerShdw>
                </a:effectLst>
              </a:rPr>
              <a:t> nota esto en su libro Herejías de dinosaurio y explica que un nombre como el de </a:t>
            </a:r>
            <a:r>
              <a:rPr lang="es-MX" sz="2400" dirty="0" err="1">
                <a:effectLst>
                  <a:outerShdw blurRad="38100" dist="38100" dir="2700000" algn="tl">
                    <a:srgbClr val="000000">
                      <a:alpha val="43137"/>
                    </a:srgbClr>
                  </a:outerShdw>
                </a:effectLst>
              </a:rPr>
              <a:t>Tyrannosaurus</a:t>
            </a:r>
            <a:r>
              <a:rPr lang="es-MX" sz="2400" dirty="0">
                <a:effectLst>
                  <a:outerShdw blurRad="38100" dist="38100" dir="2700000" algn="tl">
                    <a:srgbClr val="000000">
                      <a:alpha val="43137"/>
                    </a:srgbClr>
                  </a:outerShdw>
                </a:effectLst>
              </a:rPr>
              <a:t> </a:t>
            </a:r>
            <a:r>
              <a:rPr lang="es-MX" sz="2400" dirty="0" err="1">
                <a:effectLst>
                  <a:outerShdw blurRad="38100" dist="38100" dir="2700000" algn="tl">
                    <a:srgbClr val="000000">
                      <a:alpha val="43137"/>
                    </a:srgbClr>
                  </a:outerShdw>
                </a:effectLst>
              </a:rPr>
              <a:t>rex</a:t>
            </a:r>
            <a:r>
              <a:rPr lang="es-MX" sz="2400" dirty="0">
                <a:effectLst>
                  <a:outerShdw blurRad="38100" dist="38100" dir="2700000" algn="tl">
                    <a:srgbClr val="000000">
                      <a:alpha val="43137"/>
                    </a:srgbClr>
                  </a:outerShdw>
                </a:effectLst>
              </a:rPr>
              <a:t> "es irresistible a pronunciar".</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No se conoce con exactitud las causas de su extinción, pero la más aceptada y conocida es la del impacto de un meteorito en la Tierra hace 65 millones de años.</a:t>
            </a: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León de las Cavernas</a:t>
            </a:r>
          </a:p>
          <a:p>
            <a:pPr algn="ctr"/>
            <a:r>
              <a:rPr lang="es-MX" sz="2400" dirty="0">
                <a:effectLst>
                  <a:outerShdw blurRad="38100" dist="38100" dir="2700000" algn="tl">
                    <a:srgbClr val="000000">
                      <a:alpha val="43137"/>
                    </a:srgbClr>
                  </a:outerShdw>
                </a:effectLst>
              </a:rPr>
              <a:t>Se cree que se hallaba difundido desde las islas británicas en occidente hasta el </a:t>
            </a:r>
            <a:r>
              <a:rPr lang="es-MX" sz="2400" dirty="0" err="1">
                <a:effectLst>
                  <a:outerShdw blurRad="38100" dist="38100" dir="2700000" algn="tl">
                    <a:srgbClr val="000000">
                      <a:alpha val="43137"/>
                    </a:srgbClr>
                  </a:outerShdw>
                </a:effectLst>
              </a:rPr>
              <a:t>Turkestan</a:t>
            </a:r>
            <a:r>
              <a:rPr lang="es-MX" sz="2400" dirty="0">
                <a:effectLst>
                  <a:outerShdw blurRad="38100" dist="38100" dir="2700000" algn="tl">
                    <a:srgbClr val="000000">
                      <a:alpha val="43137"/>
                    </a:srgbClr>
                  </a:outerShdw>
                </a:effectLst>
              </a:rPr>
              <a:t> en el oriente. Su taxonomía fue debatida ya que algunos científicos especulaban que estaban más emparentados con los tigres que con los leones. Sin embargo los estudios modernos de ADN han demostrado de manera contundente que este felino era un autentico león, el cual, sin embargo, no está emparentando con ninguna subespecie actual en especial.</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No se sabe mucho acerca de su aspecto cuando estaba vivo. Posiblemente los machos no hayan contado con melena y si la tenían era pequeña y primitiva pues en los dibujos de arte paleolítico no se ha descubierto algo que demuestre melena abundante como la de los leones actuales. Sin embargo, es posible que los hombres primitivos hayan representado únicamente hembras, que son las que se dedican a la caza por lo cual resultaban más visibles.</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Los leones de las cavernas se extinguieron hace unos 10000 años a finales del Pleistoceno, junto con muchos otros animales de la época. Aun se debate cual pudo haber sido la causa de esta extinción, pero se creen que fue una combinación de factores entre las cuales figuran la cacería humana y un repentino cambio climático.</a:t>
            </a: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 </a:t>
            </a:r>
          </a:p>
          <a:p>
            <a:pPr algn="ctr"/>
            <a:r>
              <a:rPr lang="es-MX" sz="2400" dirty="0">
                <a:effectLst>
                  <a:outerShdw blurRad="38100" dist="38100" dir="2700000" algn="tl">
                    <a:srgbClr val="000000">
                      <a:alpha val="43137"/>
                    </a:srgbClr>
                  </a:outerShdw>
                </a:effectLst>
              </a:rPr>
              <a:t>4</a:t>
            </a:r>
          </a:p>
          <a:p>
            <a:pPr algn="ctr"/>
            <a:r>
              <a:rPr lang="es-MX" sz="2400" dirty="0">
                <a:effectLst>
                  <a:outerShdw blurRad="38100" dist="38100" dir="2700000" algn="tl">
                    <a:srgbClr val="000000">
                      <a:alpha val="43137"/>
                    </a:srgbClr>
                  </a:outerShdw>
                </a:effectLst>
              </a:rPr>
              <a:t>6.Alce Irlandés</a:t>
            </a:r>
          </a:p>
          <a:p>
            <a:pPr algn="ctr"/>
            <a:r>
              <a:rPr lang="es-MX" sz="2400" dirty="0">
                <a:effectLst>
                  <a:outerShdw blurRad="38100" dist="38100" dir="2700000" algn="tl">
                    <a:srgbClr val="000000">
                      <a:alpha val="43137"/>
                    </a:srgbClr>
                  </a:outerShdw>
                </a:effectLst>
              </a:rPr>
              <a:t>Es el mayor cérvido de toda la historia. Semejante a un gamo de gran tamaño, sus astas medían hasta 3,5 m de punta a punta. Aunque vivió en toda Europa y gran parte de Asia desde hace medio millón de años hasta su extinción en tiempos recientes, suele ser conocido popularmente como "alce irlandés" por los abundantes hallazgos de ejemplares conservados en las turberas de Irlanda.</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Con el final de las glaciaciones la especie menguó rápidamente. En un principio se calculó su extinción hace unos 10.600 años, junto con la de la mayor parte de la megafauna mundial, pero en 2000 se descubrieron restos en la Isla de Man y el sur de Escocia que databan cerca del 7500 a. C. Al parecer, una pequeña población había seguido los hielos en su retirada hacia el norte y había quedado aislada allí, extinguiéndose a la llegada de los cazadores humanos desde el sur. En 2004 se produjo un descubrimiento aún más sensacional: a miles de km de allí, a los pies de los montes Urales, en Rusia, se encontraron restos aún más modernos que evidenciaban la existencia de ciervos gigantes en Siberia occidental hasta alrededor del 5000 a. C. Su extinción coincide con una serie de alteraciones en el terreno que no fueron causadas por cazadores paleolíticos, sino por los primeros granjeros neolíticos de Rusia. Por tanto, el ciervo irlandés sobrevivió a la era glacial.</a:t>
            </a:r>
          </a:p>
          <a:p>
            <a:pPr algn="ctr"/>
            <a:r>
              <a:rPr lang="es-MX" sz="2400" dirty="0">
                <a:effectLst>
                  <a:outerShdw blurRad="38100" dist="38100" dir="2700000" algn="tl">
                    <a:srgbClr val="000000">
                      <a:alpha val="43137"/>
                    </a:srgbClr>
                  </a:outerShdw>
                </a:effectLst>
              </a:rPr>
              <a:t>Ha recibido 5748 puntos</a:t>
            </a:r>
          </a:p>
          <a:p>
            <a:pPr algn="ctr"/>
            <a:r>
              <a:rPr lang="es-MX" sz="2400" dirty="0">
                <a:effectLst>
                  <a:outerShdw blurRad="38100" dist="38100" dir="2700000" algn="tl">
                    <a:srgbClr val="000000">
                      <a:alpha val="43137"/>
                    </a:srgbClr>
                  </a:outerShdw>
                </a:effectLst>
              </a:rPr>
              <a:t>Vótalo:</a:t>
            </a:r>
          </a:p>
          <a:p>
            <a:pPr algn="ctr"/>
            <a:r>
              <a:rPr lang="es-MX" sz="2400" dirty="0">
                <a:effectLst>
                  <a:outerShdw blurRad="38100" dist="38100" dir="2700000" algn="tl">
                    <a:srgbClr val="000000">
                      <a:alpha val="43137"/>
                    </a:srgbClr>
                  </a:outerShdw>
                </a:effectLst>
              </a:rPr>
              <a:t>1.	1 PTO</a:t>
            </a:r>
          </a:p>
          <a:p>
            <a:pPr algn="ctr"/>
            <a:r>
              <a:rPr lang="es-MX" sz="2400" dirty="0">
                <a:effectLst>
                  <a:outerShdw blurRad="38100" dist="38100" dir="2700000" algn="tl">
                    <a:srgbClr val="000000">
                      <a:alpha val="43137"/>
                    </a:srgbClr>
                  </a:outerShdw>
                </a:effectLst>
              </a:rPr>
              <a:t>2.	2 PTO</a:t>
            </a:r>
          </a:p>
          <a:p>
            <a:pPr algn="ctr"/>
            <a:r>
              <a:rPr lang="es-MX" sz="2400" dirty="0">
                <a:effectLst>
                  <a:outerShdw blurRad="38100" dist="38100" dir="2700000" algn="tl">
                    <a:srgbClr val="000000">
                      <a:alpha val="43137"/>
                    </a:srgbClr>
                  </a:outerShdw>
                </a:effectLst>
              </a:rPr>
              <a:t>3.	3 PTO</a:t>
            </a:r>
          </a:p>
          <a:p>
            <a:pPr algn="ctr"/>
            <a:r>
              <a:rPr lang="es-MX" sz="2400" dirty="0">
                <a:effectLst>
                  <a:outerShdw blurRad="38100" dist="38100" dir="2700000" algn="tl">
                    <a:srgbClr val="000000">
                      <a:alpha val="43137"/>
                    </a:srgbClr>
                  </a:outerShdw>
                </a:effectLst>
              </a:rPr>
              <a:t>4.	4 PTO</a:t>
            </a:r>
          </a:p>
          <a:p>
            <a:pPr algn="ctr"/>
            <a:r>
              <a:rPr lang="es-MX" sz="2400" dirty="0">
                <a:effectLst>
                  <a:outerShdw blurRad="38100" dist="38100" dir="2700000" algn="tl">
                    <a:srgbClr val="000000">
                      <a:alpha val="43137"/>
                    </a:srgbClr>
                  </a:outerShdw>
                </a:effectLst>
              </a:rPr>
              <a:t>5.	5 PTO</a:t>
            </a:r>
          </a:p>
          <a:p>
            <a:pPr algn="ctr"/>
            <a:r>
              <a:rPr lang="es-MX" sz="2400" dirty="0">
                <a:effectLst>
                  <a:outerShdw blurRad="38100" dist="38100" dir="2700000" algn="tl">
                    <a:srgbClr val="000000">
                      <a:alpha val="43137"/>
                    </a:srgbClr>
                  </a:outerShdw>
                </a:effectLst>
              </a:rPr>
              <a:t> </a:t>
            </a:r>
          </a:p>
          <a:p>
            <a:pPr algn="ctr"/>
            <a:r>
              <a:rPr lang="es-MX" sz="2400" dirty="0">
                <a:effectLst>
                  <a:outerShdw blurRad="38100" dist="38100" dir="2700000" algn="tl">
                    <a:srgbClr val="000000">
                      <a:alpha val="43137"/>
                    </a:srgbClr>
                  </a:outerShdw>
                </a:effectLst>
              </a:rPr>
              <a:t>5</a:t>
            </a:r>
          </a:p>
          <a:p>
            <a:pPr algn="ctr"/>
            <a:r>
              <a:rPr lang="es-MX" sz="2400" dirty="0">
                <a:effectLst>
                  <a:outerShdw blurRad="38100" dist="38100" dir="2700000" algn="tl">
                    <a:srgbClr val="000000">
                      <a:alpha val="43137"/>
                    </a:srgbClr>
                  </a:outerShdw>
                </a:effectLst>
              </a:rPr>
              <a:t>8.Tigre de Tasmania</a:t>
            </a:r>
          </a:p>
          <a:p>
            <a:pPr algn="ctr"/>
            <a:r>
              <a:rPr lang="es-MX" sz="2400" dirty="0">
                <a:effectLst>
                  <a:outerShdw blurRad="38100" dist="38100" dir="2700000" algn="tl">
                    <a:srgbClr val="000000">
                      <a:alpha val="43137"/>
                    </a:srgbClr>
                  </a:outerShdw>
                </a:effectLst>
              </a:rPr>
              <a:t>El también llamado lobo marsupial se extinguió en el continente australiano miles de años antes de la llegada de los colonos europeos, pero sobrevivió en Tasmania junto con otras especies endémicas, incluyendo el diablo de Tasmania. Generalmente suele culparse de su extinción a la caza intensiva, incentivada por recompensas, pero podrían haber contribuido otros factores, como por ejemplo las enfermedades, la introducción de los perros, o la ocupación de su hábitat por los humanos. Aún cuando se lo considera oficialmente extinto, todavía hay quienes dicen haberlo visto, pero con escasa fiabilidad.</a:t>
            </a:r>
          </a:p>
          <a:p>
            <a:pPr algn="ctr"/>
            <a:r>
              <a:rPr lang="es-MX" sz="2400" dirty="0">
                <a:effectLst>
                  <a:outerShdw blurRad="38100" dist="38100" dir="2700000" algn="tl">
                    <a:srgbClr val="000000">
                      <a:alpha val="43137"/>
                    </a:srgbClr>
                  </a:outerShdw>
                </a:effectLst>
              </a:rPr>
              <a:t>Ha recibido 5745 puntos</a:t>
            </a:r>
          </a:p>
          <a:p>
            <a:pPr algn="ctr"/>
            <a:r>
              <a:rPr lang="es-MX" sz="2400" dirty="0">
                <a:effectLst>
                  <a:outerShdw blurRad="38100" dist="38100" dir="2700000" algn="tl">
                    <a:srgbClr val="000000">
                      <a:alpha val="43137"/>
                    </a:srgbClr>
                  </a:outerShdw>
                </a:effectLst>
              </a:rPr>
              <a:t>Vótalo:</a:t>
            </a:r>
          </a:p>
          <a:p>
            <a:pPr algn="ctr"/>
            <a:r>
              <a:rPr lang="es-MX" sz="2400" dirty="0">
                <a:effectLst>
                  <a:outerShdw blurRad="38100" dist="38100" dir="2700000" algn="tl">
                    <a:srgbClr val="000000">
                      <a:alpha val="43137"/>
                    </a:srgbClr>
                  </a:outerShdw>
                </a:effectLst>
              </a:rPr>
              <a:t>1.	1 PTO</a:t>
            </a:r>
          </a:p>
          <a:p>
            <a:pPr algn="ctr"/>
            <a:r>
              <a:rPr lang="es-MX" sz="2400" dirty="0">
                <a:effectLst>
                  <a:outerShdw blurRad="38100" dist="38100" dir="2700000" algn="tl">
                    <a:srgbClr val="000000">
                      <a:alpha val="43137"/>
                    </a:srgbClr>
                  </a:outerShdw>
                </a:effectLst>
              </a:rPr>
              <a:t>2.	2 PTO</a:t>
            </a:r>
          </a:p>
          <a:p>
            <a:pPr algn="ctr"/>
            <a:r>
              <a:rPr lang="es-MX" sz="2400" dirty="0">
                <a:effectLst>
                  <a:outerShdw blurRad="38100" dist="38100" dir="2700000" algn="tl">
                    <a:srgbClr val="000000">
                      <a:alpha val="43137"/>
                    </a:srgbClr>
                  </a:outerShdw>
                </a:effectLst>
              </a:rPr>
              <a:t>3.	3 PTO</a:t>
            </a:r>
          </a:p>
          <a:p>
            <a:pPr algn="ctr"/>
            <a:r>
              <a:rPr lang="es-MX" sz="2400" dirty="0">
                <a:effectLst>
                  <a:outerShdw blurRad="38100" dist="38100" dir="2700000" algn="tl">
                    <a:srgbClr val="000000">
                      <a:alpha val="43137"/>
                    </a:srgbClr>
                  </a:outerShdw>
                </a:effectLst>
              </a:rPr>
              <a:t>4.	4 PTO</a:t>
            </a:r>
          </a:p>
          <a:p>
            <a:pPr algn="ctr"/>
            <a:r>
              <a:rPr lang="es-MX" sz="2400" dirty="0">
                <a:effectLst>
                  <a:outerShdw blurRad="38100" dist="38100" dir="2700000" algn="tl">
                    <a:srgbClr val="000000">
                      <a:alpha val="43137"/>
                    </a:srgbClr>
                  </a:outerShdw>
                </a:effectLst>
              </a:rPr>
              <a:t>5.	5 PTO</a:t>
            </a:r>
          </a:p>
          <a:p>
            <a:pPr algn="ctr"/>
            <a:r>
              <a:rPr lang="es-MX" sz="2400" dirty="0">
                <a:effectLst>
                  <a:outerShdw blurRad="38100" dist="38100" dir="2700000" algn="tl">
                    <a:srgbClr val="000000">
                      <a:alpha val="43137"/>
                    </a:srgbClr>
                  </a:outerShdw>
                </a:effectLst>
              </a:rPr>
              <a:t> </a:t>
            </a:r>
          </a:p>
          <a:p>
            <a:pPr algn="ctr"/>
            <a:r>
              <a:rPr lang="es-MX" sz="2400" dirty="0">
                <a:effectLst>
                  <a:outerShdw blurRad="38100" dist="38100" dir="2700000" algn="tl">
                    <a:srgbClr val="000000">
                      <a:alpha val="43137"/>
                    </a:srgbClr>
                  </a:outerShdw>
                </a:effectLst>
              </a:rPr>
              <a:t>6</a:t>
            </a:r>
          </a:p>
          <a:p>
            <a:pPr algn="ctr"/>
            <a:r>
              <a:rPr lang="es-MX" sz="2400" dirty="0">
                <a:effectLst>
                  <a:outerShdw blurRad="38100" dist="38100" dir="2700000" algn="tl">
                    <a:srgbClr val="000000">
                      <a:alpha val="43137"/>
                    </a:srgbClr>
                  </a:outerShdw>
                </a:effectLst>
              </a:rPr>
              <a:t>5.Tigre Persa</a:t>
            </a:r>
          </a:p>
          <a:p>
            <a:pPr algn="ctr"/>
            <a:r>
              <a:rPr lang="es-MX" sz="2400" dirty="0">
                <a:effectLst>
                  <a:outerShdw blurRad="38100" dist="38100" dir="2700000" algn="tl">
                    <a:srgbClr val="000000">
                      <a:alpha val="43137"/>
                    </a:srgbClr>
                  </a:outerShdw>
                </a:effectLst>
              </a:rPr>
              <a:t>Esta subespecie de tigre tenía un pelaje a amarillo - dorado, un poco más apagado que el del tigre de Bengala y con más zonas blancas en costados y cara. Las rayas, en lugar de ser negras, tenían un color marrón de distintas tonalidades e incluso se volvían amarillentas en las zonas blancas cercanas al vientre. En invierno, el pelo crecía bastante para soportar el frío clima que se adueñaba entonces de las montañas de Asia centro - occidental, especialmente en el vientre y la característica barba o pequeña melena de la zona de las mejillas y </a:t>
            </a:r>
            <a:r>
              <a:rPr lang="es-MX" sz="2400" dirty="0" err="1">
                <a:effectLst>
                  <a:outerShdw blurRad="38100" dist="38100" dir="2700000" algn="tl">
                    <a:srgbClr val="000000">
                      <a:alpha val="43137"/>
                    </a:srgbClr>
                  </a:outerShdw>
                </a:effectLst>
              </a:rPr>
              <a:t>garganta.L</a:t>
            </a:r>
            <a:r>
              <a:rPr lang="es-MX" sz="2400" dirty="0">
                <a:effectLst>
                  <a:outerShdw blurRad="38100" dist="38100" dir="2700000" algn="tl">
                    <a:srgbClr val="000000">
                      <a:alpha val="43137"/>
                    </a:srgbClr>
                  </a:outerShdw>
                </a:effectLst>
              </a:rPr>
              <a:t> a prohibición de cazar tigres en la URSS, proclamada en 1947, llegó demasiado tarde para el también llamado tigre del Caspio, pero sirvió para salvar al extensamente perseguido tigre siberiano.</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Las fechas de desaparición del tigre del Caspio en otros países son más dudosas. La extinción del tigre persa en la cuenca del Tarim (China) suele situarse en torno a 1920, cuando una mala política de aguas aceleró la desertización de la zona. La fecha de desaparición para Afganistán se ignora, mientras que la más aceptada para Irán es 1959, cuando se tiroteó un ejemplar en el Parque Nacional de </a:t>
            </a:r>
            <a:r>
              <a:rPr lang="es-MX" sz="2400" dirty="0" err="1">
                <a:effectLst>
                  <a:outerShdw blurRad="38100" dist="38100" dir="2700000" algn="tl">
                    <a:srgbClr val="000000">
                      <a:alpha val="43137"/>
                    </a:srgbClr>
                  </a:outerShdw>
                </a:effectLst>
              </a:rPr>
              <a:t>Golestán</a:t>
            </a:r>
            <a:r>
              <a:rPr lang="es-MX" sz="2400" dirty="0">
                <a:effectLst>
                  <a:outerShdw blurRad="38100" dist="38100" dir="2700000" algn="tl">
                    <a:srgbClr val="000000">
                      <a:alpha val="43137"/>
                    </a:srgbClr>
                  </a:outerShdw>
                </a:effectLst>
              </a:rPr>
              <a:t>, al este del país. No obstante, ha habido avistamientos en estos dos últimos países durante la década de los 60 e incluso después. En Afganistán incluso se dijo que un ejemplar fue abatido nada menos que en 1997, en el norte del país, pero la noticia es muy poco fiable y existen razones para pensar que el animal muerto era en realidad un leopardo.</a:t>
            </a:r>
          </a:p>
          <a:p>
            <a:pPr algn="ctr"/>
            <a:r>
              <a:rPr lang="es-MX" sz="2400" dirty="0">
                <a:effectLst>
                  <a:outerShdw blurRad="38100" dist="38100" dir="2700000" algn="tl">
                    <a:srgbClr val="000000">
                      <a:alpha val="43137"/>
                    </a:srgbClr>
                  </a:outerShdw>
                </a:effectLst>
              </a:rPr>
              <a:t>Ha recibido 4895 puntos</a:t>
            </a:r>
          </a:p>
          <a:p>
            <a:pPr algn="ctr"/>
            <a:r>
              <a:rPr lang="es-MX" sz="2400" dirty="0">
                <a:effectLst>
                  <a:outerShdw blurRad="38100" dist="38100" dir="2700000" algn="tl">
                    <a:srgbClr val="000000">
                      <a:alpha val="43137"/>
                    </a:srgbClr>
                  </a:outerShdw>
                </a:effectLst>
              </a:rPr>
              <a:t>Vótalo:</a:t>
            </a:r>
          </a:p>
          <a:p>
            <a:pPr algn="ctr"/>
            <a:r>
              <a:rPr lang="es-MX" sz="2400" dirty="0">
                <a:effectLst>
                  <a:outerShdw blurRad="38100" dist="38100" dir="2700000" algn="tl">
                    <a:srgbClr val="000000">
                      <a:alpha val="43137"/>
                    </a:srgbClr>
                  </a:outerShdw>
                </a:effectLst>
              </a:rPr>
              <a:t>1.	1 PTO</a:t>
            </a:r>
          </a:p>
          <a:p>
            <a:pPr algn="ctr"/>
            <a:r>
              <a:rPr lang="es-MX" sz="2400" dirty="0">
                <a:effectLst>
                  <a:outerShdw blurRad="38100" dist="38100" dir="2700000" algn="tl">
                    <a:srgbClr val="000000">
                      <a:alpha val="43137"/>
                    </a:srgbClr>
                  </a:outerShdw>
                </a:effectLst>
              </a:rPr>
              <a:t>2.	2 PTO</a:t>
            </a:r>
          </a:p>
          <a:p>
            <a:pPr algn="ctr"/>
            <a:r>
              <a:rPr lang="es-MX" sz="2400" dirty="0">
                <a:effectLst>
                  <a:outerShdw blurRad="38100" dist="38100" dir="2700000" algn="tl">
                    <a:srgbClr val="000000">
                      <a:alpha val="43137"/>
                    </a:srgbClr>
                  </a:outerShdw>
                </a:effectLst>
              </a:rPr>
              <a:t>3.	3 PTO</a:t>
            </a:r>
          </a:p>
          <a:p>
            <a:pPr algn="ctr"/>
            <a:r>
              <a:rPr lang="es-MX" sz="2400" dirty="0">
                <a:effectLst>
                  <a:outerShdw blurRad="38100" dist="38100" dir="2700000" algn="tl">
                    <a:srgbClr val="000000">
                      <a:alpha val="43137"/>
                    </a:srgbClr>
                  </a:outerShdw>
                </a:effectLst>
              </a:rPr>
              <a:t>4.	4 PTO</a:t>
            </a:r>
          </a:p>
          <a:p>
            <a:pPr algn="ctr"/>
            <a:r>
              <a:rPr lang="es-MX" sz="2400" dirty="0">
                <a:effectLst>
                  <a:outerShdw blurRad="38100" dist="38100" dir="2700000" algn="tl">
                    <a:srgbClr val="000000">
                      <a:alpha val="43137"/>
                    </a:srgbClr>
                  </a:outerShdw>
                </a:effectLst>
              </a:rPr>
              <a:t>5.	5 PTO</a:t>
            </a:r>
          </a:p>
          <a:p>
            <a:pPr algn="ctr"/>
            <a:r>
              <a:rPr lang="es-MX" sz="2400" dirty="0">
                <a:effectLst>
                  <a:outerShdw blurRad="38100" dist="38100" dir="2700000" algn="tl">
                    <a:srgbClr val="000000">
                      <a:alpha val="43137"/>
                    </a:srgbClr>
                  </a:outerShdw>
                </a:effectLst>
              </a:rPr>
              <a:t> </a:t>
            </a:r>
          </a:p>
          <a:p>
            <a:pPr algn="ctr"/>
            <a:r>
              <a:rPr lang="es-MX" sz="2400" dirty="0">
                <a:effectLst>
                  <a:outerShdw blurRad="38100" dist="38100" dir="2700000" algn="tl">
                    <a:srgbClr val="000000">
                      <a:alpha val="43137"/>
                    </a:srgbClr>
                  </a:outerShdw>
                </a:effectLst>
              </a:rPr>
              <a:t>7</a:t>
            </a:r>
          </a:p>
          <a:p>
            <a:pPr algn="ctr"/>
            <a:r>
              <a:rPr lang="es-MX" sz="2400" dirty="0">
                <a:effectLst>
                  <a:outerShdw blurRad="38100" dist="38100" dir="2700000" algn="tl">
                    <a:srgbClr val="000000">
                      <a:alpha val="43137"/>
                    </a:srgbClr>
                  </a:outerShdw>
                </a:effectLst>
              </a:rPr>
              <a:t>7.Vaca Marina de </a:t>
            </a:r>
            <a:r>
              <a:rPr lang="es-MX" sz="2400" dirty="0" err="1">
                <a:effectLst>
                  <a:outerShdw blurRad="38100" dist="38100" dir="2700000" algn="tl">
                    <a:srgbClr val="000000">
                      <a:alpha val="43137"/>
                    </a:srgbClr>
                  </a:outerShdw>
                </a:effectLst>
              </a:rPr>
              <a:t>Steller</a:t>
            </a: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Este enorme mamífero era un animal estrechamente emparentado con el dugongo (</a:t>
            </a:r>
            <a:r>
              <a:rPr lang="es-MX" sz="2400" dirty="0" err="1">
                <a:effectLst>
                  <a:outerShdw blurRad="38100" dist="38100" dir="2700000" algn="tl">
                    <a:srgbClr val="000000">
                      <a:alpha val="43137"/>
                    </a:srgbClr>
                  </a:outerShdw>
                </a:effectLst>
              </a:rPr>
              <a:t>Dugong</a:t>
            </a:r>
            <a:r>
              <a:rPr lang="es-MX" sz="2400" dirty="0">
                <a:effectLst>
                  <a:outerShdw blurRad="38100" dist="38100" dir="2700000" algn="tl">
                    <a:srgbClr val="000000">
                      <a:alpha val="43137"/>
                    </a:srgbClr>
                  </a:outerShdw>
                </a:effectLst>
              </a:rPr>
              <a:t> </a:t>
            </a:r>
            <a:r>
              <a:rPr lang="es-MX" sz="2400" dirty="0" err="1">
                <a:effectLst>
                  <a:outerShdw blurRad="38100" dist="38100" dir="2700000" algn="tl">
                    <a:srgbClr val="000000">
                      <a:alpha val="43137"/>
                    </a:srgbClr>
                  </a:outerShdw>
                </a:effectLst>
              </a:rPr>
              <a:t>dugon</a:t>
            </a:r>
            <a:r>
              <a:rPr lang="es-MX" sz="2400" dirty="0">
                <a:effectLst>
                  <a:outerShdw blurRad="38100" dist="38100" dir="2700000" algn="tl">
                    <a:srgbClr val="000000">
                      <a:alpha val="43137"/>
                    </a:srgbClr>
                  </a:outerShdw>
                </a:effectLst>
              </a:rPr>
              <a:t>) que habita actualmente en las costas del océano Índico y parte del Pacífico desde Taiwán a Nueva Guinea. Al contrario que otros sirenios, la vaca marina de </a:t>
            </a:r>
            <a:r>
              <a:rPr lang="es-MX" sz="2400" dirty="0" err="1">
                <a:effectLst>
                  <a:outerShdw blurRad="38100" dist="38100" dir="2700000" algn="tl">
                    <a:srgbClr val="000000">
                      <a:alpha val="43137"/>
                    </a:srgbClr>
                  </a:outerShdw>
                </a:effectLst>
              </a:rPr>
              <a:t>Steller</a:t>
            </a:r>
            <a:r>
              <a:rPr lang="es-MX" sz="2400" dirty="0">
                <a:effectLst>
                  <a:outerShdw blurRad="38100" dist="38100" dir="2700000" algn="tl">
                    <a:srgbClr val="000000">
                      <a:alpha val="43137"/>
                    </a:srgbClr>
                  </a:outerShdw>
                </a:effectLst>
              </a:rPr>
              <a:t> era el único conocido que habitaba en aguas frías, aunque tenía el mismo temperamento excepcionalmente manso (hasta el punto de dejarse matar con facilidad) y se alimentaba también de una amplia variedad de algas. El registro fósil demuestra que durante el Pleistoceno hubo momentos en que su distribución se extendía desde las costas de Japón a las de California, pero a finales del mismo la especie quedó restringida a las islas del Comandante, cerca de la península de Kamchatka.</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Las causas de su extinción fueron la demanda humana de su carne, grasa y piel, de gran calidad. El naturalista alemán Georg </a:t>
            </a:r>
            <a:r>
              <a:rPr lang="es-MX" sz="2400" dirty="0" err="1">
                <a:effectLst>
                  <a:outerShdw blurRad="38100" dist="38100" dir="2700000" algn="tl">
                    <a:srgbClr val="000000">
                      <a:alpha val="43137"/>
                    </a:srgbClr>
                  </a:outerShdw>
                </a:effectLst>
              </a:rPr>
              <a:t>Steller</a:t>
            </a:r>
            <a:r>
              <a:rPr lang="es-MX" sz="2400" dirty="0">
                <a:effectLst>
                  <a:outerShdw blurRad="38100" dist="38100" dir="2700000" algn="tl">
                    <a:srgbClr val="000000">
                      <a:alpha val="43137"/>
                    </a:srgbClr>
                  </a:outerShdw>
                </a:effectLst>
              </a:rPr>
              <a:t> (1709 -46), que se incorporó en 1738 a la segunda expedición a Kamchatka (1733-43) dirigida por </a:t>
            </a:r>
            <a:r>
              <a:rPr lang="es-MX" sz="2400" dirty="0" err="1">
                <a:effectLst>
                  <a:outerShdw blurRad="38100" dist="38100" dir="2700000" algn="tl">
                    <a:srgbClr val="000000">
                      <a:alpha val="43137"/>
                    </a:srgbClr>
                  </a:outerShdw>
                </a:effectLst>
              </a:rPr>
              <a:t>Vitus</a:t>
            </a:r>
            <a:r>
              <a:rPr lang="es-MX" sz="2400" dirty="0">
                <a:effectLst>
                  <a:outerShdw blurRad="38100" dist="38100" dir="2700000" algn="tl">
                    <a:srgbClr val="000000">
                      <a:alpha val="43137"/>
                    </a:srgbClr>
                  </a:outerShdw>
                </a:effectLst>
              </a:rPr>
              <a:t> Bering, las describió de la siguiente manera: La carne de los individuos adultos no se distingue de la de buey y la grasa... es... dura, glandulosa y blanquecina... cocida supera en suavidad a la mejor grasa. La piel era tan resistente que podía usarse para revestir el casco de los buques, y la grasa y carne, además de gratos alimentos, se demostraron como potentes remedios contra el escorbuto debido a su riqueza en vitamina C. Las islas del Comandante se convirtieron en un importante centro de cazadores de vacas marinas hasta la extinción del animal.</a:t>
            </a:r>
          </a:p>
          <a:p>
            <a:pPr algn="ctr"/>
            <a:r>
              <a:rPr lang="es-MX" sz="2400" dirty="0">
                <a:effectLst>
                  <a:outerShdw blurRad="38100" dist="38100" dir="2700000" algn="tl">
                    <a:srgbClr val="000000">
                      <a:alpha val="43137"/>
                    </a:srgbClr>
                  </a:outerShdw>
                </a:effectLst>
              </a:rPr>
              <a:t>Ha recibido 4829 puntos</a:t>
            </a:r>
          </a:p>
          <a:p>
            <a:pPr algn="ctr"/>
            <a:r>
              <a:rPr lang="es-MX" sz="2400" dirty="0">
                <a:effectLst>
                  <a:outerShdw blurRad="38100" dist="38100" dir="2700000" algn="tl">
                    <a:srgbClr val="000000">
                      <a:alpha val="43137"/>
                    </a:srgbClr>
                  </a:outerShdw>
                </a:effectLst>
              </a:rPr>
              <a:t>Vótalo:</a:t>
            </a:r>
          </a:p>
          <a:p>
            <a:pPr algn="ctr"/>
            <a:r>
              <a:rPr lang="es-MX" sz="2400" dirty="0">
                <a:effectLst>
                  <a:outerShdw blurRad="38100" dist="38100" dir="2700000" algn="tl">
                    <a:srgbClr val="000000">
                      <a:alpha val="43137"/>
                    </a:srgbClr>
                  </a:outerShdw>
                </a:effectLst>
              </a:rPr>
              <a:t>1.	1 PTO</a:t>
            </a:r>
          </a:p>
          <a:p>
            <a:pPr algn="ctr"/>
            <a:r>
              <a:rPr lang="es-MX" sz="2400" dirty="0">
                <a:effectLst>
                  <a:outerShdw blurRad="38100" dist="38100" dir="2700000" algn="tl">
                    <a:srgbClr val="000000">
                      <a:alpha val="43137"/>
                    </a:srgbClr>
                  </a:outerShdw>
                </a:effectLst>
              </a:rPr>
              <a:t>2.	2 PTO</a:t>
            </a:r>
          </a:p>
          <a:p>
            <a:pPr algn="ctr"/>
            <a:r>
              <a:rPr lang="es-MX" sz="2400" dirty="0">
                <a:effectLst>
                  <a:outerShdw blurRad="38100" dist="38100" dir="2700000" algn="tl">
                    <a:srgbClr val="000000">
                      <a:alpha val="43137"/>
                    </a:srgbClr>
                  </a:outerShdw>
                </a:effectLst>
              </a:rPr>
              <a:t>3.	3 PTO</a:t>
            </a:r>
          </a:p>
          <a:p>
            <a:pPr algn="ctr"/>
            <a:r>
              <a:rPr lang="es-MX" sz="2400" dirty="0">
                <a:effectLst>
                  <a:outerShdw blurRad="38100" dist="38100" dir="2700000" algn="tl">
                    <a:srgbClr val="000000">
                      <a:alpha val="43137"/>
                    </a:srgbClr>
                  </a:outerShdw>
                </a:effectLst>
              </a:rPr>
              <a:t>4.	4 PTO</a:t>
            </a:r>
          </a:p>
          <a:p>
            <a:pPr algn="ctr"/>
            <a:r>
              <a:rPr lang="es-MX" sz="2400" dirty="0">
                <a:effectLst>
                  <a:outerShdw blurRad="38100" dist="38100" dir="2700000" algn="tl">
                    <a:srgbClr val="000000">
                      <a:alpha val="43137"/>
                    </a:srgbClr>
                  </a:outerShdw>
                </a:effectLst>
              </a:rPr>
              <a:t>5.	5 PTO</a:t>
            </a:r>
          </a:p>
          <a:p>
            <a:pPr algn="ctr"/>
            <a:r>
              <a:rPr lang="es-MX" sz="2400" dirty="0">
                <a:effectLst>
                  <a:outerShdw blurRad="38100" dist="38100" dir="2700000" algn="tl">
                    <a:srgbClr val="000000">
                      <a:alpha val="43137"/>
                    </a:srgbClr>
                  </a:outerShdw>
                </a:effectLst>
              </a:rPr>
              <a:t> </a:t>
            </a:r>
          </a:p>
          <a:p>
            <a:pPr algn="ctr"/>
            <a:r>
              <a:rPr lang="es-MX" sz="2400" dirty="0">
                <a:effectLst>
                  <a:outerShdw blurRad="38100" dist="38100" dir="2700000" algn="tl">
                    <a:srgbClr val="000000">
                      <a:alpha val="43137"/>
                    </a:srgbClr>
                  </a:outerShdw>
                </a:effectLst>
              </a:rPr>
              <a:t>8</a:t>
            </a:r>
          </a:p>
          <a:p>
            <a:pPr algn="ctr"/>
            <a:r>
              <a:rPr lang="es-MX" sz="2400" dirty="0">
                <a:effectLst>
                  <a:outerShdw blurRad="38100" dist="38100" dir="2700000" algn="tl">
                    <a:srgbClr val="000000">
                      <a:alpha val="43137"/>
                    </a:srgbClr>
                  </a:outerShdw>
                </a:effectLst>
              </a:rPr>
              <a:t>4.Uro</a:t>
            </a:r>
          </a:p>
          <a:p>
            <a:pPr algn="ctr"/>
            <a:r>
              <a:rPr lang="es-MX" sz="2400" dirty="0">
                <a:effectLst>
                  <a:outerShdw blurRad="38100" dist="38100" dir="2700000" algn="tl">
                    <a:srgbClr val="000000">
                      <a:alpha val="43137"/>
                    </a:srgbClr>
                  </a:outerShdw>
                </a:effectLst>
              </a:rPr>
              <a:t>Eran mucho más grandes y robustos que sus descendientes domésticos, con una altura media en la cruz de 160 a 180 cm. en el caso de los machos (pudiendo llegar a los 2 metros) y 150 cm. en las hembras. Por las descripciones de la época romana y medieval, parece que todos los uros, aun con pequeñas variaciones, tenían una capa de color oscura y uniforme, sin manchas, parecida a la de un toro de lidia español. Sólo rompían este color de fondo una banda de pelo ligeramente más claro que se extendía por el dorso, desde la nuca a la cola, y el pelo de la frente, que era de color pardo a leonado. Los cuernos de los machos eran largos y se curvaban hacia arriba, con la punta de color negro, mientras que los de las hembras eran más cortos y difíciles de ver.</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La presión humana sobre el uro salvaje fue en aumento con el tiempo, pues seguía siendo cazado por su carne (se cree que ésta fue la causa principal de su extinción en Gran Bretaña hacia el 1300 a. C.), pero su disminución se debió en su mayor parte a la tala de los bosques en que vivía para destinarlos a la agricultura y la competencia por los pastos con los nuevos toros y vacas domésticos. Antes de la época romana, el uro salvaje ya se había extinguido en las zonas más urbanizadas del norte de África, las costas del Mediterráneo, Mesopotamia y la India, aunque las poblaciones del norte de Italia aún surtían con cierta regularidad los circos romanos durante la época del Imperio. En la baja Edad Media sólo abundaba al este de Alemania y en el s. XVI ya no se tiene constancia de que existiese fuera de los bosques de </a:t>
            </a:r>
            <a:r>
              <a:rPr lang="es-MX" sz="2400" dirty="0" err="1">
                <a:effectLst>
                  <a:outerShdw blurRad="38100" dist="38100" dir="2700000" algn="tl">
                    <a:srgbClr val="000000">
                      <a:alpha val="43137"/>
                    </a:srgbClr>
                  </a:outerShdw>
                </a:effectLst>
              </a:rPr>
              <a:t>Jaktorów</a:t>
            </a:r>
            <a:r>
              <a:rPr lang="es-MX" sz="2400" dirty="0">
                <a:effectLst>
                  <a:outerShdw blurRad="38100" dist="38100" dir="2700000" algn="tl">
                    <a:srgbClr val="000000">
                      <a:alpha val="43137"/>
                    </a:srgbClr>
                  </a:outerShdw>
                </a:effectLst>
              </a:rPr>
              <a:t> y </a:t>
            </a:r>
            <a:r>
              <a:rPr lang="es-MX" sz="2400" dirty="0" err="1">
                <a:effectLst>
                  <a:outerShdw blurRad="38100" dist="38100" dir="2700000" algn="tl">
                    <a:srgbClr val="000000">
                      <a:alpha val="43137"/>
                    </a:srgbClr>
                  </a:outerShdw>
                </a:effectLst>
              </a:rPr>
              <a:t>Wiskitki</a:t>
            </a:r>
            <a:r>
              <a:rPr lang="es-MX" sz="2400" dirty="0">
                <a:effectLst>
                  <a:outerShdw blurRad="38100" dist="38100" dir="2700000" algn="tl">
                    <a:srgbClr val="000000">
                      <a:alpha val="43137"/>
                    </a:srgbClr>
                  </a:outerShdw>
                </a:effectLst>
              </a:rPr>
              <a:t>, en Polonia (aunque algunos datos hablan de uros en Suecia hasta 1555). En 1476 la propiedad de esos bosques y el derecho a cazar en ellos pasó a la familia real polaca, con lo que la muerte de un uro se convirtió en un privilegio del rey. El mimo con que se criaba a los uros durante el reinado de Segismundo I el Viejo y su sucesor resulta chocante: estaban vigilados constantemente para que no fueran molestados por los hombres o los animales salvajes, y en invierno se les alimentaba con heno. Los reyes posteriores no fueron tan cuidadosos, aunque siguieron cazándolos.</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Varios censos reales reflejan la lenta e inexorable disminución de los toros salvajes polacos. El primero de los censos, en 1564, contabilizó 38 animales en </a:t>
            </a:r>
            <a:r>
              <a:rPr lang="es-MX" sz="2400" dirty="0" err="1">
                <a:effectLst>
                  <a:outerShdw blurRad="38100" dist="38100" dir="2700000" algn="tl">
                    <a:srgbClr val="000000">
                      <a:alpha val="43137"/>
                    </a:srgbClr>
                  </a:outerShdw>
                </a:effectLst>
              </a:rPr>
              <a:t>Jaktorów</a:t>
            </a:r>
            <a:r>
              <a:rPr lang="es-MX" sz="2400" dirty="0">
                <a:effectLst>
                  <a:outerShdw blurRad="38100" dist="38100" dir="2700000" algn="tl">
                    <a:srgbClr val="000000">
                      <a:alpha val="43137"/>
                    </a:srgbClr>
                  </a:outerShdw>
                </a:effectLst>
              </a:rPr>
              <a:t> y </a:t>
            </a:r>
            <a:r>
              <a:rPr lang="es-MX" sz="2400" dirty="0" err="1">
                <a:effectLst>
                  <a:outerShdw blurRad="38100" dist="38100" dir="2700000" algn="tl">
                    <a:srgbClr val="000000">
                      <a:alpha val="43137"/>
                    </a:srgbClr>
                  </a:outerShdw>
                </a:effectLst>
              </a:rPr>
              <a:t>Witkiski</a:t>
            </a:r>
            <a:r>
              <a:rPr lang="es-MX" sz="2400" dirty="0">
                <a:effectLst>
                  <a:outerShdw blurRad="38100" dist="38100" dir="2700000" algn="tl">
                    <a:srgbClr val="000000">
                      <a:alpha val="43137"/>
                    </a:srgbClr>
                  </a:outerShdw>
                </a:effectLst>
              </a:rPr>
              <a:t>; en 1566 sólo quedaban 24, y en 1602 apenas se encontraban 5 animales en </a:t>
            </a:r>
            <a:r>
              <a:rPr lang="es-MX" sz="2400" dirty="0" err="1">
                <a:effectLst>
                  <a:outerShdw blurRad="38100" dist="38100" dir="2700000" algn="tl">
                    <a:srgbClr val="000000">
                      <a:alpha val="43137"/>
                    </a:srgbClr>
                  </a:outerShdw>
                </a:effectLst>
              </a:rPr>
              <a:t>Jaktorów</a:t>
            </a:r>
            <a:r>
              <a:rPr lang="es-MX" sz="2400" dirty="0">
                <a:effectLst>
                  <a:outerShdw blurRad="38100" dist="38100" dir="2700000" algn="tl">
                    <a:srgbClr val="000000">
                      <a:alpha val="43137"/>
                    </a:srgbClr>
                  </a:outerShdw>
                </a:effectLst>
              </a:rPr>
              <a:t>, 4 machos que fueron cazados en los 20 años siguientes y una hembra a la que se indultó, muriendo por causas naturales en 1627, a la cual se le dedicó en su día un monumento en un bosque polaco.</a:t>
            </a:r>
          </a:p>
          <a:p>
            <a:pPr algn="ctr"/>
            <a:r>
              <a:rPr lang="es-MX" sz="2400" dirty="0">
                <a:effectLst>
                  <a:outerShdw blurRad="38100" dist="38100" dir="2700000" algn="tl">
                    <a:srgbClr val="000000">
                      <a:alpha val="43137"/>
                    </a:srgbClr>
                  </a:outerShdw>
                </a:effectLst>
              </a:rPr>
              <a:t>Ha recibido 4826 puntos</a:t>
            </a:r>
          </a:p>
          <a:p>
            <a:pPr algn="ctr"/>
            <a:r>
              <a:rPr lang="es-MX" sz="2400" dirty="0">
                <a:effectLst>
                  <a:outerShdw blurRad="38100" dist="38100" dir="2700000" algn="tl">
                    <a:srgbClr val="000000">
                      <a:alpha val="43137"/>
                    </a:srgbClr>
                  </a:outerShdw>
                </a:effectLst>
              </a:rPr>
              <a:t>Vótalo:</a:t>
            </a:r>
          </a:p>
          <a:p>
            <a:pPr algn="ctr"/>
            <a:r>
              <a:rPr lang="es-MX" sz="2400" dirty="0">
                <a:effectLst>
                  <a:outerShdw blurRad="38100" dist="38100" dir="2700000" algn="tl">
                    <a:srgbClr val="000000">
                      <a:alpha val="43137"/>
                    </a:srgbClr>
                  </a:outerShdw>
                </a:effectLst>
              </a:rPr>
              <a:t>1.	1 PTO</a:t>
            </a:r>
          </a:p>
          <a:p>
            <a:pPr algn="ctr"/>
            <a:r>
              <a:rPr lang="es-MX" sz="2400" dirty="0">
                <a:effectLst>
                  <a:outerShdw blurRad="38100" dist="38100" dir="2700000" algn="tl">
                    <a:srgbClr val="000000">
                      <a:alpha val="43137"/>
                    </a:srgbClr>
                  </a:outerShdw>
                </a:effectLst>
              </a:rPr>
              <a:t>2.	2 PTO</a:t>
            </a:r>
          </a:p>
          <a:p>
            <a:pPr algn="ctr"/>
            <a:r>
              <a:rPr lang="es-MX" sz="2400" dirty="0">
                <a:effectLst>
                  <a:outerShdw blurRad="38100" dist="38100" dir="2700000" algn="tl">
                    <a:srgbClr val="000000">
                      <a:alpha val="43137"/>
                    </a:srgbClr>
                  </a:outerShdw>
                </a:effectLst>
              </a:rPr>
              <a:t>3.	3 PTO</a:t>
            </a:r>
          </a:p>
          <a:p>
            <a:pPr algn="ctr"/>
            <a:r>
              <a:rPr lang="es-MX" sz="2400" dirty="0">
                <a:effectLst>
                  <a:outerShdw blurRad="38100" dist="38100" dir="2700000" algn="tl">
                    <a:srgbClr val="000000">
                      <a:alpha val="43137"/>
                    </a:srgbClr>
                  </a:outerShdw>
                </a:effectLst>
              </a:rPr>
              <a:t>4.	4 PTO</a:t>
            </a:r>
          </a:p>
          <a:p>
            <a:pPr algn="ctr"/>
            <a:r>
              <a:rPr lang="es-MX" sz="2400" dirty="0">
                <a:effectLst>
                  <a:outerShdw blurRad="38100" dist="38100" dir="2700000" algn="tl">
                    <a:srgbClr val="000000">
                      <a:alpha val="43137"/>
                    </a:srgbClr>
                  </a:outerShdw>
                </a:effectLst>
              </a:rPr>
              <a:t>5.	5 PTO</a:t>
            </a:r>
          </a:p>
          <a:p>
            <a:pPr algn="ctr"/>
            <a:r>
              <a:rPr lang="es-MX" sz="2400" dirty="0">
                <a:effectLst>
                  <a:outerShdw blurRad="38100" dist="38100" dir="2700000" algn="tl">
                    <a:srgbClr val="000000">
                      <a:alpha val="43137"/>
                    </a:srgbClr>
                  </a:outerShdw>
                </a:effectLst>
              </a:rPr>
              <a:t> </a:t>
            </a:r>
          </a:p>
          <a:p>
            <a:pPr algn="ctr"/>
            <a:r>
              <a:rPr lang="es-MX" sz="2400" dirty="0">
                <a:effectLst>
                  <a:outerShdw blurRad="38100" dist="38100" dir="2700000" algn="tl">
                    <a:srgbClr val="000000">
                      <a:alpha val="43137"/>
                    </a:srgbClr>
                  </a:outerShdw>
                </a:effectLst>
              </a:rPr>
              <a:t>9</a:t>
            </a:r>
          </a:p>
          <a:p>
            <a:pPr algn="ctr"/>
            <a:r>
              <a:rPr lang="es-MX" sz="2400" dirty="0">
                <a:effectLst>
                  <a:outerShdw blurRad="38100" dist="38100" dir="2700000" algn="tl">
                    <a:srgbClr val="000000">
                      <a:alpha val="43137"/>
                    </a:srgbClr>
                  </a:outerShdw>
                </a:effectLst>
              </a:rPr>
              <a:t>3.Alca Gigante</a:t>
            </a:r>
          </a:p>
          <a:p>
            <a:pPr algn="ctr"/>
            <a:r>
              <a:rPr lang="es-MX" sz="2400" dirty="0">
                <a:effectLst>
                  <a:outerShdw blurRad="38100" dist="38100" dir="2700000" algn="tl">
                    <a:srgbClr val="000000">
                      <a:alpha val="43137"/>
                    </a:srgbClr>
                  </a:outerShdw>
                </a:effectLst>
              </a:rPr>
              <a:t>También se denomina alca imperial, gran pingüino o simplemente pingüino. Originalmente, la única ave que recibía este nombre (derivado del gaélico </a:t>
            </a:r>
            <a:r>
              <a:rPr lang="es-MX" sz="2400" dirty="0" err="1">
                <a:effectLst>
                  <a:outerShdw blurRad="38100" dist="38100" dir="2700000" algn="tl">
                    <a:srgbClr val="000000">
                      <a:alpha val="43137"/>
                    </a:srgbClr>
                  </a:outerShdw>
                </a:effectLst>
              </a:rPr>
              <a:t>penwyn</a:t>
            </a:r>
            <a:r>
              <a:rPr lang="es-MX" sz="2400" dirty="0">
                <a:effectLst>
                  <a:outerShdw blurRad="38100" dist="38100" dir="2700000" algn="tl">
                    <a:srgbClr val="000000">
                      <a:alpha val="43137"/>
                    </a:srgbClr>
                  </a:outerShdw>
                </a:effectLst>
              </a:rPr>
              <a:t>) era el alca gigante. Posteriormente, los marineros y exploradores de los mares antárticos (en su mayor parte británicos, norteamericanos y escandinavos) comenzaron a llamar también pingüinos a las aves no voladoras del Hemisferio Sur (hasta entonces conocidas como pájaros o patos bobos), debido a su fuerte parecido externo fruto de la convergencia evolutiva.</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Su incapacidad para volar y lo apetitoso de sus huevos y carne las hicieron unas presas perfectas ya en la prehistoria, como demuestran varios yacimientos paleolíticos. A finales del siglo XVI el alca gigante ya había desaparecido de la Europa continental y en América del Norte sólo abundaba al norte de Nueva York. Los naturalistas del siglo XVIII describen su sabor como atroz, pero parece que los marineros no tenían un paladar tan exquisito y paraban a menudo durante sus viajes para aprovisionarse de su carne y, sobre todo, de sus huevos. Cuando Linneo nombró la especie, inicialmente como Alca </a:t>
            </a:r>
            <a:r>
              <a:rPr lang="es-MX" sz="2400" dirty="0" err="1">
                <a:effectLst>
                  <a:outerShdw blurRad="38100" dist="38100" dir="2700000" algn="tl">
                    <a:srgbClr val="000000">
                      <a:alpha val="43137"/>
                    </a:srgbClr>
                  </a:outerShdw>
                </a:effectLst>
              </a:rPr>
              <a:t>impennis</a:t>
            </a:r>
            <a:r>
              <a:rPr lang="es-MX" sz="2400" dirty="0">
                <a:effectLst>
                  <a:outerShdw blurRad="38100" dist="38100" dir="2700000" algn="tl">
                    <a:srgbClr val="000000">
                      <a:alpha val="43137"/>
                    </a:srgbClr>
                  </a:outerShdw>
                </a:effectLst>
              </a:rPr>
              <a:t>, en 1758, el alca gigante era un animal sumamente raro en Europa, incluso en islas del Mar del Norte donde un siglo antes abundaba. En 1790 se capturó un ejemplar en Kiel, lo que causó gran extrañeza por ser el único visto en el Mar Báltico en años. Hacia 1800, la especie ya se había extinguido en Norteamérica y su distribución se reducía a Islandia.</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Un ave tan sumamente rara despertó entonces el interés de todos los coleccionistas europeos, que pagaron cantidades cada vez más desorbitadas por hacerse con una piel o un ejemplar disecado de alca gigante. En 1840, los marineros de la zona informaron de que la población había desaparecido después de varias expediciones furtivas. En 1844, Carl </a:t>
            </a:r>
            <a:r>
              <a:rPr lang="es-MX" sz="2400" dirty="0" err="1">
                <a:effectLst>
                  <a:outerShdw blurRad="38100" dist="38100" dir="2700000" algn="tl">
                    <a:srgbClr val="000000">
                      <a:alpha val="43137"/>
                    </a:srgbClr>
                  </a:outerShdw>
                </a:effectLst>
              </a:rPr>
              <a:t>Siemsen</a:t>
            </a:r>
            <a:r>
              <a:rPr lang="es-MX" sz="2400" dirty="0">
                <a:effectLst>
                  <a:outerShdw blurRad="38100" dist="38100" dir="2700000" algn="tl">
                    <a:srgbClr val="000000">
                      <a:alpha val="43137"/>
                    </a:srgbClr>
                  </a:outerShdw>
                </a:effectLst>
              </a:rPr>
              <a:t>, de </a:t>
            </a:r>
            <a:r>
              <a:rPr lang="es-MX" sz="2400" dirty="0" err="1">
                <a:effectLst>
                  <a:outerShdw blurRad="38100" dist="38100" dir="2700000" algn="tl">
                    <a:srgbClr val="000000">
                      <a:alpha val="43137"/>
                    </a:srgbClr>
                  </a:outerShdw>
                </a:effectLst>
              </a:rPr>
              <a:t>Reykjavík</a:t>
            </a:r>
            <a:r>
              <a:rPr lang="es-MX" sz="2400" dirty="0">
                <a:effectLst>
                  <a:outerShdw blurRad="38100" dist="38100" dir="2700000" algn="tl">
                    <a:srgbClr val="000000">
                      <a:alpha val="43137"/>
                    </a:srgbClr>
                  </a:outerShdw>
                </a:effectLst>
              </a:rPr>
              <a:t>, persuadió al pescador </a:t>
            </a:r>
            <a:r>
              <a:rPr lang="es-MX" sz="2400" dirty="0" err="1">
                <a:effectLst>
                  <a:outerShdw blurRad="38100" dist="38100" dir="2700000" algn="tl">
                    <a:srgbClr val="000000">
                      <a:alpha val="43137"/>
                    </a:srgbClr>
                  </a:outerShdw>
                </a:effectLst>
              </a:rPr>
              <a:t>Vilhjalmur</a:t>
            </a:r>
            <a:r>
              <a:rPr lang="es-MX" sz="2400" dirty="0">
                <a:effectLst>
                  <a:outerShdw blurRad="38100" dist="38100" dir="2700000" algn="tl">
                    <a:srgbClr val="000000">
                      <a:alpha val="43137"/>
                    </a:srgbClr>
                  </a:outerShdw>
                </a:effectLst>
              </a:rPr>
              <a:t> </a:t>
            </a:r>
            <a:r>
              <a:rPr lang="es-MX" sz="2400" dirty="0" err="1">
                <a:effectLst>
                  <a:outerShdw blurRad="38100" dist="38100" dir="2700000" algn="tl">
                    <a:srgbClr val="000000">
                      <a:alpha val="43137"/>
                    </a:srgbClr>
                  </a:outerShdw>
                </a:effectLst>
              </a:rPr>
              <a:t>Hakonársson</a:t>
            </a:r>
            <a:r>
              <a:rPr lang="es-MX" sz="2400" dirty="0">
                <a:effectLst>
                  <a:outerShdw blurRad="38100" dist="38100" dir="2700000" algn="tl">
                    <a:srgbClr val="000000">
                      <a:alpha val="43137"/>
                    </a:srgbClr>
                  </a:outerShdw>
                </a:effectLst>
              </a:rPr>
              <a:t> para realizar una última expedición a la isla, pues había oído que en Dinamarca ofrecían 100 coronas por un solo pellejo de alca gigante que pudieran encontrar. </a:t>
            </a:r>
            <a:r>
              <a:rPr lang="es-MX" sz="2400" dirty="0" err="1">
                <a:effectLst>
                  <a:outerShdw blurRad="38100" dist="38100" dir="2700000" algn="tl">
                    <a:srgbClr val="000000">
                      <a:alpha val="43137"/>
                    </a:srgbClr>
                  </a:outerShdw>
                </a:effectLst>
              </a:rPr>
              <a:t>Hakonársson</a:t>
            </a:r>
            <a:r>
              <a:rPr lang="es-MX" sz="2400" dirty="0">
                <a:effectLst>
                  <a:outerShdw blurRad="38100" dist="38100" dir="2700000" algn="tl">
                    <a:srgbClr val="000000">
                      <a:alpha val="43137"/>
                    </a:srgbClr>
                  </a:outerShdw>
                </a:effectLst>
              </a:rPr>
              <a:t> desembarcó en </a:t>
            </a:r>
            <a:r>
              <a:rPr lang="es-MX" sz="2400" dirty="0" err="1">
                <a:effectLst>
                  <a:outerShdw blurRad="38100" dist="38100" dir="2700000" algn="tl">
                    <a:srgbClr val="000000">
                      <a:alpha val="43137"/>
                    </a:srgbClr>
                  </a:outerShdw>
                </a:effectLst>
              </a:rPr>
              <a:t>Eldey</a:t>
            </a:r>
            <a:r>
              <a:rPr lang="es-MX" sz="2400" dirty="0">
                <a:effectLst>
                  <a:outerShdw blurRad="38100" dist="38100" dir="2700000" algn="tl">
                    <a:srgbClr val="000000">
                      <a:alpha val="43137"/>
                    </a:srgbClr>
                  </a:outerShdw>
                </a:effectLst>
              </a:rPr>
              <a:t> el 2 de junio junto con otros tres hombres, y dos días más tarde consiguieron divisar entre las gaviotas una sola pareja de alcas en su nido. Las mataron y ya no se volvió a tener noticia de ningún otro ejemplar vivo.</a:t>
            </a:r>
          </a:p>
          <a:p>
            <a:pPr algn="ctr"/>
            <a:r>
              <a:rPr lang="es-MX" sz="2400" dirty="0">
                <a:effectLst>
                  <a:outerShdw blurRad="38100" dist="38100" dir="2700000" algn="tl">
                    <a:srgbClr val="000000">
                      <a:alpha val="43137"/>
                    </a:srgbClr>
                  </a:outerShdw>
                </a:effectLst>
              </a:rPr>
              <a:t>Ha recibido 4820 puntos</a:t>
            </a:r>
          </a:p>
          <a:p>
            <a:pPr algn="ctr"/>
            <a:r>
              <a:rPr lang="es-MX" sz="2400" dirty="0">
                <a:effectLst>
                  <a:outerShdw blurRad="38100" dist="38100" dir="2700000" algn="tl">
                    <a:srgbClr val="000000">
                      <a:alpha val="43137"/>
                    </a:srgbClr>
                  </a:outerShdw>
                </a:effectLst>
              </a:rPr>
              <a:t>Vótalo:</a:t>
            </a:r>
          </a:p>
          <a:p>
            <a:pPr algn="ctr"/>
            <a:r>
              <a:rPr lang="es-MX" sz="2400" dirty="0">
                <a:effectLst>
                  <a:outerShdw blurRad="38100" dist="38100" dir="2700000" algn="tl">
                    <a:srgbClr val="000000">
                      <a:alpha val="43137"/>
                    </a:srgbClr>
                  </a:outerShdw>
                </a:effectLst>
              </a:rPr>
              <a:t>1.	1 PTO</a:t>
            </a:r>
          </a:p>
          <a:p>
            <a:pPr algn="ctr"/>
            <a:r>
              <a:rPr lang="es-MX" sz="2400" dirty="0">
                <a:effectLst>
                  <a:outerShdw blurRad="38100" dist="38100" dir="2700000" algn="tl">
                    <a:srgbClr val="000000">
                      <a:alpha val="43137"/>
                    </a:srgbClr>
                  </a:outerShdw>
                </a:effectLst>
              </a:rPr>
              <a:t>2.	2 PTO</a:t>
            </a:r>
          </a:p>
          <a:p>
            <a:pPr algn="ctr"/>
            <a:r>
              <a:rPr lang="es-MX" sz="2400" dirty="0">
                <a:effectLst>
                  <a:outerShdw blurRad="38100" dist="38100" dir="2700000" algn="tl">
                    <a:srgbClr val="000000">
                      <a:alpha val="43137"/>
                    </a:srgbClr>
                  </a:outerShdw>
                </a:effectLst>
              </a:rPr>
              <a:t>3.	3 PTO</a:t>
            </a:r>
          </a:p>
          <a:p>
            <a:pPr algn="ctr"/>
            <a:r>
              <a:rPr lang="es-MX" sz="2400" dirty="0">
                <a:effectLst>
                  <a:outerShdw blurRad="38100" dist="38100" dir="2700000" algn="tl">
                    <a:srgbClr val="000000">
                      <a:alpha val="43137"/>
                    </a:srgbClr>
                  </a:outerShdw>
                </a:effectLst>
              </a:rPr>
              <a:t>4.	4 PTO</a:t>
            </a:r>
          </a:p>
          <a:p>
            <a:pPr algn="ctr"/>
            <a:r>
              <a:rPr lang="es-MX" sz="2400" dirty="0">
                <a:effectLst>
                  <a:outerShdw blurRad="38100" dist="38100" dir="2700000" algn="tl">
                    <a:srgbClr val="000000">
                      <a:alpha val="43137"/>
                    </a:srgbClr>
                  </a:outerShdw>
                </a:effectLst>
              </a:rPr>
              <a:t>5.	5 PTO</a:t>
            </a:r>
          </a:p>
          <a:p>
            <a:pPr algn="ctr"/>
            <a:r>
              <a:rPr lang="es-MX" sz="2400" dirty="0">
                <a:effectLst>
                  <a:outerShdw blurRad="38100" dist="38100" dir="2700000" algn="tl">
                    <a:srgbClr val="000000">
                      <a:alpha val="43137"/>
                    </a:srgbClr>
                  </a:outerShdw>
                </a:effectLst>
              </a:rPr>
              <a:t> </a:t>
            </a:r>
          </a:p>
          <a:p>
            <a:pPr algn="ctr"/>
            <a:r>
              <a:rPr lang="es-MX" sz="2400" dirty="0">
                <a:effectLst>
                  <a:outerShdw blurRad="38100" dist="38100" dir="2700000" algn="tl">
                    <a:srgbClr val="000000">
                      <a:alpha val="43137"/>
                    </a:srgbClr>
                  </a:outerShdw>
                </a:effectLst>
              </a:rPr>
              <a:t>10</a:t>
            </a:r>
          </a:p>
          <a:p>
            <a:pPr algn="ctr"/>
            <a:r>
              <a:rPr lang="es-MX" sz="2400" dirty="0">
                <a:effectLst>
                  <a:outerShdw blurRad="38100" dist="38100" dir="2700000" algn="tl">
                    <a:srgbClr val="000000">
                      <a:alpha val="43137"/>
                    </a:srgbClr>
                  </a:outerShdw>
                </a:effectLst>
              </a:rPr>
              <a:t>9.Quagga</a:t>
            </a:r>
          </a:p>
          <a:p>
            <a:pPr algn="ctr"/>
            <a:r>
              <a:rPr lang="es-MX" sz="2400" dirty="0">
                <a:effectLst>
                  <a:outerShdw blurRad="38100" dist="38100" dir="2700000" algn="tl">
                    <a:srgbClr val="000000">
                      <a:alpha val="43137"/>
                    </a:srgbClr>
                  </a:outerShdw>
                </a:effectLst>
              </a:rPr>
              <a:t>Esta subespecie de la cebra tenía un pelaje pardo rojizo no rayado en el lomo y cuartos traseros, y salpicado de rayas negras en cara, cuello, costados y crines. El vientre y las patas eran enteramente blancas. Estas diferencias tan grandes en cuanto a coloración condujeron a que fuera descrita inicialmente (1788) como una especie aparte.</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Los </a:t>
            </a:r>
            <a:r>
              <a:rPr lang="es-MX" sz="2400" dirty="0" err="1">
                <a:effectLst>
                  <a:outerShdw blurRad="38100" dist="38100" dir="2700000" algn="tl">
                    <a:srgbClr val="000000">
                      <a:alpha val="43137"/>
                    </a:srgbClr>
                  </a:outerShdw>
                </a:effectLst>
              </a:rPr>
              <a:t>quaggas</a:t>
            </a:r>
            <a:r>
              <a:rPr lang="es-MX" sz="2400" dirty="0">
                <a:effectLst>
                  <a:outerShdw blurRad="38100" dist="38100" dir="2700000" algn="tl">
                    <a:srgbClr val="000000">
                      <a:alpha val="43137"/>
                    </a:srgbClr>
                  </a:outerShdw>
                </a:effectLst>
              </a:rPr>
              <a:t> fueron cazados desde la llegada de los primeros colonos holandeses por su carne y su piel. A mediados del siglo XIX, la colonización del interior ocasionada por el éxodo de los </a:t>
            </a:r>
            <a:r>
              <a:rPr lang="es-MX" sz="2400" dirty="0" err="1">
                <a:effectLst>
                  <a:outerShdw blurRad="38100" dist="38100" dir="2700000" algn="tl">
                    <a:srgbClr val="000000">
                      <a:alpha val="43137"/>
                    </a:srgbClr>
                  </a:outerShdw>
                </a:effectLst>
              </a:rPr>
              <a:t>bóers</a:t>
            </a:r>
            <a:r>
              <a:rPr lang="es-MX" sz="2400" dirty="0">
                <a:effectLst>
                  <a:outerShdw blurRad="38100" dist="38100" dir="2700000" algn="tl">
                    <a:srgbClr val="000000">
                      <a:alpha val="43137"/>
                    </a:srgbClr>
                  </a:outerShdw>
                </a:effectLst>
              </a:rPr>
              <a:t> descontentos con la soberanía inglesa sobre la colonia condujo a la matanza de miles de cabezas dentro de un plan general de exterminio de animales salvajes en la zona. Esta política tenía como objetivo el destinar las tierras de pasto de las grandes manadas al ganado doméstico. La población de estos animales en libertad descendió rápidamente, hasta el punto de que la especie ya se había extinguido en Sudáfrica para 1870. El 12 de agosto de 1883 murió el último </a:t>
            </a:r>
            <a:r>
              <a:rPr lang="es-MX" sz="2400" dirty="0" err="1">
                <a:effectLst>
                  <a:outerShdw blurRad="38100" dist="38100" dir="2700000" algn="tl">
                    <a:srgbClr val="000000">
                      <a:alpha val="43137"/>
                    </a:srgbClr>
                  </a:outerShdw>
                </a:effectLst>
              </a:rPr>
              <a:t>quagga</a:t>
            </a:r>
            <a:r>
              <a:rPr lang="es-MX" sz="2400" dirty="0">
                <a:effectLst>
                  <a:outerShdw blurRad="38100" dist="38100" dir="2700000" algn="tl">
                    <a:srgbClr val="000000">
                      <a:alpha val="43137"/>
                    </a:srgbClr>
                  </a:outerShdw>
                </a:effectLst>
              </a:rPr>
              <a:t> que vivía en cautividad en el zoo de Ámsterdam, extinguiéndose definitivamente la subespecie.</a:t>
            </a:r>
          </a:p>
          <a:p>
            <a:pPr algn="ctr"/>
            <a:r>
              <a:rPr lang="es-MX" sz="2400" dirty="0">
                <a:effectLst>
                  <a:outerShdw blurRad="38100" dist="38100" dir="2700000" algn="tl">
                    <a:srgbClr val="000000">
                      <a:alpha val="43137"/>
                    </a:srgbClr>
                  </a:outerShdw>
                </a:effectLst>
              </a:rPr>
              <a:t>El </a:t>
            </a:r>
            <a:r>
              <a:rPr lang="es-MX" sz="2400" dirty="0" err="1">
                <a:effectLst>
                  <a:outerShdw blurRad="38100" dist="38100" dir="2700000" algn="tl">
                    <a:srgbClr val="000000">
                      <a:alpha val="43137"/>
                    </a:srgbClr>
                  </a:outerShdw>
                </a:effectLst>
              </a:rPr>
              <a:t>quagga</a:t>
            </a:r>
            <a:r>
              <a:rPr lang="es-MX" sz="2400" dirty="0">
                <a:effectLst>
                  <a:outerShdw blurRad="38100" dist="38100" dir="2700000" algn="tl">
                    <a:srgbClr val="000000">
                      <a:alpha val="43137"/>
                    </a:srgbClr>
                  </a:outerShdw>
                </a:effectLst>
              </a:rPr>
              <a:t> es el único animal extinto cuyo ADN ha sido extraído, secuenciado y estudiado en su totalidad. Gracias a ello, los laboratorios de la </a:t>
            </a:r>
            <a:r>
              <a:rPr lang="es-MX" sz="2400" dirty="0" err="1">
                <a:effectLst>
                  <a:outerShdw blurRad="38100" dist="38100" dir="2700000" algn="tl">
                    <a:srgbClr val="000000">
                      <a:alpha val="43137"/>
                    </a:srgbClr>
                  </a:outerShdw>
                </a:effectLst>
              </a:rPr>
              <a:t>Smithsonian</a:t>
            </a:r>
            <a:r>
              <a:rPr lang="es-MX" sz="2400" dirty="0">
                <a:effectLst>
                  <a:outerShdw blurRad="38100" dist="38100" dir="2700000" algn="tl">
                    <a:srgbClr val="000000">
                      <a:alpha val="43137"/>
                    </a:srgbClr>
                  </a:outerShdw>
                </a:effectLst>
              </a:rPr>
              <a:t> </a:t>
            </a:r>
            <a:r>
              <a:rPr lang="es-MX" sz="2400" dirty="0" err="1">
                <a:effectLst>
                  <a:outerShdw blurRad="38100" dist="38100" dir="2700000" algn="tl">
                    <a:srgbClr val="000000">
                      <a:alpha val="43137"/>
                    </a:srgbClr>
                  </a:outerShdw>
                </a:effectLst>
              </a:rPr>
              <a:t>Institution</a:t>
            </a:r>
            <a:r>
              <a:rPr lang="es-MX" sz="2400" dirty="0">
                <a:effectLst>
                  <a:outerShdw blurRad="38100" dist="38100" dir="2700000" algn="tl">
                    <a:srgbClr val="000000">
                      <a:alpha val="43137"/>
                    </a:srgbClr>
                  </a:outerShdw>
                </a:effectLst>
              </a:rPr>
              <a:t> de Washington D.C. pudieron probar finalmente y sin asomo de duda que el </a:t>
            </a:r>
            <a:r>
              <a:rPr lang="es-MX" sz="2400" dirty="0" err="1">
                <a:effectLst>
                  <a:outerShdw blurRad="38100" dist="38100" dir="2700000" algn="tl">
                    <a:srgbClr val="000000">
                      <a:alpha val="43137"/>
                    </a:srgbClr>
                  </a:outerShdw>
                </a:effectLst>
              </a:rPr>
              <a:t>quagga</a:t>
            </a:r>
            <a:r>
              <a:rPr lang="es-MX" sz="2400" dirty="0">
                <a:effectLst>
                  <a:outerShdw blurRad="38100" dist="38100" dir="2700000" algn="tl">
                    <a:srgbClr val="000000">
                      <a:alpha val="43137"/>
                    </a:srgbClr>
                  </a:outerShdw>
                </a:effectLst>
              </a:rPr>
              <a:t> era una subespecie de la cebra de planicie, que se definió como raza entre 120 y 290 mil años atrás.</a:t>
            </a:r>
          </a:p>
          <a:p>
            <a:pPr algn="ctr"/>
            <a:endParaRPr lang="es-MX" sz="2400" dirty="0">
              <a:effectLst>
                <a:outerShdw blurRad="38100" dist="38100" dir="2700000" algn="tl">
                  <a:srgbClr val="000000">
                    <a:alpha val="43137"/>
                  </a:srgbClr>
                </a:outerShdw>
              </a:effectLst>
            </a:endParaRPr>
          </a:p>
          <a:p>
            <a:pPr algn="ctr"/>
            <a:endParaRPr lang="es-MX" sz="2400" dirty="0">
              <a:effectLst>
                <a:outerShdw blurRad="38100" dist="38100" dir="2700000" algn="tl">
                  <a:srgbClr val="000000">
                    <a:alpha val="43137"/>
                  </a:srgbClr>
                </a:outerShdw>
              </a:effectLst>
            </a:endParaRPr>
          </a:p>
          <a:p>
            <a:pPr algn="ctr"/>
            <a:r>
              <a:rPr lang="es-MX" sz="2400" dirty="0">
                <a:effectLst>
                  <a:outerShdw blurRad="38100" dist="38100" dir="2700000" algn="tl">
                    <a:srgbClr val="000000">
                      <a:alpha val="43137"/>
                    </a:srgbClr>
                  </a:outerShdw>
                </a:effectLst>
              </a:rPr>
              <a:t>La disponibilidad de ADN en perfectas condiciones hace posible la teórica "resurrección" del </a:t>
            </a:r>
            <a:r>
              <a:rPr lang="es-MX" sz="2400" dirty="0" err="1">
                <a:effectLst>
                  <a:outerShdw blurRad="38100" dist="38100" dir="2700000" algn="tl">
                    <a:srgbClr val="000000">
                      <a:alpha val="43137"/>
                    </a:srgbClr>
                  </a:outerShdw>
                </a:effectLst>
              </a:rPr>
              <a:t>quagga</a:t>
            </a:r>
            <a:r>
              <a:rPr lang="es-MX" sz="2400" dirty="0">
                <a:effectLst>
                  <a:outerShdw blurRad="38100" dist="38100" dir="2700000" algn="tl">
                    <a:srgbClr val="000000">
                      <a:alpha val="43137"/>
                    </a:srgbClr>
                  </a:outerShdw>
                </a:effectLst>
              </a:rPr>
              <a:t> por medio de la clonación. Sin embargo, no se ha realizado ningún experimento en este sentido, pero sí la formación de "nuevos" </a:t>
            </a:r>
            <a:r>
              <a:rPr lang="es-MX" sz="2400" dirty="0" err="1">
                <a:effectLst>
                  <a:outerShdw blurRad="38100" dist="38100" dir="2700000" algn="tl">
                    <a:srgbClr val="000000">
                      <a:alpha val="43137"/>
                    </a:srgbClr>
                  </a:outerShdw>
                </a:effectLst>
              </a:rPr>
              <a:t>quaggas</a:t>
            </a:r>
            <a:r>
              <a:rPr lang="es-MX" sz="2400" dirty="0">
                <a:effectLst>
                  <a:outerShdw blurRad="38100" dist="38100" dir="2700000" algn="tl">
                    <a:srgbClr val="000000">
                      <a:alpha val="43137"/>
                    </a:srgbClr>
                  </a:outerShdw>
                </a:effectLst>
              </a:rPr>
              <a:t> a partir de cebras de planicie del Parque Nacional </a:t>
            </a:r>
            <a:r>
              <a:rPr lang="es-MX" sz="2400" dirty="0" err="1">
                <a:effectLst>
                  <a:outerShdw blurRad="38100" dist="38100" dir="2700000" algn="tl">
                    <a:srgbClr val="000000">
                      <a:alpha val="43137"/>
                    </a:srgbClr>
                  </a:outerShdw>
                </a:effectLst>
              </a:rPr>
              <a:t>Etosha</a:t>
            </a:r>
            <a:r>
              <a:rPr lang="es-MX" sz="2400" dirty="0">
                <a:effectLst>
                  <a:outerShdw blurRad="38100" dist="38100" dir="2700000" algn="tl">
                    <a:srgbClr val="000000">
                      <a:alpha val="43137"/>
                    </a:srgbClr>
                  </a:outerShdw>
                </a:effectLst>
              </a:rPr>
              <a:t> de Namibia mediante un proceso de cría selectiva que potencie las cualidades más afines al extinto </a:t>
            </a:r>
            <a:r>
              <a:rPr lang="es-MX" sz="2400" dirty="0" err="1">
                <a:effectLst>
                  <a:outerShdw blurRad="38100" dist="38100" dir="2700000" algn="tl">
                    <a:srgbClr val="000000">
                      <a:alpha val="43137"/>
                    </a:srgbClr>
                  </a:outerShdw>
                </a:effectLst>
              </a:rPr>
              <a:t>quagga</a:t>
            </a:r>
            <a:r>
              <a:rPr lang="es-MX" sz="2400" dirty="0">
                <a:effectLst>
                  <a:outerShdw blurRad="38100" dist="38100" dir="2700000" algn="tl">
                    <a:srgbClr val="000000">
                      <a:alpha val="43137"/>
                    </a:srgbClr>
                  </a:outerShdw>
                </a:effectLst>
              </a:rPr>
              <a:t> en cada generación. El llamado "Proyecto </a:t>
            </a:r>
            <a:r>
              <a:rPr lang="es-MX" sz="2400" dirty="0" err="1">
                <a:effectLst>
                  <a:outerShdw blurRad="38100" dist="38100" dir="2700000" algn="tl">
                    <a:srgbClr val="000000">
                      <a:alpha val="43137"/>
                    </a:srgbClr>
                  </a:outerShdw>
                </a:effectLst>
              </a:rPr>
              <a:t>Quagga</a:t>
            </a:r>
            <a:r>
              <a:rPr lang="es-MX" sz="2400" dirty="0">
                <a:effectLst>
                  <a:outerShdw blurRad="38100" dist="38100" dir="2700000" algn="tl">
                    <a:srgbClr val="000000">
                      <a:alpha val="43137"/>
                    </a:srgbClr>
                  </a:outerShdw>
                </a:effectLst>
              </a:rPr>
              <a:t>" comenzó a trabajar en este sentido en 1987 con nueve cebras procedentes de </a:t>
            </a:r>
            <a:r>
              <a:rPr lang="es-MX" sz="2400" dirty="0" err="1">
                <a:effectLst>
                  <a:outerShdw blurRad="38100" dist="38100" dir="2700000" algn="tl">
                    <a:srgbClr val="000000">
                      <a:alpha val="43137"/>
                    </a:srgbClr>
                  </a:outerShdw>
                </a:effectLst>
              </a:rPr>
              <a:t>Etosha</a:t>
            </a:r>
            <a:r>
              <a:rPr lang="es-MX" sz="2400" dirty="0">
                <a:effectLst>
                  <a:outerShdw blurRad="38100" dist="38100" dir="2700000" algn="tl">
                    <a:srgbClr val="000000">
                      <a:alpha val="43137"/>
                    </a:srgbClr>
                  </a:outerShdw>
                </a:effectLst>
              </a:rPr>
              <a:t>, elegidas entre 205 candidatas.</a:t>
            </a:r>
          </a:p>
        </p:txBody>
      </p:sp>
    </p:spTree>
    <p:extLst>
      <p:ext uri="{BB962C8B-B14F-4D97-AF65-F5344CB8AC3E}">
        <p14:creationId xmlns:p14="http://schemas.microsoft.com/office/powerpoint/2010/main" val="2018271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docProps/app.xml><?xml version="1.0" encoding="utf-8"?>
<Properties xmlns="http://schemas.openxmlformats.org/officeDocument/2006/extended-properties" xmlns:vt="http://schemas.openxmlformats.org/officeDocument/2006/docPropsVTypes">
  <Template>Presentación Inicial 10</Template>
  <TotalTime>1851</TotalTime>
  <Words>1608</Words>
  <Application>Microsoft Office PowerPoint</Application>
  <PresentationFormat>Panorámica</PresentationFormat>
  <Paragraphs>213</Paragraphs>
  <Slides>18</Slides>
  <Notes>0</Notes>
  <HiddenSlides>1</HiddenSlides>
  <MMClips>2</MMClips>
  <ScaleCrop>false</ScaleCrop>
  <HeadingPairs>
    <vt:vector size="6" baseType="variant">
      <vt:variant>
        <vt:lpstr>Fuentes usadas</vt:lpstr>
      </vt:variant>
      <vt:variant>
        <vt:i4>11</vt:i4>
      </vt:variant>
      <vt:variant>
        <vt:lpstr>Tema</vt:lpstr>
      </vt:variant>
      <vt:variant>
        <vt:i4>1</vt:i4>
      </vt:variant>
      <vt:variant>
        <vt:lpstr>Títulos de diapositiva</vt:lpstr>
      </vt:variant>
      <vt:variant>
        <vt:i4>18</vt:i4>
      </vt:variant>
    </vt:vector>
  </HeadingPairs>
  <TitlesOfParts>
    <vt:vector size="30" baseType="lpstr">
      <vt:lpstr>Algerian</vt:lpstr>
      <vt:lpstr>Arial</vt:lpstr>
      <vt:lpstr>Arial Narrow</vt:lpstr>
      <vt:lpstr>Calibri</vt:lpstr>
      <vt:lpstr>Calibri Light</vt:lpstr>
      <vt:lpstr>CommercialScript BT</vt:lpstr>
      <vt:lpstr>Cooper Black</vt:lpstr>
      <vt:lpstr>Edwardian Script ITC</vt:lpstr>
      <vt:lpstr>Kristen ITC</vt:lpstr>
      <vt:lpstr>Times New Roman</vt:lpstr>
      <vt:lpstr>Verdana</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Tirannosaurio Rex</dc:title>
  <dc:creator>Emilio M Aguilar P</dc:creator>
  <cp:lastModifiedBy>Eagle's nest</cp:lastModifiedBy>
  <cp:revision>188</cp:revision>
  <dcterms:created xsi:type="dcterms:W3CDTF">2016-12-14T02:11:45Z</dcterms:created>
  <dcterms:modified xsi:type="dcterms:W3CDTF">2017-05-21T11:50:43Z</dcterms:modified>
</cp:coreProperties>
</file>