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0" r:id="rId3"/>
    <p:sldId id="256" r:id="rId4"/>
    <p:sldId id="257" r:id="rId5"/>
    <p:sldId id="258" r:id="rId6"/>
    <p:sldId id="259" r:id="rId7"/>
    <p:sldId id="262" r:id="rId8"/>
    <p:sldId id="263" r:id="rId9"/>
    <p:sldId id="264" r:id="rId10"/>
    <p:sldId id="276" r:id="rId11"/>
    <p:sldId id="277" r:id="rId12"/>
    <p:sldId id="278" r:id="rId13"/>
    <p:sldId id="295" r:id="rId14"/>
    <p:sldId id="279" r:id="rId15"/>
    <p:sldId id="280" r:id="rId16"/>
    <p:sldId id="281" r:id="rId17"/>
    <p:sldId id="282" r:id="rId18"/>
    <p:sldId id="283" r:id="rId19"/>
    <p:sldId id="284" r:id="rId20"/>
    <p:sldId id="286" r:id="rId21"/>
    <p:sldId id="287" r:id="rId22"/>
    <p:sldId id="288" r:id="rId23"/>
    <p:sldId id="290" r:id="rId24"/>
    <p:sldId id="294" r:id="rId25"/>
    <p:sldId id="291" r:id="rId2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qBI75Ou/Lcsyq56OagaNQ==" hashData="Z+8u1L8svRsbwMvRk0Hs8vOZ5WcHZDJqR/RDXxNrbezMAShV1c9mnReEPWL3O+VDBRN1dSrAV6T39MEGxfNlY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2643" autoAdjust="0"/>
  </p:normalViewPr>
  <p:slideViewPr>
    <p:cSldViewPr snapToGrid="0">
      <p:cViewPr varScale="1">
        <p:scale>
          <a:sx n="54" d="100"/>
          <a:sy n="54" d="100"/>
        </p:scale>
        <p:origin x="614" y="2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7AAD472A-100C-4306-81DF-D24ED7F26FB8}" type="datetimeFigureOut">
              <a:rPr lang="es-ES" smtClean="0"/>
              <a:t>05/03/2018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B1A116FA-A8CB-43E0-8F0A-00D52594C3CC}" type="slidenum">
              <a:rPr lang="es-ES" smtClean="0"/>
              <a:t>‹Nº›</a:t>
            </a:fld>
            <a:endParaRPr lang="es-ES"/>
          </a:p>
        </p:txBody>
      </p:sp>
    </p:spTree>
    <p:extLst>
      <p:ext uri="{BB962C8B-B14F-4D97-AF65-F5344CB8AC3E}">
        <p14:creationId xmlns:p14="http://schemas.microsoft.com/office/powerpoint/2010/main" val="38072616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7AAD472A-100C-4306-81DF-D24ED7F26FB8}" type="datetimeFigureOut">
              <a:rPr lang="es-ES" smtClean="0"/>
              <a:t>05/03/2018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B1A116FA-A8CB-43E0-8F0A-00D52594C3CC}" type="slidenum">
              <a:rPr lang="es-ES" smtClean="0"/>
              <a:t>‹Nº›</a:t>
            </a:fld>
            <a:endParaRPr lang="es-ES"/>
          </a:p>
        </p:txBody>
      </p:sp>
    </p:spTree>
    <p:extLst>
      <p:ext uri="{BB962C8B-B14F-4D97-AF65-F5344CB8AC3E}">
        <p14:creationId xmlns:p14="http://schemas.microsoft.com/office/powerpoint/2010/main" val="846033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7AAD472A-100C-4306-81DF-D24ED7F26FB8}" type="datetimeFigureOut">
              <a:rPr lang="es-ES" smtClean="0"/>
              <a:t>05/03/2018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B1A116FA-A8CB-43E0-8F0A-00D52594C3CC}" type="slidenum">
              <a:rPr lang="es-ES" smtClean="0"/>
              <a:t>‹Nº›</a:t>
            </a:fld>
            <a:endParaRPr lang="es-ES"/>
          </a:p>
        </p:txBody>
      </p:sp>
    </p:spTree>
    <p:extLst>
      <p:ext uri="{BB962C8B-B14F-4D97-AF65-F5344CB8AC3E}">
        <p14:creationId xmlns:p14="http://schemas.microsoft.com/office/powerpoint/2010/main" val="13602933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7AAD472A-100C-4306-81DF-D24ED7F26FB8}" type="datetimeFigureOut">
              <a:rPr lang="es-ES" smtClean="0"/>
              <a:t>05/03/2018</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B1A116FA-A8CB-43E0-8F0A-00D52594C3CC}" type="slidenum">
              <a:rPr lang="es-ES" smtClean="0"/>
              <a:t>‹Nº›</a:t>
            </a:fld>
            <a:endParaRPr lang="es-ES"/>
          </a:p>
        </p:txBody>
      </p:sp>
    </p:spTree>
    <p:extLst>
      <p:ext uri="{BB962C8B-B14F-4D97-AF65-F5344CB8AC3E}">
        <p14:creationId xmlns:p14="http://schemas.microsoft.com/office/powerpoint/2010/main" val="12295718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7AAD472A-100C-4306-81DF-D24ED7F26FB8}" type="datetimeFigureOut">
              <a:rPr lang="es-ES" smtClean="0"/>
              <a:t>05/03/2018</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B1A116FA-A8CB-43E0-8F0A-00D52594C3CC}" type="slidenum">
              <a:rPr lang="es-ES" smtClean="0"/>
              <a:t>‹Nº›</a:t>
            </a:fld>
            <a:endParaRPr lang="es-ES"/>
          </a:p>
        </p:txBody>
      </p:sp>
    </p:spTree>
    <p:extLst>
      <p:ext uri="{BB962C8B-B14F-4D97-AF65-F5344CB8AC3E}">
        <p14:creationId xmlns:p14="http://schemas.microsoft.com/office/powerpoint/2010/main" val="3281710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7AAD472A-100C-4306-81DF-D24ED7F26FB8}" type="datetimeFigureOut">
              <a:rPr lang="es-ES" smtClean="0"/>
              <a:t>05/03/2018</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B1A116FA-A8CB-43E0-8F0A-00D52594C3CC}" type="slidenum">
              <a:rPr lang="es-ES" smtClean="0"/>
              <a:t>‹Nº›</a:t>
            </a:fld>
            <a:endParaRPr lang="es-ES"/>
          </a:p>
        </p:txBody>
      </p:sp>
    </p:spTree>
    <p:extLst>
      <p:ext uri="{BB962C8B-B14F-4D97-AF65-F5344CB8AC3E}">
        <p14:creationId xmlns:p14="http://schemas.microsoft.com/office/powerpoint/2010/main" val="25871699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AAD472A-100C-4306-81DF-D24ED7F26FB8}" type="datetimeFigureOut">
              <a:rPr lang="es-ES" smtClean="0"/>
              <a:t>05/03/2018</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B1A116FA-A8CB-43E0-8F0A-00D52594C3CC}" type="slidenum">
              <a:rPr lang="es-ES" smtClean="0"/>
              <a:t>‹Nº›</a:t>
            </a:fld>
            <a:endParaRPr lang="es-ES"/>
          </a:p>
        </p:txBody>
      </p:sp>
    </p:spTree>
    <p:extLst>
      <p:ext uri="{BB962C8B-B14F-4D97-AF65-F5344CB8AC3E}">
        <p14:creationId xmlns:p14="http://schemas.microsoft.com/office/powerpoint/2010/main" val="8229346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AAD472A-100C-4306-81DF-D24ED7F26FB8}" type="datetimeFigureOut">
              <a:rPr lang="es-ES" smtClean="0"/>
              <a:t>05/03/2018</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B1A116FA-A8CB-43E0-8F0A-00D52594C3CC}" type="slidenum">
              <a:rPr lang="es-ES" smtClean="0"/>
              <a:t>‹Nº›</a:t>
            </a:fld>
            <a:endParaRPr lang="es-ES"/>
          </a:p>
        </p:txBody>
      </p:sp>
    </p:spTree>
    <p:extLst>
      <p:ext uri="{BB962C8B-B14F-4D97-AF65-F5344CB8AC3E}">
        <p14:creationId xmlns:p14="http://schemas.microsoft.com/office/powerpoint/2010/main" val="2301916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AAD472A-100C-4306-81DF-D24ED7F26FB8}" type="datetimeFigureOut">
              <a:rPr lang="es-ES" smtClean="0"/>
              <a:t>05/03/2018</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B1A116FA-A8CB-43E0-8F0A-00D52594C3CC}" type="slidenum">
              <a:rPr lang="es-ES" smtClean="0"/>
              <a:t>‹Nº›</a:t>
            </a:fld>
            <a:endParaRPr lang="es-ES"/>
          </a:p>
        </p:txBody>
      </p:sp>
    </p:spTree>
    <p:extLst>
      <p:ext uri="{BB962C8B-B14F-4D97-AF65-F5344CB8AC3E}">
        <p14:creationId xmlns:p14="http://schemas.microsoft.com/office/powerpoint/2010/main" val="199051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7AAD472A-100C-4306-81DF-D24ED7F26FB8}" type="datetimeFigureOut">
              <a:rPr lang="es-ES" smtClean="0"/>
              <a:t>05/03/2018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B1A116FA-A8CB-43E0-8F0A-00D52594C3CC}" type="slidenum">
              <a:rPr lang="es-ES" smtClean="0"/>
              <a:t>‹Nº›</a:t>
            </a:fld>
            <a:endParaRPr lang="es-ES"/>
          </a:p>
        </p:txBody>
      </p:sp>
    </p:spTree>
    <p:extLst>
      <p:ext uri="{BB962C8B-B14F-4D97-AF65-F5344CB8AC3E}">
        <p14:creationId xmlns:p14="http://schemas.microsoft.com/office/powerpoint/2010/main" val="2922661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7AAD472A-100C-4306-81DF-D24ED7F26FB8}" type="datetimeFigureOut">
              <a:rPr lang="es-ES" smtClean="0"/>
              <a:t>05/03/2018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B1A116FA-A8CB-43E0-8F0A-00D52594C3CC}" type="slidenum">
              <a:rPr lang="es-ES" smtClean="0"/>
              <a:t>‹Nº›</a:t>
            </a:fld>
            <a:endParaRPr lang="es-ES"/>
          </a:p>
        </p:txBody>
      </p:sp>
    </p:spTree>
    <p:extLst>
      <p:ext uri="{BB962C8B-B14F-4D97-AF65-F5344CB8AC3E}">
        <p14:creationId xmlns:p14="http://schemas.microsoft.com/office/powerpoint/2010/main" val="25863098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6942185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AD472A-100C-4306-81DF-D24ED7F26FB8}" type="datetimeFigureOut">
              <a:rPr lang="es-ES" smtClean="0"/>
              <a:t>05/03/2018</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A116FA-A8CB-43E0-8F0A-00D52594C3CC}" type="slidenum">
              <a:rPr lang="es-ES" smtClean="0"/>
              <a:t>‹Nº›</a:t>
            </a:fld>
            <a:endParaRPr lang="es-ES"/>
          </a:p>
        </p:txBody>
      </p:sp>
    </p:spTree>
    <p:extLst>
      <p:ext uri="{BB962C8B-B14F-4D97-AF65-F5344CB8AC3E}">
        <p14:creationId xmlns:p14="http://schemas.microsoft.com/office/powerpoint/2010/main" val="28508334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112771837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hyperlink" Target="https://vk.com/mispps" TargetMode="External"/><Relationship Id="rId3" Type="http://schemas.openxmlformats.org/officeDocument/2006/relationships/image" Target="../media/image23.png"/><Relationship Id="rId7" Type="http://schemas.openxmlformats.org/officeDocument/2006/relationships/hyperlink" Target="https://www.facebook.com/mispps" TargetMode="External"/><Relationship Id="rId12" Type="http://schemas.openxmlformats.org/officeDocument/2006/relationships/image" Target="../media/image2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5.png"/><Relationship Id="rId11" Type="http://schemas.openxmlformats.org/officeDocument/2006/relationships/hyperlink" Target="https://plus.google.com/+Mispps/" TargetMode="External"/><Relationship Id="rId5" Type="http://schemas.openxmlformats.org/officeDocument/2006/relationships/image" Target="../media/image24.png"/><Relationship Id="rId10" Type="http://schemas.openxmlformats.org/officeDocument/2006/relationships/image" Target="../media/image2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1544320" y="3312160"/>
            <a:ext cx="9428480" cy="523220"/>
          </a:xfrm>
          <a:prstGeom prst="rect">
            <a:avLst/>
          </a:prstGeom>
          <a:noFill/>
        </p:spPr>
        <p:txBody>
          <a:bodyPr wrap="square" rtlCol="0">
            <a:spAutoFit/>
          </a:bodyPr>
          <a:lstStyle/>
          <a:p>
            <a:r>
              <a:rPr lang="es-ES" sz="2800" dirty="0" smtClean="0"/>
              <a:t>Templos abandonados y lugares Olvidados.</a:t>
            </a:r>
            <a:endParaRPr lang="es-ES" sz="2800" dirty="0"/>
          </a:p>
        </p:txBody>
      </p:sp>
      <p:sp>
        <p:nvSpPr>
          <p:cNvPr id="3" name="CuadroTexto 2"/>
          <p:cNvSpPr txBox="1"/>
          <p:nvPr/>
        </p:nvSpPr>
        <p:spPr>
          <a:xfrm>
            <a:off x="1778000" y="1727200"/>
            <a:ext cx="7579360" cy="584775"/>
          </a:xfrm>
          <a:prstGeom prst="rect">
            <a:avLst/>
          </a:prstGeom>
          <a:noFill/>
        </p:spPr>
        <p:txBody>
          <a:bodyPr wrap="square" rtlCol="0">
            <a:spAutoFit/>
          </a:bodyPr>
          <a:lstStyle/>
          <a:p>
            <a:r>
              <a:rPr lang="es-ES" sz="3200" dirty="0" smtClean="0"/>
              <a:t>Fotografía histórica 2017</a:t>
            </a:r>
            <a:endParaRPr lang="es-ES" sz="3200" dirty="0"/>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9584" y="0"/>
            <a:ext cx="9892832" cy="6858000"/>
          </a:xfrm>
          <a:prstGeom prst="rect">
            <a:avLst/>
          </a:prstGeom>
          <a:noFill/>
        </p:spPr>
      </p:pic>
      <p:sp>
        <p:nvSpPr>
          <p:cNvPr id="5" name="CuadroTexto 4"/>
          <p:cNvSpPr txBox="1"/>
          <p:nvPr/>
        </p:nvSpPr>
        <p:spPr>
          <a:xfrm>
            <a:off x="3145971" y="979714"/>
            <a:ext cx="7826829" cy="923330"/>
          </a:xfrm>
          <a:prstGeom prst="rect">
            <a:avLst/>
          </a:prstGeom>
          <a:noFill/>
        </p:spPr>
        <p:txBody>
          <a:bodyPr wrap="square" rtlCol="0">
            <a:spAutoFit/>
          </a:bodyPr>
          <a:lstStyle/>
          <a:p>
            <a:r>
              <a:rPr lang="es-ES" sz="5400" b="1" dirty="0" smtClean="0">
                <a:latin typeface="Rosewood Std Regular" panose="04090804040204020202" pitchFamily="82" charset="0"/>
              </a:rPr>
              <a:t>Fotografía histórica</a:t>
            </a:r>
            <a:endParaRPr lang="es-ES" sz="5400" b="1" dirty="0">
              <a:latin typeface="Rosewood Std Regular" panose="04090804040204020202" pitchFamily="82" charset="0"/>
            </a:endParaRPr>
          </a:p>
        </p:txBody>
      </p:sp>
      <p:sp>
        <p:nvSpPr>
          <p:cNvPr id="6" name="CuadroTexto 5"/>
          <p:cNvSpPr txBox="1"/>
          <p:nvPr/>
        </p:nvSpPr>
        <p:spPr>
          <a:xfrm>
            <a:off x="4694282" y="5534561"/>
            <a:ext cx="6004198" cy="1323439"/>
          </a:xfrm>
          <a:prstGeom prst="rect">
            <a:avLst/>
          </a:prstGeom>
          <a:noFill/>
          <a:ln>
            <a:noFill/>
          </a:ln>
        </p:spPr>
        <p:txBody>
          <a:bodyPr wrap="square" rtlCol="0">
            <a:spAutoFit/>
          </a:bodyPr>
          <a:lstStyle/>
          <a:p>
            <a:pPr algn="ctr"/>
            <a:r>
              <a:rPr lang="es-ES" sz="4000" b="1" dirty="0" smtClean="0">
                <a:latin typeface="Rosewood Std Regular" panose="04090804040204020202" pitchFamily="82" charset="0"/>
              </a:rPr>
              <a:t>Templos abandonados y lugares olvidados. </a:t>
            </a:r>
            <a:endParaRPr lang="es-ES" sz="4000" b="1" dirty="0">
              <a:latin typeface="Rosewood Std Regular" panose="04090804040204020202" pitchFamily="82" charset="0"/>
            </a:endParaRPr>
          </a:p>
        </p:txBody>
      </p:sp>
    </p:spTree>
    <p:extLst>
      <p:ext uri="{BB962C8B-B14F-4D97-AF65-F5344CB8AC3E}">
        <p14:creationId xmlns:p14="http://schemas.microsoft.com/office/powerpoint/2010/main" val="886802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5000">
        <p15:prstTrans prst="curtains"/>
        <p:sndAc>
          <p:stSnd loop="1">
            <p:snd r:embed="rId2" name="Carlos Núñez + Sinfónica de Galicia Santiago de Compostela.wav"/>
          </p:stSnd>
        </p:sndAc>
      </p:transition>
    </mc:Choice>
    <mc:Fallback xmlns="">
      <p:transition spd="slow" advClick="0" advTm="5000">
        <p:fade/>
        <p:sndAc>
          <p:stSnd loop="1">
            <p:snd r:embed="rId4" name="Carlos Núñez + Sinfónica de Galicia Santiago de Compostela.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CuadroTexto 3"/>
          <p:cNvSpPr txBox="1"/>
          <p:nvPr/>
        </p:nvSpPr>
        <p:spPr>
          <a:xfrm>
            <a:off x="1002211" y="1205482"/>
            <a:ext cx="10861040" cy="4770537"/>
          </a:xfrm>
          <a:prstGeom prst="rect">
            <a:avLst/>
          </a:prstGeom>
          <a:solidFill>
            <a:schemeClr val="tx1"/>
          </a:solidFill>
        </p:spPr>
        <p:txBody>
          <a:bodyPr wrap="square" rtlCol="0">
            <a:spAutoFit/>
          </a:bodyPr>
          <a:lstStyle/>
          <a:p>
            <a:r>
              <a:rPr lang="es-ES" sz="2800" b="1" dirty="0">
                <a:solidFill>
                  <a:schemeClr val="bg1"/>
                </a:solidFill>
                <a:latin typeface="Book Antiqua" panose="02040602050305030304" pitchFamily="18" charset="0"/>
              </a:rPr>
              <a:t>Se presentó la exhibición de la primera edición del concurso al mejor fotógrafo histórico del año, que desafía a los participantes a explorar el mundo en búsqueda de sitios culturales perdidos y el mejor ángulo para </a:t>
            </a:r>
            <a:r>
              <a:rPr lang="es-ES" sz="2800" b="1" dirty="0" smtClean="0">
                <a:solidFill>
                  <a:schemeClr val="bg1"/>
                </a:solidFill>
                <a:latin typeface="Book Antiqua" panose="02040602050305030304" pitchFamily="18" charset="0"/>
              </a:rPr>
              <a:t>retratarlos.</a:t>
            </a:r>
            <a:endParaRPr lang="es-ES" sz="2800" b="1" dirty="0">
              <a:solidFill>
                <a:schemeClr val="bg1"/>
              </a:solidFill>
              <a:latin typeface="Book Antiqua" panose="02040602050305030304" pitchFamily="18" charset="0"/>
            </a:endParaRPr>
          </a:p>
          <a:p>
            <a:r>
              <a:rPr lang="es-ES" sz="2800" b="1" dirty="0" smtClean="0">
                <a:solidFill>
                  <a:schemeClr val="bg1"/>
                </a:solidFill>
                <a:latin typeface="Book Antiqua" panose="02040602050305030304" pitchFamily="18" charset="0"/>
              </a:rPr>
              <a:t>El </a:t>
            </a:r>
            <a:r>
              <a:rPr lang="es-ES" sz="2800" b="1" dirty="0">
                <a:solidFill>
                  <a:schemeClr val="bg1"/>
                </a:solidFill>
                <a:latin typeface="Book Antiqua" panose="02040602050305030304" pitchFamily="18" charset="0"/>
              </a:rPr>
              <a:t>ganador del evento fue juzgado por la originalidad, composición y competencia técnica de su fotografía, como también por la historia detrás de la imagen y su significado </a:t>
            </a:r>
            <a:r>
              <a:rPr lang="es-ES" sz="2800" b="1" dirty="0" smtClean="0">
                <a:solidFill>
                  <a:schemeClr val="bg1"/>
                </a:solidFill>
                <a:latin typeface="Book Antiqua" panose="02040602050305030304" pitchFamily="18" charset="0"/>
              </a:rPr>
              <a:t>histórico.</a:t>
            </a:r>
          </a:p>
          <a:p>
            <a:r>
              <a:rPr lang="es-ES" sz="2800" b="1" dirty="0">
                <a:solidFill>
                  <a:schemeClr val="bg1"/>
                </a:solidFill>
                <a:latin typeface="Book Antiqua" panose="02040602050305030304" pitchFamily="18" charset="0"/>
              </a:rPr>
              <a:t>Su trabajo fue exhibido en el sitio web oficial de la competencia y recibió un premio de más de USD 3.300 por su captura.</a:t>
            </a:r>
          </a:p>
          <a:p>
            <a:endParaRPr lang="es-ES" sz="2400" dirty="0">
              <a:solidFill>
                <a:schemeClr val="bg1"/>
              </a:solidFill>
            </a:endParaRPr>
          </a:p>
        </p:txBody>
      </p:sp>
    </p:spTree>
    <p:extLst>
      <p:ext uri="{BB962C8B-B14F-4D97-AF65-F5344CB8AC3E}">
        <p14:creationId xmlns:p14="http://schemas.microsoft.com/office/powerpoint/2010/main" val="1394835081"/>
      </p:ext>
    </p:extLst>
  </p:cSld>
  <p:clrMapOvr>
    <a:masterClrMapping/>
  </p:clrMapOvr>
  <mc:AlternateContent xmlns:mc="http://schemas.openxmlformats.org/markup-compatibility/2006" xmlns:p14="http://schemas.microsoft.com/office/powerpoint/2010/main">
    <mc:Choice Requires="p14">
      <p:transition p14:dur="0" advClick="0" advTm="15000"/>
    </mc:Choice>
    <mc:Fallback xmlns="">
      <p:transition advClick="0" advTm="1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249"/>
                                          </p:stCondLst>
                                        </p:cTn>
                                        <p:tgtEl>
                                          <p:spTgt spid="4">
                                            <p:txEl>
                                              <p:pRg st="0" end="0"/>
                                            </p:txEl>
                                          </p:spTgt>
                                        </p:tgtEl>
                                        <p:attrNameLst>
                                          <p:attrName>style.visibility</p:attrName>
                                        </p:attrNameLst>
                                      </p:cBhvr>
                                      <p:to>
                                        <p:strVal val="visible"/>
                                      </p:to>
                                    </p:set>
                                  </p:childTnLst>
                                </p:cTn>
                              </p:par>
                            </p:childTnLst>
                          </p:cTn>
                        </p:par>
                        <p:par>
                          <p:cTn id="7" fill="hold">
                            <p:stCondLst>
                              <p:cond delay="250"/>
                            </p:stCondLst>
                            <p:childTnLst>
                              <p:par>
                                <p:cTn id="8" presetID="1" presetClass="entr" presetSubtype="0" fill="hold" nodeType="afterEffect">
                                  <p:stCondLst>
                                    <p:cond delay="2000"/>
                                  </p:stCondLst>
                                  <p:childTnLst>
                                    <p:set>
                                      <p:cBhvr>
                                        <p:cTn id="9" dur="1" fill="hold">
                                          <p:stCondLst>
                                            <p:cond delay="3249"/>
                                          </p:stCondLst>
                                        </p:cTn>
                                        <p:tgtEl>
                                          <p:spTgt spid="4">
                                            <p:txEl>
                                              <p:pRg st="1" end="1"/>
                                            </p:txEl>
                                          </p:spTgt>
                                        </p:tgtEl>
                                        <p:attrNameLst>
                                          <p:attrName>style.visibility</p:attrName>
                                        </p:attrNameLst>
                                      </p:cBhvr>
                                      <p:to>
                                        <p:strVal val="visible"/>
                                      </p:to>
                                    </p:set>
                                  </p:childTnLst>
                                </p:cTn>
                              </p:par>
                            </p:childTnLst>
                          </p:cTn>
                        </p:par>
                        <p:par>
                          <p:cTn id="10" fill="hold">
                            <p:stCondLst>
                              <p:cond delay="5500"/>
                            </p:stCondLst>
                            <p:childTnLst>
                              <p:par>
                                <p:cTn id="11" presetID="1" presetClass="entr" presetSubtype="0" fill="hold" nodeType="afterEffect">
                                  <p:stCondLst>
                                    <p:cond delay="2000"/>
                                  </p:stCondLst>
                                  <p:childTnLst>
                                    <p:set>
                                      <p:cBhvr>
                                        <p:cTn id="12" dur="1" fill="hold">
                                          <p:stCondLst>
                                            <p:cond delay="2749"/>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6775629"/>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0" y="5657671"/>
            <a:ext cx="12192000" cy="1200329"/>
          </a:xfrm>
          <a:prstGeom prst="rect">
            <a:avLst/>
          </a:prstGeom>
          <a:solidFill>
            <a:schemeClr val="tx1"/>
          </a:solidFill>
        </p:spPr>
        <p:txBody>
          <a:bodyPr wrap="square" rtlCol="0">
            <a:spAutoFit/>
          </a:bodyPr>
          <a:lstStyle/>
          <a:p>
            <a:pPr algn="ctr"/>
            <a:r>
              <a:rPr lang="es-ES" sz="2400" dirty="0">
                <a:solidFill>
                  <a:schemeClr val="bg1"/>
                </a:solidFill>
                <a:latin typeface="Book Antiqua" panose="02040602050305030304" pitchFamily="18" charset="0"/>
              </a:rPr>
              <a:t>Templo Wat Mahathat en Ayutthaya, Tailandia, por Mathew Browne. Se trata de un templo budista caído en ruinas en 1767. Con el tiempo, un árbol creció alrededor de una de las estatuas remanentes del </a:t>
            </a:r>
            <a:r>
              <a:rPr lang="es-ES" sz="2400" dirty="0" smtClean="0">
                <a:solidFill>
                  <a:schemeClr val="bg1"/>
                </a:solidFill>
                <a:latin typeface="Book Antiqua" panose="02040602050305030304" pitchFamily="18" charset="0"/>
              </a:rPr>
              <a:t>Buda.</a:t>
            </a:r>
            <a:endParaRPr lang="es-ES" sz="2400" dirty="0">
              <a:solidFill>
                <a:schemeClr val="bg1"/>
              </a:solidFill>
              <a:latin typeface="Book Antiqua" panose="02040602050305030304" pitchFamily="18" charset="0"/>
            </a:endParaRPr>
          </a:p>
        </p:txBody>
      </p:sp>
    </p:spTree>
    <p:extLst>
      <p:ext uri="{BB962C8B-B14F-4D97-AF65-F5344CB8AC3E}">
        <p14:creationId xmlns:p14="http://schemas.microsoft.com/office/powerpoint/2010/main" val="21180734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Click="0" advTm="8000">
        <p15:prstTrans prst="pageCurlDouble"/>
      </p:transition>
    </mc:Choice>
    <mc:Fallback xmlns="">
      <p:transition spd="slow" advClick="0" advTm="8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534"/>
            <a:ext cx="12192000" cy="6858000"/>
          </a:xfrm>
          <a:prstGeom prst="rect">
            <a:avLst/>
          </a:prstGeom>
          <a:ln>
            <a:noFill/>
          </a:ln>
          <a:effectLst>
            <a:outerShdw blurRad="292100" dist="139700" dir="2700000" algn="tl" rotWithShape="0">
              <a:srgbClr val="333333">
                <a:alpha val="65000"/>
              </a:srgbClr>
            </a:outerShdw>
          </a:effectLst>
        </p:spPr>
      </p:pic>
      <p:sp>
        <p:nvSpPr>
          <p:cNvPr id="4" name="CuadroTexto 3"/>
          <p:cNvSpPr txBox="1"/>
          <p:nvPr/>
        </p:nvSpPr>
        <p:spPr>
          <a:xfrm>
            <a:off x="393232" y="6008469"/>
            <a:ext cx="11548397" cy="830997"/>
          </a:xfrm>
          <a:prstGeom prst="rect">
            <a:avLst/>
          </a:prstGeom>
          <a:solidFill>
            <a:schemeClr val="tx1"/>
          </a:solidFill>
        </p:spPr>
        <p:txBody>
          <a:bodyPr wrap="square" rtlCol="0">
            <a:spAutoFit/>
          </a:bodyPr>
          <a:lstStyle/>
          <a:p>
            <a:pPr algn="ctr"/>
            <a:r>
              <a:rPr lang="es-ES" sz="2400" dirty="0">
                <a:solidFill>
                  <a:schemeClr val="bg1"/>
                </a:solidFill>
                <a:latin typeface="Book Antiqua" panose="02040602050305030304" pitchFamily="18" charset="0"/>
              </a:rPr>
              <a:t>Cementerio de trenes .por Pamela Jones, en Bolivia. Se trata de ferrocarriles británicos abandonados en la ciudad de Uyuni.</a:t>
            </a:r>
          </a:p>
        </p:txBody>
      </p:sp>
    </p:spTree>
    <p:extLst>
      <p:ext uri="{BB962C8B-B14F-4D97-AF65-F5344CB8AC3E}">
        <p14:creationId xmlns:p14="http://schemas.microsoft.com/office/powerpoint/2010/main" val="1716527194"/>
      </p:ext>
    </p:extLst>
  </p:cSld>
  <p:clrMapOvr>
    <a:masterClrMapping/>
  </p:clrMapOvr>
  <mc:AlternateContent xmlns:mc="http://schemas.openxmlformats.org/markup-compatibility/2006" xmlns:p14="http://schemas.microsoft.com/office/powerpoint/2010/main">
    <mc:Choice Requires="p14">
      <p:transition spd="med" p14:dur="700" advClick="0" advTm="7000">
        <p:fade/>
      </p:transition>
    </mc:Choice>
    <mc:Fallback xmlns="">
      <p:transition spd="med" advClick="0" advTm="7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1225"/>
            <a:ext cx="12192000" cy="6831869"/>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1341120" y="5879841"/>
            <a:ext cx="9966960" cy="954107"/>
          </a:xfrm>
          <a:prstGeom prst="rect">
            <a:avLst/>
          </a:prstGeom>
          <a:noFill/>
        </p:spPr>
        <p:txBody>
          <a:bodyPr wrap="square" rtlCol="0">
            <a:spAutoFit/>
          </a:bodyPr>
          <a:lstStyle/>
          <a:p>
            <a:pPr algn="ctr"/>
            <a:r>
              <a:rPr lang="es-ES" sz="2800" b="1" dirty="0">
                <a:solidFill>
                  <a:schemeClr val="bg1"/>
                </a:solidFill>
                <a:latin typeface="Book Antiqua" panose="02040602050305030304" pitchFamily="18" charset="0"/>
              </a:rPr>
              <a:t>Crowns Engine Houses por Paul Templing, en el condado de Cornualles.</a:t>
            </a:r>
          </a:p>
        </p:txBody>
      </p:sp>
      <p:pic>
        <p:nvPicPr>
          <p:cNvPr id="4" name="Imagen 3"/>
          <p:cNvPicPr>
            <a:picLocks noChangeAspect="1"/>
          </p:cNvPicPr>
          <p:nvPr/>
        </p:nvPicPr>
        <p:blipFill rotWithShape="1">
          <a:blip r:embed="rId2">
            <a:extLst>
              <a:ext uri="{28A0092B-C50C-407E-A947-70E740481C1C}">
                <a14:useLocalDpi xmlns:a14="http://schemas.microsoft.com/office/drawing/2010/main" val="0"/>
              </a:ext>
            </a:extLst>
          </a:blip>
          <a:srcRect l="31538" t="13746" r="46237" b="54876"/>
          <a:stretch/>
        </p:blipFill>
        <p:spPr>
          <a:xfrm>
            <a:off x="3322916" y="932927"/>
            <a:ext cx="4856861" cy="4574988"/>
          </a:xfrm>
          <a:prstGeom prst="rect">
            <a:avLst/>
          </a:prstGeom>
        </p:spPr>
      </p:pic>
    </p:spTree>
    <p:extLst>
      <p:ext uri="{BB962C8B-B14F-4D97-AF65-F5344CB8AC3E}">
        <p14:creationId xmlns:p14="http://schemas.microsoft.com/office/powerpoint/2010/main" val="2383338888"/>
      </p:ext>
    </p:extLst>
  </p:cSld>
  <p:clrMapOvr>
    <a:masterClrMapping/>
  </p:clrMapOvr>
  <mc:AlternateContent xmlns:mc="http://schemas.openxmlformats.org/markup-compatibility/2006" xmlns:p14="http://schemas.microsoft.com/office/powerpoint/2010/main">
    <mc:Choice Requires="p14">
      <p:transition spd="slow" p14:dur="2000" advClick="0" advTm="9000"/>
    </mc:Choice>
    <mc:Fallback xmlns="">
      <p:transition spd="slow"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childTnLst>
                                </p:cTn>
                              </p:par>
                            </p:childTnLst>
                          </p:cTn>
                        </p:par>
                        <p:par>
                          <p:cTn id="10" fill="hold">
                            <p:stCondLst>
                              <p:cond delay="2000"/>
                            </p:stCondLst>
                            <p:childTnLst>
                              <p:par>
                                <p:cTn id="11" presetID="53" presetClass="exit" presetSubtype="32" fill="hold" nodeType="afterEffect">
                                  <p:stCondLst>
                                    <p:cond delay="3250"/>
                                  </p:stCondLst>
                                  <p:childTnLst>
                                    <p:anim calcmode="lin" valueType="num">
                                      <p:cBhvr>
                                        <p:cTn id="12" dur="2000"/>
                                        <p:tgtEl>
                                          <p:spTgt spid="4"/>
                                        </p:tgtEl>
                                        <p:attrNameLst>
                                          <p:attrName>ppt_w</p:attrName>
                                        </p:attrNameLst>
                                      </p:cBhvr>
                                      <p:tavLst>
                                        <p:tav tm="0">
                                          <p:val>
                                            <p:strVal val="ppt_w"/>
                                          </p:val>
                                        </p:tav>
                                        <p:tav tm="100000">
                                          <p:val>
                                            <p:fltVal val="0"/>
                                          </p:val>
                                        </p:tav>
                                      </p:tavLst>
                                    </p:anim>
                                    <p:anim calcmode="lin" valueType="num">
                                      <p:cBhvr>
                                        <p:cTn id="13" dur="2000"/>
                                        <p:tgtEl>
                                          <p:spTgt spid="4"/>
                                        </p:tgtEl>
                                        <p:attrNameLst>
                                          <p:attrName>ppt_h</p:attrName>
                                        </p:attrNameLst>
                                      </p:cBhvr>
                                      <p:tavLst>
                                        <p:tav tm="0">
                                          <p:val>
                                            <p:strVal val="ppt_h"/>
                                          </p:val>
                                        </p:tav>
                                        <p:tav tm="100000">
                                          <p:val>
                                            <p:fltVal val="0"/>
                                          </p:val>
                                        </p:tav>
                                      </p:tavLst>
                                    </p:anim>
                                    <p:animEffect transition="out" filter="fade">
                                      <p:cBhvr>
                                        <p:cTn id="14" dur="2000"/>
                                        <p:tgtEl>
                                          <p:spTgt spid="4"/>
                                        </p:tgtEl>
                                      </p:cBhvr>
                                    </p:animEffect>
                                    <p:set>
                                      <p:cBhvr>
                                        <p:cTn id="15"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6092778" y="5786735"/>
            <a:ext cx="8073483" cy="461665"/>
          </a:xfrm>
          <a:prstGeom prst="rect">
            <a:avLst/>
          </a:prstGeom>
          <a:noFill/>
        </p:spPr>
        <p:txBody>
          <a:bodyPr wrap="square" rtlCol="0">
            <a:spAutoFit/>
          </a:bodyPr>
          <a:lstStyle/>
          <a:p>
            <a:r>
              <a:rPr lang="es-ES" sz="2400" b="1" dirty="0" smtClean="0">
                <a:solidFill>
                  <a:schemeClr val="bg1"/>
                </a:solidFill>
              </a:rPr>
              <a:t> La </a:t>
            </a:r>
            <a:r>
              <a:rPr lang="es-ES" sz="2400" b="1" dirty="0">
                <a:solidFill>
                  <a:schemeClr val="bg1"/>
                </a:solidFill>
              </a:rPr>
              <a:t>favorita del público</a:t>
            </a:r>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07" y="0"/>
            <a:ext cx="12381570" cy="6858000"/>
          </a:xfrm>
          <a:prstGeom prst="rect">
            <a:avLst/>
          </a:prstGeom>
          <a:ln>
            <a:noFill/>
          </a:ln>
          <a:effectLst>
            <a:outerShdw blurRad="292100" dist="139700" dir="2700000" algn="tl" rotWithShape="0">
              <a:srgbClr val="333333">
                <a:alpha val="65000"/>
              </a:srgbClr>
            </a:outerShdw>
          </a:effectLst>
        </p:spPr>
      </p:pic>
      <p:sp>
        <p:nvSpPr>
          <p:cNvPr id="5" name="CuadroTexto 4"/>
          <p:cNvSpPr txBox="1"/>
          <p:nvPr/>
        </p:nvSpPr>
        <p:spPr>
          <a:xfrm>
            <a:off x="3120571" y="6121607"/>
            <a:ext cx="6393543" cy="523220"/>
          </a:xfrm>
          <a:prstGeom prst="rect">
            <a:avLst/>
          </a:prstGeom>
          <a:noFill/>
        </p:spPr>
        <p:txBody>
          <a:bodyPr wrap="square" rtlCol="0">
            <a:spAutoFit/>
          </a:bodyPr>
          <a:lstStyle/>
          <a:p>
            <a:pPr algn="ctr"/>
            <a:r>
              <a:rPr lang="es-ES" sz="2800" b="1" dirty="0" smtClean="0">
                <a:solidFill>
                  <a:schemeClr val="bg1"/>
                </a:solidFill>
                <a:latin typeface="Book Antiqua" panose="02040602050305030304" pitchFamily="18" charset="0"/>
              </a:rPr>
              <a:t>La </a:t>
            </a:r>
            <a:r>
              <a:rPr lang="es-ES" sz="2800" b="1" dirty="0">
                <a:solidFill>
                  <a:schemeClr val="bg1"/>
                </a:solidFill>
                <a:latin typeface="Book Antiqua" panose="02040602050305030304" pitchFamily="18" charset="0"/>
              </a:rPr>
              <a:t>Gran Muralla China por </a:t>
            </a:r>
            <a:r>
              <a:rPr lang="es-ES" sz="2800" b="1" dirty="0" smtClean="0">
                <a:solidFill>
                  <a:schemeClr val="bg1"/>
                </a:solidFill>
                <a:latin typeface="Book Antiqua" panose="02040602050305030304" pitchFamily="18" charset="0"/>
              </a:rPr>
              <a:t>Kaiyu Lu</a:t>
            </a:r>
            <a:endParaRPr lang="es-ES" sz="2800" b="1" dirty="0">
              <a:solidFill>
                <a:schemeClr val="bg1"/>
              </a:solidFill>
              <a:latin typeface="Book Antiqua" panose="02040602050305030304" pitchFamily="18" charset="0"/>
            </a:endParaRPr>
          </a:p>
        </p:txBody>
      </p:sp>
    </p:spTree>
    <p:extLst>
      <p:ext uri="{BB962C8B-B14F-4D97-AF65-F5344CB8AC3E}">
        <p14:creationId xmlns:p14="http://schemas.microsoft.com/office/powerpoint/2010/main" val="22661509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fallOver"/>
      </p:transition>
    </mc:Choice>
    <mc:Fallback xmlns="">
      <p:transition spd="slow" advClick="0" advTm="5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4411980"/>
            <a:ext cx="12192000" cy="15933420"/>
          </a:xfrm>
          <a:prstGeom prst="rect">
            <a:avLst/>
          </a:prstGeom>
          <a:blipFill>
            <a:blip r:embed="rId2">
              <a:alphaModFix amt="25000"/>
            </a:blip>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6882" y="0"/>
            <a:ext cx="4937760" cy="6858000"/>
          </a:xfrm>
          <a:prstGeom prst="rect">
            <a:avLst/>
          </a:prstGeom>
        </p:spPr>
      </p:pic>
      <p:sp>
        <p:nvSpPr>
          <p:cNvPr id="3" name="CuadroTexto 2"/>
          <p:cNvSpPr txBox="1"/>
          <p:nvPr/>
        </p:nvSpPr>
        <p:spPr>
          <a:xfrm>
            <a:off x="1207651" y="5814060"/>
            <a:ext cx="10178142" cy="954107"/>
          </a:xfrm>
          <a:prstGeom prst="rect">
            <a:avLst/>
          </a:prstGeom>
          <a:noFill/>
        </p:spPr>
        <p:txBody>
          <a:bodyPr wrap="square" rtlCol="0">
            <a:spAutoFit/>
          </a:bodyPr>
          <a:lstStyle/>
          <a:p>
            <a:pPr algn="ctr"/>
            <a:r>
              <a:rPr lang="es-ES" sz="2800" b="1" dirty="0">
                <a:latin typeface="Book Antiqua" panose="02040602050305030304" pitchFamily="18" charset="0"/>
              </a:rPr>
              <a:t>Una escultur</a:t>
            </a:r>
            <a:r>
              <a:rPr lang="es-ES" sz="2800" b="1" dirty="0">
                <a:solidFill>
                  <a:schemeClr val="bg1"/>
                </a:solidFill>
                <a:latin typeface="Book Antiqua" panose="02040602050305030304" pitchFamily="18" charset="0"/>
              </a:rPr>
              <a:t>a</a:t>
            </a:r>
            <a:r>
              <a:rPr lang="es-ES" sz="2800" b="1" dirty="0">
                <a:latin typeface="Book Antiqua" panose="02040602050305030304" pitchFamily="18" charset="0"/>
              </a:rPr>
              <a:t> </a:t>
            </a:r>
            <a:r>
              <a:rPr lang="es-ES" sz="2800" b="1" dirty="0">
                <a:solidFill>
                  <a:schemeClr val="bg1"/>
                </a:solidFill>
                <a:latin typeface="Book Antiqua" panose="02040602050305030304" pitchFamily="18" charset="0"/>
              </a:rPr>
              <a:t>de Ralph of Shrewsbury, obi</a:t>
            </a:r>
            <a:r>
              <a:rPr lang="es-ES" sz="2800" b="1" dirty="0">
                <a:latin typeface="Book Antiqua" panose="02040602050305030304" pitchFamily="18" charset="0"/>
              </a:rPr>
              <a:t>spo de Bath y </a:t>
            </a:r>
            <a:r>
              <a:rPr lang="es-ES" sz="2800" b="1" dirty="0">
                <a:solidFill>
                  <a:schemeClr val="bg1"/>
                </a:solidFill>
                <a:latin typeface="Book Antiqua" panose="02040602050305030304" pitchFamily="18" charset="0"/>
              </a:rPr>
              <a:t>Wells, muerto en 1363.</a:t>
            </a:r>
          </a:p>
        </p:txBody>
      </p:sp>
    </p:spTree>
    <p:extLst>
      <p:ext uri="{BB962C8B-B14F-4D97-AF65-F5344CB8AC3E}">
        <p14:creationId xmlns:p14="http://schemas.microsoft.com/office/powerpoint/2010/main" val="1908399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7000">
        <p15:prstTrans prst="drap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grpId="0" nodeType="afterEffect">
                                  <p:stCondLst>
                                    <p:cond delay="0"/>
                                  </p:stCondLst>
                                  <p:childTnLst>
                                    <p:animMotion origin="layout" path="M 0 2.96296E-6 L -0.00312 -0.67153 " pathEditMode="relative" rAng="0" ptsTypes="AA">
                                      <p:cBhvr>
                                        <p:cTn id="6" dur="7000" fill="hold"/>
                                        <p:tgtEl>
                                          <p:spTgt spid="4"/>
                                        </p:tgtEl>
                                        <p:attrNameLst>
                                          <p:attrName>ppt_x</p:attrName>
                                          <p:attrName>ppt_y</p:attrName>
                                        </p:attrNameLst>
                                      </p:cBhvr>
                                      <p:rCtr x="-156" y="-3358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1771"/>
            <a:ext cx="12192000" cy="6939280"/>
          </a:xfrm>
          <a:prstGeom prst="rect">
            <a:avLst/>
          </a:prstGeom>
        </p:spPr>
      </p:pic>
      <p:sp>
        <p:nvSpPr>
          <p:cNvPr id="3" name="Rectángulo 2"/>
          <p:cNvSpPr/>
          <p:nvPr/>
        </p:nvSpPr>
        <p:spPr>
          <a:xfrm>
            <a:off x="999365" y="5022059"/>
            <a:ext cx="9705647" cy="1938992"/>
          </a:xfrm>
          <a:prstGeom prst="rect">
            <a:avLst/>
          </a:prstGeom>
        </p:spPr>
        <p:txBody>
          <a:bodyPr wrap="square">
            <a:spAutoFit/>
          </a:bodyPr>
          <a:lstStyle/>
          <a:p>
            <a:r>
              <a:rPr lang="es-ES" sz="2400" b="1" dirty="0">
                <a:latin typeface="Book Antiqua" panose="02040602050305030304" pitchFamily="18" charset="0"/>
              </a:rPr>
              <a:t>Para el voto público, el </a:t>
            </a:r>
            <a:r>
              <a:rPr lang="es-ES" sz="2400" b="1" dirty="0">
                <a:solidFill>
                  <a:schemeClr val="bg1"/>
                </a:solidFill>
                <a:latin typeface="Book Antiqua" panose="02040602050305030304" pitchFamily="18" charset="0"/>
              </a:rPr>
              <a:t>ganador fue una fotografía de Jedburgh </a:t>
            </a:r>
            <a:r>
              <a:rPr lang="es-ES" sz="2400" b="1" dirty="0">
                <a:latin typeface="Book Antiqua" panose="02040602050305030304" pitchFamily="18" charset="0"/>
              </a:rPr>
              <a:t>Abbey de Jenna </a:t>
            </a:r>
            <a:r>
              <a:rPr lang="es-ES" sz="2400" b="1" dirty="0">
                <a:solidFill>
                  <a:schemeClr val="bg1"/>
                </a:solidFill>
                <a:latin typeface="Book Antiqua" panose="02040602050305030304" pitchFamily="18" charset="0"/>
              </a:rPr>
              <a:t>Johnston, una abadía agustiniana del siglo XII </a:t>
            </a:r>
            <a:r>
              <a:rPr lang="es-ES" sz="2400" b="1" dirty="0">
                <a:latin typeface="Book Antiqua" panose="02040602050305030304" pitchFamily="18" charset="0"/>
              </a:rPr>
              <a:t>localizada en el límite </a:t>
            </a:r>
            <a:r>
              <a:rPr lang="es-ES" sz="2400" b="1" dirty="0">
                <a:solidFill>
                  <a:schemeClr val="bg1"/>
                </a:solidFill>
                <a:latin typeface="Book Antiqua" panose="02040602050305030304" pitchFamily="18" charset="0"/>
              </a:rPr>
              <a:t>de Escocia. Johnston capturó la imagen de la </a:t>
            </a:r>
            <a:r>
              <a:rPr lang="es-ES" sz="2400" b="1" dirty="0">
                <a:latin typeface="Book Antiqua" panose="02040602050305030304" pitchFamily="18" charset="0"/>
              </a:rPr>
              <a:t>ruina durante un viaje </a:t>
            </a:r>
            <a:r>
              <a:rPr lang="es-ES" sz="2400" b="1" dirty="0">
                <a:solidFill>
                  <a:schemeClr val="bg1"/>
                </a:solidFill>
                <a:latin typeface="Book Antiqua" panose="02040602050305030304" pitchFamily="18" charset="0"/>
              </a:rPr>
              <a:t>escolar en </a:t>
            </a:r>
            <a:r>
              <a:rPr lang="es-ES" sz="2400" b="1" dirty="0" smtClean="0">
                <a:solidFill>
                  <a:schemeClr val="bg1"/>
                </a:solidFill>
                <a:latin typeface="Book Antiqua" panose="02040602050305030304" pitchFamily="18" charset="0"/>
              </a:rPr>
              <a:t>2011. La </a:t>
            </a:r>
            <a:r>
              <a:rPr lang="es-ES" sz="2400" b="1" dirty="0">
                <a:solidFill>
                  <a:schemeClr val="bg1"/>
                </a:solidFill>
                <a:latin typeface="Book Antiqua" panose="02040602050305030304" pitchFamily="18" charset="0"/>
              </a:rPr>
              <a:t>fotografía premiada por el </a:t>
            </a:r>
            <a:r>
              <a:rPr lang="es-ES" sz="2400" b="1" dirty="0">
                <a:latin typeface="Book Antiqua" panose="02040602050305030304" pitchFamily="18" charset="0"/>
              </a:rPr>
              <a:t>público.</a:t>
            </a:r>
          </a:p>
        </p:txBody>
      </p:sp>
    </p:spTree>
    <p:extLst>
      <p:ext uri="{BB962C8B-B14F-4D97-AF65-F5344CB8AC3E}">
        <p14:creationId xmlns:p14="http://schemas.microsoft.com/office/powerpoint/2010/main" val="8918691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0000">
        <p15:prstTrans prst="drape"/>
      </p:transition>
    </mc:Choice>
    <mc:Fallback xmlns="">
      <p:transition spd="slow" advClick="0" advTm="10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75632"/>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1412240" y="5598160"/>
            <a:ext cx="8849360" cy="830997"/>
          </a:xfrm>
          <a:prstGeom prst="rect">
            <a:avLst/>
          </a:prstGeom>
          <a:solidFill>
            <a:schemeClr val="tx1"/>
          </a:solidFill>
        </p:spPr>
        <p:txBody>
          <a:bodyPr wrap="square" rtlCol="0">
            <a:spAutoFit/>
          </a:bodyPr>
          <a:lstStyle/>
          <a:p>
            <a:pPr algn="ctr"/>
            <a:r>
              <a:rPr lang="es-ES" sz="2400" dirty="0">
                <a:solidFill>
                  <a:schemeClr val="bg1"/>
                </a:solidFill>
                <a:latin typeface="Book Antiqua" panose="02040602050305030304" pitchFamily="18" charset="0"/>
              </a:rPr>
              <a:t>Cutty Sark por Mathew Browne. Se trata de un barco británico construido en 1869 contrastado con la arquitectura </a:t>
            </a:r>
            <a:r>
              <a:rPr lang="es-ES" sz="2400" dirty="0" smtClean="0">
                <a:solidFill>
                  <a:schemeClr val="bg1"/>
                </a:solidFill>
                <a:latin typeface="Book Antiqua" panose="02040602050305030304" pitchFamily="18" charset="0"/>
              </a:rPr>
              <a:t>moderna.</a:t>
            </a:r>
            <a:endParaRPr lang="es-ES" sz="2400" dirty="0">
              <a:solidFill>
                <a:schemeClr val="bg1"/>
              </a:solidFill>
              <a:latin typeface="Book Antiqua" panose="02040602050305030304" pitchFamily="18" charset="0"/>
            </a:endParaRPr>
          </a:p>
        </p:txBody>
      </p:sp>
    </p:spTree>
    <p:extLst>
      <p:ext uri="{BB962C8B-B14F-4D97-AF65-F5344CB8AC3E}">
        <p14:creationId xmlns:p14="http://schemas.microsoft.com/office/powerpoint/2010/main" val="15110959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Click="0" advTm="7000">
        <p15:prstTrans prst="pageCurlDouble"/>
      </p:transition>
    </mc:Choice>
    <mc:Fallback xmlns="">
      <p:transition spd="slow" advClick="0" advTm="7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640"/>
            <a:ext cx="12192000" cy="6898640"/>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1623060" y="6027003"/>
            <a:ext cx="9194800" cy="830997"/>
          </a:xfrm>
          <a:prstGeom prst="rect">
            <a:avLst/>
          </a:prstGeom>
          <a:solidFill>
            <a:schemeClr val="tx1"/>
          </a:solidFill>
        </p:spPr>
        <p:txBody>
          <a:bodyPr wrap="square" rtlCol="0">
            <a:spAutoFit/>
          </a:bodyPr>
          <a:lstStyle/>
          <a:p>
            <a:pPr algn="ctr"/>
            <a:r>
              <a:rPr lang="es-ES" sz="2400" dirty="0" smtClean="0">
                <a:solidFill>
                  <a:schemeClr val="bg1"/>
                </a:solidFill>
                <a:latin typeface="Book Antiqua" panose="02040602050305030304" pitchFamily="18" charset="0"/>
              </a:rPr>
              <a:t>Elvis </a:t>
            </a:r>
            <a:r>
              <a:rPr lang="es-ES" sz="2400" dirty="0">
                <a:solidFill>
                  <a:schemeClr val="bg1"/>
                </a:solidFill>
                <a:latin typeface="Book Antiqua" panose="02040602050305030304" pitchFamily="18" charset="0"/>
              </a:rPr>
              <a:t>Presley frente a Dankeskirche, una iglesia protestante en Bad Nauheim, Alemania, por Peter Perry</a:t>
            </a:r>
          </a:p>
        </p:txBody>
      </p:sp>
      <p:pic>
        <p:nvPicPr>
          <p:cNvPr id="4" name="Imagen 3"/>
          <p:cNvPicPr>
            <a:picLocks noChangeAspect="1"/>
          </p:cNvPicPr>
          <p:nvPr/>
        </p:nvPicPr>
        <p:blipFill rotWithShape="1">
          <a:blip r:embed="rId2">
            <a:extLst>
              <a:ext uri="{28A0092B-C50C-407E-A947-70E740481C1C}">
                <a14:useLocalDpi xmlns:a14="http://schemas.microsoft.com/office/drawing/2010/main" val="0"/>
              </a:ext>
            </a:extLst>
          </a:blip>
          <a:srcRect l="30266" t="23404" r="40352" b="20272"/>
          <a:stretch/>
        </p:blipFill>
        <p:spPr>
          <a:xfrm>
            <a:off x="2367961" y="-40640"/>
            <a:ext cx="6331540" cy="687951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75311820"/>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animEffect transition="in" filter="fade">
                                      <p:cBhvr>
                                        <p:cTn id="9" dur="3000"/>
                                        <p:tgtEl>
                                          <p:spTgt spid="4"/>
                                        </p:tgtEl>
                                      </p:cBhvr>
                                    </p:animEffect>
                                  </p:childTnLst>
                                </p:cTn>
                              </p:par>
                            </p:childTnLst>
                          </p:cTn>
                        </p:par>
                        <p:par>
                          <p:cTn id="10" fill="hold">
                            <p:stCondLst>
                              <p:cond delay="3000"/>
                            </p:stCondLst>
                            <p:childTnLst>
                              <p:par>
                                <p:cTn id="11" presetID="53" presetClass="exit" presetSubtype="32" fill="hold" nodeType="afterEffect">
                                  <p:stCondLst>
                                    <p:cond delay="3400"/>
                                  </p:stCondLst>
                                  <p:childTnLst>
                                    <p:anim calcmode="lin" valueType="num">
                                      <p:cBhvr>
                                        <p:cTn id="12" dur="3000"/>
                                        <p:tgtEl>
                                          <p:spTgt spid="4"/>
                                        </p:tgtEl>
                                        <p:attrNameLst>
                                          <p:attrName>ppt_w</p:attrName>
                                        </p:attrNameLst>
                                      </p:cBhvr>
                                      <p:tavLst>
                                        <p:tav tm="0">
                                          <p:val>
                                            <p:strVal val="ppt_w"/>
                                          </p:val>
                                        </p:tav>
                                        <p:tav tm="100000">
                                          <p:val>
                                            <p:fltVal val="0"/>
                                          </p:val>
                                        </p:tav>
                                      </p:tavLst>
                                    </p:anim>
                                    <p:anim calcmode="lin" valueType="num">
                                      <p:cBhvr>
                                        <p:cTn id="13" dur="3000"/>
                                        <p:tgtEl>
                                          <p:spTgt spid="4"/>
                                        </p:tgtEl>
                                        <p:attrNameLst>
                                          <p:attrName>ppt_h</p:attrName>
                                        </p:attrNameLst>
                                      </p:cBhvr>
                                      <p:tavLst>
                                        <p:tav tm="0">
                                          <p:val>
                                            <p:strVal val="ppt_h"/>
                                          </p:val>
                                        </p:tav>
                                        <p:tav tm="100000">
                                          <p:val>
                                            <p:fltVal val="0"/>
                                          </p:val>
                                        </p:tav>
                                      </p:tavLst>
                                    </p:anim>
                                    <p:animEffect transition="out" filter="fade">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childTnLst>
                          </p:cTn>
                        </p:par>
                        <p:par>
                          <p:cTn id="16" fill="hold">
                            <p:stCondLst>
                              <p:cond delay="9400"/>
                            </p:stCondLst>
                            <p:childTnLst>
                              <p:par>
                                <p:cTn id="17" presetID="10"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1211942" y="6100355"/>
            <a:ext cx="10120085" cy="461665"/>
          </a:xfrm>
          <a:prstGeom prst="rect">
            <a:avLst/>
          </a:prstGeom>
          <a:solidFill>
            <a:schemeClr val="tx1"/>
          </a:solidFill>
        </p:spPr>
        <p:txBody>
          <a:bodyPr wrap="square" rtlCol="0">
            <a:spAutoFit/>
          </a:bodyPr>
          <a:lstStyle/>
          <a:p>
            <a:r>
              <a:rPr lang="es-ES" sz="2400" b="1" dirty="0">
                <a:solidFill>
                  <a:schemeClr val="bg1"/>
                </a:solidFill>
                <a:latin typeface="Book Antiqua" panose="02040602050305030304" pitchFamily="18" charset="0"/>
              </a:rPr>
              <a:t>El Río Ganges por Felipe de Castro Hota Hoffmann Martins</a:t>
            </a:r>
          </a:p>
        </p:txBody>
      </p:sp>
    </p:spTree>
    <p:extLst>
      <p:ext uri="{BB962C8B-B14F-4D97-AF65-F5344CB8AC3E}">
        <p14:creationId xmlns:p14="http://schemas.microsoft.com/office/powerpoint/2010/main" val="34500181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Click="0" advTm="5000">
        <p15:prstTrans prst="pageCurlDouble"/>
      </p:transition>
    </mc:Choice>
    <mc:Fallback xmlns="">
      <p:transition spd="slow" advClick="0" advTm="5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5120" y="0"/>
            <a:ext cx="9068430" cy="6858000"/>
          </a:xfrm>
          <a:prstGeom prst="rect">
            <a:avLst/>
          </a:prstGeom>
        </p:spPr>
      </p:pic>
      <p:sp>
        <p:nvSpPr>
          <p:cNvPr id="3" name="Rectángulo 2"/>
          <p:cNvSpPr/>
          <p:nvPr/>
        </p:nvSpPr>
        <p:spPr>
          <a:xfrm>
            <a:off x="1595120" y="0"/>
            <a:ext cx="8646160" cy="3539430"/>
          </a:xfrm>
          <a:prstGeom prst="rect">
            <a:avLst/>
          </a:prstGeom>
        </p:spPr>
        <p:txBody>
          <a:bodyPr wrap="square">
            <a:spAutoFit/>
          </a:bodyPr>
          <a:lstStyle/>
          <a:p>
            <a:pPr algn="just"/>
            <a:r>
              <a:rPr lang="es-ES" sz="2800" b="1" dirty="0">
                <a:solidFill>
                  <a:schemeClr val="bg1"/>
                </a:solidFill>
                <a:latin typeface="Book Antiqua" panose="02040602050305030304" pitchFamily="18" charset="0"/>
              </a:rPr>
              <a:t>Fotografía del hospital militar Nocton Hall en Lincolnshire, Reino Unido, por Matt Emmett. El hospital fue utilizado por fuerzas estadounidenses en 1984 para tratar a soldados heridos en Iraq. </a:t>
            </a:r>
          </a:p>
          <a:p>
            <a:pPr algn="just"/>
            <a:r>
              <a:rPr lang="es-ES" sz="2800" b="1" dirty="0">
                <a:solidFill>
                  <a:schemeClr val="bg1"/>
                </a:solidFill>
                <a:latin typeface="Book Antiqua" panose="02040602050305030304" pitchFamily="18" charset="0"/>
              </a:rPr>
              <a:t>Alrededor de 35 pacientes recibieron tratamiento médico en sus instalaciones hasta 1995, cuando fué cedido nuevamente a Gran Bretaña.</a:t>
            </a:r>
          </a:p>
          <a:p>
            <a:pPr algn="just"/>
            <a:r>
              <a:rPr lang="es-ES" sz="2800" b="1" dirty="0">
                <a:solidFill>
                  <a:schemeClr val="bg1"/>
                </a:solidFill>
                <a:latin typeface="Book Antiqua" panose="02040602050305030304" pitchFamily="18" charset="0"/>
              </a:rPr>
              <a:t>A continuación, la ganadora.</a:t>
            </a:r>
          </a:p>
        </p:txBody>
      </p:sp>
    </p:spTree>
    <p:extLst>
      <p:ext uri="{BB962C8B-B14F-4D97-AF65-F5344CB8AC3E}">
        <p14:creationId xmlns:p14="http://schemas.microsoft.com/office/powerpoint/2010/main" val="29834263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Click="0" advTm="10000">
        <p15:prstTrans prst="pageCurlDouble"/>
      </p:transition>
    </mc:Choice>
    <mc:Fallback xmlns="">
      <p:transition spd="slow" advClick="0" advTm="10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7098" y="0"/>
            <a:ext cx="9068430" cy="6858000"/>
          </a:xfrm>
          <a:prstGeom prst="rect">
            <a:avLst/>
          </a:prstGeom>
        </p:spPr>
      </p:pic>
    </p:spTree>
    <p:extLst>
      <p:ext uri="{BB962C8B-B14F-4D97-AF65-F5344CB8AC3E}">
        <p14:creationId xmlns:p14="http://schemas.microsoft.com/office/powerpoint/2010/main" val="946602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Click="0" advTm="8000">
        <p15:prstTrans prst="pageCurlDoubl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4000"/>
                                  </p:stCondLst>
                                  <p:childTnLst>
                                    <p:animScale>
                                      <p:cBhvr>
                                        <p:cTn id="6" dur="3000" fill="hold"/>
                                        <p:tgtEl>
                                          <p:spTgt spid="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CuadroTexto 2"/>
          <p:cNvSpPr txBox="1"/>
          <p:nvPr/>
        </p:nvSpPr>
        <p:spPr>
          <a:xfrm>
            <a:off x="2255520" y="5801360"/>
            <a:ext cx="8260080" cy="830997"/>
          </a:xfrm>
          <a:prstGeom prst="rect">
            <a:avLst/>
          </a:prstGeom>
          <a:solidFill>
            <a:schemeClr val="tx1"/>
          </a:solidFill>
        </p:spPr>
        <p:txBody>
          <a:bodyPr wrap="square" rtlCol="0">
            <a:spAutoFit/>
          </a:bodyPr>
          <a:lstStyle/>
          <a:p>
            <a:pPr algn="ctr"/>
            <a:r>
              <a:rPr lang="es-ES" sz="2400" dirty="0">
                <a:solidFill>
                  <a:schemeClr val="bg1"/>
                </a:solidFill>
                <a:latin typeface="Book Antiqua" panose="02040602050305030304" pitchFamily="18" charset="0"/>
              </a:rPr>
              <a:t>Los templos de Bagan por Ana Caroline de Lima, en Birmania</a:t>
            </a:r>
            <a:r>
              <a:rPr lang="es-ES" sz="2400" dirty="0">
                <a:solidFill>
                  <a:schemeClr val="bg1"/>
                </a:solidFill>
              </a:rPr>
              <a:t>.</a:t>
            </a:r>
          </a:p>
        </p:txBody>
      </p:sp>
    </p:spTree>
    <p:extLst>
      <p:ext uri="{BB962C8B-B14F-4D97-AF65-F5344CB8AC3E}">
        <p14:creationId xmlns:p14="http://schemas.microsoft.com/office/powerpoint/2010/main" val="6736462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pageCurlDouble"/>
      </p:transition>
    </mc:Choice>
    <mc:Fallback xmlns="">
      <p:transition spd="slow" advClick="0" advTm="5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9136" y="0"/>
            <a:ext cx="9833727" cy="6858000"/>
          </a:xfrm>
          <a:prstGeom prst="rect">
            <a:avLst/>
          </a:prstGeom>
        </p:spPr>
      </p:pic>
      <p:sp>
        <p:nvSpPr>
          <p:cNvPr id="3" name="CuadroTexto 2"/>
          <p:cNvSpPr txBox="1"/>
          <p:nvPr/>
        </p:nvSpPr>
        <p:spPr>
          <a:xfrm>
            <a:off x="1107440" y="6004560"/>
            <a:ext cx="10485119" cy="830997"/>
          </a:xfrm>
          <a:prstGeom prst="rect">
            <a:avLst/>
          </a:prstGeom>
          <a:noFill/>
        </p:spPr>
        <p:txBody>
          <a:bodyPr wrap="square" rtlCol="0">
            <a:spAutoFit/>
          </a:bodyPr>
          <a:lstStyle/>
          <a:p>
            <a:pPr algn="ctr"/>
            <a:r>
              <a:rPr lang="es-ES" sz="2400" dirty="0">
                <a:solidFill>
                  <a:schemeClr val="bg1"/>
                </a:solidFill>
                <a:latin typeface="Book Antiqua" panose="02040602050305030304" pitchFamily="18" charset="0"/>
              </a:rPr>
              <a:t>Caerphilly Castle por Matthew Browne</a:t>
            </a:r>
            <a:r>
              <a:rPr lang="es-ES" sz="2400" dirty="0" smtClean="0">
                <a:solidFill>
                  <a:schemeClr val="bg1"/>
                </a:solidFill>
                <a:latin typeface="Book Antiqua" panose="02040602050305030304" pitchFamily="18" charset="0"/>
              </a:rPr>
              <a:t>, </a:t>
            </a:r>
            <a:r>
              <a:rPr lang="es-ES" sz="2400" dirty="0">
                <a:solidFill>
                  <a:schemeClr val="bg1"/>
                </a:solidFill>
                <a:latin typeface="Book Antiqua" panose="02040602050305030304" pitchFamily="18" charset="0"/>
              </a:rPr>
              <a:t>un castillo </a:t>
            </a:r>
            <a:r>
              <a:rPr lang="es-ES" sz="2400" dirty="0" smtClean="0">
                <a:solidFill>
                  <a:schemeClr val="bg1"/>
                </a:solidFill>
                <a:latin typeface="Book Antiqua" panose="02040602050305030304" pitchFamily="18" charset="0"/>
              </a:rPr>
              <a:t>construído </a:t>
            </a:r>
            <a:r>
              <a:rPr lang="es-ES" sz="2400" dirty="0">
                <a:solidFill>
                  <a:schemeClr val="bg1"/>
                </a:solidFill>
                <a:latin typeface="Book Antiqua" panose="02040602050305030304" pitchFamily="18" charset="0"/>
              </a:rPr>
              <a:t>en la segunda mitad del </a:t>
            </a:r>
            <a:r>
              <a:rPr lang="es-ES" sz="2400" dirty="0" smtClean="0">
                <a:solidFill>
                  <a:schemeClr val="bg1"/>
                </a:solidFill>
                <a:latin typeface="Book Antiqua" panose="02040602050305030304" pitchFamily="18" charset="0"/>
              </a:rPr>
              <a:t>siglo XIII.</a:t>
            </a:r>
            <a:endParaRPr lang="es-ES" sz="2400" dirty="0">
              <a:solidFill>
                <a:schemeClr val="bg1"/>
              </a:solidFill>
              <a:latin typeface="Book Antiqua" panose="02040602050305030304" pitchFamily="18" charset="0"/>
            </a:endParaRPr>
          </a:p>
        </p:txBody>
      </p:sp>
    </p:spTree>
    <p:extLst>
      <p:ext uri="{BB962C8B-B14F-4D97-AF65-F5344CB8AC3E}">
        <p14:creationId xmlns:p14="http://schemas.microsoft.com/office/powerpoint/2010/main" val="33394042"/>
      </p:ext>
    </p:extLst>
  </p:cSld>
  <p:clrMapOvr>
    <a:masterClrMapping/>
  </p:clrMapOvr>
  <mc:AlternateContent xmlns:mc="http://schemas.openxmlformats.org/markup-compatibility/2006" xmlns:p14="http://schemas.microsoft.com/office/powerpoint/2010/main">
    <mc:Choice Requires="p14">
      <p:transition spd="slow" p14:dur="2000" advClick="0" advTm="5000">
        <p14:flash/>
      </p:transition>
    </mc:Choice>
    <mc:Fallback xmlns="">
      <p:transition spd="slow" advClick="0" advTm="5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05760" y="0"/>
            <a:ext cx="6187440" cy="6858000"/>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3749040" y="6146800"/>
            <a:ext cx="4815840" cy="461665"/>
          </a:xfrm>
          <a:prstGeom prst="rect">
            <a:avLst/>
          </a:prstGeom>
          <a:noFill/>
        </p:spPr>
        <p:txBody>
          <a:bodyPr wrap="square" rtlCol="0">
            <a:spAutoFit/>
          </a:bodyPr>
          <a:lstStyle/>
          <a:p>
            <a:pPr algn="ctr"/>
            <a:r>
              <a:rPr lang="es-ES" sz="2400" b="1" dirty="0">
                <a:solidFill>
                  <a:schemeClr val="bg1"/>
                </a:solidFill>
              </a:rPr>
              <a:t>Venecia por Mike Morton</a:t>
            </a:r>
          </a:p>
        </p:txBody>
      </p:sp>
    </p:spTree>
    <p:extLst>
      <p:ext uri="{BB962C8B-B14F-4D97-AF65-F5344CB8AC3E}">
        <p14:creationId xmlns:p14="http://schemas.microsoft.com/office/powerpoint/2010/main" val="4226817184"/>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62545" y="0"/>
            <a:ext cx="8866909" cy="6858000"/>
          </a:xfrm>
          <a:prstGeom prst="rect">
            <a:avLst/>
          </a:prstGeom>
        </p:spPr>
      </p:pic>
      <p:sp>
        <p:nvSpPr>
          <p:cNvPr id="3" name="CuadroTexto 2"/>
          <p:cNvSpPr txBox="1"/>
          <p:nvPr/>
        </p:nvSpPr>
        <p:spPr>
          <a:xfrm>
            <a:off x="3342640" y="6146800"/>
            <a:ext cx="5943600" cy="461665"/>
          </a:xfrm>
          <a:prstGeom prst="rect">
            <a:avLst/>
          </a:prstGeom>
          <a:noFill/>
        </p:spPr>
        <p:txBody>
          <a:bodyPr wrap="square" rtlCol="0">
            <a:spAutoFit/>
          </a:bodyPr>
          <a:lstStyle/>
          <a:p>
            <a:pPr algn="ctr"/>
            <a:r>
              <a:rPr lang="es-ES" sz="2400" b="1" dirty="0" smtClean="0">
                <a:solidFill>
                  <a:schemeClr val="bg1"/>
                </a:solidFill>
              </a:rPr>
              <a:t>La </a:t>
            </a:r>
            <a:r>
              <a:rPr lang="es-ES" sz="2400" b="1" dirty="0">
                <a:solidFill>
                  <a:schemeClr val="bg1"/>
                </a:solidFill>
              </a:rPr>
              <a:t>Catedral de Rochester por Paul </a:t>
            </a:r>
            <a:r>
              <a:rPr lang="es-ES" sz="2400" b="1" dirty="0" smtClean="0">
                <a:solidFill>
                  <a:schemeClr val="bg1"/>
                </a:solidFill>
              </a:rPr>
              <a:t>Parkinson</a:t>
            </a:r>
            <a:endParaRPr lang="es-ES" b="1" dirty="0"/>
          </a:p>
        </p:txBody>
      </p:sp>
    </p:spTree>
    <p:extLst>
      <p:ext uri="{BB962C8B-B14F-4D97-AF65-F5344CB8AC3E}">
        <p14:creationId xmlns:p14="http://schemas.microsoft.com/office/powerpoint/2010/main" val="3483073817"/>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2001520" y="6014720"/>
            <a:ext cx="7264400" cy="461665"/>
          </a:xfrm>
          <a:prstGeom prst="rect">
            <a:avLst/>
          </a:prstGeom>
          <a:noFill/>
        </p:spPr>
        <p:txBody>
          <a:bodyPr wrap="square" rtlCol="0">
            <a:spAutoFit/>
          </a:bodyPr>
          <a:lstStyle/>
          <a:p>
            <a:pPr algn="ctr"/>
            <a:r>
              <a:rPr lang="es-ES" sz="2400" b="1" dirty="0">
                <a:solidFill>
                  <a:schemeClr val="bg1"/>
                </a:solidFill>
              </a:rPr>
              <a:t>La Puerta de Brandeburgo por Peter Hagger (Berlín)</a:t>
            </a:r>
          </a:p>
        </p:txBody>
      </p:sp>
    </p:spTree>
    <p:extLst>
      <p:ext uri="{BB962C8B-B14F-4D97-AF65-F5344CB8AC3E}">
        <p14:creationId xmlns:p14="http://schemas.microsoft.com/office/powerpoint/2010/main" val="1944883859"/>
      </p:ext>
    </p:extLst>
  </p:cSld>
  <p:clrMapOvr>
    <a:masterClrMapping/>
  </p:clrMapOvr>
  <mc:AlternateContent xmlns:mc="http://schemas.openxmlformats.org/markup-compatibility/2006" xmlns:p14="http://schemas.microsoft.com/office/powerpoint/2010/main">
    <mc:Choice Requires="p14">
      <p:transition spd="slow" p14:dur="2000" advClick="0" advTm="5000">
        <p14:flash/>
      </p:transition>
    </mc:Choice>
    <mc:Fallback xmlns="">
      <p:transition spd="slow" advClick="0" advTm="5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1999" cy="6858000"/>
          </a:xfrm>
          <a:prstGeom prst="rect">
            <a:avLst/>
          </a:prstGeom>
        </p:spPr>
      </p:pic>
      <p:sp>
        <p:nvSpPr>
          <p:cNvPr id="3" name="CuadroTexto 2"/>
          <p:cNvSpPr txBox="1"/>
          <p:nvPr/>
        </p:nvSpPr>
        <p:spPr>
          <a:xfrm>
            <a:off x="2037080" y="6035040"/>
            <a:ext cx="8549640" cy="461665"/>
          </a:xfrm>
          <a:prstGeom prst="rect">
            <a:avLst/>
          </a:prstGeom>
          <a:noFill/>
        </p:spPr>
        <p:txBody>
          <a:bodyPr wrap="square" rtlCol="0">
            <a:spAutoFit/>
          </a:bodyPr>
          <a:lstStyle/>
          <a:p>
            <a:r>
              <a:rPr lang="es-ES" sz="2400" dirty="0" smtClean="0">
                <a:solidFill>
                  <a:schemeClr val="bg1"/>
                </a:solidFill>
              </a:rPr>
              <a:t>Penarth </a:t>
            </a:r>
            <a:r>
              <a:rPr lang="es-ES" sz="2400" dirty="0">
                <a:solidFill>
                  <a:schemeClr val="bg1"/>
                </a:solidFill>
              </a:rPr>
              <a:t>Pier por Mathew Browne, un muelle inaugurado en </a:t>
            </a:r>
            <a:r>
              <a:rPr lang="es-ES" sz="2400" dirty="0" smtClean="0">
                <a:solidFill>
                  <a:schemeClr val="bg1"/>
                </a:solidFill>
              </a:rPr>
              <a:t>1898.</a:t>
            </a:r>
            <a:endParaRPr lang="es-ES" sz="2400" dirty="0">
              <a:solidFill>
                <a:schemeClr val="bg1"/>
              </a:solidFill>
            </a:endParaRPr>
          </a:p>
        </p:txBody>
      </p:sp>
    </p:spTree>
    <p:extLst>
      <p:ext uri="{BB962C8B-B14F-4D97-AF65-F5344CB8AC3E}">
        <p14:creationId xmlns:p14="http://schemas.microsoft.com/office/powerpoint/2010/main" val="2685472137"/>
      </p:ext>
    </p:extLst>
  </p:cSld>
  <p:clrMapOvr>
    <a:masterClrMapping/>
  </p:clrMapOvr>
  <mc:AlternateContent xmlns:mc="http://schemas.openxmlformats.org/markup-compatibility/2006" xmlns:p14="http://schemas.microsoft.com/office/powerpoint/2010/main">
    <mc:Choice Requires="p14">
      <p:transition spd="slow" p14:dur="3900" advClick="0" advTm="7000">
        <p14:glitter pattern="hexagon"/>
      </p:transition>
    </mc:Choice>
    <mc:Fallback xmlns="">
      <p:transition spd="slow" advClick="0" advTm="7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08013" y="0"/>
            <a:ext cx="4775974" cy="6858000"/>
          </a:xfrm>
          <a:prstGeom prst="rect">
            <a:avLst/>
          </a:prstGeom>
        </p:spPr>
      </p:pic>
      <p:pic>
        <p:nvPicPr>
          <p:cNvPr id="3" name="Imagen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56387" y="0"/>
            <a:ext cx="7079226" cy="6858000"/>
          </a:xfrm>
          <a:prstGeom prst="rect">
            <a:avLst/>
          </a:prstGeom>
        </p:spPr>
      </p:pic>
      <p:sp>
        <p:nvSpPr>
          <p:cNvPr id="4" name="Rectángulo 3"/>
          <p:cNvSpPr/>
          <p:nvPr/>
        </p:nvSpPr>
        <p:spPr>
          <a:xfrm>
            <a:off x="1480458" y="6044978"/>
            <a:ext cx="8958942" cy="830997"/>
          </a:xfrm>
          <a:prstGeom prst="rect">
            <a:avLst/>
          </a:prstGeom>
        </p:spPr>
        <p:txBody>
          <a:bodyPr wrap="square">
            <a:spAutoFit/>
          </a:bodyPr>
          <a:lstStyle/>
          <a:p>
            <a:r>
              <a:rPr lang="es-ES" sz="2400" dirty="0">
                <a:solidFill>
                  <a:schemeClr val="bg1"/>
                </a:solidFill>
                <a:latin typeface="Book Antiqua" panose="02040602050305030304" pitchFamily="18" charset="0"/>
              </a:rPr>
              <a:t>Tintagel Castle por Marge Losasso. La estatua es de Gallos, que significa “poder” en el dialecto de Cornwall, Reino </a:t>
            </a:r>
            <a:r>
              <a:rPr lang="es-ES" sz="2400" dirty="0" smtClean="0">
                <a:solidFill>
                  <a:schemeClr val="bg1"/>
                </a:solidFill>
                <a:latin typeface="Book Antiqua" panose="02040602050305030304" pitchFamily="18" charset="0"/>
              </a:rPr>
              <a:t>Unido.</a:t>
            </a:r>
            <a:endParaRPr lang="es-ES" sz="2400" dirty="0">
              <a:solidFill>
                <a:schemeClr val="bg1"/>
              </a:solidFill>
              <a:latin typeface="Book Antiqua" panose="02040602050305030304" pitchFamily="18" charset="0"/>
            </a:endParaRPr>
          </a:p>
        </p:txBody>
      </p:sp>
    </p:spTree>
    <p:extLst>
      <p:ext uri="{BB962C8B-B14F-4D97-AF65-F5344CB8AC3E}">
        <p14:creationId xmlns:p14="http://schemas.microsoft.com/office/powerpoint/2010/main" val="77303093"/>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3000"/>
                                  </p:stCondLst>
                                  <p:childTnLst>
                                    <p:animScale>
                                      <p:cBhvr>
                                        <p:cTn id="6" dur="2000" fill="hold"/>
                                        <p:tgtEl>
                                          <p:spTgt spid="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0640"/>
            <a:ext cx="12192000" cy="6898640"/>
          </a:xfrm>
          <a:prstGeom prst="rect">
            <a:avLst/>
          </a:prstGeom>
        </p:spPr>
      </p:pic>
      <p:sp>
        <p:nvSpPr>
          <p:cNvPr id="5" name="Rectángulo 4"/>
          <p:cNvSpPr/>
          <p:nvPr/>
        </p:nvSpPr>
        <p:spPr>
          <a:xfrm>
            <a:off x="1693145" y="5957054"/>
            <a:ext cx="9090950" cy="461665"/>
          </a:xfrm>
          <a:prstGeom prst="rect">
            <a:avLst/>
          </a:prstGeom>
        </p:spPr>
        <p:txBody>
          <a:bodyPr wrap="none">
            <a:spAutoFit/>
          </a:bodyPr>
          <a:lstStyle/>
          <a:p>
            <a:r>
              <a:rPr lang="es-ES" sz="2400" dirty="0">
                <a:solidFill>
                  <a:schemeClr val="bg1"/>
                </a:solidFill>
                <a:latin typeface="Book Antiqua" panose="02040602050305030304" pitchFamily="18" charset="0"/>
              </a:rPr>
              <a:t>Cook Bank Building por Mike Butler, en Nevada, Estados </a:t>
            </a:r>
            <a:r>
              <a:rPr lang="es-ES" sz="2400" dirty="0" smtClean="0">
                <a:solidFill>
                  <a:schemeClr val="bg1"/>
                </a:solidFill>
                <a:latin typeface="Book Antiqua" panose="02040602050305030304" pitchFamily="18" charset="0"/>
              </a:rPr>
              <a:t>Unidos.</a:t>
            </a:r>
            <a:endParaRPr lang="es-ES" sz="2400" dirty="0">
              <a:solidFill>
                <a:schemeClr val="bg1"/>
              </a:solidFill>
              <a:latin typeface="Book Antiqua" panose="02040602050305030304" pitchFamily="18" charset="0"/>
            </a:endParaRPr>
          </a:p>
        </p:txBody>
      </p:sp>
    </p:spTree>
    <p:extLst>
      <p:ext uri="{BB962C8B-B14F-4D97-AF65-F5344CB8AC3E}">
        <p14:creationId xmlns:p14="http://schemas.microsoft.com/office/powerpoint/2010/main" val="3737435619"/>
      </p:ext>
    </p:extLst>
  </p:cSld>
  <p:clrMapOvr>
    <a:masterClrMapping/>
  </p:clrMapOvr>
  <mc:AlternateContent xmlns:mc="http://schemas.openxmlformats.org/markup-compatibility/2006" xmlns:p14="http://schemas.microsoft.com/office/powerpoint/2010/main">
    <mc:Choice Requires="p14">
      <p:transition spd="slow" p14:dur="2000" advClick="0" advTm="5000">
        <p14:flash/>
      </p:transition>
    </mc:Choice>
    <mc:Fallback xmlns="">
      <p:transition spd="slow" advClick="0" advTm="5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46773" y="0"/>
            <a:ext cx="4775974" cy="6858000"/>
          </a:xfrm>
          <a:prstGeom prst="rect">
            <a:avLst/>
          </a:prstGeom>
          <a:ln>
            <a:solidFill>
              <a:schemeClr val="tx1"/>
            </a:solidFill>
          </a:ln>
        </p:spPr>
      </p:pic>
      <p:sp>
        <p:nvSpPr>
          <p:cNvPr id="4" name="Rectángulo 3"/>
          <p:cNvSpPr/>
          <p:nvPr/>
        </p:nvSpPr>
        <p:spPr>
          <a:xfrm>
            <a:off x="477520" y="3244334"/>
            <a:ext cx="11714480" cy="369332"/>
          </a:xfrm>
          <a:prstGeom prst="rect">
            <a:avLst/>
          </a:prstGeom>
        </p:spPr>
        <p:txBody>
          <a:bodyPr wrap="square">
            <a:spAutoFit/>
          </a:bodyPr>
          <a:lstStyle/>
          <a:p>
            <a:r>
              <a:rPr lang="es-ES" dirty="0"/>
              <a:t>Lewis</a:t>
            </a:r>
          </a:p>
        </p:txBody>
      </p:sp>
      <p:sp>
        <p:nvSpPr>
          <p:cNvPr id="9" name="Rectángulo 8"/>
          <p:cNvSpPr/>
          <p:nvPr/>
        </p:nvSpPr>
        <p:spPr>
          <a:xfrm>
            <a:off x="46210" y="5700375"/>
            <a:ext cx="12049760" cy="830997"/>
          </a:xfrm>
          <a:prstGeom prst="rect">
            <a:avLst/>
          </a:prstGeom>
        </p:spPr>
        <p:txBody>
          <a:bodyPr wrap="square">
            <a:spAutoFit/>
          </a:bodyPr>
          <a:lstStyle/>
          <a:p>
            <a:pPr algn="ctr"/>
            <a:r>
              <a:rPr lang="es-ES" sz="2400" dirty="0">
                <a:solidFill>
                  <a:schemeClr val="bg1"/>
                </a:solidFill>
                <a:latin typeface="Book Antiqua" panose="02040602050305030304" pitchFamily="18" charset="0"/>
              </a:rPr>
              <a:t>Tewkesbury Abbey, en Gloucestershire, por Matthew Lewis. Se trata de una </a:t>
            </a:r>
            <a:r>
              <a:rPr lang="es-ES" sz="2400" b="1" dirty="0">
                <a:solidFill>
                  <a:schemeClr val="bg1"/>
                </a:solidFill>
                <a:latin typeface="Book Antiqua" panose="02040602050305030304" pitchFamily="18" charset="0"/>
              </a:rPr>
              <a:t>abadía</a:t>
            </a:r>
            <a:r>
              <a:rPr lang="es-ES" sz="2400" dirty="0">
                <a:solidFill>
                  <a:schemeClr val="bg1"/>
                </a:solidFill>
                <a:latin typeface="Book Antiqua" panose="02040602050305030304" pitchFamily="18" charset="0"/>
              </a:rPr>
              <a:t> del </a:t>
            </a:r>
            <a:r>
              <a:rPr lang="es-ES" sz="2400" dirty="0">
                <a:solidFill>
                  <a:schemeClr val="bg1"/>
                </a:solidFill>
              </a:rPr>
              <a:t>siglo VII que representa uno de los primeros ejemplos de la arquitectura </a:t>
            </a:r>
            <a:r>
              <a:rPr lang="es-ES" sz="2400" dirty="0" smtClean="0">
                <a:solidFill>
                  <a:schemeClr val="bg1"/>
                </a:solidFill>
              </a:rPr>
              <a:t>normanda.</a:t>
            </a:r>
            <a:endParaRPr lang="es-ES" sz="2400" dirty="0">
              <a:solidFill>
                <a:schemeClr val="bg1"/>
              </a:solidFill>
            </a:endParaRPr>
          </a:p>
        </p:txBody>
      </p:sp>
    </p:spTree>
    <p:extLst>
      <p:ext uri="{BB962C8B-B14F-4D97-AF65-F5344CB8AC3E}">
        <p14:creationId xmlns:p14="http://schemas.microsoft.com/office/powerpoint/2010/main" val="1374992344"/>
      </p:ext>
    </p:extLst>
  </p:cSld>
  <p:clrMapOvr>
    <a:masterClrMapping/>
  </p:clrMapOvr>
  <mc:AlternateContent xmlns:mc="http://schemas.openxmlformats.org/markup-compatibility/2006" xmlns:p14="http://schemas.microsoft.com/office/powerpoint/2010/main">
    <mc:Choice Requires="p14">
      <p:transition spd="slow" p14:dur="1500" advClick="0" advTm="8000">
        <p:fade/>
      </p:transition>
    </mc:Choice>
    <mc:Fallback xmlns="">
      <p:transition spd="slow" advClick="0" advTm="8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1848756" y="1611085"/>
            <a:ext cx="8882744" cy="2923877"/>
          </a:xfrm>
          <a:prstGeom prst="rect">
            <a:avLst/>
          </a:prstGeom>
          <a:noFill/>
        </p:spPr>
        <p:txBody>
          <a:bodyPr wrap="square" rtlCol="0">
            <a:spAutoFit/>
          </a:bodyPr>
          <a:lstStyle/>
          <a:p>
            <a:r>
              <a:rPr lang="es-ES" sz="3200" dirty="0" smtClean="0">
                <a:solidFill>
                  <a:schemeClr val="bg1"/>
                </a:solidFill>
                <a:latin typeface="Rosewood Std Regular" panose="04090804040204020202" pitchFamily="82" charset="0"/>
              </a:rPr>
              <a:t>Templos abandonados y lugares olvidados.</a:t>
            </a:r>
          </a:p>
          <a:p>
            <a:r>
              <a:rPr lang="es-ES" sz="3200" dirty="0" smtClean="0">
                <a:solidFill>
                  <a:schemeClr val="bg1"/>
                </a:solidFill>
                <a:latin typeface="Rosewood Std Regular" panose="04090804040204020202" pitchFamily="82" charset="0"/>
              </a:rPr>
              <a:t>Fotografía histórica – 2017 – Imágenes de internet.</a:t>
            </a:r>
          </a:p>
          <a:p>
            <a:r>
              <a:rPr lang="es-ES" sz="3200" dirty="0">
                <a:solidFill>
                  <a:schemeClr val="bg1"/>
                </a:solidFill>
                <a:latin typeface="Rosewood Std Regular" panose="04090804040204020202" pitchFamily="82" charset="0"/>
              </a:rPr>
              <a:t>Música: Carlos Nuñez – Sinfónica de Galicia – Santiago de Compostela</a:t>
            </a:r>
            <a:endParaRPr lang="es-ES" sz="3200" dirty="0" smtClean="0">
              <a:solidFill>
                <a:schemeClr val="bg1"/>
              </a:solidFill>
              <a:latin typeface="Rosewood Std Regular" panose="04090804040204020202" pitchFamily="82" charset="0"/>
            </a:endParaRPr>
          </a:p>
          <a:p>
            <a:r>
              <a:rPr lang="es-ES" sz="2400" dirty="0">
                <a:solidFill>
                  <a:schemeClr val="bg1"/>
                </a:solidFill>
                <a:latin typeface="Rosewood Std Regular" panose="04090804040204020202" pitchFamily="82" charset="0"/>
              </a:rPr>
              <a:t>Presentación: </a:t>
            </a:r>
            <a:r>
              <a:rPr lang="es-ES" sz="2400" dirty="0" smtClean="0">
                <a:solidFill>
                  <a:schemeClr val="bg1"/>
                </a:solidFill>
                <a:latin typeface="Rosewood Std Regular" panose="04090804040204020202" pitchFamily="82" charset="0"/>
              </a:rPr>
              <a:t>Cholulita</a:t>
            </a:r>
            <a:endParaRPr lang="es-ES" sz="2400" dirty="0">
              <a:solidFill>
                <a:schemeClr val="bg1"/>
              </a:solidFill>
              <a:latin typeface="Book Antiqua" panose="02040602050305030304" pitchFamily="18" charset="0"/>
            </a:endParaRPr>
          </a:p>
        </p:txBody>
      </p:sp>
    </p:spTree>
    <p:extLst>
      <p:ext uri="{BB962C8B-B14F-4D97-AF65-F5344CB8AC3E}">
        <p14:creationId xmlns:p14="http://schemas.microsoft.com/office/powerpoint/2010/main" val="1498830167"/>
      </p:ext>
    </p:extLst>
  </p:cSld>
  <p:clrMapOvr>
    <a:masterClrMapping/>
  </p:clrMapOvr>
  <mc:AlternateContent xmlns:mc="http://schemas.openxmlformats.org/markup-compatibility/2006" xmlns:p14="http://schemas.microsoft.com/office/powerpoint/2010/main">
    <mc:Choice Requires="p14">
      <p:transition p14:dur="10" advClick="0" advTm="20000"/>
    </mc:Choice>
    <mc:Fallback xmlns="">
      <p:transition advClick="0" advTm="2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2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2000"/>
                                        <p:tgtEl>
                                          <p:spTgt spid="2">
                                            <p:txEl>
                                              <p:pRg st="0" end="0"/>
                                            </p:txEl>
                                          </p:spTgt>
                                        </p:tgtEl>
                                      </p:cBhvr>
                                    </p:animEffect>
                                  </p:childTnLst>
                                </p:cTn>
                              </p:par>
                            </p:childTnLst>
                          </p:cTn>
                        </p:par>
                        <p:par>
                          <p:cTn id="8" fill="hold">
                            <p:stCondLst>
                              <p:cond delay="4000"/>
                            </p:stCondLst>
                            <p:childTnLst>
                              <p:par>
                                <p:cTn id="9" presetID="14" presetClass="entr" presetSubtype="10" fill="hold" grpId="0" nodeType="afterEffect">
                                  <p:stCondLst>
                                    <p:cond delay="200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randombar(horizontal)">
                                      <p:cBhvr>
                                        <p:cTn id="11" dur="2000"/>
                                        <p:tgtEl>
                                          <p:spTgt spid="2">
                                            <p:txEl>
                                              <p:pRg st="1" end="1"/>
                                            </p:txEl>
                                          </p:spTgt>
                                        </p:tgtEl>
                                      </p:cBhvr>
                                    </p:animEffect>
                                  </p:childTnLst>
                                </p:cTn>
                              </p:par>
                            </p:childTnLst>
                          </p:cTn>
                        </p:par>
                        <p:par>
                          <p:cTn id="12" fill="hold">
                            <p:stCondLst>
                              <p:cond delay="8000"/>
                            </p:stCondLst>
                            <p:childTnLst>
                              <p:par>
                                <p:cTn id="13" presetID="14" presetClass="entr" presetSubtype="10" fill="hold" grpId="0" nodeType="afterEffect">
                                  <p:stCondLst>
                                    <p:cond delay="200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5" dur="2000"/>
                                        <p:tgtEl>
                                          <p:spTgt spid="2">
                                            <p:txEl>
                                              <p:pRg st="2" end="2"/>
                                            </p:txEl>
                                          </p:spTgt>
                                        </p:tgtEl>
                                      </p:cBhvr>
                                    </p:animEffect>
                                  </p:childTnLst>
                                </p:cTn>
                              </p:par>
                            </p:childTnLst>
                          </p:cTn>
                        </p:par>
                        <p:par>
                          <p:cTn id="16" fill="hold">
                            <p:stCondLst>
                              <p:cond delay="12000"/>
                            </p:stCondLst>
                            <p:childTnLst>
                              <p:par>
                                <p:cTn id="17" presetID="14" presetClass="entr" presetSubtype="10" fill="hold" grpId="0" nodeType="afterEffect">
                                  <p:stCondLst>
                                    <p:cond delay="200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9" dur="2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rPr>
              <a:t>¿Te ha gustado?</a:t>
            </a:r>
            <a:r>
              <a:rPr lang="es-ES" altLang="es-ES" sz="4800">
                <a:solidFill>
                  <a:srgbClr val="000000"/>
                </a:solidFill>
                <a:latin typeface="Kristen ITC" panose="03050502040202030202" pitchFamily="66" charset="0"/>
              </a:rPr>
              <a:t> </a:t>
            </a:r>
            <a:br>
              <a:rPr lang="es-ES" altLang="es-ES" sz="4800">
                <a:solidFill>
                  <a:srgbClr val="000000"/>
                </a:solidFill>
                <a:latin typeface="Kristen ITC" panose="03050502040202030202" pitchFamily="66" charset="0"/>
              </a:rPr>
            </a:br>
            <a:r>
              <a:rPr lang="es-ES" altLang="es-ES" sz="4400">
                <a:solidFill>
                  <a:srgbClr val="000000"/>
                </a:solidFill>
                <a:latin typeface="Kristen ITC" panose="03050502040202030202" pitchFamily="66" charset="0"/>
              </a:rPr>
              <a:t>Puedes ver más entrando </a:t>
            </a:r>
            <a:br>
              <a:rPr lang="es-ES" altLang="es-ES" sz="4400">
                <a:solidFill>
                  <a:srgbClr val="000000"/>
                </a:solidFill>
                <a:latin typeface="Kristen ITC" panose="03050502040202030202" pitchFamily="66" charset="0"/>
              </a:rPr>
            </a:br>
            <a:r>
              <a:rPr lang="es-ES" altLang="es-ES" sz="4400" b="1">
                <a:solidFill>
                  <a:srgbClr val="40F903"/>
                </a:solidFill>
                <a:latin typeface="Kristen ITC" panose="03050502040202030202" pitchFamily="66" charset="0"/>
                <a:hlinkClick r:id="rId2"/>
              </a:rPr>
              <a:t>Aquí</a:t>
            </a:r>
            <a:endParaRPr lang="es-ES" alt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5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1275</TotalTime>
  <Words>558</Words>
  <Application>Microsoft Office PowerPoint</Application>
  <PresentationFormat>Panorámica</PresentationFormat>
  <Paragraphs>36</Paragraphs>
  <Slides>24</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24</vt:i4>
      </vt:variant>
    </vt:vector>
  </HeadingPairs>
  <TitlesOfParts>
    <vt:vector size="32" baseType="lpstr">
      <vt:lpstr>Arial</vt:lpstr>
      <vt:lpstr>Book Antiqua</vt:lpstr>
      <vt:lpstr>Calibri</vt:lpstr>
      <vt:lpstr>Calibri Light</vt:lpstr>
      <vt:lpstr>Kristen ITC</vt:lpstr>
      <vt:lpstr>Rosewood Std Regular</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Nelide Venerucci</dc:creator>
  <cp:lastModifiedBy>Nelide Venerucci</cp:lastModifiedBy>
  <cp:revision>123</cp:revision>
  <dcterms:created xsi:type="dcterms:W3CDTF">2017-11-22T19:53:10Z</dcterms:created>
  <dcterms:modified xsi:type="dcterms:W3CDTF">2018-03-05T19:18:00Z</dcterms:modified>
</cp:coreProperties>
</file>