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5" r:id="rId1"/>
    <p:sldMasterId id="2147484026" r:id="rId2"/>
  </p:sldMasterIdLst>
  <p:notesMasterIdLst>
    <p:notesMasterId r:id="rId61"/>
  </p:notesMasterIdLst>
  <p:sldIdLst>
    <p:sldId id="344" r:id="rId3"/>
    <p:sldId id="348" r:id="rId4"/>
    <p:sldId id="338" r:id="rId5"/>
    <p:sldId id="257" r:id="rId6"/>
    <p:sldId id="258" r:id="rId7"/>
    <p:sldId id="271" r:id="rId8"/>
    <p:sldId id="259" r:id="rId9"/>
    <p:sldId id="264" r:id="rId10"/>
    <p:sldId id="266" r:id="rId11"/>
    <p:sldId id="269" r:id="rId12"/>
    <p:sldId id="288" r:id="rId13"/>
    <p:sldId id="267" r:id="rId14"/>
    <p:sldId id="265" r:id="rId15"/>
    <p:sldId id="268" r:id="rId16"/>
    <p:sldId id="270" r:id="rId17"/>
    <p:sldId id="272" r:id="rId18"/>
    <p:sldId id="273" r:id="rId19"/>
    <p:sldId id="274" r:id="rId20"/>
    <p:sldId id="275" r:id="rId21"/>
    <p:sldId id="276" r:id="rId22"/>
    <p:sldId id="277" r:id="rId23"/>
    <p:sldId id="280" r:id="rId24"/>
    <p:sldId id="278" r:id="rId25"/>
    <p:sldId id="279" r:id="rId26"/>
    <p:sldId id="297" r:id="rId27"/>
    <p:sldId id="260" r:id="rId28"/>
    <p:sldId id="281" r:id="rId29"/>
    <p:sldId id="282" r:id="rId30"/>
    <p:sldId id="283" r:id="rId31"/>
    <p:sldId id="286" r:id="rId32"/>
    <p:sldId id="293" r:id="rId33"/>
    <p:sldId id="289" r:id="rId34"/>
    <p:sldId id="291" r:id="rId35"/>
    <p:sldId id="284" r:id="rId36"/>
    <p:sldId id="285" r:id="rId37"/>
    <p:sldId id="294" r:id="rId38"/>
    <p:sldId id="342" r:id="rId39"/>
    <p:sldId id="295" r:id="rId40"/>
    <p:sldId id="262" r:id="rId41"/>
    <p:sldId id="298" r:id="rId42"/>
    <p:sldId id="343" r:id="rId43"/>
    <p:sldId id="290" r:id="rId44"/>
    <p:sldId id="296" r:id="rId45"/>
    <p:sldId id="317" r:id="rId46"/>
    <p:sldId id="325" r:id="rId47"/>
    <p:sldId id="324" r:id="rId48"/>
    <p:sldId id="347" r:id="rId49"/>
    <p:sldId id="323" r:id="rId50"/>
    <p:sldId id="321" r:id="rId51"/>
    <p:sldId id="328" r:id="rId52"/>
    <p:sldId id="327" r:id="rId53"/>
    <p:sldId id="329" r:id="rId54"/>
    <p:sldId id="330" r:id="rId55"/>
    <p:sldId id="332" r:id="rId56"/>
    <p:sldId id="331" r:id="rId57"/>
    <p:sldId id="334" r:id="rId58"/>
    <p:sldId id="320" r:id="rId59"/>
    <p:sldId id="349" r:id="rId60"/>
  </p:sldIdLst>
  <p:sldSz cx="9144000" cy="5715000" type="screen16x10"/>
  <p:notesSz cx="6858000" cy="9144000"/>
  <p:photoAlbum/>
  <p:defaultTextStyle>
    <a:defPPr>
      <a:defRPr lang="es-P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p77fIHQtjmdoi8Rpm/P7yw==" hashData="x+h/xzJuo2J4PPFyTJxEt1zDyl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7B0"/>
    <a:srgbClr val="E09A4E"/>
    <a:srgbClr val="835017"/>
    <a:srgbClr val="663300"/>
    <a:srgbClr val="1750C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222" autoAdjust="0"/>
    <p:restoredTop sz="94660"/>
  </p:normalViewPr>
  <p:slideViewPr>
    <p:cSldViewPr>
      <p:cViewPr>
        <p:scale>
          <a:sx n="60" d="100"/>
          <a:sy n="60" d="100"/>
        </p:scale>
        <p:origin x="634" y="413"/>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8DFF5AE0-E766-4F4F-9E45-6FC49EA279BE}" type="datetimeFigureOut">
              <a:rPr lang="es-ES"/>
              <a:pPr>
                <a:defRPr/>
              </a:pPr>
              <a:t>07/09/2025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2C876FEC-0F75-4BC9-B707-6F36E88CC19B}"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680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680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E05DFE68-AE90-460F-B767-3ED79E0D80B0}" type="slidenum">
              <a:rPr lang="es-ES_tradnl" smtClean="0">
                <a:solidFill>
                  <a:srgbClr val="000000"/>
                </a:solidFill>
              </a:rPr>
              <a:pPr defTabSz="912813"/>
              <a:t>45</a:t>
            </a:fld>
            <a:endParaRPr lang="es-ES_tradnl"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3 Rectángulo"/>
          <p:cNvSpPr/>
          <p:nvPr/>
        </p:nvSpPr>
        <p:spPr>
          <a:xfrm>
            <a:off x="2" y="0"/>
            <a:ext cx="365125" cy="571182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4 Rectángulo"/>
          <p:cNvSpPr/>
          <p:nvPr/>
        </p:nvSpPr>
        <p:spPr>
          <a:xfrm>
            <a:off x="309565" y="566738"/>
            <a:ext cx="46037"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6" name="5 Rectángulo"/>
          <p:cNvSpPr/>
          <p:nvPr/>
        </p:nvSpPr>
        <p:spPr>
          <a:xfrm>
            <a:off x="268290" y="566738"/>
            <a:ext cx="2857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7" name="6 Rectángulo"/>
          <p:cNvSpPr/>
          <p:nvPr/>
        </p:nvSpPr>
        <p:spPr>
          <a:xfrm>
            <a:off x="249240"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9 Rectángulo"/>
          <p:cNvSpPr/>
          <p:nvPr/>
        </p:nvSpPr>
        <p:spPr>
          <a:xfrm>
            <a:off x="222250" y="566738"/>
            <a:ext cx="7938"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1" name="10 Rectángulo"/>
          <p:cNvSpPr/>
          <p:nvPr/>
        </p:nvSpPr>
        <p:spPr>
          <a:xfrm>
            <a:off x="255590" y="4206876"/>
            <a:ext cx="73025" cy="14097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2" name="11 Rectángulo"/>
          <p:cNvSpPr/>
          <p:nvPr/>
        </p:nvSpPr>
        <p:spPr>
          <a:xfrm>
            <a:off x="255590" y="3997326"/>
            <a:ext cx="73025" cy="1905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3" name="12 Rectángulo"/>
          <p:cNvSpPr/>
          <p:nvPr/>
        </p:nvSpPr>
        <p:spPr>
          <a:xfrm>
            <a:off x="255590" y="3863976"/>
            <a:ext cx="73025" cy="115888"/>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4" name="13 Rectángulo"/>
          <p:cNvSpPr/>
          <p:nvPr/>
        </p:nvSpPr>
        <p:spPr>
          <a:xfrm>
            <a:off x="255590" y="3784600"/>
            <a:ext cx="73025" cy="6191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8" name="7 Título"/>
          <p:cNvSpPr>
            <a:spLocks noGrp="1"/>
          </p:cNvSpPr>
          <p:nvPr>
            <p:ph type="ctrTitle"/>
          </p:nvPr>
        </p:nvSpPr>
        <p:spPr>
          <a:xfrm>
            <a:off x="914400" y="3619500"/>
            <a:ext cx="7772400" cy="1645920"/>
          </a:xfrm>
        </p:spPr>
        <p:txBody>
          <a:bodyPr/>
          <a:lstStyle>
            <a:lvl1pPr marR="9144" algn="l">
              <a:defRPr sz="4000" b="1" cap="all" spc="0" baseline="0">
                <a:effectLst>
                  <a:reflection blurRad="12700" stA="34000" endA="740" endPos="53000" dir="5400000" sy="-100000" algn="bl" rotWithShape="0"/>
                </a:effectLst>
              </a:defRPr>
            </a:lvl1pPr>
            <a:extLst/>
          </a:lstStyle>
          <a:p>
            <a:r>
              <a:rPr lang="es-ES" smtClean="0"/>
              <a:t>Haga clic para modificar el estilo de título del patrón</a:t>
            </a:r>
            <a:endParaRPr lang="en-US"/>
          </a:p>
        </p:txBody>
      </p:sp>
      <p:sp>
        <p:nvSpPr>
          <p:cNvPr id="9" name="8 Subtítulo"/>
          <p:cNvSpPr>
            <a:spLocks noGrp="1"/>
          </p:cNvSpPr>
          <p:nvPr>
            <p:ph type="subTitle" idx="1"/>
          </p:nvPr>
        </p:nvSpPr>
        <p:spPr>
          <a:xfrm>
            <a:off x="914400" y="2362200"/>
            <a:ext cx="7772400" cy="125730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5" name="27 Marcador de fecha"/>
          <p:cNvSpPr>
            <a:spLocks noGrp="1"/>
          </p:cNvSpPr>
          <p:nvPr>
            <p:ph type="dt" sz="half" idx="10"/>
          </p:nvPr>
        </p:nvSpPr>
        <p:spPr/>
        <p:txBody>
          <a:bodyPr/>
          <a:lstStyle>
            <a:lvl1pPr>
              <a:defRPr/>
            </a:lvl1pPr>
            <a:extLst/>
          </a:lstStyle>
          <a:p>
            <a:pPr>
              <a:defRPr/>
            </a:pPr>
            <a:fld id="{62DD8902-B3ED-43B2-9017-176FAAA0FB98}" type="datetimeFigureOut">
              <a:rPr lang="es-PE"/>
              <a:pPr>
                <a:defRPr/>
              </a:pPr>
              <a:t>7/09/2025</a:t>
            </a:fld>
            <a:endParaRPr lang="es-PE"/>
          </a:p>
        </p:txBody>
      </p:sp>
      <p:sp>
        <p:nvSpPr>
          <p:cNvPr id="16" name="16 Marcador de pie de página"/>
          <p:cNvSpPr>
            <a:spLocks noGrp="1"/>
          </p:cNvSpPr>
          <p:nvPr>
            <p:ph type="ftr" sz="quarter" idx="11"/>
          </p:nvPr>
        </p:nvSpPr>
        <p:spPr/>
        <p:txBody>
          <a:bodyPr/>
          <a:lstStyle>
            <a:lvl1pPr>
              <a:defRPr/>
            </a:lvl1pPr>
            <a:extLst/>
          </a:lstStyle>
          <a:p>
            <a:pPr>
              <a:defRPr/>
            </a:pPr>
            <a:endParaRPr lang="es-PE"/>
          </a:p>
        </p:txBody>
      </p:sp>
      <p:sp>
        <p:nvSpPr>
          <p:cNvPr id="17" name="28 Marcador de número de diapositiva"/>
          <p:cNvSpPr>
            <a:spLocks noGrp="1"/>
          </p:cNvSpPr>
          <p:nvPr>
            <p:ph type="sldNum" sz="quarter" idx="12"/>
          </p:nvPr>
        </p:nvSpPr>
        <p:spPr/>
        <p:txBody>
          <a:bodyPr/>
          <a:lstStyle>
            <a:lvl1pPr>
              <a:defRPr/>
            </a:lvl1pPr>
            <a:extLst/>
          </a:lstStyle>
          <a:p>
            <a:pPr>
              <a:defRPr/>
            </a:pPr>
            <a:fld id="{9E9CA952-2F3C-42C0-A4F1-68D9A4490F28}" type="slidenum">
              <a:rPr lang="es-PE"/>
              <a:pPr>
                <a:defRPr/>
              </a:pPr>
              <a:t>‹Nº›</a:t>
            </a:fld>
            <a:endParaRPr lang="es-PE"/>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35B59378-D5F1-45DF-A01F-ED6229F5D320}" type="datetimeFigureOut">
              <a:rPr lang="es-PE"/>
              <a:pPr>
                <a:defRPr/>
              </a:pPr>
              <a:t>7/09/2025</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PE"/>
          </a:p>
        </p:txBody>
      </p:sp>
      <p:sp>
        <p:nvSpPr>
          <p:cNvPr id="6" name="22 Marcador de número de diapositiva"/>
          <p:cNvSpPr>
            <a:spLocks noGrp="1"/>
          </p:cNvSpPr>
          <p:nvPr>
            <p:ph type="sldNum" sz="quarter" idx="12"/>
          </p:nvPr>
        </p:nvSpPr>
        <p:spPr/>
        <p:txBody>
          <a:bodyPr/>
          <a:lstStyle>
            <a:lvl1pPr>
              <a:defRPr/>
            </a:lvl1pPr>
          </a:lstStyle>
          <a:p>
            <a:pPr>
              <a:defRPr/>
            </a:pPr>
            <a:fld id="{B264AE70-D888-4E48-B354-2467D8C72214}" type="slidenum">
              <a:rPr lang="es-PE"/>
              <a:pPr>
                <a:defRPr/>
              </a:pPr>
              <a:t>‹Nº›</a:t>
            </a:fld>
            <a:endParaRPr lang="es-PE"/>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3 Forma libre"/>
          <p:cNvSpPr>
            <a:spLocks/>
          </p:cNvSpPr>
          <p:nvPr/>
        </p:nvSpPr>
        <p:spPr bwMode="auto">
          <a:xfrm>
            <a:off x="4829177" y="893763"/>
            <a:ext cx="4321175" cy="48260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p>
            <a:pPr>
              <a:defRPr/>
            </a:pPr>
            <a:endParaRPr lang="en-US"/>
          </a:p>
        </p:txBody>
      </p:sp>
      <p:sp>
        <p:nvSpPr>
          <p:cNvPr id="5" name="4 Forma libre"/>
          <p:cNvSpPr>
            <a:spLocks/>
          </p:cNvSpPr>
          <p:nvPr/>
        </p:nvSpPr>
        <p:spPr bwMode="auto">
          <a:xfrm>
            <a:off x="374650" y="0"/>
            <a:ext cx="5513388" cy="5511800"/>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p>
            <a:pPr>
              <a:defRPr/>
            </a:pPr>
            <a:endParaRPr lang="en-US"/>
          </a:p>
        </p:txBody>
      </p:sp>
      <p:sp>
        <p:nvSpPr>
          <p:cNvPr id="6" name="5 Forma libre"/>
          <p:cNvSpPr>
            <a:spLocks/>
          </p:cNvSpPr>
          <p:nvPr/>
        </p:nvSpPr>
        <p:spPr bwMode="auto">
          <a:xfrm rot="5236414">
            <a:off x="4804569" y="1137444"/>
            <a:ext cx="34290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7" name="6 Forma libre"/>
          <p:cNvSpPr>
            <a:spLocks/>
          </p:cNvSpPr>
          <p:nvPr/>
        </p:nvSpPr>
        <p:spPr bwMode="auto">
          <a:xfrm>
            <a:off x="5943600" y="0"/>
            <a:ext cx="2743200" cy="35560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8" name="7 Forma libre"/>
          <p:cNvSpPr>
            <a:spLocks/>
          </p:cNvSpPr>
          <p:nvPr/>
        </p:nvSpPr>
        <p:spPr bwMode="auto">
          <a:xfrm>
            <a:off x="5943600" y="3556000"/>
            <a:ext cx="3200400" cy="9525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9" name="8 Forma libre"/>
          <p:cNvSpPr>
            <a:spLocks/>
          </p:cNvSpPr>
          <p:nvPr/>
        </p:nvSpPr>
        <p:spPr bwMode="auto">
          <a:xfrm>
            <a:off x="5943600" y="0"/>
            <a:ext cx="1371600" cy="35560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0" name="9 Forma libre"/>
          <p:cNvSpPr>
            <a:spLocks/>
          </p:cNvSpPr>
          <p:nvPr/>
        </p:nvSpPr>
        <p:spPr bwMode="auto">
          <a:xfrm>
            <a:off x="5948365" y="3538538"/>
            <a:ext cx="2090737" cy="2176462"/>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1" name="10 Forma libre"/>
          <p:cNvSpPr>
            <a:spLocks/>
          </p:cNvSpPr>
          <p:nvPr/>
        </p:nvSpPr>
        <p:spPr bwMode="auto">
          <a:xfrm>
            <a:off x="5943600" y="3556000"/>
            <a:ext cx="1600200" cy="21590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2" name="11 Forma libre"/>
          <p:cNvSpPr>
            <a:spLocks/>
          </p:cNvSpPr>
          <p:nvPr/>
        </p:nvSpPr>
        <p:spPr bwMode="auto">
          <a:xfrm>
            <a:off x="5943600" y="1143000"/>
            <a:ext cx="3200400" cy="24130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3" name="12 Forma libre"/>
          <p:cNvSpPr>
            <a:spLocks/>
          </p:cNvSpPr>
          <p:nvPr/>
        </p:nvSpPr>
        <p:spPr bwMode="auto">
          <a:xfrm>
            <a:off x="5943600" y="1460500"/>
            <a:ext cx="3200400" cy="20955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4" name="13 Forma libre"/>
          <p:cNvSpPr>
            <a:spLocks/>
          </p:cNvSpPr>
          <p:nvPr/>
        </p:nvSpPr>
        <p:spPr bwMode="auto">
          <a:xfrm>
            <a:off x="990600" y="3556000"/>
            <a:ext cx="4953000" cy="21590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5" name="14 Forma libre"/>
          <p:cNvSpPr>
            <a:spLocks/>
          </p:cNvSpPr>
          <p:nvPr/>
        </p:nvSpPr>
        <p:spPr bwMode="auto">
          <a:xfrm>
            <a:off x="533400" y="3556000"/>
            <a:ext cx="5334000" cy="21590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6" name="15 Forma libre"/>
          <p:cNvSpPr>
            <a:spLocks/>
          </p:cNvSpPr>
          <p:nvPr/>
        </p:nvSpPr>
        <p:spPr bwMode="auto">
          <a:xfrm>
            <a:off x="366713" y="2032000"/>
            <a:ext cx="5638800" cy="15240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7" name="16 Forma libre"/>
          <p:cNvSpPr>
            <a:spLocks/>
          </p:cNvSpPr>
          <p:nvPr/>
        </p:nvSpPr>
        <p:spPr bwMode="auto">
          <a:xfrm>
            <a:off x="366713" y="1778000"/>
            <a:ext cx="5638800" cy="17780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8" name="17 Forma libre"/>
          <p:cNvSpPr>
            <a:spLocks/>
          </p:cNvSpPr>
          <p:nvPr/>
        </p:nvSpPr>
        <p:spPr bwMode="auto">
          <a:xfrm>
            <a:off x="4572000" y="3556000"/>
            <a:ext cx="1371600" cy="21590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9" name="18 Rectángulo"/>
          <p:cNvSpPr/>
          <p:nvPr/>
        </p:nvSpPr>
        <p:spPr>
          <a:xfrm>
            <a:off x="363540" y="334963"/>
            <a:ext cx="8504237" cy="739776"/>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0" name="19 Rectángulo"/>
          <p:cNvSpPr/>
          <p:nvPr/>
        </p:nvSpPr>
        <p:spPr>
          <a:xfrm flipH="1">
            <a:off x="371475" y="566738"/>
            <a:ext cx="26988"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1" name="20 Rectángulo"/>
          <p:cNvSpPr/>
          <p:nvPr/>
        </p:nvSpPr>
        <p:spPr>
          <a:xfrm flipH="1">
            <a:off x="411165" y="566738"/>
            <a:ext cx="26987"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2" name="21 Rectángulo"/>
          <p:cNvSpPr/>
          <p:nvPr/>
        </p:nvSpPr>
        <p:spPr>
          <a:xfrm flipH="1">
            <a:off x="447677"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3" name="22 Rectángulo"/>
          <p:cNvSpPr/>
          <p:nvPr/>
        </p:nvSpPr>
        <p:spPr>
          <a:xfrm flipH="1">
            <a:off x="476252"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4" name="23 Rectángulo"/>
          <p:cNvSpPr/>
          <p:nvPr/>
        </p:nvSpPr>
        <p:spPr>
          <a:xfrm>
            <a:off x="500063" y="566738"/>
            <a:ext cx="36512"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 name="2 Marcador de texto"/>
          <p:cNvSpPr>
            <a:spLocks noGrp="1"/>
          </p:cNvSpPr>
          <p:nvPr>
            <p:ph type="body" idx="1"/>
          </p:nvPr>
        </p:nvSpPr>
        <p:spPr>
          <a:xfrm>
            <a:off x="706902" y="1126395"/>
            <a:ext cx="5718048" cy="814572"/>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2" name="1 Título"/>
          <p:cNvSpPr>
            <a:spLocks noGrp="1"/>
          </p:cNvSpPr>
          <p:nvPr>
            <p:ph type="title"/>
          </p:nvPr>
        </p:nvSpPr>
        <p:spPr>
          <a:xfrm>
            <a:off x="706902" y="426720"/>
            <a:ext cx="8156448" cy="647700"/>
          </a:xfrm>
        </p:spPr>
        <p:txBody>
          <a:bodyPr tIns="64008"/>
          <a:lstStyle>
            <a:lvl1pPr algn="l">
              <a:buNone/>
              <a:defRPr sz="3800" b="0" cap="none" spc="-150" baseline="0"/>
            </a:lvl1pPr>
            <a:extLst/>
          </a:lstStyle>
          <a:p>
            <a:r>
              <a:rPr lang="es-ES" smtClean="0"/>
              <a:t>Haga clic para modificar el estilo de título del patrón</a:t>
            </a:r>
            <a:endParaRPr lang="en-US"/>
          </a:p>
        </p:txBody>
      </p:sp>
      <p:sp>
        <p:nvSpPr>
          <p:cNvPr id="25" name="3 Marcador de fecha"/>
          <p:cNvSpPr>
            <a:spLocks noGrp="1"/>
          </p:cNvSpPr>
          <p:nvPr>
            <p:ph type="dt" sz="half" idx="10"/>
          </p:nvPr>
        </p:nvSpPr>
        <p:spPr/>
        <p:txBody>
          <a:bodyPr/>
          <a:lstStyle>
            <a:lvl1pPr>
              <a:defRPr/>
            </a:lvl1pPr>
            <a:extLst/>
          </a:lstStyle>
          <a:p>
            <a:pPr>
              <a:defRPr/>
            </a:pPr>
            <a:fld id="{4203765F-7A3E-420F-B690-78D580E8BE7D}" type="datetimeFigureOut">
              <a:rPr lang="es-PE"/>
              <a:pPr>
                <a:defRPr/>
              </a:pPr>
              <a:t>7/09/2025</a:t>
            </a:fld>
            <a:endParaRPr lang="es-PE"/>
          </a:p>
        </p:txBody>
      </p:sp>
      <p:sp>
        <p:nvSpPr>
          <p:cNvPr id="26" name="4 Marcador de pie de página"/>
          <p:cNvSpPr>
            <a:spLocks noGrp="1"/>
          </p:cNvSpPr>
          <p:nvPr>
            <p:ph type="ftr" sz="quarter" idx="11"/>
          </p:nvPr>
        </p:nvSpPr>
        <p:spPr/>
        <p:txBody>
          <a:bodyPr/>
          <a:lstStyle>
            <a:lvl1pPr>
              <a:defRPr/>
            </a:lvl1pPr>
            <a:extLst/>
          </a:lstStyle>
          <a:p>
            <a:pPr>
              <a:defRPr/>
            </a:pPr>
            <a:endParaRPr lang="es-PE"/>
          </a:p>
        </p:txBody>
      </p:sp>
      <p:sp>
        <p:nvSpPr>
          <p:cNvPr id="27" name="5 Marcador de número de diapositiva"/>
          <p:cNvSpPr>
            <a:spLocks noGrp="1"/>
          </p:cNvSpPr>
          <p:nvPr>
            <p:ph type="sldNum" sz="quarter" idx="12"/>
          </p:nvPr>
        </p:nvSpPr>
        <p:spPr/>
        <p:txBody>
          <a:bodyPr/>
          <a:lstStyle>
            <a:lvl1pPr>
              <a:defRPr/>
            </a:lvl1pPr>
            <a:extLst/>
          </a:lstStyle>
          <a:p>
            <a:pPr>
              <a:defRPr/>
            </a:pPr>
            <a:fld id="{9B6CB1B6-3E94-48E5-8A1B-72DB3523481B}" type="slidenum">
              <a:rPr lang="es-PE"/>
              <a:pPr>
                <a:defRPr/>
              </a:pPr>
              <a:t>‹Nº›</a:t>
            </a:fld>
            <a:endParaRPr lang="es-PE"/>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426720"/>
            <a:ext cx="8229600" cy="762000"/>
          </a:xfrm>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64344" y="1475418"/>
            <a:ext cx="4038600" cy="3771636"/>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55344" y="1475418"/>
            <a:ext cx="4038600" cy="3771636"/>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extLst/>
          </a:lstStyle>
          <a:p>
            <a:pPr>
              <a:defRPr/>
            </a:pPr>
            <a:fld id="{7E0E1B63-3289-4B22-9393-F9B71576A150}" type="datetimeFigureOut">
              <a:rPr lang="es-PE"/>
              <a:pPr>
                <a:defRPr/>
              </a:pPr>
              <a:t>7/09/2025</a:t>
            </a:fld>
            <a:endParaRPr lang="es-PE"/>
          </a:p>
        </p:txBody>
      </p:sp>
      <p:sp>
        <p:nvSpPr>
          <p:cNvPr id="6" name="5 Marcador de pie de página"/>
          <p:cNvSpPr>
            <a:spLocks noGrp="1"/>
          </p:cNvSpPr>
          <p:nvPr>
            <p:ph type="ftr" sz="quarter" idx="11"/>
          </p:nvPr>
        </p:nvSpPr>
        <p:spPr/>
        <p:txBody>
          <a:bodyPr/>
          <a:lstStyle>
            <a:lvl1pPr>
              <a:defRPr/>
            </a:lvl1pPr>
            <a:extLst/>
          </a:lstStyle>
          <a:p>
            <a:pPr>
              <a:defRPr/>
            </a:pPr>
            <a:endParaRPr lang="es-PE"/>
          </a:p>
        </p:txBody>
      </p:sp>
      <p:sp>
        <p:nvSpPr>
          <p:cNvPr id="7" name="6 Marcador de número de diapositiva"/>
          <p:cNvSpPr>
            <a:spLocks noGrp="1"/>
          </p:cNvSpPr>
          <p:nvPr>
            <p:ph type="sldNum" sz="quarter" idx="12"/>
          </p:nvPr>
        </p:nvSpPr>
        <p:spPr/>
        <p:txBody>
          <a:bodyPr/>
          <a:lstStyle>
            <a:lvl1pPr>
              <a:defRPr/>
            </a:lvl1pPr>
            <a:extLst/>
          </a:lstStyle>
          <a:p>
            <a:pPr>
              <a:defRPr/>
            </a:pPr>
            <a:fld id="{1110E8D7-001F-49A7-9161-A214E3CBB467}" type="slidenum">
              <a:rPr lang="es-PE"/>
              <a:pPr>
                <a:defRPr/>
              </a:pPr>
              <a:t>‹Nº›</a:t>
            </a:fld>
            <a:endParaRPr lang="es-PE"/>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7" name="6 Rectángulo"/>
          <p:cNvSpPr/>
          <p:nvPr/>
        </p:nvSpPr>
        <p:spPr>
          <a:xfrm>
            <a:off x="2" y="334963"/>
            <a:ext cx="8867775" cy="739776"/>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7 Rectángulo"/>
          <p:cNvSpPr/>
          <p:nvPr/>
        </p:nvSpPr>
        <p:spPr>
          <a:xfrm>
            <a:off x="87315" y="566738"/>
            <a:ext cx="46037"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9" name="8 Rectángulo"/>
          <p:cNvSpPr/>
          <p:nvPr/>
        </p:nvSpPr>
        <p:spPr>
          <a:xfrm>
            <a:off x="47625" y="566738"/>
            <a:ext cx="26988"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0" name="9 Rectángulo"/>
          <p:cNvSpPr/>
          <p:nvPr/>
        </p:nvSpPr>
        <p:spPr>
          <a:xfrm>
            <a:off x="28577"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10 Rectángulo"/>
          <p:cNvSpPr/>
          <p:nvPr/>
        </p:nvSpPr>
        <p:spPr>
          <a:xfrm>
            <a:off x="2"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2" name="11 Rectángulo"/>
          <p:cNvSpPr/>
          <p:nvPr/>
        </p:nvSpPr>
        <p:spPr>
          <a:xfrm flipH="1">
            <a:off x="149227" y="566738"/>
            <a:ext cx="2857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3" name="12 Rectángulo"/>
          <p:cNvSpPr/>
          <p:nvPr/>
        </p:nvSpPr>
        <p:spPr>
          <a:xfrm flipH="1">
            <a:off x="188915" y="566738"/>
            <a:ext cx="2857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4" name="13 Rectángulo"/>
          <p:cNvSpPr/>
          <p:nvPr/>
        </p:nvSpPr>
        <p:spPr>
          <a:xfrm flipH="1">
            <a:off x="227015"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5" name="14 Rectángulo"/>
          <p:cNvSpPr/>
          <p:nvPr/>
        </p:nvSpPr>
        <p:spPr>
          <a:xfrm flipH="1">
            <a:off x="255590" y="566738"/>
            <a:ext cx="7937"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6" name="15 Rectángulo"/>
          <p:cNvSpPr/>
          <p:nvPr/>
        </p:nvSpPr>
        <p:spPr>
          <a:xfrm>
            <a:off x="279402" y="566738"/>
            <a:ext cx="36513"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 name="1 Título"/>
          <p:cNvSpPr>
            <a:spLocks noGrp="1"/>
          </p:cNvSpPr>
          <p:nvPr>
            <p:ph type="title"/>
          </p:nvPr>
        </p:nvSpPr>
        <p:spPr>
          <a:xfrm>
            <a:off x="504824" y="426720"/>
            <a:ext cx="7772400" cy="762000"/>
          </a:xfrm>
        </p:spPr>
        <p:txBody>
          <a:bodyPr/>
          <a:lstStyle>
            <a:lvl1pPr>
              <a:defRPr sz="4000"/>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08124"/>
            <a:ext cx="4040188" cy="533136"/>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29" y="1508124"/>
            <a:ext cx="4041775" cy="533136"/>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0" y="2049198"/>
            <a:ext cx="4040188" cy="3299460"/>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9" y="2049198"/>
            <a:ext cx="4041775" cy="3299460"/>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7" name="6 Marcador de fecha"/>
          <p:cNvSpPr>
            <a:spLocks noGrp="1"/>
          </p:cNvSpPr>
          <p:nvPr>
            <p:ph type="dt" sz="half" idx="10"/>
          </p:nvPr>
        </p:nvSpPr>
        <p:spPr/>
        <p:txBody>
          <a:bodyPr/>
          <a:lstStyle>
            <a:lvl1pPr>
              <a:defRPr/>
            </a:lvl1pPr>
            <a:extLst/>
          </a:lstStyle>
          <a:p>
            <a:pPr>
              <a:defRPr/>
            </a:pPr>
            <a:fld id="{56ED5608-E1B7-4ECF-B3EF-D42B52D2B264}" type="datetimeFigureOut">
              <a:rPr lang="es-PE"/>
              <a:pPr>
                <a:defRPr/>
              </a:pPr>
              <a:t>7/09/2025</a:t>
            </a:fld>
            <a:endParaRPr lang="es-PE"/>
          </a:p>
        </p:txBody>
      </p:sp>
      <p:sp>
        <p:nvSpPr>
          <p:cNvPr id="18" name="7 Marcador de pie de página"/>
          <p:cNvSpPr>
            <a:spLocks noGrp="1"/>
          </p:cNvSpPr>
          <p:nvPr>
            <p:ph type="ftr" sz="quarter" idx="11"/>
          </p:nvPr>
        </p:nvSpPr>
        <p:spPr/>
        <p:txBody>
          <a:bodyPr/>
          <a:lstStyle>
            <a:lvl1pPr>
              <a:defRPr/>
            </a:lvl1pPr>
            <a:extLst/>
          </a:lstStyle>
          <a:p>
            <a:pPr>
              <a:defRPr/>
            </a:pPr>
            <a:endParaRPr lang="es-PE"/>
          </a:p>
        </p:txBody>
      </p:sp>
      <p:sp>
        <p:nvSpPr>
          <p:cNvPr id="19" name="8 Marcador de número de diapositiva"/>
          <p:cNvSpPr>
            <a:spLocks noGrp="1"/>
          </p:cNvSpPr>
          <p:nvPr>
            <p:ph type="sldNum" sz="quarter" idx="12"/>
          </p:nvPr>
        </p:nvSpPr>
        <p:spPr/>
        <p:txBody>
          <a:bodyPr/>
          <a:lstStyle>
            <a:lvl1pPr>
              <a:defRPr/>
            </a:lvl1pPr>
            <a:extLst/>
          </a:lstStyle>
          <a:p>
            <a:pPr>
              <a:defRPr/>
            </a:pPr>
            <a:fld id="{07D84483-CA36-4627-863D-F9A7688C1BE2}" type="slidenum">
              <a:rPr lang="es-PE"/>
              <a:pPr>
                <a:defRPr/>
              </a:pPr>
              <a:t>‹Nº›</a:t>
            </a:fld>
            <a:endParaRPr lang="es-PE"/>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26720"/>
            <a:ext cx="7772400" cy="762000"/>
          </a:xfrm>
        </p:spPr>
        <p:txBody>
          <a:bodyPr/>
          <a:lstStyle>
            <a:lvl1pPr>
              <a:defRPr sz="4000" cap="none" baseline="0"/>
            </a:lvl1pPr>
            <a:extLst/>
          </a:lstStyle>
          <a:p>
            <a:r>
              <a:rPr lang="es-ES" smtClean="0"/>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pPr>
              <a:defRPr/>
            </a:pPr>
            <a:fld id="{6663E521-C037-497E-B7CE-C67DF77817C4}" type="datetimeFigureOut">
              <a:rPr lang="es-PE"/>
              <a:pPr>
                <a:defRPr/>
              </a:pPr>
              <a:t>7/09/2025</a:t>
            </a:fld>
            <a:endParaRPr lang="es-PE"/>
          </a:p>
        </p:txBody>
      </p:sp>
      <p:sp>
        <p:nvSpPr>
          <p:cNvPr id="4" name="2 Marcador de pie de página"/>
          <p:cNvSpPr>
            <a:spLocks noGrp="1"/>
          </p:cNvSpPr>
          <p:nvPr>
            <p:ph type="ftr" sz="quarter" idx="11"/>
          </p:nvPr>
        </p:nvSpPr>
        <p:spPr/>
        <p:txBody>
          <a:bodyPr/>
          <a:lstStyle>
            <a:lvl1pPr>
              <a:defRPr/>
            </a:lvl1pPr>
          </a:lstStyle>
          <a:p>
            <a:pPr>
              <a:defRPr/>
            </a:pPr>
            <a:endParaRPr lang="es-PE"/>
          </a:p>
        </p:txBody>
      </p:sp>
      <p:sp>
        <p:nvSpPr>
          <p:cNvPr id="5" name="22 Marcador de número de diapositiva"/>
          <p:cNvSpPr>
            <a:spLocks noGrp="1"/>
          </p:cNvSpPr>
          <p:nvPr>
            <p:ph type="sldNum" sz="quarter" idx="12"/>
          </p:nvPr>
        </p:nvSpPr>
        <p:spPr/>
        <p:txBody>
          <a:bodyPr/>
          <a:lstStyle>
            <a:lvl1pPr>
              <a:defRPr/>
            </a:lvl1pPr>
          </a:lstStyle>
          <a:p>
            <a:pPr>
              <a:defRPr/>
            </a:pPr>
            <a:fld id="{496DC355-0969-475B-B50C-6F21887C332C}" type="slidenum">
              <a:rPr lang="es-PE"/>
              <a:pPr>
                <a:defRPr/>
              </a:pPr>
              <a:t>‹Nº›</a:t>
            </a:fld>
            <a:endParaRPr lang="es-PE"/>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extLst/>
          </a:lstStyle>
          <a:p>
            <a:pPr>
              <a:defRPr/>
            </a:pPr>
            <a:fld id="{E97F7263-6ADF-4A4B-92BD-08FD3355634C}" type="datetimeFigureOut">
              <a:rPr lang="es-PE"/>
              <a:pPr>
                <a:defRPr/>
              </a:pPr>
              <a:t>7/09/2025</a:t>
            </a:fld>
            <a:endParaRPr lang="es-PE"/>
          </a:p>
        </p:txBody>
      </p:sp>
      <p:sp>
        <p:nvSpPr>
          <p:cNvPr id="3" name="2 Marcador de pie de página"/>
          <p:cNvSpPr>
            <a:spLocks noGrp="1"/>
          </p:cNvSpPr>
          <p:nvPr>
            <p:ph type="ftr" sz="quarter" idx="11"/>
          </p:nvPr>
        </p:nvSpPr>
        <p:spPr/>
        <p:txBody>
          <a:bodyPr/>
          <a:lstStyle>
            <a:lvl1pPr>
              <a:defRPr/>
            </a:lvl1pPr>
            <a:extLst/>
          </a:lstStyle>
          <a:p>
            <a:pPr>
              <a:defRPr/>
            </a:pPr>
            <a:endParaRPr lang="es-PE"/>
          </a:p>
        </p:txBody>
      </p:sp>
      <p:sp>
        <p:nvSpPr>
          <p:cNvPr id="4" name="3 Marcador de número de diapositiva"/>
          <p:cNvSpPr>
            <a:spLocks noGrp="1"/>
          </p:cNvSpPr>
          <p:nvPr>
            <p:ph type="sldNum" sz="quarter" idx="12"/>
          </p:nvPr>
        </p:nvSpPr>
        <p:spPr/>
        <p:txBody>
          <a:bodyPr/>
          <a:lstStyle>
            <a:lvl1pPr>
              <a:defRPr/>
            </a:lvl1pPr>
            <a:extLst/>
          </a:lstStyle>
          <a:p>
            <a:pPr>
              <a:defRPr/>
            </a:pPr>
            <a:fld id="{6314F0A4-BC40-4C3E-81C1-7D2D1D3B6CF4}" type="slidenum">
              <a:rPr lang="es-PE"/>
              <a:pPr>
                <a:defRPr/>
              </a:pPr>
              <a:t>‹Nº›</a:t>
            </a:fld>
            <a:endParaRPr lang="es-PE"/>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27541"/>
            <a:ext cx="8229600" cy="968376"/>
          </a:xfrm>
        </p:spPr>
        <p:txBody>
          <a:bodyPr anchor="ctr"/>
          <a:lstStyle>
            <a:lvl1pPr algn="l">
              <a:buNone/>
              <a:defRPr sz="3600" b="0"/>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195917"/>
            <a:ext cx="2514600" cy="3810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3429000" y="1195917"/>
            <a:ext cx="5486400" cy="3810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13 Marcador de fecha"/>
          <p:cNvSpPr>
            <a:spLocks noGrp="1"/>
          </p:cNvSpPr>
          <p:nvPr>
            <p:ph type="dt" sz="half" idx="10"/>
          </p:nvPr>
        </p:nvSpPr>
        <p:spPr/>
        <p:txBody>
          <a:bodyPr/>
          <a:lstStyle>
            <a:lvl1pPr>
              <a:defRPr/>
            </a:lvl1pPr>
          </a:lstStyle>
          <a:p>
            <a:pPr>
              <a:defRPr/>
            </a:pPr>
            <a:fld id="{78729CF7-E7F2-43E0-806C-A624A0ED9239}" type="datetimeFigureOut">
              <a:rPr lang="es-PE"/>
              <a:pPr>
                <a:defRPr/>
              </a:pPr>
              <a:t>7/09/2025</a:t>
            </a:fld>
            <a:endParaRPr lang="es-PE"/>
          </a:p>
        </p:txBody>
      </p:sp>
      <p:sp>
        <p:nvSpPr>
          <p:cNvPr id="6" name="2 Marcador de pie de página"/>
          <p:cNvSpPr>
            <a:spLocks noGrp="1"/>
          </p:cNvSpPr>
          <p:nvPr>
            <p:ph type="ftr" sz="quarter" idx="11"/>
          </p:nvPr>
        </p:nvSpPr>
        <p:spPr/>
        <p:txBody>
          <a:bodyPr/>
          <a:lstStyle>
            <a:lvl1pPr>
              <a:defRPr/>
            </a:lvl1pPr>
          </a:lstStyle>
          <a:p>
            <a:pPr>
              <a:defRPr/>
            </a:pPr>
            <a:endParaRPr lang="es-PE"/>
          </a:p>
        </p:txBody>
      </p:sp>
      <p:sp>
        <p:nvSpPr>
          <p:cNvPr id="7" name="22 Marcador de número de diapositiva"/>
          <p:cNvSpPr>
            <a:spLocks noGrp="1"/>
          </p:cNvSpPr>
          <p:nvPr>
            <p:ph type="sldNum" sz="quarter" idx="12"/>
          </p:nvPr>
        </p:nvSpPr>
        <p:spPr/>
        <p:txBody>
          <a:bodyPr/>
          <a:lstStyle>
            <a:lvl1pPr>
              <a:defRPr/>
            </a:lvl1pPr>
          </a:lstStyle>
          <a:p>
            <a:pPr>
              <a:defRPr/>
            </a:pPr>
            <a:fld id="{505083CE-75EC-4E4E-91FA-68AC8011553E}" type="slidenum">
              <a:rPr lang="es-PE"/>
              <a:pPr>
                <a:defRPr/>
              </a:pPr>
              <a:t>‹Nº›</a:t>
            </a:fld>
            <a:endParaRPr lang="es-PE"/>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5" name="4 Rectángulo"/>
          <p:cNvSpPr/>
          <p:nvPr/>
        </p:nvSpPr>
        <p:spPr>
          <a:xfrm>
            <a:off x="368300" y="0"/>
            <a:ext cx="8777288" cy="1565276"/>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cxnSp>
        <p:nvCxnSpPr>
          <p:cNvPr id="6" name="5 Conector recto"/>
          <p:cNvCxnSpPr/>
          <p:nvPr/>
        </p:nvCxnSpPr>
        <p:spPr>
          <a:xfrm flipV="1">
            <a:off x="363538" y="1571626"/>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19 Grupo"/>
          <p:cNvGrpSpPr>
            <a:grpSpLocks/>
          </p:cNvGrpSpPr>
          <p:nvPr/>
        </p:nvGrpSpPr>
        <p:grpSpPr bwMode="auto">
          <a:xfrm rot="5400000">
            <a:off x="8525670" y="1005683"/>
            <a:ext cx="111126" cy="128587"/>
            <a:chOff x="6668087" y="1297746"/>
            <a:chExt cx="161840" cy="156602"/>
          </a:xfrm>
        </p:grpSpPr>
        <p:cxnSp>
          <p:nvCxnSpPr>
            <p:cNvPr id="8" name="7 Conector recto"/>
            <p:cNvCxnSpPr/>
            <p:nvPr/>
          </p:nvCxnSpPr>
          <p:spPr>
            <a:xfrm rot="16200000">
              <a:off x="6662924" y="1266175"/>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rot="5400000" flipH="1">
              <a:off x="6743844" y="1263863"/>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25 Grupo"/>
          <p:cNvGrpSpPr>
            <a:grpSpLocks/>
          </p:cNvGrpSpPr>
          <p:nvPr/>
        </p:nvGrpSpPr>
        <p:grpSpPr bwMode="auto">
          <a:xfrm rot="5400000">
            <a:off x="8678070" y="1132683"/>
            <a:ext cx="111126" cy="128587"/>
            <a:chOff x="6668087" y="1297746"/>
            <a:chExt cx="161840" cy="156602"/>
          </a:xfrm>
        </p:grpSpPr>
        <p:cxnSp>
          <p:nvCxnSpPr>
            <p:cNvPr id="12" name="11 Conector recto"/>
            <p:cNvCxnSpPr/>
            <p:nvPr/>
          </p:nvCxnSpPr>
          <p:spPr>
            <a:xfrm rot="16200000">
              <a:off x="6662924" y="1266175"/>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rot="5400000" flipH="1">
              <a:off x="6743844" y="1263863"/>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29 Grupo"/>
          <p:cNvGrpSpPr>
            <a:grpSpLocks/>
          </p:cNvGrpSpPr>
          <p:nvPr/>
        </p:nvGrpSpPr>
        <p:grpSpPr bwMode="auto">
          <a:xfrm rot="5400000">
            <a:off x="8331202" y="1217613"/>
            <a:ext cx="109537" cy="128588"/>
            <a:chOff x="6668087" y="1297746"/>
            <a:chExt cx="161840" cy="156602"/>
          </a:xfrm>
        </p:grpSpPr>
        <p:cxnSp>
          <p:nvCxnSpPr>
            <p:cNvPr id="16" name="15 Conector recto"/>
            <p:cNvCxnSpPr/>
            <p:nvPr/>
          </p:nvCxnSpPr>
          <p:spPr>
            <a:xfrm rot="16200000">
              <a:off x="6664665" y="1264433"/>
              <a:ext cx="88934" cy="8209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16200000" flipV="1">
              <a:off x="6687344"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17 Conector recto"/>
            <p:cNvCxnSpPr/>
            <p:nvPr/>
          </p:nvCxnSpPr>
          <p:spPr>
            <a:xfrm rot="5400000" flipH="1">
              <a:off x="6743240" y="1263260"/>
              <a:ext cx="88934" cy="84439"/>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367710"/>
            <a:ext cx="6858000" cy="584791"/>
          </a:xfrm>
        </p:spPr>
        <p:txBody>
          <a:bodyPr anchor="b"/>
          <a:lstStyle>
            <a:lvl1pPr algn="l">
              <a:buNone/>
              <a:defRPr sz="2100" b="0"/>
            </a:lvl1pPr>
            <a:extLst/>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368032" y="1578151"/>
            <a:ext cx="8778240" cy="4133453"/>
          </a:xfrm>
          <a:solidFill>
            <a:schemeClr val="bg2"/>
          </a:solidFill>
        </p:spPr>
        <p:txBody>
          <a:bodyPr>
            <a:normAutofit/>
          </a:bodyPr>
          <a:lstStyle>
            <a:lvl1pPr marL="0" indent="0">
              <a:buNone/>
              <a:defRPr sz="3200"/>
            </a:lvl1pPr>
            <a:extLst/>
          </a:lstStyle>
          <a:p>
            <a:pPr lvl="0"/>
            <a:r>
              <a:rPr lang="es-ES" noProof="0" smtClean="0"/>
              <a:t>Haga clic en el icono para agregar una imagen</a:t>
            </a:r>
            <a:endParaRPr lang="en-US" noProof="0"/>
          </a:p>
        </p:txBody>
      </p:sp>
      <p:sp>
        <p:nvSpPr>
          <p:cNvPr id="4" name="3 Marcador de texto"/>
          <p:cNvSpPr>
            <a:spLocks noGrp="1"/>
          </p:cNvSpPr>
          <p:nvPr>
            <p:ph type="body" sz="half" idx="2"/>
          </p:nvPr>
        </p:nvSpPr>
        <p:spPr bwMode="grayWhite">
          <a:xfrm>
            <a:off x="914400" y="958453"/>
            <a:ext cx="6858000" cy="5715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19" name="4 Marcador de fecha"/>
          <p:cNvSpPr>
            <a:spLocks noGrp="1"/>
          </p:cNvSpPr>
          <p:nvPr>
            <p:ph type="dt" sz="half" idx="10"/>
          </p:nvPr>
        </p:nvSpPr>
        <p:spPr>
          <a:xfrm>
            <a:off x="6477000" y="46038"/>
            <a:ext cx="2133600" cy="304800"/>
          </a:xfrm>
        </p:spPr>
        <p:txBody>
          <a:bodyPr/>
          <a:lstStyle>
            <a:lvl1pPr>
              <a:defRPr/>
            </a:lvl1pPr>
            <a:extLst/>
          </a:lstStyle>
          <a:p>
            <a:pPr>
              <a:defRPr/>
            </a:pPr>
            <a:fld id="{DBF07B20-2730-4240-811D-EDED74CF0ED6}" type="datetimeFigureOut">
              <a:rPr lang="es-PE"/>
              <a:pPr>
                <a:defRPr/>
              </a:pPr>
              <a:t>7/09/2025</a:t>
            </a:fld>
            <a:endParaRPr lang="es-PE"/>
          </a:p>
        </p:txBody>
      </p:sp>
      <p:sp>
        <p:nvSpPr>
          <p:cNvPr id="20" name="5 Marcador de pie de página"/>
          <p:cNvSpPr>
            <a:spLocks noGrp="1"/>
          </p:cNvSpPr>
          <p:nvPr>
            <p:ph type="ftr" sz="quarter" idx="11"/>
          </p:nvPr>
        </p:nvSpPr>
        <p:spPr>
          <a:xfrm>
            <a:off x="914400" y="46038"/>
            <a:ext cx="5562600" cy="304800"/>
          </a:xfrm>
        </p:spPr>
        <p:txBody>
          <a:bodyPr/>
          <a:lstStyle>
            <a:lvl1pPr>
              <a:defRPr/>
            </a:lvl1pPr>
            <a:extLst/>
          </a:lstStyle>
          <a:p>
            <a:pPr>
              <a:defRPr/>
            </a:pPr>
            <a:endParaRPr lang="es-PE"/>
          </a:p>
        </p:txBody>
      </p:sp>
      <p:sp>
        <p:nvSpPr>
          <p:cNvPr id="21" name="6 Marcador de número de diapositiva"/>
          <p:cNvSpPr>
            <a:spLocks noGrp="1"/>
          </p:cNvSpPr>
          <p:nvPr>
            <p:ph type="sldNum" sz="quarter" idx="12"/>
          </p:nvPr>
        </p:nvSpPr>
        <p:spPr>
          <a:xfrm>
            <a:off x="8610600" y="46038"/>
            <a:ext cx="457200" cy="304800"/>
          </a:xfrm>
        </p:spPr>
        <p:txBody>
          <a:bodyPr/>
          <a:lstStyle>
            <a:lvl1pPr>
              <a:defRPr/>
            </a:lvl1pPr>
            <a:extLst/>
          </a:lstStyle>
          <a:p>
            <a:pPr>
              <a:defRPr/>
            </a:pPr>
            <a:fld id="{D9AA616F-C174-44E5-8522-153F01A890FB}" type="slidenum">
              <a:rPr lang="es-PE"/>
              <a:pPr>
                <a:defRPr/>
              </a:pPr>
              <a:t>‹Nº›</a:t>
            </a:fld>
            <a:endParaRPr lang="es-PE"/>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A884E979-DAAB-4E39-BE89-800A0860BC8E}" type="datetimeFigureOut">
              <a:rPr lang="es-PE"/>
              <a:pPr>
                <a:defRPr/>
              </a:pPr>
              <a:t>7/09/2025</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PE"/>
          </a:p>
        </p:txBody>
      </p:sp>
      <p:sp>
        <p:nvSpPr>
          <p:cNvPr id="6" name="22 Marcador de número de diapositiva"/>
          <p:cNvSpPr>
            <a:spLocks noGrp="1"/>
          </p:cNvSpPr>
          <p:nvPr>
            <p:ph type="sldNum" sz="quarter" idx="12"/>
          </p:nvPr>
        </p:nvSpPr>
        <p:spPr/>
        <p:txBody>
          <a:bodyPr/>
          <a:lstStyle>
            <a:lvl1pPr>
              <a:defRPr/>
            </a:lvl1pPr>
          </a:lstStyle>
          <a:p>
            <a:pPr>
              <a:defRPr/>
            </a:pPr>
            <a:fld id="{0E36DDCD-598F-4803-8DD5-CECF718A614E}" type="slidenum">
              <a:rPr lang="es-PE"/>
              <a:pPr>
                <a:defRPr/>
              </a:pPr>
              <a:t>‹Nº›</a:t>
            </a:fld>
            <a:endParaRPr lang="es-PE"/>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8"/>
            <a:ext cx="1981200" cy="4876271"/>
          </a:xfrm>
        </p:spPr>
        <p:txBody>
          <a:bodyPr vert="eaVert" anchor="ct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609600" y="228868"/>
            <a:ext cx="58674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B1DF1D83-D36E-43AE-A844-956993A6502D}" type="datetimeFigureOut">
              <a:rPr lang="es-PE"/>
              <a:pPr>
                <a:defRPr/>
              </a:pPr>
              <a:t>7/09/2025</a:t>
            </a:fld>
            <a:endParaRPr lang="es-PE"/>
          </a:p>
        </p:txBody>
      </p:sp>
      <p:sp>
        <p:nvSpPr>
          <p:cNvPr id="5" name="2 Marcador de pie de página"/>
          <p:cNvSpPr>
            <a:spLocks noGrp="1"/>
          </p:cNvSpPr>
          <p:nvPr>
            <p:ph type="ftr" sz="quarter" idx="11"/>
          </p:nvPr>
        </p:nvSpPr>
        <p:spPr/>
        <p:txBody>
          <a:bodyPr/>
          <a:lstStyle>
            <a:lvl1pPr>
              <a:defRPr/>
            </a:lvl1pPr>
          </a:lstStyle>
          <a:p>
            <a:pPr>
              <a:defRPr/>
            </a:pPr>
            <a:endParaRPr lang="es-PE"/>
          </a:p>
        </p:txBody>
      </p:sp>
      <p:sp>
        <p:nvSpPr>
          <p:cNvPr id="6" name="22 Marcador de número de diapositiva"/>
          <p:cNvSpPr>
            <a:spLocks noGrp="1"/>
          </p:cNvSpPr>
          <p:nvPr>
            <p:ph type="sldNum" sz="quarter" idx="12"/>
          </p:nvPr>
        </p:nvSpPr>
        <p:spPr/>
        <p:txBody>
          <a:bodyPr/>
          <a:lstStyle>
            <a:lvl1pPr>
              <a:defRPr/>
            </a:lvl1pPr>
          </a:lstStyle>
          <a:p>
            <a:pPr>
              <a:defRPr/>
            </a:pPr>
            <a:fld id="{DCFDCB86-E97D-4AFE-9387-891ADA1ED1D4}" type="slidenum">
              <a:rPr lang="es-PE"/>
              <a:pPr>
                <a:defRPr/>
              </a:pPr>
              <a:t>‹Nº›</a:t>
            </a:fld>
            <a:endParaRPr lang="es-PE"/>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0573474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6 Rectángulo"/>
          <p:cNvSpPr/>
          <p:nvPr/>
        </p:nvSpPr>
        <p:spPr>
          <a:xfrm>
            <a:off x="2" y="0"/>
            <a:ext cx="365125" cy="571182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7 Rectángulo"/>
          <p:cNvSpPr/>
          <p:nvPr/>
        </p:nvSpPr>
        <p:spPr>
          <a:xfrm>
            <a:off x="255590" y="4206876"/>
            <a:ext cx="73025" cy="14097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8 Rectángulo"/>
          <p:cNvSpPr/>
          <p:nvPr/>
        </p:nvSpPr>
        <p:spPr>
          <a:xfrm>
            <a:off x="255590" y="3997326"/>
            <a:ext cx="73025" cy="1905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9 Rectángulo"/>
          <p:cNvSpPr/>
          <p:nvPr/>
        </p:nvSpPr>
        <p:spPr>
          <a:xfrm>
            <a:off x="255590" y="3863976"/>
            <a:ext cx="73025" cy="115888"/>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10 Rectángulo"/>
          <p:cNvSpPr/>
          <p:nvPr/>
        </p:nvSpPr>
        <p:spPr>
          <a:xfrm>
            <a:off x="255590" y="3784600"/>
            <a:ext cx="73025" cy="6191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2" name="11 Rectángulo"/>
          <p:cNvSpPr/>
          <p:nvPr/>
        </p:nvSpPr>
        <p:spPr>
          <a:xfrm>
            <a:off x="309565" y="566738"/>
            <a:ext cx="46037"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5" name="14 Rectángulo"/>
          <p:cNvSpPr/>
          <p:nvPr/>
        </p:nvSpPr>
        <p:spPr>
          <a:xfrm>
            <a:off x="268290" y="566738"/>
            <a:ext cx="28575"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6" name="15 Rectángulo"/>
          <p:cNvSpPr/>
          <p:nvPr/>
        </p:nvSpPr>
        <p:spPr>
          <a:xfrm>
            <a:off x="249240" y="566738"/>
            <a:ext cx="9525"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7" name="16 Rectángulo"/>
          <p:cNvSpPr/>
          <p:nvPr/>
        </p:nvSpPr>
        <p:spPr>
          <a:xfrm>
            <a:off x="222250" y="566738"/>
            <a:ext cx="7938"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2" name="21 Marcador de título"/>
          <p:cNvSpPr>
            <a:spLocks noGrp="1"/>
          </p:cNvSpPr>
          <p:nvPr>
            <p:ph type="title"/>
          </p:nvPr>
        </p:nvSpPr>
        <p:spPr>
          <a:xfrm>
            <a:off x="914400" y="427038"/>
            <a:ext cx="7772400" cy="762000"/>
          </a:xfrm>
          <a:prstGeom prst="rect">
            <a:avLst/>
          </a:prstGeom>
        </p:spPr>
        <p:txBody>
          <a:bodyPr vert="horz" anchor="t">
            <a:noAutofit/>
          </a:bodyPr>
          <a:lstStyle/>
          <a:p>
            <a:r>
              <a:rPr lang="es-ES" smtClean="0"/>
              <a:t>Haga clic para modificar el estilo de título del patrón</a:t>
            </a:r>
            <a:endParaRPr lang="en-US"/>
          </a:p>
        </p:txBody>
      </p:sp>
      <p:sp>
        <p:nvSpPr>
          <p:cNvPr id="1036" name="12 Marcador de texto"/>
          <p:cNvSpPr>
            <a:spLocks noGrp="1"/>
          </p:cNvSpPr>
          <p:nvPr>
            <p:ph type="body" idx="1"/>
          </p:nvPr>
        </p:nvSpPr>
        <p:spPr bwMode="auto">
          <a:xfrm>
            <a:off x="914400" y="1487488"/>
            <a:ext cx="7772400" cy="3810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4" name="13 Marcador de fecha"/>
          <p:cNvSpPr>
            <a:spLocks noGrp="1"/>
          </p:cNvSpPr>
          <p:nvPr>
            <p:ph type="dt" sz="half" idx="2"/>
          </p:nvPr>
        </p:nvSpPr>
        <p:spPr>
          <a:xfrm>
            <a:off x="6477000" y="5348288"/>
            <a:ext cx="2133600" cy="303212"/>
          </a:xfrm>
          <a:prstGeom prst="rect">
            <a:avLst/>
          </a:prstGeom>
        </p:spPr>
        <p:txBody>
          <a:bodyPr vert="horz" anchor="b"/>
          <a:lstStyle>
            <a:lvl1pPr algn="l" eaLnBrk="1" latinLnBrk="0" hangingPunct="1">
              <a:defRPr kumimoji="0" sz="1100">
                <a:solidFill>
                  <a:schemeClr val="tx2"/>
                </a:solidFill>
                <a:latin typeface="Arial" charset="0"/>
                <a:cs typeface="Arial" charset="0"/>
              </a:defRPr>
            </a:lvl1pPr>
            <a:extLst/>
          </a:lstStyle>
          <a:p>
            <a:pPr>
              <a:defRPr/>
            </a:pPr>
            <a:fld id="{BC6DFD1C-8394-409F-BA5A-D1F396299F7A}" type="datetimeFigureOut">
              <a:rPr lang="es-PE"/>
              <a:pPr>
                <a:defRPr/>
              </a:pPr>
              <a:t>7/09/2025</a:t>
            </a:fld>
            <a:endParaRPr lang="es-PE"/>
          </a:p>
        </p:txBody>
      </p:sp>
      <p:sp>
        <p:nvSpPr>
          <p:cNvPr id="3" name="2 Marcador de pie de página"/>
          <p:cNvSpPr>
            <a:spLocks noGrp="1"/>
          </p:cNvSpPr>
          <p:nvPr>
            <p:ph type="ftr" sz="quarter" idx="3"/>
          </p:nvPr>
        </p:nvSpPr>
        <p:spPr>
          <a:xfrm>
            <a:off x="914400" y="5348288"/>
            <a:ext cx="5562600" cy="303212"/>
          </a:xfrm>
          <a:prstGeom prst="rect">
            <a:avLst/>
          </a:prstGeom>
        </p:spPr>
        <p:txBody>
          <a:bodyPr vert="horz" anchor="b"/>
          <a:lstStyle>
            <a:lvl1pPr algn="r" eaLnBrk="1" latinLnBrk="0" hangingPunct="1">
              <a:defRPr kumimoji="0" sz="1100">
                <a:solidFill>
                  <a:schemeClr val="tx2"/>
                </a:solidFill>
                <a:latin typeface="Arial" charset="0"/>
                <a:cs typeface="Arial" charset="0"/>
              </a:defRPr>
            </a:lvl1pPr>
            <a:extLst/>
          </a:lstStyle>
          <a:p>
            <a:pPr>
              <a:defRPr/>
            </a:pPr>
            <a:endParaRPr lang="es-PE"/>
          </a:p>
        </p:txBody>
      </p:sp>
      <p:sp>
        <p:nvSpPr>
          <p:cNvPr id="23" name="22 Marcador de número de diapositiva"/>
          <p:cNvSpPr>
            <a:spLocks noGrp="1"/>
          </p:cNvSpPr>
          <p:nvPr>
            <p:ph type="sldNum" sz="quarter" idx="4"/>
          </p:nvPr>
        </p:nvSpPr>
        <p:spPr>
          <a:xfrm>
            <a:off x="8610600" y="5348288"/>
            <a:ext cx="457200" cy="303212"/>
          </a:xfrm>
          <a:prstGeom prst="rect">
            <a:avLst/>
          </a:prstGeom>
        </p:spPr>
        <p:txBody>
          <a:bodyPr vert="horz" anchor="b"/>
          <a:lstStyle>
            <a:lvl1pPr algn="l" eaLnBrk="1" latinLnBrk="0" hangingPunct="1">
              <a:defRPr kumimoji="0" sz="1200">
                <a:solidFill>
                  <a:schemeClr val="tx2"/>
                </a:solidFill>
                <a:latin typeface="Arial" charset="0"/>
                <a:cs typeface="Arial" charset="0"/>
              </a:defRPr>
            </a:lvl1pPr>
            <a:extLst/>
          </a:lstStyle>
          <a:p>
            <a:pPr>
              <a:defRPr/>
            </a:pPr>
            <a:fld id="{EE45BD00-9639-45A2-86CD-E3C24010EDBF}" type="slidenum">
              <a:rPr lang="es-PE"/>
              <a:pPr>
                <a:defRPr/>
              </a:pPr>
              <a:t>‹Nº›</a:t>
            </a:fld>
            <a:endParaRPr lang="es-PE"/>
          </a:p>
        </p:txBody>
      </p:sp>
    </p:spTree>
  </p:cSld>
  <p:clrMap bg1="dk1" tx1="lt1" bg2="dk2" tx2="lt2" accent1="accent1" accent2="accent2" accent3="accent3" accent4="accent4" accent5="accent5" accent6="accent6" hlink="hlink" folHlink="folHlink"/>
  <p:sldLayoutIdLst>
    <p:sldLayoutId id="2147484020" r:id="rId1"/>
    <p:sldLayoutId id="2147484015" r:id="rId2"/>
    <p:sldLayoutId id="2147484021" r:id="rId3"/>
    <p:sldLayoutId id="2147484022" r:id="rId4"/>
    <p:sldLayoutId id="2147484023" r:id="rId5"/>
    <p:sldLayoutId id="2147484016" r:id="rId6"/>
    <p:sldLayoutId id="2147484024" r:id="rId7"/>
    <p:sldLayoutId id="2147484017" r:id="rId8"/>
    <p:sldLayoutId id="2147484025" r:id="rId9"/>
    <p:sldLayoutId id="2147484018" r:id="rId10"/>
    <p:sldLayoutId id="2147484019" r:id="rId11"/>
  </p:sldLayoutIdLst>
  <p:transition spd="slow" advTm="9000">
    <p:split orient="vert"/>
  </p:transition>
  <p:timing>
    <p:tnLst>
      <p:par>
        <p:cTn id="1" dur="indefinite" restart="never" nodeType="tmRoot"/>
      </p:par>
    </p:tnLst>
  </p:timing>
  <p:txStyles>
    <p:titleStyle>
      <a:lvl1pPr algn="l" rtl="0" eaLnBrk="0" fontAlgn="base" hangingPunct="0">
        <a:spcBef>
          <a:spcPct val="0"/>
        </a:spcBef>
        <a:spcAft>
          <a:spcPct val="0"/>
        </a:spcAft>
        <a:defRPr sz="4000" kern="1200" spc="-100">
          <a:solidFill>
            <a:srgbClr val="C1EEFF"/>
          </a:solidFill>
          <a:latin typeface="+mj-lt"/>
          <a:ea typeface="+mj-ea"/>
          <a:cs typeface="+mj-cs"/>
        </a:defRPr>
      </a:lvl1pPr>
      <a:lvl2pPr algn="l" rtl="0" eaLnBrk="0" fontAlgn="base" hangingPunct="0">
        <a:spcBef>
          <a:spcPct val="0"/>
        </a:spcBef>
        <a:spcAft>
          <a:spcPct val="0"/>
        </a:spcAft>
        <a:defRPr sz="4000">
          <a:solidFill>
            <a:srgbClr val="C1EEFF"/>
          </a:solidFill>
          <a:latin typeface="Consolas" pitchFamily="49" charset="0"/>
        </a:defRPr>
      </a:lvl2pPr>
      <a:lvl3pPr algn="l" rtl="0" eaLnBrk="0" fontAlgn="base" hangingPunct="0">
        <a:spcBef>
          <a:spcPct val="0"/>
        </a:spcBef>
        <a:spcAft>
          <a:spcPct val="0"/>
        </a:spcAft>
        <a:defRPr sz="4000">
          <a:solidFill>
            <a:srgbClr val="C1EEFF"/>
          </a:solidFill>
          <a:latin typeface="Consolas" pitchFamily="49" charset="0"/>
        </a:defRPr>
      </a:lvl3pPr>
      <a:lvl4pPr algn="l" rtl="0" eaLnBrk="0" fontAlgn="base" hangingPunct="0">
        <a:spcBef>
          <a:spcPct val="0"/>
        </a:spcBef>
        <a:spcAft>
          <a:spcPct val="0"/>
        </a:spcAft>
        <a:defRPr sz="4000">
          <a:solidFill>
            <a:srgbClr val="C1EEFF"/>
          </a:solidFill>
          <a:latin typeface="Consolas" pitchFamily="49" charset="0"/>
        </a:defRPr>
      </a:lvl4pPr>
      <a:lvl5pPr algn="l" rtl="0" eaLnBrk="0" fontAlgn="base" hangingPunct="0">
        <a:spcBef>
          <a:spcPct val="0"/>
        </a:spcBef>
        <a:spcAft>
          <a:spcPct val="0"/>
        </a:spcAft>
        <a:defRPr sz="4000">
          <a:solidFill>
            <a:srgbClr val="C1EEFF"/>
          </a:solidFill>
          <a:latin typeface="Consolas" pitchFamily="49" charset="0"/>
        </a:defRPr>
      </a:lvl5pPr>
      <a:lvl6pPr marL="457200" algn="l" rtl="0" fontAlgn="base">
        <a:spcBef>
          <a:spcPct val="0"/>
        </a:spcBef>
        <a:spcAft>
          <a:spcPct val="0"/>
        </a:spcAft>
        <a:defRPr sz="4000">
          <a:solidFill>
            <a:srgbClr val="C1EEFF"/>
          </a:solidFill>
          <a:latin typeface="Consolas" pitchFamily="49" charset="0"/>
        </a:defRPr>
      </a:lvl6pPr>
      <a:lvl7pPr marL="914400" algn="l" rtl="0" fontAlgn="base">
        <a:spcBef>
          <a:spcPct val="0"/>
        </a:spcBef>
        <a:spcAft>
          <a:spcPct val="0"/>
        </a:spcAft>
        <a:defRPr sz="4000">
          <a:solidFill>
            <a:srgbClr val="C1EEFF"/>
          </a:solidFill>
          <a:latin typeface="Consolas" pitchFamily="49" charset="0"/>
        </a:defRPr>
      </a:lvl7pPr>
      <a:lvl8pPr marL="1371600" algn="l" rtl="0" fontAlgn="base">
        <a:spcBef>
          <a:spcPct val="0"/>
        </a:spcBef>
        <a:spcAft>
          <a:spcPct val="0"/>
        </a:spcAft>
        <a:defRPr sz="4000">
          <a:solidFill>
            <a:srgbClr val="C1EEFF"/>
          </a:solidFill>
          <a:latin typeface="Consolas" pitchFamily="49" charset="0"/>
        </a:defRPr>
      </a:lvl8pPr>
      <a:lvl9pPr marL="1828800" algn="l" rtl="0" fontAlgn="base">
        <a:spcBef>
          <a:spcPct val="0"/>
        </a:spcBef>
        <a:spcAft>
          <a:spcPct val="0"/>
        </a:spcAft>
        <a:defRPr sz="4000">
          <a:solidFill>
            <a:srgbClr val="C1EEFF"/>
          </a:solidFill>
          <a:latin typeface="Consolas" pitchFamily="49" charset="0"/>
        </a:defRPr>
      </a:lvl9pPr>
      <a:extLst/>
    </p:titleStyle>
    <p:bodyStyle>
      <a:lvl1pPr marL="411163" indent="-342900" algn="l" rtl="0" eaLnBrk="0" fontAlgn="base" hangingPunct="0">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FEB80A"/>
        </a:buClr>
        <a:buFont typeface="Wingdings 3"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FEB80A"/>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2049325894"/>
      </p:ext>
    </p:extLst>
  </p:cSld>
  <p:clrMap bg1="lt1" tx1="dk1" bg2="lt2" tx2="dk2" accent1="accent1" accent2="accent2" accent3="accent3" accent4="accent4" accent5="accent5" accent6="accent6" hlink="hlink" folHlink="folHlink"/>
  <p:sldLayoutIdLst>
    <p:sldLayoutId id="2147484027"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6.jpeg"/><Relationship Id="rId4" Type="http://schemas.openxmlformats.org/officeDocument/2006/relationships/image" Target="../media/image45.jpeg"/></Relationships>
</file>

<file path=ppt/slides/_rels/slide4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xml"/><Relationship Id="rId6" Type="http://schemas.openxmlformats.org/officeDocument/2006/relationships/image" Target="../media/image50.jpeg"/><Relationship Id="rId5" Type="http://schemas.openxmlformats.org/officeDocument/2006/relationships/image" Target="../media/image45.jpeg"/><Relationship Id="rId4" Type="http://schemas.openxmlformats.org/officeDocument/2006/relationships/image" Target="../media/image49.jpeg"/></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52.jpeg"/><Relationship Id="rId1" Type="http://schemas.openxmlformats.org/officeDocument/2006/relationships/slideLayout" Target="../slideLayouts/slideLayout1.xml"/><Relationship Id="rId6" Type="http://schemas.openxmlformats.org/officeDocument/2006/relationships/image" Target="../media/image45.jpeg"/><Relationship Id="rId5" Type="http://schemas.openxmlformats.org/officeDocument/2006/relationships/image" Target="../media/image50.jpeg"/><Relationship Id="rId4" Type="http://schemas.openxmlformats.org/officeDocument/2006/relationships/image" Target="../media/image53.jpeg"/></Relationships>
</file>

<file path=ppt/slides/_rels/slide4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54.jpeg"/><Relationship Id="rId1" Type="http://schemas.openxmlformats.org/officeDocument/2006/relationships/slideLayout" Target="../slideLayouts/slideLayout1.xml"/><Relationship Id="rId4" Type="http://schemas.openxmlformats.org/officeDocument/2006/relationships/image" Target="../media/image45.jpeg"/></Relationships>
</file>

<file path=ppt/slides/_rels/slide5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55.jpeg"/><Relationship Id="rId1" Type="http://schemas.openxmlformats.org/officeDocument/2006/relationships/slideLayout" Target="../slideLayouts/slideLayout2.xml"/><Relationship Id="rId6" Type="http://schemas.openxmlformats.org/officeDocument/2006/relationships/image" Target="../media/image45.jpeg"/><Relationship Id="rId5" Type="http://schemas.openxmlformats.org/officeDocument/2006/relationships/image" Target="../media/image50.jpeg"/><Relationship Id="rId4" Type="http://schemas.openxmlformats.org/officeDocument/2006/relationships/image" Target="../media/image53.jpeg"/></Relationships>
</file>

<file path=ppt/slides/_rels/slide5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9.jpeg"/></Relationships>
</file>

<file path=ppt/slides/_rels/slide5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8.jpeg"/><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9.jpeg"/></Relationships>
</file>

<file path=ppt/slides/_rels/slide53.xml.rels><?xml version="1.0" encoding="UTF-8" standalone="yes"?>
<Relationships xmlns="http://schemas.openxmlformats.org/package/2006/relationships"><Relationship Id="rId3" Type="http://schemas.openxmlformats.org/officeDocument/2006/relationships/image" Target="../media/image60.jpeg"/><Relationship Id="rId7" Type="http://schemas.openxmlformats.org/officeDocument/2006/relationships/image" Target="../media/image64.jpeg"/><Relationship Id="rId2" Type="http://schemas.openxmlformats.org/officeDocument/2006/relationships/image" Target="../media/image59.jpeg"/><Relationship Id="rId1" Type="http://schemas.openxmlformats.org/officeDocument/2006/relationships/slideLayout" Target="../slideLayouts/slideLayout2.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jpeg"/></Relationships>
</file>

<file path=ppt/slides/_rels/slide5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137198"/>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Tartessos</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La Civilización Perdida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827584" y="1417340"/>
            <a:ext cx="7345362" cy="93662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60000" endA="900" endPos="58000" dir="5400000" sy="-100000" algn="bl" rotWithShape="0"/>
                </a:effectLst>
                <a:latin typeface="Arial Black"/>
              </a:rPr>
              <a:t>Fotografía Recopilada de 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55576" y="2697482"/>
            <a:ext cx="7704138" cy="719138"/>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835696" y="3737598"/>
            <a:ext cx="5472608" cy="67119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reflection blurRad="6350" stA="60000" endA="900" endPos="58000" dir="5400000" sy="-100000" algn="bl" rotWithShape="0"/>
                </a:effectLst>
                <a:latin typeface="High Tower Text"/>
              </a:rPr>
              <a:t>V I C E N T </a:t>
            </a:r>
            <a:r>
              <a:rPr lang="pt-BR" sz="3600" kern="10" dirty="0" smtClean="0">
                <a:ln w="9525">
                  <a:noFill/>
                  <a:round/>
                  <a:headEnd/>
                  <a:tailEnd/>
                </a:ln>
                <a:gradFill rotWithShape="1">
                  <a:gsLst>
                    <a:gs pos="0">
                      <a:srgbClr val="00FF00"/>
                    </a:gs>
                    <a:gs pos="100000">
                      <a:srgbClr val="009900"/>
                    </a:gs>
                  </a:gsLst>
                  <a:lin ang="5400000" scaled="1"/>
                </a:gradFill>
                <a:effectLst>
                  <a:reflection blurRad="6350" stA="60000" endA="900" endPos="58000" dir="5400000" sy="-100000" algn="bl" rotWithShape="0"/>
                </a:effectLst>
                <a:latin typeface="High Tower Text"/>
              </a:rPr>
              <a:t>E  G A R C Í A  </a:t>
            </a:r>
            <a:endParaRPr lang="es-ES" sz="3600" kern="10" dirty="0">
              <a:ln w="9525">
                <a:noFill/>
                <a:round/>
                <a:headEnd/>
                <a:tailEnd/>
              </a:ln>
              <a:gradFill rotWithShape="1">
                <a:gsLst>
                  <a:gs pos="0">
                    <a:srgbClr val="00FF00"/>
                  </a:gs>
                  <a:gs pos="100000">
                    <a:srgbClr val="009900"/>
                  </a:gs>
                </a:gsLst>
                <a:lin ang="5400000" scaled="1"/>
              </a:gradFill>
              <a:effectLst>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17696"/>
            <a:ext cx="3240087" cy="73535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2000">
        <p:split orient="vert"/>
      </p:transition>
    </mc:Choice>
    <mc:Fallback xmlns="">
      <p:transition spd="slow" advTm="1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5 Imagen" descr="07.jpg"/>
          <p:cNvPicPr>
            <a:picLocks noChangeAspect="1"/>
          </p:cNvPicPr>
          <p:nvPr/>
        </p:nvPicPr>
        <p:blipFill>
          <a:blip r:embed="rId2" cstate="print"/>
          <a:stretch>
            <a:fillRect/>
          </a:stretch>
        </p:blipFill>
        <p:spPr>
          <a:xfrm>
            <a:off x="-1" y="0"/>
            <a:ext cx="9184821" cy="5715000"/>
          </a:xfrm>
          <a:prstGeom prst="rect">
            <a:avLst/>
          </a:prstGeom>
        </p:spPr>
      </p:pic>
      <p:sp>
        <p:nvSpPr>
          <p:cNvPr id="7" name="6 Rectángulo"/>
          <p:cNvSpPr/>
          <p:nvPr/>
        </p:nvSpPr>
        <p:spPr>
          <a:xfrm>
            <a:off x="-180528" y="0"/>
            <a:ext cx="9505056"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979712" y="0"/>
            <a:ext cx="4968552" cy="923330"/>
          </a:xfrm>
          <a:prstGeom prst="rect">
            <a:avLst/>
          </a:prstGeom>
          <a:noFill/>
        </p:spPr>
        <p:txBody>
          <a:bodyPr wrap="none" lIns="91440" tIns="45720" rIns="91440" bIns="45720">
            <a:prstTxWarp prst="textCanUp">
              <a:avLst/>
            </a:prstTxWarp>
            <a:spAutoFit/>
            <a:scene3d>
              <a:camera prst="perspectiveRelaxedModerately"/>
              <a:lightRig rig="threePt" dir="t"/>
            </a:scene3d>
            <a:sp3d extrusionH="57150">
              <a:bevelT w="38100" h="38100" prst="angle"/>
            </a:sp3d>
          </a:bodyPr>
          <a:lstStyle/>
          <a:p>
            <a:pPr algn="ctr"/>
            <a:r>
              <a:rPr lang="es-ES"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55000" endA="50" endPos="85000" dir="5400000" sy="-100000" algn="bl" rotWithShape="0"/>
                </a:effectLst>
              </a:rPr>
              <a:t> </a:t>
            </a:r>
            <a:r>
              <a:rPr lang="es-ES" sz="5400" b="1" cap="none" spc="0" dirty="0" err="1"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55000" endA="50" endPos="85000" dir="5400000" sy="-100000" algn="bl" rotWithShape="0"/>
                </a:effectLst>
              </a:rPr>
              <a:t>Tartessos</a:t>
            </a:r>
            <a:r>
              <a:rPr lang="es-ES"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55000" endA="50" endPos="85000" dir="5400000" sy="-100000" algn="bl" rotWithShape="0"/>
                </a:effectLst>
              </a:rPr>
              <a:t> </a:t>
            </a:r>
            <a:endParaRPr lang="es-E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55000" endA="50" endPos="85000" dir="5400000" sy="-100000" algn="bl" rotWithShape="0"/>
              </a:effectLst>
            </a:endParaRPr>
          </a:p>
        </p:txBody>
      </p:sp>
      <p:sp>
        <p:nvSpPr>
          <p:cNvPr id="3" name="2 CuadroTexto"/>
          <p:cNvSpPr txBox="1"/>
          <p:nvPr/>
        </p:nvSpPr>
        <p:spPr>
          <a:xfrm>
            <a:off x="539552" y="1057300"/>
            <a:ext cx="8352928"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Uno de los grandes misterios de la historia de España es el de cómo y por qué desapareció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Tartessos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¿Cómo y por qué desapareció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Tartessos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No fue la primera pregunta que surgió en torno a este lugar legendario, confundido a veces por autores antiguos y modernos con la mítica Atlantis. Las primeras preguntas giraron en torno a su naturaleza (¿un río, una ciudad, una civilización?), sobre su existencia (¿era un mito o realmente existió?), y sobre sus habitantes (¿eran fenicios, griegos o un pueblo íbero?).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3865612"/>
            <a:ext cx="8352928"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Muchas interrogantes que responder antes de cómo y por qué desapareció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Tartessos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Este lugar, ubicado en algún punto de la península ibérica, permaneció en el misterio hasta que empezaron a surgir varios sitios arqueológicos bien entrado el siglo XX, en torno al río Guadalquivir, antiguamente llamado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Tartessos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78000">
        <p:wipe/>
      </p:transition>
    </mc:Choice>
    <mc:Fallback xmlns="">
      <p:transition spd="slow" advTm="7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455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650" name="7 Imagen" descr="Diapositiva25"/>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Triángulo isósceles"/>
          <p:cNvSpPr/>
          <p:nvPr/>
        </p:nvSpPr>
        <p:spPr>
          <a:xfrm>
            <a:off x="-180528" y="-22224"/>
            <a:ext cx="9362628" cy="573722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6" name="5 Triángulo rectángulo"/>
          <p:cNvSpPr/>
          <p:nvPr/>
        </p:nvSpPr>
        <p:spPr>
          <a:xfrm rot="5400000">
            <a:off x="-661764" y="481236"/>
            <a:ext cx="5715000" cy="475252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7" name="6 Triángulo rectángulo"/>
          <p:cNvSpPr/>
          <p:nvPr/>
        </p:nvSpPr>
        <p:spPr>
          <a:xfrm rot="16200000" flipH="1">
            <a:off x="4000500" y="571500"/>
            <a:ext cx="5715000" cy="4572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10" name="9 Triángulo isósceles"/>
          <p:cNvSpPr/>
          <p:nvPr/>
        </p:nvSpPr>
        <p:spPr>
          <a:xfrm rot="10800000">
            <a:off x="-180528" y="-5"/>
            <a:ext cx="9324528" cy="573722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8" name="7 CuadroTexto"/>
          <p:cNvSpPr txBox="1"/>
          <p:nvPr/>
        </p:nvSpPr>
        <p:spPr>
          <a:xfrm>
            <a:off x="179512" y="4657700"/>
            <a:ext cx="860444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reino de </a:t>
            </a:r>
            <a:r>
              <a:rPr lang="es-ES" b="1" i="1" dirty="0" err="1" smtClean="0">
                <a:effectLst>
                  <a:glow rad="101600">
                    <a:srgbClr val="C00000">
                      <a:alpha val="60000"/>
                    </a:srgbClr>
                  </a:glow>
                  <a:outerShdw blurRad="38100" dist="38100" dir="2700000" algn="tl">
                    <a:srgbClr val="000000">
                      <a:alpha val="43137"/>
                    </a:srgbClr>
                  </a:outerShdw>
                </a:effectLst>
              </a:rPr>
              <a:t>Tartessos</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Al final de la Edad de los Metales, gracias al contacto con otros pueblos más avanzados, surgió en Andalucía la primera civilización histórica de la Península: </a:t>
            </a:r>
            <a:r>
              <a:rPr lang="es-ES" b="1" i="1" dirty="0" err="1" smtClean="0">
                <a:effectLst>
                  <a:glow rad="101600">
                    <a:srgbClr val="C00000">
                      <a:alpha val="60000"/>
                    </a:srgbClr>
                  </a:glow>
                  <a:outerShdw blurRad="38100" dist="38100" dir="2700000" algn="tl">
                    <a:srgbClr val="000000">
                      <a:alpha val="43137"/>
                    </a:srgbClr>
                  </a:outerShdw>
                </a:effectLst>
              </a:rPr>
              <a:t>Tartessos</a:t>
            </a:r>
            <a:r>
              <a:rPr lang="es-ES" b="1" i="1" dirty="0" smtClean="0">
                <a:effectLst>
                  <a:glow rad="101600">
                    <a:srgbClr val="C00000">
                      <a:alpha val="60000"/>
                    </a:srgbClr>
                  </a:glow>
                  <a:outerShdw blurRad="38100" dist="38100" dir="2700000" algn="tl">
                    <a:srgbClr val="000000">
                      <a:alpha val="43137"/>
                    </a:srgbClr>
                  </a:outerShdw>
                </a:effectLst>
              </a:rPr>
              <a:t>.</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dir="r"/>
        <p:sndAc>
          <p:stSnd loop="1">
            <p:snd r:embed="rId2" name="Variadas.wav"/>
          </p:stSnd>
        </p:sndAc>
      </p:transition>
    </mc:Choice>
    <mc:Fallback xmlns="">
      <p:transition spd="slow" advTm="25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4000"/>
                                        <p:tgtEl>
                                          <p:spTgt spid="7"/>
                                        </p:tgtEl>
                                        <p:attrNameLst>
                                          <p:attrName>ppt_x</p:attrName>
                                        </p:attrNameLst>
                                      </p:cBhvr>
                                      <p:tavLst>
                                        <p:tav tm="0">
                                          <p:val>
                                            <p:strVal val="ppt_x"/>
                                          </p:val>
                                        </p:tav>
                                        <p:tav tm="100000">
                                          <p:val>
                                            <p:strVal val="ppt_x+ppt_w/2"/>
                                          </p:val>
                                        </p:tav>
                                      </p:tavLst>
                                    </p:anim>
                                    <p:anim calcmode="lin" valueType="num">
                                      <p:cBhvr>
                                        <p:cTn id="13" dur="4000"/>
                                        <p:tgtEl>
                                          <p:spTgt spid="7"/>
                                        </p:tgtEl>
                                        <p:attrNameLst>
                                          <p:attrName>ppt_y</p:attrName>
                                        </p:attrNameLst>
                                      </p:cBhvr>
                                      <p:tavLst>
                                        <p:tav tm="0">
                                          <p:val>
                                            <p:strVal val="ppt_y"/>
                                          </p:val>
                                        </p:tav>
                                        <p:tav tm="100000">
                                          <p:val>
                                            <p:strVal val="ppt_y"/>
                                          </p:val>
                                        </p:tav>
                                      </p:tavLst>
                                    </p:anim>
                                    <p:anim calcmode="lin" valueType="num">
                                      <p:cBhvr>
                                        <p:cTn id="14" dur="4000"/>
                                        <p:tgtEl>
                                          <p:spTgt spid="7"/>
                                        </p:tgtEl>
                                        <p:attrNameLst>
                                          <p:attrName>ppt_w</p:attrName>
                                        </p:attrNameLst>
                                      </p:cBhvr>
                                      <p:tavLst>
                                        <p:tav tm="0">
                                          <p:val>
                                            <p:strVal val="ppt_w"/>
                                          </p:val>
                                        </p:tav>
                                        <p:tav tm="100000">
                                          <p:val>
                                            <p:fltVal val="0"/>
                                          </p:val>
                                        </p:tav>
                                      </p:tavLst>
                                    </p:anim>
                                    <p:anim calcmode="lin" valueType="num">
                                      <p:cBhvr>
                                        <p:cTn id="15" dur="4000"/>
                                        <p:tgtEl>
                                          <p:spTgt spid="7"/>
                                        </p:tgtEl>
                                        <p:attrNameLst>
                                          <p:attrName>ppt_h</p:attrName>
                                        </p:attrNameLst>
                                      </p:cBhvr>
                                      <p:tavLst>
                                        <p:tav tm="0">
                                          <p:val>
                                            <p:strVal val="ppt_h"/>
                                          </p:val>
                                        </p:tav>
                                        <p:tav tm="100000">
                                          <p:val>
                                            <p:strVal val="ppt_h"/>
                                          </p:val>
                                        </p:tav>
                                      </p:tavLst>
                                    </p:anim>
                                    <p:set>
                                      <p:cBhvr>
                                        <p:cTn id="16" dur="1" fill="hold">
                                          <p:stCondLst>
                                            <p:cond delay="3999"/>
                                          </p:stCondLst>
                                        </p:cTn>
                                        <p:tgtEl>
                                          <p:spTgt spid="7"/>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4000"/>
                                        <p:tgtEl>
                                          <p:spTgt spid="6"/>
                                        </p:tgtEl>
                                        <p:attrNameLst>
                                          <p:attrName>ppt_x</p:attrName>
                                        </p:attrNameLst>
                                      </p:cBhvr>
                                      <p:tavLst>
                                        <p:tav tm="0">
                                          <p:val>
                                            <p:strVal val="ppt_x"/>
                                          </p:val>
                                        </p:tav>
                                        <p:tav tm="100000">
                                          <p:val>
                                            <p:strVal val="ppt_x-ppt_w/2"/>
                                          </p:val>
                                        </p:tav>
                                      </p:tavLst>
                                    </p:anim>
                                    <p:anim calcmode="lin" valueType="num">
                                      <p:cBhvr>
                                        <p:cTn id="19" dur="4000"/>
                                        <p:tgtEl>
                                          <p:spTgt spid="6"/>
                                        </p:tgtEl>
                                        <p:attrNameLst>
                                          <p:attrName>ppt_y</p:attrName>
                                        </p:attrNameLst>
                                      </p:cBhvr>
                                      <p:tavLst>
                                        <p:tav tm="0">
                                          <p:val>
                                            <p:strVal val="ppt_y"/>
                                          </p:val>
                                        </p:tav>
                                        <p:tav tm="100000">
                                          <p:val>
                                            <p:strVal val="ppt_y"/>
                                          </p:val>
                                        </p:tav>
                                      </p:tavLst>
                                    </p:anim>
                                    <p:anim calcmode="lin" valueType="num">
                                      <p:cBhvr>
                                        <p:cTn id="20" dur="4000"/>
                                        <p:tgtEl>
                                          <p:spTgt spid="6"/>
                                        </p:tgtEl>
                                        <p:attrNameLst>
                                          <p:attrName>ppt_w</p:attrName>
                                        </p:attrNameLst>
                                      </p:cBhvr>
                                      <p:tavLst>
                                        <p:tav tm="0">
                                          <p:val>
                                            <p:strVal val="ppt_w"/>
                                          </p:val>
                                        </p:tav>
                                        <p:tav tm="100000">
                                          <p:val>
                                            <p:fltVal val="0"/>
                                          </p:val>
                                        </p:tav>
                                      </p:tavLst>
                                    </p:anim>
                                    <p:anim calcmode="lin" valueType="num">
                                      <p:cBhvr>
                                        <p:cTn id="21" dur="4000"/>
                                        <p:tgtEl>
                                          <p:spTgt spid="6"/>
                                        </p:tgtEl>
                                        <p:attrNameLst>
                                          <p:attrName>ppt_h</p:attrName>
                                        </p:attrNameLst>
                                      </p:cBhvr>
                                      <p:tavLst>
                                        <p:tav tm="0">
                                          <p:val>
                                            <p:strVal val="ppt_h"/>
                                          </p:val>
                                        </p:tav>
                                        <p:tav tm="100000">
                                          <p:val>
                                            <p:strVal val="ppt_h"/>
                                          </p:val>
                                        </p:tav>
                                      </p:tavLst>
                                    </p:anim>
                                    <p:set>
                                      <p:cBhvr>
                                        <p:cTn id="22" dur="1" fill="hold">
                                          <p:stCondLst>
                                            <p:cond delay="3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10"/>
                                        </p:tgtEl>
                                        <p:attrNameLst>
                                          <p:attrName>ppt_x</p:attrName>
                                        </p:attrNameLst>
                                      </p:cBhvr>
                                      <p:tavLst>
                                        <p:tav tm="0">
                                          <p:val>
                                            <p:strVal val="ppt_x"/>
                                          </p:val>
                                        </p:tav>
                                        <p:tav tm="100000">
                                          <p:val>
                                            <p:strVal val="ppt_x"/>
                                          </p:val>
                                        </p:tav>
                                      </p:tavLst>
                                    </p:anim>
                                    <p:anim calcmode="lin" valueType="num">
                                      <p:cBhvr>
                                        <p:cTn id="25" dur="4000"/>
                                        <p:tgtEl>
                                          <p:spTgt spid="10"/>
                                        </p:tgtEl>
                                        <p:attrNameLst>
                                          <p:attrName>ppt_y</p:attrName>
                                        </p:attrNameLst>
                                      </p:cBhvr>
                                      <p:tavLst>
                                        <p:tav tm="0">
                                          <p:val>
                                            <p:strVal val="ppt_y"/>
                                          </p:val>
                                        </p:tav>
                                        <p:tav tm="100000">
                                          <p:val>
                                            <p:strVal val="ppt_y+ppt_h/2"/>
                                          </p:val>
                                        </p:tav>
                                      </p:tavLst>
                                    </p:anim>
                                    <p:anim calcmode="lin" valueType="num">
                                      <p:cBhvr>
                                        <p:cTn id="26" dur="4000"/>
                                        <p:tgtEl>
                                          <p:spTgt spid="10"/>
                                        </p:tgtEl>
                                        <p:attrNameLst>
                                          <p:attrName>ppt_w</p:attrName>
                                        </p:attrNameLst>
                                      </p:cBhvr>
                                      <p:tavLst>
                                        <p:tav tm="0">
                                          <p:val>
                                            <p:strVal val="ppt_w"/>
                                          </p:val>
                                        </p:tav>
                                        <p:tav tm="100000">
                                          <p:val>
                                            <p:strVal val="ppt_w"/>
                                          </p:val>
                                        </p:tav>
                                      </p:tavLst>
                                    </p:anim>
                                    <p:anim calcmode="lin" valueType="num">
                                      <p:cBhvr>
                                        <p:cTn id="27" dur="4000"/>
                                        <p:tgtEl>
                                          <p:spTgt spid="10"/>
                                        </p:tgtEl>
                                        <p:attrNameLst>
                                          <p:attrName>ppt_h</p:attrName>
                                        </p:attrNameLst>
                                      </p:cBhvr>
                                      <p:tavLst>
                                        <p:tav tm="0">
                                          <p:val>
                                            <p:strVal val="ppt_h"/>
                                          </p:val>
                                        </p:tav>
                                        <p:tav tm="100000">
                                          <p:val>
                                            <p:fltVal val="0"/>
                                          </p:val>
                                        </p:tav>
                                      </p:tavLst>
                                    </p:anim>
                                    <p:set>
                                      <p:cBhvr>
                                        <p:cTn id="28" dur="1" fill="hold">
                                          <p:stCondLst>
                                            <p:cond delay="3999"/>
                                          </p:stCondLst>
                                        </p:cTn>
                                        <p:tgtEl>
                                          <p:spTgt spid="10"/>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27650"/>
                                        </p:tgtEl>
                                        <p:attrNameLst>
                                          <p:attrName>style.visibility</p:attrName>
                                        </p:attrNameLst>
                                      </p:cBhvr>
                                      <p:to>
                                        <p:strVal val="visible"/>
                                      </p:to>
                                    </p:set>
                                    <p:anim calcmode="lin" valueType="num">
                                      <p:cBhvr>
                                        <p:cTn id="31" dur="4000" fill="hold"/>
                                        <p:tgtEl>
                                          <p:spTgt spid="27650"/>
                                        </p:tgtEl>
                                        <p:attrNameLst>
                                          <p:attrName>ppt_w</p:attrName>
                                        </p:attrNameLst>
                                      </p:cBhvr>
                                      <p:tavLst>
                                        <p:tav tm="0">
                                          <p:val>
                                            <p:strVal val="4/3*#ppt_w"/>
                                          </p:val>
                                        </p:tav>
                                        <p:tav tm="100000">
                                          <p:val>
                                            <p:strVal val="#ppt_w"/>
                                          </p:val>
                                        </p:tav>
                                      </p:tavLst>
                                    </p:anim>
                                    <p:anim calcmode="lin" valueType="num">
                                      <p:cBhvr>
                                        <p:cTn id="32" dur="4000" fill="hold"/>
                                        <p:tgtEl>
                                          <p:spTgt spid="27650"/>
                                        </p:tgtEl>
                                        <p:attrNameLst>
                                          <p:attrName>ppt_h</p:attrName>
                                        </p:attrNameLst>
                                      </p:cBhvr>
                                      <p:tavLst>
                                        <p:tav tm="0">
                                          <p:val>
                                            <p:strVal val="4/3*#ppt_h"/>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0"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755576"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Establecidos en el Valle del Guadalquivir, los tartesios dominaban el cultivo de los cereales y frutales, sabían cómo extraer sal de agua del mar y conocían la escritura.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0"/>
            <a:ext cx="9144000" cy="5680076"/>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trabajar metales, como el oro, la plata, el hierro y el cobre, que extraían de las minas de Huelva, Córdoba y Sevilla.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wheel spokes="1"/>
      </p:transition>
    </mc:Choice>
    <mc:Fallback xmlns="">
      <p:transition spd="slow" advTm="1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rteurbanozebras0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827584"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grandes pueblos colonizadores del Mediterráneo (fenicios y griegos) establecieron colonias en la costa andaluza para comerciar con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como la colonia de Cádiz y la de Málaga.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wheelReverse spokes="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11"/>
                                        </p:tgtEl>
                                      </p:cBhvr>
                                    </p:animEffect>
                                    <p:set>
                                      <p:cBhvr>
                                        <p:cTn id="16" dur="1" fill="hold">
                                          <p:stCondLst>
                                            <p:cond delay="3999"/>
                                          </p:stCondLst>
                                        </p:cTn>
                                        <p:tgtEl>
                                          <p:spTgt spid="11"/>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4000"/>
                                        <p:tgtEl>
                                          <p:spTgt spid="4"/>
                                        </p:tgtEl>
                                      </p:cBhvr>
                                    </p:animEffect>
                                    <p:set>
                                      <p:cBhvr>
                                        <p:cTn id="19" dur="1" fill="hold">
                                          <p:stCondLst>
                                            <p:cond delay="3999"/>
                                          </p:stCondLst>
                                        </p:cTn>
                                        <p:tgtEl>
                                          <p:spTgt spid="4"/>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4000"/>
                                        <p:tgtEl>
                                          <p:spTgt spid="5"/>
                                        </p:tgtEl>
                                      </p:cBhvr>
                                    </p:animEffect>
                                    <p:set>
                                      <p:cBhvr>
                                        <p:cTn id="22" dur="1" fill="hold">
                                          <p:stCondLst>
                                            <p:cond delay="3999"/>
                                          </p:stCondLst>
                                        </p:cTn>
                                        <p:tgtEl>
                                          <p:spTgt spid="5"/>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4000"/>
                                        <p:tgtEl>
                                          <p:spTgt spid="6"/>
                                        </p:tgtEl>
                                      </p:cBhvr>
                                    </p:animEffect>
                                    <p:set>
                                      <p:cBhvr>
                                        <p:cTn id="25" dur="1" fill="hold">
                                          <p:stCondLst>
                                            <p:cond delay="3999"/>
                                          </p:stCondLst>
                                        </p:cTn>
                                        <p:tgtEl>
                                          <p:spTgt spid="6"/>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4000"/>
                                        <p:tgtEl>
                                          <p:spTgt spid="7"/>
                                        </p:tgtEl>
                                      </p:cBhvr>
                                    </p:animEffect>
                                    <p:set>
                                      <p:cBhvr>
                                        <p:cTn id="28" dur="1" fill="hold">
                                          <p:stCondLst>
                                            <p:cond delay="3999"/>
                                          </p:stCondLst>
                                        </p:cTn>
                                        <p:tgtEl>
                                          <p:spTgt spid="7"/>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4000"/>
                                        <p:tgtEl>
                                          <p:spTgt spid="12"/>
                                        </p:tgtEl>
                                      </p:cBhvr>
                                    </p:animEffect>
                                    <p:set>
                                      <p:cBhvr>
                                        <p:cTn id="31" dur="1" fill="hold">
                                          <p:stCondLst>
                                            <p:cond delay="3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4000"/>
                                        <p:tgtEl>
                                          <p:spTgt spid="13"/>
                                        </p:tgtEl>
                                      </p:cBhvr>
                                    </p:animEffect>
                                    <p:set>
                                      <p:cBhvr>
                                        <p:cTn id="34" dur="1" fill="hold">
                                          <p:stCondLst>
                                            <p:cond delay="3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4000"/>
                                        <p:tgtEl>
                                          <p:spTgt spid="14"/>
                                        </p:tgtEl>
                                      </p:cBhvr>
                                    </p:animEffect>
                                    <p:set>
                                      <p:cBhvr>
                                        <p:cTn id="37" dur="1" fill="hold">
                                          <p:stCondLst>
                                            <p:cond delay="3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1590" y="0"/>
            <a:ext cx="9140825"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83568" y="4585692"/>
            <a:ext cx="784887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Los pueblos iberos andaluces. </a:t>
            </a:r>
            <a:r>
              <a:rPr lang="es-ES" i="1" dirty="0" smtClean="0">
                <a:effectLst>
                  <a:glow rad="101600">
                    <a:srgbClr val="C00000">
                      <a:alpha val="60000"/>
                    </a:srgbClr>
                  </a:glow>
                  <a:outerShdw blurRad="38100" dist="38100" dir="2700000" algn="tl">
                    <a:srgbClr val="000000">
                      <a:alpha val="43137"/>
                    </a:srgbClr>
                  </a:outerShdw>
                </a:effectLst>
              </a:rPr>
              <a:t>Tras la desaparición de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hacia el año 500 a.C. aparecieron en Andalucía varios pueblos identificados bajo la denominación común de los iberos.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wedge/>
      </p:transition>
    </mc:Choice>
    <mc:Fallback xmlns="">
      <p:transition spd="slow" advTm="2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4000"/>
                                        <p:tgtEl>
                                          <p:spTgt spid="8"/>
                                        </p:tgtEl>
                                      </p:cBhvr>
                                    </p:animEffect>
                                    <p:set>
                                      <p:cBhvr>
                                        <p:cTn id="19" dur="1" fill="hold">
                                          <p:stCondLst>
                                            <p:cond delay="3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4000"/>
                                        <p:tgtEl>
                                          <p:spTgt spid="9"/>
                                        </p:tgtEl>
                                      </p:cBhvr>
                                    </p:animEffect>
                                    <p:set>
                                      <p:cBhvr>
                                        <p:cTn id="22" dur="1" fill="hold">
                                          <p:stCondLst>
                                            <p:cond delay="3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4000"/>
                                        <p:tgtEl>
                                          <p:spTgt spid="10"/>
                                        </p:tgtEl>
                                      </p:cBhvr>
                                    </p:animEffect>
                                    <p:set>
                                      <p:cBhvr>
                                        <p:cTn id="25" dur="1" fill="hold">
                                          <p:stCondLst>
                                            <p:cond delay="3999"/>
                                          </p:stCondLst>
                                        </p:cTn>
                                        <p:tgtEl>
                                          <p:spTgt spid="10"/>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4000"/>
                                        <p:tgtEl>
                                          <p:spTgt spid="12"/>
                                        </p:tgtEl>
                                      </p:cBhvr>
                                    </p:animEffect>
                                    <p:set>
                                      <p:cBhvr>
                                        <p:cTn id="28" dur="1" fill="hold">
                                          <p:stCondLst>
                                            <p:cond delay="3999"/>
                                          </p:stCondLst>
                                        </p:cTn>
                                        <p:tgtEl>
                                          <p:spTgt spid="12"/>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4000"/>
                                        <p:tgtEl>
                                          <p:spTgt spid="13"/>
                                        </p:tgtEl>
                                      </p:cBhvr>
                                    </p:animEffect>
                                    <p:set>
                                      <p:cBhvr>
                                        <p:cTn id="34" dur="1" fill="hold">
                                          <p:stCondLst>
                                            <p:cond delay="3999"/>
                                          </p:stCondLst>
                                        </p:cTn>
                                        <p:tgtEl>
                                          <p:spTgt spid="13"/>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4000"/>
                                        <p:tgtEl>
                                          <p:spTgt spid="14"/>
                                        </p:tgtEl>
                                      </p:cBhvr>
                                    </p:animEffect>
                                    <p:set>
                                      <p:cBhvr>
                                        <p:cTn id="37" dur="1" fill="hold">
                                          <p:stCondLst>
                                            <p:cond delay="3999"/>
                                          </p:stCondLst>
                                        </p:cTn>
                                        <p:tgtEl>
                                          <p:spTgt spid="14"/>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pueblos podemos destacar: </a:t>
            </a:r>
            <a:r>
              <a:rPr lang="es-ES" b="1" i="1" dirty="0" smtClean="0">
                <a:effectLst>
                  <a:glow rad="101600">
                    <a:srgbClr val="C00000">
                      <a:alpha val="60000"/>
                    </a:srgbClr>
                  </a:glow>
                  <a:outerShdw blurRad="38100" dist="38100" dir="2700000" algn="tl">
                    <a:srgbClr val="000000">
                      <a:alpha val="43137"/>
                    </a:srgbClr>
                  </a:outerShdw>
                </a:effectLst>
              </a:rPr>
              <a:t>Los turdetanos, </a:t>
            </a:r>
            <a:r>
              <a:rPr lang="es-ES" i="1" dirty="0" smtClean="0">
                <a:effectLst>
                  <a:glow rad="101600">
                    <a:srgbClr val="C00000">
                      <a:alpha val="60000"/>
                    </a:srgbClr>
                  </a:glow>
                  <a:outerShdw blurRad="38100" dist="38100" dir="2700000" algn="tl">
                    <a:srgbClr val="000000">
                      <a:alpha val="43137"/>
                    </a:srgbClr>
                  </a:outerShdw>
                </a:effectLst>
              </a:rPr>
              <a:t>que habitaban el curso bajo del Guadalquivir, fueron los herederos más directos de los tartesios.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1000">
        <p15:prstTrans prst="peelOff"/>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vertical)">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bcbc75a47d02da3c44d60c4ad6c809e.jpg"/>
          <p:cNvPicPr>
            <a:picLocks noGrp="1" noChangeAspect="1"/>
          </p:cNvPicPr>
          <p:nvPr isPhoto="1"/>
        </p:nvPicPr>
        <p:blipFill>
          <a:blip r:embed="rId2" cstate="print"/>
          <a:stretch>
            <a:fillRect/>
          </a:stretch>
        </p:blipFill>
        <p:spPr bwMode="auto">
          <a:xfrm>
            <a:off x="0" y="0"/>
            <a:ext cx="479208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502024"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574032"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574032"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CuadroTexto"/>
          <p:cNvSpPr txBox="1"/>
          <p:nvPr/>
        </p:nvSpPr>
        <p:spPr>
          <a:xfrm>
            <a:off x="5148064" y="1561356"/>
            <a:ext cx="3672408" cy="2554545"/>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Los túrdulos</a:t>
            </a:r>
            <a:r>
              <a:rPr lang="es-ES" sz="2000" i="1" dirty="0" smtClean="0">
                <a:effectLst>
                  <a:glow rad="101600">
                    <a:srgbClr val="C00000">
                      <a:alpha val="60000"/>
                    </a:srgbClr>
                  </a:glow>
                  <a:outerShdw blurRad="38100" dist="38100" dir="2700000" algn="tl">
                    <a:srgbClr val="000000">
                      <a:alpha val="43137"/>
                    </a:srgbClr>
                  </a:outerShdw>
                </a:effectLst>
              </a:rPr>
              <a:t> ocupaban los valles y montañas de la zona central de Andalucía, en asentamientos como Córdoba, Granada, Porcuna y </a:t>
            </a:r>
            <a:r>
              <a:rPr lang="es-ES" sz="2000" i="1" dirty="0" err="1" smtClean="0">
                <a:effectLst>
                  <a:glow rad="101600">
                    <a:srgbClr val="C00000">
                      <a:alpha val="60000"/>
                    </a:srgbClr>
                  </a:glow>
                  <a:outerShdw blurRad="38100" dist="38100" dir="2700000" algn="tl">
                    <a:srgbClr val="000000">
                      <a:alpha val="43137"/>
                    </a:srgbClr>
                  </a:outerShdw>
                </a:effectLst>
              </a:rPr>
              <a:t>Mengíbar</a:t>
            </a:r>
            <a:r>
              <a:rPr lang="es-ES" sz="2000" i="1" dirty="0" smtClean="0">
                <a:effectLst>
                  <a:glow rad="101600">
                    <a:srgbClr val="C00000">
                      <a:alpha val="60000"/>
                    </a:srgbClr>
                  </a:glow>
                  <a:outerShdw blurRad="38100" dist="38100" dir="2700000" algn="tl">
                    <a:srgbClr val="000000">
                      <a:alpha val="43137"/>
                    </a:srgbClr>
                  </a:outerShdw>
                </a:effectLst>
              </a:rPr>
              <a:t>.</a:t>
            </a:r>
            <a:br>
              <a:rPr lang="es-ES" sz="2000" i="1" dirty="0" smtClean="0">
                <a:effectLst>
                  <a:glow rad="101600">
                    <a:srgbClr val="C00000">
                      <a:alpha val="60000"/>
                    </a:srgbClr>
                  </a:glow>
                  <a:outerShdw blurRad="38100" dist="38100" dir="2700000" algn="tl">
                    <a:srgbClr val="000000">
                      <a:alpha val="43137"/>
                    </a:srgbClr>
                  </a:outerShdw>
                </a:effectLst>
              </a:rPr>
            </a:br>
            <a:r>
              <a:rPr lang="es-ES" sz="2000" b="1" i="1" dirty="0" smtClean="0">
                <a:effectLst>
                  <a:glow rad="101600">
                    <a:srgbClr val="C00000">
                      <a:alpha val="60000"/>
                    </a:srgbClr>
                  </a:glow>
                  <a:outerShdw blurRad="38100" dist="38100" dir="2700000" algn="tl">
                    <a:srgbClr val="000000">
                      <a:alpha val="43137"/>
                    </a:srgbClr>
                  </a:outerShdw>
                </a:effectLst>
              </a:rPr>
              <a:t>Los </a:t>
            </a:r>
            <a:r>
              <a:rPr lang="es-ES" sz="2000" b="1" i="1" dirty="0" err="1" smtClean="0">
                <a:effectLst>
                  <a:glow rad="101600">
                    <a:srgbClr val="C00000">
                      <a:alpha val="60000"/>
                    </a:srgbClr>
                  </a:glow>
                  <a:outerShdw blurRad="38100" dist="38100" dir="2700000" algn="tl">
                    <a:srgbClr val="000000">
                      <a:alpha val="43137"/>
                    </a:srgbClr>
                  </a:outerShdw>
                </a:effectLst>
              </a:rPr>
              <a:t>bastesanos</a:t>
            </a:r>
            <a:r>
              <a:rPr lang="es-ES" sz="2000" i="1" dirty="0" smtClean="0">
                <a:effectLst>
                  <a:glow rad="101600">
                    <a:srgbClr val="C00000">
                      <a:alpha val="60000"/>
                    </a:srgbClr>
                  </a:glow>
                  <a:outerShdw blurRad="38100" dist="38100" dir="2700000" algn="tl">
                    <a:srgbClr val="000000">
                      <a:alpha val="43137"/>
                    </a:srgbClr>
                  </a:outerShdw>
                </a:effectLst>
              </a:rPr>
              <a:t> se asentaron en la región oriental de Andalucía.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lash/>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4" presetClass="entr" presetSubtype="5"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randombar(vertical)">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2" grpId="0" animBg="1"/>
      <p:bldP spid="13"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rte-urbano-2015-alrededor-del-mundo-1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369668"/>
            <a:ext cx="8640960"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misteriosa civilización de </a:t>
            </a:r>
            <a:r>
              <a:rPr lang="es-ES" b="1" i="1" dirty="0" err="1" smtClean="0">
                <a:effectLst>
                  <a:glow rad="101600">
                    <a:srgbClr val="C00000">
                      <a:alpha val="60000"/>
                    </a:srgbClr>
                  </a:glow>
                  <a:outerShdw blurRad="38100" dist="38100" dir="2700000" algn="tl">
                    <a:srgbClr val="000000">
                      <a:alpha val="43137"/>
                    </a:srgbClr>
                  </a:outerShdw>
                </a:effectLst>
              </a:rPr>
              <a:t>Tartessos</a:t>
            </a:r>
            <a:r>
              <a:rPr lang="es-ES"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La civilización </a:t>
            </a:r>
            <a:r>
              <a:rPr lang="es-ES" i="1" dirty="0" err="1" smtClean="0">
                <a:effectLst>
                  <a:glow rad="101600">
                    <a:srgbClr val="C00000">
                      <a:alpha val="60000"/>
                    </a:srgbClr>
                  </a:glow>
                  <a:outerShdw blurRad="38100" dist="38100" dir="2700000" algn="tl">
                    <a:srgbClr val="000000">
                      <a:alpha val="43137"/>
                    </a:srgbClr>
                  </a:outerShdw>
                </a:effectLst>
              </a:rPr>
              <a:t>tartésica</a:t>
            </a:r>
            <a:r>
              <a:rPr lang="es-ES" i="1" dirty="0" smtClean="0">
                <a:effectLst>
                  <a:glow rad="101600">
                    <a:srgbClr val="C00000">
                      <a:alpha val="60000"/>
                    </a:srgbClr>
                  </a:glow>
                  <a:outerShdw blurRad="38100" dist="38100" dir="2700000" algn="tl">
                    <a:srgbClr val="000000">
                      <a:alpha val="43137"/>
                    </a:srgbClr>
                  </a:outerShdw>
                </a:effectLst>
              </a:rPr>
              <a:t> se desarrolló en el sur de la península Ibérica entre los siglos XII y V a.C. Su contacto con fenicios y griegos introdujo tecnologías, productos y animales desconocidos, y transformó el modo de vida de los pueblos ibéricos.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wipe dir="d"/>
      </p:transition>
    </mc:Choice>
    <mc:Fallback xmlns="">
      <p:transition spd="slow" advTm="33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a:xfrm>
            <a:off x="0" y="0"/>
            <a:ext cx="9144000" cy="5715000"/>
          </a:xfrm>
          <a:prstGeom prst="rect">
            <a:avLst/>
          </a:prstGeom>
          <a:solidFill>
            <a:schemeClr val="tx2">
              <a:lumMod val="75000"/>
              <a:alpha val="80000"/>
            </a:schemeClr>
          </a:solidFill>
          <a:ln>
            <a:noFill/>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251520"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siglo IV a.C. el historiador griego Éforo de </a:t>
            </a:r>
            <a:r>
              <a:rPr lang="es-ES" i="1" dirty="0" err="1" smtClean="0">
                <a:effectLst>
                  <a:glow rad="101600">
                    <a:srgbClr val="C00000">
                      <a:alpha val="60000"/>
                    </a:srgbClr>
                  </a:glow>
                  <a:outerShdw blurRad="38100" dist="38100" dir="2700000" algn="tl">
                    <a:srgbClr val="000000">
                      <a:alpha val="43137"/>
                    </a:srgbClr>
                  </a:outerShdw>
                </a:effectLst>
              </a:rPr>
              <a:t>Cime</a:t>
            </a:r>
            <a:r>
              <a:rPr lang="es-ES" i="1" dirty="0" smtClean="0">
                <a:effectLst>
                  <a:glow rad="101600">
                    <a:srgbClr val="C00000">
                      <a:alpha val="60000"/>
                    </a:srgbClr>
                  </a:glow>
                  <a:outerShdw blurRad="38100" dist="38100" dir="2700000" algn="tl">
                    <a:srgbClr val="000000">
                      <a:alpha val="43137"/>
                    </a:srgbClr>
                  </a:outerShdw>
                </a:effectLst>
              </a:rPr>
              <a:t> escribió, entre otros muchos lugares, de “un mercado muy próspero, la llamada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ciudad ilustre, regada por un río que lleva gran cantidad de estaño, oro y cobre de Céltica”.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pull/>
      </p:transition>
    </mc:Choice>
    <mc:Fallback xmlns="">
      <p:transition spd="slow" advTm="29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4000"/>
                                        <p:tgtEl>
                                          <p:spTgt spid="11"/>
                                        </p:tgtEl>
                                      </p:cBhvr>
                                    </p:animEffect>
                                    <p:set>
                                      <p:cBhvr>
                                        <p:cTn id="16" dur="1" fill="hold">
                                          <p:stCondLst>
                                            <p:cond delay="3999"/>
                                          </p:stCondLst>
                                        </p:cTn>
                                        <p:tgtEl>
                                          <p:spTgt spid="11"/>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4000"/>
                                        <p:tgtEl>
                                          <p:spTgt spid="4"/>
                                        </p:tgtEl>
                                      </p:cBhvr>
                                    </p:animEffect>
                                    <p:set>
                                      <p:cBhvr>
                                        <p:cTn id="19" dur="1" fill="hold">
                                          <p:stCondLst>
                                            <p:cond delay="3999"/>
                                          </p:stCondLst>
                                        </p:cTn>
                                        <p:tgtEl>
                                          <p:spTgt spid="4"/>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4000"/>
                                        <p:tgtEl>
                                          <p:spTgt spid="5"/>
                                        </p:tgtEl>
                                      </p:cBhvr>
                                    </p:animEffect>
                                    <p:set>
                                      <p:cBhvr>
                                        <p:cTn id="22" dur="1" fill="hold">
                                          <p:stCondLst>
                                            <p:cond delay="3999"/>
                                          </p:stCondLst>
                                        </p:cTn>
                                        <p:tgtEl>
                                          <p:spTgt spid="5"/>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4000"/>
                                        <p:tgtEl>
                                          <p:spTgt spid="6"/>
                                        </p:tgtEl>
                                      </p:cBhvr>
                                    </p:animEffect>
                                    <p:set>
                                      <p:cBhvr>
                                        <p:cTn id="25" dur="1" fill="hold">
                                          <p:stCondLst>
                                            <p:cond delay="3999"/>
                                          </p:stCondLst>
                                        </p:cTn>
                                        <p:tgtEl>
                                          <p:spTgt spid="6"/>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4000"/>
                                        <p:tgtEl>
                                          <p:spTgt spid="7"/>
                                        </p:tgtEl>
                                      </p:cBhvr>
                                    </p:animEffect>
                                    <p:set>
                                      <p:cBhvr>
                                        <p:cTn id="28" dur="1" fill="hold">
                                          <p:stCondLst>
                                            <p:cond delay="3999"/>
                                          </p:stCondLst>
                                        </p:cTn>
                                        <p:tgtEl>
                                          <p:spTgt spid="7"/>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4000"/>
                                        <p:tgtEl>
                                          <p:spTgt spid="12"/>
                                        </p:tgtEl>
                                      </p:cBhvr>
                                    </p:animEffect>
                                    <p:set>
                                      <p:cBhvr>
                                        <p:cTn id="31" dur="1" fill="hold">
                                          <p:stCondLst>
                                            <p:cond delay="3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4000"/>
                                        <p:tgtEl>
                                          <p:spTgt spid="13"/>
                                        </p:tgtEl>
                                      </p:cBhvr>
                                    </p:animEffect>
                                    <p:set>
                                      <p:cBhvr>
                                        <p:cTn id="34" dur="1" fill="hold">
                                          <p:stCondLst>
                                            <p:cond delay="3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4000"/>
                                        <p:tgtEl>
                                          <p:spTgt spid="14"/>
                                        </p:tgtEl>
                                      </p:cBhvr>
                                    </p:animEffect>
                                    <p:set>
                                      <p:cBhvr>
                                        <p:cTn id="37" dur="1" fill="hold">
                                          <p:stCondLst>
                                            <p:cond delay="3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1 Imagen" descr="arteurban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aquel entonces no quedaba rastro de la civilización a la que se refería, que algunos identificaron con la legendaria Atlántida de Platón, y durante más de dos milenios se consideró uno de tantos mitos.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circle/>
      </p:transition>
    </mc:Choice>
    <mc:Fallback xmlns="">
      <p:transition spd="slow" advTm="26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13" presetClass="exit" presetSubtype="32" fill="hold" grpId="0" nodeType="withEffect">
                                  <p:stCondLst>
                                    <p:cond delay="0"/>
                                  </p:stCondLst>
                                  <p:childTnLst>
                                    <p:animEffect transition="out" filter="plus(out)">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13" presetClass="exit" presetSubtype="32" fill="hold" grpId="0" nodeType="withEffect">
                                  <p:stCondLst>
                                    <p:cond delay="0"/>
                                  </p:stCondLst>
                                  <p:childTnLst>
                                    <p:animEffect transition="out" filter="plus(out)">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13" presetClass="exit" presetSubtype="32" fill="hold" grpId="0" nodeType="withEffect">
                                  <p:stCondLst>
                                    <p:cond delay="0"/>
                                  </p:stCondLst>
                                  <p:childTnLst>
                                    <p:animEffect transition="out" filter="plus(out)">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13" presetClass="exit" presetSubtype="32" fill="hold" grpId="0" nodeType="withEffect">
                                  <p:stCondLst>
                                    <p:cond delay="0"/>
                                  </p:stCondLst>
                                  <p:childTnLst>
                                    <p:animEffect transition="out" filter="plus(out)">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8434"/>
                                        </p:tgtEl>
                                        <p:attrNameLst>
                                          <p:attrName>style.visibility</p:attrName>
                                        </p:attrNameLst>
                                      </p:cBhvr>
                                      <p:to>
                                        <p:strVal val="visible"/>
                                      </p:to>
                                    </p:set>
                                    <p:anim calcmode="lin" valueType="num">
                                      <p:cBhvr>
                                        <p:cTn id="43" dur="4000" fill="hold"/>
                                        <p:tgtEl>
                                          <p:spTgt spid="18434"/>
                                        </p:tgtEl>
                                        <p:attrNameLst>
                                          <p:attrName>ppt_w</p:attrName>
                                        </p:attrNameLst>
                                      </p:cBhvr>
                                      <p:tavLst>
                                        <p:tav tm="0">
                                          <p:val>
                                            <p:strVal val="4/3*#ppt_w"/>
                                          </p:val>
                                        </p:tav>
                                        <p:tav tm="100000">
                                          <p:val>
                                            <p:strVal val="#ppt_w"/>
                                          </p:val>
                                        </p:tav>
                                      </p:tavLst>
                                    </p:anim>
                                    <p:anim calcmode="lin" valueType="num">
                                      <p:cBhvr>
                                        <p:cTn id="44" dur="4000" fill="hold"/>
                                        <p:tgtEl>
                                          <p:spTgt spid="18434"/>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Hasta que bien entrado el siglo XX se descubrió un tesoro de la Edad del Hierro cerca de Sevilla, del modo en el que suelen descubrirse otros muchos tesoros: en el transcurso de unas obras.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blinds dir="vert"/>
      </p:transition>
    </mc:Choice>
    <mc:Fallback xmlns="">
      <p:transition spd="slow" advTm="2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4000"/>
                                        <p:tgtEl>
                                          <p:spTgt spid="12"/>
                                        </p:tgtEl>
                                      </p:cBhvr>
                                    </p:animEffect>
                                    <p:set>
                                      <p:cBhvr>
                                        <p:cTn id="7" dur="1" fill="hold">
                                          <p:stCondLst>
                                            <p:cond delay="3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4000"/>
                                        <p:tgtEl>
                                          <p:spTgt spid="6"/>
                                        </p:tgtEl>
                                      </p:cBhvr>
                                    </p:animEffect>
                                    <p:set>
                                      <p:cBhvr>
                                        <p:cTn id="19" dur="1" fill="hold">
                                          <p:stCondLst>
                                            <p:cond delay="3999"/>
                                          </p:stCondLst>
                                        </p:cTn>
                                        <p:tgtEl>
                                          <p:spTgt spid="6"/>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4000"/>
                                        <p:tgtEl>
                                          <p:spTgt spid="7"/>
                                        </p:tgtEl>
                                      </p:cBhvr>
                                    </p:animEffect>
                                    <p:set>
                                      <p:cBhvr>
                                        <p:cTn id="22" dur="1" fill="hold">
                                          <p:stCondLst>
                                            <p:cond delay="3999"/>
                                          </p:stCondLst>
                                        </p:cTn>
                                        <p:tgtEl>
                                          <p:spTgt spid="7"/>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4000"/>
                                        <p:tgtEl>
                                          <p:spTgt spid="9"/>
                                        </p:tgtEl>
                                      </p:cBhvr>
                                    </p:animEffect>
                                    <p:set>
                                      <p:cBhvr>
                                        <p:cTn id="25" dur="1" fill="hold">
                                          <p:stCondLst>
                                            <p:cond delay="3999"/>
                                          </p:stCondLst>
                                        </p:cTn>
                                        <p:tgtEl>
                                          <p:spTgt spid="9"/>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4000"/>
                                        <p:tgtEl>
                                          <p:spTgt spid="13"/>
                                        </p:tgtEl>
                                      </p:cBhvr>
                                    </p:animEffect>
                                    <p:set>
                                      <p:cBhvr>
                                        <p:cTn id="34" dur="1" fill="hold">
                                          <p:stCondLst>
                                            <p:cond delay="3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4000"/>
                                        <p:tgtEl>
                                          <p:spTgt spid="14"/>
                                        </p:tgtEl>
                                      </p:cBhvr>
                                    </p:animEffect>
                                    <p:set>
                                      <p:cBhvr>
                                        <p:cTn id="37" dur="1" fill="hold">
                                          <p:stCondLst>
                                            <p:cond delay="3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vertical)">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Aquel hallazgo, bautizado como el tesoro de El Carambolo, fue la primera evidencia arqueológica de esta misteriosa civilización que tomó el nombre del río Guadalquivir, llamado antiguamente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a cuyas orillas se desarrolló.</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doors dir="vert"/>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Arte-urbano-en-el-este-de-Londres-texto.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68538" y="1849439"/>
            <a:ext cx="2303462"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una de las más importantes culturas autóctonas de la península </a:t>
            </a:r>
            <a:r>
              <a:rPr lang="es-ES" i="1" dirty="0" err="1" smtClean="0">
                <a:effectLst>
                  <a:glow rad="101600">
                    <a:srgbClr val="C00000">
                      <a:alpha val="60000"/>
                    </a:srgbClr>
                  </a:glow>
                  <a:outerShdw blurRad="38100" dist="38100" dir="2700000" algn="tl">
                    <a:srgbClr val="000000">
                      <a:alpha val="43137"/>
                    </a:srgbClr>
                  </a:outerShdw>
                </a:effectLst>
              </a:rPr>
              <a:t>Iberica</a:t>
            </a:r>
            <a:r>
              <a:rPr lang="es-ES" i="1" dirty="0" smtClean="0">
                <a:effectLst>
                  <a:glow rad="101600">
                    <a:srgbClr val="C00000">
                      <a:alpha val="60000"/>
                    </a:srgbClr>
                  </a:glow>
                  <a:outerShdw blurRad="38100" dist="38100" dir="2700000" algn="tl">
                    <a:srgbClr val="000000">
                      <a:alpha val="43137"/>
                    </a:srgbClr>
                  </a:outerShdw>
                </a:effectLst>
              </a:rPr>
              <a:t> y, a través de su comercio con fenicios y griegos, protagonizó un cambio radical en el modo de vida de los pueblos ibéricos.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comb/>
      </p:transition>
    </mc:Choice>
    <mc:Fallback xmlns="">
      <p:transition spd="slow" advTm="25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4000"/>
                                        <p:tgtEl>
                                          <p:spTgt spid="13"/>
                                        </p:tgtEl>
                                      </p:cBhvr>
                                    </p:animEffect>
                                    <p:set>
                                      <p:cBhvr>
                                        <p:cTn id="13" dur="1" fill="hold">
                                          <p:stCondLst>
                                            <p:cond delay="3999"/>
                                          </p:stCondLst>
                                        </p:cTn>
                                        <p:tgtEl>
                                          <p:spTgt spid="13"/>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4000"/>
                                        <p:tgtEl>
                                          <p:spTgt spid="14"/>
                                        </p:tgtEl>
                                      </p:cBhvr>
                                    </p:animEffect>
                                    <p:set>
                                      <p:cBhvr>
                                        <p:cTn id="16" dur="1" fill="hold">
                                          <p:stCondLst>
                                            <p:cond delay="3999"/>
                                          </p:stCondLst>
                                        </p:cTn>
                                        <p:tgtEl>
                                          <p:spTgt spid="14"/>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4000"/>
                                        <p:tgtEl>
                                          <p:spTgt spid="8"/>
                                        </p:tgtEl>
                                      </p:cBhvr>
                                    </p:animEffect>
                                    <p:set>
                                      <p:cBhvr>
                                        <p:cTn id="19" dur="1" fill="hold">
                                          <p:stCondLst>
                                            <p:cond delay="3999"/>
                                          </p:stCondLst>
                                        </p:cTn>
                                        <p:tgtEl>
                                          <p:spTgt spid="8"/>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4000"/>
                                        <p:tgtEl>
                                          <p:spTgt spid="9"/>
                                        </p:tgtEl>
                                      </p:cBhvr>
                                    </p:animEffect>
                                    <p:set>
                                      <p:cBhvr>
                                        <p:cTn id="22" dur="1" fill="hold">
                                          <p:stCondLst>
                                            <p:cond delay="3999"/>
                                          </p:stCondLst>
                                        </p:cTn>
                                        <p:tgtEl>
                                          <p:spTgt spid="9"/>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4000"/>
                                        <p:tgtEl>
                                          <p:spTgt spid="10"/>
                                        </p:tgtEl>
                                      </p:cBhvr>
                                    </p:animEffect>
                                    <p:set>
                                      <p:cBhvr>
                                        <p:cTn id="25" dur="1" fill="hold">
                                          <p:stCondLst>
                                            <p:cond delay="3999"/>
                                          </p:stCondLst>
                                        </p:cTn>
                                        <p:tgtEl>
                                          <p:spTgt spid="1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4000"/>
                                        <p:tgtEl>
                                          <p:spTgt spid="4"/>
                                        </p:tgtEl>
                                      </p:cBhvr>
                                    </p:animEffect>
                                    <p:set>
                                      <p:cBhvr>
                                        <p:cTn id="31" dur="1" fill="hold">
                                          <p:stCondLst>
                                            <p:cond delay="3999"/>
                                          </p:stCondLst>
                                        </p:cTn>
                                        <p:tgtEl>
                                          <p:spTgt spid="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4000"/>
                                        <p:tgtEl>
                                          <p:spTgt spid="12"/>
                                        </p:tgtEl>
                                      </p:cBhvr>
                                    </p:animEffect>
                                    <p:set>
                                      <p:cBhvr>
                                        <p:cTn id="34" dur="1" fill="hold">
                                          <p:stCondLst>
                                            <p:cond delay="3999"/>
                                          </p:stCondLst>
                                        </p:cTn>
                                        <p:tgtEl>
                                          <p:spTgt spid="12"/>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4000"/>
                                        <p:tgtEl>
                                          <p:spTgt spid="7"/>
                                        </p:tgtEl>
                                      </p:cBhvr>
                                    </p:animEffect>
                                    <p:set>
                                      <p:cBhvr>
                                        <p:cTn id="37" dur="1" fill="hold">
                                          <p:stCondLst>
                                            <p:cond delay="3999"/>
                                          </p:stCondLst>
                                        </p:cTn>
                                        <p:tgtEl>
                                          <p:spTgt spid="7"/>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cc3b3rdoba-4.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93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20876"/>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orígenes de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son confusos y sigue abierto el debate acerca de si debe considerarse una cultura plenamente autóctona o el resultado de una transformación de una cultura previa a partir de su contacto con otros pueblos.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crus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4000"/>
                                        <p:tgtEl>
                                          <p:spTgt spid="8"/>
                                        </p:tgtEl>
                                      </p:cBhvr>
                                    </p:animEffect>
                                    <p:set>
                                      <p:cBhvr>
                                        <p:cTn id="19" dur="1" fill="hold">
                                          <p:stCondLst>
                                            <p:cond delay="3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4000"/>
                                        <p:tgtEl>
                                          <p:spTgt spid="9"/>
                                        </p:tgtEl>
                                      </p:cBhvr>
                                    </p:animEffect>
                                    <p:set>
                                      <p:cBhvr>
                                        <p:cTn id="22" dur="1" fill="hold">
                                          <p:stCondLst>
                                            <p:cond delay="3999"/>
                                          </p:stCondLst>
                                        </p:cTn>
                                        <p:tgtEl>
                                          <p:spTgt spid="9"/>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4000"/>
                                        <p:tgtEl>
                                          <p:spTgt spid="10"/>
                                        </p:tgtEl>
                                      </p:cBhvr>
                                    </p:animEffect>
                                    <p:set>
                                      <p:cBhvr>
                                        <p:cTn id="25" dur="1" fill="hold">
                                          <p:stCondLst>
                                            <p:cond delay="3999"/>
                                          </p:stCondLst>
                                        </p:cTn>
                                        <p:tgtEl>
                                          <p:spTgt spid="10"/>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4000"/>
                                        <p:tgtEl>
                                          <p:spTgt spid="12"/>
                                        </p:tgtEl>
                                      </p:cBhvr>
                                    </p:animEffect>
                                    <p:set>
                                      <p:cBhvr>
                                        <p:cTn id="31" dur="1" fill="hold">
                                          <p:stCondLst>
                                            <p:cond delay="3999"/>
                                          </p:stCondLst>
                                        </p:cTn>
                                        <p:tgtEl>
                                          <p:spTgt spid="12"/>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4000"/>
                                        <p:tgtEl>
                                          <p:spTgt spid="13"/>
                                        </p:tgtEl>
                                      </p:cBhvr>
                                    </p:animEffect>
                                    <p:set>
                                      <p:cBhvr>
                                        <p:cTn id="34" dur="1" fill="hold">
                                          <p:stCondLst>
                                            <p:cond delay="3999"/>
                                          </p:stCondLst>
                                        </p:cTn>
                                        <p:tgtEl>
                                          <p:spTgt spid="13"/>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4000"/>
                                        <p:tgtEl>
                                          <p:spTgt spid="14"/>
                                        </p:tgtEl>
                                      </p:cBhvr>
                                    </p:animEffect>
                                    <p:set>
                                      <p:cBhvr>
                                        <p:cTn id="37" dur="1" fill="hold">
                                          <p:stCondLst>
                                            <p:cond delay="3999"/>
                                          </p:stCondLst>
                                        </p:cTn>
                                        <p:tgtEl>
                                          <p:spTgt spid="14"/>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 name="15 Imagen" descr="16.jpg"/>
          <p:cNvPicPr>
            <a:picLocks noChangeAspect="1"/>
          </p:cNvPicPr>
          <p:nvPr/>
        </p:nvPicPr>
        <p:blipFill>
          <a:blip r:embed="rId2" cstate="print"/>
          <a:srcRect r="50000"/>
          <a:stretch>
            <a:fillRect/>
          </a:stretch>
        </p:blipFill>
        <p:spPr bwMode="auto">
          <a:xfrm>
            <a:off x="0" y="0"/>
            <a:ext cx="4572000" cy="5714999"/>
          </a:xfrm>
          <a:prstGeom prst="rect">
            <a:avLst/>
          </a:prstGeom>
          <a:noFill/>
          <a:ln w="9525">
            <a:noFill/>
            <a:miter lim="800000"/>
            <a:headEnd/>
            <a:tailEnd/>
          </a:ln>
        </p:spPr>
      </p:pic>
      <p:pic>
        <p:nvPicPr>
          <p:cNvPr id="24578" name="1 Imagen" descr="Colombia-Graffiti-Mecca7-1880x1184.jpeg"/>
          <p:cNvPicPr>
            <a:picLocks noGrp="1" noChangeAspect="1"/>
          </p:cNvPicPr>
          <p:nvPr isPhoto="1"/>
        </p:nvPicPr>
        <p:blipFill>
          <a:blip r:embed="rId2" cstate="print"/>
          <a:srcRect l="50000"/>
          <a:stretch>
            <a:fillRect/>
          </a:stretch>
        </p:blipFill>
        <p:spPr bwMode="auto">
          <a:xfrm>
            <a:off x="4572000" y="0"/>
            <a:ext cx="4572000" cy="5714999"/>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comunidades se podían considerar </a:t>
            </a:r>
            <a:r>
              <a:rPr lang="es-ES" i="1" dirty="0" err="1" smtClean="0">
                <a:effectLst>
                  <a:glow rad="101600">
                    <a:srgbClr val="C00000">
                      <a:alpha val="60000"/>
                    </a:srgbClr>
                  </a:glow>
                  <a:outerShdw blurRad="38100" dist="38100" dir="2700000" algn="tl">
                    <a:srgbClr val="000000">
                      <a:alpha val="43137"/>
                    </a:srgbClr>
                  </a:outerShdw>
                </a:effectLst>
              </a:rPr>
              <a:t>preurbanas</a:t>
            </a:r>
            <a:r>
              <a:rPr lang="es-ES" i="1" dirty="0" smtClean="0">
                <a:effectLst>
                  <a:glow rad="101600">
                    <a:srgbClr val="C00000">
                      <a:alpha val="60000"/>
                    </a:srgbClr>
                  </a:glow>
                  <a:outerShdw blurRad="38100" dist="38100" dir="2700000" algn="tl">
                    <a:srgbClr val="000000">
                      <a:alpha val="43137"/>
                    </a:srgbClr>
                  </a:outerShdw>
                </a:effectLst>
              </a:rPr>
              <a:t> a todos los efectos: eran grupos reducidos, vivían en poblados pequeños y de construcción sencilla, la economía era simple -agricultura, recolección, ganadería y pesca- y no existía una gran especialización de las tareas ni una jerarquía social compleja.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ripp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16" presetClass="exit" presetSubtype="42" fill="hold" grpId="0" nodeType="withEffect">
                                  <p:stCondLst>
                                    <p:cond delay="0"/>
                                  </p:stCondLst>
                                  <p:childTnLst>
                                    <p:animEffect transition="out" filter="barn(outHorizontal)">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16" presetClass="exit" presetSubtype="42" fill="hold" grpId="0" nodeType="withEffect">
                                  <p:stCondLst>
                                    <p:cond delay="0"/>
                                  </p:stCondLst>
                                  <p:childTnLst>
                                    <p:animEffect transition="out" filter="barn(outHorizontal)">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16" presetClass="exit" presetSubtype="42" fill="hold" grpId="0" nodeType="withEffect">
                                  <p:stCondLst>
                                    <p:cond delay="0"/>
                                  </p:stCondLst>
                                  <p:childTnLst>
                                    <p:animEffect transition="out" filter="barn(outHorizontal)">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16" presetClass="exit" presetSubtype="42" fill="hold" grpId="0" nodeType="withEffect">
                                  <p:stCondLst>
                                    <p:cond delay="0"/>
                                  </p:stCondLst>
                                  <p:childTnLst>
                                    <p:animEffect transition="out" filter="barn(outHorizontal)">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17" presetClass="entr" presetSubtype="2" fill="hold" nodeType="withEffect">
                                  <p:stCondLst>
                                    <p:cond delay="0"/>
                                  </p:stCondLst>
                                  <p:childTnLst>
                                    <p:set>
                                      <p:cBhvr>
                                        <p:cTn id="42" dur="1" fill="hold">
                                          <p:stCondLst>
                                            <p:cond delay="0"/>
                                          </p:stCondLst>
                                        </p:cTn>
                                        <p:tgtEl>
                                          <p:spTgt spid="24578"/>
                                        </p:tgtEl>
                                        <p:attrNameLst>
                                          <p:attrName>style.visibility</p:attrName>
                                        </p:attrNameLst>
                                      </p:cBhvr>
                                      <p:to>
                                        <p:strVal val="visible"/>
                                      </p:to>
                                    </p:set>
                                    <p:anim calcmode="lin" valueType="num">
                                      <p:cBhvr>
                                        <p:cTn id="43" dur="4000" fill="hold"/>
                                        <p:tgtEl>
                                          <p:spTgt spid="24578"/>
                                        </p:tgtEl>
                                        <p:attrNameLst>
                                          <p:attrName>ppt_x</p:attrName>
                                        </p:attrNameLst>
                                      </p:cBhvr>
                                      <p:tavLst>
                                        <p:tav tm="0">
                                          <p:val>
                                            <p:strVal val="#ppt_x+#ppt_w/2"/>
                                          </p:val>
                                        </p:tav>
                                        <p:tav tm="100000">
                                          <p:val>
                                            <p:strVal val="#ppt_x"/>
                                          </p:val>
                                        </p:tav>
                                      </p:tavLst>
                                    </p:anim>
                                    <p:anim calcmode="lin" valueType="num">
                                      <p:cBhvr>
                                        <p:cTn id="44" dur="4000" fill="hold"/>
                                        <p:tgtEl>
                                          <p:spTgt spid="24578"/>
                                        </p:tgtEl>
                                        <p:attrNameLst>
                                          <p:attrName>ppt_y</p:attrName>
                                        </p:attrNameLst>
                                      </p:cBhvr>
                                      <p:tavLst>
                                        <p:tav tm="0">
                                          <p:val>
                                            <p:strVal val="#ppt_y"/>
                                          </p:val>
                                        </p:tav>
                                        <p:tav tm="100000">
                                          <p:val>
                                            <p:strVal val="#ppt_y"/>
                                          </p:val>
                                        </p:tav>
                                      </p:tavLst>
                                    </p:anim>
                                    <p:anim calcmode="lin" valueType="num">
                                      <p:cBhvr>
                                        <p:cTn id="45" dur="4000" fill="hold"/>
                                        <p:tgtEl>
                                          <p:spTgt spid="24578"/>
                                        </p:tgtEl>
                                        <p:attrNameLst>
                                          <p:attrName>ppt_w</p:attrName>
                                        </p:attrNameLst>
                                      </p:cBhvr>
                                      <p:tavLst>
                                        <p:tav tm="0">
                                          <p:val>
                                            <p:fltVal val="0"/>
                                          </p:val>
                                        </p:tav>
                                        <p:tav tm="100000">
                                          <p:val>
                                            <p:strVal val="#ppt_w"/>
                                          </p:val>
                                        </p:tav>
                                      </p:tavLst>
                                    </p:anim>
                                    <p:anim calcmode="lin" valueType="num">
                                      <p:cBhvr>
                                        <p:cTn id="46" dur="4000" fill="hold"/>
                                        <p:tgtEl>
                                          <p:spTgt spid="24578"/>
                                        </p:tgtEl>
                                        <p:attrNameLst>
                                          <p:attrName>ppt_h</p:attrName>
                                        </p:attrNameLst>
                                      </p:cBhvr>
                                      <p:tavLst>
                                        <p:tav tm="0">
                                          <p:val>
                                            <p:strVal val="#ppt_h"/>
                                          </p:val>
                                        </p:tav>
                                        <p:tav tm="100000">
                                          <p:val>
                                            <p:strVal val="#ppt_h"/>
                                          </p:val>
                                        </p:tav>
                                      </p:tavLst>
                                    </p:anim>
                                  </p:childTnLst>
                                </p:cTn>
                              </p:par>
                              <p:par>
                                <p:cTn id="47" presetID="17" presetClass="entr" presetSubtype="8"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4000" fill="hold"/>
                                        <p:tgtEl>
                                          <p:spTgt spid="16"/>
                                        </p:tgtEl>
                                        <p:attrNameLst>
                                          <p:attrName>ppt_x</p:attrName>
                                        </p:attrNameLst>
                                      </p:cBhvr>
                                      <p:tavLst>
                                        <p:tav tm="0">
                                          <p:val>
                                            <p:strVal val="#ppt_x-#ppt_w/2"/>
                                          </p:val>
                                        </p:tav>
                                        <p:tav tm="100000">
                                          <p:val>
                                            <p:strVal val="#ppt_x"/>
                                          </p:val>
                                        </p:tav>
                                      </p:tavLst>
                                    </p:anim>
                                    <p:anim calcmode="lin" valueType="num">
                                      <p:cBhvr>
                                        <p:cTn id="50" dur="4000" fill="hold"/>
                                        <p:tgtEl>
                                          <p:spTgt spid="16"/>
                                        </p:tgtEl>
                                        <p:attrNameLst>
                                          <p:attrName>ppt_y</p:attrName>
                                        </p:attrNameLst>
                                      </p:cBhvr>
                                      <p:tavLst>
                                        <p:tav tm="0">
                                          <p:val>
                                            <p:strVal val="#ppt_y"/>
                                          </p:val>
                                        </p:tav>
                                        <p:tav tm="100000">
                                          <p:val>
                                            <p:strVal val="#ppt_y"/>
                                          </p:val>
                                        </p:tav>
                                      </p:tavLst>
                                    </p:anim>
                                    <p:anim calcmode="lin" valueType="num">
                                      <p:cBhvr>
                                        <p:cTn id="51" dur="4000" fill="hold"/>
                                        <p:tgtEl>
                                          <p:spTgt spid="16"/>
                                        </p:tgtEl>
                                        <p:attrNameLst>
                                          <p:attrName>ppt_w</p:attrName>
                                        </p:attrNameLst>
                                      </p:cBhvr>
                                      <p:tavLst>
                                        <p:tav tm="0">
                                          <p:val>
                                            <p:fltVal val="0"/>
                                          </p:val>
                                        </p:tav>
                                        <p:tav tm="100000">
                                          <p:val>
                                            <p:strVal val="#ppt_w"/>
                                          </p:val>
                                        </p:tav>
                                      </p:tavLst>
                                    </p:anim>
                                    <p:anim calcmode="lin" valueType="num">
                                      <p:cBhvr>
                                        <p:cTn id="52" dur="4000" fill="hold"/>
                                        <p:tgtEl>
                                          <p:spTgt spid="16"/>
                                        </p:tgtEl>
                                        <p:attrNameLst>
                                          <p:attrName>ppt_h</p:attrName>
                                        </p:attrNameLst>
                                      </p:cBhvr>
                                      <p:tavLst>
                                        <p:tav tm="0">
                                          <p:val>
                                            <p:strVal val="#ppt_h"/>
                                          </p:val>
                                        </p:tav>
                                        <p:tav tm="100000">
                                          <p:val>
                                            <p:strVal val="#ppt_h"/>
                                          </p:val>
                                        </p:tav>
                                      </p:tavLst>
                                    </p:anim>
                                  </p:childTnLst>
                                </p:cTn>
                              </p:par>
                            </p:childTnLst>
                          </p:cTn>
                        </p:par>
                        <p:par>
                          <p:cTn id="53" fill="hold">
                            <p:stCondLst>
                              <p:cond delay="4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1"/>
                                          </p:val>
                                        </p:tav>
                                        <p:tav tm="100000">
                                          <p:val>
                                            <p:strVal val="#ppt_x"/>
                                          </p:val>
                                        </p:tav>
                                      </p:tavLst>
                                    </p:anim>
                                    <p:anim calcmode="lin" valueType="num">
                                      <p:cBhvr>
                                        <p:cTn id="5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corar-una-casa-seth-2.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68538" y="1849439"/>
            <a:ext cx="2303462"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las tierras en las que habitaban eran ricas en metales, incluyendo algunos que eran codiciados por los fenicios y griegos, como el oro y la plata.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rippl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15"/>
                                        </p:tgtEl>
                                      </p:cBhvr>
                                    </p:animEffect>
                                    <p:set>
                                      <p:cBhvr>
                                        <p:cTn id="13" dur="1" fill="hold">
                                          <p:stCondLst>
                                            <p:cond delay="3999"/>
                                          </p:stCondLst>
                                        </p:cTn>
                                        <p:tgtEl>
                                          <p:spTgt spid="15"/>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12"/>
                                        </p:tgtEl>
                                      </p:cBhvr>
                                    </p:animEffect>
                                    <p:set>
                                      <p:cBhvr>
                                        <p:cTn id="16" dur="1" fill="hold">
                                          <p:stCondLst>
                                            <p:cond delay="3999"/>
                                          </p:stCondLst>
                                        </p:cTn>
                                        <p:tgtEl>
                                          <p:spTgt spid="12"/>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4000"/>
                                        <p:tgtEl>
                                          <p:spTgt spid="8"/>
                                        </p:tgtEl>
                                      </p:cBhvr>
                                    </p:animEffect>
                                    <p:set>
                                      <p:cBhvr>
                                        <p:cTn id="19" dur="1" fill="hold">
                                          <p:stCondLst>
                                            <p:cond delay="3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9"/>
                                        </p:tgtEl>
                                      </p:cBhvr>
                                    </p:animEffect>
                                    <p:set>
                                      <p:cBhvr>
                                        <p:cTn id="22" dur="1" fill="hold">
                                          <p:stCondLst>
                                            <p:cond delay="3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4000"/>
                                        <p:tgtEl>
                                          <p:spTgt spid="10"/>
                                        </p:tgtEl>
                                      </p:cBhvr>
                                    </p:animEffect>
                                    <p:set>
                                      <p:cBhvr>
                                        <p:cTn id="25" dur="1" fill="hold">
                                          <p:stCondLst>
                                            <p:cond delay="3999"/>
                                          </p:stCondLst>
                                        </p:cTn>
                                        <p:tgtEl>
                                          <p:spTgt spid="1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4000"/>
                                        <p:tgtEl>
                                          <p:spTgt spid="5"/>
                                        </p:tgtEl>
                                      </p:cBhvr>
                                    </p:animEffect>
                                    <p:set>
                                      <p:cBhvr>
                                        <p:cTn id="31" dur="1" fill="hold">
                                          <p:stCondLst>
                                            <p:cond delay="3999"/>
                                          </p:stCondLst>
                                        </p:cTn>
                                        <p:tgtEl>
                                          <p:spTgt spid="5"/>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4000"/>
                                        <p:tgtEl>
                                          <p:spTgt spid="6"/>
                                        </p:tgtEl>
                                      </p:cBhvr>
                                    </p:animEffect>
                                    <p:set>
                                      <p:cBhvr>
                                        <p:cTn id="34" dur="1" fill="hold">
                                          <p:stCondLst>
                                            <p:cond delay="3999"/>
                                          </p:stCondLst>
                                        </p:cTn>
                                        <p:tgtEl>
                                          <p:spTgt spid="6"/>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4000"/>
                                        <p:tgtEl>
                                          <p:spTgt spid="13"/>
                                        </p:tgtEl>
                                      </p:cBhvr>
                                    </p:animEffect>
                                    <p:set>
                                      <p:cBhvr>
                                        <p:cTn id="37" dur="1" fill="hold">
                                          <p:stCondLst>
                                            <p:cond delay="3999"/>
                                          </p:stCondLst>
                                        </p:cTn>
                                        <p:tgtEl>
                                          <p:spTgt spid="13"/>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4000"/>
                                        <p:tgtEl>
                                          <p:spTgt spid="14"/>
                                        </p:tgtEl>
                                      </p:cBhvr>
                                    </p:animEffect>
                                    <p:set>
                                      <p:cBhvr>
                                        <p:cTn id="40" dur="1" fill="hold">
                                          <p:stCondLst>
                                            <p:cond delay="3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tective-arte-urbano-mejores-casos_EDIIMA20150717_0271_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aparición de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gracias a la arqueología moderna. En 1958, a solo 3 kilómetros de Sevilla, en el cerro Carambolo, se descubrió por accidente un tesoro que en principio se atribuyó a los fenicios…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4000"/>
                                        <p:tgtEl>
                                          <p:spTgt spid="10"/>
                                        </p:tgtEl>
                                      </p:cBhvr>
                                    </p:animEffect>
                                    <p:set>
                                      <p:cBhvr>
                                        <p:cTn id="22" dur="1" fill="hold">
                                          <p:stCondLst>
                                            <p:cond delay="3999"/>
                                          </p:stCondLst>
                                        </p:cTn>
                                        <p:tgtEl>
                                          <p:spTgt spid="10"/>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4000"/>
                                        <p:tgtEl>
                                          <p:spTgt spid="12"/>
                                        </p:tgtEl>
                                      </p:cBhvr>
                                    </p:animEffect>
                                    <p:set>
                                      <p:cBhvr>
                                        <p:cTn id="25" dur="1" fill="hold">
                                          <p:stCondLst>
                                            <p:cond delay="3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4000"/>
                                        <p:tgtEl>
                                          <p:spTgt spid="13"/>
                                        </p:tgtEl>
                                      </p:cBhvr>
                                    </p:animEffect>
                                    <p:set>
                                      <p:cBhvr>
                                        <p:cTn id="28" dur="1" fill="hold">
                                          <p:stCondLst>
                                            <p:cond delay="3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4000"/>
                                        <p:tgtEl>
                                          <p:spTgt spid="14"/>
                                        </p:tgtEl>
                                      </p:cBhvr>
                                    </p:animEffect>
                                    <p:set>
                                      <p:cBhvr>
                                        <p:cTn id="31" dur="1" fill="hold">
                                          <p:stCondLst>
                                            <p:cond delay="3999"/>
                                          </p:stCondLst>
                                        </p:cTn>
                                        <p:tgtEl>
                                          <p:spTgt spid="14"/>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4000"/>
                                        <p:tgtEl>
                                          <p:spTgt spid="7"/>
                                        </p:tgtEl>
                                      </p:cBhvr>
                                    </p:animEffect>
                                    <p:set>
                                      <p:cBhvr>
                                        <p:cTn id="34" dur="1" fill="hold">
                                          <p:stCondLst>
                                            <p:cond delay="3999"/>
                                          </p:stCondLst>
                                        </p:cTn>
                                        <p:tgtEl>
                                          <p:spTgt spid="7"/>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4000"/>
                                        <p:tgtEl>
                                          <p:spTgt spid="11"/>
                                        </p:tgtEl>
                                      </p:cBhvr>
                                    </p:animEffect>
                                    <p:set>
                                      <p:cBhvr>
                                        <p:cTn id="37" dur="1" fill="hold">
                                          <p:stCondLst>
                                            <p:cond delay="3999"/>
                                          </p:stCondLst>
                                        </p:cTn>
                                        <p:tgtEl>
                                          <p:spTgt spid="11"/>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tective-arte-urbano-mejores-casos_EDIIMA20150717_0277_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que después se convirtió en una de las primeras evidencias de la civilización de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ampliadas por descubrimientos posteriores, como el de Cancho Roano en 1978, y por la reconsideración de otros más antiguos, como La Mata, encontrado en 1930.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5" presetClass="entr" presetSubtype="10"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checkerboard(across)">
                                      <p:cBhvr>
                                        <p:cTn id="43" dur="3000"/>
                                        <p:tgtEl>
                                          <p:spTgt spid="2"/>
                                        </p:tgtEl>
                                      </p:cBhvr>
                                    </p:animEffect>
                                  </p:childTnLst>
                                </p:cTn>
                              </p:par>
                              <p:par>
                                <p:cTn id="44" presetID="23" presetClass="entr" presetSubtype="28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4000" fill="hold"/>
                                        <p:tgtEl>
                                          <p:spTgt spid="2"/>
                                        </p:tgtEl>
                                        <p:attrNameLst>
                                          <p:attrName>ppt_w</p:attrName>
                                        </p:attrNameLst>
                                      </p:cBhvr>
                                      <p:tavLst>
                                        <p:tav tm="0">
                                          <p:val>
                                            <p:strVal val="4/3*#ppt_w"/>
                                          </p:val>
                                        </p:tav>
                                        <p:tav tm="100000">
                                          <p:val>
                                            <p:strVal val="#ppt_w"/>
                                          </p:val>
                                        </p:tav>
                                      </p:tavLst>
                                    </p:anim>
                                    <p:anim calcmode="lin" valueType="num">
                                      <p:cBhvr>
                                        <p:cTn id="47" dur="4000" fill="hold"/>
                                        <p:tgtEl>
                                          <p:spTgt spid="2"/>
                                        </p:tgtEl>
                                        <p:attrNameLst>
                                          <p:attrName>ppt_h</p:attrName>
                                        </p:attrNameLst>
                                      </p:cBhvr>
                                      <p:tavLst>
                                        <p:tav tm="0">
                                          <p:val>
                                            <p:strVal val="4/3*#ppt_h"/>
                                          </p:val>
                                        </p:tav>
                                        <p:tav tm="100000">
                                          <p:val>
                                            <p:strVal val="#ppt_h"/>
                                          </p:val>
                                        </p:tav>
                                      </p:tavLst>
                                    </p:anim>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partir de estos descubrimientos y otros más, hoy se cree saber que la civilización de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ocupó casi todo el sur de España entre los siglos XII y VI a.C.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gallery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4000"/>
                                        <p:tgtEl>
                                          <p:spTgt spid="15"/>
                                        </p:tgtEl>
                                      </p:cBhvr>
                                    </p:animEffect>
                                    <p:set>
                                      <p:cBhvr>
                                        <p:cTn id="22" dur="1" fill="hold">
                                          <p:stCondLst>
                                            <p:cond delay="3999"/>
                                          </p:stCondLst>
                                        </p:cTn>
                                        <p:tgtEl>
                                          <p:spTgt spid="1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4000"/>
                                        <p:tgtEl>
                                          <p:spTgt spid="5"/>
                                        </p:tgtEl>
                                      </p:cBhvr>
                                    </p:animEffect>
                                    <p:set>
                                      <p:cBhvr>
                                        <p:cTn id="25" dur="1" fill="hold">
                                          <p:stCondLst>
                                            <p:cond delay="3999"/>
                                          </p:stCondLst>
                                        </p:cTn>
                                        <p:tgtEl>
                                          <p:spTgt spid="5"/>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4000"/>
                                        <p:tgtEl>
                                          <p:spTgt spid="6"/>
                                        </p:tgtEl>
                                      </p:cBhvr>
                                    </p:animEffect>
                                    <p:set>
                                      <p:cBhvr>
                                        <p:cTn id="28" dur="1" fill="hold">
                                          <p:stCondLst>
                                            <p:cond delay="3999"/>
                                          </p:stCondLst>
                                        </p:cTn>
                                        <p:tgtEl>
                                          <p:spTgt spid="6"/>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4000"/>
                                        <p:tgtEl>
                                          <p:spTgt spid="9"/>
                                        </p:tgtEl>
                                      </p:cBhvr>
                                    </p:animEffect>
                                    <p:set>
                                      <p:cBhvr>
                                        <p:cTn id="31" dur="1" fill="hold">
                                          <p:stCondLst>
                                            <p:cond delay="3999"/>
                                          </p:stCondLst>
                                        </p:cTn>
                                        <p:tgtEl>
                                          <p:spTgt spid="9"/>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4000"/>
                                        <p:tgtEl>
                                          <p:spTgt spid="10"/>
                                        </p:tgtEl>
                                      </p:cBhvr>
                                    </p:animEffect>
                                    <p:set>
                                      <p:cBhvr>
                                        <p:cTn id="34" dur="1" fill="hold">
                                          <p:stCondLst>
                                            <p:cond delay="3999"/>
                                          </p:stCondLst>
                                        </p:cTn>
                                        <p:tgtEl>
                                          <p:spTgt spid="10"/>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4000"/>
                                        <p:tgtEl>
                                          <p:spTgt spid="13"/>
                                        </p:tgtEl>
                                      </p:cBhvr>
                                    </p:animEffect>
                                    <p:set>
                                      <p:cBhvr>
                                        <p:cTn id="37" dur="1" fill="hold">
                                          <p:stCondLst>
                                            <p:cond delay="3999"/>
                                          </p:stCondLst>
                                        </p:cTn>
                                        <p:tgtEl>
                                          <p:spTgt spid="13"/>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4000"/>
                                        <p:tgtEl>
                                          <p:spTgt spid="14"/>
                                        </p:tgtEl>
                                      </p:cBhvr>
                                    </p:animEffect>
                                    <p:set>
                                      <p:cBhvr>
                                        <p:cTn id="40" dur="1" fill="hold">
                                          <p:stCondLst>
                                            <p:cond delay="3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Fading_Mur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cree que tuvo ciudades y puertos (desde el Mediterráneo hasta más allá de Gibraltar), y pudo haber sido una mezcla de pueblos íberos, fenicios y griegos.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gallery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4000"/>
                                        <p:tgtEl>
                                          <p:spTgt spid="15"/>
                                        </p:tgtEl>
                                      </p:cBhvr>
                                    </p:animEffect>
                                    <p:set>
                                      <p:cBhvr>
                                        <p:cTn id="22" dur="1" fill="hold">
                                          <p:stCondLst>
                                            <p:cond delay="3999"/>
                                          </p:stCondLst>
                                        </p:cTn>
                                        <p:tgtEl>
                                          <p:spTgt spid="15"/>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4000"/>
                                        <p:tgtEl>
                                          <p:spTgt spid="5"/>
                                        </p:tgtEl>
                                      </p:cBhvr>
                                    </p:animEffect>
                                    <p:set>
                                      <p:cBhvr>
                                        <p:cTn id="25" dur="1" fill="hold">
                                          <p:stCondLst>
                                            <p:cond delay="3999"/>
                                          </p:stCondLst>
                                        </p:cTn>
                                        <p:tgtEl>
                                          <p:spTgt spid="5"/>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4000"/>
                                        <p:tgtEl>
                                          <p:spTgt spid="6"/>
                                        </p:tgtEl>
                                      </p:cBhvr>
                                    </p:animEffect>
                                    <p:set>
                                      <p:cBhvr>
                                        <p:cTn id="28" dur="1" fill="hold">
                                          <p:stCondLst>
                                            <p:cond delay="3999"/>
                                          </p:stCondLst>
                                        </p:cTn>
                                        <p:tgtEl>
                                          <p:spTgt spid="6"/>
                                        </p:tgtEl>
                                        <p:attrNameLst>
                                          <p:attrName>style.visibility</p:attrName>
                                        </p:attrNameLst>
                                      </p:cBhvr>
                                      <p:to>
                                        <p:strVal val="hidden"/>
                                      </p:to>
                                    </p:set>
                                  </p:childTnLst>
                                </p:cTn>
                              </p:par>
                              <p:par>
                                <p:cTn id="29" presetID="18" presetClass="exit" presetSubtype="3" fill="hold" grpId="0" nodeType="withEffect">
                                  <p:stCondLst>
                                    <p:cond delay="0"/>
                                  </p:stCondLst>
                                  <p:childTnLst>
                                    <p:animEffect transition="out" filter="strips(upRight)">
                                      <p:cBhvr>
                                        <p:cTn id="30" dur="4000"/>
                                        <p:tgtEl>
                                          <p:spTgt spid="9"/>
                                        </p:tgtEl>
                                      </p:cBhvr>
                                    </p:animEffect>
                                    <p:set>
                                      <p:cBhvr>
                                        <p:cTn id="31" dur="1" fill="hold">
                                          <p:stCondLst>
                                            <p:cond delay="3999"/>
                                          </p:stCondLst>
                                        </p:cTn>
                                        <p:tgtEl>
                                          <p:spTgt spid="9"/>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4000"/>
                                        <p:tgtEl>
                                          <p:spTgt spid="10"/>
                                        </p:tgtEl>
                                      </p:cBhvr>
                                    </p:animEffect>
                                    <p:set>
                                      <p:cBhvr>
                                        <p:cTn id="34" dur="1" fill="hold">
                                          <p:stCondLst>
                                            <p:cond delay="3999"/>
                                          </p:stCondLst>
                                        </p:cTn>
                                        <p:tgtEl>
                                          <p:spTgt spid="10"/>
                                        </p:tgtEl>
                                        <p:attrNameLst>
                                          <p:attrName>style.visibility</p:attrName>
                                        </p:attrNameLst>
                                      </p:cBhvr>
                                      <p:to>
                                        <p:strVal val="hidden"/>
                                      </p:to>
                                    </p:set>
                                  </p:childTnLst>
                                </p:cTn>
                              </p:par>
                              <p:par>
                                <p:cTn id="35" presetID="18" presetClass="exit" presetSubtype="3" fill="hold" grpId="0" nodeType="withEffect">
                                  <p:stCondLst>
                                    <p:cond delay="0"/>
                                  </p:stCondLst>
                                  <p:childTnLst>
                                    <p:animEffect transition="out" filter="strips(upRight)">
                                      <p:cBhvr>
                                        <p:cTn id="36" dur="4000"/>
                                        <p:tgtEl>
                                          <p:spTgt spid="13"/>
                                        </p:tgtEl>
                                      </p:cBhvr>
                                    </p:animEffect>
                                    <p:set>
                                      <p:cBhvr>
                                        <p:cTn id="37" dur="1" fill="hold">
                                          <p:stCondLst>
                                            <p:cond delay="3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4000"/>
                                        <p:tgtEl>
                                          <p:spTgt spid="14"/>
                                        </p:tgtEl>
                                      </p:cBhvr>
                                    </p:animEffect>
                                    <p:set>
                                      <p:cBhvr>
                                        <p:cTn id="40" dur="1" fill="hold">
                                          <p:stCondLst>
                                            <p:cond delay="3999"/>
                                          </p:stCondLst>
                                        </p:cTn>
                                        <p:tgtEl>
                                          <p:spTgt spid="14"/>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2/3*#ppt_w"/>
                                          </p:val>
                                        </p:tav>
                                        <p:tav tm="100000">
                                          <p:val>
                                            <p:strVal val="#ppt_w"/>
                                          </p:val>
                                        </p:tav>
                                      </p:tavLst>
                                    </p:anim>
                                    <p:anim calcmode="lin" valueType="num">
                                      <p:cBhvr>
                                        <p:cTn id="44" dur="4000" fill="hold"/>
                                        <p:tgtEl>
                                          <p:spTgt spid="2"/>
                                        </p:tgtEl>
                                        <p:attrNameLst>
                                          <p:attrName>ppt_h</p:attrName>
                                        </p:attrNameLst>
                                      </p:cBhvr>
                                      <p:tavLst>
                                        <p:tav tm="0">
                                          <p:val>
                                            <p:strVal val="2/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detective-arte-urbano-mejores-casos_EDIIMA20150717_0287_1.jpg"/>
          <p:cNvPicPr>
            <a:picLocks noGrp="1" noChangeAspect="1"/>
          </p:cNvPicPr>
          <p:nvPr isPhoto="1"/>
        </p:nvPicPr>
        <p:blipFill>
          <a:blip r:embed="rId2" cstate="print"/>
          <a:stretch>
            <a:fillRect/>
          </a:stretch>
        </p:blipFill>
        <p:spPr bwMode="auto">
          <a:xfrm>
            <a:off x="0" y="0"/>
            <a:ext cx="9144000" cy="6241876"/>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han encontrado templos sellados y quemados, joyas, herramientas de hierro, centros de sacrificios de animales, y hasta muestras de su escritura, del siglo VIII a.C. y basada en el alfabeto fenicio, pero sigue siendo un misterio cómo y por qué desapareció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lip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4000"/>
                                        <p:tgtEl>
                                          <p:spTgt spid="8"/>
                                        </p:tgtEl>
                                      </p:cBhvr>
                                    </p:animEffect>
                                    <p:set>
                                      <p:cBhvr>
                                        <p:cTn id="19" dur="1" fill="hold">
                                          <p:stCondLst>
                                            <p:cond delay="3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4000"/>
                                        <p:tgtEl>
                                          <p:spTgt spid="9"/>
                                        </p:tgtEl>
                                      </p:cBhvr>
                                    </p:animEffect>
                                    <p:set>
                                      <p:cBhvr>
                                        <p:cTn id="22" dur="1" fill="hold">
                                          <p:stCondLst>
                                            <p:cond delay="3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4000"/>
                                        <p:tgtEl>
                                          <p:spTgt spid="10"/>
                                        </p:tgtEl>
                                      </p:cBhvr>
                                    </p:animEffect>
                                    <p:set>
                                      <p:cBhvr>
                                        <p:cTn id="25" dur="1" fill="hold">
                                          <p:stCondLst>
                                            <p:cond delay="3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4000"/>
                                        <p:tgtEl>
                                          <p:spTgt spid="12"/>
                                        </p:tgtEl>
                                      </p:cBhvr>
                                    </p:animEffect>
                                    <p:set>
                                      <p:cBhvr>
                                        <p:cTn id="31" dur="1" fill="hold">
                                          <p:stCondLst>
                                            <p:cond delay="3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4000"/>
                                        <p:tgtEl>
                                          <p:spTgt spid="13"/>
                                        </p:tgtEl>
                                      </p:cBhvr>
                                    </p:animEffect>
                                    <p:set>
                                      <p:cBhvr>
                                        <p:cTn id="34" dur="1" fill="hold">
                                          <p:stCondLst>
                                            <p:cond delay="3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4000"/>
                                        <p:tgtEl>
                                          <p:spTgt spid="14"/>
                                        </p:tgtEl>
                                      </p:cBhvr>
                                    </p:animEffect>
                                    <p:set>
                                      <p:cBhvr>
                                        <p:cTn id="37" dur="1" fill="hold">
                                          <p:stCondLst>
                                            <p:cond delay="3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4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Horizontal)">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ERUVIEL-2.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posible que el contacto con los fenicios, la extracción de minerales y el comercio hayan contribuido a desarrollar de golpe esta civilización, pero sigue siendo un misterio por qué desaparecieron bruscamente a partir del siglo V a.C.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9000">
        <p15:prstTrans prst="fractur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11"/>
                                        </p:tgtEl>
                                      </p:cBhvr>
                                    </p:animEffect>
                                    <p:set>
                                      <p:cBhvr>
                                        <p:cTn id="16" dur="1" fill="hold">
                                          <p:stCondLst>
                                            <p:cond delay="3999"/>
                                          </p:stCondLst>
                                        </p:cTn>
                                        <p:tgtEl>
                                          <p:spTgt spid="11"/>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4000"/>
                                        <p:tgtEl>
                                          <p:spTgt spid="4"/>
                                        </p:tgtEl>
                                      </p:cBhvr>
                                    </p:animEffect>
                                    <p:set>
                                      <p:cBhvr>
                                        <p:cTn id="19" dur="1" fill="hold">
                                          <p:stCondLst>
                                            <p:cond delay="3999"/>
                                          </p:stCondLst>
                                        </p:cTn>
                                        <p:tgtEl>
                                          <p:spTgt spid="4"/>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4000"/>
                                        <p:tgtEl>
                                          <p:spTgt spid="5"/>
                                        </p:tgtEl>
                                      </p:cBhvr>
                                    </p:animEffect>
                                    <p:set>
                                      <p:cBhvr>
                                        <p:cTn id="22" dur="1" fill="hold">
                                          <p:stCondLst>
                                            <p:cond delay="3999"/>
                                          </p:stCondLst>
                                        </p:cTn>
                                        <p:tgtEl>
                                          <p:spTgt spid="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4000"/>
                                        <p:tgtEl>
                                          <p:spTgt spid="6"/>
                                        </p:tgtEl>
                                      </p:cBhvr>
                                    </p:animEffect>
                                    <p:set>
                                      <p:cBhvr>
                                        <p:cTn id="25" dur="1" fill="hold">
                                          <p:stCondLst>
                                            <p:cond delay="3999"/>
                                          </p:stCondLst>
                                        </p:cTn>
                                        <p:tgtEl>
                                          <p:spTgt spid="6"/>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4000"/>
                                        <p:tgtEl>
                                          <p:spTgt spid="7"/>
                                        </p:tgtEl>
                                      </p:cBhvr>
                                    </p:animEffect>
                                    <p:set>
                                      <p:cBhvr>
                                        <p:cTn id="28" dur="1" fill="hold">
                                          <p:stCondLst>
                                            <p:cond delay="3999"/>
                                          </p:stCondLst>
                                        </p:cTn>
                                        <p:tgtEl>
                                          <p:spTgt spid="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4000"/>
                                        <p:tgtEl>
                                          <p:spTgt spid="12"/>
                                        </p:tgtEl>
                                      </p:cBhvr>
                                    </p:animEffect>
                                    <p:set>
                                      <p:cBhvr>
                                        <p:cTn id="31" dur="1" fill="hold">
                                          <p:stCondLst>
                                            <p:cond delay="3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4000"/>
                                        <p:tgtEl>
                                          <p:spTgt spid="13"/>
                                        </p:tgtEl>
                                      </p:cBhvr>
                                    </p:animEffect>
                                    <p:set>
                                      <p:cBhvr>
                                        <p:cTn id="34" dur="1" fill="hold">
                                          <p:stCondLst>
                                            <p:cond delay="3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4000"/>
                                        <p:tgtEl>
                                          <p:spTgt spid="14"/>
                                        </p:tgtEl>
                                      </p:cBhvr>
                                    </p:animEffect>
                                    <p:set>
                                      <p:cBhvr>
                                        <p:cTn id="37" dur="1" fill="hold">
                                          <p:stCondLst>
                                            <p:cond delay="3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2/3*#ppt_w"/>
                                          </p:val>
                                        </p:tav>
                                        <p:tav tm="100000">
                                          <p:val>
                                            <p:strVal val="#ppt_w"/>
                                          </p:val>
                                        </p:tav>
                                      </p:tavLst>
                                    </p:anim>
                                    <p:anim calcmode="lin" valueType="num">
                                      <p:cBhvr>
                                        <p:cTn id="44" dur="4000" fill="hold"/>
                                        <p:tgtEl>
                                          <p:spTgt spid="2"/>
                                        </p:tgtEl>
                                        <p:attrNameLst>
                                          <p:attrName>ppt_h</p:attrName>
                                        </p:attrNameLst>
                                      </p:cBhvr>
                                      <p:tavLst>
                                        <p:tav tm="0">
                                          <p:val>
                                            <p:strVal val="2/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SOP_AP_SPANA_SPANENT_CA_USA_SPANLA508_LOS_ANGELES_...__afernandez-uvnlt%40univision.net_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¿cómo y porqué desapareció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Poco antes de terminar el siglo VI, las noticias sobre los tartesios se interrumpieron, durante el gobierno del único rey de esta cultura cuyo nombre se conoce: </a:t>
            </a:r>
            <a:r>
              <a:rPr lang="es-ES" i="1" dirty="0" err="1" smtClean="0">
                <a:effectLst>
                  <a:glow rad="101600">
                    <a:srgbClr val="C00000">
                      <a:alpha val="60000"/>
                    </a:srgbClr>
                  </a:glow>
                  <a:outerShdw blurRad="38100" dist="38100" dir="2700000" algn="tl">
                    <a:srgbClr val="000000">
                      <a:alpha val="43137"/>
                    </a:srgbClr>
                  </a:outerShdw>
                </a:effectLst>
              </a:rPr>
              <a:t>Argantonio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switch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4000"/>
                                        <p:tgtEl>
                                          <p:spTgt spid="13"/>
                                        </p:tgtEl>
                                      </p:cBhvr>
                                    </p:animEffect>
                                    <p:set>
                                      <p:cBhvr>
                                        <p:cTn id="19" dur="1" fill="hold">
                                          <p:stCondLst>
                                            <p:cond delay="3999"/>
                                          </p:stCondLst>
                                        </p:cTn>
                                        <p:tgtEl>
                                          <p:spTgt spid="1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4000"/>
                                        <p:tgtEl>
                                          <p:spTgt spid="14"/>
                                        </p:tgtEl>
                                      </p:cBhvr>
                                    </p:animEffect>
                                    <p:set>
                                      <p:cBhvr>
                                        <p:cTn id="22" dur="1" fill="hold">
                                          <p:stCondLst>
                                            <p:cond delay="3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4000"/>
                                        <p:tgtEl>
                                          <p:spTgt spid="4"/>
                                        </p:tgtEl>
                                      </p:cBhvr>
                                    </p:animEffect>
                                    <p:set>
                                      <p:cBhvr>
                                        <p:cTn id="25" dur="1" fill="hold">
                                          <p:stCondLst>
                                            <p:cond delay="3999"/>
                                          </p:stCondLst>
                                        </p:cTn>
                                        <p:tgtEl>
                                          <p:spTgt spid="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4000"/>
                                        <p:tgtEl>
                                          <p:spTgt spid="8"/>
                                        </p:tgtEl>
                                      </p:cBhvr>
                                    </p:animEffect>
                                    <p:set>
                                      <p:cBhvr>
                                        <p:cTn id="28" dur="1" fill="hold">
                                          <p:stCondLst>
                                            <p:cond delay="3999"/>
                                          </p:stCondLst>
                                        </p:cTn>
                                        <p:tgtEl>
                                          <p:spTgt spid="8"/>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4000"/>
                                        <p:tgtEl>
                                          <p:spTgt spid="12"/>
                                        </p:tgtEl>
                                      </p:cBhvr>
                                    </p:animEffect>
                                    <p:set>
                                      <p:cBhvr>
                                        <p:cTn id="31" dur="1" fill="hold">
                                          <p:stCondLst>
                                            <p:cond delay="3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4000"/>
                                        <p:tgtEl>
                                          <p:spTgt spid="7"/>
                                        </p:tgtEl>
                                      </p:cBhvr>
                                    </p:animEffect>
                                    <p:set>
                                      <p:cBhvr>
                                        <p:cTn id="34" dur="1" fill="hold">
                                          <p:stCondLst>
                                            <p:cond delay="3999"/>
                                          </p:stCondLst>
                                        </p:cTn>
                                        <p:tgtEl>
                                          <p:spTgt spid="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4000"/>
                                        <p:tgtEl>
                                          <p:spTgt spid="11"/>
                                        </p:tgtEl>
                                      </p:cBhvr>
                                    </p:animEffect>
                                    <p:set>
                                      <p:cBhvr>
                                        <p:cTn id="37" dur="1" fill="hold">
                                          <p:stCondLst>
                                            <p:cond delay="3999"/>
                                          </p:stCondLst>
                                        </p:cTn>
                                        <p:tgtEl>
                                          <p:spTgt spid="11"/>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cstate="print"/>
          <a:stretch>
            <a:fillRect/>
          </a:stretch>
        </p:blipFill>
        <p:spPr bwMode="auto">
          <a:xfrm>
            <a:off x="6763" y="0"/>
            <a:ext cx="9130473"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ese período, Fenicia fue conquistada por los babilonios y los griegos fueron derrotados por una alianza de cartagineses y etruscos entre Córcega y Cerdeña, quedando aisladas las colonias griegas del oeste.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switch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4000"/>
                                        <p:tgtEl>
                                          <p:spTgt spid="13"/>
                                        </p:tgtEl>
                                      </p:cBhvr>
                                    </p:animEffect>
                                    <p:set>
                                      <p:cBhvr>
                                        <p:cTn id="19" dur="1" fill="hold">
                                          <p:stCondLst>
                                            <p:cond delay="3999"/>
                                          </p:stCondLst>
                                        </p:cTn>
                                        <p:tgtEl>
                                          <p:spTgt spid="13"/>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14"/>
                                        </p:tgtEl>
                                      </p:cBhvr>
                                    </p:animEffect>
                                    <p:set>
                                      <p:cBhvr>
                                        <p:cTn id="22" dur="1" fill="hold">
                                          <p:stCondLst>
                                            <p:cond delay="3999"/>
                                          </p:stCondLst>
                                        </p:cTn>
                                        <p:tgtEl>
                                          <p:spTgt spid="14"/>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4000"/>
                                        <p:tgtEl>
                                          <p:spTgt spid="4"/>
                                        </p:tgtEl>
                                      </p:cBhvr>
                                    </p:animEffect>
                                    <p:set>
                                      <p:cBhvr>
                                        <p:cTn id="25" dur="1" fill="hold">
                                          <p:stCondLst>
                                            <p:cond delay="3999"/>
                                          </p:stCondLst>
                                        </p:cTn>
                                        <p:tgtEl>
                                          <p:spTgt spid="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4000"/>
                                        <p:tgtEl>
                                          <p:spTgt spid="8"/>
                                        </p:tgtEl>
                                      </p:cBhvr>
                                    </p:animEffect>
                                    <p:set>
                                      <p:cBhvr>
                                        <p:cTn id="28" dur="1" fill="hold">
                                          <p:stCondLst>
                                            <p:cond delay="3999"/>
                                          </p:stCondLst>
                                        </p:cTn>
                                        <p:tgtEl>
                                          <p:spTgt spid="8"/>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4000"/>
                                        <p:tgtEl>
                                          <p:spTgt spid="12"/>
                                        </p:tgtEl>
                                      </p:cBhvr>
                                    </p:animEffect>
                                    <p:set>
                                      <p:cBhvr>
                                        <p:cTn id="31" dur="1" fill="hold">
                                          <p:stCondLst>
                                            <p:cond delay="3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4000"/>
                                        <p:tgtEl>
                                          <p:spTgt spid="7"/>
                                        </p:tgtEl>
                                      </p:cBhvr>
                                    </p:animEffect>
                                    <p:set>
                                      <p:cBhvr>
                                        <p:cTn id="34" dur="1" fill="hold">
                                          <p:stCondLst>
                                            <p:cond delay="3999"/>
                                          </p:stCondLst>
                                        </p:cTn>
                                        <p:tgtEl>
                                          <p:spTgt spid="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4000"/>
                                        <p:tgtEl>
                                          <p:spTgt spid="11"/>
                                        </p:tgtEl>
                                      </p:cBhvr>
                                    </p:animEffect>
                                    <p:set>
                                      <p:cBhvr>
                                        <p:cTn id="37" dur="1" fill="hold">
                                          <p:stCondLst>
                                            <p:cond delay="3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70" name="1 Imagen" descr="festival-arte-urbano-03-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aquí empiezan las teorías. Por un lado, es posible que la civilización tartesia colapsara económicamente, y desapareciera bajo la influencia de los cartagineses.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2000">
        <p14:shre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4000"/>
                                        <p:tgtEl>
                                          <p:spTgt spid="6"/>
                                        </p:tgtEl>
                                      </p:cBhvr>
                                    </p:animEffect>
                                    <p:set>
                                      <p:cBhvr>
                                        <p:cTn id="25" dur="1" fill="hold">
                                          <p:stCondLst>
                                            <p:cond delay="3999"/>
                                          </p:stCondLst>
                                        </p:cTn>
                                        <p:tgtEl>
                                          <p:spTgt spid="6"/>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4000"/>
                                        <p:tgtEl>
                                          <p:spTgt spid="14"/>
                                        </p:tgtEl>
                                      </p:cBhvr>
                                    </p:animEffect>
                                    <p:set>
                                      <p:cBhvr>
                                        <p:cTn id="31" dur="1" fill="hold">
                                          <p:stCondLst>
                                            <p:cond delay="3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4000"/>
                                        <p:tgtEl>
                                          <p:spTgt spid="7"/>
                                        </p:tgtEl>
                                      </p:cBhvr>
                                    </p:animEffect>
                                    <p:set>
                                      <p:cBhvr>
                                        <p:cTn id="34" dur="1" fill="hold">
                                          <p:stCondLst>
                                            <p:cond delay="3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4000"/>
                                        <p:tgtEl>
                                          <p:spTgt spid="11"/>
                                        </p:tgtEl>
                                      </p:cBhvr>
                                    </p:animEffect>
                                    <p:set>
                                      <p:cBhvr>
                                        <p:cTn id="37" dur="1" fill="hold">
                                          <p:stCondLst>
                                            <p:cond delay="3999"/>
                                          </p:stCondLst>
                                        </p:cTn>
                                        <p:tgtEl>
                                          <p:spTgt spid="11"/>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32770"/>
                                        </p:tgtEl>
                                        <p:attrNameLst>
                                          <p:attrName>style.visibility</p:attrName>
                                        </p:attrNameLst>
                                      </p:cBhvr>
                                      <p:to>
                                        <p:strVal val="visible"/>
                                      </p:to>
                                    </p:set>
                                    <p:anim calcmode="lin" valueType="num">
                                      <p:cBhvr>
                                        <p:cTn id="43" dur="4000" fill="hold"/>
                                        <p:tgtEl>
                                          <p:spTgt spid="32770"/>
                                        </p:tgtEl>
                                        <p:attrNameLst>
                                          <p:attrName>ppt_w</p:attrName>
                                        </p:attrNameLst>
                                      </p:cBhvr>
                                      <p:tavLst>
                                        <p:tav tm="0">
                                          <p:val>
                                            <p:strVal val="2/3*#ppt_w"/>
                                          </p:val>
                                        </p:tav>
                                        <p:tav tm="100000">
                                          <p:val>
                                            <p:strVal val="#ppt_w"/>
                                          </p:val>
                                        </p:tav>
                                      </p:tavLst>
                                    </p:anim>
                                    <p:anim calcmode="lin" valueType="num">
                                      <p:cBhvr>
                                        <p:cTn id="44" dur="4000" fill="hold"/>
                                        <p:tgtEl>
                                          <p:spTgt spid="32770"/>
                                        </p:tgtEl>
                                        <p:attrNameLst>
                                          <p:attrName>ppt_h</p:attrName>
                                        </p:attrNameLst>
                                      </p:cBhvr>
                                      <p:tavLst>
                                        <p:tav tm="0">
                                          <p:val>
                                            <p:strVal val="2/3*#ppt_h"/>
                                          </p:val>
                                        </p:tav>
                                        <p:tav tm="100000">
                                          <p:val>
                                            <p:strVal val="#ppt_h"/>
                                          </p:val>
                                        </p:tav>
                                      </p:tavLst>
                                    </p:anim>
                                  </p:childTnLst>
                                </p:cTn>
                              </p:par>
                              <p:par>
                                <p:cTn id="45" presetID="16" presetClass="entr" presetSubtype="42" fill="hold" nodeType="withEffect">
                                  <p:stCondLst>
                                    <p:cond delay="0"/>
                                  </p:stCondLst>
                                  <p:childTnLst>
                                    <p:set>
                                      <p:cBhvr>
                                        <p:cTn id="46" dur="1" fill="hold">
                                          <p:stCondLst>
                                            <p:cond delay="0"/>
                                          </p:stCondLst>
                                        </p:cTn>
                                        <p:tgtEl>
                                          <p:spTgt spid="32770"/>
                                        </p:tgtEl>
                                        <p:attrNameLst>
                                          <p:attrName>style.visibility</p:attrName>
                                        </p:attrNameLst>
                                      </p:cBhvr>
                                      <p:to>
                                        <p:strVal val="visible"/>
                                      </p:to>
                                    </p:set>
                                    <p:animEffect transition="in" filter="barn(outHorizontal)">
                                      <p:cBhvr>
                                        <p:cTn id="47" dur="4000"/>
                                        <p:tgtEl>
                                          <p:spTgt spid="32770"/>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Fintan-Mage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hipótesis propone que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podría haber sido víctima de un gran terremoto a mediados del siglo VI, seguido por un tsunami que habría destruido sus principales puertos, acelerando el fin de esta civilización.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7000">
        <p14:shred pattern="rectangl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5" presetClass="exit" presetSubtype="10" fill="hold" grpId="0" nodeType="withEffect">
                                  <p:stCondLst>
                                    <p:cond delay="0"/>
                                  </p:stCondLst>
                                  <p:childTnLst>
                                    <p:animEffect transition="out" filter="checkerboard(across)">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5" presetClass="exit" presetSubtype="10" fill="hold" grpId="0" nodeType="withEffect">
                                  <p:stCondLst>
                                    <p:cond delay="0"/>
                                  </p:stCondLst>
                                  <p:childTnLst>
                                    <p:animEffect transition="out" filter="checkerboard(across)">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9" presetClass="entr" presetSubtype="0"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dissolve">
                                      <p:cBhvr>
                                        <p:cTn id="43" dur="3000"/>
                                        <p:tgtEl>
                                          <p:spTgt spid="2"/>
                                        </p:tgtEl>
                                      </p:cBhvr>
                                    </p:animEffect>
                                  </p:childTnLst>
                                </p:cTn>
                              </p:par>
                              <p:par>
                                <p:cTn id="44" presetID="23" presetClass="entr" presetSubtype="28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4000" fill="hold"/>
                                        <p:tgtEl>
                                          <p:spTgt spid="2"/>
                                        </p:tgtEl>
                                        <p:attrNameLst>
                                          <p:attrName>ppt_w</p:attrName>
                                        </p:attrNameLst>
                                      </p:cBhvr>
                                      <p:tavLst>
                                        <p:tav tm="0">
                                          <p:val>
                                            <p:strVal val="4/3*#ppt_w"/>
                                          </p:val>
                                        </p:tav>
                                        <p:tav tm="100000">
                                          <p:val>
                                            <p:strVal val="#ppt_w"/>
                                          </p:val>
                                        </p:tav>
                                      </p:tavLst>
                                    </p:anim>
                                    <p:anim calcmode="lin" valueType="num">
                                      <p:cBhvr>
                                        <p:cTn id="47" dur="4000" fill="hold"/>
                                        <p:tgtEl>
                                          <p:spTgt spid="2"/>
                                        </p:tgtEl>
                                        <p:attrNameLst>
                                          <p:attrName>ppt_h</p:attrName>
                                        </p:attrNameLst>
                                      </p:cBhvr>
                                      <p:tavLst>
                                        <p:tav tm="0">
                                          <p:val>
                                            <p:strVal val="4/3*#ppt_h"/>
                                          </p:val>
                                        </p:tav>
                                        <p:tav tm="100000">
                                          <p:val>
                                            <p:strVal val="#ppt_h"/>
                                          </p:val>
                                        </p:tav>
                                      </p:tavLst>
                                    </p:anim>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cstate="print"/>
          <a:stretch>
            <a:fillRect/>
          </a:stretch>
        </p:blipFill>
        <p:spPr bwMode="auto">
          <a:xfrm>
            <a:off x="-612576" y="0"/>
            <a:ext cx="10369152" cy="5714999"/>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periodo final de la cultura </a:t>
            </a:r>
            <a:r>
              <a:rPr lang="es-ES" i="1" dirty="0" err="1" smtClean="0">
                <a:effectLst>
                  <a:glow rad="101600">
                    <a:srgbClr val="C00000">
                      <a:alpha val="60000"/>
                    </a:srgbClr>
                  </a:glow>
                  <a:outerShdw blurRad="38100" dist="38100" dir="2700000" algn="tl">
                    <a:srgbClr val="000000">
                      <a:alpha val="43137"/>
                    </a:srgbClr>
                  </a:outerShdw>
                </a:effectLst>
              </a:rPr>
              <a:t>tartésica</a:t>
            </a:r>
            <a:r>
              <a:rPr lang="es-ES" i="1" dirty="0" smtClean="0">
                <a:effectLst>
                  <a:glow rad="101600">
                    <a:srgbClr val="C00000">
                      <a:alpha val="60000"/>
                    </a:srgbClr>
                  </a:glow>
                  <a:outerShdw blurRad="38100" dist="38100" dir="2700000" algn="tl">
                    <a:srgbClr val="000000">
                      <a:alpha val="43137"/>
                    </a:srgbClr>
                  </a:outerShdw>
                </a:effectLst>
              </a:rPr>
              <a:t>, esta desaparece de su tradicional ámbito del Guadalquivir y reaparece en los márgenes del Guadiana con lo que hay quien las adscribe al periodo íbero-turdetano posterior.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glitter pattern="hexagon"/>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4000"/>
                                        <p:tgtEl>
                                          <p:spTgt spid="15"/>
                                        </p:tgtEl>
                                      </p:cBhvr>
                                    </p:animEffect>
                                    <p:set>
                                      <p:cBhvr>
                                        <p:cTn id="22" dur="1" fill="hold">
                                          <p:stCondLst>
                                            <p:cond delay="3999"/>
                                          </p:stCondLst>
                                        </p:cTn>
                                        <p:tgtEl>
                                          <p:spTgt spid="15"/>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4000"/>
                                        <p:tgtEl>
                                          <p:spTgt spid="5"/>
                                        </p:tgtEl>
                                      </p:cBhvr>
                                    </p:animEffect>
                                    <p:set>
                                      <p:cBhvr>
                                        <p:cTn id="25" dur="1" fill="hold">
                                          <p:stCondLst>
                                            <p:cond delay="3999"/>
                                          </p:stCondLst>
                                        </p:cTn>
                                        <p:tgtEl>
                                          <p:spTgt spid="5"/>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4000"/>
                                        <p:tgtEl>
                                          <p:spTgt spid="9"/>
                                        </p:tgtEl>
                                      </p:cBhvr>
                                    </p:animEffect>
                                    <p:set>
                                      <p:cBhvr>
                                        <p:cTn id="28" dur="1" fill="hold">
                                          <p:stCondLst>
                                            <p:cond delay="3999"/>
                                          </p:stCondLst>
                                        </p:cTn>
                                        <p:tgtEl>
                                          <p:spTgt spid="9"/>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4000"/>
                                        <p:tgtEl>
                                          <p:spTgt spid="13"/>
                                        </p:tgtEl>
                                      </p:cBhvr>
                                    </p:animEffect>
                                    <p:set>
                                      <p:cBhvr>
                                        <p:cTn id="31" dur="1" fill="hold">
                                          <p:stCondLst>
                                            <p:cond delay="3999"/>
                                          </p:stCondLst>
                                        </p:cTn>
                                        <p:tgtEl>
                                          <p:spTgt spid="13"/>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4000"/>
                                        <p:tgtEl>
                                          <p:spTgt spid="6"/>
                                        </p:tgtEl>
                                      </p:cBhvr>
                                    </p:animEffect>
                                    <p:set>
                                      <p:cBhvr>
                                        <p:cTn id="34" dur="1" fill="hold">
                                          <p:stCondLst>
                                            <p:cond delay="3999"/>
                                          </p:stCondLst>
                                        </p:cTn>
                                        <p:tgtEl>
                                          <p:spTgt spid="6"/>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4000"/>
                                        <p:tgtEl>
                                          <p:spTgt spid="14"/>
                                        </p:tgtEl>
                                      </p:cBhvr>
                                    </p:animEffect>
                                    <p:set>
                                      <p:cBhvr>
                                        <p:cTn id="40" dur="1" fill="hold">
                                          <p:stCondLst>
                                            <p:cond delay="3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horizontal)">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img_6027_rec.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equipo arqueológico dirigido por Sebastián Celestino y Esther Rodríguez lleva años trabajando en este lugar que bien pudiera considerarse como un templo, santuario o palacio similar al encontrado en Cancho Roano.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glitter dir="r" pattern="hexagon"/>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26"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inHorizontal)">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Urbano-69.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cinco esculturas en total, con un rostro probablemente idealizado, en el que además se aprecian pendientes de dos mujeres, y el casco de un guerrero. Las otras dos esculturas están por identificar.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honeycomb/>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42" presetClass="entr" presetSubtype="0"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fade">
                                      <p:cBhvr>
                                        <p:cTn id="43" dur="4000"/>
                                        <p:tgtEl>
                                          <p:spTgt spid="2"/>
                                        </p:tgtEl>
                                      </p:cBhvr>
                                    </p:animEffect>
                                    <p:anim calcmode="lin" valueType="num">
                                      <p:cBhvr>
                                        <p:cTn id="44" dur="4000" fill="hold"/>
                                        <p:tgtEl>
                                          <p:spTgt spid="2"/>
                                        </p:tgtEl>
                                        <p:attrNameLst>
                                          <p:attrName>ppt_x</p:attrName>
                                        </p:attrNameLst>
                                      </p:cBhvr>
                                      <p:tavLst>
                                        <p:tav tm="0">
                                          <p:val>
                                            <p:strVal val="#ppt_x"/>
                                          </p:val>
                                        </p:tav>
                                        <p:tav tm="100000">
                                          <p:val>
                                            <p:strVal val="#ppt_x"/>
                                          </p:val>
                                        </p:tav>
                                      </p:tavLst>
                                    </p:anim>
                                    <p:anim calcmode="lin" valueType="num">
                                      <p:cBhvr>
                                        <p:cTn id="45" dur="4000" fill="hold"/>
                                        <p:tgtEl>
                                          <p:spTgt spid="2"/>
                                        </p:tgtEl>
                                        <p:attrNameLst>
                                          <p:attrName>ppt_y</p:attrName>
                                        </p:attrNameLst>
                                      </p:cBhvr>
                                      <p:tavLst>
                                        <p:tav tm="0">
                                          <p:val>
                                            <p:strVal val="#ppt_y+.1"/>
                                          </p:val>
                                        </p:tav>
                                        <p:tav tm="100000">
                                          <p:val>
                                            <p:strVal val="#ppt_y"/>
                                          </p:val>
                                        </p:tav>
                                      </p:tavLst>
                                    </p:anim>
                                  </p:childTnLst>
                                </p:cTn>
                              </p:par>
                              <p:par>
                                <p:cTn id="46" presetID="23" presetClass="entr" presetSubtype="288" fill="hold" nodeType="with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4000" fill="hold"/>
                                        <p:tgtEl>
                                          <p:spTgt spid="2"/>
                                        </p:tgtEl>
                                        <p:attrNameLst>
                                          <p:attrName>ppt_w</p:attrName>
                                        </p:attrNameLst>
                                      </p:cBhvr>
                                      <p:tavLst>
                                        <p:tav tm="0">
                                          <p:val>
                                            <p:strVal val="4/3*#ppt_w"/>
                                          </p:val>
                                        </p:tav>
                                        <p:tav tm="100000">
                                          <p:val>
                                            <p:strVal val="#ppt_w"/>
                                          </p:val>
                                        </p:tav>
                                      </p:tavLst>
                                    </p:anim>
                                    <p:anim calcmode="lin" valueType="num">
                                      <p:cBhvr>
                                        <p:cTn id="49" dur="4000" fill="hold"/>
                                        <p:tgtEl>
                                          <p:spTgt spid="2"/>
                                        </p:tgtEl>
                                        <p:attrNameLst>
                                          <p:attrName>ppt_h</p:attrName>
                                        </p:attrNameLst>
                                      </p:cBhvr>
                                      <p:tavLst>
                                        <p:tav tm="0">
                                          <p:val>
                                            <p:strVal val="4/3*#ppt_h"/>
                                          </p:val>
                                        </p:tav>
                                        <p:tav tm="100000">
                                          <p:val>
                                            <p:strVal val="#ppt_h"/>
                                          </p:val>
                                        </p:tav>
                                      </p:tavLst>
                                    </p:anim>
                                  </p:childTnLst>
                                </p:cTn>
                              </p:par>
                            </p:childTnLst>
                          </p:cTn>
                        </p:par>
                        <p:par>
                          <p:cTn id="50" fill="hold">
                            <p:stCondLst>
                              <p:cond delay="4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1"/>
                                          </p:val>
                                        </p:tav>
                                        <p:tav tm="100000">
                                          <p:val>
                                            <p:strVal val="#ppt_x"/>
                                          </p:val>
                                        </p:tav>
                                      </p:tavLst>
                                    </p:anim>
                                    <p:anim calcmode="lin" valueType="num">
                                      <p:cBhvr>
                                        <p:cTn id="5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descubrimiento, según ha anunciado el CSIC (Consejo Superior de Investigaciones Científicas) se ha realizado durante la excavación del sector este del complejo, por el que se accede al patio del edificio donde se documentó un masivo sacrificio de equinos.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1000">
        <p15:prstTrans prst="prestig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5" presetClass="exit" presetSubtype="5" fill="hold" grpId="0" nodeType="withEffect">
                                  <p:stCondLst>
                                    <p:cond delay="0"/>
                                  </p:stCondLst>
                                  <p:childTnLst>
                                    <p:animEffect transition="out" filter="checkerboard(down)">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Urbano-1.jpg"/>
          <p:cNvPicPr>
            <a:picLocks noGrp="1" noChangeAspect="1"/>
          </p:cNvPicPr>
          <p:nvPr isPhoto="1"/>
        </p:nvPicPr>
        <p:blipFill>
          <a:blip r:embed="rId2" cstate="print"/>
          <a:stretch>
            <a:fillRect/>
          </a:stretch>
        </p:blipFill>
        <p:spPr bwMode="auto">
          <a:xfrm>
            <a:off x="0" y="-670892"/>
            <a:ext cx="9144000" cy="6768752"/>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68538" y="0"/>
            <a:ext cx="2303462"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insólito del nuevo hallazgo es que las representaciones corresponden a rostros humanos", apuntan desde este organismo.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warp dir="in"/>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16" presetClass="exit" presetSubtype="37" fill="hold" grpId="0" nodeType="withEffect">
                                  <p:stCondLst>
                                    <p:cond delay="0"/>
                                  </p:stCondLst>
                                  <p:childTnLst>
                                    <p:animEffect transition="out" filter="barn(outVertical)">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16" presetClass="exit" presetSubtype="37" fill="hold" grpId="0" nodeType="withEffect">
                                  <p:stCondLst>
                                    <p:cond delay="0"/>
                                  </p:stCondLst>
                                  <p:childTnLst>
                                    <p:animEffect transition="out" filter="barn(outVertical)">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16" presetClass="exit" presetSubtype="37" fill="hold" grpId="0" nodeType="withEffect">
                                  <p:stCondLst>
                                    <p:cond delay="0"/>
                                  </p:stCondLst>
                                  <p:childTnLst>
                                    <p:animEffect transition="out" filter="barn(outVertical)">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16" presetClass="exit" presetSubtype="37" fill="hold" grpId="0" nodeType="withEffect">
                                  <p:stCondLst>
                                    <p:cond delay="0"/>
                                  </p:stCondLst>
                                  <p:childTnLst>
                                    <p:animEffect transition="out" filter="barn(outVertical)">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i284571214446593449._szw1280h1280_.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respecto a las esculturas </a:t>
            </a:r>
            <a:r>
              <a:rPr lang="es-ES" i="1" dirty="0" err="1" smtClean="0">
                <a:effectLst>
                  <a:glow rad="101600">
                    <a:srgbClr val="C00000">
                      <a:alpha val="60000"/>
                    </a:srgbClr>
                  </a:glow>
                  <a:outerShdw blurRad="38100" dist="38100" dir="2700000" algn="tl">
                    <a:srgbClr val="000000">
                      <a:alpha val="43137"/>
                    </a:srgbClr>
                  </a:outerShdw>
                </a:effectLst>
              </a:rPr>
              <a:t>recien</a:t>
            </a:r>
            <a:r>
              <a:rPr lang="es-ES" i="1" dirty="0" smtClean="0">
                <a:effectLst>
                  <a:glow rad="101600">
                    <a:srgbClr val="C00000">
                      <a:alpha val="60000"/>
                    </a:srgbClr>
                  </a:glow>
                  <a:outerShdw blurRad="38100" dist="38100" dir="2700000" algn="tl">
                    <a:srgbClr val="000000">
                      <a:alpha val="43137"/>
                    </a:srgbClr>
                  </a:outerShdw>
                </a:effectLst>
              </a:rPr>
              <a:t> descubiertas varios fragmentos forman dos cabezas de mujer, las «señoras» que llaman los arqueólogos y que creen que representan a divinidades del panteón fenicio que adoptaron los tartesios, aunque tampoco descartan que se trate de personajes destacados de la sociedad </a:t>
            </a:r>
            <a:r>
              <a:rPr lang="es-ES" i="1" dirty="0" err="1" smtClean="0">
                <a:effectLst>
                  <a:glow rad="101600">
                    <a:srgbClr val="C00000">
                      <a:alpha val="60000"/>
                    </a:srgbClr>
                  </a:glow>
                  <a:outerShdw blurRad="38100" dist="38100" dir="2700000" algn="tl">
                    <a:srgbClr val="000000">
                      <a:alpha val="43137"/>
                    </a:srgbClr>
                  </a:outerShdw>
                </a:effectLst>
              </a:rPr>
              <a:t>tartésica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wipe dir="u"/>
      </p:transition>
    </mc:Choice>
    <mc:Fallback xmlns="">
      <p:transition spd="slow" advTm="37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IMAG0336.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yacimiento arqueológico de Casas del </a:t>
            </a:r>
            <a:r>
              <a:rPr lang="es-ES" i="1" dirty="0" err="1" smtClean="0">
                <a:effectLst>
                  <a:glow rad="101600">
                    <a:srgbClr val="C00000">
                      <a:alpha val="60000"/>
                    </a:srgbClr>
                  </a:glow>
                  <a:outerShdw blurRad="38100" dist="38100" dir="2700000" algn="tl">
                    <a:srgbClr val="000000">
                      <a:alpha val="43137"/>
                    </a:srgbClr>
                  </a:outerShdw>
                </a:effectLst>
              </a:rPr>
              <a:t>Turuñuelo</a:t>
            </a:r>
            <a:r>
              <a:rPr lang="es-ES" i="1" dirty="0" smtClean="0">
                <a:effectLst>
                  <a:glow rad="101600">
                    <a:srgbClr val="C00000">
                      <a:alpha val="60000"/>
                    </a:srgbClr>
                  </a:glow>
                  <a:outerShdw blurRad="38100" dist="38100" dir="2700000" algn="tl">
                    <a:srgbClr val="000000">
                      <a:alpha val="43137"/>
                    </a:srgbClr>
                  </a:outerShdw>
                </a:effectLst>
              </a:rPr>
              <a:t> en </a:t>
            </a:r>
            <a:r>
              <a:rPr lang="es-ES" i="1" dirty="0" err="1" smtClean="0">
                <a:effectLst>
                  <a:glow rad="101600">
                    <a:srgbClr val="C00000">
                      <a:alpha val="60000"/>
                    </a:srgbClr>
                  </a:glow>
                  <a:outerShdw blurRad="38100" dist="38100" dir="2700000" algn="tl">
                    <a:srgbClr val="000000">
                      <a:alpha val="43137"/>
                    </a:srgbClr>
                  </a:outerShdw>
                </a:effectLst>
              </a:rPr>
              <a:t>Guareña</a:t>
            </a:r>
            <a:r>
              <a:rPr lang="es-ES" i="1" dirty="0" smtClean="0">
                <a:effectLst>
                  <a:glow rad="101600">
                    <a:srgbClr val="C00000">
                      <a:alpha val="60000"/>
                    </a:srgbClr>
                  </a:glow>
                  <a:outerShdw blurRad="38100" dist="38100" dir="2700000" algn="tl">
                    <a:srgbClr val="000000">
                      <a:alpha val="43137"/>
                    </a:srgbClr>
                  </a:outerShdw>
                </a:effectLst>
              </a:rPr>
              <a:t>, Badajoz, se ha llevado a cabo un gran descubrimiento, las primeras esculturas encontradas que podrían relacionarse con la cultura </a:t>
            </a:r>
            <a:r>
              <a:rPr lang="es-ES" i="1" dirty="0" err="1" smtClean="0">
                <a:effectLst>
                  <a:glow rad="101600">
                    <a:srgbClr val="C00000">
                      <a:alpha val="60000"/>
                    </a:srgbClr>
                  </a:glow>
                  <a:outerShdw blurRad="38100" dist="38100" dir="2700000" algn="tl">
                    <a:srgbClr val="000000">
                      <a:alpha val="43137"/>
                    </a:srgbClr>
                  </a:outerShdw>
                </a:effectLst>
              </a:rPr>
              <a:t>tartésica</a:t>
            </a:r>
            <a:r>
              <a:rPr lang="es-ES" i="1" dirty="0" smtClean="0">
                <a:effectLst>
                  <a:glow rad="101600">
                    <a:srgbClr val="C00000">
                      <a:alpha val="60000"/>
                    </a:srgbClr>
                  </a:glow>
                  <a:outerShdw blurRad="38100" dist="38100" dir="2700000" algn="tl">
                    <a:srgbClr val="000000">
                      <a:alpha val="43137"/>
                    </a:srgbClr>
                  </a:outerShdw>
                </a:effectLst>
              </a:rPr>
              <a:t> datadas en el siglo V a.C.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4000"/>
                                        <p:tgtEl>
                                          <p:spTgt spid="10"/>
                                        </p:tgtEl>
                                      </p:cBhvr>
                                    </p:animEffect>
                                    <p:set>
                                      <p:cBhvr>
                                        <p:cTn id="22" dur="1" fill="hold">
                                          <p:stCondLst>
                                            <p:cond delay="3999"/>
                                          </p:stCondLst>
                                        </p:cTn>
                                        <p:tgtEl>
                                          <p:spTgt spid="1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4000"/>
                                        <p:tgtEl>
                                          <p:spTgt spid="12"/>
                                        </p:tgtEl>
                                      </p:cBhvr>
                                    </p:animEffect>
                                    <p:set>
                                      <p:cBhvr>
                                        <p:cTn id="25" dur="1" fill="hold">
                                          <p:stCondLst>
                                            <p:cond delay="3999"/>
                                          </p:stCondLst>
                                        </p:cTn>
                                        <p:tgtEl>
                                          <p:spTgt spid="12"/>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4000"/>
                                        <p:tgtEl>
                                          <p:spTgt spid="13"/>
                                        </p:tgtEl>
                                      </p:cBhvr>
                                    </p:animEffect>
                                    <p:set>
                                      <p:cBhvr>
                                        <p:cTn id="28" dur="1" fill="hold">
                                          <p:stCondLst>
                                            <p:cond delay="3999"/>
                                          </p:stCondLst>
                                        </p:cTn>
                                        <p:tgtEl>
                                          <p:spTgt spid="13"/>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4000"/>
                                        <p:tgtEl>
                                          <p:spTgt spid="14"/>
                                        </p:tgtEl>
                                      </p:cBhvr>
                                    </p:animEffect>
                                    <p:set>
                                      <p:cBhvr>
                                        <p:cTn id="31" dur="1" fill="hold">
                                          <p:stCondLst>
                                            <p:cond delay="3999"/>
                                          </p:stCondLst>
                                        </p:cTn>
                                        <p:tgtEl>
                                          <p:spTgt spid="14"/>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4000"/>
                                        <p:tgtEl>
                                          <p:spTgt spid="7"/>
                                        </p:tgtEl>
                                      </p:cBhvr>
                                    </p:animEffect>
                                    <p:set>
                                      <p:cBhvr>
                                        <p:cTn id="34" dur="1" fill="hold">
                                          <p:stCondLst>
                                            <p:cond delay="3999"/>
                                          </p:stCondLst>
                                        </p:cTn>
                                        <p:tgtEl>
                                          <p:spTgt spid="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4000"/>
                                        <p:tgtEl>
                                          <p:spTgt spid="11"/>
                                        </p:tgtEl>
                                      </p:cBhvr>
                                    </p:animEffect>
                                    <p:set>
                                      <p:cBhvr>
                                        <p:cTn id="37" dur="1" fill="hold">
                                          <p:stCondLst>
                                            <p:cond delay="3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Ruta-Glasgow-arte-urbano-taxi-globos-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Sebastián Celestino, codirector de las excavaciones en el </a:t>
            </a:r>
            <a:r>
              <a:rPr lang="es-ES" i="1" dirty="0" err="1" smtClean="0">
                <a:effectLst>
                  <a:glow rad="101600">
                    <a:srgbClr val="C00000">
                      <a:alpha val="60000"/>
                    </a:srgbClr>
                  </a:glow>
                  <a:outerShdw blurRad="38100" dist="38100" dir="2700000" algn="tl">
                    <a:srgbClr val="000000">
                      <a:alpha val="43137"/>
                    </a:srgbClr>
                  </a:outerShdw>
                </a:effectLst>
              </a:rPr>
              <a:t>Turuñuelo</a:t>
            </a:r>
            <a:r>
              <a:rPr lang="es-ES" i="1" dirty="0" smtClean="0">
                <a:effectLst>
                  <a:glow rad="101600">
                    <a:srgbClr val="C00000">
                      <a:alpha val="60000"/>
                    </a:srgbClr>
                  </a:glow>
                  <a:outerShdw blurRad="38100" dist="38100" dir="2700000" algn="tl">
                    <a:srgbClr val="000000">
                      <a:alpha val="43137"/>
                    </a:srgbClr>
                  </a:outerShdw>
                </a:effectLst>
              </a:rPr>
              <a:t>, pone el foco en sus pendientes porque «son típicos </a:t>
            </a:r>
            <a:r>
              <a:rPr lang="es-ES" i="1" dirty="0" err="1" smtClean="0">
                <a:effectLst>
                  <a:glow rad="101600">
                    <a:srgbClr val="C00000">
                      <a:alpha val="60000"/>
                    </a:srgbClr>
                  </a:glow>
                  <a:outerShdw blurRad="38100" dist="38100" dir="2700000" algn="tl">
                    <a:srgbClr val="000000">
                      <a:alpha val="43137"/>
                    </a:srgbClr>
                  </a:outerShdw>
                </a:effectLst>
              </a:rPr>
              <a:t>tartésicos</a:t>
            </a:r>
            <a:r>
              <a:rPr lang="es-ES" i="1" dirty="0" smtClean="0">
                <a:effectLst>
                  <a:glow rad="101600">
                    <a:srgbClr val="C00000">
                      <a:alpha val="60000"/>
                    </a:srgbClr>
                  </a:glow>
                  <a:outerShdw blurRad="38100" dist="38100" dir="2700000" algn="tl">
                    <a:srgbClr val="000000">
                      <a:alpha val="43137"/>
                    </a:srgbClr>
                  </a:outerShdw>
                </a:effectLst>
              </a:rPr>
              <a:t>. Son lo que se llaman las arracadas o </a:t>
            </a:r>
            <a:r>
              <a:rPr lang="es-ES" i="1" dirty="0" err="1" smtClean="0">
                <a:effectLst>
                  <a:glow rad="101600">
                    <a:srgbClr val="C00000">
                      <a:alpha val="60000"/>
                    </a:srgbClr>
                  </a:glow>
                  <a:outerShdw blurRad="38100" dist="38100" dir="2700000" algn="tl">
                    <a:srgbClr val="000000">
                      <a:alpha val="43137"/>
                    </a:srgbClr>
                  </a:outerShdw>
                </a:effectLst>
              </a:rPr>
              <a:t>amorcillados</a:t>
            </a:r>
            <a:r>
              <a:rPr lang="es-ES" i="1" dirty="0" smtClean="0">
                <a:effectLst>
                  <a:glow rad="101600">
                    <a:srgbClr val="C00000">
                      <a:alpha val="60000"/>
                    </a:srgbClr>
                  </a:glow>
                  <a:outerShdw blurRad="38100" dist="38100" dir="2700000" algn="tl">
                    <a:srgbClr val="000000">
                      <a:alpha val="43137"/>
                    </a:srgbClr>
                  </a:outerShdw>
                </a:effectLst>
              </a:rPr>
              <a:t>» y «son exclusivos de la Península Ibérica«.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dir="r"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4000"/>
                                        <p:tgtEl>
                                          <p:spTgt spid="10"/>
                                        </p:tgtEl>
                                      </p:cBhvr>
                                    </p:animEffect>
                                    <p:set>
                                      <p:cBhvr>
                                        <p:cTn id="22" dur="1" fill="hold">
                                          <p:stCondLst>
                                            <p:cond delay="3999"/>
                                          </p:stCondLst>
                                        </p:cTn>
                                        <p:tgtEl>
                                          <p:spTgt spid="10"/>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4000"/>
                                        <p:tgtEl>
                                          <p:spTgt spid="12"/>
                                        </p:tgtEl>
                                      </p:cBhvr>
                                    </p:animEffect>
                                    <p:set>
                                      <p:cBhvr>
                                        <p:cTn id="25" dur="1" fill="hold">
                                          <p:stCondLst>
                                            <p:cond delay="3999"/>
                                          </p:stCondLst>
                                        </p:cTn>
                                        <p:tgtEl>
                                          <p:spTgt spid="12"/>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4000"/>
                                        <p:tgtEl>
                                          <p:spTgt spid="13"/>
                                        </p:tgtEl>
                                      </p:cBhvr>
                                    </p:animEffect>
                                    <p:set>
                                      <p:cBhvr>
                                        <p:cTn id="28" dur="1" fill="hold">
                                          <p:stCondLst>
                                            <p:cond delay="3999"/>
                                          </p:stCondLst>
                                        </p:cTn>
                                        <p:tgtEl>
                                          <p:spTgt spid="13"/>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4000"/>
                                        <p:tgtEl>
                                          <p:spTgt spid="14"/>
                                        </p:tgtEl>
                                      </p:cBhvr>
                                    </p:animEffect>
                                    <p:set>
                                      <p:cBhvr>
                                        <p:cTn id="31" dur="1" fill="hold">
                                          <p:stCondLst>
                                            <p:cond delay="3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4000"/>
                                        <p:tgtEl>
                                          <p:spTgt spid="7"/>
                                        </p:tgtEl>
                                      </p:cBhvr>
                                    </p:animEffect>
                                    <p:set>
                                      <p:cBhvr>
                                        <p:cTn id="34" dur="1" fill="hold">
                                          <p:stCondLst>
                                            <p:cond delay="3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4000"/>
                                        <p:tgtEl>
                                          <p:spTgt spid="11"/>
                                        </p:tgtEl>
                                      </p:cBhvr>
                                    </p:animEffect>
                                    <p:set>
                                      <p:cBhvr>
                                        <p:cTn id="37" dur="1" fill="hold">
                                          <p:stCondLst>
                                            <p:cond delay="3999"/>
                                          </p:stCondLst>
                                        </p:cTn>
                                        <p:tgtEl>
                                          <p:spTgt spid="11"/>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2/3*#ppt_w"/>
                                          </p:val>
                                        </p:tav>
                                        <p:tav tm="100000">
                                          <p:val>
                                            <p:strVal val="#ppt_w"/>
                                          </p:val>
                                        </p:tav>
                                      </p:tavLst>
                                    </p:anim>
                                    <p:anim calcmode="lin" valueType="num">
                                      <p:cBhvr>
                                        <p:cTn id="44" dur="4000" fill="hold"/>
                                        <p:tgtEl>
                                          <p:spTgt spid="2"/>
                                        </p:tgtEl>
                                        <p:attrNameLst>
                                          <p:attrName>ppt_h</p:attrName>
                                        </p:attrNameLst>
                                      </p:cBhvr>
                                      <p:tavLst>
                                        <p:tav tm="0">
                                          <p:val>
                                            <p:strVal val="2/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3 Imagen" descr="15776596.jpg"/>
          <p:cNvPicPr>
            <a:picLocks noChangeAspect="1"/>
          </p:cNvPicPr>
          <p:nvPr/>
        </p:nvPicPr>
        <p:blipFill>
          <a:blip r:embed="rId2" cstate="print"/>
          <a:stretch>
            <a:fillRect/>
          </a:stretch>
        </p:blipFill>
        <p:spPr bwMode="auto">
          <a:xfrm>
            <a:off x="0" y="0"/>
            <a:ext cx="493204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7" name="6 Rectángulo"/>
          <p:cNvSpPr/>
          <p:nvPr/>
        </p:nvSpPr>
        <p:spPr>
          <a:xfrm>
            <a:off x="0" y="0"/>
            <a:ext cx="4968875" cy="5715000"/>
          </a:xfrm>
          <a:prstGeom prst="rect">
            <a:avLst/>
          </a:prstGeom>
          <a:solidFill>
            <a:srgbClr val="E09A4E">
              <a:alpha val="73725"/>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395537" y="337220"/>
            <a:ext cx="4176464" cy="5040560"/>
          </a:xfrm>
          <a:prstGeom prst="rect">
            <a:avLst/>
          </a:prstGeom>
          <a:solidFill>
            <a:srgbClr val="835017">
              <a:alpha val="7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CuadroTexto"/>
          <p:cNvSpPr txBox="1"/>
          <p:nvPr/>
        </p:nvSpPr>
        <p:spPr>
          <a:xfrm>
            <a:off x="5076056" y="1201316"/>
            <a:ext cx="3816424"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gran aportación de los griegos fue, en cambio, el torno de alfarería, puesto que hasta entonces la cerámica se producía totalmente a mano: este invento permitió crear nuevos tipos de recipientes en los que almacenar los excedentes para periodos de escasez o para el comercio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dir="u" isInverted="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4000"/>
                                        <p:tgtEl>
                                          <p:spTgt spid="4"/>
                                        </p:tgtEl>
                                      </p:cBhvr>
                                    </p:animEffect>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san_fintanmagee_bogota-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251520" y="4225652"/>
            <a:ext cx="8892480"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economía de los tartesios experimentó una auténtica revolución gracias a su contacto con los pueblos del Mediterráneo oriental. Los fenicios trajeron nuevos cultivos como la vid y animales desconocidos como los burros y las gallinas, haciendo mucho más productiva la agricultura y la ganadería.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dir="u" isInverted="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4000"/>
                                        <p:tgtEl>
                                          <p:spTgt spid="15"/>
                                        </p:tgtEl>
                                      </p:cBhvr>
                                    </p:animEffect>
                                    <p:set>
                                      <p:cBhvr>
                                        <p:cTn id="13" dur="1" fill="hold">
                                          <p:stCondLst>
                                            <p:cond delay="3999"/>
                                          </p:stCondLst>
                                        </p:cTn>
                                        <p:tgtEl>
                                          <p:spTgt spid="15"/>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4000"/>
                                        <p:tgtEl>
                                          <p:spTgt spid="4"/>
                                        </p:tgtEl>
                                      </p:cBhvr>
                                    </p:animEffect>
                                    <p:set>
                                      <p:cBhvr>
                                        <p:cTn id="16" dur="1" fill="hold">
                                          <p:stCondLst>
                                            <p:cond delay="3999"/>
                                          </p:stCondLst>
                                        </p:cTn>
                                        <p:tgtEl>
                                          <p:spTgt spid="4"/>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4000"/>
                                        <p:tgtEl>
                                          <p:spTgt spid="8"/>
                                        </p:tgtEl>
                                      </p:cBhvr>
                                    </p:animEffect>
                                    <p:set>
                                      <p:cBhvr>
                                        <p:cTn id="19" dur="1" fill="hold">
                                          <p:stCondLst>
                                            <p:cond delay="3999"/>
                                          </p:stCondLst>
                                        </p:cTn>
                                        <p:tgtEl>
                                          <p:spTgt spid="8"/>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4000"/>
                                        <p:tgtEl>
                                          <p:spTgt spid="12"/>
                                        </p:tgtEl>
                                      </p:cBhvr>
                                    </p:animEffect>
                                    <p:set>
                                      <p:cBhvr>
                                        <p:cTn id="22" dur="1" fill="hold">
                                          <p:stCondLst>
                                            <p:cond delay="3999"/>
                                          </p:stCondLst>
                                        </p:cTn>
                                        <p:tgtEl>
                                          <p:spTgt spid="12"/>
                                        </p:tgtEl>
                                        <p:attrNameLst>
                                          <p:attrName>style.visibility</p:attrName>
                                        </p:attrNameLst>
                                      </p:cBhvr>
                                      <p:to>
                                        <p:strVal val="hidden"/>
                                      </p:to>
                                    </p:set>
                                  </p:childTnLst>
                                </p:cTn>
                              </p:par>
                              <p:par>
                                <p:cTn id="23" presetID="5" presetClass="exit" presetSubtype="5" fill="hold" grpId="0" nodeType="withEffect">
                                  <p:stCondLst>
                                    <p:cond delay="0"/>
                                  </p:stCondLst>
                                  <p:childTnLst>
                                    <p:animEffect transition="out" filter="checkerboard(down)">
                                      <p:cBhvr>
                                        <p:cTn id="24" dur="4000"/>
                                        <p:tgtEl>
                                          <p:spTgt spid="5"/>
                                        </p:tgtEl>
                                      </p:cBhvr>
                                    </p:animEffect>
                                    <p:set>
                                      <p:cBhvr>
                                        <p:cTn id="25" dur="1" fill="hold">
                                          <p:stCondLst>
                                            <p:cond delay="3999"/>
                                          </p:stCondLst>
                                        </p:cTn>
                                        <p:tgtEl>
                                          <p:spTgt spid="5"/>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4000"/>
                                        <p:tgtEl>
                                          <p:spTgt spid="6"/>
                                        </p:tgtEl>
                                      </p:cBhvr>
                                    </p:animEffect>
                                    <p:set>
                                      <p:cBhvr>
                                        <p:cTn id="28" dur="1" fill="hold">
                                          <p:stCondLst>
                                            <p:cond delay="3999"/>
                                          </p:stCondLst>
                                        </p:cTn>
                                        <p:tgtEl>
                                          <p:spTgt spid="6"/>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4000"/>
                                        <p:tgtEl>
                                          <p:spTgt spid="9"/>
                                        </p:tgtEl>
                                      </p:cBhvr>
                                    </p:animEffect>
                                    <p:set>
                                      <p:cBhvr>
                                        <p:cTn id="31" dur="1" fill="hold">
                                          <p:stCondLst>
                                            <p:cond delay="3999"/>
                                          </p:stCondLst>
                                        </p:cTn>
                                        <p:tgtEl>
                                          <p:spTgt spid="9"/>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4000"/>
                                        <p:tgtEl>
                                          <p:spTgt spid="10"/>
                                        </p:tgtEl>
                                      </p:cBhvr>
                                    </p:animEffect>
                                    <p:set>
                                      <p:cBhvr>
                                        <p:cTn id="34" dur="1" fill="hold">
                                          <p:stCondLst>
                                            <p:cond delay="3999"/>
                                          </p:stCondLst>
                                        </p:cTn>
                                        <p:tgtEl>
                                          <p:spTgt spid="10"/>
                                        </p:tgtEl>
                                        <p:attrNameLst>
                                          <p:attrName>style.visibility</p:attrName>
                                        </p:attrNameLst>
                                      </p:cBhvr>
                                      <p:to>
                                        <p:strVal val="hidden"/>
                                      </p:to>
                                    </p:set>
                                  </p:childTnLst>
                                </p:cTn>
                              </p:par>
                              <p:par>
                                <p:cTn id="35" presetID="5" presetClass="exit" presetSubtype="5" fill="hold" grpId="0" nodeType="withEffect">
                                  <p:stCondLst>
                                    <p:cond delay="0"/>
                                  </p:stCondLst>
                                  <p:childTnLst>
                                    <p:animEffect transition="out" filter="checkerboard(down)">
                                      <p:cBhvr>
                                        <p:cTn id="36" dur="4000"/>
                                        <p:tgtEl>
                                          <p:spTgt spid="13"/>
                                        </p:tgtEl>
                                      </p:cBhvr>
                                    </p:animEffect>
                                    <p:set>
                                      <p:cBhvr>
                                        <p:cTn id="37" dur="1" fill="hold">
                                          <p:stCondLst>
                                            <p:cond delay="3999"/>
                                          </p:stCondLst>
                                        </p:cTn>
                                        <p:tgtEl>
                                          <p:spTgt spid="13"/>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4000"/>
                                        <p:tgtEl>
                                          <p:spTgt spid="14"/>
                                        </p:tgtEl>
                                      </p:cBhvr>
                                    </p:animEffect>
                                    <p:set>
                                      <p:cBhvr>
                                        <p:cTn id="40" dur="1" fill="hold">
                                          <p:stCondLst>
                                            <p:cond delay="3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tartesios aprendieron ellos mismos la artesanía del metal para crear sus propios objetos de lujo, así como armas mejores fabricadas con hierro, una tecnología que desconocían.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checker/>
      </p:transition>
    </mc:Choice>
    <mc:Fallback xmlns="">
      <p:transition spd="slow" advTm="2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15"/>
                                        </p:tgtEl>
                                      </p:cBhvr>
                                    </p:animEffect>
                                    <p:set>
                                      <p:cBhvr>
                                        <p:cTn id="13" dur="1" fill="hold">
                                          <p:stCondLst>
                                            <p:cond delay="2999"/>
                                          </p:stCondLst>
                                        </p:cTn>
                                        <p:tgtEl>
                                          <p:spTgt spid="15"/>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10" presetClass="entr" presetSubtype="0"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fade">
                                      <p:cBhvr>
                                        <p:cTn id="43" dur="3000"/>
                                        <p:tgtEl>
                                          <p:spTgt spid="2"/>
                                        </p:tgtEl>
                                      </p:cBhvr>
                                    </p:animEffect>
                                  </p:childTnLst>
                                </p:cTn>
                              </p:par>
                              <p:par>
                                <p:cTn id="44" presetID="23" presetClass="entr" presetSubtype="28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4000" fill="hold"/>
                                        <p:tgtEl>
                                          <p:spTgt spid="2"/>
                                        </p:tgtEl>
                                        <p:attrNameLst>
                                          <p:attrName>ppt_w</p:attrName>
                                        </p:attrNameLst>
                                      </p:cBhvr>
                                      <p:tavLst>
                                        <p:tav tm="0">
                                          <p:val>
                                            <p:strVal val="4/3*#ppt_w"/>
                                          </p:val>
                                        </p:tav>
                                        <p:tav tm="100000">
                                          <p:val>
                                            <p:strVal val="#ppt_w"/>
                                          </p:val>
                                        </p:tav>
                                      </p:tavLst>
                                    </p:anim>
                                    <p:anim calcmode="lin" valueType="num">
                                      <p:cBhvr>
                                        <p:cTn id="47" dur="4000" fill="hold"/>
                                        <p:tgtEl>
                                          <p:spTgt spid="2"/>
                                        </p:tgtEl>
                                        <p:attrNameLst>
                                          <p:attrName>ppt_h</p:attrName>
                                        </p:attrNameLst>
                                      </p:cBhvr>
                                      <p:tavLst>
                                        <p:tav tm="0">
                                          <p:val>
                                            <p:strVal val="4/3*#ppt_h"/>
                                          </p:val>
                                        </p:tav>
                                        <p:tav tm="100000">
                                          <p:val>
                                            <p:strVal val="#ppt_h"/>
                                          </p:val>
                                        </p:tav>
                                      </p:tavLst>
                                    </p:anim>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walltherapy_0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17" name="16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8" name="17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9" name="18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0" name="19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1" name="20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2" name="21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3" name="22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4" name="23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5" name="24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6" name="25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7" name="26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8" name="27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ironía de la civilización </a:t>
            </a:r>
            <a:r>
              <a:rPr lang="es-ES" i="1" dirty="0" err="1" smtClean="0">
                <a:effectLst>
                  <a:glow rad="101600">
                    <a:srgbClr val="C00000">
                      <a:alpha val="60000"/>
                    </a:srgbClr>
                  </a:glow>
                  <a:outerShdw blurRad="38100" dist="38100" dir="2700000" algn="tl">
                    <a:srgbClr val="000000">
                      <a:alpha val="43137"/>
                    </a:srgbClr>
                  </a:outerShdw>
                </a:effectLst>
              </a:rPr>
              <a:t>tartésica</a:t>
            </a:r>
            <a:r>
              <a:rPr lang="es-ES" i="1" dirty="0" smtClean="0">
                <a:effectLst>
                  <a:glow rad="101600">
                    <a:srgbClr val="C00000">
                      <a:alpha val="60000"/>
                    </a:srgbClr>
                  </a:glow>
                  <a:outerShdw blurRad="38100" dist="38100" dir="2700000" algn="tl">
                    <a:srgbClr val="000000">
                      <a:alpha val="43137"/>
                    </a:srgbClr>
                  </a:outerShdw>
                </a:effectLst>
              </a:rPr>
              <a:t> es que desaparece de repente de la historia precisamente cuando parece estar en su momento de apogeo, a finales del siglo VI a.C. Esta época se corresponde con el reinado de </a:t>
            </a:r>
            <a:r>
              <a:rPr lang="es-ES" i="1" dirty="0" err="1" smtClean="0">
                <a:effectLst>
                  <a:glow rad="101600">
                    <a:srgbClr val="C00000">
                      <a:alpha val="60000"/>
                    </a:srgbClr>
                  </a:glow>
                  <a:outerShdw blurRad="38100" dist="38100" dir="2700000" algn="tl">
                    <a:srgbClr val="000000">
                      <a:alpha val="43137"/>
                    </a:srgbClr>
                  </a:outerShdw>
                </a:effectLst>
              </a:rPr>
              <a:t>Argantonio</a:t>
            </a:r>
            <a:r>
              <a:rPr lang="es-ES" i="1" dirty="0" smtClean="0">
                <a:effectLst>
                  <a:glow rad="101600">
                    <a:srgbClr val="C00000">
                      <a:alpha val="60000"/>
                    </a:srgbClr>
                  </a:glow>
                  <a:outerShdw blurRad="38100" dist="38100" dir="2700000" algn="tl">
                    <a:srgbClr val="000000">
                      <a:alpha val="43137"/>
                    </a:srgbClr>
                  </a:outerShdw>
                </a:effectLst>
              </a:rPr>
              <a:t>, el único de sus monarcas conocidos…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0000">
        <p15:prstTrans prst="win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4000"/>
                                        <p:tgtEl>
                                          <p:spTgt spid="17"/>
                                        </p:tgtEl>
                                      </p:cBhvr>
                                    </p:animEffect>
                                    <p:set>
                                      <p:cBhvr>
                                        <p:cTn id="7" dur="1" fill="hold">
                                          <p:stCondLst>
                                            <p:cond delay="3999"/>
                                          </p:stCondLst>
                                        </p:cTn>
                                        <p:tgtEl>
                                          <p:spTgt spid="1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21"/>
                                        </p:tgtEl>
                                      </p:cBhvr>
                                    </p:animEffect>
                                    <p:set>
                                      <p:cBhvr>
                                        <p:cTn id="10" dur="1" fill="hold">
                                          <p:stCondLst>
                                            <p:cond delay="3999"/>
                                          </p:stCondLst>
                                        </p:cTn>
                                        <p:tgtEl>
                                          <p:spTgt spid="21"/>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4000"/>
                                        <p:tgtEl>
                                          <p:spTgt spid="25"/>
                                        </p:tgtEl>
                                      </p:cBhvr>
                                    </p:animEffect>
                                    <p:set>
                                      <p:cBhvr>
                                        <p:cTn id="13" dur="1" fill="hold">
                                          <p:stCondLst>
                                            <p:cond delay="3999"/>
                                          </p:stCondLst>
                                        </p:cTn>
                                        <p:tgtEl>
                                          <p:spTgt spid="25"/>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4000"/>
                                        <p:tgtEl>
                                          <p:spTgt spid="18"/>
                                        </p:tgtEl>
                                      </p:cBhvr>
                                    </p:animEffect>
                                    <p:set>
                                      <p:cBhvr>
                                        <p:cTn id="16" dur="1" fill="hold">
                                          <p:stCondLst>
                                            <p:cond delay="3999"/>
                                          </p:stCondLst>
                                        </p:cTn>
                                        <p:tgtEl>
                                          <p:spTgt spid="1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4000"/>
                                        <p:tgtEl>
                                          <p:spTgt spid="19"/>
                                        </p:tgtEl>
                                      </p:cBhvr>
                                    </p:animEffect>
                                    <p:set>
                                      <p:cBhvr>
                                        <p:cTn id="19" dur="1" fill="hold">
                                          <p:stCondLst>
                                            <p:cond delay="3999"/>
                                          </p:stCondLst>
                                        </p:cTn>
                                        <p:tgtEl>
                                          <p:spTgt spid="1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4000"/>
                                        <p:tgtEl>
                                          <p:spTgt spid="20"/>
                                        </p:tgtEl>
                                      </p:cBhvr>
                                    </p:animEffect>
                                    <p:set>
                                      <p:cBhvr>
                                        <p:cTn id="22" dur="1" fill="hold">
                                          <p:stCondLst>
                                            <p:cond delay="3999"/>
                                          </p:stCondLst>
                                        </p:cTn>
                                        <p:tgtEl>
                                          <p:spTgt spid="2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4000"/>
                                        <p:tgtEl>
                                          <p:spTgt spid="22"/>
                                        </p:tgtEl>
                                      </p:cBhvr>
                                    </p:animEffect>
                                    <p:set>
                                      <p:cBhvr>
                                        <p:cTn id="25" dur="1" fill="hold">
                                          <p:stCondLst>
                                            <p:cond delay="3999"/>
                                          </p:stCondLst>
                                        </p:cTn>
                                        <p:tgtEl>
                                          <p:spTgt spid="22"/>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4000"/>
                                        <p:tgtEl>
                                          <p:spTgt spid="23"/>
                                        </p:tgtEl>
                                      </p:cBhvr>
                                    </p:animEffect>
                                    <p:set>
                                      <p:cBhvr>
                                        <p:cTn id="28" dur="1" fill="hold">
                                          <p:stCondLst>
                                            <p:cond delay="3999"/>
                                          </p:stCondLst>
                                        </p:cTn>
                                        <p:tgtEl>
                                          <p:spTgt spid="23"/>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4000"/>
                                        <p:tgtEl>
                                          <p:spTgt spid="24"/>
                                        </p:tgtEl>
                                      </p:cBhvr>
                                    </p:animEffect>
                                    <p:set>
                                      <p:cBhvr>
                                        <p:cTn id="31" dur="1" fill="hold">
                                          <p:stCondLst>
                                            <p:cond delay="3999"/>
                                          </p:stCondLst>
                                        </p:cTn>
                                        <p:tgtEl>
                                          <p:spTgt spid="24"/>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4000"/>
                                        <p:tgtEl>
                                          <p:spTgt spid="26"/>
                                        </p:tgtEl>
                                      </p:cBhvr>
                                    </p:animEffect>
                                    <p:set>
                                      <p:cBhvr>
                                        <p:cTn id="34" dur="1" fill="hold">
                                          <p:stCondLst>
                                            <p:cond delay="3999"/>
                                          </p:stCondLst>
                                        </p:cTn>
                                        <p:tgtEl>
                                          <p:spTgt spid="26"/>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4000"/>
                                        <p:tgtEl>
                                          <p:spTgt spid="27"/>
                                        </p:tgtEl>
                                      </p:cBhvr>
                                    </p:animEffect>
                                    <p:set>
                                      <p:cBhvr>
                                        <p:cTn id="37" dur="1" fill="hold">
                                          <p:stCondLst>
                                            <p:cond delay="3999"/>
                                          </p:stCondLst>
                                        </p:cTn>
                                        <p:tgtEl>
                                          <p:spTgt spid="27"/>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4000"/>
                                        <p:tgtEl>
                                          <p:spTgt spid="28"/>
                                        </p:tgtEl>
                                      </p:cBhvr>
                                    </p:animEffect>
                                    <p:set>
                                      <p:cBhvr>
                                        <p:cTn id="40" dur="1" fill="hold">
                                          <p:stCondLst>
                                            <p:cond delay="3999"/>
                                          </p:stCondLst>
                                        </p:cTn>
                                        <p:tgtEl>
                                          <p:spTgt spid="28"/>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5"/>
                                        </p:tgtEl>
                                        <p:attrNameLst>
                                          <p:attrName>style.visibility</p:attrName>
                                        </p:attrNameLst>
                                      </p:cBhvr>
                                      <p:to>
                                        <p:strVal val="visible"/>
                                      </p:to>
                                    </p:set>
                                    <p:animEffect transition="in" filter="fade">
                                      <p:cBhvr>
                                        <p:cTn id="51" dur="1000"/>
                                        <p:tgtEl>
                                          <p:spTgt spid="15"/>
                                        </p:tgtEl>
                                      </p:cBhvr>
                                    </p:animEffect>
                                    <p:anim calcmode="lin" valueType="num">
                                      <p:cBhvr>
                                        <p:cTn id="52" dur="1000" fill="hold"/>
                                        <p:tgtEl>
                                          <p:spTgt spid="15"/>
                                        </p:tgtEl>
                                        <p:attrNameLst>
                                          <p:attrName>ppt_x</p:attrName>
                                        </p:attrNameLst>
                                      </p:cBhvr>
                                      <p:tavLst>
                                        <p:tav tm="0">
                                          <p:val>
                                            <p:strVal val="#ppt_x-.1"/>
                                          </p:val>
                                        </p:tav>
                                        <p:tav tm="100000">
                                          <p:val>
                                            <p:strVal val="#ppt_x"/>
                                          </p:val>
                                        </p:tav>
                                      </p:tavLst>
                                    </p:anim>
                                    <p:anim calcmode="lin" valueType="num">
                                      <p:cBhvr>
                                        <p:cTn id="5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3 Imagen" descr="Marz-a27327550.jpg"/>
          <p:cNvPicPr>
            <a:picLocks noChangeAspect="1"/>
          </p:cNvPicPr>
          <p:nvPr/>
        </p:nvPicPr>
        <p:blipFill>
          <a:blip r:embed="rId2" cstate="print"/>
          <a:stretch>
            <a:fillRect/>
          </a:stretch>
        </p:blipFill>
        <p:spPr bwMode="auto">
          <a:xfrm>
            <a:off x="0" y="-238844"/>
            <a:ext cx="4756582" cy="6192688"/>
          </a:xfrm>
          <a:prstGeom prst="rect">
            <a:avLst/>
          </a:prstGeom>
          <a:noFill/>
          <a:ln w="9525">
            <a:noFill/>
            <a:miter lim="800000"/>
            <a:headEnd/>
            <a:tailEnd/>
          </a:ln>
          <a:effectLst>
            <a:outerShdw blurRad="44450" dist="27940" dir="5400000" algn="ctr">
              <a:srgbClr val="000000">
                <a:alpha val="32000"/>
              </a:srgbClr>
            </a:outerShdw>
          </a:effectLst>
        </p:spPr>
      </p:pic>
      <p:sp>
        <p:nvSpPr>
          <p:cNvPr id="7" name="6 Rectángulo"/>
          <p:cNvSpPr/>
          <p:nvPr/>
        </p:nvSpPr>
        <p:spPr>
          <a:xfrm>
            <a:off x="0" y="0"/>
            <a:ext cx="4788023" cy="5715000"/>
          </a:xfrm>
          <a:prstGeom prst="rect">
            <a:avLst/>
          </a:prstGeom>
          <a:solidFill>
            <a:schemeClr val="accent6">
              <a:lumMod val="75000"/>
              <a:alpha val="6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6567" name="Rectangle 13"/>
          <p:cNvSpPr>
            <a:spLocks noChangeArrowheads="1"/>
          </p:cNvSpPr>
          <p:nvPr/>
        </p:nvSpPr>
        <p:spPr bwMode="auto">
          <a:xfrm>
            <a:off x="-3176588" y="-609401"/>
            <a:ext cx="278923" cy="615553"/>
          </a:xfrm>
          <a:prstGeom prst="rect">
            <a:avLst/>
          </a:prstGeom>
          <a:noFill/>
          <a:ln w="9525">
            <a:noFill/>
            <a:miter lim="800000"/>
            <a:headEnd/>
            <a:tailEnd/>
          </a:ln>
        </p:spPr>
        <p:txBody>
          <a:bodyPr wrap="none" lIns="0" tIns="0" rIns="0" bIns="0" anchor="ctr">
            <a:spAutoFit/>
          </a:bodyPr>
          <a:lstStyle/>
          <a:p>
            <a:r>
              <a:rPr lang="es-ES" sz="1100"/>
              <a:t/>
            </a:r>
            <a:br>
              <a:rPr lang="es-ES" sz="1100"/>
            </a:br>
            <a:r>
              <a:rPr lang="es-ES"/>
              <a:t/>
            </a:r>
            <a:br>
              <a:rPr lang="es-ES"/>
            </a:br>
            <a:r>
              <a:rPr lang="es-ES" sz="1000">
                <a:solidFill>
                  <a:srgbClr val="323131"/>
                </a:solidFill>
                <a:latin typeface="Tahoma" pitchFamily="34" charset="0"/>
                <a:cs typeface="Tahoma" pitchFamily="34" charset="0"/>
              </a:rPr>
              <a:t>      </a:t>
            </a:r>
            <a:r>
              <a:rPr lang="es-ES" sz="1100"/>
              <a:t> </a:t>
            </a:r>
            <a:endParaRPr lang="es-ES" sz="1000">
              <a:solidFill>
                <a:srgbClr val="323131"/>
              </a:solidFill>
              <a:latin typeface="Tahoma" pitchFamily="34" charset="0"/>
              <a:cs typeface="Tahoma" pitchFamily="34" charset="0"/>
            </a:endParaRPr>
          </a:p>
        </p:txBody>
      </p:sp>
      <p:sp>
        <p:nvSpPr>
          <p:cNvPr id="9" name="8 Rectángulo"/>
          <p:cNvSpPr/>
          <p:nvPr/>
        </p:nvSpPr>
        <p:spPr>
          <a:xfrm>
            <a:off x="1" y="0"/>
            <a:ext cx="4788024" cy="5715000"/>
          </a:xfrm>
          <a:prstGeom prst="rect">
            <a:avLst/>
          </a:prstGeom>
          <a:solidFill>
            <a:schemeClr val="accent4">
              <a:lumMod val="75000"/>
              <a:alpha val="6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CuadroTexto"/>
          <p:cNvSpPr txBox="1"/>
          <p:nvPr/>
        </p:nvSpPr>
        <p:spPr>
          <a:xfrm>
            <a:off x="4932040" y="913284"/>
            <a:ext cx="4032448"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…y con dos hechos históricos de gran relevancia en la historia del Mediterráneo antiguo: a principios del siglo VI a.C. los babilonios conquistan las ciudades fenicias y en el año 535 a.C. los griegos, aliados de los tartesios, son derrotados por una coalición de cartagineses y etruscos en las aguas que separan Córcega y Cerdeña.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7000">
        <p14:prism dir="u" isContent="1"/>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grpId="0" nodeType="withEffect">
                                  <p:stCondLst>
                                    <p:cond delay="0"/>
                                  </p:stCondLst>
                                  <p:childTnLst>
                                    <p:animEffect transition="out" filter="wheel(2)">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4000" fill="hold"/>
                                        <p:tgtEl>
                                          <p:spTgt spid="4"/>
                                        </p:tgtEl>
                                        <p:attrNameLst>
                                          <p:attrName>r</p:attrName>
                                        </p:attrNameLst>
                                      </p:cBhvr>
                                    </p:animRot>
                                  </p:childTnLst>
                                </p:cTn>
                              </p:par>
                              <p:par>
                                <p:cTn id="13" presetID="1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plus(in)">
                                      <p:cBhvr>
                                        <p:cTn id="15" dur="4000"/>
                                        <p:tgtEl>
                                          <p:spTgt spid="4"/>
                                        </p:tgtEl>
                                      </p:cBhvr>
                                    </p:animEffect>
                                  </p:childTnLst>
                                </p:cTn>
                              </p:par>
                              <p:par>
                                <p:cTn id="16" presetID="23" presetClass="entr" presetSubtype="27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4000" fill="hold"/>
                                        <p:tgtEl>
                                          <p:spTgt spid="4"/>
                                        </p:tgtEl>
                                        <p:attrNameLst>
                                          <p:attrName>ppt_w</p:attrName>
                                        </p:attrNameLst>
                                      </p:cBhvr>
                                      <p:tavLst>
                                        <p:tav tm="0">
                                          <p:val>
                                            <p:strVal val="2/3*#ppt_w"/>
                                          </p:val>
                                        </p:tav>
                                        <p:tav tm="100000">
                                          <p:val>
                                            <p:strVal val="#ppt_w"/>
                                          </p:val>
                                        </p:tav>
                                      </p:tavLst>
                                    </p:anim>
                                    <p:anim calcmode="lin" valueType="num">
                                      <p:cBhvr>
                                        <p:cTn id="19" dur="4000" fill="hold"/>
                                        <p:tgtEl>
                                          <p:spTgt spid="4"/>
                                        </p:tgtEl>
                                        <p:attrNameLst>
                                          <p:attrName>ppt_h</p:attrName>
                                        </p:attrNameLst>
                                      </p:cBhvr>
                                      <p:tavLst>
                                        <p:tav tm="0">
                                          <p:val>
                                            <p:strVal val="2/3*#ppt_h"/>
                                          </p:val>
                                        </p:tav>
                                        <p:tav tm="100000">
                                          <p:val>
                                            <p:strVal val="#ppt_h"/>
                                          </p:val>
                                        </p:tav>
                                      </p:tavLst>
                                    </p:anim>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MURALES-2.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827584"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causa de esos dos acontecimientos, las colonias griegas y fenicias en el oeste del Mediterráneo quedaron aisladas de sus metrópolis.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prism dir="d"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2/3*#ppt_w"/>
                                          </p:val>
                                        </p:tav>
                                        <p:tav tm="100000">
                                          <p:val>
                                            <p:strVal val="#ppt_w"/>
                                          </p:val>
                                        </p:tav>
                                      </p:tavLst>
                                    </p:anim>
                                    <p:anim calcmode="lin" valueType="num">
                                      <p:cBhvr>
                                        <p:cTn id="44" dur="4000" fill="hold"/>
                                        <p:tgtEl>
                                          <p:spTgt spid="2"/>
                                        </p:tgtEl>
                                        <p:attrNameLst>
                                          <p:attrName>ppt_h</p:attrName>
                                        </p:attrNameLst>
                                      </p:cBhvr>
                                      <p:tavLst>
                                        <p:tav tm="0">
                                          <p:val>
                                            <p:strVal val="2/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senkoe-graffiti-playa-del-carmen-arte-urbano-street-art.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755576"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Alrededor del año 500 a.C. deja de haber noticias de los tartesios, lo cual implica o bien su colapso o su destrucción o absorción por parte de los cartagineses.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flythrough/>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4000"/>
                                        <p:tgtEl>
                                          <p:spTgt spid="15"/>
                                        </p:tgtEl>
                                      </p:cBhvr>
                                    </p:animEffect>
                                    <p:set>
                                      <p:cBhvr>
                                        <p:cTn id="22" dur="1" fill="hold">
                                          <p:stCondLst>
                                            <p:cond delay="3999"/>
                                          </p:stCondLst>
                                        </p:cTn>
                                        <p:tgtEl>
                                          <p:spTgt spid="15"/>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4000"/>
                                        <p:tgtEl>
                                          <p:spTgt spid="5"/>
                                        </p:tgtEl>
                                      </p:cBhvr>
                                    </p:animEffect>
                                    <p:set>
                                      <p:cBhvr>
                                        <p:cTn id="25" dur="1" fill="hold">
                                          <p:stCondLst>
                                            <p:cond delay="3999"/>
                                          </p:stCondLst>
                                        </p:cTn>
                                        <p:tgtEl>
                                          <p:spTgt spid="5"/>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4000"/>
                                        <p:tgtEl>
                                          <p:spTgt spid="6"/>
                                        </p:tgtEl>
                                      </p:cBhvr>
                                    </p:animEffect>
                                    <p:set>
                                      <p:cBhvr>
                                        <p:cTn id="28" dur="1" fill="hold">
                                          <p:stCondLst>
                                            <p:cond delay="3999"/>
                                          </p:stCondLst>
                                        </p:cTn>
                                        <p:tgtEl>
                                          <p:spTgt spid="6"/>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4000"/>
                                        <p:tgtEl>
                                          <p:spTgt spid="9"/>
                                        </p:tgtEl>
                                      </p:cBhvr>
                                    </p:animEffect>
                                    <p:set>
                                      <p:cBhvr>
                                        <p:cTn id="31" dur="1" fill="hold">
                                          <p:stCondLst>
                                            <p:cond delay="3999"/>
                                          </p:stCondLst>
                                        </p:cTn>
                                        <p:tgtEl>
                                          <p:spTgt spid="9"/>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4000"/>
                                        <p:tgtEl>
                                          <p:spTgt spid="10"/>
                                        </p:tgtEl>
                                      </p:cBhvr>
                                    </p:animEffect>
                                    <p:set>
                                      <p:cBhvr>
                                        <p:cTn id="34" dur="1" fill="hold">
                                          <p:stCondLst>
                                            <p:cond delay="3999"/>
                                          </p:stCondLst>
                                        </p:cTn>
                                        <p:tgtEl>
                                          <p:spTgt spid="10"/>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4000"/>
                                        <p:tgtEl>
                                          <p:spTgt spid="13"/>
                                        </p:tgtEl>
                                      </p:cBhvr>
                                    </p:animEffect>
                                    <p:set>
                                      <p:cBhvr>
                                        <p:cTn id="37" dur="1" fill="hold">
                                          <p:stCondLst>
                                            <p:cond delay="3999"/>
                                          </p:stCondLst>
                                        </p:cTn>
                                        <p:tgtEl>
                                          <p:spTgt spid="13"/>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4000"/>
                                        <p:tgtEl>
                                          <p:spTgt spid="14"/>
                                        </p:tgtEl>
                                      </p:cBhvr>
                                    </p:animEffect>
                                    <p:set>
                                      <p:cBhvr>
                                        <p:cTn id="40" dur="1" fill="hold">
                                          <p:stCondLst>
                                            <p:cond delay="3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1"/>
            <a:ext cx="9143999" cy="5715001"/>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179512" y="4873724"/>
            <a:ext cx="871296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 por una parte interrumpía el comercio al que se dedicaban y, lo más preocupante, las dejaba desprotegidas frente a la nueva potencia del mar, </a:t>
            </a:r>
            <a:r>
              <a:rPr lang="es-ES" b="1" i="1" dirty="0" smtClean="0">
                <a:effectLst>
                  <a:glow rad="101600">
                    <a:srgbClr val="C00000">
                      <a:alpha val="60000"/>
                    </a:srgbClr>
                  </a:glow>
                  <a:outerShdw blurRad="38100" dist="38100" dir="2700000" algn="tl">
                    <a:srgbClr val="000000">
                      <a:alpha val="43137"/>
                    </a:srgbClr>
                  </a:outerShdw>
                </a:effectLst>
              </a:rPr>
              <a:t>Cartago.</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14:ferris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4000"/>
                                        <p:tgtEl>
                                          <p:spTgt spid="8"/>
                                        </p:tgtEl>
                                      </p:cBhvr>
                                    </p:animEffect>
                                    <p:set>
                                      <p:cBhvr>
                                        <p:cTn id="19" dur="1" fill="hold">
                                          <p:stCondLst>
                                            <p:cond delay="3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4000"/>
                                        <p:tgtEl>
                                          <p:spTgt spid="9"/>
                                        </p:tgtEl>
                                      </p:cBhvr>
                                    </p:animEffect>
                                    <p:set>
                                      <p:cBhvr>
                                        <p:cTn id="22" dur="1" fill="hold">
                                          <p:stCondLst>
                                            <p:cond delay="3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4000"/>
                                        <p:tgtEl>
                                          <p:spTgt spid="10"/>
                                        </p:tgtEl>
                                      </p:cBhvr>
                                    </p:animEffect>
                                    <p:set>
                                      <p:cBhvr>
                                        <p:cTn id="25" dur="1" fill="hold">
                                          <p:stCondLst>
                                            <p:cond delay="3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4000"/>
                                        <p:tgtEl>
                                          <p:spTgt spid="12"/>
                                        </p:tgtEl>
                                      </p:cBhvr>
                                    </p:animEffect>
                                    <p:set>
                                      <p:cBhvr>
                                        <p:cTn id="31" dur="1" fill="hold">
                                          <p:stCondLst>
                                            <p:cond delay="3999"/>
                                          </p:stCondLst>
                                        </p:cTn>
                                        <p:tgtEl>
                                          <p:spTgt spid="12"/>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4000"/>
                                        <p:tgtEl>
                                          <p:spTgt spid="13"/>
                                        </p:tgtEl>
                                      </p:cBhvr>
                                    </p:animEffect>
                                    <p:set>
                                      <p:cBhvr>
                                        <p:cTn id="34" dur="1" fill="hold">
                                          <p:stCondLst>
                                            <p:cond delay="3999"/>
                                          </p:stCondLst>
                                        </p:cTn>
                                        <p:tgtEl>
                                          <p:spTgt spid="13"/>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4000"/>
                                        <p:tgtEl>
                                          <p:spTgt spid="14"/>
                                        </p:tgtEl>
                                      </p:cBhvr>
                                    </p:animEffect>
                                    <p:set>
                                      <p:cBhvr>
                                        <p:cTn id="37" dur="1" fill="hold">
                                          <p:stCondLst>
                                            <p:cond delay="3999"/>
                                          </p:stCondLst>
                                        </p:cTn>
                                        <p:tgtEl>
                                          <p:spTgt spid="14"/>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4000"/>
                                        <p:tgtEl>
                                          <p:spTgt spid="15"/>
                                        </p:tgtEl>
                                      </p:cBhvr>
                                    </p:animEffect>
                                    <p:set>
                                      <p:cBhvr>
                                        <p:cTn id="40" dur="1" fill="hold">
                                          <p:stCondLst>
                                            <p:cond delay="3999"/>
                                          </p:stCondLst>
                                        </p:cTn>
                                        <p:tgtEl>
                                          <p:spTgt spid="15"/>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2/3*#ppt_w"/>
                                          </p:val>
                                        </p:tav>
                                        <p:tav tm="100000">
                                          <p:val>
                                            <p:strVal val="#ppt_w"/>
                                          </p:val>
                                        </p:tav>
                                      </p:tavLst>
                                    </p:anim>
                                    <p:anim calcmode="lin" valueType="num">
                                      <p:cBhvr>
                                        <p:cTn id="44" dur="4000" fill="hold"/>
                                        <p:tgtEl>
                                          <p:spTgt spid="2"/>
                                        </p:tgtEl>
                                        <p:attrNameLst>
                                          <p:attrName>ppt_h</p:attrName>
                                        </p:attrNameLst>
                                      </p:cBhvr>
                                      <p:tavLst>
                                        <p:tav tm="0">
                                          <p:val>
                                            <p:strVal val="2/3*#ppt_h"/>
                                          </p:val>
                                        </p:tav>
                                        <p:tav tm="100000">
                                          <p:val>
                                            <p:strVal val="#ppt_h"/>
                                          </p:val>
                                        </p:tav>
                                      </p:tavLst>
                                    </p:anim>
                                  </p:childTnLst>
                                </p:cTn>
                              </p:par>
                              <p:par>
                                <p:cTn id="45" presetID="47"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anim calcmode="lin" valueType="num">
                                      <p:cBhvr>
                                        <p:cTn id="48" dur="4000" fill="hold"/>
                                        <p:tgtEl>
                                          <p:spTgt spid="2"/>
                                        </p:tgtEl>
                                        <p:attrNameLst>
                                          <p:attrName>ppt_x</p:attrName>
                                        </p:attrNameLst>
                                      </p:cBhvr>
                                      <p:tavLst>
                                        <p:tav tm="0">
                                          <p:val>
                                            <p:strVal val="#ppt_x"/>
                                          </p:val>
                                        </p:tav>
                                        <p:tav tm="100000">
                                          <p:val>
                                            <p:strVal val="#ppt_x"/>
                                          </p:val>
                                        </p:tav>
                                      </p:tavLst>
                                    </p:anim>
                                    <p:anim calcmode="lin" valueType="num">
                                      <p:cBhvr>
                                        <p:cTn id="49" dur="4000" fill="hold"/>
                                        <p:tgtEl>
                                          <p:spTgt spid="2"/>
                                        </p:tgtEl>
                                        <p:attrNameLst>
                                          <p:attrName>ppt_y</p:attrName>
                                        </p:attrNameLst>
                                      </p:cBhvr>
                                      <p:tavLst>
                                        <p:tav tm="0">
                                          <p:val>
                                            <p:strVal val="#ppt_y-.1"/>
                                          </p:val>
                                        </p:tav>
                                        <p:tav tm="100000">
                                          <p:val>
                                            <p:strVal val="#ppt_y"/>
                                          </p:val>
                                        </p:tav>
                                      </p:tavLst>
                                    </p:anim>
                                  </p:childTnLst>
                                </p:cTn>
                              </p:par>
                            </p:childTnLst>
                          </p:cTn>
                        </p:par>
                        <p:par>
                          <p:cTn id="50" fill="hold">
                            <p:stCondLst>
                              <p:cond delay="4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1"/>
                                          </p:val>
                                        </p:tav>
                                        <p:tav tm="100000">
                                          <p:val>
                                            <p:strVal val="#ppt_x"/>
                                          </p:val>
                                        </p:tav>
                                      </p:tavLst>
                                    </p:anim>
                                    <p:anim calcmode="lin" valueType="num">
                                      <p:cBhvr>
                                        <p:cTn id="5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8" name="67 Imagen" descr="Diapositiva6"/>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5" name="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0"/>
            <a:ext cx="2124075" cy="1993900"/>
          </a:xfrm>
          <a:prstGeom prst="rect">
            <a:avLst/>
          </a:prstGeom>
          <a:solidFill>
            <a:schemeClr val="bg1"/>
          </a:solidFill>
          <a:ln w="9525">
            <a:noFill/>
            <a:miter lim="800000"/>
            <a:headEnd/>
            <a:tailEnd/>
          </a:ln>
        </p:spPr>
      </p:pic>
      <p:pic>
        <p:nvPicPr>
          <p:cNvPr id="11" name="1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1993901"/>
            <a:ext cx="2124075" cy="1871663"/>
          </a:xfrm>
          <a:prstGeom prst="rect">
            <a:avLst/>
          </a:prstGeom>
          <a:solidFill>
            <a:schemeClr val="bg1"/>
          </a:solidFill>
          <a:ln w="9525">
            <a:noFill/>
            <a:miter lim="800000"/>
            <a:headEnd/>
            <a:tailEnd/>
          </a:ln>
        </p:spPr>
      </p:pic>
      <p:pic>
        <p:nvPicPr>
          <p:cNvPr id="17" name="1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3865564"/>
            <a:ext cx="2124075" cy="1849437"/>
          </a:xfrm>
          <a:prstGeom prst="rect">
            <a:avLst/>
          </a:prstGeom>
          <a:solidFill>
            <a:schemeClr val="bg1"/>
          </a:solidFill>
          <a:ln w="9525">
            <a:noFill/>
            <a:miter lim="800000"/>
            <a:headEnd/>
            <a:tailEnd/>
          </a:ln>
        </p:spPr>
      </p:pic>
      <p:pic>
        <p:nvPicPr>
          <p:cNvPr id="18" name="1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732588" y="1993901"/>
            <a:ext cx="2411412" cy="1871663"/>
          </a:xfrm>
          <a:prstGeom prst="rect">
            <a:avLst/>
          </a:prstGeom>
          <a:solidFill>
            <a:schemeClr val="bg1"/>
          </a:solidFill>
          <a:ln w="9525">
            <a:noFill/>
            <a:miter lim="800000"/>
            <a:headEnd/>
            <a:tailEnd/>
          </a:ln>
        </p:spPr>
      </p:pic>
      <p:pic>
        <p:nvPicPr>
          <p:cNvPr id="20" name="19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7" y="0"/>
            <a:ext cx="2303463" cy="1990726"/>
          </a:xfrm>
          <a:prstGeom prst="rect">
            <a:avLst/>
          </a:prstGeom>
          <a:solidFill>
            <a:schemeClr val="bg1"/>
          </a:solidFill>
          <a:ln w="9525">
            <a:noFill/>
            <a:miter lim="800000"/>
            <a:headEnd/>
            <a:tailEnd/>
          </a:ln>
        </p:spPr>
      </p:pic>
      <p:pic>
        <p:nvPicPr>
          <p:cNvPr id="26" name="25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7" y="1993901"/>
            <a:ext cx="2303463" cy="1871663"/>
          </a:xfrm>
          <a:prstGeom prst="rect">
            <a:avLst/>
          </a:prstGeom>
          <a:solidFill>
            <a:schemeClr val="bg1"/>
          </a:solidFill>
          <a:ln w="9525">
            <a:noFill/>
            <a:miter lim="800000"/>
            <a:headEnd/>
            <a:tailEnd/>
          </a:ln>
        </p:spPr>
      </p:pic>
      <p:pic>
        <p:nvPicPr>
          <p:cNvPr id="32" name="31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7" y="3865564"/>
            <a:ext cx="2303463" cy="1849437"/>
          </a:xfrm>
          <a:prstGeom prst="rect">
            <a:avLst/>
          </a:prstGeom>
          <a:solidFill>
            <a:schemeClr val="bg1"/>
          </a:solidFill>
          <a:ln w="9525">
            <a:noFill/>
            <a:miter lim="800000"/>
            <a:headEnd/>
            <a:tailEnd/>
          </a:ln>
        </p:spPr>
      </p:pic>
      <p:pic>
        <p:nvPicPr>
          <p:cNvPr id="34" name="33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732588" y="3865564"/>
            <a:ext cx="2411412" cy="1849437"/>
          </a:xfrm>
          <a:prstGeom prst="rect">
            <a:avLst/>
          </a:prstGeom>
          <a:solidFill>
            <a:schemeClr val="bg1"/>
          </a:solidFill>
          <a:ln w="9525">
            <a:noFill/>
            <a:miter lim="800000"/>
            <a:headEnd/>
            <a:tailEnd/>
          </a:ln>
        </p:spPr>
      </p:pic>
      <p:pic>
        <p:nvPicPr>
          <p:cNvPr id="53" name="5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40" y="0"/>
            <a:ext cx="2376487" cy="1995488"/>
          </a:xfrm>
          <a:prstGeom prst="rect">
            <a:avLst/>
          </a:prstGeom>
          <a:solidFill>
            <a:schemeClr val="bg1"/>
          </a:solidFill>
          <a:ln w="9525">
            <a:noFill/>
            <a:miter lim="800000"/>
            <a:headEnd/>
            <a:tailEnd/>
          </a:ln>
        </p:spPr>
      </p:pic>
      <p:pic>
        <p:nvPicPr>
          <p:cNvPr id="59" name="5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40" y="1993901"/>
            <a:ext cx="2376487" cy="1871663"/>
          </a:xfrm>
          <a:prstGeom prst="rect">
            <a:avLst/>
          </a:prstGeom>
          <a:solidFill>
            <a:schemeClr val="bg1"/>
          </a:solidFill>
          <a:ln w="9525">
            <a:noFill/>
            <a:miter lim="800000"/>
            <a:headEnd/>
            <a:tailEnd/>
          </a:ln>
        </p:spPr>
      </p:pic>
      <p:pic>
        <p:nvPicPr>
          <p:cNvPr id="65" name="6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40" y="3865564"/>
            <a:ext cx="2376487" cy="1849437"/>
          </a:xfrm>
          <a:prstGeom prst="rect">
            <a:avLst/>
          </a:prstGeom>
          <a:solidFill>
            <a:schemeClr val="bg1"/>
          </a:solidFill>
          <a:ln w="9525">
            <a:noFill/>
            <a:miter lim="800000"/>
            <a:headEnd/>
            <a:tailEnd/>
          </a:ln>
        </p:spPr>
      </p:pic>
      <p:pic>
        <p:nvPicPr>
          <p:cNvPr id="68" name="6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732588" y="0"/>
            <a:ext cx="2411412" cy="1993900"/>
          </a:xfrm>
          <a:prstGeom prst="rect">
            <a:avLst/>
          </a:prstGeom>
          <a:solidFill>
            <a:schemeClr val="bg1"/>
          </a:solidFill>
          <a:ln w="9525">
            <a:noFill/>
            <a:miter lim="800000"/>
            <a:headEnd/>
            <a:tailEnd/>
          </a:ln>
        </p:spPr>
      </p:pic>
      <p:sp>
        <p:nvSpPr>
          <p:cNvPr id="15" name="14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posible que esta quisiera hacer pagar a los tartesios su alianza con los griegos o que simplemente desearan apoderarse de las fuentes de riqueza que estos poseían.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ferris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17"/>
                                        </p:tgtEl>
                                      </p:cBhvr>
                                    </p:animEffect>
                                    <p:set>
                                      <p:cBhvr>
                                        <p:cTn id="13" dur="1" fill="hold">
                                          <p:stCondLst>
                                            <p:cond delay="3999"/>
                                          </p:stCondLst>
                                        </p:cTn>
                                        <p:tgtEl>
                                          <p:spTgt spid="17"/>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4000"/>
                                        <p:tgtEl>
                                          <p:spTgt spid="18"/>
                                        </p:tgtEl>
                                      </p:cBhvr>
                                    </p:animEffect>
                                    <p:set>
                                      <p:cBhvr>
                                        <p:cTn id="16" dur="1" fill="hold">
                                          <p:stCondLst>
                                            <p:cond delay="3999"/>
                                          </p:stCondLst>
                                        </p:cTn>
                                        <p:tgtEl>
                                          <p:spTgt spid="18"/>
                                        </p:tgtEl>
                                        <p:attrNameLst>
                                          <p:attrName>style.visibility</p:attrName>
                                        </p:attrNameLst>
                                      </p:cBhvr>
                                      <p:to>
                                        <p:strVal val="hidden"/>
                                      </p:to>
                                    </p:set>
                                  </p:childTnLst>
                                </p:cTn>
                              </p:par>
                              <p:par>
                                <p:cTn id="17" presetID="18" presetClass="exit" presetSubtype="3" fill="hold" nodeType="withEffect">
                                  <p:stCondLst>
                                    <p:cond delay="0"/>
                                  </p:stCondLst>
                                  <p:childTnLst>
                                    <p:animEffect transition="out" filter="strips(upRight)">
                                      <p:cBhvr>
                                        <p:cTn id="18" dur="4000"/>
                                        <p:tgtEl>
                                          <p:spTgt spid="20"/>
                                        </p:tgtEl>
                                      </p:cBhvr>
                                    </p:animEffect>
                                    <p:set>
                                      <p:cBhvr>
                                        <p:cTn id="19" dur="1" fill="hold">
                                          <p:stCondLst>
                                            <p:cond delay="3999"/>
                                          </p:stCondLst>
                                        </p:cTn>
                                        <p:tgtEl>
                                          <p:spTgt spid="20"/>
                                        </p:tgtEl>
                                        <p:attrNameLst>
                                          <p:attrName>style.visibility</p:attrName>
                                        </p:attrNameLst>
                                      </p:cBhvr>
                                      <p:to>
                                        <p:strVal val="hidden"/>
                                      </p:to>
                                    </p:set>
                                  </p:childTnLst>
                                </p:cTn>
                              </p:par>
                              <p:par>
                                <p:cTn id="20" presetID="18" presetClass="exit" presetSubtype="6" fill="hold" nodeType="withEffect">
                                  <p:stCondLst>
                                    <p:cond delay="0"/>
                                  </p:stCondLst>
                                  <p:childTnLst>
                                    <p:animEffect transition="out" filter="strips(downRight)">
                                      <p:cBhvr>
                                        <p:cTn id="21" dur="4000"/>
                                        <p:tgtEl>
                                          <p:spTgt spid="26"/>
                                        </p:tgtEl>
                                      </p:cBhvr>
                                    </p:animEffect>
                                    <p:set>
                                      <p:cBhvr>
                                        <p:cTn id="22" dur="1" fill="hold">
                                          <p:stCondLst>
                                            <p:cond delay="3999"/>
                                          </p:stCondLst>
                                        </p:cTn>
                                        <p:tgtEl>
                                          <p:spTgt spid="26"/>
                                        </p:tgtEl>
                                        <p:attrNameLst>
                                          <p:attrName>style.visibility</p:attrName>
                                        </p:attrNameLst>
                                      </p:cBhvr>
                                      <p:to>
                                        <p:strVal val="hidden"/>
                                      </p:to>
                                    </p:set>
                                  </p:childTnLst>
                                </p:cTn>
                              </p:par>
                              <p:par>
                                <p:cTn id="23" presetID="18" presetClass="exit" presetSubtype="3" fill="hold" nodeType="withEffect">
                                  <p:stCondLst>
                                    <p:cond delay="0"/>
                                  </p:stCondLst>
                                  <p:childTnLst>
                                    <p:animEffect transition="out" filter="strips(upRight)">
                                      <p:cBhvr>
                                        <p:cTn id="24" dur="4000"/>
                                        <p:tgtEl>
                                          <p:spTgt spid="32"/>
                                        </p:tgtEl>
                                      </p:cBhvr>
                                    </p:animEffect>
                                    <p:set>
                                      <p:cBhvr>
                                        <p:cTn id="25" dur="1" fill="hold">
                                          <p:stCondLst>
                                            <p:cond delay="3999"/>
                                          </p:stCondLst>
                                        </p:cTn>
                                        <p:tgtEl>
                                          <p:spTgt spid="32"/>
                                        </p:tgtEl>
                                        <p:attrNameLst>
                                          <p:attrName>style.visibility</p:attrName>
                                        </p:attrNameLst>
                                      </p:cBhvr>
                                      <p:to>
                                        <p:strVal val="hidden"/>
                                      </p:to>
                                    </p:set>
                                  </p:childTnLst>
                                </p:cTn>
                              </p:par>
                              <p:par>
                                <p:cTn id="26" presetID="18" presetClass="exit" presetSubtype="3" fill="hold" nodeType="withEffect">
                                  <p:stCondLst>
                                    <p:cond delay="0"/>
                                  </p:stCondLst>
                                  <p:childTnLst>
                                    <p:animEffect transition="out" filter="strips(upRight)">
                                      <p:cBhvr>
                                        <p:cTn id="27" dur="4000"/>
                                        <p:tgtEl>
                                          <p:spTgt spid="34"/>
                                        </p:tgtEl>
                                      </p:cBhvr>
                                    </p:animEffect>
                                    <p:set>
                                      <p:cBhvr>
                                        <p:cTn id="28" dur="1" fill="hold">
                                          <p:stCondLst>
                                            <p:cond delay="3999"/>
                                          </p:stCondLst>
                                        </p:cTn>
                                        <p:tgtEl>
                                          <p:spTgt spid="34"/>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4000"/>
                                        <p:tgtEl>
                                          <p:spTgt spid="53"/>
                                        </p:tgtEl>
                                      </p:cBhvr>
                                    </p:animEffect>
                                    <p:set>
                                      <p:cBhvr>
                                        <p:cTn id="31" dur="1" fill="hold">
                                          <p:stCondLst>
                                            <p:cond delay="3999"/>
                                          </p:stCondLst>
                                        </p:cTn>
                                        <p:tgtEl>
                                          <p:spTgt spid="53"/>
                                        </p:tgtEl>
                                        <p:attrNameLst>
                                          <p:attrName>style.visibility</p:attrName>
                                        </p:attrNameLst>
                                      </p:cBhvr>
                                      <p:to>
                                        <p:strVal val="hidden"/>
                                      </p:to>
                                    </p:set>
                                  </p:childTnLst>
                                </p:cTn>
                              </p:par>
                              <p:par>
                                <p:cTn id="32" presetID="18" presetClass="exit" presetSubtype="9" fill="hold" nodeType="withEffect">
                                  <p:stCondLst>
                                    <p:cond delay="0"/>
                                  </p:stCondLst>
                                  <p:childTnLst>
                                    <p:animEffect transition="out" filter="strips(upLeft)">
                                      <p:cBhvr>
                                        <p:cTn id="33" dur="4000"/>
                                        <p:tgtEl>
                                          <p:spTgt spid="59"/>
                                        </p:tgtEl>
                                      </p:cBhvr>
                                    </p:animEffect>
                                    <p:set>
                                      <p:cBhvr>
                                        <p:cTn id="34" dur="1" fill="hold">
                                          <p:stCondLst>
                                            <p:cond delay="3999"/>
                                          </p:stCondLst>
                                        </p:cTn>
                                        <p:tgtEl>
                                          <p:spTgt spid="59"/>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4000"/>
                                        <p:tgtEl>
                                          <p:spTgt spid="65"/>
                                        </p:tgtEl>
                                      </p:cBhvr>
                                    </p:animEffect>
                                    <p:set>
                                      <p:cBhvr>
                                        <p:cTn id="37" dur="1" fill="hold">
                                          <p:stCondLst>
                                            <p:cond delay="3999"/>
                                          </p:stCondLst>
                                        </p:cTn>
                                        <p:tgtEl>
                                          <p:spTgt spid="65"/>
                                        </p:tgtEl>
                                        <p:attrNameLst>
                                          <p:attrName>style.visibility</p:attrName>
                                        </p:attrNameLst>
                                      </p:cBhvr>
                                      <p:to>
                                        <p:strVal val="hidden"/>
                                      </p:to>
                                    </p:set>
                                  </p:childTnLst>
                                </p:cTn>
                              </p:par>
                              <p:par>
                                <p:cTn id="38" presetID="18" presetClass="exit" presetSubtype="3" fill="hold" nodeType="withEffect">
                                  <p:stCondLst>
                                    <p:cond delay="0"/>
                                  </p:stCondLst>
                                  <p:childTnLst>
                                    <p:animEffect transition="out" filter="strips(upRight)">
                                      <p:cBhvr>
                                        <p:cTn id="39" dur="4000"/>
                                        <p:tgtEl>
                                          <p:spTgt spid="68"/>
                                        </p:tgtEl>
                                      </p:cBhvr>
                                    </p:animEffect>
                                    <p:set>
                                      <p:cBhvr>
                                        <p:cTn id="40" dur="1" fill="hold">
                                          <p:stCondLst>
                                            <p:cond delay="3999"/>
                                          </p:stCondLst>
                                        </p:cTn>
                                        <p:tgtEl>
                                          <p:spTgt spid="68"/>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9218"/>
                                        </p:tgtEl>
                                        <p:attrNameLst>
                                          <p:attrName>style.visibility</p:attrName>
                                        </p:attrNameLst>
                                      </p:cBhvr>
                                      <p:to>
                                        <p:strVal val="visible"/>
                                      </p:to>
                                    </p:set>
                                    <p:anim calcmode="lin" valueType="num">
                                      <p:cBhvr>
                                        <p:cTn id="43" dur="4000" fill="hold"/>
                                        <p:tgtEl>
                                          <p:spTgt spid="9218"/>
                                        </p:tgtEl>
                                        <p:attrNameLst>
                                          <p:attrName>ppt_w</p:attrName>
                                        </p:attrNameLst>
                                      </p:cBhvr>
                                      <p:tavLst>
                                        <p:tav tm="0">
                                          <p:val>
                                            <p:strVal val="4/3*#ppt_w"/>
                                          </p:val>
                                        </p:tav>
                                        <p:tav tm="100000">
                                          <p:val>
                                            <p:strVal val="#ppt_w"/>
                                          </p:val>
                                        </p:tav>
                                      </p:tavLst>
                                    </p:anim>
                                    <p:anim calcmode="lin" valueType="num">
                                      <p:cBhvr>
                                        <p:cTn id="44" dur="4000" fill="hold"/>
                                        <p:tgtEl>
                                          <p:spTgt spid="9218"/>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69 Imagen" descr="Diapositiva5"/>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7" y="0"/>
            <a:ext cx="3203575" cy="1417638"/>
          </a:xfrm>
          <a:prstGeom prst="rect">
            <a:avLst/>
          </a:prstGeom>
          <a:solidFill>
            <a:schemeClr val="bg1"/>
          </a:solidFill>
          <a:ln w="9525">
            <a:noFill/>
            <a:miter lim="800000"/>
            <a:headEnd/>
            <a:tailEnd/>
          </a:ln>
        </p:spPr>
      </p:pic>
      <p:pic>
        <p:nvPicPr>
          <p:cNvPr id="10" name="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843213" y="0"/>
            <a:ext cx="3097212"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0"/>
            <a:ext cx="2843213"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7" y="1344613"/>
            <a:ext cx="3203575" cy="1512887"/>
          </a:xfrm>
          <a:prstGeom prst="rect">
            <a:avLst/>
          </a:prstGeom>
          <a:solidFill>
            <a:schemeClr val="bg1"/>
          </a:solidFill>
          <a:ln w="9525">
            <a:noFill/>
            <a:miter lim="800000"/>
            <a:headEnd/>
            <a:tailEnd/>
          </a:ln>
        </p:spPr>
      </p:pic>
      <p:pic>
        <p:nvPicPr>
          <p:cNvPr id="27" name="26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3" y="1417638"/>
            <a:ext cx="3097212" cy="1439862"/>
          </a:xfrm>
          <a:prstGeom prst="rect">
            <a:avLst/>
          </a:prstGeom>
          <a:solidFill>
            <a:schemeClr val="bg1"/>
          </a:solidFill>
          <a:ln w="9525">
            <a:noFill/>
            <a:miter lim="800000"/>
            <a:headEnd/>
            <a:tailEnd/>
          </a:ln>
        </p:spPr>
      </p:pic>
      <p:pic>
        <p:nvPicPr>
          <p:cNvPr id="29" name="2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1344613"/>
            <a:ext cx="2843213" cy="1512887"/>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7" y="2857501"/>
            <a:ext cx="3203575"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2857501"/>
            <a:ext cx="2843213" cy="1439863"/>
          </a:xfrm>
          <a:prstGeom prst="rect">
            <a:avLst/>
          </a:prstGeom>
          <a:solidFill>
            <a:schemeClr val="bg1"/>
          </a:solidFill>
          <a:ln w="9525">
            <a:noFill/>
            <a:miter lim="800000"/>
            <a:headEnd/>
            <a:tailEnd/>
          </a:ln>
        </p:spPr>
      </p:pic>
      <p:pic>
        <p:nvPicPr>
          <p:cNvPr id="50" name="4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843213" y="2857501"/>
            <a:ext cx="3097212" cy="1428750"/>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7" y="4286251"/>
            <a:ext cx="3203575" cy="1428750"/>
          </a:xfrm>
          <a:prstGeom prst="rect">
            <a:avLst/>
          </a:prstGeom>
          <a:solidFill>
            <a:schemeClr val="bg1"/>
          </a:solidFill>
          <a:ln w="9525">
            <a:noFill/>
            <a:miter lim="800000"/>
            <a:headEnd/>
            <a:tailEnd/>
          </a:ln>
        </p:spPr>
      </p:pic>
      <p:pic>
        <p:nvPicPr>
          <p:cNvPr id="59" name="5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3" y="4225925"/>
            <a:ext cx="3097212" cy="1489076"/>
          </a:xfrm>
          <a:prstGeom prst="rect">
            <a:avLst/>
          </a:prstGeom>
          <a:solidFill>
            <a:schemeClr val="bg1"/>
          </a:solidFill>
          <a:ln w="9525">
            <a:noFill/>
            <a:miter lim="800000"/>
            <a:headEnd/>
            <a:tailEnd/>
          </a:ln>
        </p:spPr>
      </p:pic>
      <p:pic>
        <p:nvPicPr>
          <p:cNvPr id="61" name="6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4286251"/>
            <a:ext cx="2843213" cy="1428750"/>
          </a:xfrm>
          <a:prstGeom prst="rect">
            <a:avLst/>
          </a:prstGeom>
          <a:solidFill>
            <a:schemeClr val="bg1"/>
          </a:solidFill>
          <a:ln w="9525">
            <a:noFill/>
            <a:miter lim="800000"/>
            <a:headEnd/>
            <a:tailEnd/>
          </a:ln>
        </p:spPr>
      </p:pic>
      <p:sp>
        <p:nvSpPr>
          <p:cNvPr id="15" name="14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no es descartable la teoría de un colapso económico, bien por la pérdida de sus socios comerciales, por el agotamiento de los recursos con los que comerciaban, o una combinación de ambos factores.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window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0"/>
                                  </p:stCondLst>
                                  <p:childTnLst>
                                    <p:animEffect transition="out" filter="wheel(1)">
                                      <p:cBhvr>
                                        <p:cTn id="6" dur="4000"/>
                                        <p:tgtEl>
                                          <p:spTgt spid="13"/>
                                        </p:tgtEl>
                                      </p:cBhvr>
                                    </p:animEffect>
                                    <p:set>
                                      <p:cBhvr>
                                        <p:cTn id="7" dur="1" fill="hold">
                                          <p:stCondLst>
                                            <p:cond delay="3999"/>
                                          </p:stCondLst>
                                        </p:cTn>
                                        <p:tgtEl>
                                          <p:spTgt spid="13"/>
                                        </p:tgtEl>
                                        <p:attrNameLst>
                                          <p:attrName>style.visibility</p:attrName>
                                        </p:attrNameLst>
                                      </p:cBhvr>
                                      <p:to>
                                        <p:strVal val="hidden"/>
                                      </p:to>
                                    </p:set>
                                  </p:childTnLst>
                                </p:cTn>
                              </p:par>
                              <p:par>
                                <p:cTn id="8" presetID="21" presetClass="exit" presetSubtype="1" fill="hold" nodeType="withEffect">
                                  <p:stCondLst>
                                    <p:cond delay="0"/>
                                  </p:stCondLst>
                                  <p:childTnLst>
                                    <p:animEffect transition="out" filter="wheel(1)">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21" presetClass="exit" presetSubtype="1" fill="hold" nodeType="withEffect">
                                  <p:stCondLst>
                                    <p:cond delay="0"/>
                                  </p:stCondLst>
                                  <p:childTnLst>
                                    <p:animEffect transition="out" filter="wheel(1)">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21" presetClass="exit" presetSubtype="1" fill="hold" nodeType="withEffect">
                                  <p:stCondLst>
                                    <p:cond delay="0"/>
                                  </p:stCondLst>
                                  <p:childTnLst>
                                    <p:animEffect transition="out" filter="wheel(1)">
                                      <p:cBhvr>
                                        <p:cTn id="15" dur="4000"/>
                                        <p:tgtEl>
                                          <p:spTgt spid="29"/>
                                        </p:tgtEl>
                                      </p:cBhvr>
                                    </p:animEffect>
                                    <p:set>
                                      <p:cBhvr>
                                        <p:cTn id="16" dur="1" fill="hold">
                                          <p:stCondLst>
                                            <p:cond delay="3999"/>
                                          </p:stCondLst>
                                        </p:cTn>
                                        <p:tgtEl>
                                          <p:spTgt spid="29"/>
                                        </p:tgtEl>
                                        <p:attrNameLst>
                                          <p:attrName>style.visibility</p:attrName>
                                        </p:attrNameLst>
                                      </p:cBhvr>
                                      <p:to>
                                        <p:strVal val="hidden"/>
                                      </p:to>
                                    </p:set>
                                  </p:childTnLst>
                                </p:cTn>
                              </p:par>
                              <p:par>
                                <p:cTn id="17" presetID="21" presetClass="exit" presetSubtype="1" fill="hold" nodeType="withEffect">
                                  <p:stCondLst>
                                    <p:cond delay="0"/>
                                  </p:stCondLst>
                                  <p:childTnLst>
                                    <p:animEffect transition="out" filter="wheel(1)">
                                      <p:cBhvr>
                                        <p:cTn id="18" dur="4000"/>
                                        <p:tgtEl>
                                          <p:spTgt spid="27"/>
                                        </p:tgtEl>
                                      </p:cBhvr>
                                    </p:animEffect>
                                    <p:set>
                                      <p:cBhvr>
                                        <p:cTn id="19" dur="1" fill="hold">
                                          <p:stCondLst>
                                            <p:cond delay="3999"/>
                                          </p:stCondLst>
                                        </p:cTn>
                                        <p:tgtEl>
                                          <p:spTgt spid="27"/>
                                        </p:tgtEl>
                                        <p:attrNameLst>
                                          <p:attrName>style.visibility</p:attrName>
                                        </p:attrNameLst>
                                      </p:cBhvr>
                                      <p:to>
                                        <p:strVal val="hidden"/>
                                      </p:to>
                                    </p:set>
                                  </p:childTnLst>
                                </p:cTn>
                              </p:par>
                              <p:par>
                                <p:cTn id="20" presetID="21" presetClass="exit" presetSubtype="1" fill="hold" nodeType="withEffect">
                                  <p:stCondLst>
                                    <p:cond delay="0"/>
                                  </p:stCondLst>
                                  <p:childTnLst>
                                    <p:animEffect transition="out" filter="wheel(1)">
                                      <p:cBhvr>
                                        <p:cTn id="21" dur="4000"/>
                                        <p:tgtEl>
                                          <p:spTgt spid="23"/>
                                        </p:tgtEl>
                                      </p:cBhvr>
                                    </p:animEffect>
                                    <p:set>
                                      <p:cBhvr>
                                        <p:cTn id="22" dur="1" fill="hold">
                                          <p:stCondLst>
                                            <p:cond delay="3999"/>
                                          </p:stCondLst>
                                        </p:cTn>
                                        <p:tgtEl>
                                          <p:spTgt spid="23"/>
                                        </p:tgtEl>
                                        <p:attrNameLst>
                                          <p:attrName>style.visibility</p:attrName>
                                        </p:attrNameLst>
                                      </p:cBhvr>
                                      <p:to>
                                        <p:strVal val="hidden"/>
                                      </p:to>
                                    </p:set>
                                  </p:childTnLst>
                                </p:cTn>
                              </p:par>
                              <p:par>
                                <p:cTn id="23" presetID="21" presetClass="exit" presetSubtype="1" fill="hold" nodeType="withEffect">
                                  <p:stCondLst>
                                    <p:cond delay="0"/>
                                  </p:stCondLst>
                                  <p:childTnLst>
                                    <p:animEffect transition="out" filter="wheel(1)">
                                      <p:cBhvr>
                                        <p:cTn id="24" dur="4000"/>
                                        <p:tgtEl>
                                          <p:spTgt spid="45"/>
                                        </p:tgtEl>
                                      </p:cBhvr>
                                    </p:animEffect>
                                    <p:set>
                                      <p:cBhvr>
                                        <p:cTn id="25" dur="1" fill="hold">
                                          <p:stCondLst>
                                            <p:cond delay="3999"/>
                                          </p:stCondLst>
                                        </p:cTn>
                                        <p:tgtEl>
                                          <p:spTgt spid="45"/>
                                        </p:tgtEl>
                                        <p:attrNameLst>
                                          <p:attrName>style.visibility</p:attrName>
                                        </p:attrNameLst>
                                      </p:cBhvr>
                                      <p:to>
                                        <p:strVal val="hidden"/>
                                      </p:to>
                                    </p:set>
                                  </p:childTnLst>
                                </p:cTn>
                              </p:par>
                              <p:par>
                                <p:cTn id="26" presetID="21" presetClass="exit" presetSubtype="1" fill="hold" nodeType="withEffect">
                                  <p:stCondLst>
                                    <p:cond delay="0"/>
                                  </p:stCondLst>
                                  <p:childTnLst>
                                    <p:animEffect transition="out" filter="wheel(1)">
                                      <p:cBhvr>
                                        <p:cTn id="27" dur="4000"/>
                                        <p:tgtEl>
                                          <p:spTgt spid="39"/>
                                        </p:tgtEl>
                                      </p:cBhvr>
                                    </p:animEffect>
                                    <p:set>
                                      <p:cBhvr>
                                        <p:cTn id="28" dur="1" fill="hold">
                                          <p:stCondLst>
                                            <p:cond delay="3999"/>
                                          </p:stCondLst>
                                        </p:cTn>
                                        <p:tgtEl>
                                          <p:spTgt spid="39"/>
                                        </p:tgtEl>
                                        <p:attrNameLst>
                                          <p:attrName>style.visibility</p:attrName>
                                        </p:attrNameLst>
                                      </p:cBhvr>
                                      <p:to>
                                        <p:strVal val="hidden"/>
                                      </p:to>
                                    </p:set>
                                  </p:childTnLst>
                                </p:cTn>
                              </p:par>
                              <p:par>
                                <p:cTn id="29" presetID="21" presetClass="exit" presetSubtype="1" fill="hold" nodeType="withEffect">
                                  <p:stCondLst>
                                    <p:cond delay="0"/>
                                  </p:stCondLst>
                                  <p:childTnLst>
                                    <p:animEffect transition="out" filter="wheel(1)">
                                      <p:cBhvr>
                                        <p:cTn id="30" dur="4000"/>
                                        <p:tgtEl>
                                          <p:spTgt spid="50"/>
                                        </p:tgtEl>
                                      </p:cBhvr>
                                    </p:animEffect>
                                    <p:set>
                                      <p:cBhvr>
                                        <p:cTn id="31" dur="1" fill="hold">
                                          <p:stCondLst>
                                            <p:cond delay="3999"/>
                                          </p:stCondLst>
                                        </p:cTn>
                                        <p:tgtEl>
                                          <p:spTgt spid="50"/>
                                        </p:tgtEl>
                                        <p:attrNameLst>
                                          <p:attrName>style.visibility</p:attrName>
                                        </p:attrNameLst>
                                      </p:cBhvr>
                                      <p:to>
                                        <p:strVal val="hidden"/>
                                      </p:to>
                                    </p:set>
                                  </p:childTnLst>
                                </p:cTn>
                              </p:par>
                              <p:par>
                                <p:cTn id="32" presetID="21" presetClass="exit" presetSubtype="1" fill="hold" nodeType="withEffect">
                                  <p:stCondLst>
                                    <p:cond delay="0"/>
                                  </p:stCondLst>
                                  <p:childTnLst>
                                    <p:animEffect transition="out" filter="wheel(1)">
                                      <p:cBhvr>
                                        <p:cTn id="33" dur="4000"/>
                                        <p:tgtEl>
                                          <p:spTgt spid="61"/>
                                        </p:tgtEl>
                                      </p:cBhvr>
                                    </p:animEffect>
                                    <p:set>
                                      <p:cBhvr>
                                        <p:cTn id="34" dur="1" fill="hold">
                                          <p:stCondLst>
                                            <p:cond delay="3999"/>
                                          </p:stCondLst>
                                        </p:cTn>
                                        <p:tgtEl>
                                          <p:spTgt spid="61"/>
                                        </p:tgtEl>
                                        <p:attrNameLst>
                                          <p:attrName>style.visibility</p:attrName>
                                        </p:attrNameLst>
                                      </p:cBhvr>
                                      <p:to>
                                        <p:strVal val="hidden"/>
                                      </p:to>
                                    </p:set>
                                  </p:childTnLst>
                                </p:cTn>
                              </p:par>
                              <p:par>
                                <p:cTn id="35" presetID="21" presetClass="exit" presetSubtype="1" fill="hold" nodeType="withEffect">
                                  <p:stCondLst>
                                    <p:cond delay="0"/>
                                  </p:stCondLst>
                                  <p:childTnLst>
                                    <p:animEffect transition="out" filter="wheel(1)">
                                      <p:cBhvr>
                                        <p:cTn id="36" dur="4000"/>
                                        <p:tgtEl>
                                          <p:spTgt spid="59"/>
                                        </p:tgtEl>
                                      </p:cBhvr>
                                    </p:animEffect>
                                    <p:set>
                                      <p:cBhvr>
                                        <p:cTn id="37" dur="1" fill="hold">
                                          <p:stCondLst>
                                            <p:cond delay="3999"/>
                                          </p:stCondLst>
                                        </p:cTn>
                                        <p:tgtEl>
                                          <p:spTgt spid="59"/>
                                        </p:tgtEl>
                                        <p:attrNameLst>
                                          <p:attrName>style.visibility</p:attrName>
                                        </p:attrNameLst>
                                      </p:cBhvr>
                                      <p:to>
                                        <p:strVal val="hidden"/>
                                      </p:to>
                                    </p:set>
                                  </p:childTnLst>
                                </p:cTn>
                              </p:par>
                              <p:par>
                                <p:cTn id="38" presetID="21" presetClass="exit" presetSubtype="1" fill="hold" nodeType="withEffect">
                                  <p:stCondLst>
                                    <p:cond delay="0"/>
                                  </p:stCondLst>
                                  <p:childTnLst>
                                    <p:animEffect transition="out" filter="wheel(1)">
                                      <p:cBhvr>
                                        <p:cTn id="39" dur="4000"/>
                                        <p:tgtEl>
                                          <p:spTgt spid="55"/>
                                        </p:tgtEl>
                                      </p:cBhvr>
                                    </p:animEffect>
                                    <p:set>
                                      <p:cBhvr>
                                        <p:cTn id="40" dur="1" fill="hold">
                                          <p:stCondLst>
                                            <p:cond delay="3999"/>
                                          </p:stCondLst>
                                        </p:cTn>
                                        <p:tgtEl>
                                          <p:spTgt spid="55"/>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8194"/>
                                        </p:tgtEl>
                                        <p:attrNameLst>
                                          <p:attrName>style.visibility</p:attrName>
                                        </p:attrNameLst>
                                      </p:cBhvr>
                                      <p:to>
                                        <p:strVal val="visible"/>
                                      </p:to>
                                    </p:set>
                                    <p:anim calcmode="lin" valueType="num">
                                      <p:cBhvr>
                                        <p:cTn id="43" dur="4000" fill="hold"/>
                                        <p:tgtEl>
                                          <p:spTgt spid="8194"/>
                                        </p:tgtEl>
                                        <p:attrNameLst>
                                          <p:attrName>ppt_w</p:attrName>
                                        </p:attrNameLst>
                                      </p:cBhvr>
                                      <p:tavLst>
                                        <p:tav tm="0">
                                          <p:val>
                                            <p:strVal val="2/3*#ppt_w"/>
                                          </p:val>
                                        </p:tav>
                                        <p:tav tm="100000">
                                          <p:val>
                                            <p:strVal val="#ppt_w"/>
                                          </p:val>
                                        </p:tav>
                                      </p:tavLst>
                                    </p:anim>
                                    <p:anim calcmode="lin" valueType="num">
                                      <p:cBhvr>
                                        <p:cTn id="44" dur="4000" fill="hold"/>
                                        <p:tgtEl>
                                          <p:spTgt spid="8194"/>
                                        </p:tgtEl>
                                        <p:attrNameLst>
                                          <p:attrName>ppt_h</p:attrName>
                                        </p:attrNameLst>
                                      </p:cBhvr>
                                      <p:tavLst>
                                        <p:tav tm="0">
                                          <p:val>
                                            <p:strVal val="2/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3 Imagen" descr="ST-8-a27030641.jpg"/>
          <p:cNvPicPr>
            <a:picLocks noChangeAspect="1"/>
          </p:cNvPicPr>
          <p:nvPr/>
        </p:nvPicPr>
        <p:blipFill>
          <a:blip r:embed="rId2" cstate="print"/>
          <a:stretch>
            <a:fillRect/>
          </a:stretch>
        </p:blipFill>
        <p:spPr bwMode="auto">
          <a:xfrm>
            <a:off x="670" y="0"/>
            <a:ext cx="504056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7" name="6 Rectángulo"/>
          <p:cNvSpPr/>
          <p:nvPr/>
        </p:nvSpPr>
        <p:spPr>
          <a:xfrm>
            <a:off x="0" y="0"/>
            <a:ext cx="5041900" cy="5715000"/>
          </a:xfrm>
          <a:prstGeom prst="rect">
            <a:avLst/>
          </a:prstGeom>
          <a:solidFill>
            <a:srgbClr val="E09A4E">
              <a:alpha val="67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0" y="0"/>
            <a:ext cx="5041900" cy="5715000"/>
          </a:xfrm>
          <a:prstGeom prst="rect">
            <a:avLst/>
          </a:prstGeom>
          <a:solidFill>
            <a:srgbClr val="CCC7B0">
              <a:alpha val="66667"/>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5" name="4 CuadroTexto"/>
          <p:cNvSpPr txBox="1"/>
          <p:nvPr/>
        </p:nvSpPr>
        <p:spPr>
          <a:xfrm>
            <a:off x="5220072" y="1705372"/>
            <a:ext cx="3600400"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único hecho seguro es que alrededor del año 500 a.C. deja de haber noticias de los tartesios, lo cual implica o bien su colapso o su destrucción o absorción por parte de los cartagineses.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window/>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69 Imagen" descr="Diapositiva4"/>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5" y="0"/>
            <a:ext cx="2268537" cy="1417638"/>
          </a:xfrm>
          <a:prstGeom prst="rect">
            <a:avLst/>
          </a:prstGeom>
          <a:solidFill>
            <a:schemeClr val="bg1"/>
          </a:solidFill>
          <a:ln w="9525">
            <a:noFill/>
            <a:miter lim="800000"/>
            <a:headEnd/>
            <a:tailEnd/>
          </a:ln>
        </p:spPr>
      </p:pic>
      <p:pic>
        <p:nvPicPr>
          <p:cNvPr id="9" name="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2" y="0"/>
            <a:ext cx="2303463" cy="1417638"/>
          </a:xfrm>
          <a:prstGeom prst="rect">
            <a:avLst/>
          </a:prstGeom>
          <a:solidFill>
            <a:schemeClr val="bg1"/>
          </a:solidFill>
          <a:ln w="9525">
            <a:noFill/>
            <a:miter lim="800000"/>
            <a:headEnd/>
            <a:tailEnd/>
          </a:ln>
        </p:spPr>
      </p:pic>
      <p:pic>
        <p:nvPicPr>
          <p:cNvPr id="11" name="1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0"/>
            <a:ext cx="2303462"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268538"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24663" y="1344613"/>
            <a:ext cx="2319337" cy="1512887"/>
          </a:xfrm>
          <a:prstGeom prst="rect">
            <a:avLst/>
          </a:prstGeom>
          <a:solidFill>
            <a:schemeClr val="bg1"/>
          </a:solidFill>
          <a:ln w="9525">
            <a:noFill/>
            <a:miter lim="800000"/>
            <a:headEnd/>
            <a:tailEnd/>
          </a:ln>
        </p:spPr>
      </p:pic>
      <p:pic>
        <p:nvPicPr>
          <p:cNvPr id="25" name="2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46602" y="1417638"/>
            <a:ext cx="2328863" cy="1439862"/>
          </a:xfrm>
          <a:prstGeom prst="rect">
            <a:avLst/>
          </a:prstGeom>
          <a:solidFill>
            <a:schemeClr val="bg1"/>
          </a:solidFill>
          <a:ln w="9525">
            <a:noFill/>
            <a:miter lim="800000"/>
            <a:headEnd/>
            <a:tailEnd/>
          </a:ln>
        </p:spPr>
      </p:pic>
      <p:pic>
        <p:nvPicPr>
          <p:cNvPr id="27" name="2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73300" y="1417638"/>
            <a:ext cx="2298700" cy="1439862"/>
          </a:xfrm>
          <a:prstGeom prst="rect">
            <a:avLst/>
          </a:prstGeom>
          <a:solidFill>
            <a:schemeClr val="bg1"/>
          </a:solidFill>
          <a:ln w="9525">
            <a:noFill/>
            <a:miter lim="800000"/>
            <a:headEnd/>
            <a:tailEnd/>
          </a:ln>
        </p:spPr>
      </p:pic>
      <p:pic>
        <p:nvPicPr>
          <p:cNvPr id="29" name="2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1417638"/>
            <a:ext cx="2268538" cy="1439862"/>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37365" y="2857501"/>
            <a:ext cx="2306637" cy="1439863"/>
          </a:xfrm>
          <a:prstGeom prst="rect">
            <a:avLst/>
          </a:prstGeom>
          <a:solidFill>
            <a:schemeClr val="bg1"/>
          </a:solidFill>
          <a:ln w="9525">
            <a:noFill/>
            <a:miter lim="800000"/>
            <a:headEnd/>
            <a:tailEnd/>
          </a:ln>
        </p:spPr>
      </p:pic>
      <p:pic>
        <p:nvPicPr>
          <p:cNvPr id="41" name="4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2" y="2857501"/>
            <a:ext cx="2316163" cy="1439863"/>
          </a:xfrm>
          <a:prstGeom prst="rect">
            <a:avLst/>
          </a:prstGeom>
          <a:solidFill>
            <a:schemeClr val="bg1"/>
          </a:solidFill>
          <a:ln w="9525">
            <a:noFill/>
            <a:miter lim="800000"/>
            <a:headEnd/>
            <a:tailEnd/>
          </a:ln>
        </p:spPr>
      </p:pic>
      <p:pic>
        <p:nvPicPr>
          <p:cNvPr id="43" name="4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2857501"/>
            <a:ext cx="2303462"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2857501"/>
            <a:ext cx="2268538" cy="1439863"/>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50065" y="4286251"/>
            <a:ext cx="2293937" cy="1428750"/>
          </a:xfrm>
          <a:prstGeom prst="rect">
            <a:avLst/>
          </a:prstGeom>
          <a:solidFill>
            <a:schemeClr val="bg1"/>
          </a:solidFill>
          <a:ln w="9525">
            <a:noFill/>
            <a:miter lim="800000"/>
            <a:headEnd/>
            <a:tailEnd/>
          </a:ln>
        </p:spPr>
      </p:pic>
      <p:pic>
        <p:nvPicPr>
          <p:cNvPr id="57" name="5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2" y="4286251"/>
            <a:ext cx="2303463" cy="1428750"/>
          </a:xfrm>
          <a:prstGeom prst="rect">
            <a:avLst/>
          </a:prstGeom>
          <a:solidFill>
            <a:schemeClr val="bg1"/>
          </a:solidFill>
          <a:ln w="9525">
            <a:noFill/>
            <a:miter lim="800000"/>
            <a:headEnd/>
            <a:tailEnd/>
          </a:ln>
        </p:spPr>
      </p:pic>
      <p:pic>
        <p:nvPicPr>
          <p:cNvPr id="59" name="5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4286251"/>
            <a:ext cx="2303462" cy="1428750"/>
          </a:xfrm>
          <a:prstGeom prst="rect">
            <a:avLst/>
          </a:prstGeom>
          <a:solidFill>
            <a:schemeClr val="bg1"/>
          </a:solidFill>
          <a:ln w="9525">
            <a:noFill/>
            <a:miter lim="800000"/>
            <a:headEnd/>
            <a:tailEnd/>
          </a:ln>
        </p:spPr>
      </p:pic>
      <p:pic>
        <p:nvPicPr>
          <p:cNvPr id="61" name="6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4286251"/>
            <a:ext cx="2268538" cy="1428750"/>
          </a:xfrm>
          <a:prstGeom prst="rect">
            <a:avLst/>
          </a:prstGeom>
          <a:solidFill>
            <a:schemeClr val="bg1"/>
          </a:solidFill>
          <a:ln w="9525">
            <a:noFill/>
            <a:miter lim="800000"/>
            <a:headEnd/>
            <a:tailEnd/>
          </a:ln>
        </p:spPr>
      </p:pic>
      <p:sp>
        <p:nvSpPr>
          <p:cNvPr id="19" name="18 CuadroTexto"/>
          <p:cNvSpPr txBox="1"/>
          <p:nvPr/>
        </p:nvSpPr>
        <p:spPr>
          <a:xfrm>
            <a:off x="539552"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partir de entonces la historia se mezcla con la leyenda, especialmente con el mito de Hércules, que habría viajado hasta aquellas tierras para realizar el décimo de sus trabajos, consistente en matar al gigante </a:t>
            </a:r>
            <a:r>
              <a:rPr lang="es-ES" i="1" dirty="0" err="1" smtClean="0">
                <a:effectLst>
                  <a:glow rad="101600">
                    <a:srgbClr val="C00000">
                      <a:alpha val="60000"/>
                    </a:srgbClr>
                  </a:glow>
                  <a:outerShdw blurRad="38100" dist="38100" dir="2700000" algn="tl">
                    <a:srgbClr val="000000">
                      <a:alpha val="43137"/>
                    </a:srgbClr>
                  </a:outerShdw>
                </a:effectLst>
              </a:rPr>
              <a:t>Gerión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fallOve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13"/>
                                        </p:tgtEl>
                                      </p:cBhvr>
                                    </p:animEffect>
                                    <p:set>
                                      <p:cBhvr>
                                        <p:cTn id="7" dur="1" fill="hold">
                                          <p:stCondLst>
                                            <p:cond delay="3999"/>
                                          </p:stCondLst>
                                        </p:cTn>
                                        <p:tgtEl>
                                          <p:spTgt spid="1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4000"/>
                                        <p:tgtEl>
                                          <p:spTgt spid="29"/>
                                        </p:tgtEl>
                                      </p:cBhvr>
                                    </p:animEffect>
                                    <p:set>
                                      <p:cBhvr>
                                        <p:cTn id="19" dur="1" fill="hold">
                                          <p:stCondLst>
                                            <p:cond delay="3999"/>
                                          </p:stCondLst>
                                        </p:cTn>
                                        <p:tgtEl>
                                          <p:spTgt spid="2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4000"/>
                                        <p:tgtEl>
                                          <p:spTgt spid="27"/>
                                        </p:tgtEl>
                                      </p:cBhvr>
                                    </p:animEffect>
                                    <p:set>
                                      <p:cBhvr>
                                        <p:cTn id="22" dur="1" fill="hold">
                                          <p:stCondLst>
                                            <p:cond delay="3999"/>
                                          </p:stCondLst>
                                        </p:cTn>
                                        <p:tgtEl>
                                          <p:spTgt spid="27"/>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4000"/>
                                        <p:tgtEl>
                                          <p:spTgt spid="25"/>
                                        </p:tgtEl>
                                      </p:cBhvr>
                                    </p:animEffect>
                                    <p:set>
                                      <p:cBhvr>
                                        <p:cTn id="25" dur="1" fill="hold">
                                          <p:stCondLst>
                                            <p:cond delay="3999"/>
                                          </p:stCondLst>
                                        </p:cTn>
                                        <p:tgtEl>
                                          <p:spTgt spid="25"/>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4000"/>
                                        <p:tgtEl>
                                          <p:spTgt spid="23"/>
                                        </p:tgtEl>
                                      </p:cBhvr>
                                    </p:animEffect>
                                    <p:set>
                                      <p:cBhvr>
                                        <p:cTn id="28" dur="1" fill="hold">
                                          <p:stCondLst>
                                            <p:cond delay="3999"/>
                                          </p:stCondLst>
                                        </p:cTn>
                                        <p:tgtEl>
                                          <p:spTgt spid="23"/>
                                        </p:tgtEl>
                                        <p:attrNameLst>
                                          <p:attrName>style.visibility</p:attrName>
                                        </p:attrNameLst>
                                      </p:cBhvr>
                                      <p:to>
                                        <p:strVal val="hidden"/>
                                      </p:to>
                                    </p:set>
                                  </p:childTnLst>
                                </p:cTn>
                              </p:par>
                              <p:par>
                                <p:cTn id="29" presetID="4" presetClass="exit" presetSubtype="32" fill="hold" nodeType="withEffect">
                                  <p:stCondLst>
                                    <p:cond delay="0"/>
                                  </p:stCondLst>
                                  <p:childTnLst>
                                    <p:animEffect transition="out" filter="box(out)">
                                      <p:cBhvr>
                                        <p:cTn id="30" dur="4000"/>
                                        <p:tgtEl>
                                          <p:spTgt spid="45"/>
                                        </p:tgtEl>
                                      </p:cBhvr>
                                    </p:animEffect>
                                    <p:set>
                                      <p:cBhvr>
                                        <p:cTn id="31" dur="1" fill="hold">
                                          <p:stCondLst>
                                            <p:cond delay="3999"/>
                                          </p:stCondLst>
                                        </p:cTn>
                                        <p:tgtEl>
                                          <p:spTgt spid="45"/>
                                        </p:tgtEl>
                                        <p:attrNameLst>
                                          <p:attrName>style.visibility</p:attrName>
                                        </p:attrNameLst>
                                      </p:cBhvr>
                                      <p:to>
                                        <p:strVal val="hidden"/>
                                      </p:to>
                                    </p:set>
                                  </p:childTnLst>
                                </p:cTn>
                              </p:par>
                              <p:par>
                                <p:cTn id="32" presetID="4" presetClass="exit" presetSubtype="32" fill="hold" nodeType="withEffect">
                                  <p:stCondLst>
                                    <p:cond delay="0"/>
                                  </p:stCondLst>
                                  <p:childTnLst>
                                    <p:animEffect transition="out" filter="box(out)">
                                      <p:cBhvr>
                                        <p:cTn id="33" dur="4000"/>
                                        <p:tgtEl>
                                          <p:spTgt spid="43"/>
                                        </p:tgtEl>
                                      </p:cBhvr>
                                    </p:animEffect>
                                    <p:set>
                                      <p:cBhvr>
                                        <p:cTn id="34" dur="1" fill="hold">
                                          <p:stCondLst>
                                            <p:cond delay="3999"/>
                                          </p:stCondLst>
                                        </p:cTn>
                                        <p:tgtEl>
                                          <p:spTgt spid="43"/>
                                        </p:tgtEl>
                                        <p:attrNameLst>
                                          <p:attrName>style.visibility</p:attrName>
                                        </p:attrNameLst>
                                      </p:cBhvr>
                                      <p:to>
                                        <p:strVal val="hidden"/>
                                      </p:to>
                                    </p:set>
                                  </p:childTnLst>
                                </p:cTn>
                              </p:par>
                              <p:par>
                                <p:cTn id="35" presetID="4" presetClass="exit" presetSubtype="32" fill="hold" nodeType="withEffect">
                                  <p:stCondLst>
                                    <p:cond delay="0"/>
                                  </p:stCondLst>
                                  <p:childTnLst>
                                    <p:animEffect transition="out" filter="box(out)">
                                      <p:cBhvr>
                                        <p:cTn id="36" dur="4000"/>
                                        <p:tgtEl>
                                          <p:spTgt spid="41"/>
                                        </p:tgtEl>
                                      </p:cBhvr>
                                    </p:animEffect>
                                    <p:set>
                                      <p:cBhvr>
                                        <p:cTn id="37" dur="1" fill="hold">
                                          <p:stCondLst>
                                            <p:cond delay="3999"/>
                                          </p:stCondLst>
                                        </p:cTn>
                                        <p:tgtEl>
                                          <p:spTgt spid="41"/>
                                        </p:tgtEl>
                                        <p:attrNameLst>
                                          <p:attrName>style.visibility</p:attrName>
                                        </p:attrNameLst>
                                      </p:cBhvr>
                                      <p:to>
                                        <p:strVal val="hidden"/>
                                      </p:to>
                                    </p:set>
                                  </p:childTnLst>
                                </p:cTn>
                              </p:par>
                              <p:par>
                                <p:cTn id="38" presetID="4" presetClass="exit" presetSubtype="32" fill="hold" nodeType="withEffect">
                                  <p:stCondLst>
                                    <p:cond delay="0"/>
                                  </p:stCondLst>
                                  <p:childTnLst>
                                    <p:animEffect transition="out" filter="box(out)">
                                      <p:cBhvr>
                                        <p:cTn id="39" dur="4000"/>
                                        <p:tgtEl>
                                          <p:spTgt spid="39"/>
                                        </p:tgtEl>
                                      </p:cBhvr>
                                    </p:animEffect>
                                    <p:set>
                                      <p:cBhvr>
                                        <p:cTn id="40" dur="1" fill="hold">
                                          <p:stCondLst>
                                            <p:cond delay="3999"/>
                                          </p:stCondLst>
                                        </p:cTn>
                                        <p:tgtEl>
                                          <p:spTgt spid="39"/>
                                        </p:tgtEl>
                                        <p:attrNameLst>
                                          <p:attrName>style.visibility</p:attrName>
                                        </p:attrNameLst>
                                      </p:cBhvr>
                                      <p:to>
                                        <p:strVal val="hidden"/>
                                      </p:to>
                                    </p:set>
                                  </p:childTnLst>
                                </p:cTn>
                              </p:par>
                              <p:par>
                                <p:cTn id="41" presetID="4" presetClass="exit" presetSubtype="32" fill="hold" nodeType="withEffect">
                                  <p:stCondLst>
                                    <p:cond delay="0"/>
                                  </p:stCondLst>
                                  <p:childTnLst>
                                    <p:animEffect transition="out" filter="box(out)">
                                      <p:cBhvr>
                                        <p:cTn id="42" dur="4000"/>
                                        <p:tgtEl>
                                          <p:spTgt spid="61"/>
                                        </p:tgtEl>
                                      </p:cBhvr>
                                    </p:animEffect>
                                    <p:set>
                                      <p:cBhvr>
                                        <p:cTn id="43" dur="1" fill="hold">
                                          <p:stCondLst>
                                            <p:cond delay="3999"/>
                                          </p:stCondLst>
                                        </p:cTn>
                                        <p:tgtEl>
                                          <p:spTgt spid="61"/>
                                        </p:tgtEl>
                                        <p:attrNameLst>
                                          <p:attrName>style.visibility</p:attrName>
                                        </p:attrNameLst>
                                      </p:cBhvr>
                                      <p:to>
                                        <p:strVal val="hidden"/>
                                      </p:to>
                                    </p:set>
                                  </p:childTnLst>
                                </p:cTn>
                              </p:par>
                              <p:par>
                                <p:cTn id="44" presetID="4" presetClass="exit" presetSubtype="32" fill="hold" nodeType="withEffect">
                                  <p:stCondLst>
                                    <p:cond delay="0"/>
                                  </p:stCondLst>
                                  <p:childTnLst>
                                    <p:animEffect transition="out" filter="box(out)">
                                      <p:cBhvr>
                                        <p:cTn id="45" dur="4000"/>
                                        <p:tgtEl>
                                          <p:spTgt spid="59"/>
                                        </p:tgtEl>
                                      </p:cBhvr>
                                    </p:animEffect>
                                    <p:set>
                                      <p:cBhvr>
                                        <p:cTn id="46" dur="1" fill="hold">
                                          <p:stCondLst>
                                            <p:cond delay="3999"/>
                                          </p:stCondLst>
                                        </p:cTn>
                                        <p:tgtEl>
                                          <p:spTgt spid="59"/>
                                        </p:tgtEl>
                                        <p:attrNameLst>
                                          <p:attrName>style.visibility</p:attrName>
                                        </p:attrNameLst>
                                      </p:cBhvr>
                                      <p:to>
                                        <p:strVal val="hidden"/>
                                      </p:to>
                                    </p:set>
                                  </p:childTnLst>
                                </p:cTn>
                              </p:par>
                              <p:par>
                                <p:cTn id="47" presetID="4" presetClass="exit" presetSubtype="32" fill="hold" nodeType="withEffect">
                                  <p:stCondLst>
                                    <p:cond delay="0"/>
                                  </p:stCondLst>
                                  <p:childTnLst>
                                    <p:animEffect transition="out" filter="box(out)">
                                      <p:cBhvr>
                                        <p:cTn id="48" dur="4000"/>
                                        <p:tgtEl>
                                          <p:spTgt spid="57"/>
                                        </p:tgtEl>
                                      </p:cBhvr>
                                    </p:animEffect>
                                    <p:set>
                                      <p:cBhvr>
                                        <p:cTn id="49" dur="1" fill="hold">
                                          <p:stCondLst>
                                            <p:cond delay="3999"/>
                                          </p:stCondLst>
                                        </p:cTn>
                                        <p:tgtEl>
                                          <p:spTgt spid="57"/>
                                        </p:tgtEl>
                                        <p:attrNameLst>
                                          <p:attrName>style.visibility</p:attrName>
                                        </p:attrNameLst>
                                      </p:cBhvr>
                                      <p:to>
                                        <p:strVal val="hidden"/>
                                      </p:to>
                                    </p:set>
                                  </p:childTnLst>
                                </p:cTn>
                              </p:par>
                              <p:par>
                                <p:cTn id="50" presetID="4" presetClass="exit" presetSubtype="32" fill="hold" nodeType="withEffect">
                                  <p:stCondLst>
                                    <p:cond delay="0"/>
                                  </p:stCondLst>
                                  <p:childTnLst>
                                    <p:animEffect transition="out" filter="box(out)">
                                      <p:cBhvr>
                                        <p:cTn id="51" dur="4000"/>
                                        <p:tgtEl>
                                          <p:spTgt spid="55"/>
                                        </p:tgtEl>
                                      </p:cBhvr>
                                    </p:animEffect>
                                    <p:set>
                                      <p:cBhvr>
                                        <p:cTn id="52" dur="1" fill="hold">
                                          <p:stCondLst>
                                            <p:cond delay="3999"/>
                                          </p:stCondLst>
                                        </p:cTn>
                                        <p:tgtEl>
                                          <p:spTgt spid="55"/>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7170"/>
                                        </p:tgtEl>
                                        <p:attrNameLst>
                                          <p:attrName>style.visibility</p:attrName>
                                        </p:attrNameLst>
                                      </p:cBhvr>
                                      <p:to>
                                        <p:strVal val="visible"/>
                                      </p:to>
                                    </p:set>
                                    <p:anim calcmode="lin" valueType="num">
                                      <p:cBhvr>
                                        <p:cTn id="55" dur="4000" fill="hold"/>
                                        <p:tgtEl>
                                          <p:spTgt spid="7170"/>
                                        </p:tgtEl>
                                        <p:attrNameLst>
                                          <p:attrName>ppt_w</p:attrName>
                                        </p:attrNameLst>
                                      </p:cBhvr>
                                      <p:tavLst>
                                        <p:tav tm="0">
                                          <p:val>
                                            <p:strVal val="4/3*#ppt_w"/>
                                          </p:val>
                                        </p:tav>
                                        <p:tav tm="100000">
                                          <p:val>
                                            <p:strVal val="#ppt_w"/>
                                          </p:val>
                                        </p:tav>
                                      </p:tavLst>
                                    </p:anim>
                                    <p:anim calcmode="lin" valueType="num">
                                      <p:cBhvr>
                                        <p:cTn id="56" dur="4000" fill="hold"/>
                                        <p:tgtEl>
                                          <p:spTgt spid="7170"/>
                                        </p:tgtEl>
                                        <p:attrNameLst>
                                          <p:attrName>ppt_h</p:attrName>
                                        </p:attrNameLst>
                                      </p:cBhvr>
                                      <p:tavLst>
                                        <p:tav tm="0">
                                          <p:val>
                                            <p:strVal val="4/3*#ppt_h"/>
                                          </p:val>
                                        </p:tav>
                                        <p:tav tm="100000">
                                          <p:val>
                                            <p:strVal val="#ppt_h"/>
                                          </p:val>
                                        </p:tav>
                                      </p:tavLst>
                                    </p:anim>
                                  </p:childTnLst>
                                </p:cTn>
                              </p:par>
                            </p:childTnLst>
                          </p:cTn>
                        </p:par>
                        <p:par>
                          <p:cTn id="57" fill="hold">
                            <p:stCondLst>
                              <p:cond delay="4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4513" name="69 Imagen" descr="Diapositiva2"/>
          <p:cNvPicPr>
            <a:picLocks noGrp="1" noChangeAspect="1"/>
          </p:cNvPicPr>
          <p:nvPr isPhoto="1"/>
        </p:nvPicPr>
        <p:blipFill>
          <a:blip r:embed="rId2" cstate="print"/>
          <a:stretch>
            <a:fillRect/>
          </a:stretch>
        </p:blipFill>
        <p:spPr bwMode="auto">
          <a:xfrm>
            <a:off x="0" y="794"/>
            <a:ext cx="4932040" cy="5714206"/>
          </a:xfrm>
          <a:prstGeom prst="rect">
            <a:avLst/>
          </a:prstGeom>
          <a:noFill/>
          <a:ln w="9525">
            <a:noFill/>
            <a:miter lim="800000"/>
            <a:headEnd/>
            <a:tailEnd/>
          </a:ln>
        </p:spPr>
      </p:pic>
      <p:pic>
        <p:nvPicPr>
          <p:cNvPr id="11" name="10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339977" y="0"/>
            <a:ext cx="2664071"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0"/>
            <a:ext cx="2339975" cy="1417638"/>
          </a:xfrm>
          <a:prstGeom prst="rect">
            <a:avLst/>
          </a:prstGeom>
          <a:solidFill>
            <a:schemeClr val="bg1"/>
          </a:solidFill>
          <a:ln w="9525">
            <a:noFill/>
            <a:miter lim="800000"/>
            <a:headEnd/>
            <a:tailEnd/>
          </a:ln>
        </p:spPr>
      </p:pic>
      <p:pic>
        <p:nvPicPr>
          <p:cNvPr id="27" name="2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339977" y="1344613"/>
            <a:ext cx="2592063" cy="1512887"/>
          </a:xfrm>
          <a:prstGeom prst="rect">
            <a:avLst/>
          </a:prstGeom>
          <a:solidFill>
            <a:schemeClr val="bg1"/>
          </a:solidFill>
          <a:ln w="9525">
            <a:noFill/>
            <a:miter lim="800000"/>
            <a:headEnd/>
            <a:tailEnd/>
          </a:ln>
        </p:spPr>
      </p:pic>
      <p:pic>
        <p:nvPicPr>
          <p:cNvPr id="29" name="2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1344613"/>
            <a:ext cx="2339975" cy="1512887"/>
          </a:xfrm>
          <a:prstGeom prst="rect">
            <a:avLst/>
          </a:prstGeom>
          <a:solidFill>
            <a:schemeClr val="bg1"/>
          </a:solidFill>
          <a:ln w="9525">
            <a:noFill/>
            <a:miter lim="800000"/>
            <a:headEnd/>
            <a:tailEnd/>
          </a:ln>
        </p:spPr>
      </p:pic>
      <p:pic>
        <p:nvPicPr>
          <p:cNvPr id="43" name="4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339977" y="2857501"/>
            <a:ext cx="2592063"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2857501"/>
            <a:ext cx="2339975" cy="1439863"/>
          </a:xfrm>
          <a:prstGeom prst="rect">
            <a:avLst/>
          </a:prstGeom>
          <a:solidFill>
            <a:schemeClr val="bg1"/>
          </a:solidFill>
          <a:ln w="9525">
            <a:noFill/>
            <a:miter lim="800000"/>
            <a:headEnd/>
            <a:tailEnd/>
          </a:ln>
        </p:spPr>
      </p:pic>
      <p:pic>
        <p:nvPicPr>
          <p:cNvPr id="59" name="5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298700" y="4286251"/>
            <a:ext cx="2633340" cy="1428749"/>
          </a:xfrm>
          <a:prstGeom prst="rect">
            <a:avLst/>
          </a:prstGeom>
          <a:solidFill>
            <a:schemeClr val="bg1"/>
          </a:solidFill>
          <a:ln w="9525">
            <a:noFill/>
            <a:miter lim="800000"/>
            <a:headEnd/>
            <a:tailEnd/>
          </a:ln>
        </p:spPr>
      </p:pic>
      <p:pic>
        <p:nvPicPr>
          <p:cNvPr id="61" name="6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4286251"/>
            <a:ext cx="2339975" cy="1428750"/>
          </a:xfrm>
          <a:prstGeom prst="rect">
            <a:avLst/>
          </a:prstGeom>
          <a:solidFill>
            <a:schemeClr val="bg1"/>
          </a:solidFill>
          <a:ln w="9525">
            <a:noFill/>
            <a:miter lim="800000"/>
            <a:headEnd/>
            <a:tailEnd/>
          </a:ln>
        </p:spPr>
      </p:pic>
      <p:sp>
        <p:nvSpPr>
          <p:cNvPr id="12" name="11 CuadroTexto"/>
          <p:cNvSpPr txBox="1"/>
          <p:nvPr/>
        </p:nvSpPr>
        <p:spPr>
          <a:xfrm>
            <a:off x="5004048" y="1417340"/>
            <a:ext cx="3888432"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Fue precisamente este héroe quien dio nombre al lugar que marcaba el extremo sur de los dominios de los tartesios: las Columnas de Hércules, las dos elevaciones -el peñón de Gibraltar en Europa y el monte Musa en África- que marcan el extremo occidental del Mediterráneo.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erris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13"/>
                                        </p:tgtEl>
                                      </p:cBhvr>
                                    </p:animEffect>
                                    <p:set>
                                      <p:cBhvr>
                                        <p:cTn id="7" dur="1" fill="hold">
                                          <p:stCondLst>
                                            <p:cond delay="3999"/>
                                          </p:stCondLst>
                                        </p:cTn>
                                        <p:tgtEl>
                                          <p:spTgt spid="1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29"/>
                                        </p:tgtEl>
                                      </p:cBhvr>
                                    </p:animEffect>
                                    <p:set>
                                      <p:cBhvr>
                                        <p:cTn id="13" dur="1" fill="hold">
                                          <p:stCondLst>
                                            <p:cond delay="3999"/>
                                          </p:stCondLst>
                                        </p:cTn>
                                        <p:tgtEl>
                                          <p:spTgt spid="29"/>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4000"/>
                                        <p:tgtEl>
                                          <p:spTgt spid="27"/>
                                        </p:tgtEl>
                                      </p:cBhvr>
                                    </p:animEffect>
                                    <p:set>
                                      <p:cBhvr>
                                        <p:cTn id="16" dur="1" fill="hold">
                                          <p:stCondLst>
                                            <p:cond delay="3999"/>
                                          </p:stCondLst>
                                        </p:cTn>
                                        <p:tgtEl>
                                          <p:spTgt spid="27"/>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4000"/>
                                        <p:tgtEl>
                                          <p:spTgt spid="45"/>
                                        </p:tgtEl>
                                      </p:cBhvr>
                                    </p:animEffect>
                                    <p:set>
                                      <p:cBhvr>
                                        <p:cTn id="19" dur="1" fill="hold">
                                          <p:stCondLst>
                                            <p:cond delay="3999"/>
                                          </p:stCondLst>
                                        </p:cTn>
                                        <p:tgtEl>
                                          <p:spTgt spid="45"/>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4000"/>
                                        <p:tgtEl>
                                          <p:spTgt spid="43"/>
                                        </p:tgtEl>
                                      </p:cBhvr>
                                    </p:animEffect>
                                    <p:set>
                                      <p:cBhvr>
                                        <p:cTn id="22" dur="1" fill="hold">
                                          <p:stCondLst>
                                            <p:cond delay="3999"/>
                                          </p:stCondLst>
                                        </p:cTn>
                                        <p:tgtEl>
                                          <p:spTgt spid="43"/>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4000"/>
                                        <p:tgtEl>
                                          <p:spTgt spid="61"/>
                                        </p:tgtEl>
                                      </p:cBhvr>
                                    </p:animEffect>
                                    <p:set>
                                      <p:cBhvr>
                                        <p:cTn id="25" dur="1" fill="hold">
                                          <p:stCondLst>
                                            <p:cond delay="3999"/>
                                          </p:stCondLst>
                                        </p:cTn>
                                        <p:tgtEl>
                                          <p:spTgt spid="61"/>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4000"/>
                                        <p:tgtEl>
                                          <p:spTgt spid="59"/>
                                        </p:tgtEl>
                                      </p:cBhvr>
                                    </p:animEffect>
                                    <p:set>
                                      <p:cBhvr>
                                        <p:cTn id="28" dur="1" fill="hold">
                                          <p:stCondLst>
                                            <p:cond delay="3999"/>
                                          </p:stCondLst>
                                        </p:cTn>
                                        <p:tgtEl>
                                          <p:spTgt spid="59"/>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64513"/>
                                        </p:tgtEl>
                                        <p:attrNameLst>
                                          <p:attrName>style.visibility</p:attrName>
                                        </p:attrNameLst>
                                      </p:cBhvr>
                                      <p:to>
                                        <p:strVal val="visible"/>
                                      </p:to>
                                    </p:set>
                                    <p:anim calcmode="lin" valueType="num">
                                      <p:cBhvr>
                                        <p:cTn id="31" dur="4000" fill="hold"/>
                                        <p:tgtEl>
                                          <p:spTgt spid="64513"/>
                                        </p:tgtEl>
                                        <p:attrNameLst>
                                          <p:attrName>ppt_w</p:attrName>
                                        </p:attrNameLst>
                                      </p:cBhvr>
                                      <p:tavLst>
                                        <p:tav tm="0">
                                          <p:val>
                                            <p:strVal val="2/3*#ppt_w"/>
                                          </p:val>
                                        </p:tav>
                                        <p:tav tm="100000">
                                          <p:val>
                                            <p:strVal val="#ppt_w"/>
                                          </p:val>
                                        </p:tav>
                                      </p:tavLst>
                                    </p:anim>
                                    <p:anim calcmode="lin" valueType="num">
                                      <p:cBhvr>
                                        <p:cTn id="32" dur="4000" fill="hold"/>
                                        <p:tgtEl>
                                          <p:spTgt spid="64513"/>
                                        </p:tgtEl>
                                        <p:attrNameLst>
                                          <p:attrName>ppt_h</p:attrName>
                                        </p:attrNameLst>
                                      </p:cBhvr>
                                      <p:tavLst>
                                        <p:tav tm="0">
                                          <p:val>
                                            <p:strVal val="2/3*#ppt_h"/>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1"/>
                                          </p:val>
                                        </p:tav>
                                        <p:tav tm="100000">
                                          <p:val>
                                            <p:strVal val="#ppt_x"/>
                                          </p:val>
                                        </p:tav>
                                      </p:tavLst>
                                    </p:anim>
                                    <p:anim calcmode="lin" valueType="num">
                                      <p:cBhvr>
                                        <p:cTn id="3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90" name="67 Imagen" descr="Diapositiva9"/>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36854" y="2"/>
            <a:ext cx="2307146" cy="1417339"/>
          </a:xfrm>
          <a:prstGeom prst="rect">
            <a:avLst/>
          </a:prstGeom>
          <a:solidFill>
            <a:schemeClr val="bg1"/>
          </a:solidFill>
          <a:ln>
            <a:noFill/>
          </a:ln>
        </p:spPr>
      </p:pic>
      <p:pic>
        <p:nvPicPr>
          <p:cNvPr id="7" name="6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59028" y="0"/>
            <a:ext cx="2317229" cy="1417341"/>
          </a:xfrm>
          <a:prstGeom prst="rect">
            <a:avLst/>
          </a:prstGeom>
          <a:solidFill>
            <a:schemeClr val="bg1"/>
          </a:solidFill>
          <a:ln>
            <a:noFill/>
          </a:ln>
        </p:spPr>
      </p:pic>
      <p:pic>
        <p:nvPicPr>
          <p:cNvPr id="9" name="8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86000" y="2"/>
            <a:ext cx="2286000" cy="1417339"/>
          </a:xfrm>
          <a:prstGeom prst="rect">
            <a:avLst/>
          </a:prstGeom>
          <a:solidFill>
            <a:schemeClr val="bg1"/>
          </a:solidFill>
          <a:ln>
            <a:noFill/>
          </a:ln>
        </p:spPr>
      </p:pic>
      <p:pic>
        <p:nvPicPr>
          <p:cNvPr id="11" name="10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2"/>
            <a:ext cx="2339752" cy="1417339"/>
          </a:xfrm>
          <a:prstGeom prst="rect">
            <a:avLst/>
          </a:prstGeom>
          <a:solidFill>
            <a:schemeClr val="bg1"/>
          </a:solidFill>
          <a:ln>
            <a:noFill/>
          </a:ln>
        </p:spPr>
      </p:pic>
      <p:pic>
        <p:nvPicPr>
          <p:cNvPr id="21" name="20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76256" y="1417340"/>
            <a:ext cx="2267744" cy="1440160"/>
          </a:xfrm>
          <a:prstGeom prst="rect">
            <a:avLst/>
          </a:prstGeom>
          <a:solidFill>
            <a:schemeClr val="bg1"/>
          </a:solidFill>
          <a:ln>
            <a:noFill/>
          </a:ln>
        </p:spPr>
      </p:pic>
      <p:pic>
        <p:nvPicPr>
          <p:cNvPr id="23" name="22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50854" y="1345332"/>
            <a:ext cx="2325402" cy="1512167"/>
          </a:xfrm>
          <a:prstGeom prst="rect">
            <a:avLst/>
          </a:prstGeom>
          <a:solidFill>
            <a:schemeClr val="bg1"/>
          </a:solidFill>
          <a:ln>
            <a:noFill/>
          </a:ln>
        </p:spPr>
      </p:pic>
      <p:pic>
        <p:nvPicPr>
          <p:cNvPr id="25" name="24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77828" y="1345332"/>
            <a:ext cx="2294173" cy="1512167"/>
          </a:xfrm>
          <a:prstGeom prst="rect">
            <a:avLst/>
          </a:prstGeom>
          <a:solidFill>
            <a:schemeClr val="bg1"/>
          </a:solidFill>
          <a:ln>
            <a:noFill/>
          </a:ln>
        </p:spPr>
      </p:pic>
      <p:pic>
        <p:nvPicPr>
          <p:cNvPr id="27" name="26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4" y="1345332"/>
            <a:ext cx="2347926" cy="1512167"/>
          </a:xfrm>
          <a:prstGeom prst="rect">
            <a:avLst/>
          </a:prstGeom>
          <a:solidFill>
            <a:schemeClr val="bg1"/>
          </a:solidFill>
          <a:ln>
            <a:noFill/>
          </a:ln>
        </p:spPr>
      </p:pic>
      <p:pic>
        <p:nvPicPr>
          <p:cNvPr id="37" name="3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50468" y="2857502"/>
            <a:ext cx="2293532" cy="1440159"/>
          </a:xfrm>
          <a:prstGeom prst="rect">
            <a:avLst/>
          </a:prstGeom>
          <a:solidFill>
            <a:schemeClr val="bg1"/>
          </a:solidFill>
          <a:ln>
            <a:noFill/>
          </a:ln>
        </p:spPr>
      </p:pic>
      <p:pic>
        <p:nvPicPr>
          <p:cNvPr id="39" name="38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640" y="2857502"/>
            <a:ext cx="2303616" cy="1440159"/>
          </a:xfrm>
          <a:prstGeom prst="rect">
            <a:avLst/>
          </a:prstGeom>
          <a:solidFill>
            <a:schemeClr val="bg1"/>
          </a:solidFill>
          <a:ln>
            <a:noFill/>
          </a:ln>
        </p:spPr>
      </p:pic>
      <p:pic>
        <p:nvPicPr>
          <p:cNvPr id="41" name="4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67744" y="2857502"/>
            <a:ext cx="2304256" cy="1440159"/>
          </a:xfrm>
          <a:prstGeom prst="rect">
            <a:avLst/>
          </a:prstGeom>
          <a:solidFill>
            <a:schemeClr val="bg1"/>
          </a:solidFill>
          <a:ln>
            <a:noFill/>
          </a:ln>
        </p:spPr>
      </p:pic>
      <p:pic>
        <p:nvPicPr>
          <p:cNvPr id="43" name="42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3" y="2857502"/>
            <a:ext cx="2275917" cy="1440159"/>
          </a:xfrm>
          <a:prstGeom prst="rect">
            <a:avLst/>
          </a:prstGeom>
          <a:solidFill>
            <a:schemeClr val="bg1"/>
          </a:solidFill>
          <a:ln>
            <a:noFill/>
          </a:ln>
        </p:spPr>
      </p:pic>
      <p:pic>
        <p:nvPicPr>
          <p:cNvPr id="53" name="52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50468" y="4286251"/>
            <a:ext cx="2293532" cy="1428749"/>
          </a:xfrm>
          <a:prstGeom prst="rect">
            <a:avLst/>
          </a:prstGeom>
          <a:solidFill>
            <a:schemeClr val="bg1"/>
          </a:solidFill>
          <a:ln>
            <a:noFill/>
          </a:ln>
        </p:spPr>
      </p:pic>
      <p:pic>
        <p:nvPicPr>
          <p:cNvPr id="55" name="54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642" y="4286251"/>
            <a:ext cx="2303615" cy="1428749"/>
          </a:xfrm>
          <a:prstGeom prst="rect">
            <a:avLst/>
          </a:prstGeom>
          <a:solidFill>
            <a:schemeClr val="bg1"/>
          </a:solidFill>
          <a:ln>
            <a:noFill/>
          </a:ln>
        </p:spPr>
      </p:pic>
      <p:pic>
        <p:nvPicPr>
          <p:cNvPr id="57" name="56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67744" y="4286251"/>
            <a:ext cx="2304256" cy="1428749"/>
          </a:xfrm>
          <a:prstGeom prst="rect">
            <a:avLst/>
          </a:prstGeom>
          <a:solidFill>
            <a:schemeClr val="bg1"/>
          </a:solidFill>
          <a:ln>
            <a:noFill/>
          </a:ln>
        </p:spPr>
      </p:pic>
      <p:pic>
        <p:nvPicPr>
          <p:cNvPr id="59" name="58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3" y="4286251"/>
            <a:ext cx="2275917" cy="1428749"/>
          </a:xfrm>
          <a:prstGeom prst="rect">
            <a:avLst/>
          </a:prstGeom>
          <a:solidFill>
            <a:schemeClr val="bg1"/>
          </a:solidFill>
          <a:ln>
            <a:noFill/>
          </a:ln>
        </p:spPr>
      </p:pic>
      <p:sp>
        <p:nvSpPr>
          <p:cNvPr id="19" name="18 CuadroTexto"/>
          <p:cNvSpPr txBox="1"/>
          <p:nvPr/>
        </p:nvSpPr>
        <p:spPr>
          <a:xfrm>
            <a:off x="179512" y="4369668"/>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Tropa fundada en el año III de la Fiesta (1992) que toma el nombre de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habitantes de un antiguo reino íbero que podríamos situar en la Andalucía occidental que ha dejado para la posteridad fabulosos tesoros, dignos de toda admiración, como el tesoro del Carambolo (Sevilla) en el que demostraron su maestría como orfebres.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8000">
        <p14:ferris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11"/>
                                        </p:tgtEl>
                                      </p:cBhvr>
                                    </p:animEffect>
                                    <p:set>
                                      <p:cBhvr>
                                        <p:cTn id="7" dur="1" fill="hold">
                                          <p:stCondLst>
                                            <p:cond delay="3999"/>
                                          </p:stCondLst>
                                        </p:cTn>
                                        <p:tgtEl>
                                          <p:spTgt spid="11"/>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4000"/>
                                        <p:tgtEl>
                                          <p:spTgt spid="27"/>
                                        </p:tgtEl>
                                      </p:cBhvr>
                                    </p:animEffect>
                                    <p:set>
                                      <p:cBhvr>
                                        <p:cTn id="10" dur="1" fill="hold">
                                          <p:stCondLst>
                                            <p:cond delay="3999"/>
                                          </p:stCondLst>
                                        </p:cTn>
                                        <p:tgtEl>
                                          <p:spTgt spid="27"/>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43"/>
                                        </p:tgtEl>
                                      </p:cBhvr>
                                    </p:animEffect>
                                    <p:set>
                                      <p:cBhvr>
                                        <p:cTn id="13" dur="1" fill="hold">
                                          <p:stCondLst>
                                            <p:cond delay="3999"/>
                                          </p:stCondLst>
                                        </p:cTn>
                                        <p:tgtEl>
                                          <p:spTgt spid="43"/>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4000"/>
                                        <p:tgtEl>
                                          <p:spTgt spid="59"/>
                                        </p:tgtEl>
                                      </p:cBhvr>
                                    </p:animEffect>
                                    <p:set>
                                      <p:cBhvr>
                                        <p:cTn id="16" dur="1" fill="hold">
                                          <p:stCondLst>
                                            <p:cond delay="3999"/>
                                          </p:stCondLst>
                                        </p:cTn>
                                        <p:tgtEl>
                                          <p:spTgt spid="59"/>
                                        </p:tgtEl>
                                        <p:attrNameLst>
                                          <p:attrName>style.visibility</p:attrName>
                                        </p:attrNameLst>
                                      </p:cBhvr>
                                      <p:to>
                                        <p:strVal val="hidden"/>
                                      </p:to>
                                    </p:set>
                                  </p:childTnLst>
                                </p:cTn>
                              </p:par>
                              <p:par>
                                <p:cTn id="17" presetID="18" presetClass="exit" presetSubtype="12" fill="hold" nodeType="withEffect">
                                  <p:stCondLst>
                                    <p:cond delay="0"/>
                                  </p:stCondLst>
                                  <p:childTnLst>
                                    <p:animEffect transition="out" filter="strips(downLeft)">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18" presetClass="exit" presetSubtype="12" fill="hold" nodeType="withEffect">
                                  <p:stCondLst>
                                    <p:cond delay="0"/>
                                  </p:stCondLst>
                                  <p:childTnLst>
                                    <p:animEffect transition="out" filter="strips(downLeft)">
                                      <p:cBhvr>
                                        <p:cTn id="21" dur="4000"/>
                                        <p:tgtEl>
                                          <p:spTgt spid="25"/>
                                        </p:tgtEl>
                                      </p:cBhvr>
                                    </p:animEffect>
                                    <p:set>
                                      <p:cBhvr>
                                        <p:cTn id="22" dur="1" fill="hold">
                                          <p:stCondLst>
                                            <p:cond delay="3999"/>
                                          </p:stCondLst>
                                        </p:cTn>
                                        <p:tgtEl>
                                          <p:spTgt spid="25"/>
                                        </p:tgtEl>
                                        <p:attrNameLst>
                                          <p:attrName>style.visibility</p:attrName>
                                        </p:attrNameLst>
                                      </p:cBhvr>
                                      <p:to>
                                        <p:strVal val="hidden"/>
                                      </p:to>
                                    </p:set>
                                  </p:childTnLst>
                                </p:cTn>
                              </p:par>
                              <p:par>
                                <p:cTn id="23" presetID="18" presetClass="exit" presetSubtype="12" fill="hold" nodeType="withEffect">
                                  <p:stCondLst>
                                    <p:cond delay="0"/>
                                  </p:stCondLst>
                                  <p:childTnLst>
                                    <p:animEffect transition="out" filter="strips(downLeft)">
                                      <p:cBhvr>
                                        <p:cTn id="24" dur="4000"/>
                                        <p:tgtEl>
                                          <p:spTgt spid="41"/>
                                        </p:tgtEl>
                                      </p:cBhvr>
                                    </p:animEffect>
                                    <p:set>
                                      <p:cBhvr>
                                        <p:cTn id="25" dur="1" fill="hold">
                                          <p:stCondLst>
                                            <p:cond delay="3999"/>
                                          </p:stCondLst>
                                        </p:cTn>
                                        <p:tgtEl>
                                          <p:spTgt spid="41"/>
                                        </p:tgtEl>
                                        <p:attrNameLst>
                                          <p:attrName>style.visibility</p:attrName>
                                        </p:attrNameLst>
                                      </p:cBhvr>
                                      <p:to>
                                        <p:strVal val="hidden"/>
                                      </p:to>
                                    </p:set>
                                  </p:childTnLst>
                                </p:cTn>
                              </p:par>
                              <p:par>
                                <p:cTn id="26" presetID="18" presetClass="exit" presetSubtype="12" fill="hold" nodeType="withEffect">
                                  <p:stCondLst>
                                    <p:cond delay="0"/>
                                  </p:stCondLst>
                                  <p:childTnLst>
                                    <p:animEffect transition="out" filter="strips(downLeft)">
                                      <p:cBhvr>
                                        <p:cTn id="27" dur="4000"/>
                                        <p:tgtEl>
                                          <p:spTgt spid="57"/>
                                        </p:tgtEl>
                                      </p:cBhvr>
                                    </p:animEffect>
                                    <p:set>
                                      <p:cBhvr>
                                        <p:cTn id="28" dur="1" fill="hold">
                                          <p:stCondLst>
                                            <p:cond delay="3999"/>
                                          </p:stCondLst>
                                        </p:cTn>
                                        <p:tgtEl>
                                          <p:spTgt spid="57"/>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4000"/>
                                        <p:tgtEl>
                                          <p:spTgt spid="7"/>
                                        </p:tgtEl>
                                      </p:cBhvr>
                                    </p:animEffect>
                                    <p:set>
                                      <p:cBhvr>
                                        <p:cTn id="31" dur="1" fill="hold">
                                          <p:stCondLst>
                                            <p:cond delay="3999"/>
                                          </p:stCondLst>
                                        </p:cTn>
                                        <p:tgtEl>
                                          <p:spTgt spid="7"/>
                                        </p:tgtEl>
                                        <p:attrNameLst>
                                          <p:attrName>style.visibility</p:attrName>
                                        </p:attrNameLst>
                                      </p:cBhvr>
                                      <p:to>
                                        <p:strVal val="hidden"/>
                                      </p:to>
                                    </p:set>
                                  </p:childTnLst>
                                </p:cTn>
                              </p:par>
                              <p:par>
                                <p:cTn id="32" presetID="18" presetClass="exit" presetSubtype="12" fill="hold" nodeType="withEffect">
                                  <p:stCondLst>
                                    <p:cond delay="0"/>
                                  </p:stCondLst>
                                  <p:childTnLst>
                                    <p:animEffect transition="out" filter="strips(downLeft)">
                                      <p:cBhvr>
                                        <p:cTn id="33" dur="4000"/>
                                        <p:tgtEl>
                                          <p:spTgt spid="23"/>
                                        </p:tgtEl>
                                      </p:cBhvr>
                                    </p:animEffect>
                                    <p:set>
                                      <p:cBhvr>
                                        <p:cTn id="34" dur="1" fill="hold">
                                          <p:stCondLst>
                                            <p:cond delay="3999"/>
                                          </p:stCondLst>
                                        </p:cTn>
                                        <p:tgtEl>
                                          <p:spTgt spid="23"/>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4000"/>
                                        <p:tgtEl>
                                          <p:spTgt spid="39"/>
                                        </p:tgtEl>
                                      </p:cBhvr>
                                    </p:animEffect>
                                    <p:set>
                                      <p:cBhvr>
                                        <p:cTn id="37" dur="1" fill="hold">
                                          <p:stCondLst>
                                            <p:cond delay="3999"/>
                                          </p:stCondLst>
                                        </p:cTn>
                                        <p:tgtEl>
                                          <p:spTgt spid="39"/>
                                        </p:tgtEl>
                                        <p:attrNameLst>
                                          <p:attrName>style.visibility</p:attrName>
                                        </p:attrNameLst>
                                      </p:cBhvr>
                                      <p:to>
                                        <p:strVal val="hidden"/>
                                      </p:to>
                                    </p:set>
                                  </p:childTnLst>
                                </p:cTn>
                              </p:par>
                              <p:par>
                                <p:cTn id="38" presetID="18" presetClass="exit" presetSubtype="12" fill="hold" nodeType="withEffect">
                                  <p:stCondLst>
                                    <p:cond delay="0"/>
                                  </p:stCondLst>
                                  <p:childTnLst>
                                    <p:animEffect transition="out" filter="strips(downLeft)">
                                      <p:cBhvr>
                                        <p:cTn id="39" dur="4000"/>
                                        <p:tgtEl>
                                          <p:spTgt spid="55"/>
                                        </p:tgtEl>
                                      </p:cBhvr>
                                    </p:animEffect>
                                    <p:set>
                                      <p:cBhvr>
                                        <p:cTn id="40" dur="1" fill="hold">
                                          <p:stCondLst>
                                            <p:cond delay="3999"/>
                                          </p:stCondLst>
                                        </p:cTn>
                                        <p:tgtEl>
                                          <p:spTgt spid="55"/>
                                        </p:tgtEl>
                                        <p:attrNameLst>
                                          <p:attrName>style.visibility</p:attrName>
                                        </p:attrNameLst>
                                      </p:cBhvr>
                                      <p:to>
                                        <p:strVal val="hidden"/>
                                      </p:to>
                                    </p:set>
                                  </p:childTnLst>
                                </p:cTn>
                              </p:par>
                              <p:par>
                                <p:cTn id="41" presetID="18" presetClass="exit" presetSubtype="12" fill="hold" nodeType="withEffect">
                                  <p:stCondLst>
                                    <p:cond delay="0"/>
                                  </p:stCondLst>
                                  <p:childTnLst>
                                    <p:animEffect transition="out" filter="strips(downLeft)">
                                      <p:cBhvr>
                                        <p:cTn id="42" dur="4000"/>
                                        <p:tgtEl>
                                          <p:spTgt spid="5"/>
                                        </p:tgtEl>
                                      </p:cBhvr>
                                    </p:animEffect>
                                    <p:set>
                                      <p:cBhvr>
                                        <p:cTn id="43" dur="1" fill="hold">
                                          <p:stCondLst>
                                            <p:cond delay="3999"/>
                                          </p:stCondLst>
                                        </p:cTn>
                                        <p:tgtEl>
                                          <p:spTgt spid="5"/>
                                        </p:tgtEl>
                                        <p:attrNameLst>
                                          <p:attrName>style.visibility</p:attrName>
                                        </p:attrNameLst>
                                      </p:cBhvr>
                                      <p:to>
                                        <p:strVal val="hidden"/>
                                      </p:to>
                                    </p:set>
                                  </p:childTnLst>
                                </p:cTn>
                              </p:par>
                              <p:par>
                                <p:cTn id="44" presetID="18" presetClass="exit" presetSubtype="12" fill="hold" nodeType="withEffect">
                                  <p:stCondLst>
                                    <p:cond delay="0"/>
                                  </p:stCondLst>
                                  <p:childTnLst>
                                    <p:animEffect transition="out" filter="strips(downLeft)">
                                      <p:cBhvr>
                                        <p:cTn id="45" dur="4000"/>
                                        <p:tgtEl>
                                          <p:spTgt spid="21"/>
                                        </p:tgtEl>
                                      </p:cBhvr>
                                    </p:animEffect>
                                    <p:set>
                                      <p:cBhvr>
                                        <p:cTn id="46" dur="1" fill="hold">
                                          <p:stCondLst>
                                            <p:cond delay="3999"/>
                                          </p:stCondLst>
                                        </p:cTn>
                                        <p:tgtEl>
                                          <p:spTgt spid="21"/>
                                        </p:tgtEl>
                                        <p:attrNameLst>
                                          <p:attrName>style.visibility</p:attrName>
                                        </p:attrNameLst>
                                      </p:cBhvr>
                                      <p:to>
                                        <p:strVal val="hidden"/>
                                      </p:to>
                                    </p:set>
                                  </p:childTnLst>
                                </p:cTn>
                              </p:par>
                              <p:par>
                                <p:cTn id="47" presetID="18" presetClass="exit" presetSubtype="12" fill="hold" nodeType="withEffect">
                                  <p:stCondLst>
                                    <p:cond delay="0"/>
                                  </p:stCondLst>
                                  <p:childTnLst>
                                    <p:animEffect transition="out" filter="strips(downLeft)">
                                      <p:cBhvr>
                                        <p:cTn id="48" dur="4000"/>
                                        <p:tgtEl>
                                          <p:spTgt spid="37"/>
                                        </p:tgtEl>
                                      </p:cBhvr>
                                    </p:animEffect>
                                    <p:set>
                                      <p:cBhvr>
                                        <p:cTn id="49" dur="1" fill="hold">
                                          <p:stCondLst>
                                            <p:cond delay="3999"/>
                                          </p:stCondLst>
                                        </p:cTn>
                                        <p:tgtEl>
                                          <p:spTgt spid="37"/>
                                        </p:tgtEl>
                                        <p:attrNameLst>
                                          <p:attrName>style.visibility</p:attrName>
                                        </p:attrNameLst>
                                      </p:cBhvr>
                                      <p:to>
                                        <p:strVal val="hidden"/>
                                      </p:to>
                                    </p:set>
                                  </p:childTnLst>
                                </p:cTn>
                              </p:par>
                              <p:par>
                                <p:cTn id="50" presetID="18" presetClass="exit" presetSubtype="12" fill="hold" nodeType="withEffect">
                                  <p:stCondLst>
                                    <p:cond delay="0"/>
                                  </p:stCondLst>
                                  <p:childTnLst>
                                    <p:animEffect transition="out" filter="strips(downLeft)">
                                      <p:cBhvr>
                                        <p:cTn id="51" dur="4000"/>
                                        <p:tgtEl>
                                          <p:spTgt spid="53"/>
                                        </p:tgtEl>
                                      </p:cBhvr>
                                    </p:animEffect>
                                    <p:set>
                                      <p:cBhvr>
                                        <p:cTn id="52" dur="1" fill="hold">
                                          <p:stCondLst>
                                            <p:cond delay="3999"/>
                                          </p:stCondLst>
                                        </p:cTn>
                                        <p:tgtEl>
                                          <p:spTgt spid="53"/>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12290"/>
                                        </p:tgtEl>
                                        <p:attrNameLst>
                                          <p:attrName>style.visibility</p:attrName>
                                        </p:attrNameLst>
                                      </p:cBhvr>
                                      <p:to>
                                        <p:strVal val="visible"/>
                                      </p:to>
                                    </p:set>
                                    <p:anim calcmode="lin" valueType="num">
                                      <p:cBhvr>
                                        <p:cTn id="55" dur="4000" fill="hold"/>
                                        <p:tgtEl>
                                          <p:spTgt spid="12290"/>
                                        </p:tgtEl>
                                        <p:attrNameLst>
                                          <p:attrName>ppt_w</p:attrName>
                                        </p:attrNameLst>
                                      </p:cBhvr>
                                      <p:tavLst>
                                        <p:tav tm="0">
                                          <p:val>
                                            <p:strVal val="4/3*#ppt_w"/>
                                          </p:val>
                                        </p:tav>
                                        <p:tav tm="100000">
                                          <p:val>
                                            <p:strVal val="#ppt_w"/>
                                          </p:val>
                                        </p:tav>
                                      </p:tavLst>
                                    </p:anim>
                                    <p:anim calcmode="lin" valueType="num">
                                      <p:cBhvr>
                                        <p:cTn id="56" dur="4000" fill="hold"/>
                                        <p:tgtEl>
                                          <p:spTgt spid="12290"/>
                                        </p:tgtEl>
                                        <p:attrNameLst>
                                          <p:attrName>ppt_h</p:attrName>
                                        </p:attrNameLst>
                                      </p:cBhvr>
                                      <p:tavLst>
                                        <p:tav tm="0">
                                          <p:val>
                                            <p:strVal val="4/3*#ppt_h"/>
                                          </p:val>
                                        </p:tav>
                                        <p:tav tm="100000">
                                          <p:val>
                                            <p:strVal val="#ppt_h"/>
                                          </p:val>
                                        </p:tav>
                                      </p:tavLst>
                                    </p:anim>
                                  </p:childTnLst>
                                </p:cTn>
                              </p:par>
                            </p:childTnLst>
                          </p:cTn>
                        </p:par>
                        <p:par>
                          <p:cTn id="57" fill="hold">
                            <p:stCondLst>
                              <p:cond delay="4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67 Imagen" descr="Diapositiva8"/>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2"/>
            <a:ext cx="3068034" cy="1849388"/>
          </a:xfrm>
          <a:prstGeom prst="rect">
            <a:avLst/>
          </a:prstGeom>
          <a:solidFill>
            <a:schemeClr val="bg1"/>
          </a:solidFill>
          <a:ln>
            <a:noFill/>
          </a:ln>
        </p:spPr>
      </p:pic>
      <p:pic>
        <p:nvPicPr>
          <p:cNvPr id="8" name="7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0"/>
            <a:ext cx="3024336" cy="1849388"/>
          </a:xfrm>
          <a:prstGeom prst="rect">
            <a:avLst/>
          </a:prstGeom>
          <a:solidFill>
            <a:schemeClr val="bg1"/>
          </a:solidFill>
          <a:ln>
            <a:noFill/>
          </a:ln>
        </p:spPr>
      </p:pic>
      <p:pic>
        <p:nvPicPr>
          <p:cNvPr id="11" name="1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2"/>
            <a:ext cx="3059832" cy="1849388"/>
          </a:xfrm>
          <a:prstGeom prst="rect">
            <a:avLst/>
          </a:prstGeom>
          <a:solidFill>
            <a:schemeClr val="bg1"/>
          </a:solidFill>
          <a:ln>
            <a:noFill/>
          </a:ln>
        </p:spPr>
      </p:pic>
      <p:pic>
        <p:nvPicPr>
          <p:cNvPr id="28" name="27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9" y="1849388"/>
            <a:ext cx="3059862" cy="1944216"/>
          </a:xfrm>
          <a:prstGeom prst="rect">
            <a:avLst/>
          </a:prstGeom>
          <a:solidFill>
            <a:schemeClr val="bg1"/>
          </a:solidFill>
          <a:ln>
            <a:noFill/>
          </a:ln>
        </p:spPr>
      </p:pic>
      <p:pic>
        <p:nvPicPr>
          <p:cNvPr id="32" name="3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1705372"/>
            <a:ext cx="3096344" cy="2160240"/>
          </a:xfrm>
          <a:prstGeom prst="rect">
            <a:avLst/>
          </a:prstGeom>
          <a:solidFill>
            <a:schemeClr val="bg1"/>
          </a:solidFill>
          <a:ln>
            <a:noFill/>
          </a:ln>
        </p:spPr>
      </p:pic>
      <p:pic>
        <p:nvPicPr>
          <p:cNvPr id="35" name="34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 y="1849388"/>
            <a:ext cx="3059831" cy="1944216"/>
          </a:xfrm>
          <a:prstGeom prst="rect">
            <a:avLst/>
          </a:prstGeom>
          <a:solidFill>
            <a:schemeClr val="bg1"/>
          </a:solidFill>
          <a:ln>
            <a:noFill/>
          </a:ln>
        </p:spPr>
      </p:pic>
      <p:pic>
        <p:nvPicPr>
          <p:cNvPr id="52" name="51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3793604"/>
            <a:ext cx="3052300" cy="1921396"/>
          </a:xfrm>
          <a:prstGeom prst="rect">
            <a:avLst/>
          </a:prstGeom>
          <a:solidFill>
            <a:schemeClr val="bg1"/>
          </a:solidFill>
          <a:ln>
            <a:noFill/>
          </a:ln>
        </p:spPr>
      </p:pic>
      <p:pic>
        <p:nvPicPr>
          <p:cNvPr id="56" name="55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3793604"/>
            <a:ext cx="3024336" cy="1921396"/>
          </a:xfrm>
          <a:prstGeom prst="rect">
            <a:avLst/>
          </a:prstGeom>
          <a:solidFill>
            <a:schemeClr val="bg1"/>
          </a:solidFill>
          <a:ln>
            <a:noFill/>
          </a:ln>
        </p:spPr>
      </p:pic>
      <p:pic>
        <p:nvPicPr>
          <p:cNvPr id="59" name="58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3793604"/>
            <a:ext cx="3059832" cy="1921396"/>
          </a:xfrm>
          <a:prstGeom prst="rect">
            <a:avLst/>
          </a:prstGeom>
          <a:solidFill>
            <a:schemeClr val="bg1"/>
          </a:solidFill>
          <a:ln>
            <a:noFill/>
          </a:ln>
        </p:spPr>
      </p:pic>
      <p:sp>
        <p:nvSpPr>
          <p:cNvPr id="12" name="11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Actualmente la tropa Reino de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cuenta con varios símbolos que los representan siendo el principal, el formado por una T, cruzada por una </a:t>
            </a:r>
            <a:r>
              <a:rPr lang="es-ES" i="1" dirty="0" err="1" smtClean="0">
                <a:effectLst>
                  <a:glow rad="101600">
                    <a:srgbClr val="C00000">
                      <a:alpha val="60000"/>
                    </a:srgbClr>
                  </a:glow>
                  <a:outerShdw blurRad="38100" dist="38100" dir="2700000" algn="tl">
                    <a:srgbClr val="000000">
                      <a:alpha val="43137"/>
                    </a:srgbClr>
                  </a:outerShdw>
                </a:effectLst>
              </a:rPr>
              <a:t>falcata</a:t>
            </a:r>
            <a:r>
              <a:rPr lang="es-ES" i="1" dirty="0" smtClean="0">
                <a:effectLst>
                  <a:glow rad="101600">
                    <a:srgbClr val="C00000">
                      <a:alpha val="60000"/>
                    </a:srgbClr>
                  </a:glow>
                  <a:outerShdw blurRad="38100" dist="38100" dir="2700000" algn="tl">
                    <a:srgbClr val="000000">
                      <a:alpha val="43137"/>
                    </a:srgbClr>
                  </a:outerShdw>
                </a:effectLst>
              </a:rPr>
              <a:t> y una lanza, armas que utilizan durante los desfiles y otros actos.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conveyor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4000"/>
                                        <p:tgtEl>
                                          <p:spTgt spid="11"/>
                                        </p:tgtEl>
                                      </p:cBhvr>
                                    </p:animEffect>
                                    <p:set>
                                      <p:cBhvr>
                                        <p:cTn id="7" dur="1" fill="hold">
                                          <p:stCondLst>
                                            <p:cond delay="3999"/>
                                          </p:stCondLst>
                                        </p:cTn>
                                        <p:tgtEl>
                                          <p:spTgt spid="11"/>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21" presetClass="exit" presetSubtype="2" fill="hold" nodeType="withEffect">
                                  <p:stCondLst>
                                    <p:cond delay="0"/>
                                  </p:stCondLst>
                                  <p:childTnLst>
                                    <p:animEffect transition="out" filter="wheel(2)">
                                      <p:cBhvr>
                                        <p:cTn id="15" dur="4000"/>
                                        <p:tgtEl>
                                          <p:spTgt spid="28"/>
                                        </p:tgtEl>
                                      </p:cBhvr>
                                    </p:animEffect>
                                    <p:set>
                                      <p:cBhvr>
                                        <p:cTn id="16" dur="1" fill="hold">
                                          <p:stCondLst>
                                            <p:cond delay="3999"/>
                                          </p:stCondLst>
                                        </p:cTn>
                                        <p:tgtEl>
                                          <p:spTgt spid="28"/>
                                        </p:tgtEl>
                                        <p:attrNameLst>
                                          <p:attrName>style.visibility</p:attrName>
                                        </p:attrNameLst>
                                      </p:cBhvr>
                                      <p:to>
                                        <p:strVal val="hidden"/>
                                      </p:to>
                                    </p:set>
                                  </p:childTnLst>
                                </p:cTn>
                              </p:par>
                              <p:par>
                                <p:cTn id="17" presetID="21" presetClass="exit" presetSubtype="2" fill="hold" nodeType="withEffect">
                                  <p:stCondLst>
                                    <p:cond delay="0"/>
                                  </p:stCondLst>
                                  <p:childTnLst>
                                    <p:animEffect transition="out" filter="wheel(2)">
                                      <p:cBhvr>
                                        <p:cTn id="18" dur="4000"/>
                                        <p:tgtEl>
                                          <p:spTgt spid="32"/>
                                        </p:tgtEl>
                                      </p:cBhvr>
                                    </p:animEffect>
                                    <p:set>
                                      <p:cBhvr>
                                        <p:cTn id="19" dur="1" fill="hold">
                                          <p:stCondLst>
                                            <p:cond delay="3999"/>
                                          </p:stCondLst>
                                        </p:cTn>
                                        <p:tgtEl>
                                          <p:spTgt spid="32"/>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4000"/>
                                        <p:tgtEl>
                                          <p:spTgt spid="35"/>
                                        </p:tgtEl>
                                      </p:cBhvr>
                                    </p:animEffect>
                                    <p:set>
                                      <p:cBhvr>
                                        <p:cTn id="22" dur="1" fill="hold">
                                          <p:stCondLst>
                                            <p:cond delay="3999"/>
                                          </p:stCondLst>
                                        </p:cTn>
                                        <p:tgtEl>
                                          <p:spTgt spid="35"/>
                                        </p:tgtEl>
                                        <p:attrNameLst>
                                          <p:attrName>style.visibility</p:attrName>
                                        </p:attrNameLst>
                                      </p:cBhvr>
                                      <p:to>
                                        <p:strVal val="hidden"/>
                                      </p:to>
                                    </p:set>
                                  </p:childTnLst>
                                </p:cTn>
                              </p:par>
                              <p:par>
                                <p:cTn id="23" presetID="21" presetClass="exit" presetSubtype="2" fill="hold" nodeType="withEffect">
                                  <p:stCondLst>
                                    <p:cond delay="0"/>
                                  </p:stCondLst>
                                  <p:childTnLst>
                                    <p:animEffect transition="out" filter="wheel(2)">
                                      <p:cBhvr>
                                        <p:cTn id="24" dur="4000"/>
                                        <p:tgtEl>
                                          <p:spTgt spid="59"/>
                                        </p:tgtEl>
                                      </p:cBhvr>
                                    </p:animEffect>
                                    <p:set>
                                      <p:cBhvr>
                                        <p:cTn id="25" dur="1" fill="hold">
                                          <p:stCondLst>
                                            <p:cond delay="3999"/>
                                          </p:stCondLst>
                                        </p:cTn>
                                        <p:tgtEl>
                                          <p:spTgt spid="59"/>
                                        </p:tgtEl>
                                        <p:attrNameLst>
                                          <p:attrName>style.visibility</p:attrName>
                                        </p:attrNameLst>
                                      </p:cBhvr>
                                      <p:to>
                                        <p:strVal val="hidden"/>
                                      </p:to>
                                    </p:set>
                                  </p:childTnLst>
                                </p:cTn>
                              </p:par>
                              <p:par>
                                <p:cTn id="26" presetID="21" presetClass="exit" presetSubtype="2" fill="hold" nodeType="withEffect">
                                  <p:stCondLst>
                                    <p:cond delay="0"/>
                                  </p:stCondLst>
                                  <p:childTnLst>
                                    <p:animEffect transition="out" filter="wheel(2)">
                                      <p:cBhvr>
                                        <p:cTn id="27" dur="4000"/>
                                        <p:tgtEl>
                                          <p:spTgt spid="56"/>
                                        </p:tgtEl>
                                      </p:cBhvr>
                                    </p:animEffect>
                                    <p:set>
                                      <p:cBhvr>
                                        <p:cTn id="28" dur="1" fill="hold">
                                          <p:stCondLst>
                                            <p:cond delay="3999"/>
                                          </p:stCondLst>
                                        </p:cTn>
                                        <p:tgtEl>
                                          <p:spTgt spid="56"/>
                                        </p:tgtEl>
                                        <p:attrNameLst>
                                          <p:attrName>style.visibility</p:attrName>
                                        </p:attrNameLst>
                                      </p:cBhvr>
                                      <p:to>
                                        <p:strVal val="hidden"/>
                                      </p:to>
                                    </p:set>
                                  </p:childTnLst>
                                </p:cTn>
                              </p:par>
                              <p:par>
                                <p:cTn id="29" presetID="21" presetClass="exit" presetSubtype="2" fill="hold" nodeType="withEffect">
                                  <p:stCondLst>
                                    <p:cond delay="0"/>
                                  </p:stCondLst>
                                  <p:childTnLst>
                                    <p:animEffect transition="out" filter="wheel(2)">
                                      <p:cBhvr>
                                        <p:cTn id="30" dur="4000"/>
                                        <p:tgtEl>
                                          <p:spTgt spid="52"/>
                                        </p:tgtEl>
                                      </p:cBhvr>
                                    </p:animEffect>
                                    <p:set>
                                      <p:cBhvr>
                                        <p:cTn id="31" dur="1" fill="hold">
                                          <p:stCondLst>
                                            <p:cond delay="3999"/>
                                          </p:stCondLst>
                                        </p:cTn>
                                        <p:tgtEl>
                                          <p:spTgt spid="52"/>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11266"/>
                                        </p:tgtEl>
                                        <p:attrNameLst>
                                          <p:attrName>style.visibility</p:attrName>
                                        </p:attrNameLst>
                                      </p:cBhvr>
                                      <p:to>
                                        <p:strVal val="visible"/>
                                      </p:to>
                                    </p:set>
                                    <p:anim calcmode="lin" valueType="num">
                                      <p:cBhvr>
                                        <p:cTn id="34" dur="4000" fill="hold"/>
                                        <p:tgtEl>
                                          <p:spTgt spid="11266"/>
                                        </p:tgtEl>
                                        <p:attrNameLst>
                                          <p:attrName>ppt_w</p:attrName>
                                        </p:attrNameLst>
                                      </p:cBhvr>
                                      <p:tavLst>
                                        <p:tav tm="0">
                                          <p:val>
                                            <p:strVal val="4/3*#ppt_w"/>
                                          </p:val>
                                        </p:tav>
                                        <p:tav tm="100000">
                                          <p:val>
                                            <p:strVal val="#ppt_w"/>
                                          </p:val>
                                        </p:tav>
                                      </p:tavLst>
                                    </p:anim>
                                    <p:anim calcmode="lin" valueType="num">
                                      <p:cBhvr>
                                        <p:cTn id="35" dur="4000" fill="hold"/>
                                        <p:tgtEl>
                                          <p:spTgt spid="11266"/>
                                        </p:tgtEl>
                                        <p:attrNameLst>
                                          <p:attrName>ppt_h</p:attrName>
                                        </p:attrNameLst>
                                      </p:cBhvr>
                                      <p:tavLst>
                                        <p:tav tm="0">
                                          <p:val>
                                            <p:strVal val="4/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65 Imagen" descr="Diapositiva13"/>
          <p:cNvPicPr>
            <a:picLocks noGrp="1" noChangeAspect="1"/>
          </p:cNvPicPr>
          <p:nvPr isPhoto="1"/>
        </p:nvPicPr>
        <p:blipFill>
          <a:blip r:embed="rId2" cstate="print"/>
          <a:stretch>
            <a:fillRect/>
          </a:stretch>
        </p:blipFill>
        <p:spPr bwMode="auto">
          <a:xfrm>
            <a:off x="0" y="-382860"/>
            <a:ext cx="9143999" cy="6408712"/>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0"/>
            <a:ext cx="1512168" cy="1417340"/>
          </a:xfrm>
          <a:prstGeom prst="rect">
            <a:avLst/>
          </a:prstGeom>
          <a:solidFill>
            <a:schemeClr val="bg1"/>
          </a:solidFill>
          <a:ln>
            <a:noFill/>
          </a:ln>
        </p:spPr>
      </p:pic>
      <p:pic>
        <p:nvPicPr>
          <p:cNvPr id="8" name="7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0"/>
            <a:ext cx="1512168" cy="1417340"/>
          </a:xfrm>
          <a:prstGeom prst="rect">
            <a:avLst/>
          </a:prstGeom>
          <a:solidFill>
            <a:schemeClr val="bg1"/>
          </a:solidFill>
          <a:ln>
            <a:noFill/>
          </a:ln>
        </p:spPr>
      </p:pic>
      <p:pic>
        <p:nvPicPr>
          <p:cNvPr id="11" name="1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0"/>
            <a:ext cx="1547664" cy="1417340"/>
          </a:xfrm>
          <a:prstGeom prst="rect">
            <a:avLst/>
          </a:prstGeom>
          <a:solidFill>
            <a:schemeClr val="bg1"/>
          </a:solidFill>
          <a:ln>
            <a:noFill/>
          </a:ln>
        </p:spPr>
      </p:pic>
      <p:pic>
        <p:nvPicPr>
          <p:cNvPr id="15" name="1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524328" y="0"/>
            <a:ext cx="1619672" cy="1417340"/>
          </a:xfrm>
          <a:prstGeom prst="rect">
            <a:avLst/>
          </a:prstGeom>
          <a:solidFill>
            <a:schemeClr val="bg1"/>
          </a:solidFill>
          <a:ln>
            <a:noFill/>
          </a:ln>
        </p:spPr>
      </p:pic>
      <p:pic>
        <p:nvPicPr>
          <p:cNvPr id="16" name="15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0"/>
            <a:ext cx="1440160" cy="1417340"/>
          </a:xfrm>
          <a:prstGeom prst="rect">
            <a:avLst/>
          </a:prstGeom>
          <a:solidFill>
            <a:schemeClr val="bg1"/>
          </a:solidFill>
          <a:ln>
            <a:noFill/>
          </a:ln>
        </p:spPr>
      </p:pic>
      <p:pic>
        <p:nvPicPr>
          <p:cNvPr id="23" name="22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1417340"/>
            <a:ext cx="1512168" cy="1440160"/>
          </a:xfrm>
          <a:prstGeom prst="rect">
            <a:avLst/>
          </a:prstGeom>
          <a:solidFill>
            <a:schemeClr val="bg1"/>
          </a:solidFill>
          <a:ln>
            <a:noFill/>
          </a:ln>
        </p:spPr>
      </p:pic>
      <p:pic>
        <p:nvPicPr>
          <p:cNvPr id="24" name="23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1417340"/>
            <a:ext cx="1547664" cy="1440160"/>
          </a:xfrm>
          <a:prstGeom prst="rect">
            <a:avLst/>
          </a:prstGeom>
          <a:solidFill>
            <a:schemeClr val="bg1"/>
          </a:solidFill>
          <a:ln>
            <a:noFill/>
          </a:ln>
        </p:spPr>
      </p:pic>
      <p:pic>
        <p:nvPicPr>
          <p:cNvPr id="31" name="30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1417340"/>
            <a:ext cx="1512168" cy="1440160"/>
          </a:xfrm>
          <a:prstGeom prst="rect">
            <a:avLst/>
          </a:prstGeom>
          <a:solidFill>
            <a:schemeClr val="bg1"/>
          </a:solidFill>
          <a:ln>
            <a:noFill/>
          </a:ln>
        </p:spPr>
      </p:pic>
      <p:pic>
        <p:nvPicPr>
          <p:cNvPr id="32" name="3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1417340"/>
            <a:ext cx="1512168" cy="1440160"/>
          </a:xfrm>
          <a:prstGeom prst="rect">
            <a:avLst/>
          </a:prstGeom>
          <a:solidFill>
            <a:schemeClr val="bg1"/>
          </a:solidFill>
          <a:ln>
            <a:noFill/>
          </a:ln>
        </p:spPr>
      </p:pic>
      <p:pic>
        <p:nvPicPr>
          <p:cNvPr id="121" name="120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1417340"/>
            <a:ext cx="1440160" cy="1440160"/>
          </a:xfrm>
          <a:prstGeom prst="rect">
            <a:avLst/>
          </a:prstGeom>
          <a:solidFill>
            <a:schemeClr val="bg1"/>
          </a:solidFill>
          <a:ln>
            <a:noFill/>
          </a:ln>
        </p:spPr>
      </p:pic>
      <p:pic>
        <p:nvPicPr>
          <p:cNvPr id="122" name="12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2857500"/>
            <a:ext cx="1547664" cy="1440160"/>
          </a:xfrm>
          <a:prstGeom prst="rect">
            <a:avLst/>
          </a:prstGeom>
          <a:solidFill>
            <a:schemeClr val="bg1"/>
          </a:solidFill>
          <a:ln>
            <a:noFill/>
          </a:ln>
        </p:spPr>
      </p:pic>
      <p:pic>
        <p:nvPicPr>
          <p:cNvPr id="123" name="122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2857500"/>
            <a:ext cx="1512168" cy="1440160"/>
          </a:xfrm>
          <a:prstGeom prst="rect">
            <a:avLst/>
          </a:prstGeom>
          <a:solidFill>
            <a:schemeClr val="bg1"/>
          </a:solidFill>
          <a:ln>
            <a:noFill/>
          </a:ln>
        </p:spPr>
      </p:pic>
      <p:pic>
        <p:nvPicPr>
          <p:cNvPr id="125" name="12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524328" y="1417340"/>
            <a:ext cx="1619672" cy="1440160"/>
          </a:xfrm>
          <a:prstGeom prst="rect">
            <a:avLst/>
          </a:prstGeom>
          <a:solidFill>
            <a:schemeClr val="bg1"/>
          </a:solidFill>
          <a:ln>
            <a:noFill/>
          </a:ln>
        </p:spPr>
      </p:pic>
      <p:pic>
        <p:nvPicPr>
          <p:cNvPr id="126" name="125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2857500"/>
            <a:ext cx="1512168" cy="1440160"/>
          </a:xfrm>
          <a:prstGeom prst="rect">
            <a:avLst/>
          </a:prstGeom>
          <a:solidFill>
            <a:schemeClr val="bg1"/>
          </a:solidFill>
          <a:ln>
            <a:noFill/>
          </a:ln>
        </p:spPr>
      </p:pic>
      <p:pic>
        <p:nvPicPr>
          <p:cNvPr id="127" name="12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2857500"/>
            <a:ext cx="1512168" cy="1440160"/>
          </a:xfrm>
          <a:prstGeom prst="rect">
            <a:avLst/>
          </a:prstGeom>
          <a:solidFill>
            <a:schemeClr val="bg1"/>
          </a:solidFill>
          <a:ln>
            <a:noFill/>
          </a:ln>
        </p:spPr>
      </p:pic>
      <p:pic>
        <p:nvPicPr>
          <p:cNvPr id="128" name="127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0"/>
            <a:ext cx="1512168" cy="1417340"/>
          </a:xfrm>
          <a:prstGeom prst="rect">
            <a:avLst/>
          </a:prstGeom>
          <a:solidFill>
            <a:schemeClr val="bg1"/>
          </a:solidFill>
          <a:ln>
            <a:noFill/>
          </a:ln>
        </p:spPr>
      </p:pic>
      <p:pic>
        <p:nvPicPr>
          <p:cNvPr id="69" name="68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2857500"/>
            <a:ext cx="1440160" cy="1440160"/>
          </a:xfrm>
          <a:prstGeom prst="rect">
            <a:avLst/>
          </a:prstGeom>
          <a:solidFill>
            <a:schemeClr val="bg1"/>
          </a:solidFill>
          <a:ln>
            <a:noFill/>
          </a:ln>
        </p:spPr>
      </p:pic>
      <p:pic>
        <p:nvPicPr>
          <p:cNvPr id="70" name="69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524328" y="2857500"/>
            <a:ext cx="1619672" cy="1440160"/>
          </a:xfrm>
          <a:prstGeom prst="rect">
            <a:avLst/>
          </a:prstGeom>
          <a:solidFill>
            <a:schemeClr val="bg1"/>
          </a:solidFill>
          <a:ln>
            <a:noFill/>
          </a:ln>
        </p:spPr>
      </p:pic>
      <p:pic>
        <p:nvPicPr>
          <p:cNvPr id="71" name="70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4274840"/>
            <a:ext cx="1547664" cy="1440160"/>
          </a:xfrm>
          <a:prstGeom prst="rect">
            <a:avLst/>
          </a:prstGeom>
          <a:solidFill>
            <a:schemeClr val="bg1"/>
          </a:solidFill>
          <a:ln>
            <a:noFill/>
          </a:ln>
        </p:spPr>
      </p:pic>
      <p:pic>
        <p:nvPicPr>
          <p:cNvPr id="72" name="7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4274840"/>
            <a:ext cx="1512168" cy="1440160"/>
          </a:xfrm>
          <a:prstGeom prst="rect">
            <a:avLst/>
          </a:prstGeom>
          <a:solidFill>
            <a:schemeClr val="bg1"/>
          </a:solidFill>
          <a:ln>
            <a:noFill/>
          </a:ln>
        </p:spPr>
      </p:pic>
      <p:pic>
        <p:nvPicPr>
          <p:cNvPr id="73" name="72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4274840"/>
            <a:ext cx="1440160" cy="1440160"/>
          </a:xfrm>
          <a:prstGeom prst="rect">
            <a:avLst/>
          </a:prstGeom>
          <a:solidFill>
            <a:schemeClr val="bg1"/>
          </a:solidFill>
          <a:ln>
            <a:noFill/>
          </a:ln>
        </p:spPr>
      </p:pic>
      <p:pic>
        <p:nvPicPr>
          <p:cNvPr id="74" name="73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4274840"/>
            <a:ext cx="1512168" cy="1440160"/>
          </a:xfrm>
          <a:prstGeom prst="rect">
            <a:avLst/>
          </a:prstGeom>
          <a:solidFill>
            <a:schemeClr val="bg1"/>
          </a:solidFill>
          <a:ln>
            <a:noFill/>
          </a:ln>
        </p:spPr>
      </p:pic>
      <p:pic>
        <p:nvPicPr>
          <p:cNvPr id="75" name="7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4274840"/>
            <a:ext cx="1512168" cy="1440160"/>
          </a:xfrm>
          <a:prstGeom prst="rect">
            <a:avLst/>
          </a:prstGeom>
          <a:solidFill>
            <a:schemeClr val="bg1"/>
          </a:solidFill>
          <a:ln>
            <a:noFill/>
          </a:ln>
        </p:spPr>
      </p:pic>
      <p:pic>
        <p:nvPicPr>
          <p:cNvPr id="76" name="75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524328" y="4297660"/>
            <a:ext cx="1619672" cy="1417340"/>
          </a:xfrm>
          <a:prstGeom prst="rect">
            <a:avLst/>
          </a:prstGeom>
          <a:solidFill>
            <a:schemeClr val="bg1"/>
          </a:solidFill>
          <a:ln>
            <a:noFill/>
          </a:ln>
        </p:spPr>
      </p:pic>
      <p:sp>
        <p:nvSpPr>
          <p:cNvPr id="27" name="26 CuadroTexto"/>
          <p:cNvSpPr txBox="1"/>
          <p:nvPr/>
        </p:nvSpPr>
        <p:spPr>
          <a:xfrm>
            <a:off x="179512" y="4585692"/>
            <a:ext cx="8784976"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Falcata</a:t>
            </a:r>
            <a:r>
              <a:rPr lang="es-ES" i="1" dirty="0" smtClean="0">
                <a:effectLst>
                  <a:glow rad="101600">
                    <a:srgbClr val="C00000">
                      <a:alpha val="60000"/>
                    </a:srgbClr>
                  </a:glow>
                  <a:outerShdw blurRad="38100" dist="38100" dir="2700000" algn="tl">
                    <a:srgbClr val="000000">
                      <a:alpha val="43137"/>
                    </a:srgbClr>
                  </a:outerShdw>
                </a:effectLst>
              </a:rPr>
              <a:t> para los hombres y lanza para las mujeres. El segundo símbolo “Guerreras </a:t>
            </a:r>
            <a:r>
              <a:rPr lang="es-ES" i="1" dirty="0" err="1" smtClean="0">
                <a:effectLst>
                  <a:glow rad="101600">
                    <a:srgbClr val="C00000">
                      <a:alpha val="60000"/>
                    </a:srgbClr>
                  </a:glow>
                  <a:outerShdw blurRad="38100" dist="38100" dir="2700000" algn="tl">
                    <a:srgbClr val="000000">
                      <a:alpha val="43137"/>
                    </a:srgbClr>
                  </a:outerShdw>
                </a:effectLst>
              </a:rPr>
              <a:t>tartessas</a:t>
            </a:r>
            <a:r>
              <a:rPr lang="es-ES" i="1" dirty="0" smtClean="0">
                <a:effectLst>
                  <a:glow rad="101600">
                    <a:srgbClr val="C00000">
                      <a:alpha val="60000"/>
                    </a:srgbClr>
                  </a:glow>
                  <a:outerShdw blurRad="38100" dist="38100" dir="2700000" algn="tl">
                    <a:srgbClr val="000000">
                      <a:alpha val="43137"/>
                    </a:srgbClr>
                  </a:outerShdw>
                </a:effectLst>
              </a:rPr>
              <a:t>” es el creado para agrupar a todas las mujeres que ya poseen más de un año en la tropa y que las convierte en discípulas de la Diosa Astarté.</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conveyor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4000"/>
                                        <p:tgtEl>
                                          <p:spTgt spid="11"/>
                                        </p:tgtEl>
                                      </p:cBhvr>
                                    </p:animEffect>
                                    <p:set>
                                      <p:cBhvr>
                                        <p:cTn id="7" dur="1" fill="hold">
                                          <p:stCondLst>
                                            <p:cond delay="3999"/>
                                          </p:stCondLst>
                                        </p:cTn>
                                        <p:tgtEl>
                                          <p:spTgt spid="11"/>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18" presetClass="exit" presetSubtype="9" fill="hold" nodeType="withEffect">
                                  <p:stCondLst>
                                    <p:cond delay="0"/>
                                  </p:stCondLst>
                                  <p:childTnLst>
                                    <p:animEffect transition="out" filter="strips(upLeft)">
                                      <p:cBhvr>
                                        <p:cTn id="12" dur="4000"/>
                                        <p:tgtEl>
                                          <p:spTgt spid="16"/>
                                        </p:tgtEl>
                                      </p:cBhvr>
                                    </p:animEffect>
                                    <p:set>
                                      <p:cBhvr>
                                        <p:cTn id="13" dur="1" fill="hold">
                                          <p:stCondLst>
                                            <p:cond delay="3999"/>
                                          </p:stCondLst>
                                        </p:cTn>
                                        <p:tgtEl>
                                          <p:spTgt spid="16"/>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4000"/>
                                        <p:tgtEl>
                                          <p:spTgt spid="24"/>
                                        </p:tgtEl>
                                      </p:cBhvr>
                                    </p:animEffect>
                                    <p:set>
                                      <p:cBhvr>
                                        <p:cTn id="16" dur="1" fill="hold">
                                          <p:stCondLst>
                                            <p:cond delay="3999"/>
                                          </p:stCondLst>
                                        </p:cTn>
                                        <p:tgtEl>
                                          <p:spTgt spid="24"/>
                                        </p:tgtEl>
                                        <p:attrNameLst>
                                          <p:attrName>style.visibility</p:attrName>
                                        </p:attrNameLst>
                                      </p:cBhvr>
                                      <p:to>
                                        <p:strVal val="hidden"/>
                                      </p:to>
                                    </p:set>
                                  </p:childTnLst>
                                </p:cTn>
                              </p:par>
                              <p:par>
                                <p:cTn id="17" presetID="18" presetClass="exit" presetSubtype="9" fill="hold" nodeType="withEffect">
                                  <p:stCondLst>
                                    <p:cond delay="0"/>
                                  </p:stCondLst>
                                  <p:childTnLst>
                                    <p:animEffect transition="out" filter="strips(upLeft)">
                                      <p:cBhvr>
                                        <p:cTn id="18" dur="4000"/>
                                        <p:tgtEl>
                                          <p:spTgt spid="32"/>
                                        </p:tgtEl>
                                      </p:cBhvr>
                                    </p:animEffect>
                                    <p:set>
                                      <p:cBhvr>
                                        <p:cTn id="19" dur="1" fill="hold">
                                          <p:stCondLst>
                                            <p:cond delay="3999"/>
                                          </p:stCondLst>
                                        </p:cTn>
                                        <p:tgtEl>
                                          <p:spTgt spid="32"/>
                                        </p:tgtEl>
                                        <p:attrNameLst>
                                          <p:attrName>style.visibility</p:attrName>
                                        </p:attrNameLst>
                                      </p:cBhvr>
                                      <p:to>
                                        <p:strVal val="hidden"/>
                                      </p:to>
                                    </p:set>
                                  </p:childTnLst>
                                </p:cTn>
                              </p:par>
                              <p:par>
                                <p:cTn id="20" presetID="18" presetClass="exit" presetSubtype="9" fill="hold" nodeType="withEffect">
                                  <p:stCondLst>
                                    <p:cond delay="0"/>
                                  </p:stCondLst>
                                  <p:childTnLst>
                                    <p:animEffect transition="out" filter="strips(upLeft)">
                                      <p:cBhvr>
                                        <p:cTn id="21" dur="4000"/>
                                        <p:tgtEl>
                                          <p:spTgt spid="121"/>
                                        </p:tgtEl>
                                      </p:cBhvr>
                                    </p:animEffect>
                                    <p:set>
                                      <p:cBhvr>
                                        <p:cTn id="22" dur="1" fill="hold">
                                          <p:stCondLst>
                                            <p:cond delay="3999"/>
                                          </p:stCondLst>
                                        </p:cTn>
                                        <p:tgtEl>
                                          <p:spTgt spid="121"/>
                                        </p:tgtEl>
                                        <p:attrNameLst>
                                          <p:attrName>style.visibility</p:attrName>
                                        </p:attrNameLst>
                                      </p:cBhvr>
                                      <p:to>
                                        <p:strVal val="hidden"/>
                                      </p:to>
                                    </p:set>
                                  </p:childTnLst>
                                </p:cTn>
                              </p:par>
                              <p:par>
                                <p:cTn id="23" presetID="18" presetClass="exit" presetSubtype="9" fill="hold" nodeType="withEffect">
                                  <p:stCondLst>
                                    <p:cond delay="0"/>
                                  </p:stCondLst>
                                  <p:childTnLst>
                                    <p:animEffect transition="out" filter="strips(upLeft)">
                                      <p:cBhvr>
                                        <p:cTn id="24" dur="4000"/>
                                        <p:tgtEl>
                                          <p:spTgt spid="122"/>
                                        </p:tgtEl>
                                      </p:cBhvr>
                                    </p:animEffect>
                                    <p:set>
                                      <p:cBhvr>
                                        <p:cTn id="25" dur="1" fill="hold">
                                          <p:stCondLst>
                                            <p:cond delay="3999"/>
                                          </p:stCondLst>
                                        </p:cTn>
                                        <p:tgtEl>
                                          <p:spTgt spid="122"/>
                                        </p:tgtEl>
                                        <p:attrNameLst>
                                          <p:attrName>style.visibility</p:attrName>
                                        </p:attrNameLst>
                                      </p:cBhvr>
                                      <p:to>
                                        <p:strVal val="hidden"/>
                                      </p:to>
                                    </p:set>
                                  </p:childTnLst>
                                </p:cTn>
                              </p:par>
                              <p:par>
                                <p:cTn id="26" presetID="18" presetClass="exit" presetSubtype="9" fill="hold" nodeType="withEffect">
                                  <p:stCondLst>
                                    <p:cond delay="0"/>
                                  </p:stCondLst>
                                  <p:childTnLst>
                                    <p:animEffect transition="out" filter="strips(upLeft)">
                                      <p:cBhvr>
                                        <p:cTn id="27" dur="4000"/>
                                        <p:tgtEl>
                                          <p:spTgt spid="123"/>
                                        </p:tgtEl>
                                      </p:cBhvr>
                                    </p:animEffect>
                                    <p:set>
                                      <p:cBhvr>
                                        <p:cTn id="28" dur="1" fill="hold">
                                          <p:stCondLst>
                                            <p:cond delay="3999"/>
                                          </p:stCondLst>
                                        </p:cTn>
                                        <p:tgtEl>
                                          <p:spTgt spid="123"/>
                                        </p:tgtEl>
                                        <p:attrNameLst>
                                          <p:attrName>style.visibility</p:attrName>
                                        </p:attrNameLst>
                                      </p:cBhvr>
                                      <p:to>
                                        <p:strVal val="hidden"/>
                                      </p:to>
                                    </p:set>
                                  </p:childTnLst>
                                </p:cTn>
                              </p:par>
                              <p:par>
                                <p:cTn id="29" presetID="18" presetClass="exit" presetSubtype="3" fill="hold" nodeType="withEffect">
                                  <p:stCondLst>
                                    <p:cond delay="0"/>
                                  </p:stCondLst>
                                  <p:childTnLst>
                                    <p:animEffect transition="out" filter="strips(upRight)">
                                      <p:cBhvr>
                                        <p:cTn id="30" dur="4000"/>
                                        <p:tgtEl>
                                          <p:spTgt spid="7"/>
                                        </p:tgtEl>
                                      </p:cBhvr>
                                    </p:animEffect>
                                    <p:set>
                                      <p:cBhvr>
                                        <p:cTn id="31" dur="1" fill="hold">
                                          <p:stCondLst>
                                            <p:cond delay="3999"/>
                                          </p:stCondLst>
                                        </p:cTn>
                                        <p:tgtEl>
                                          <p:spTgt spid="7"/>
                                        </p:tgtEl>
                                        <p:attrNameLst>
                                          <p:attrName>style.visibility</p:attrName>
                                        </p:attrNameLst>
                                      </p:cBhvr>
                                      <p:to>
                                        <p:strVal val="hidden"/>
                                      </p:to>
                                    </p:set>
                                  </p:childTnLst>
                                </p:cTn>
                              </p:par>
                              <p:par>
                                <p:cTn id="32" presetID="18" presetClass="exit" presetSubtype="3" fill="hold" nodeType="withEffect">
                                  <p:stCondLst>
                                    <p:cond delay="0"/>
                                  </p:stCondLst>
                                  <p:childTnLst>
                                    <p:animEffect transition="out" filter="strips(upRight)">
                                      <p:cBhvr>
                                        <p:cTn id="33" dur="4000"/>
                                        <p:tgtEl>
                                          <p:spTgt spid="15"/>
                                        </p:tgtEl>
                                      </p:cBhvr>
                                    </p:animEffect>
                                    <p:set>
                                      <p:cBhvr>
                                        <p:cTn id="34" dur="1" fill="hold">
                                          <p:stCondLst>
                                            <p:cond delay="3999"/>
                                          </p:stCondLst>
                                        </p:cTn>
                                        <p:tgtEl>
                                          <p:spTgt spid="15"/>
                                        </p:tgtEl>
                                        <p:attrNameLst>
                                          <p:attrName>style.visibility</p:attrName>
                                        </p:attrNameLst>
                                      </p:cBhvr>
                                      <p:to>
                                        <p:strVal val="hidden"/>
                                      </p:to>
                                    </p:set>
                                  </p:childTnLst>
                                </p:cTn>
                              </p:par>
                              <p:par>
                                <p:cTn id="35" presetID="18" presetClass="exit" presetSubtype="3" fill="hold" nodeType="withEffect">
                                  <p:stCondLst>
                                    <p:cond delay="0"/>
                                  </p:stCondLst>
                                  <p:childTnLst>
                                    <p:animEffect transition="out" filter="strips(upRight)">
                                      <p:cBhvr>
                                        <p:cTn id="36" dur="4000"/>
                                        <p:tgtEl>
                                          <p:spTgt spid="23"/>
                                        </p:tgtEl>
                                      </p:cBhvr>
                                    </p:animEffect>
                                    <p:set>
                                      <p:cBhvr>
                                        <p:cTn id="37" dur="1" fill="hold">
                                          <p:stCondLst>
                                            <p:cond delay="3999"/>
                                          </p:stCondLst>
                                        </p:cTn>
                                        <p:tgtEl>
                                          <p:spTgt spid="23"/>
                                        </p:tgtEl>
                                        <p:attrNameLst>
                                          <p:attrName>style.visibility</p:attrName>
                                        </p:attrNameLst>
                                      </p:cBhvr>
                                      <p:to>
                                        <p:strVal val="hidden"/>
                                      </p:to>
                                    </p:set>
                                  </p:childTnLst>
                                </p:cTn>
                              </p:par>
                              <p:par>
                                <p:cTn id="38" presetID="18" presetClass="exit" presetSubtype="3" fill="hold" nodeType="withEffect">
                                  <p:stCondLst>
                                    <p:cond delay="0"/>
                                  </p:stCondLst>
                                  <p:childTnLst>
                                    <p:animEffect transition="out" filter="strips(upRight)">
                                      <p:cBhvr>
                                        <p:cTn id="39" dur="4000"/>
                                        <p:tgtEl>
                                          <p:spTgt spid="31"/>
                                        </p:tgtEl>
                                      </p:cBhvr>
                                    </p:animEffect>
                                    <p:set>
                                      <p:cBhvr>
                                        <p:cTn id="40" dur="1" fill="hold">
                                          <p:stCondLst>
                                            <p:cond delay="3999"/>
                                          </p:stCondLst>
                                        </p:cTn>
                                        <p:tgtEl>
                                          <p:spTgt spid="31"/>
                                        </p:tgtEl>
                                        <p:attrNameLst>
                                          <p:attrName>style.visibility</p:attrName>
                                        </p:attrNameLst>
                                      </p:cBhvr>
                                      <p:to>
                                        <p:strVal val="hidden"/>
                                      </p:to>
                                    </p:set>
                                  </p:childTnLst>
                                </p:cTn>
                              </p:par>
                              <p:par>
                                <p:cTn id="41" presetID="18" presetClass="exit" presetSubtype="3" fill="hold" nodeType="withEffect">
                                  <p:stCondLst>
                                    <p:cond delay="0"/>
                                  </p:stCondLst>
                                  <p:childTnLst>
                                    <p:animEffect transition="out" filter="strips(upRight)">
                                      <p:cBhvr>
                                        <p:cTn id="42" dur="4000"/>
                                        <p:tgtEl>
                                          <p:spTgt spid="125"/>
                                        </p:tgtEl>
                                      </p:cBhvr>
                                    </p:animEffect>
                                    <p:set>
                                      <p:cBhvr>
                                        <p:cTn id="43" dur="1" fill="hold">
                                          <p:stCondLst>
                                            <p:cond delay="3999"/>
                                          </p:stCondLst>
                                        </p:cTn>
                                        <p:tgtEl>
                                          <p:spTgt spid="125"/>
                                        </p:tgtEl>
                                        <p:attrNameLst>
                                          <p:attrName>style.visibility</p:attrName>
                                        </p:attrNameLst>
                                      </p:cBhvr>
                                      <p:to>
                                        <p:strVal val="hidden"/>
                                      </p:to>
                                    </p:set>
                                  </p:childTnLst>
                                </p:cTn>
                              </p:par>
                              <p:par>
                                <p:cTn id="44" presetID="18" presetClass="exit" presetSubtype="3" fill="hold" nodeType="withEffect">
                                  <p:stCondLst>
                                    <p:cond delay="0"/>
                                  </p:stCondLst>
                                  <p:childTnLst>
                                    <p:animEffect transition="out" filter="strips(upRight)">
                                      <p:cBhvr>
                                        <p:cTn id="45" dur="4000"/>
                                        <p:tgtEl>
                                          <p:spTgt spid="126"/>
                                        </p:tgtEl>
                                      </p:cBhvr>
                                    </p:animEffect>
                                    <p:set>
                                      <p:cBhvr>
                                        <p:cTn id="46" dur="1" fill="hold">
                                          <p:stCondLst>
                                            <p:cond delay="3999"/>
                                          </p:stCondLst>
                                        </p:cTn>
                                        <p:tgtEl>
                                          <p:spTgt spid="126"/>
                                        </p:tgtEl>
                                        <p:attrNameLst>
                                          <p:attrName>style.visibility</p:attrName>
                                        </p:attrNameLst>
                                      </p:cBhvr>
                                      <p:to>
                                        <p:strVal val="hidden"/>
                                      </p:to>
                                    </p:set>
                                  </p:childTnLst>
                                </p:cTn>
                              </p:par>
                              <p:par>
                                <p:cTn id="47" presetID="18" presetClass="exit" presetSubtype="3" fill="hold" nodeType="withEffect">
                                  <p:stCondLst>
                                    <p:cond delay="0"/>
                                  </p:stCondLst>
                                  <p:childTnLst>
                                    <p:animEffect transition="out" filter="strips(upRight)">
                                      <p:cBhvr>
                                        <p:cTn id="48" dur="4000"/>
                                        <p:tgtEl>
                                          <p:spTgt spid="127"/>
                                        </p:tgtEl>
                                      </p:cBhvr>
                                    </p:animEffect>
                                    <p:set>
                                      <p:cBhvr>
                                        <p:cTn id="49" dur="1" fill="hold">
                                          <p:stCondLst>
                                            <p:cond delay="3999"/>
                                          </p:stCondLst>
                                        </p:cTn>
                                        <p:tgtEl>
                                          <p:spTgt spid="127"/>
                                        </p:tgtEl>
                                        <p:attrNameLst>
                                          <p:attrName>style.visibility</p:attrName>
                                        </p:attrNameLst>
                                      </p:cBhvr>
                                      <p:to>
                                        <p:strVal val="hidden"/>
                                      </p:to>
                                    </p:set>
                                  </p:childTnLst>
                                </p:cTn>
                              </p:par>
                              <p:par>
                                <p:cTn id="50" presetID="18" presetClass="exit" presetSubtype="3" fill="hold" nodeType="withEffect">
                                  <p:stCondLst>
                                    <p:cond delay="0"/>
                                  </p:stCondLst>
                                  <p:childTnLst>
                                    <p:animEffect transition="out" filter="strips(upRight)">
                                      <p:cBhvr>
                                        <p:cTn id="51" dur="4000"/>
                                        <p:tgtEl>
                                          <p:spTgt spid="128"/>
                                        </p:tgtEl>
                                      </p:cBhvr>
                                    </p:animEffect>
                                    <p:set>
                                      <p:cBhvr>
                                        <p:cTn id="52" dur="1" fill="hold">
                                          <p:stCondLst>
                                            <p:cond delay="3999"/>
                                          </p:stCondLst>
                                        </p:cTn>
                                        <p:tgtEl>
                                          <p:spTgt spid="128"/>
                                        </p:tgtEl>
                                        <p:attrNameLst>
                                          <p:attrName>style.visibility</p:attrName>
                                        </p:attrNameLst>
                                      </p:cBhvr>
                                      <p:to>
                                        <p:strVal val="hidden"/>
                                      </p:to>
                                    </p:set>
                                  </p:childTnLst>
                                </p:cTn>
                              </p:par>
                              <p:par>
                                <p:cTn id="53" presetID="18" presetClass="exit" presetSubtype="9" fill="hold" nodeType="withEffect">
                                  <p:stCondLst>
                                    <p:cond delay="0"/>
                                  </p:stCondLst>
                                  <p:childTnLst>
                                    <p:animEffect transition="out" filter="strips(upLeft)">
                                      <p:cBhvr>
                                        <p:cTn id="54" dur="4000"/>
                                        <p:tgtEl>
                                          <p:spTgt spid="69"/>
                                        </p:tgtEl>
                                      </p:cBhvr>
                                    </p:animEffect>
                                    <p:set>
                                      <p:cBhvr>
                                        <p:cTn id="55" dur="1" fill="hold">
                                          <p:stCondLst>
                                            <p:cond delay="3999"/>
                                          </p:stCondLst>
                                        </p:cTn>
                                        <p:tgtEl>
                                          <p:spTgt spid="69"/>
                                        </p:tgtEl>
                                        <p:attrNameLst>
                                          <p:attrName>style.visibility</p:attrName>
                                        </p:attrNameLst>
                                      </p:cBhvr>
                                      <p:to>
                                        <p:strVal val="hidden"/>
                                      </p:to>
                                    </p:set>
                                  </p:childTnLst>
                                </p:cTn>
                              </p:par>
                              <p:par>
                                <p:cTn id="56" presetID="18" presetClass="exit" presetSubtype="3" fill="hold" nodeType="withEffect">
                                  <p:stCondLst>
                                    <p:cond delay="0"/>
                                  </p:stCondLst>
                                  <p:childTnLst>
                                    <p:animEffect transition="out" filter="strips(upRight)">
                                      <p:cBhvr>
                                        <p:cTn id="57" dur="4000"/>
                                        <p:tgtEl>
                                          <p:spTgt spid="70"/>
                                        </p:tgtEl>
                                      </p:cBhvr>
                                    </p:animEffect>
                                    <p:set>
                                      <p:cBhvr>
                                        <p:cTn id="58" dur="1" fill="hold">
                                          <p:stCondLst>
                                            <p:cond delay="3999"/>
                                          </p:stCondLst>
                                        </p:cTn>
                                        <p:tgtEl>
                                          <p:spTgt spid="70"/>
                                        </p:tgtEl>
                                        <p:attrNameLst>
                                          <p:attrName>style.visibility</p:attrName>
                                        </p:attrNameLst>
                                      </p:cBhvr>
                                      <p:to>
                                        <p:strVal val="hidden"/>
                                      </p:to>
                                    </p:set>
                                  </p:childTnLst>
                                </p:cTn>
                              </p:par>
                              <p:par>
                                <p:cTn id="59" presetID="18" presetClass="exit" presetSubtype="9" fill="hold" nodeType="withEffect">
                                  <p:stCondLst>
                                    <p:cond delay="0"/>
                                  </p:stCondLst>
                                  <p:childTnLst>
                                    <p:animEffect transition="out" filter="strips(upLeft)">
                                      <p:cBhvr>
                                        <p:cTn id="60" dur="4000"/>
                                        <p:tgtEl>
                                          <p:spTgt spid="71"/>
                                        </p:tgtEl>
                                      </p:cBhvr>
                                    </p:animEffect>
                                    <p:set>
                                      <p:cBhvr>
                                        <p:cTn id="61" dur="1" fill="hold">
                                          <p:stCondLst>
                                            <p:cond delay="3999"/>
                                          </p:stCondLst>
                                        </p:cTn>
                                        <p:tgtEl>
                                          <p:spTgt spid="71"/>
                                        </p:tgtEl>
                                        <p:attrNameLst>
                                          <p:attrName>style.visibility</p:attrName>
                                        </p:attrNameLst>
                                      </p:cBhvr>
                                      <p:to>
                                        <p:strVal val="hidden"/>
                                      </p:to>
                                    </p:set>
                                  </p:childTnLst>
                                </p:cTn>
                              </p:par>
                              <p:par>
                                <p:cTn id="62" presetID="18" presetClass="exit" presetSubtype="9" fill="hold" nodeType="withEffect">
                                  <p:stCondLst>
                                    <p:cond delay="0"/>
                                  </p:stCondLst>
                                  <p:childTnLst>
                                    <p:animEffect transition="out" filter="strips(upLeft)">
                                      <p:cBhvr>
                                        <p:cTn id="63" dur="4000"/>
                                        <p:tgtEl>
                                          <p:spTgt spid="72"/>
                                        </p:tgtEl>
                                      </p:cBhvr>
                                    </p:animEffect>
                                    <p:set>
                                      <p:cBhvr>
                                        <p:cTn id="64" dur="1" fill="hold">
                                          <p:stCondLst>
                                            <p:cond delay="3999"/>
                                          </p:stCondLst>
                                        </p:cTn>
                                        <p:tgtEl>
                                          <p:spTgt spid="72"/>
                                        </p:tgtEl>
                                        <p:attrNameLst>
                                          <p:attrName>style.visibility</p:attrName>
                                        </p:attrNameLst>
                                      </p:cBhvr>
                                      <p:to>
                                        <p:strVal val="hidden"/>
                                      </p:to>
                                    </p:set>
                                  </p:childTnLst>
                                </p:cTn>
                              </p:par>
                              <p:par>
                                <p:cTn id="65" presetID="18" presetClass="exit" presetSubtype="9" fill="hold" nodeType="withEffect">
                                  <p:stCondLst>
                                    <p:cond delay="0"/>
                                  </p:stCondLst>
                                  <p:childTnLst>
                                    <p:animEffect transition="out" filter="strips(upLeft)">
                                      <p:cBhvr>
                                        <p:cTn id="66" dur="4000"/>
                                        <p:tgtEl>
                                          <p:spTgt spid="73"/>
                                        </p:tgtEl>
                                      </p:cBhvr>
                                    </p:animEffect>
                                    <p:set>
                                      <p:cBhvr>
                                        <p:cTn id="67" dur="1" fill="hold">
                                          <p:stCondLst>
                                            <p:cond delay="3999"/>
                                          </p:stCondLst>
                                        </p:cTn>
                                        <p:tgtEl>
                                          <p:spTgt spid="73"/>
                                        </p:tgtEl>
                                        <p:attrNameLst>
                                          <p:attrName>style.visibility</p:attrName>
                                        </p:attrNameLst>
                                      </p:cBhvr>
                                      <p:to>
                                        <p:strVal val="hidden"/>
                                      </p:to>
                                    </p:set>
                                  </p:childTnLst>
                                </p:cTn>
                              </p:par>
                              <p:par>
                                <p:cTn id="68" presetID="18" presetClass="exit" presetSubtype="3" fill="hold" nodeType="withEffect">
                                  <p:stCondLst>
                                    <p:cond delay="0"/>
                                  </p:stCondLst>
                                  <p:childTnLst>
                                    <p:animEffect transition="out" filter="strips(upRight)">
                                      <p:cBhvr>
                                        <p:cTn id="69" dur="4000"/>
                                        <p:tgtEl>
                                          <p:spTgt spid="74"/>
                                        </p:tgtEl>
                                      </p:cBhvr>
                                    </p:animEffect>
                                    <p:set>
                                      <p:cBhvr>
                                        <p:cTn id="70" dur="1" fill="hold">
                                          <p:stCondLst>
                                            <p:cond delay="3999"/>
                                          </p:stCondLst>
                                        </p:cTn>
                                        <p:tgtEl>
                                          <p:spTgt spid="74"/>
                                        </p:tgtEl>
                                        <p:attrNameLst>
                                          <p:attrName>style.visibility</p:attrName>
                                        </p:attrNameLst>
                                      </p:cBhvr>
                                      <p:to>
                                        <p:strVal val="hidden"/>
                                      </p:to>
                                    </p:set>
                                  </p:childTnLst>
                                </p:cTn>
                              </p:par>
                              <p:par>
                                <p:cTn id="71" presetID="18" presetClass="exit" presetSubtype="3" fill="hold" nodeType="withEffect">
                                  <p:stCondLst>
                                    <p:cond delay="0"/>
                                  </p:stCondLst>
                                  <p:childTnLst>
                                    <p:animEffect transition="out" filter="strips(upRight)">
                                      <p:cBhvr>
                                        <p:cTn id="72" dur="4000"/>
                                        <p:tgtEl>
                                          <p:spTgt spid="75"/>
                                        </p:tgtEl>
                                      </p:cBhvr>
                                    </p:animEffect>
                                    <p:set>
                                      <p:cBhvr>
                                        <p:cTn id="73" dur="1" fill="hold">
                                          <p:stCondLst>
                                            <p:cond delay="3999"/>
                                          </p:stCondLst>
                                        </p:cTn>
                                        <p:tgtEl>
                                          <p:spTgt spid="75"/>
                                        </p:tgtEl>
                                        <p:attrNameLst>
                                          <p:attrName>style.visibility</p:attrName>
                                        </p:attrNameLst>
                                      </p:cBhvr>
                                      <p:to>
                                        <p:strVal val="hidden"/>
                                      </p:to>
                                    </p:set>
                                  </p:childTnLst>
                                </p:cTn>
                              </p:par>
                              <p:par>
                                <p:cTn id="74" presetID="18" presetClass="exit" presetSubtype="3" fill="hold" nodeType="withEffect">
                                  <p:stCondLst>
                                    <p:cond delay="0"/>
                                  </p:stCondLst>
                                  <p:childTnLst>
                                    <p:animEffect transition="out" filter="strips(upRight)">
                                      <p:cBhvr>
                                        <p:cTn id="75" dur="4000"/>
                                        <p:tgtEl>
                                          <p:spTgt spid="76"/>
                                        </p:tgtEl>
                                      </p:cBhvr>
                                    </p:animEffect>
                                    <p:set>
                                      <p:cBhvr>
                                        <p:cTn id="76" dur="1" fill="hold">
                                          <p:stCondLst>
                                            <p:cond delay="3999"/>
                                          </p:stCondLst>
                                        </p:cTn>
                                        <p:tgtEl>
                                          <p:spTgt spid="76"/>
                                        </p:tgtEl>
                                        <p:attrNameLst>
                                          <p:attrName>style.visibility</p:attrName>
                                        </p:attrNameLst>
                                      </p:cBhvr>
                                      <p:to>
                                        <p:strVal val="hidden"/>
                                      </p:to>
                                    </p:set>
                                  </p:childTnLst>
                                </p:cTn>
                              </p:par>
                              <p:par>
                                <p:cTn id="77" presetID="23" presetClass="entr" presetSubtype="288" fill="hold" nodeType="withEffect">
                                  <p:stCondLst>
                                    <p:cond delay="0"/>
                                  </p:stCondLst>
                                  <p:childTnLst>
                                    <p:set>
                                      <p:cBhvr>
                                        <p:cTn id="78" dur="1" fill="hold">
                                          <p:stCondLst>
                                            <p:cond delay="0"/>
                                          </p:stCondLst>
                                        </p:cTn>
                                        <p:tgtEl>
                                          <p:spTgt spid="15362"/>
                                        </p:tgtEl>
                                        <p:attrNameLst>
                                          <p:attrName>style.visibility</p:attrName>
                                        </p:attrNameLst>
                                      </p:cBhvr>
                                      <p:to>
                                        <p:strVal val="visible"/>
                                      </p:to>
                                    </p:set>
                                    <p:anim calcmode="lin" valueType="num">
                                      <p:cBhvr>
                                        <p:cTn id="79" dur="4000" fill="hold"/>
                                        <p:tgtEl>
                                          <p:spTgt spid="15362"/>
                                        </p:tgtEl>
                                        <p:attrNameLst>
                                          <p:attrName>ppt_w</p:attrName>
                                        </p:attrNameLst>
                                      </p:cBhvr>
                                      <p:tavLst>
                                        <p:tav tm="0">
                                          <p:val>
                                            <p:strVal val="4/3*#ppt_w"/>
                                          </p:val>
                                        </p:tav>
                                        <p:tav tm="100000">
                                          <p:val>
                                            <p:strVal val="#ppt_w"/>
                                          </p:val>
                                        </p:tav>
                                      </p:tavLst>
                                    </p:anim>
                                    <p:anim calcmode="lin" valueType="num">
                                      <p:cBhvr>
                                        <p:cTn id="80" dur="4000" fill="hold"/>
                                        <p:tgtEl>
                                          <p:spTgt spid="15362"/>
                                        </p:tgtEl>
                                        <p:attrNameLst>
                                          <p:attrName>ppt_h</p:attrName>
                                        </p:attrNameLst>
                                      </p:cBhvr>
                                      <p:tavLst>
                                        <p:tav tm="0">
                                          <p:val>
                                            <p:strVal val="4/3*#ppt_h"/>
                                          </p:val>
                                        </p:tav>
                                        <p:tav tm="100000">
                                          <p:val>
                                            <p:strVal val="#ppt_h"/>
                                          </p:val>
                                        </p:tav>
                                      </p:tavLst>
                                    </p:anim>
                                  </p:childTnLst>
                                </p:cTn>
                              </p:par>
                            </p:childTnLst>
                          </p:cTn>
                        </p:par>
                        <p:par>
                          <p:cTn id="81" fill="hold">
                            <p:stCondLst>
                              <p:cond delay="4000"/>
                            </p:stCondLst>
                            <p:childTnLst>
                              <p:par>
                                <p:cTn id="82" presetID="40" presetClass="entr" presetSubtype="0" fill="hold" grpId="0" nodeType="afterEffect">
                                  <p:stCondLst>
                                    <p:cond delay="0"/>
                                  </p:stCondLst>
                                  <p:iterate type="lt">
                                    <p:tmPct val="10000"/>
                                  </p:iterate>
                                  <p:childTnLst>
                                    <p:set>
                                      <p:cBhvr>
                                        <p:cTn id="83" dur="1" fill="hold">
                                          <p:stCondLst>
                                            <p:cond delay="0"/>
                                          </p:stCondLst>
                                        </p:cTn>
                                        <p:tgtEl>
                                          <p:spTgt spid="27"/>
                                        </p:tgtEl>
                                        <p:attrNameLst>
                                          <p:attrName>style.visibility</p:attrName>
                                        </p:attrNameLst>
                                      </p:cBhvr>
                                      <p:to>
                                        <p:strVal val="visible"/>
                                      </p:to>
                                    </p:set>
                                    <p:animEffect transition="in" filter="fade">
                                      <p:cBhvr>
                                        <p:cTn id="84" dur="1000"/>
                                        <p:tgtEl>
                                          <p:spTgt spid="27"/>
                                        </p:tgtEl>
                                      </p:cBhvr>
                                    </p:animEffect>
                                    <p:anim calcmode="lin" valueType="num">
                                      <p:cBhvr>
                                        <p:cTn id="85" dur="1000" fill="hold"/>
                                        <p:tgtEl>
                                          <p:spTgt spid="27"/>
                                        </p:tgtEl>
                                        <p:attrNameLst>
                                          <p:attrName>ppt_x</p:attrName>
                                        </p:attrNameLst>
                                      </p:cBhvr>
                                      <p:tavLst>
                                        <p:tav tm="0">
                                          <p:val>
                                            <p:strVal val="#ppt_x-.1"/>
                                          </p:val>
                                        </p:tav>
                                        <p:tav tm="100000">
                                          <p:val>
                                            <p:strVal val="#ppt_x"/>
                                          </p:val>
                                        </p:tav>
                                      </p:tavLst>
                                    </p:anim>
                                    <p:anim calcmode="lin" valueType="num">
                                      <p:cBhvr>
                                        <p:cTn id="86"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75 Imagen" descr="Diapositiva16"/>
          <p:cNvPicPr>
            <a:picLocks noGrp="1" noChangeAspect="1"/>
          </p:cNvPicPr>
          <p:nvPr isPhoto="1"/>
        </p:nvPicPr>
        <p:blipFill>
          <a:blip r:embed="rId2" cstate="print"/>
          <a:stretch>
            <a:fillRect/>
          </a:stretch>
        </p:blipFill>
        <p:spPr bwMode="auto">
          <a:xfrm>
            <a:off x="0" y="-382860"/>
            <a:ext cx="9144000" cy="6408712"/>
          </a:xfrm>
          <a:prstGeom prst="rect">
            <a:avLst/>
          </a:prstGeom>
          <a:noFill/>
          <a:ln w="9525">
            <a:noFill/>
            <a:miter lim="800000"/>
            <a:headEnd/>
            <a:tailEnd/>
          </a:ln>
        </p:spPr>
      </p:pic>
      <p:pic>
        <p:nvPicPr>
          <p:cNvPr id="4" name="3 Imagen"/>
          <p:cNvPicPr>
            <a:picLocks noChangeAspect="1"/>
          </p:cNvPicPr>
          <p:nvPr/>
        </p:nvPicPr>
        <p:blipFill>
          <a:blip r:embed="rId3" cstate="print">
            <a:grayscl/>
            <a:biLevel thresh="50000"/>
          </a:blip>
          <a:srcRect/>
          <a:stretch>
            <a:fillRect/>
          </a:stretch>
        </p:blipFill>
        <p:spPr bwMode="auto">
          <a:xfrm>
            <a:off x="4500565" y="0"/>
            <a:ext cx="2232025" cy="1849438"/>
          </a:xfrm>
          <a:prstGeom prst="rect">
            <a:avLst/>
          </a:prstGeom>
          <a:noFill/>
          <a:ln w="9525">
            <a:noFill/>
            <a:miter lim="800000"/>
            <a:headEnd/>
            <a:tailEnd/>
          </a:ln>
        </p:spPr>
      </p:pic>
      <p:pic>
        <p:nvPicPr>
          <p:cNvPr id="5" name="4 Imagen"/>
          <p:cNvPicPr>
            <a:picLocks noChangeAspect="1"/>
          </p:cNvPicPr>
          <p:nvPr/>
        </p:nvPicPr>
        <p:blipFill>
          <a:blip r:embed="rId4" cstate="print">
            <a:grayscl/>
            <a:biLevel thresh="50000"/>
          </a:blip>
          <a:srcRect/>
          <a:stretch>
            <a:fillRect/>
          </a:stretch>
        </p:blipFill>
        <p:spPr bwMode="auto">
          <a:xfrm>
            <a:off x="6732588" y="0"/>
            <a:ext cx="2411412" cy="1849438"/>
          </a:xfrm>
          <a:prstGeom prst="rect">
            <a:avLst/>
          </a:prstGeom>
          <a:noFill/>
          <a:ln w="9525">
            <a:noFill/>
            <a:miter lim="800000"/>
            <a:headEnd/>
            <a:tailEnd/>
          </a:ln>
        </p:spPr>
      </p:pic>
      <p:pic>
        <p:nvPicPr>
          <p:cNvPr id="8" name="7 Imagen"/>
          <p:cNvPicPr>
            <a:picLocks noChangeAspect="1"/>
          </p:cNvPicPr>
          <p:nvPr/>
        </p:nvPicPr>
        <p:blipFill>
          <a:blip r:embed="rId5" cstate="print">
            <a:grayscl/>
            <a:biLevel thresh="50000"/>
          </a:blip>
          <a:srcRect/>
          <a:stretch>
            <a:fillRect/>
          </a:stretch>
        </p:blipFill>
        <p:spPr bwMode="auto">
          <a:xfrm>
            <a:off x="-28575" y="0"/>
            <a:ext cx="2224088" cy="1849438"/>
          </a:xfrm>
          <a:prstGeom prst="rect">
            <a:avLst/>
          </a:prstGeom>
          <a:noFill/>
          <a:ln w="9525">
            <a:noFill/>
            <a:miter lim="800000"/>
            <a:headEnd/>
            <a:tailEnd/>
          </a:ln>
        </p:spPr>
      </p:pic>
      <p:pic>
        <p:nvPicPr>
          <p:cNvPr id="10" name="9 Imagen"/>
          <p:cNvPicPr>
            <a:picLocks noChangeAspect="1"/>
          </p:cNvPicPr>
          <p:nvPr/>
        </p:nvPicPr>
        <p:blipFill>
          <a:blip r:embed="rId6" cstate="print">
            <a:grayscl/>
            <a:biLevel thresh="50000"/>
          </a:blip>
          <a:srcRect/>
          <a:stretch>
            <a:fillRect/>
          </a:stretch>
        </p:blipFill>
        <p:spPr bwMode="auto">
          <a:xfrm>
            <a:off x="2195513" y="0"/>
            <a:ext cx="2305050" cy="1849438"/>
          </a:xfrm>
          <a:prstGeom prst="rect">
            <a:avLst/>
          </a:prstGeom>
          <a:noFill/>
          <a:ln w="9525">
            <a:noFill/>
            <a:miter lim="800000"/>
            <a:headEnd/>
            <a:tailEnd/>
          </a:ln>
        </p:spPr>
      </p:pic>
      <p:pic>
        <p:nvPicPr>
          <p:cNvPr id="31" name="30 Imagen"/>
          <p:cNvPicPr>
            <a:picLocks noChangeAspect="1"/>
          </p:cNvPicPr>
          <p:nvPr/>
        </p:nvPicPr>
        <p:blipFill>
          <a:blip r:embed="rId3" cstate="print">
            <a:grayscl/>
            <a:biLevel thresh="50000"/>
          </a:blip>
          <a:srcRect/>
          <a:stretch>
            <a:fillRect/>
          </a:stretch>
        </p:blipFill>
        <p:spPr bwMode="auto">
          <a:xfrm>
            <a:off x="4500565" y="1849438"/>
            <a:ext cx="2232025" cy="2016126"/>
          </a:xfrm>
          <a:prstGeom prst="rect">
            <a:avLst/>
          </a:prstGeom>
          <a:noFill/>
          <a:ln w="9525">
            <a:noFill/>
            <a:miter lim="800000"/>
            <a:headEnd/>
            <a:tailEnd/>
          </a:ln>
        </p:spPr>
      </p:pic>
      <p:pic>
        <p:nvPicPr>
          <p:cNvPr id="35" name="34 Imagen"/>
          <p:cNvPicPr>
            <a:picLocks noChangeAspect="1"/>
          </p:cNvPicPr>
          <p:nvPr/>
        </p:nvPicPr>
        <p:blipFill>
          <a:blip r:embed="rId5" cstate="print">
            <a:grayscl/>
            <a:biLevel thresh="50000"/>
          </a:blip>
          <a:srcRect/>
          <a:stretch>
            <a:fillRect/>
          </a:stretch>
        </p:blipFill>
        <p:spPr bwMode="auto">
          <a:xfrm>
            <a:off x="2" y="1849438"/>
            <a:ext cx="2195513" cy="2016126"/>
          </a:xfrm>
          <a:prstGeom prst="rect">
            <a:avLst/>
          </a:prstGeom>
          <a:noFill/>
          <a:ln w="9525">
            <a:noFill/>
            <a:miter lim="800000"/>
            <a:headEnd/>
            <a:tailEnd/>
          </a:ln>
        </p:spPr>
      </p:pic>
      <p:pic>
        <p:nvPicPr>
          <p:cNvPr id="37" name="36 Imagen"/>
          <p:cNvPicPr>
            <a:picLocks noChangeAspect="1"/>
          </p:cNvPicPr>
          <p:nvPr/>
        </p:nvPicPr>
        <p:blipFill>
          <a:blip r:embed="rId6" cstate="print">
            <a:grayscl/>
            <a:biLevel thresh="50000"/>
          </a:blip>
          <a:srcRect/>
          <a:stretch>
            <a:fillRect/>
          </a:stretch>
        </p:blipFill>
        <p:spPr bwMode="auto">
          <a:xfrm>
            <a:off x="2195513" y="1849438"/>
            <a:ext cx="2305050" cy="2016126"/>
          </a:xfrm>
          <a:prstGeom prst="rect">
            <a:avLst/>
          </a:prstGeom>
          <a:noFill/>
          <a:ln w="9525">
            <a:noFill/>
            <a:miter lim="800000"/>
            <a:headEnd/>
            <a:tailEnd/>
          </a:ln>
        </p:spPr>
      </p:pic>
      <p:pic>
        <p:nvPicPr>
          <p:cNvPr id="58" name="57 Imagen"/>
          <p:cNvPicPr>
            <a:picLocks noChangeAspect="1"/>
          </p:cNvPicPr>
          <p:nvPr/>
        </p:nvPicPr>
        <p:blipFill>
          <a:blip r:embed="rId3" cstate="print">
            <a:grayscl/>
            <a:biLevel thresh="50000"/>
          </a:blip>
          <a:srcRect/>
          <a:stretch>
            <a:fillRect/>
          </a:stretch>
        </p:blipFill>
        <p:spPr bwMode="auto">
          <a:xfrm>
            <a:off x="4500565" y="3865564"/>
            <a:ext cx="2232025" cy="1849437"/>
          </a:xfrm>
          <a:prstGeom prst="rect">
            <a:avLst/>
          </a:prstGeom>
          <a:noFill/>
          <a:ln w="9525">
            <a:noFill/>
            <a:miter lim="800000"/>
            <a:headEnd/>
            <a:tailEnd/>
          </a:ln>
        </p:spPr>
      </p:pic>
      <p:pic>
        <p:nvPicPr>
          <p:cNvPr id="62" name="61 Imagen"/>
          <p:cNvPicPr>
            <a:picLocks noChangeAspect="1"/>
          </p:cNvPicPr>
          <p:nvPr/>
        </p:nvPicPr>
        <p:blipFill>
          <a:blip r:embed="rId5" cstate="print">
            <a:grayscl/>
            <a:biLevel thresh="50000"/>
          </a:blip>
          <a:srcRect/>
          <a:stretch>
            <a:fillRect/>
          </a:stretch>
        </p:blipFill>
        <p:spPr bwMode="auto">
          <a:xfrm>
            <a:off x="2" y="3865564"/>
            <a:ext cx="2195513" cy="1849437"/>
          </a:xfrm>
          <a:prstGeom prst="rect">
            <a:avLst/>
          </a:prstGeom>
          <a:noFill/>
          <a:ln w="9525">
            <a:noFill/>
            <a:miter lim="800000"/>
            <a:headEnd/>
            <a:tailEnd/>
          </a:ln>
        </p:spPr>
      </p:pic>
      <p:pic>
        <p:nvPicPr>
          <p:cNvPr id="64" name="63 Imagen"/>
          <p:cNvPicPr>
            <a:picLocks noChangeAspect="1"/>
          </p:cNvPicPr>
          <p:nvPr/>
        </p:nvPicPr>
        <p:blipFill>
          <a:blip r:embed="rId6" cstate="print">
            <a:grayscl/>
            <a:biLevel thresh="50000"/>
          </a:blip>
          <a:srcRect/>
          <a:stretch>
            <a:fillRect/>
          </a:stretch>
        </p:blipFill>
        <p:spPr bwMode="auto">
          <a:xfrm>
            <a:off x="2195513" y="3865564"/>
            <a:ext cx="2305050" cy="1849437"/>
          </a:xfrm>
          <a:prstGeom prst="rect">
            <a:avLst/>
          </a:prstGeom>
          <a:noFill/>
          <a:ln w="9525">
            <a:noFill/>
            <a:miter lim="800000"/>
            <a:headEnd/>
            <a:tailEnd/>
          </a:ln>
        </p:spPr>
      </p:pic>
      <p:pic>
        <p:nvPicPr>
          <p:cNvPr id="65" name="64 Imagen"/>
          <p:cNvPicPr>
            <a:picLocks noChangeAspect="1"/>
          </p:cNvPicPr>
          <p:nvPr/>
        </p:nvPicPr>
        <p:blipFill>
          <a:blip r:embed="rId7" cstate="print">
            <a:grayscl/>
            <a:biLevel thresh="50000"/>
          </a:blip>
          <a:srcRect/>
          <a:stretch>
            <a:fillRect/>
          </a:stretch>
        </p:blipFill>
        <p:spPr bwMode="auto">
          <a:xfrm>
            <a:off x="6732588" y="1849438"/>
            <a:ext cx="2411412" cy="2016126"/>
          </a:xfrm>
          <a:prstGeom prst="rect">
            <a:avLst/>
          </a:prstGeom>
          <a:noFill/>
          <a:ln w="9525">
            <a:noFill/>
            <a:miter lim="800000"/>
            <a:headEnd/>
            <a:tailEnd/>
          </a:ln>
        </p:spPr>
      </p:pic>
      <p:pic>
        <p:nvPicPr>
          <p:cNvPr id="74" name="73 Imagen"/>
          <p:cNvPicPr>
            <a:picLocks noChangeAspect="1"/>
          </p:cNvPicPr>
          <p:nvPr/>
        </p:nvPicPr>
        <p:blipFill>
          <a:blip r:embed="rId7" cstate="print">
            <a:grayscl/>
            <a:biLevel thresh="50000"/>
          </a:blip>
          <a:srcRect/>
          <a:stretch>
            <a:fillRect/>
          </a:stretch>
        </p:blipFill>
        <p:spPr bwMode="auto">
          <a:xfrm>
            <a:off x="6732588" y="3865564"/>
            <a:ext cx="2411412" cy="1849437"/>
          </a:xfrm>
          <a:prstGeom prst="rect">
            <a:avLst/>
          </a:prstGeom>
          <a:noFill/>
          <a:ln w="9525">
            <a:noFill/>
            <a:miter lim="800000"/>
            <a:headEnd/>
            <a:tailEnd/>
          </a:ln>
        </p:spPr>
      </p:pic>
      <p:sp>
        <p:nvSpPr>
          <p:cNvPr id="15" name="14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tradición de las fiestas, a pesar que la ganadería de Reino de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es muy extendida y fructífera, este grupo está muy asociado a los ánades, pavos, pavos reales y otras  aves de similar constitución.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isContent="1"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4000"/>
                                        <p:tgtEl>
                                          <p:spTgt spid="37"/>
                                        </p:tgtEl>
                                      </p:cBhvr>
                                    </p:animEffect>
                                    <p:set>
                                      <p:cBhvr>
                                        <p:cTn id="13" dur="1" fill="hold">
                                          <p:stCondLst>
                                            <p:cond delay="3999"/>
                                          </p:stCondLst>
                                        </p:cTn>
                                        <p:tgtEl>
                                          <p:spTgt spid="37"/>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4000"/>
                                        <p:tgtEl>
                                          <p:spTgt spid="62"/>
                                        </p:tgtEl>
                                      </p:cBhvr>
                                    </p:animEffect>
                                    <p:set>
                                      <p:cBhvr>
                                        <p:cTn id="16" dur="1" fill="hold">
                                          <p:stCondLst>
                                            <p:cond delay="3999"/>
                                          </p:stCondLst>
                                        </p:cTn>
                                        <p:tgtEl>
                                          <p:spTgt spid="62"/>
                                        </p:tgtEl>
                                        <p:attrNameLst>
                                          <p:attrName>style.visibility</p:attrName>
                                        </p:attrNameLst>
                                      </p:cBhvr>
                                      <p:to>
                                        <p:strVal val="hidden"/>
                                      </p:to>
                                    </p:set>
                                  </p:childTnLst>
                                </p:cTn>
                              </p:par>
                              <p:par>
                                <p:cTn id="17" presetID="13" presetClass="exit" presetSubtype="32" fill="hold" nodeType="withEffect">
                                  <p:stCondLst>
                                    <p:cond delay="0"/>
                                  </p:stCondLst>
                                  <p:childTnLst>
                                    <p:animEffect transition="out" filter="plus(out)">
                                      <p:cBhvr>
                                        <p:cTn id="18" dur="4000"/>
                                        <p:tgtEl>
                                          <p:spTgt spid="58"/>
                                        </p:tgtEl>
                                      </p:cBhvr>
                                    </p:animEffect>
                                    <p:set>
                                      <p:cBhvr>
                                        <p:cTn id="19" dur="1" fill="hold">
                                          <p:stCondLst>
                                            <p:cond delay="3999"/>
                                          </p:stCondLst>
                                        </p:cTn>
                                        <p:tgtEl>
                                          <p:spTgt spid="58"/>
                                        </p:tgtEl>
                                        <p:attrNameLst>
                                          <p:attrName>style.visibility</p:attrName>
                                        </p:attrNameLst>
                                      </p:cBhvr>
                                      <p:to>
                                        <p:strVal val="hidden"/>
                                      </p:to>
                                    </p:set>
                                  </p:childTnLst>
                                </p:cTn>
                              </p:par>
                              <p:par>
                                <p:cTn id="20" presetID="13" presetClass="exit" presetSubtype="32" fill="hold" nodeType="withEffect">
                                  <p:stCondLst>
                                    <p:cond delay="0"/>
                                  </p:stCondLst>
                                  <p:childTnLst>
                                    <p:animEffect transition="out" filter="plus(out)">
                                      <p:cBhvr>
                                        <p:cTn id="21" dur="4000"/>
                                        <p:tgtEl>
                                          <p:spTgt spid="65"/>
                                        </p:tgtEl>
                                      </p:cBhvr>
                                    </p:animEffect>
                                    <p:set>
                                      <p:cBhvr>
                                        <p:cTn id="22" dur="1" fill="hold">
                                          <p:stCondLst>
                                            <p:cond delay="3999"/>
                                          </p:stCondLst>
                                        </p:cTn>
                                        <p:tgtEl>
                                          <p:spTgt spid="65"/>
                                        </p:tgtEl>
                                        <p:attrNameLst>
                                          <p:attrName>style.visibility</p:attrName>
                                        </p:attrNameLst>
                                      </p:cBhvr>
                                      <p:to>
                                        <p:strVal val="hidden"/>
                                      </p:to>
                                    </p:set>
                                  </p:childTnLst>
                                </p:cTn>
                              </p:par>
                              <p:par>
                                <p:cTn id="23" presetID="13" presetClass="exit" presetSubtype="16" fill="hold" nodeType="withEffect">
                                  <p:stCondLst>
                                    <p:cond delay="0"/>
                                  </p:stCondLst>
                                  <p:childTnLst>
                                    <p:animEffect transition="out" filter="plus(in)">
                                      <p:cBhvr>
                                        <p:cTn id="24" dur="4000"/>
                                        <p:tgtEl>
                                          <p:spTgt spid="10"/>
                                        </p:tgtEl>
                                      </p:cBhvr>
                                    </p:animEffect>
                                    <p:set>
                                      <p:cBhvr>
                                        <p:cTn id="25" dur="1" fill="hold">
                                          <p:stCondLst>
                                            <p:cond delay="3999"/>
                                          </p:stCondLst>
                                        </p:cTn>
                                        <p:tgtEl>
                                          <p:spTgt spid="10"/>
                                        </p:tgtEl>
                                        <p:attrNameLst>
                                          <p:attrName>style.visibility</p:attrName>
                                        </p:attrNameLst>
                                      </p:cBhvr>
                                      <p:to>
                                        <p:strVal val="hidden"/>
                                      </p:to>
                                    </p:set>
                                  </p:childTnLst>
                                </p:cTn>
                              </p:par>
                              <p:par>
                                <p:cTn id="26" presetID="13" presetClass="exit" presetSubtype="16" fill="hold" nodeType="withEffect">
                                  <p:stCondLst>
                                    <p:cond delay="0"/>
                                  </p:stCondLst>
                                  <p:childTnLst>
                                    <p:animEffect transition="out" filter="plus(in)">
                                      <p:cBhvr>
                                        <p:cTn id="27" dur="4000"/>
                                        <p:tgtEl>
                                          <p:spTgt spid="5"/>
                                        </p:tgtEl>
                                      </p:cBhvr>
                                    </p:animEffect>
                                    <p:set>
                                      <p:cBhvr>
                                        <p:cTn id="28" dur="1" fill="hold">
                                          <p:stCondLst>
                                            <p:cond delay="3999"/>
                                          </p:stCondLst>
                                        </p:cTn>
                                        <p:tgtEl>
                                          <p:spTgt spid="5"/>
                                        </p:tgtEl>
                                        <p:attrNameLst>
                                          <p:attrName>style.visibility</p:attrName>
                                        </p:attrNameLst>
                                      </p:cBhvr>
                                      <p:to>
                                        <p:strVal val="hidden"/>
                                      </p:to>
                                    </p:set>
                                  </p:childTnLst>
                                </p:cTn>
                              </p:par>
                              <p:par>
                                <p:cTn id="29" presetID="13" presetClass="exit" presetSubtype="16" fill="hold" nodeType="withEffect">
                                  <p:stCondLst>
                                    <p:cond delay="0"/>
                                  </p:stCondLst>
                                  <p:childTnLst>
                                    <p:animEffect transition="out" filter="plus(in)">
                                      <p:cBhvr>
                                        <p:cTn id="30" dur="4000"/>
                                        <p:tgtEl>
                                          <p:spTgt spid="31"/>
                                        </p:tgtEl>
                                      </p:cBhvr>
                                    </p:animEffect>
                                    <p:set>
                                      <p:cBhvr>
                                        <p:cTn id="31" dur="1" fill="hold">
                                          <p:stCondLst>
                                            <p:cond delay="3999"/>
                                          </p:stCondLst>
                                        </p:cTn>
                                        <p:tgtEl>
                                          <p:spTgt spid="31"/>
                                        </p:tgtEl>
                                        <p:attrNameLst>
                                          <p:attrName>style.visibility</p:attrName>
                                        </p:attrNameLst>
                                      </p:cBhvr>
                                      <p:to>
                                        <p:strVal val="hidden"/>
                                      </p:to>
                                    </p:set>
                                  </p:childTnLst>
                                </p:cTn>
                              </p:par>
                              <p:par>
                                <p:cTn id="32" presetID="13" presetClass="exit" presetSubtype="16" fill="hold" nodeType="withEffect">
                                  <p:stCondLst>
                                    <p:cond delay="0"/>
                                  </p:stCondLst>
                                  <p:childTnLst>
                                    <p:animEffect transition="out" filter="plus(in)">
                                      <p:cBhvr>
                                        <p:cTn id="33" dur="4000"/>
                                        <p:tgtEl>
                                          <p:spTgt spid="35"/>
                                        </p:tgtEl>
                                      </p:cBhvr>
                                    </p:animEffect>
                                    <p:set>
                                      <p:cBhvr>
                                        <p:cTn id="34" dur="1" fill="hold">
                                          <p:stCondLst>
                                            <p:cond delay="3999"/>
                                          </p:stCondLst>
                                        </p:cTn>
                                        <p:tgtEl>
                                          <p:spTgt spid="35"/>
                                        </p:tgtEl>
                                        <p:attrNameLst>
                                          <p:attrName>style.visibility</p:attrName>
                                        </p:attrNameLst>
                                      </p:cBhvr>
                                      <p:to>
                                        <p:strVal val="hidden"/>
                                      </p:to>
                                    </p:set>
                                  </p:childTnLst>
                                </p:cTn>
                              </p:par>
                              <p:par>
                                <p:cTn id="35" presetID="13" presetClass="exit" presetSubtype="16" fill="hold" nodeType="withEffect">
                                  <p:stCondLst>
                                    <p:cond delay="0"/>
                                  </p:stCondLst>
                                  <p:childTnLst>
                                    <p:animEffect transition="out" filter="plus(in)">
                                      <p:cBhvr>
                                        <p:cTn id="36" dur="4000"/>
                                        <p:tgtEl>
                                          <p:spTgt spid="64"/>
                                        </p:tgtEl>
                                      </p:cBhvr>
                                    </p:animEffect>
                                    <p:set>
                                      <p:cBhvr>
                                        <p:cTn id="37" dur="1" fill="hold">
                                          <p:stCondLst>
                                            <p:cond delay="3999"/>
                                          </p:stCondLst>
                                        </p:cTn>
                                        <p:tgtEl>
                                          <p:spTgt spid="64"/>
                                        </p:tgtEl>
                                        <p:attrNameLst>
                                          <p:attrName>style.visibility</p:attrName>
                                        </p:attrNameLst>
                                      </p:cBhvr>
                                      <p:to>
                                        <p:strVal val="hidden"/>
                                      </p:to>
                                    </p:set>
                                  </p:childTnLst>
                                </p:cTn>
                              </p:par>
                              <p:par>
                                <p:cTn id="38" presetID="13" presetClass="exit" presetSubtype="16" fill="hold" nodeType="withEffect">
                                  <p:stCondLst>
                                    <p:cond delay="0"/>
                                  </p:stCondLst>
                                  <p:childTnLst>
                                    <p:animEffect transition="out" filter="plus(in)">
                                      <p:cBhvr>
                                        <p:cTn id="39" dur="4000"/>
                                        <p:tgtEl>
                                          <p:spTgt spid="74"/>
                                        </p:tgtEl>
                                      </p:cBhvr>
                                    </p:animEffect>
                                    <p:set>
                                      <p:cBhvr>
                                        <p:cTn id="40" dur="1" fill="hold">
                                          <p:stCondLst>
                                            <p:cond delay="3999"/>
                                          </p:stCondLst>
                                        </p:cTn>
                                        <p:tgtEl>
                                          <p:spTgt spid="7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8434"/>
                                        </p:tgtEl>
                                        <p:attrNameLst>
                                          <p:attrName>style.visibility</p:attrName>
                                        </p:attrNameLst>
                                      </p:cBhvr>
                                      <p:to>
                                        <p:strVal val="visible"/>
                                      </p:to>
                                    </p:set>
                                    <p:anim calcmode="lin" valueType="num">
                                      <p:cBhvr>
                                        <p:cTn id="43" dur="4000" fill="hold"/>
                                        <p:tgtEl>
                                          <p:spTgt spid="18434"/>
                                        </p:tgtEl>
                                        <p:attrNameLst>
                                          <p:attrName>ppt_w</p:attrName>
                                        </p:attrNameLst>
                                      </p:cBhvr>
                                      <p:tavLst>
                                        <p:tav tm="0">
                                          <p:val>
                                            <p:strVal val="4/3*#ppt_w"/>
                                          </p:val>
                                        </p:tav>
                                        <p:tav tm="100000">
                                          <p:val>
                                            <p:strVal val="#ppt_w"/>
                                          </p:val>
                                        </p:tav>
                                      </p:tavLst>
                                    </p:anim>
                                    <p:anim calcmode="lin" valueType="num">
                                      <p:cBhvr>
                                        <p:cTn id="44" dur="4000" fill="hold"/>
                                        <p:tgtEl>
                                          <p:spTgt spid="18434"/>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0482" name="75 Imagen" descr="Diapositiva18"/>
          <p:cNvPicPr>
            <a:picLocks noGrp="1" noChangeAspect="1"/>
          </p:cNvPicPr>
          <p:nvPr isPhoto="1"/>
        </p:nvPicPr>
        <p:blipFill>
          <a:blip r:embed="rId2" cstate="print"/>
          <a:stretch>
            <a:fillRect/>
          </a:stretch>
        </p:blipFill>
        <p:spPr bwMode="auto">
          <a:xfrm>
            <a:off x="1" y="0"/>
            <a:ext cx="4499992" cy="5715000"/>
          </a:xfrm>
          <a:prstGeom prst="rect">
            <a:avLst/>
          </a:prstGeom>
          <a:noFill/>
          <a:ln w="9525">
            <a:noFill/>
            <a:miter lim="800000"/>
            <a:headEnd/>
            <a:tailEnd/>
          </a:ln>
        </p:spPr>
      </p:pic>
      <p:sp>
        <p:nvSpPr>
          <p:cNvPr id="10" name="9 Rectángulo"/>
          <p:cNvSpPr/>
          <p:nvPr/>
        </p:nvSpPr>
        <p:spPr>
          <a:xfrm>
            <a:off x="0" y="0"/>
            <a:ext cx="4644008" cy="1489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10 Rectángulo"/>
          <p:cNvSpPr/>
          <p:nvPr/>
        </p:nvSpPr>
        <p:spPr>
          <a:xfrm>
            <a:off x="0" y="1489075"/>
            <a:ext cx="4644008" cy="1489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 name="11 Rectángulo"/>
          <p:cNvSpPr/>
          <p:nvPr/>
        </p:nvSpPr>
        <p:spPr>
          <a:xfrm>
            <a:off x="0" y="2928938"/>
            <a:ext cx="4644008" cy="14906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3" name="12 Rectángulo"/>
          <p:cNvSpPr/>
          <p:nvPr/>
        </p:nvSpPr>
        <p:spPr>
          <a:xfrm>
            <a:off x="0" y="4370388"/>
            <a:ext cx="4644008" cy="1344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CuadroTexto"/>
          <p:cNvSpPr txBox="1"/>
          <p:nvPr/>
        </p:nvSpPr>
        <p:spPr>
          <a:xfrm>
            <a:off x="5021796" y="1171069"/>
            <a:ext cx="3744416"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Por esta misma razón, muchos de los elementos de su vestuario están decorados con plumas de diferentes características. Además como reconocimiento de su fachada, basada principalmente en los colores dorados (por la rica minería y manufactura de los metales).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0000">
        <p15:prstTrans prst="curtains"/>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4000"/>
                                        <p:tgtEl>
                                          <p:spTgt spid="13"/>
                                        </p:tgtEl>
                                      </p:cBhvr>
                                    </p:animEffect>
                                    <p:set>
                                      <p:cBhvr>
                                        <p:cTn id="16" dur="1" fill="hold">
                                          <p:stCondLst>
                                            <p:cond delay="3999"/>
                                          </p:stCondLst>
                                        </p:cTn>
                                        <p:tgtEl>
                                          <p:spTgt spid="13"/>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20482"/>
                                        </p:tgtEl>
                                        <p:attrNameLst>
                                          <p:attrName>style.visibility</p:attrName>
                                        </p:attrNameLst>
                                      </p:cBhvr>
                                      <p:to>
                                        <p:strVal val="visible"/>
                                      </p:to>
                                    </p:set>
                                    <p:anim calcmode="lin" valueType="num">
                                      <p:cBhvr>
                                        <p:cTn id="19" dur="4000" fill="hold"/>
                                        <p:tgtEl>
                                          <p:spTgt spid="20482"/>
                                        </p:tgtEl>
                                        <p:attrNameLst>
                                          <p:attrName>ppt_w</p:attrName>
                                        </p:attrNameLst>
                                      </p:cBhvr>
                                      <p:tavLst>
                                        <p:tav tm="0">
                                          <p:val>
                                            <p:strVal val="2/3*#ppt_w"/>
                                          </p:val>
                                        </p:tav>
                                        <p:tav tm="100000">
                                          <p:val>
                                            <p:strVal val="#ppt_w"/>
                                          </p:val>
                                        </p:tav>
                                      </p:tavLst>
                                    </p:anim>
                                    <p:anim calcmode="lin" valueType="num">
                                      <p:cBhvr>
                                        <p:cTn id="20" dur="4000" fill="hold"/>
                                        <p:tgtEl>
                                          <p:spTgt spid="20482"/>
                                        </p:tgtEl>
                                        <p:attrNameLst>
                                          <p:attrName>ppt_h</p:attrName>
                                        </p:attrNameLst>
                                      </p:cBhvr>
                                      <p:tavLst>
                                        <p:tav tm="0">
                                          <p:val>
                                            <p:strVal val="2/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10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9458" name="10 Imagen" descr="Diapositiva17"/>
          <p:cNvPicPr>
            <a:picLocks noGrp="1" noChangeAspect="1"/>
          </p:cNvPicPr>
          <p:nvPr isPhoto="1"/>
        </p:nvPicPr>
        <p:blipFill>
          <a:blip r:embed="rId2" cstate="print"/>
          <a:stretch>
            <a:fillRect/>
          </a:stretch>
        </p:blipFill>
        <p:spPr bwMode="auto">
          <a:xfrm>
            <a:off x="1" y="-526876"/>
            <a:ext cx="9144000" cy="6241876"/>
          </a:xfrm>
          <a:prstGeom prst="rect">
            <a:avLst/>
          </a:prstGeom>
          <a:noFill/>
          <a:ln w="9525">
            <a:noFill/>
            <a:miter lim="800000"/>
            <a:headEnd/>
            <a:tailEnd/>
          </a:ln>
        </p:spPr>
      </p:pic>
      <p:sp>
        <p:nvSpPr>
          <p:cNvPr id="6" name="5 Pentágono"/>
          <p:cNvSpPr/>
          <p:nvPr/>
        </p:nvSpPr>
        <p:spPr>
          <a:xfrm>
            <a:off x="0" y="1236664"/>
            <a:ext cx="4572000" cy="3119437"/>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7" name="6 Pentágono"/>
          <p:cNvSpPr/>
          <p:nvPr/>
        </p:nvSpPr>
        <p:spPr>
          <a:xfrm flipH="1">
            <a:off x="4600577" y="1217614"/>
            <a:ext cx="4543425" cy="3119437"/>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8" name="7 Pentágono"/>
          <p:cNvSpPr/>
          <p:nvPr/>
        </p:nvSpPr>
        <p:spPr>
          <a:xfrm rot="16200000">
            <a:off x="3101976" y="2362201"/>
            <a:ext cx="3011487" cy="3744912"/>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9" name="8 Pentágono"/>
          <p:cNvSpPr/>
          <p:nvPr/>
        </p:nvSpPr>
        <p:spPr>
          <a:xfrm rot="5400000">
            <a:off x="3147219" y="-467518"/>
            <a:ext cx="2809876" cy="374491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0" name="9 Rectángulo"/>
          <p:cNvSpPr/>
          <p:nvPr/>
        </p:nvSpPr>
        <p:spPr>
          <a:xfrm>
            <a:off x="0" y="1"/>
            <a:ext cx="2679700" cy="1236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2" name="11 Rectángulo"/>
          <p:cNvSpPr/>
          <p:nvPr/>
        </p:nvSpPr>
        <p:spPr>
          <a:xfrm>
            <a:off x="6388100" y="0"/>
            <a:ext cx="2755900" cy="1217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3" name="12 Rectángulo"/>
          <p:cNvSpPr/>
          <p:nvPr/>
        </p:nvSpPr>
        <p:spPr>
          <a:xfrm>
            <a:off x="6461127" y="4337051"/>
            <a:ext cx="2682875" cy="1389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4" name="13 Rectángulo"/>
          <p:cNvSpPr/>
          <p:nvPr/>
        </p:nvSpPr>
        <p:spPr>
          <a:xfrm>
            <a:off x="0" y="4356100"/>
            <a:ext cx="2755900" cy="13700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5" name="1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Reino de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participa muy activamente en un sin fin de actos tanto propios, como de Consejo y de Federación. Siendo tal vez los más importantes, las Bodas por el Rito de la Diosa Astarté, y el concurso del Barrigón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prism dir="u" isContent="1" isInverted="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4000"/>
                                        <p:tgtEl>
                                          <p:spTgt spid="10"/>
                                        </p:tgtEl>
                                      </p:cBhvr>
                                    </p:animEffect>
                                    <p:set>
                                      <p:cBhvr>
                                        <p:cTn id="19" dur="1" fill="hold">
                                          <p:stCondLst>
                                            <p:cond delay="3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12"/>
                                        </p:tgtEl>
                                      </p:cBhvr>
                                    </p:animEffect>
                                    <p:set>
                                      <p:cBhvr>
                                        <p:cTn id="22" dur="1" fill="hold">
                                          <p:stCondLst>
                                            <p:cond delay="3999"/>
                                          </p:stCondLst>
                                        </p:cTn>
                                        <p:tgtEl>
                                          <p:spTgt spid="12"/>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4000"/>
                                        <p:tgtEl>
                                          <p:spTgt spid="13"/>
                                        </p:tgtEl>
                                      </p:cBhvr>
                                    </p:animEffect>
                                    <p:set>
                                      <p:cBhvr>
                                        <p:cTn id="25" dur="1" fill="hold">
                                          <p:stCondLst>
                                            <p:cond delay="3999"/>
                                          </p:stCondLst>
                                        </p:cTn>
                                        <p:tgtEl>
                                          <p:spTgt spid="13"/>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4000"/>
                                        <p:tgtEl>
                                          <p:spTgt spid="14"/>
                                        </p:tgtEl>
                                      </p:cBhvr>
                                    </p:animEffect>
                                    <p:set>
                                      <p:cBhvr>
                                        <p:cTn id="28" dur="1" fill="hold">
                                          <p:stCondLst>
                                            <p:cond delay="3999"/>
                                          </p:stCondLst>
                                        </p:cTn>
                                        <p:tgtEl>
                                          <p:spTgt spid="14"/>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19458"/>
                                        </p:tgtEl>
                                        <p:attrNameLst>
                                          <p:attrName>style.visibility</p:attrName>
                                        </p:attrNameLst>
                                      </p:cBhvr>
                                      <p:to>
                                        <p:strVal val="visible"/>
                                      </p:to>
                                    </p:set>
                                    <p:anim calcmode="lin" valueType="num">
                                      <p:cBhvr>
                                        <p:cTn id="31" dur="4000" fill="hold"/>
                                        <p:tgtEl>
                                          <p:spTgt spid="19458"/>
                                        </p:tgtEl>
                                        <p:attrNameLst>
                                          <p:attrName>ppt_w</p:attrName>
                                        </p:attrNameLst>
                                      </p:cBhvr>
                                      <p:tavLst>
                                        <p:tav tm="0">
                                          <p:val>
                                            <p:strVal val="4/3*#ppt_w"/>
                                          </p:val>
                                        </p:tav>
                                        <p:tav tm="100000">
                                          <p:val>
                                            <p:strVal val="#ppt_w"/>
                                          </p:val>
                                        </p:tav>
                                      </p:tavLst>
                                    </p:anim>
                                    <p:anim calcmode="lin" valueType="num">
                                      <p:cBhvr>
                                        <p:cTn id="32" dur="4000" fill="hold"/>
                                        <p:tgtEl>
                                          <p:spTgt spid="19458"/>
                                        </p:tgtEl>
                                        <p:attrNameLst>
                                          <p:attrName>ppt_h</p:attrName>
                                        </p:attrNameLst>
                                      </p:cBhvr>
                                      <p:tavLst>
                                        <p:tav tm="0">
                                          <p:val>
                                            <p:strVal val="4/3*#ppt_h"/>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anim calcmode="lin" valueType="num">
                                      <p:cBhvr>
                                        <p:cTn id="37" dur="1000" fill="hold"/>
                                        <p:tgtEl>
                                          <p:spTgt spid="15"/>
                                        </p:tgtEl>
                                        <p:attrNameLst>
                                          <p:attrName>ppt_x</p:attrName>
                                        </p:attrNameLst>
                                      </p:cBhvr>
                                      <p:tavLst>
                                        <p:tav tm="0">
                                          <p:val>
                                            <p:strVal val="#ppt_x-.1"/>
                                          </p:val>
                                        </p:tav>
                                        <p:tav tm="100000">
                                          <p:val>
                                            <p:strVal val="#ppt_x"/>
                                          </p:val>
                                        </p:tav>
                                      </p:tavLst>
                                    </p:anim>
                                    <p:anim calcmode="lin" valueType="num">
                                      <p:cBhvr>
                                        <p:cTn id="3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2" grpId="0" animBg="1"/>
      <p:bldP spid="13" grpId="0" animBg="1"/>
      <p:bldP spid="14" grpId="0" animBg="1"/>
      <p:bldP spid="15" grpId="0"/>
    </p:bld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75 Imagen" descr="Diapositiva20"/>
          <p:cNvPicPr>
            <a:picLocks noGrp="1" noChangeAspect="1"/>
          </p:cNvPicPr>
          <p:nvPr isPhoto="1"/>
        </p:nvPicPr>
        <p:blipFill>
          <a:blip r:embed="rId2" cstate="print"/>
          <a:stretch>
            <a:fillRect/>
          </a:stretch>
        </p:blipFill>
        <p:spPr bwMode="auto">
          <a:xfrm>
            <a:off x="-252536" y="0"/>
            <a:ext cx="9649072" cy="5714999"/>
          </a:xfrm>
          <a:prstGeom prst="rect">
            <a:avLst/>
          </a:prstGeom>
          <a:noFill/>
          <a:ln w="9525">
            <a:noFill/>
            <a:miter lim="800000"/>
            <a:headEnd/>
            <a:tailEnd/>
          </a:ln>
        </p:spPr>
      </p:pic>
      <p:sp>
        <p:nvSpPr>
          <p:cNvPr id="4" name="3 Rectángulo"/>
          <p:cNvSpPr/>
          <p:nvPr/>
        </p:nvSpPr>
        <p:spPr>
          <a:xfrm>
            <a:off x="1590" y="0"/>
            <a:ext cx="2338387" cy="1417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26" name="25 Rectángulo"/>
          <p:cNvSpPr/>
          <p:nvPr/>
        </p:nvSpPr>
        <p:spPr>
          <a:xfrm>
            <a:off x="2339977" y="0"/>
            <a:ext cx="2303463" cy="1417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50" name="49 Rectángulo"/>
          <p:cNvSpPr/>
          <p:nvPr/>
        </p:nvSpPr>
        <p:spPr>
          <a:xfrm>
            <a:off x="4643438" y="0"/>
            <a:ext cx="2305050" cy="1417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58" name="57 Rectángulo"/>
          <p:cNvSpPr/>
          <p:nvPr/>
        </p:nvSpPr>
        <p:spPr>
          <a:xfrm>
            <a:off x="6948488" y="0"/>
            <a:ext cx="2195512" cy="1417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76" name="75 Rectángulo"/>
          <p:cNvSpPr/>
          <p:nvPr/>
        </p:nvSpPr>
        <p:spPr>
          <a:xfrm>
            <a:off x="0" y="1417638"/>
            <a:ext cx="2338388" cy="14398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78" name="77 Rectángulo"/>
          <p:cNvSpPr/>
          <p:nvPr/>
        </p:nvSpPr>
        <p:spPr>
          <a:xfrm>
            <a:off x="0" y="2857501"/>
            <a:ext cx="2338388" cy="143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79" name="78 Rectángulo"/>
          <p:cNvSpPr/>
          <p:nvPr/>
        </p:nvSpPr>
        <p:spPr>
          <a:xfrm>
            <a:off x="0" y="4297364"/>
            <a:ext cx="2338388" cy="14176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80" name="79 Rectángulo"/>
          <p:cNvSpPr/>
          <p:nvPr/>
        </p:nvSpPr>
        <p:spPr>
          <a:xfrm>
            <a:off x="2339977" y="1417639"/>
            <a:ext cx="2303463" cy="14176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81" name="80 Rectángulo"/>
          <p:cNvSpPr/>
          <p:nvPr/>
        </p:nvSpPr>
        <p:spPr>
          <a:xfrm>
            <a:off x="2339977" y="2786063"/>
            <a:ext cx="2303463" cy="1489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82" name="81 Rectángulo"/>
          <p:cNvSpPr/>
          <p:nvPr/>
        </p:nvSpPr>
        <p:spPr>
          <a:xfrm>
            <a:off x="2339977" y="4225925"/>
            <a:ext cx="2303463" cy="1489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83" name="82 Rectángulo"/>
          <p:cNvSpPr/>
          <p:nvPr/>
        </p:nvSpPr>
        <p:spPr>
          <a:xfrm>
            <a:off x="4643438" y="1417639"/>
            <a:ext cx="2305050" cy="14176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84" name="83 Rectángulo"/>
          <p:cNvSpPr/>
          <p:nvPr/>
        </p:nvSpPr>
        <p:spPr>
          <a:xfrm>
            <a:off x="4643438" y="2713038"/>
            <a:ext cx="2305050" cy="1562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85" name="84 Rectángulo"/>
          <p:cNvSpPr/>
          <p:nvPr/>
        </p:nvSpPr>
        <p:spPr>
          <a:xfrm>
            <a:off x="4643438" y="4225925"/>
            <a:ext cx="2305050" cy="1489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86" name="85 Rectángulo"/>
          <p:cNvSpPr/>
          <p:nvPr/>
        </p:nvSpPr>
        <p:spPr>
          <a:xfrm>
            <a:off x="6948488" y="1417639"/>
            <a:ext cx="2195512" cy="14176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87" name="86 Rectángulo"/>
          <p:cNvSpPr/>
          <p:nvPr/>
        </p:nvSpPr>
        <p:spPr>
          <a:xfrm>
            <a:off x="6948488" y="2786063"/>
            <a:ext cx="2195512" cy="1489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88" name="87 Rectángulo"/>
          <p:cNvSpPr/>
          <p:nvPr/>
        </p:nvSpPr>
        <p:spPr>
          <a:xfrm>
            <a:off x="6948488" y="4225925"/>
            <a:ext cx="2195512" cy="1489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20" name="19 CuadroTexto"/>
          <p:cNvSpPr txBox="1"/>
          <p:nvPr/>
        </p:nvSpPr>
        <p:spPr>
          <a:xfrm>
            <a:off x="179512" y="3793604"/>
            <a:ext cx="8964488"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siglos VIII-VII antes de nuestra era, aparece en los escritos  el nombre de </a:t>
            </a:r>
            <a:r>
              <a:rPr lang="es-ES" b="1" i="1" dirty="0" err="1" smtClean="0">
                <a:effectLst>
                  <a:glow rad="101600">
                    <a:srgbClr val="C00000">
                      <a:alpha val="60000"/>
                    </a:srgbClr>
                  </a:glow>
                  <a:outerShdw blurRad="38100" dist="38100" dir="2700000" algn="tl">
                    <a:srgbClr val="000000">
                      <a:alpha val="43137"/>
                    </a:srgbClr>
                  </a:outerShdw>
                </a:effectLst>
              </a:rPr>
              <a:t>Argantonio</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símbolo de longevidad, pues se cuenta que reinó durante ochenta años. Su fama, atrajo a fenicios y griegos hasta las costas andaluzas, estableciéndose en ellas. El final de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 se produjo tras la muerte de </a:t>
            </a:r>
            <a:r>
              <a:rPr lang="es-ES" b="1" i="1" dirty="0" err="1" smtClean="0">
                <a:effectLst>
                  <a:glow rad="101600">
                    <a:srgbClr val="C00000">
                      <a:alpha val="60000"/>
                    </a:srgbClr>
                  </a:glow>
                  <a:outerShdw blurRad="38100" dist="38100" dir="2700000" algn="tl">
                    <a:srgbClr val="000000">
                      <a:alpha val="43137"/>
                    </a:srgbClr>
                  </a:outerShdw>
                </a:effectLst>
              </a:rPr>
              <a:t>Argantonio</a:t>
            </a:r>
            <a:r>
              <a:rPr lang="es-ES"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cuando poco a poco, los cartagineses se hicieron con el monopolio del comercio y la navegación en el Mediterráneo.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8000">
        <p14:vortex dir="r"/>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50"/>
                                        </p:tgtEl>
                                      </p:cBhvr>
                                    </p:animEffect>
                                    <p:set>
                                      <p:cBhvr>
                                        <p:cTn id="10" dur="1" fill="hold">
                                          <p:stCondLst>
                                            <p:cond delay="3999"/>
                                          </p:stCondLst>
                                        </p:cTn>
                                        <p:tgtEl>
                                          <p:spTgt spid="50"/>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26"/>
                                        </p:tgtEl>
                                      </p:cBhvr>
                                    </p:animEffect>
                                    <p:set>
                                      <p:cBhvr>
                                        <p:cTn id="13" dur="1" fill="hold">
                                          <p:stCondLst>
                                            <p:cond delay="3999"/>
                                          </p:stCondLst>
                                        </p:cTn>
                                        <p:tgtEl>
                                          <p:spTgt spid="2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58"/>
                                        </p:tgtEl>
                                      </p:cBhvr>
                                    </p:animEffect>
                                    <p:set>
                                      <p:cBhvr>
                                        <p:cTn id="16" dur="1" fill="hold">
                                          <p:stCondLst>
                                            <p:cond delay="3999"/>
                                          </p:stCondLst>
                                        </p:cTn>
                                        <p:tgtEl>
                                          <p:spTgt spid="58"/>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4000"/>
                                        <p:tgtEl>
                                          <p:spTgt spid="76"/>
                                        </p:tgtEl>
                                      </p:cBhvr>
                                    </p:animEffect>
                                    <p:set>
                                      <p:cBhvr>
                                        <p:cTn id="19" dur="1" fill="hold">
                                          <p:stCondLst>
                                            <p:cond delay="3999"/>
                                          </p:stCondLst>
                                        </p:cTn>
                                        <p:tgtEl>
                                          <p:spTgt spid="76"/>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78"/>
                                        </p:tgtEl>
                                      </p:cBhvr>
                                    </p:animEffect>
                                    <p:set>
                                      <p:cBhvr>
                                        <p:cTn id="22" dur="1" fill="hold">
                                          <p:stCondLst>
                                            <p:cond delay="3999"/>
                                          </p:stCondLst>
                                        </p:cTn>
                                        <p:tgtEl>
                                          <p:spTgt spid="7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4000"/>
                                        <p:tgtEl>
                                          <p:spTgt spid="79"/>
                                        </p:tgtEl>
                                      </p:cBhvr>
                                    </p:animEffect>
                                    <p:set>
                                      <p:cBhvr>
                                        <p:cTn id="25" dur="1" fill="hold">
                                          <p:stCondLst>
                                            <p:cond delay="3999"/>
                                          </p:stCondLst>
                                        </p:cTn>
                                        <p:tgtEl>
                                          <p:spTgt spid="79"/>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4000"/>
                                        <p:tgtEl>
                                          <p:spTgt spid="80"/>
                                        </p:tgtEl>
                                      </p:cBhvr>
                                    </p:animEffect>
                                    <p:set>
                                      <p:cBhvr>
                                        <p:cTn id="28" dur="1" fill="hold">
                                          <p:stCondLst>
                                            <p:cond delay="3999"/>
                                          </p:stCondLst>
                                        </p:cTn>
                                        <p:tgtEl>
                                          <p:spTgt spid="80"/>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4000"/>
                                        <p:tgtEl>
                                          <p:spTgt spid="81"/>
                                        </p:tgtEl>
                                      </p:cBhvr>
                                    </p:animEffect>
                                    <p:set>
                                      <p:cBhvr>
                                        <p:cTn id="31" dur="1" fill="hold">
                                          <p:stCondLst>
                                            <p:cond delay="3999"/>
                                          </p:stCondLst>
                                        </p:cTn>
                                        <p:tgtEl>
                                          <p:spTgt spid="81"/>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4000"/>
                                        <p:tgtEl>
                                          <p:spTgt spid="82"/>
                                        </p:tgtEl>
                                      </p:cBhvr>
                                    </p:animEffect>
                                    <p:set>
                                      <p:cBhvr>
                                        <p:cTn id="34" dur="1" fill="hold">
                                          <p:stCondLst>
                                            <p:cond delay="3999"/>
                                          </p:stCondLst>
                                        </p:cTn>
                                        <p:tgtEl>
                                          <p:spTgt spid="82"/>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4000"/>
                                        <p:tgtEl>
                                          <p:spTgt spid="83"/>
                                        </p:tgtEl>
                                      </p:cBhvr>
                                    </p:animEffect>
                                    <p:set>
                                      <p:cBhvr>
                                        <p:cTn id="37" dur="1" fill="hold">
                                          <p:stCondLst>
                                            <p:cond delay="3999"/>
                                          </p:stCondLst>
                                        </p:cTn>
                                        <p:tgtEl>
                                          <p:spTgt spid="83"/>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4000"/>
                                        <p:tgtEl>
                                          <p:spTgt spid="84"/>
                                        </p:tgtEl>
                                      </p:cBhvr>
                                    </p:animEffect>
                                    <p:set>
                                      <p:cBhvr>
                                        <p:cTn id="40" dur="1" fill="hold">
                                          <p:stCondLst>
                                            <p:cond delay="3999"/>
                                          </p:stCondLst>
                                        </p:cTn>
                                        <p:tgtEl>
                                          <p:spTgt spid="84"/>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4000"/>
                                        <p:tgtEl>
                                          <p:spTgt spid="85"/>
                                        </p:tgtEl>
                                      </p:cBhvr>
                                    </p:animEffect>
                                    <p:set>
                                      <p:cBhvr>
                                        <p:cTn id="43" dur="1" fill="hold">
                                          <p:stCondLst>
                                            <p:cond delay="3999"/>
                                          </p:stCondLst>
                                        </p:cTn>
                                        <p:tgtEl>
                                          <p:spTgt spid="85"/>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4000"/>
                                        <p:tgtEl>
                                          <p:spTgt spid="86"/>
                                        </p:tgtEl>
                                      </p:cBhvr>
                                    </p:animEffect>
                                    <p:set>
                                      <p:cBhvr>
                                        <p:cTn id="46" dur="1" fill="hold">
                                          <p:stCondLst>
                                            <p:cond delay="3999"/>
                                          </p:stCondLst>
                                        </p:cTn>
                                        <p:tgtEl>
                                          <p:spTgt spid="86"/>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4000"/>
                                        <p:tgtEl>
                                          <p:spTgt spid="87"/>
                                        </p:tgtEl>
                                      </p:cBhvr>
                                    </p:animEffect>
                                    <p:set>
                                      <p:cBhvr>
                                        <p:cTn id="49" dur="1" fill="hold">
                                          <p:stCondLst>
                                            <p:cond delay="3999"/>
                                          </p:stCondLst>
                                        </p:cTn>
                                        <p:tgtEl>
                                          <p:spTgt spid="87"/>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4000"/>
                                        <p:tgtEl>
                                          <p:spTgt spid="88"/>
                                        </p:tgtEl>
                                      </p:cBhvr>
                                    </p:animEffect>
                                    <p:set>
                                      <p:cBhvr>
                                        <p:cTn id="52" dur="1" fill="hold">
                                          <p:stCondLst>
                                            <p:cond delay="3999"/>
                                          </p:stCondLst>
                                        </p:cTn>
                                        <p:tgtEl>
                                          <p:spTgt spid="88"/>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22530"/>
                                        </p:tgtEl>
                                        <p:attrNameLst>
                                          <p:attrName>style.visibility</p:attrName>
                                        </p:attrNameLst>
                                      </p:cBhvr>
                                      <p:to>
                                        <p:strVal val="visible"/>
                                      </p:to>
                                    </p:set>
                                    <p:anim calcmode="lin" valueType="num">
                                      <p:cBhvr>
                                        <p:cTn id="55" dur="4000" fill="hold"/>
                                        <p:tgtEl>
                                          <p:spTgt spid="22530"/>
                                        </p:tgtEl>
                                        <p:attrNameLst>
                                          <p:attrName>ppt_w</p:attrName>
                                        </p:attrNameLst>
                                      </p:cBhvr>
                                      <p:tavLst>
                                        <p:tav tm="0">
                                          <p:val>
                                            <p:strVal val="4/3*#ppt_w"/>
                                          </p:val>
                                        </p:tav>
                                        <p:tav tm="100000">
                                          <p:val>
                                            <p:strVal val="#ppt_w"/>
                                          </p:val>
                                        </p:tav>
                                      </p:tavLst>
                                    </p:anim>
                                    <p:anim calcmode="lin" valueType="num">
                                      <p:cBhvr>
                                        <p:cTn id="56" dur="4000" fill="hold"/>
                                        <p:tgtEl>
                                          <p:spTgt spid="22530"/>
                                        </p:tgtEl>
                                        <p:attrNameLst>
                                          <p:attrName>ppt_h</p:attrName>
                                        </p:attrNameLst>
                                      </p:cBhvr>
                                      <p:tavLst>
                                        <p:tav tm="0">
                                          <p:val>
                                            <p:strVal val="4/3*#ppt_h"/>
                                          </p:val>
                                        </p:tav>
                                        <p:tav tm="100000">
                                          <p:val>
                                            <p:strVal val="#ppt_h"/>
                                          </p:val>
                                        </p:tav>
                                      </p:tavLst>
                                    </p:anim>
                                  </p:childTnLst>
                                </p:cTn>
                              </p:par>
                            </p:childTnLst>
                          </p:cTn>
                        </p:par>
                        <p:par>
                          <p:cTn id="57" fill="hold">
                            <p:stCondLst>
                              <p:cond delay="4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20"/>
                                        </p:tgtEl>
                                        <p:attrNameLst>
                                          <p:attrName>style.visibility</p:attrName>
                                        </p:attrNameLst>
                                      </p:cBhvr>
                                      <p:to>
                                        <p:strVal val="visible"/>
                                      </p:to>
                                    </p:set>
                                    <p:animEffect transition="in" filter="fade">
                                      <p:cBhvr>
                                        <p:cTn id="60" dur="1000"/>
                                        <p:tgtEl>
                                          <p:spTgt spid="20"/>
                                        </p:tgtEl>
                                      </p:cBhvr>
                                    </p:animEffect>
                                    <p:anim calcmode="lin" valueType="num">
                                      <p:cBhvr>
                                        <p:cTn id="61" dur="1000" fill="hold"/>
                                        <p:tgtEl>
                                          <p:spTgt spid="20"/>
                                        </p:tgtEl>
                                        <p:attrNameLst>
                                          <p:attrName>ppt_x</p:attrName>
                                        </p:attrNameLst>
                                      </p:cBhvr>
                                      <p:tavLst>
                                        <p:tav tm="0">
                                          <p:val>
                                            <p:strVal val="#ppt_x-.1"/>
                                          </p:val>
                                        </p:tav>
                                        <p:tav tm="100000">
                                          <p:val>
                                            <p:strVal val="#ppt_x"/>
                                          </p:val>
                                        </p:tav>
                                      </p:tavLst>
                                    </p:anim>
                                    <p:anim calcmode="lin" valueType="num">
                                      <p:cBhvr>
                                        <p:cTn id="6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6" grpId="0" animBg="1"/>
      <p:bldP spid="50" grpId="0" animBg="1"/>
      <p:bldP spid="58" grpId="0" animBg="1"/>
      <p:bldP spid="76"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20" grpId="0"/>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5658" y="1"/>
            <a:ext cx="6119813" cy="768350"/>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835696" y="841276"/>
            <a:ext cx="5112568" cy="72008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331640" y="1921396"/>
            <a:ext cx="6696744" cy="792162"/>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El Imperio Perdido  </a:t>
            </a:r>
            <a:endParaRPr lang="es-ES" sz="3600" kern="10" dirty="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endParaRPr>
          </a:p>
        </p:txBody>
      </p:sp>
      <p:sp>
        <p:nvSpPr>
          <p:cNvPr id="82954" name="WordArt 10"/>
          <p:cNvSpPr>
            <a:spLocks noChangeArrowheads="1" noChangeShapeType="1" noTextEdit="1"/>
          </p:cNvSpPr>
          <p:nvPr/>
        </p:nvSpPr>
        <p:spPr bwMode="auto">
          <a:xfrm>
            <a:off x="1259632" y="2641476"/>
            <a:ext cx="6840760" cy="75723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Jardines del deleite   </a:t>
            </a:r>
            <a:endParaRPr lang="es-ES" sz="3600" kern="10" dirty="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endParaRPr>
          </a:p>
        </p:txBody>
      </p:sp>
      <p:sp>
        <p:nvSpPr>
          <p:cNvPr id="73737" name="WordArt 9"/>
          <p:cNvSpPr>
            <a:spLocks noChangeArrowheads="1" noChangeShapeType="1" noTextEdit="1"/>
          </p:cNvSpPr>
          <p:nvPr/>
        </p:nvSpPr>
        <p:spPr bwMode="auto">
          <a:xfrm>
            <a:off x="1187624" y="3577580"/>
            <a:ext cx="6912768" cy="720726"/>
          </a:xfrm>
          <a:prstGeom prst="rect">
            <a:avLst/>
          </a:prstGeom>
        </p:spPr>
        <p:txBody>
          <a:bodyPr wrap="none" fromWordArt="1">
            <a:prstTxWarp prst="textDeflate">
              <a:avLst>
                <a:gd name="adj" fmla="val 1875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latin typeface="Lucida Bright"/>
              </a:rPr>
              <a:t> </a:t>
            </a:r>
            <a:r>
              <a:rPr lang="es-ES" sz="2800" kern="10" dirty="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The</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Leyend</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Begins</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endParaRPr lang="es-ES" sz="2800" kern="10" dirty="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endParaRPr>
          </a:p>
        </p:txBody>
      </p:sp>
      <p:sp>
        <p:nvSpPr>
          <p:cNvPr id="8" name="WordArt 10"/>
          <p:cNvSpPr>
            <a:spLocks noChangeArrowheads="1" noChangeShapeType="1" noTextEdit="1"/>
          </p:cNvSpPr>
          <p:nvPr/>
        </p:nvSpPr>
        <p:spPr bwMode="auto">
          <a:xfrm>
            <a:off x="1331640" y="4441676"/>
            <a:ext cx="6912768" cy="757237"/>
          </a:xfrm>
          <a:prstGeom prst="rect">
            <a:avLst/>
          </a:prstGeom>
        </p:spPr>
        <p:txBody>
          <a:bodyPr wrap="none" fromWordArt="1">
            <a:prstTxWarp prst="textPlain">
              <a:avLst>
                <a:gd name="adj" fmla="val 49999"/>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The</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secret</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Swim</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endParaRPr lang="es-ES" sz="3600" kern="10" dirty="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2" presetClass="entr" presetSubtype="4" fill="hold" nodeType="afterEffect">
                                  <p:stCondLst>
                                    <p:cond delay="500"/>
                                  </p:stCondLst>
                                  <p:childTnLst>
                                    <p:set>
                                      <p:cBhvr>
                                        <p:cTn id="31" dur="1" fill="hold">
                                          <p:stCondLst>
                                            <p:cond delay="0"/>
                                          </p:stCondLst>
                                        </p:cTn>
                                        <p:tgtEl>
                                          <p:spTgt spid="73737"/>
                                        </p:tgtEl>
                                        <p:attrNameLst>
                                          <p:attrName>style.visibility</p:attrName>
                                        </p:attrNameLst>
                                      </p:cBhvr>
                                      <p:to>
                                        <p:strVal val="visible"/>
                                      </p:to>
                                    </p:set>
                                    <p:anim calcmode="lin" valueType="num">
                                      <p:cBhvr additive="base">
                                        <p:cTn id="32" dur="2000" fill="hold"/>
                                        <p:tgtEl>
                                          <p:spTgt spid="73737"/>
                                        </p:tgtEl>
                                        <p:attrNameLst>
                                          <p:attrName>ppt_x</p:attrName>
                                        </p:attrNameLst>
                                      </p:cBhvr>
                                      <p:tavLst>
                                        <p:tav tm="0">
                                          <p:val>
                                            <p:strVal val="#ppt_x"/>
                                          </p:val>
                                        </p:tav>
                                        <p:tav tm="100000">
                                          <p:val>
                                            <p:strVal val="#ppt_x"/>
                                          </p:val>
                                        </p:tav>
                                      </p:tavLst>
                                    </p:anim>
                                    <p:anim calcmode="lin" valueType="num">
                                      <p:cBhvr additive="base">
                                        <p:cTn id="33" dur="2000" fill="hold"/>
                                        <p:tgtEl>
                                          <p:spTgt spid="73737"/>
                                        </p:tgtEl>
                                        <p:attrNameLst>
                                          <p:attrName>ppt_y</p:attrName>
                                        </p:attrNameLst>
                                      </p:cBhvr>
                                      <p:tavLst>
                                        <p:tav tm="0">
                                          <p:val>
                                            <p:strVal val="1+#ppt_h/2"/>
                                          </p:val>
                                        </p:tav>
                                        <p:tav tm="100000">
                                          <p:val>
                                            <p:strVal val="#ppt_y"/>
                                          </p:val>
                                        </p:tav>
                                      </p:tavLst>
                                    </p:anim>
                                  </p:childTnLst>
                                </p:cTn>
                              </p:par>
                            </p:childTnLst>
                          </p:cTn>
                        </p:par>
                        <p:par>
                          <p:cTn id="34" fill="hold">
                            <p:stCondLst>
                              <p:cond delay="12000"/>
                            </p:stCondLst>
                            <p:childTnLst>
                              <p:par>
                                <p:cTn id="35" presetID="2" presetClass="entr" presetSubtype="4" fill="hold" nodeType="after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2726766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0</TotalTime>
  <Words>2485</Words>
  <Application>Microsoft Office PowerPoint</Application>
  <PresentationFormat>Presentación en pantalla (16:10)</PresentationFormat>
  <Paragraphs>72</Paragraphs>
  <Slides>58</Slides>
  <Notes>1</Notes>
  <HiddenSlides>0</HiddenSlides>
  <MMClips>0</MMClips>
  <ScaleCrop>false</ScaleCrop>
  <HeadingPairs>
    <vt:vector size="6" baseType="variant">
      <vt:variant>
        <vt:lpstr>Fuentes usadas</vt:lpstr>
      </vt:variant>
      <vt:variant>
        <vt:i4>14</vt:i4>
      </vt:variant>
      <vt:variant>
        <vt:lpstr>Tema</vt:lpstr>
      </vt:variant>
      <vt:variant>
        <vt:i4>2</vt:i4>
      </vt:variant>
      <vt:variant>
        <vt:lpstr>Títulos de diapositiva</vt:lpstr>
      </vt:variant>
      <vt:variant>
        <vt:i4>58</vt:i4>
      </vt:variant>
    </vt:vector>
  </HeadingPairs>
  <TitlesOfParts>
    <vt:vector size="74" baseType="lpstr">
      <vt:lpstr>Arial</vt:lpstr>
      <vt:lpstr>Arial Black</vt:lpstr>
      <vt:lpstr>Calibri</vt:lpstr>
      <vt:lpstr>Consolas</vt:lpstr>
      <vt:lpstr>Corbel</vt:lpstr>
      <vt:lpstr>High Tower Text</vt:lpstr>
      <vt:lpstr>Highlight LET</vt:lpstr>
      <vt:lpstr>Kristen ITC</vt:lpstr>
      <vt:lpstr>Lucida Bright</vt:lpstr>
      <vt:lpstr>Tahoma</vt:lpstr>
      <vt:lpstr>Times New Roman</vt:lpstr>
      <vt:lpstr>Wingdings</vt:lpstr>
      <vt:lpstr>Wingdings 2</vt:lpstr>
      <vt:lpstr>Wingdings 3</vt:lpstr>
      <vt:lpstr>Metro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188</cp:revision>
  <dcterms:created xsi:type="dcterms:W3CDTF">2016-11-02T23:46:46Z</dcterms:created>
  <dcterms:modified xsi:type="dcterms:W3CDTF">2025-09-07T21:52:17Z</dcterms:modified>
</cp:coreProperties>
</file>