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72" r:id="rId4"/>
    <p:sldId id="284" r:id="rId5"/>
    <p:sldId id="270" r:id="rId6"/>
    <p:sldId id="271" r:id="rId7"/>
    <p:sldId id="282" r:id="rId8"/>
    <p:sldId id="283" r:id="rId9"/>
    <p:sldId id="285" r:id="rId10"/>
    <p:sldId id="32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7" r:id="rId20"/>
    <p:sldId id="295" r:id="rId21"/>
    <p:sldId id="296" r:id="rId22"/>
    <p:sldId id="299" r:id="rId23"/>
    <p:sldId id="298" r:id="rId24"/>
    <p:sldId id="300" r:id="rId25"/>
    <p:sldId id="301" r:id="rId26"/>
    <p:sldId id="303" r:id="rId27"/>
    <p:sldId id="304" r:id="rId28"/>
    <p:sldId id="305" r:id="rId29"/>
    <p:sldId id="306" r:id="rId30"/>
    <p:sldId id="327" r:id="rId31"/>
    <p:sldId id="266" r:id="rId32"/>
    <p:sldId id="308" r:id="rId33"/>
    <p:sldId id="309" r:id="rId34"/>
    <p:sldId id="267" r:id="rId35"/>
    <p:sldId id="273" r:id="rId36"/>
    <p:sldId id="274" r:id="rId37"/>
    <p:sldId id="275" r:id="rId38"/>
    <p:sldId id="276" r:id="rId39"/>
    <p:sldId id="277" r:id="rId40"/>
    <p:sldId id="278" r:id="rId41"/>
    <p:sldId id="302" r:id="rId42"/>
    <p:sldId id="279" r:id="rId43"/>
    <p:sldId id="280" r:id="rId44"/>
    <p:sldId id="307" r:id="rId45"/>
    <p:sldId id="310" r:id="rId46"/>
    <p:sldId id="313" r:id="rId47"/>
    <p:sldId id="312" r:id="rId48"/>
    <p:sldId id="311" r:id="rId49"/>
    <p:sldId id="317" r:id="rId50"/>
    <p:sldId id="318" r:id="rId51"/>
    <p:sldId id="316" r:id="rId52"/>
    <p:sldId id="319" r:id="rId53"/>
    <p:sldId id="314" r:id="rId54"/>
    <p:sldId id="268" r:id="rId55"/>
    <p:sldId id="320" r:id="rId56"/>
    <p:sldId id="321" r:id="rId57"/>
    <p:sldId id="322" r:id="rId58"/>
    <p:sldId id="264" r:id="rId59"/>
    <p:sldId id="328" r:id="rId60"/>
  </p:sldIdLst>
  <p:sldSz cx="103695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cQOkxcpbK3II/YZ+u29LQ" hashData="OIRMZKjrAgZS8L53vZiiN1FyjJ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416" y="-624"/>
      </p:cViewPr>
      <p:guideLst>
        <p:guide orient="horz" pos="2160"/>
        <p:guide pos="32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7716" y="2130426"/>
            <a:ext cx="8814118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55433" y="3886200"/>
            <a:ext cx="725868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9123" y="4406901"/>
            <a:ext cx="881411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19123" y="2906713"/>
            <a:ext cx="881411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8477" y="1600201"/>
            <a:ext cx="457988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71188" y="1600201"/>
            <a:ext cx="457988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10/10/2017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8478" y="1535113"/>
            <a:ext cx="458168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8478" y="2174875"/>
            <a:ext cx="458168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267588" y="1535113"/>
            <a:ext cx="458348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267588" y="2174875"/>
            <a:ext cx="458348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10/10/2017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10/10/2017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10/10/2017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8478" y="273050"/>
            <a:ext cx="341151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54206" y="273051"/>
            <a:ext cx="57968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8478" y="1435101"/>
            <a:ext cx="341151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10/10/2017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32504" y="4800600"/>
            <a:ext cx="62217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32504" y="612775"/>
            <a:ext cx="62217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32504" y="5367338"/>
            <a:ext cx="62217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10/10/2017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17924" y="274639"/>
            <a:ext cx="2333149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8478" y="274639"/>
            <a:ext cx="682662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7716" y="2130428"/>
            <a:ext cx="8814118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55434" y="3886200"/>
            <a:ext cx="725868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18478" y="274638"/>
            <a:ext cx="933259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8478" y="1600201"/>
            <a:ext cx="933259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18477" y="6356351"/>
            <a:ext cx="24195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D6014-E2E2-48ED-B712-88E8D4CEDA50}" type="datetimeFigureOut">
              <a:rPr lang="es-ES" smtClean="0"/>
              <a:pPr/>
              <a:t>10/10/2017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42930" y="6356351"/>
            <a:ext cx="3283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431511" y="6356351"/>
            <a:ext cx="24195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8477" y="6245225"/>
            <a:ext cx="24195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5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3695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9534" y="3389536"/>
            <a:ext cx="6858000" cy="78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901084" y="3389536"/>
            <a:ext cx="6858000" cy="78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3695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2"/>
            <a:ext cx="103695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05031" y="585789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05031" y="5715019"/>
            <a:ext cx="792792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45777" y="4572016"/>
            <a:ext cx="3053058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28295" y="1285860"/>
            <a:ext cx="6368324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SANTIAGO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CALATRAVA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38040" y="5611366"/>
            <a:ext cx="2278077" cy="934064"/>
          </a:xfrm>
          <a:prstGeom prst="rect">
            <a:avLst/>
          </a:prstGeom>
          <a:noFill/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0208" y="764704"/>
            <a:ext cx="116297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3572" y="188640"/>
            <a:ext cx="88573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dissolve/>
    <p:sndAc>
      <p:stSnd>
        <p:snd r:embed="rId2" name="ernesto cortazar - morir de amor [dying of love 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56279" y="2357430"/>
            <a:ext cx="3684577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/>
              <a:t>Santiago Calatrava Valls</a:t>
            </a:r>
            <a:r>
              <a:rPr lang="es-ES" sz="2400" dirty="0" smtClean="0"/>
              <a:t> </a:t>
            </a:r>
          </a:p>
          <a:p>
            <a:r>
              <a:rPr lang="es-ES" dirty="0" smtClean="0"/>
              <a:t>(Benimámet, 28 de julio de 1951) es un arquitecto, ingeniero civil y escultor español. Entre los premios y reconocimientos que ha recibido destaca el Premio Príncipe de Asturias de las Artes de 1999,</a:t>
            </a:r>
            <a:r>
              <a:rPr lang="es-ES" baseline="30000" dirty="0" smtClean="0"/>
              <a:t> </a:t>
            </a:r>
            <a:r>
              <a:rPr lang="es-ES" dirty="0" smtClean="0"/>
              <a:t>el Premio Nacional de Arquitectura de 2005</a:t>
            </a:r>
            <a:r>
              <a:rPr lang="es-ES" baseline="30000" dirty="0" smtClean="0"/>
              <a:t> </a:t>
            </a:r>
            <a:r>
              <a:rPr lang="es-ES" dirty="0" smtClean="0"/>
              <a:t>y el Premio Europeo de Arquitectura de 2015.</a:t>
            </a:r>
            <a:r>
              <a:rPr lang="es-ES" baseline="30000" dirty="0" smtClean="0"/>
              <a:t> </a:t>
            </a:r>
            <a:r>
              <a:rPr lang="es-ES" dirty="0" smtClean="0"/>
              <a:t>Actualmente, cuenta con oficinas en Nueva York.</a:t>
            </a:r>
            <a:endParaRPr lang="es-ES" dirty="0"/>
          </a:p>
        </p:txBody>
      </p:sp>
      <p:pic>
        <p:nvPicPr>
          <p:cNvPr id="3" name="Picture 2" descr="Calatrava IMG 24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53" y="428604"/>
            <a:ext cx="4594323" cy="6143668"/>
          </a:xfrm>
          <a:prstGeom prst="rect">
            <a:avLst/>
          </a:prstGeom>
          <a:noFill/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56675" y="5786454"/>
            <a:ext cx="1202889" cy="866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1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esultado de imagen de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06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upload.wikimedia.org/wikipedia/commons/1/10/Auditorio_tenerif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695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619" y="357166"/>
            <a:ext cx="24040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err="1" smtClean="0"/>
              <a:t>Auditorio</a:t>
            </a:r>
            <a:r>
              <a:rPr lang="pt-BR" dirty="0" smtClean="0"/>
              <a:t> de </a:t>
            </a:r>
            <a:r>
              <a:rPr lang="pt-BR" dirty="0" err="1" smtClean="0"/>
              <a:t>Tenerife</a:t>
            </a:r>
            <a:r>
              <a:rPr lang="pt-BR" dirty="0" smtClean="0"/>
              <a:t> </a:t>
            </a:r>
          </a:p>
          <a:p>
            <a:r>
              <a:rPr lang="pt-BR" dirty="0" smtClean="0"/>
              <a:t>(Santa Cruz de </a:t>
            </a:r>
            <a:r>
              <a:rPr lang="pt-BR" dirty="0" err="1" smtClean="0"/>
              <a:t>Tenerife</a:t>
            </a:r>
            <a:r>
              <a:rPr lang="pt-BR" dirty="0" smtClean="0"/>
              <a:t>,</a:t>
            </a:r>
            <a:endParaRPr lang="es-ES" dirty="0"/>
          </a:p>
        </p:txBody>
      </p:sp>
    </p:spTree>
  </p:cSld>
  <p:clrMapOvr>
    <a:masterClrMapping/>
  </p:clrMapOvr>
  <p:transition spd="slow" advTm="9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Quadracci Pavilio, Wiscons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43754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7053" y="357166"/>
            <a:ext cx="2905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/>
              <a:t>Quadracci</a:t>
            </a:r>
            <a:r>
              <a:rPr lang="es-ES" b="1" dirty="0" smtClean="0"/>
              <a:t> </a:t>
            </a:r>
            <a:r>
              <a:rPr lang="es-ES" b="1" dirty="0" err="1" smtClean="0"/>
              <a:t>Pavilio</a:t>
            </a:r>
            <a:r>
              <a:rPr lang="es-ES" b="1" dirty="0" smtClean="0"/>
              <a:t>, Wisconsin</a:t>
            </a:r>
            <a:endParaRPr lang="es-ES" b="1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uente de la Constitución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695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9867" y="357166"/>
            <a:ext cx="34226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Puente de la Constitución Venecia</a:t>
            </a:r>
            <a:endParaRPr lang="es-ES" b="1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stación Oriente, Lisbo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5712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99353" y="357166"/>
            <a:ext cx="2470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Estación Oriente, Lisboa</a:t>
            </a:r>
            <a:endParaRPr lang="es-ES" b="1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Resultado de imagen de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5706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98693" y="214290"/>
            <a:ext cx="25211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Station-near-lyon-france</a:t>
            </a:r>
            <a:endParaRPr lang="es-ES" b="1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rot="10800000">
            <a:off x="0" y="0"/>
            <a:ext cx="775917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775916" y="0"/>
            <a:ext cx="734510" cy="6857999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1510425" y="-2"/>
            <a:ext cx="649897" cy="6858001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9593635" y="0"/>
            <a:ext cx="775915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8778112" y="0"/>
            <a:ext cx="815522" cy="6857999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8124613" y="-2"/>
            <a:ext cx="653497" cy="6858001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0197" y="0"/>
            <a:ext cx="4500594" cy="6862773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3255949" y="357166"/>
            <a:ext cx="2414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err="1" smtClean="0"/>
              <a:t>Voices</a:t>
            </a:r>
            <a:r>
              <a:rPr lang="es-ES" dirty="0" smtClean="0"/>
              <a:t> </a:t>
            </a:r>
            <a:r>
              <a:rPr lang="es-ES" dirty="0" err="1" smtClean="0"/>
              <a:t>From</a:t>
            </a:r>
            <a:r>
              <a:rPr lang="es-ES" dirty="0" smtClean="0"/>
              <a:t> </a:t>
            </a:r>
            <a:r>
              <a:rPr lang="es-ES" dirty="0" err="1" smtClean="0"/>
              <a:t>Russia</a:t>
            </a:r>
            <a:r>
              <a:rPr lang="es-ES" dirty="0" smtClean="0"/>
              <a:t>, </a:t>
            </a:r>
            <a:r>
              <a:rPr lang="es-ES" dirty="0" err="1" smtClean="0"/>
              <a:t>Too</a:t>
            </a: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10800000">
            <a:off x="2112941" y="0"/>
            <a:ext cx="928694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7399353" y="0"/>
            <a:ext cx="775917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 descr="Imagen relacionada"/>
          <p:cNvSpPr>
            <a:spLocks noChangeAspect="1" noChangeArrowheads="1"/>
          </p:cNvSpPr>
          <p:nvPr/>
        </p:nvSpPr>
        <p:spPr bwMode="auto">
          <a:xfrm>
            <a:off x="176426" y="-144463"/>
            <a:ext cx="345652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7892" name="AutoShape 4" descr="Imagen relacionada"/>
          <p:cNvSpPr>
            <a:spLocks noChangeAspect="1" noChangeArrowheads="1"/>
          </p:cNvSpPr>
          <p:nvPr/>
        </p:nvSpPr>
        <p:spPr bwMode="auto">
          <a:xfrm>
            <a:off x="176426" y="-144463"/>
            <a:ext cx="345652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7894" name="AutoShape 6" descr="Resultado de imagen de santiago calatrava"/>
          <p:cNvSpPr>
            <a:spLocks noChangeAspect="1" noChangeArrowheads="1"/>
          </p:cNvSpPr>
          <p:nvPr/>
        </p:nvSpPr>
        <p:spPr bwMode="auto">
          <a:xfrm>
            <a:off x="176426" y="-144463"/>
            <a:ext cx="345652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7896" name="AutoShape 8" descr="Resultado de imagen de santiago calatrava"/>
          <p:cNvSpPr>
            <a:spLocks noChangeAspect="1" noChangeArrowheads="1"/>
          </p:cNvSpPr>
          <p:nvPr/>
        </p:nvSpPr>
        <p:spPr bwMode="auto">
          <a:xfrm>
            <a:off x="176426" y="-144463"/>
            <a:ext cx="345652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7898" name="Picture 10" descr="Resultado de imagen de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23234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184643" y="357166"/>
            <a:ext cx="1444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u="sng" dirty="0" smtClean="0"/>
              <a:t>Chicago </a:t>
            </a:r>
            <a:r>
              <a:rPr lang="es-ES" u="sng" dirty="0" err="1" smtClean="0"/>
              <a:t>Spire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Resultado de imagen de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3695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41965" y="357166"/>
            <a:ext cx="3032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: </a:t>
            </a:r>
            <a:r>
              <a:rPr lang="es-ES" dirty="0" err="1" smtClean="0"/>
              <a:t>The</a:t>
            </a:r>
            <a:r>
              <a:rPr lang="es-ES" dirty="0" smtClean="0"/>
              <a:t> </a:t>
            </a:r>
            <a:r>
              <a:rPr lang="es-ES" dirty="0" err="1" smtClean="0"/>
              <a:t>Metamorphosis</a:t>
            </a:r>
            <a:r>
              <a:rPr lang="es-ES" dirty="0" smtClean="0"/>
              <a:t> of </a:t>
            </a:r>
            <a:r>
              <a:rPr lang="es-ES" dirty="0" err="1" smtClean="0"/>
              <a:t>Space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esultado de imagen de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9167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8429" y="285728"/>
            <a:ext cx="1678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Bilbao, </a:t>
            </a:r>
            <a:r>
              <a:rPr lang="es-ES" dirty="0" err="1" smtClean="0"/>
              <a:t>Zubizuri</a:t>
            </a:r>
            <a:r>
              <a:rPr lang="es-ES" dirty="0" smtClean="0"/>
              <a:t> 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Archivo: Milwakee Art Museu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695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6991" y="428604"/>
            <a:ext cx="29453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Museo de Arte de Milwaukee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5041900" cy="6858000"/>
          </a:xfrm>
          <a:prstGeom prst="rect">
            <a:avLst/>
          </a:prstGeom>
          <a:noFill/>
        </p:spPr>
      </p:pic>
      <p:sp>
        <p:nvSpPr>
          <p:cNvPr id="41986" name="AutoShape 2" descr="Santiago Calatrava durante la presentación de su proyecto de edificio más alto del mundo en Dubái."/>
          <p:cNvSpPr>
            <a:spLocks noChangeAspect="1" noChangeArrowheads="1"/>
          </p:cNvSpPr>
          <p:nvPr/>
        </p:nvSpPr>
        <p:spPr bwMode="auto">
          <a:xfrm>
            <a:off x="176426" y="-144463"/>
            <a:ext cx="345652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1988" name="AutoShape 4" descr="Santiago Calatrava durante la presentación de su proyecto de edificio más alto del mundo en Dubái."/>
          <p:cNvSpPr>
            <a:spLocks noChangeAspect="1" noChangeArrowheads="1"/>
          </p:cNvSpPr>
          <p:nvPr/>
        </p:nvSpPr>
        <p:spPr bwMode="auto">
          <a:xfrm>
            <a:off x="176426" y="-144463"/>
            <a:ext cx="345652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26992" y="285728"/>
            <a:ext cx="228601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Santiago Calatrava durante la presentación de su proyecto de edificio más alto del mundo en Dubái.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41989" name="Picture 5" descr="C:\Documents and Settings\Jose Luis\Escritorio\1486378124_849785_1486379141_sumario_normal_recorte1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99023" y="-1"/>
            <a:ext cx="5470527" cy="68808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Jose Luis\Escritorio\1486378124_849785_1486378829_miniatura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940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9867" y="500042"/>
            <a:ext cx="426180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En Londres y en Dubái quieren un Calatrava</a:t>
            </a:r>
            <a:endParaRPr lang="es-ES" dirty="0"/>
          </a:p>
        </p:txBody>
      </p:sp>
    </p:spTree>
  </p:cSld>
  <p:clrMapOvr>
    <a:masterClrMapping/>
  </p:clrMapOvr>
  <p:transition spd="slow" advTm="9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 Port Authority of New York and New Jers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7211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4181" y="500042"/>
            <a:ext cx="421544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dirty="0" smtClean="0"/>
              <a:t>Port Authority of New York and New Jersey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AutoShape 2" descr="Imagen relacionada"/>
          <p:cNvSpPr>
            <a:spLocks noChangeAspect="1" noChangeArrowheads="1"/>
          </p:cNvSpPr>
          <p:nvPr/>
        </p:nvSpPr>
        <p:spPr bwMode="auto">
          <a:xfrm>
            <a:off x="176426" y="-144463"/>
            <a:ext cx="345652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5060" name="AutoShape 4" descr="Imagen relacionada"/>
          <p:cNvSpPr>
            <a:spLocks noChangeAspect="1" noChangeArrowheads="1"/>
          </p:cNvSpPr>
          <p:nvPr/>
        </p:nvSpPr>
        <p:spPr bwMode="auto">
          <a:xfrm>
            <a:off x="176426" y="-144463"/>
            <a:ext cx="345652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5062" name="AutoShape 6" descr="Solar Jigsaw Buildings"/>
          <p:cNvSpPr>
            <a:spLocks noChangeAspect="1" noChangeArrowheads="1"/>
          </p:cNvSpPr>
          <p:nvPr/>
        </p:nvSpPr>
        <p:spPr bwMode="auto">
          <a:xfrm>
            <a:off x="176426" y="-144463"/>
            <a:ext cx="345652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5066" name="Picture 10" descr="Resultado de imagen de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42433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26992" y="500042"/>
            <a:ext cx="39290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 Museo del Mañana se terminó en 2015. En Río de Janeiro,</a:t>
            </a:r>
            <a:endParaRPr lang="es-ES" dirty="0"/>
          </a:p>
        </p:txBody>
      </p:sp>
    </p:spTree>
  </p:cSld>
  <p:clrMapOvr>
    <a:masterClrMapping/>
  </p:clrMapOvr>
  <p:transition spd="slow" advTm="9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onnecting Sir John Robertson’s Quay and North Wall Quay over the River Liffey in Dublin, the Samuel Beckett Bridge is designed to resemble a harp, a national symbol of Ireland. Completed in 2009, the cable-stayed bridge is named after the Irish novelist, playwright, and poet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4243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8429" y="357166"/>
            <a:ext cx="30003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 Muelle del Norte sobre el Río </a:t>
            </a:r>
            <a:r>
              <a:rPr lang="es-ES" dirty="0" err="1" smtClean="0"/>
              <a:t>Liffey</a:t>
            </a:r>
            <a:r>
              <a:rPr lang="es-ES" dirty="0" smtClean="0"/>
              <a:t> en Dublín,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La Gare do Oriente (Estación de Oriente de Lisboa) se completó en 1998 como el centro de tránsito masivo de la capital de Portugal, sirviendo a 75 millones de personas por año, lo mismo que la Gran Estación Central en Nueva York.  Inspirado en la arquitectura gótica, el dosel de vidrio y acero con rejilla forma la parte más reconocible de la estación, que algunos comparan a los árbole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3917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5553" y="428604"/>
            <a:ext cx="29542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Estación de Oriente de Lisboa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Resultado de imagen de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8117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2743" y="714356"/>
            <a:ext cx="207838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-</a:t>
            </a:r>
            <a:r>
              <a:rPr lang="es-ES" dirty="0" err="1" smtClean="0"/>
              <a:t>lyon-francia-airport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Arquitecto Día: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6681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6992" y="214290"/>
            <a:ext cx="171451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Aeropuerto de </a:t>
            </a:r>
            <a:r>
              <a:rPr lang="es-ES" dirty="0" err="1" smtClean="0"/>
              <a:t>Sondica</a:t>
            </a:r>
            <a:r>
              <a:rPr lang="es-ES" dirty="0" smtClean="0"/>
              <a:t> Terminal y Torre de Control, Bilbao, España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Arquitecto Día: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2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Arquitecto Día: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2938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Arquitecto Día: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695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27123" y="428604"/>
            <a:ext cx="38023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Campo </a:t>
            </a:r>
            <a:r>
              <a:rPr lang="es-ES" dirty="0" err="1" smtClean="0"/>
              <a:t>Volantin</a:t>
            </a:r>
            <a:r>
              <a:rPr lang="es-ES" dirty="0" smtClean="0"/>
              <a:t> Bridge, Bilbao, España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Arquitecto Día: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2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Arquitecto Día: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6681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69934" y="214290"/>
            <a:ext cx="371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Complejo Deportivo Olímpico de Atenas, Atenas, Grecia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Arquitecto Día: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668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Arquitecto Día: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4042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rot="10800000">
            <a:off x="0" y="0"/>
            <a:ext cx="775917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775914" y="-2"/>
            <a:ext cx="979836" cy="6857999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1684312" y="-4"/>
            <a:ext cx="1071569" cy="6858001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9593635" y="0"/>
            <a:ext cx="775915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8778112" y="0"/>
            <a:ext cx="815522" cy="6857999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8042294" y="-3"/>
            <a:ext cx="735815" cy="6858001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6" name="Picture 2" descr="C:\Documents and Settings\Jose Luis\Escritorio\Montjuic_communications_tower,_August_2014_(1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55883" y="0"/>
            <a:ext cx="5265824" cy="6989390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5113337" y="214290"/>
            <a:ext cx="34290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Torre de comunicaciones de </a:t>
            </a:r>
            <a:r>
              <a:rPr lang="es-ES" dirty="0" err="1" smtClean="0"/>
              <a:t>Montjuic</a:t>
            </a:r>
            <a:r>
              <a:rPr lang="es-ES" dirty="0" smtClean="0"/>
              <a:t> (Barcelona, 1992)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upload.wikimedia.org/wikipedia/commons/b/b2/Calatrava_Puente_del_Alamillo_Sevil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695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41635" y="357166"/>
            <a:ext cx="28345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Puente del Alamillo, Sevilla.</a:t>
            </a:r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Arquitecto Día: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24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2743" y="428604"/>
            <a:ext cx="353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Puente de Europa, Orleáns, Francia,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Arquitecto Día: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2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s://upload.wikimedia.org/wikipedia/commons/thumb/a/a5/Suhr_040.jpg/1024px-Suhr_0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60853" cy="6858000"/>
          </a:xfrm>
          <a:prstGeom prst="rect">
            <a:avLst/>
          </a:prstGeom>
          <a:noFill/>
        </p:spPr>
      </p:pic>
      <p:sp>
        <p:nvSpPr>
          <p:cNvPr id="17410" name="AutoShape 2" descr="https://upload.wikimedia.org/wikipedia/commons/thumb/a/a5/Suhr_040.jpg/1024px-Suhr_040.jpg"/>
          <p:cNvSpPr>
            <a:spLocks noChangeAspect="1" noChangeArrowheads="1"/>
          </p:cNvSpPr>
          <p:nvPr/>
        </p:nvSpPr>
        <p:spPr bwMode="auto">
          <a:xfrm>
            <a:off x="176426" y="-144463"/>
            <a:ext cx="345652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684181" y="428604"/>
            <a:ext cx="5184775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Edificio </a:t>
            </a:r>
            <a:r>
              <a:rPr lang="es-ES" dirty="0" err="1" smtClean="0"/>
              <a:t>Roundhouse</a:t>
            </a:r>
            <a:r>
              <a:rPr lang="es-ES" dirty="0" smtClean="0"/>
              <a:t>, en la localidad suiza de </a:t>
            </a:r>
            <a:r>
              <a:rPr lang="es-ES" dirty="0" err="1" smtClean="0"/>
              <a:t>Suhr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upload.wikimedia.org/wikipedia/commons/thumb/b/b9/OrienteMGT.jpg/1280px-OrienteMG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82606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9867" y="428604"/>
            <a:ext cx="51847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Fachada principal de </a:t>
            </a:r>
            <a:r>
              <a:rPr lang="pt-BR" dirty="0" err="1" smtClean="0">
                <a:solidFill>
                  <a:srgbClr val="FF0000"/>
                </a:solidFill>
              </a:rPr>
              <a:t>la</a:t>
            </a:r>
            <a:r>
              <a:rPr lang="pt-BR" dirty="0" smtClean="0">
                <a:solidFill>
                  <a:srgbClr val="FF0000"/>
                </a:solidFill>
              </a:rPr>
              <a:t> </a:t>
            </a:r>
            <a:r>
              <a:rPr lang="pt-BR" dirty="0" err="1" smtClean="0">
                <a:solidFill>
                  <a:srgbClr val="FF0000"/>
                </a:solidFill>
              </a:rPr>
              <a:t>Estación</a:t>
            </a:r>
            <a:r>
              <a:rPr lang="pt-BR" dirty="0" smtClean="0">
                <a:solidFill>
                  <a:srgbClr val="FF0000"/>
                </a:solidFill>
              </a:rPr>
              <a:t> Gare do Oriente, Lisboa, Portugal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upload.wikimedia.org/wikipedia/commons/thumb/7/7e/The_Turning_Torso%2C_Malmo.JPG/800px-The_Turning_Torso%2C_Malm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41833" y="0"/>
            <a:ext cx="5827717" cy="685408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27585" y="500042"/>
            <a:ext cx="192882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err="1" smtClean="0">
                <a:solidFill>
                  <a:srgbClr val="FFFF00"/>
                </a:solidFill>
              </a:rPr>
              <a:t>Turning</a:t>
            </a:r>
            <a:r>
              <a:rPr lang="es-ES" dirty="0" smtClean="0">
                <a:solidFill>
                  <a:srgbClr val="FFFF00"/>
                </a:solidFill>
              </a:rPr>
              <a:t> Torso. El Edificio ha sido galardonado con el premio '10 </a:t>
            </a:r>
            <a:r>
              <a:rPr lang="es-ES" dirty="0" err="1" smtClean="0">
                <a:solidFill>
                  <a:srgbClr val="FFFF00"/>
                </a:solidFill>
              </a:rPr>
              <a:t>year</a:t>
            </a:r>
            <a:r>
              <a:rPr lang="es-ES" dirty="0" smtClean="0">
                <a:solidFill>
                  <a:srgbClr val="FFFF00"/>
                </a:solidFill>
              </a:rPr>
              <a:t> </a:t>
            </a:r>
            <a:r>
              <a:rPr lang="es-ES" dirty="0" err="1" smtClean="0">
                <a:solidFill>
                  <a:srgbClr val="FFFF00"/>
                </a:solidFill>
              </a:rPr>
              <a:t>Award</a:t>
            </a:r>
            <a:r>
              <a:rPr lang="es-ES" dirty="0" smtClean="0">
                <a:solidFill>
                  <a:srgbClr val="FFFF00"/>
                </a:solidFill>
              </a:rPr>
              <a:t>'. (Malmö, Suecia).</a:t>
            </a:r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 rot="10800000">
            <a:off x="-1" y="0"/>
            <a:ext cx="1327123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3398824" y="0"/>
            <a:ext cx="1133105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327123" y="0"/>
            <a:ext cx="775915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2684445" y="0"/>
            <a:ext cx="775915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2041503" y="0"/>
            <a:ext cx="633039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 descr="https://upload.wikimedia.org/wikipedia/commons/thumb/8/8f/BCE_Place_Galleria_Toronto_Panorama_2002_cropped.jpg/800px-BCE_Place_Galleria_Toronto_Panorama_2002_cropped.jpg"/>
          <p:cNvSpPr>
            <a:spLocks noChangeAspect="1" noChangeArrowheads="1"/>
          </p:cNvSpPr>
          <p:nvPr/>
        </p:nvSpPr>
        <p:spPr bwMode="auto">
          <a:xfrm>
            <a:off x="176426" y="-144463"/>
            <a:ext cx="345652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5604" name="Picture 4" descr="https://upload.wikimedia.org/wikipedia/commons/thumb/8/8f/BCE_Place_Galleria_Toronto_Panorama_2002_cropped.jpg/800px-BCE_Place_Galleria_Toronto_Panorama_2002_cropp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19" y="0"/>
            <a:ext cx="435771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184247" y="285728"/>
            <a:ext cx="306276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Edificio BCE (Toronto, Canadá).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10800000">
            <a:off x="0" y="0"/>
            <a:ext cx="775915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9593635" y="0"/>
            <a:ext cx="775915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5113337" y="0"/>
            <a:ext cx="775915" cy="685800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Picture 4" descr="https://upload.wikimedia.org/wikipedia/commons/thumb/8/8f/BCE_Place_Galleria_Toronto_Panorama_2002_cropped.jpg/800px-BCE_Place_Galleria_Toronto_Panorama_2002_cropp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27717" y="0"/>
            <a:ext cx="378621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upload.wikimedia.org/wikipedia/commons/thumb/2/29/Puente_de_la_mujer_bsas.jpg/1024px-Puente_de_la_mujer_bs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82099"/>
            <a:ext cx="10756939" cy="70400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619" y="214290"/>
            <a:ext cx="5184775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Puente de la Mujer  en Buenos Aires, Argentina.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upload.wikimedia.org/wikipedia/commons/thumb/2/27/Palacio_de_Congresos_Princesa_Letizia%2C_Oviedo_%28Asturias%29.jpg/1024px-Palacio_de_Congresos_Princesa_Letizia%2C_Oviedo_%28Asturias%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85501" cy="7315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41767" y="500042"/>
            <a:ext cx="33391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Palacio de Congresos Princesa </a:t>
            </a:r>
            <a:r>
              <a:rPr lang="es-ES" dirty="0" err="1" smtClean="0"/>
              <a:t>Letizia</a:t>
            </a:r>
            <a:r>
              <a:rPr lang="es-ES" dirty="0" smtClean="0"/>
              <a:t> de Oviedo, España.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upload.wikimedia.org/wikipedia/commons/thumb/e/e1/Guardia_Calatrava_upategia_2006_09_15.jpg/1024px-Guardia_Calatrava_upategia_2006_09_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5951" y="-38101"/>
            <a:ext cx="11060853" cy="68961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98495" y="571480"/>
            <a:ext cx="3491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Bodegas </a:t>
            </a:r>
            <a:r>
              <a:rPr lang="es-ES" dirty="0" err="1" smtClean="0"/>
              <a:t>Ysios</a:t>
            </a:r>
            <a:r>
              <a:rPr lang="es-ES" dirty="0" smtClean="0"/>
              <a:t> en </a:t>
            </a:r>
            <a:r>
              <a:rPr lang="es-ES" dirty="0" err="1" smtClean="0"/>
              <a:t>Laguardia</a:t>
            </a:r>
            <a:r>
              <a:rPr lang="es-ES" dirty="0" smtClean="0"/>
              <a:t> (Álava).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Arquitecto Día: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3695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8429" y="571480"/>
            <a:ext cx="3491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Bodegas </a:t>
            </a:r>
            <a:r>
              <a:rPr lang="es-ES" dirty="0" err="1" smtClean="0">
                <a:solidFill>
                  <a:srgbClr val="FFFF00"/>
                </a:solidFill>
              </a:rPr>
              <a:t>Ysios</a:t>
            </a:r>
            <a:r>
              <a:rPr lang="es-ES" dirty="0" smtClean="0">
                <a:solidFill>
                  <a:srgbClr val="FFFF00"/>
                </a:solidFill>
              </a:rPr>
              <a:t> en </a:t>
            </a:r>
            <a:r>
              <a:rPr lang="es-ES" dirty="0" err="1" smtClean="0">
                <a:solidFill>
                  <a:srgbClr val="FFFF00"/>
                </a:solidFill>
              </a:rPr>
              <a:t>Laguardia</a:t>
            </a:r>
            <a:r>
              <a:rPr lang="es-ES" dirty="0" smtClean="0">
                <a:solidFill>
                  <a:srgbClr val="FFFF00"/>
                </a:solidFill>
              </a:rPr>
              <a:t> (Álava).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upload.wikimedia.org/wikipedia/commons/thumb/8/8a/Beckett_Bridge_Under_Construction.jpg/1280px-Beckett_Bridge_Under_Construc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0240197" cy="742952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13272" y="285728"/>
            <a:ext cx="38576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Puente atirantado Samuel Beckett, ubicado en Dublín, Irlanda.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upload.wikimedia.org/wikipedia/commons/thumb/d/d4/Calatrava_-_Zubizuri.jpg/1024px-Calatrava_-_Zubizur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3695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20217" y="5786454"/>
            <a:ext cx="5184775" cy="646331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dirty="0" smtClean="0"/>
              <a:t>Moqueta instalada sobre el acristalado del puente de </a:t>
            </a:r>
            <a:r>
              <a:rPr lang="es-ES" dirty="0" err="1" smtClean="0"/>
              <a:t>Zubizuri</a:t>
            </a:r>
            <a:r>
              <a:rPr lang="es-ES" dirty="0" smtClean="0"/>
              <a:t> de manera posterior a su construcción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Arquitecto Día: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6681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41965" y="6072206"/>
            <a:ext cx="4605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Pasarela Puerto Mujer, Buenos Aires, Argentina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Arquitecto Día: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668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10434430" cy="721521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9867" y="0"/>
            <a:ext cx="32147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err="1" smtClean="0"/>
              <a:t>Florida's</a:t>
            </a:r>
            <a:r>
              <a:rPr lang="es-ES" dirty="0" smtClean="0"/>
              <a:t> </a:t>
            </a:r>
            <a:r>
              <a:rPr lang="es-ES" dirty="0" err="1" smtClean="0"/>
              <a:t>State</a:t>
            </a:r>
            <a:r>
              <a:rPr lang="es-ES" dirty="0" smtClean="0"/>
              <a:t> </a:t>
            </a:r>
            <a:r>
              <a:rPr lang="es-ES" dirty="0" err="1" smtClean="0"/>
              <a:t>University</a:t>
            </a:r>
            <a:r>
              <a:rPr lang="es-ES" dirty="0" smtClean="0"/>
              <a:t> </a:t>
            </a:r>
            <a:r>
              <a:rPr lang="es-ES" dirty="0" err="1" smtClean="0"/>
              <a:t>System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3695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13007" y="428604"/>
            <a:ext cx="2571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</a:rPr>
              <a:t>Florida's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 err="1" smtClean="0">
                <a:solidFill>
                  <a:schemeClr val="bg1"/>
                </a:solidFill>
              </a:rPr>
              <a:t>State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 err="1" smtClean="0">
                <a:solidFill>
                  <a:schemeClr val="bg1"/>
                </a:solidFill>
              </a:rPr>
              <a:t>University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 err="1" smtClean="0">
                <a:solidFill>
                  <a:schemeClr val="bg1"/>
                </a:solidFill>
              </a:rPr>
              <a:t>System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dissolve/>
    <p:sndAc>
      <p:stSnd>
        <p:snd r:embed="rId2" name="ernesto cortazar - nights of silk and tears.wav"/>
      </p:stSnd>
    </p:sndAc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695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68870" y="3244334"/>
            <a:ext cx="16153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Athens, </a:t>
            </a:r>
            <a:r>
              <a:rPr lang="es-ES" dirty="0" err="1" smtClean="0"/>
              <a:t>Greece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898759" y="642918"/>
            <a:ext cx="32147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err="1" smtClean="0">
                <a:solidFill>
                  <a:srgbClr val="FFC000"/>
                </a:solidFill>
              </a:rPr>
              <a:t>Florida's</a:t>
            </a:r>
            <a:r>
              <a:rPr lang="es-ES" dirty="0" smtClean="0">
                <a:solidFill>
                  <a:srgbClr val="FFC000"/>
                </a:solidFill>
              </a:rPr>
              <a:t> </a:t>
            </a:r>
            <a:r>
              <a:rPr lang="es-ES" dirty="0" err="1" smtClean="0">
                <a:solidFill>
                  <a:srgbClr val="FFC000"/>
                </a:solidFill>
              </a:rPr>
              <a:t>State</a:t>
            </a:r>
            <a:r>
              <a:rPr lang="es-ES" dirty="0" smtClean="0">
                <a:solidFill>
                  <a:srgbClr val="FFC000"/>
                </a:solidFill>
              </a:rPr>
              <a:t> </a:t>
            </a:r>
            <a:r>
              <a:rPr lang="es-ES" dirty="0" err="1" smtClean="0">
                <a:solidFill>
                  <a:srgbClr val="FFC000"/>
                </a:solidFill>
              </a:rPr>
              <a:t>University</a:t>
            </a:r>
            <a:r>
              <a:rPr lang="es-ES" dirty="0" smtClean="0">
                <a:solidFill>
                  <a:srgbClr val="FFC000"/>
                </a:solidFill>
              </a:rPr>
              <a:t> </a:t>
            </a:r>
            <a:r>
              <a:rPr lang="es-ES" dirty="0" err="1" smtClean="0">
                <a:solidFill>
                  <a:srgbClr val="FFC000"/>
                </a:solidFill>
              </a:rPr>
              <a:t>System</a:t>
            </a:r>
            <a:endParaRPr lang="es-E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Resultado de imagen de santiago calatr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946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2743" y="785794"/>
            <a:ext cx="51847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El museo del Mañana, de Santiago Calatrava, mejor destino cultural de Suramérica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santiago calatrava biograf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369551" cy="7210450"/>
          </a:xfrm>
          <a:prstGeom prst="rect">
            <a:avLst/>
          </a:prstGeom>
          <a:noFill/>
        </p:spPr>
      </p:pic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991238"/>
            <a:ext cx="1202889" cy="86676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455150" y="428604"/>
            <a:ext cx="9144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8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585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369550" cy="6858001"/>
          </a:xfrm>
          <a:prstGeom prst="rect">
            <a:avLst/>
          </a:prstGeom>
          <a:noFill/>
        </p:spPr>
      </p:pic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3075" y="5991238"/>
            <a:ext cx="1202889" cy="866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AutoShape 2" descr="Resultado de imagen de santiago calatrava"/>
          <p:cNvSpPr>
            <a:spLocks noChangeAspect="1" noChangeArrowheads="1"/>
          </p:cNvSpPr>
          <p:nvPr/>
        </p:nvSpPr>
        <p:spPr bwMode="auto">
          <a:xfrm>
            <a:off x="176426" y="-144463"/>
            <a:ext cx="345652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5540" name="AutoShape 4" descr="Resultado de imagen de santiago calatrava"/>
          <p:cNvSpPr>
            <a:spLocks noChangeAspect="1" noChangeArrowheads="1"/>
          </p:cNvSpPr>
          <p:nvPr/>
        </p:nvSpPr>
        <p:spPr bwMode="auto">
          <a:xfrm>
            <a:off x="176426" y="-144463"/>
            <a:ext cx="345652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5541" name="Picture 5" descr="C:\Documents and Settings\Jose Luis\Escritorio\1171321206_850215_0000000000_sumario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369550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5619" y="285728"/>
            <a:ext cx="41593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C000"/>
                </a:solidFill>
              </a:rPr>
              <a:t>auditorio del </a:t>
            </a:r>
            <a:r>
              <a:rPr lang="es-ES" dirty="0" err="1" smtClean="0">
                <a:solidFill>
                  <a:srgbClr val="FFC000"/>
                </a:solidFill>
              </a:rPr>
              <a:t>Palau</a:t>
            </a:r>
            <a:r>
              <a:rPr lang="es-ES" dirty="0" smtClean="0">
                <a:solidFill>
                  <a:srgbClr val="FFC000"/>
                </a:solidFill>
              </a:rPr>
              <a:t> de les </a:t>
            </a:r>
            <a:r>
              <a:rPr lang="es-ES" dirty="0" err="1" smtClean="0">
                <a:solidFill>
                  <a:srgbClr val="FFC000"/>
                </a:solidFill>
              </a:rPr>
              <a:t>Arts</a:t>
            </a:r>
            <a:r>
              <a:rPr lang="es-ES" dirty="0" smtClean="0">
                <a:solidFill>
                  <a:srgbClr val="FFC000"/>
                </a:solidFill>
              </a:rPr>
              <a:t> de Valencia </a:t>
            </a:r>
            <a:endParaRPr lang="es-E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upload.wikimedia.org/wikipedia/commons/thumb/b/bc/Ciudad_Ciencias_5x.jpg/1280px-Ciudad_Ciencias_5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02429" y="-357214"/>
            <a:ext cx="25201938" cy="721521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8429" y="285728"/>
            <a:ext cx="4511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Ciudad de las Artes y de las Ciencias(Valencia</a:t>
            </a:r>
            <a:r>
              <a:rPr lang="es-ES" dirty="0" smtClean="0"/>
              <a:t>,</a:t>
            </a:r>
            <a:endParaRPr lang="es-ES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843 0.01042 L -0.25004 0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388977" cy="7531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369551" cy="68889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AutoShape 2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2707" name="Picture 3" descr="C:\Documents and Settings\Jose Luis\Escritorio\city-arts-sciences-valencia-spain-208654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3695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3695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9532" y="3389543"/>
            <a:ext cx="6858000" cy="7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01085" y="3389543"/>
            <a:ext cx="6858000" cy="7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3695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783316"/>
            <a:ext cx="103695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23264" y="5803932"/>
            <a:ext cx="68331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45780" y="4572019"/>
            <a:ext cx="3053057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30554" y="501226"/>
            <a:ext cx="317669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039294" y="3"/>
            <a:ext cx="3967054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10 de octubre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18:11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38040" y="5611366"/>
            <a:ext cx="227807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3695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3695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46737" y="0"/>
            <a:ext cx="5530427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3695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96194" y="4724402"/>
            <a:ext cx="3024452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94556" y="4191000"/>
            <a:ext cx="26788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9884" y="4876800"/>
            <a:ext cx="1382607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60489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60489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60489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60489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NTIAGO CALATRAV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SANTIAGO CALATRAVA</Template>
  <TotalTime>17</TotalTime>
  <Words>301</Words>
  <Application>Microsoft Office PowerPoint</Application>
  <PresentationFormat>Personalizado</PresentationFormat>
  <Paragraphs>56</Paragraphs>
  <Slides>58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SANTIAGO CALATRAVA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2</cp:revision>
  <dcterms:created xsi:type="dcterms:W3CDTF">2017-10-10T15:55:01Z</dcterms:created>
  <dcterms:modified xsi:type="dcterms:W3CDTF">2017-10-10T16:12:59Z</dcterms:modified>
</cp:coreProperties>
</file>