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16" r:id="rId3"/>
    <p:sldId id="522" r:id="rId4"/>
    <p:sldId id="456" r:id="rId5"/>
    <p:sldId id="477" r:id="rId6"/>
    <p:sldId id="457" r:id="rId7"/>
    <p:sldId id="458" r:id="rId8"/>
    <p:sldId id="459" r:id="rId9"/>
    <p:sldId id="452" r:id="rId10"/>
    <p:sldId id="460" r:id="rId11"/>
    <p:sldId id="518" r:id="rId12"/>
    <p:sldId id="519" r:id="rId13"/>
    <p:sldId id="523" r:id="rId14"/>
    <p:sldId id="520" r:id="rId15"/>
    <p:sldId id="521" r:id="rId16"/>
    <p:sldId id="461" r:id="rId17"/>
    <p:sldId id="430" r:id="rId18"/>
    <p:sldId id="517" r:id="rId19"/>
    <p:sldId id="513" r:id="rId20"/>
    <p:sldId id="493" r:id="rId21"/>
    <p:sldId id="472" r:id="rId22"/>
    <p:sldId id="480" r:id="rId23"/>
    <p:sldId id="466" r:id="rId24"/>
    <p:sldId id="487" r:id="rId25"/>
    <p:sldId id="514" r:id="rId26"/>
    <p:sldId id="465" r:id="rId27"/>
    <p:sldId id="515" r:id="rId28"/>
    <p:sldId id="509" r:id="rId29"/>
    <p:sldId id="495" r:id="rId30"/>
    <p:sldId id="471" r:id="rId31"/>
    <p:sldId id="464" r:id="rId32"/>
    <p:sldId id="467" r:id="rId33"/>
    <p:sldId id="468" r:id="rId34"/>
    <p:sldId id="481" r:id="rId35"/>
    <p:sldId id="510" r:id="rId36"/>
    <p:sldId id="516" r:id="rId37"/>
    <p:sldId id="462" r:id="rId38"/>
    <p:sldId id="463" r:id="rId39"/>
    <p:sldId id="512" r:id="rId40"/>
    <p:sldId id="488" r:id="rId41"/>
    <p:sldId id="317" r:id="rId42"/>
    <p:sldId id="526" r:id="rId43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bsLRwyfuHt21MGN205cfg==" hashData="WIR1eQF/l0egLWg+AGVHuwgLA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00FF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833438" y="812800"/>
            <a:ext cx="58912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8050" y="695325"/>
            <a:ext cx="50419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8050" y="695325"/>
            <a:ext cx="50419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6488" y="-11796713"/>
            <a:ext cx="18340388" cy="124777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8075" y="-11796713"/>
            <a:ext cx="18348325" cy="124825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833438" y="812800"/>
            <a:ext cx="58912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8075" y="-11796713"/>
            <a:ext cx="18348325" cy="124825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8050" y="695325"/>
            <a:ext cx="50419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8050" y="695325"/>
            <a:ext cx="50419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8075" y="-11796713"/>
            <a:ext cx="18348325" cy="124825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8075" y="-11796713"/>
            <a:ext cx="18348325" cy="124825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5079663" y="-11796713"/>
            <a:ext cx="18356263" cy="1248727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2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27/01/2021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5.jpeg"/><Relationship Id="rId4" Type="http://schemas.openxmlformats.org/officeDocument/2006/relationships/image" Target="../media/image2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956" y="-81132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55936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Rotondas...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¡Originales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!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7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5" y="188643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  <p:sndAc>
          <p:stSnd>
            <p:snd r:embed="rId2" name="688_AQUARELADOBRASIL_RAYCONNIFF_JECT.wav"/>
          </p:stSnd>
        </p:sndAc>
      </p:transition>
    </mc:Choice>
    <mc:Fallback>
      <p:transition spd="slow" advTm="12000">
        <p:fade/>
        <p:sndAc>
          <p:stSnd>
            <p:snd r:embed="rId2" name="688_AQUARELADOBRASIL_RAYCONNIFF_JEC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66249" y="1068218"/>
            <a:ext cx="7776864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Actualmente las rotondas forman parte del trazado urbano de nuestras ciudades, siendo elementos indispensables para la circulación por estas. Además se han convertido en importantes elementos decorativos. En nuestra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nación </a:t>
            </a:r>
            <a:r>
              <a:rPr lang="es-ES" altLang="es-ES" sz="24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hay cientos de rotondas, algunas de ellas destacan por su belleza, monumentalidad, peculiaridad e incluso extravagancia y seamos realistas, por su fealdad y es que la ejecución de muchas de ellas han levantado polémica. Muchas de ellas son auténticas obras de arte y algunas guardan valiosos tesoros, convirtiéndose en un icono de las localidad que las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posee.</a:t>
            </a:r>
            <a:endParaRPr lang="es-ES" altLang="es-ES" sz="24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459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000">
        <p14:prism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oadilla-del-mon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04"/>
            <a:ext cx="100945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12749" y="548680"/>
            <a:ext cx="41320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Empezamos con esta «Oda a los ositos de </a:t>
            </a:r>
            <a:r>
              <a:rPr lang="es-ES" dirty="0" err="1"/>
              <a:t>gominola</a:t>
            </a:r>
            <a:r>
              <a:rPr lang="es-ES" dirty="0"/>
              <a:t>» en </a:t>
            </a:r>
            <a:endParaRPr lang="es-ES" dirty="0" smtClean="0"/>
          </a:p>
          <a:p>
            <a:pPr algn="ctr"/>
            <a:r>
              <a:rPr lang="es-ES" sz="2400" b="1" dirty="0" err="1" smtClean="0"/>
              <a:t>Boadilla</a:t>
            </a:r>
            <a:r>
              <a:rPr lang="es-ES" sz="2400" b="1" dirty="0" smtClean="0"/>
              <a:t> </a:t>
            </a:r>
            <a:r>
              <a:rPr lang="es-ES" sz="2400" b="1" dirty="0"/>
              <a:t>del Monte, Madrid.</a:t>
            </a:r>
          </a:p>
        </p:txBody>
      </p:sp>
    </p:spTree>
    <p:extLst>
      <p:ext uri="{BB962C8B-B14F-4D97-AF65-F5344CB8AC3E}">
        <p14:creationId xmlns:p14="http://schemas.microsoft.com/office/powerpoint/2010/main" val="289554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719"/>
            <a:ext cx="10105437" cy="6858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4104208" y="251356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/>
              <a:t>Una rotonda </a:t>
            </a:r>
            <a:r>
              <a:rPr lang="es-ES" dirty="0" smtClean="0"/>
              <a:t>con La </a:t>
            </a:r>
            <a:r>
              <a:rPr lang="es-ES" dirty="0"/>
              <a:t>máquina de vapor </a:t>
            </a:r>
            <a:endParaRPr lang="es-ES" dirty="0" smtClean="0"/>
          </a:p>
          <a:p>
            <a:pPr algn="ctr"/>
            <a:r>
              <a:rPr lang="es-ES" sz="2400" b="1" dirty="0" smtClean="0"/>
              <a:t>Salobreña</a:t>
            </a:r>
            <a:r>
              <a:rPr lang="es-ES" sz="2400" b="1" dirty="0"/>
              <a:t>, España </a:t>
            </a:r>
          </a:p>
        </p:txBody>
      </p:sp>
    </p:spTree>
    <p:extLst>
      <p:ext uri="{BB962C8B-B14F-4D97-AF65-F5344CB8AC3E}">
        <p14:creationId xmlns:p14="http://schemas.microsoft.com/office/powerpoint/2010/main" val="93675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LYMPUS DIGITAL CAM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1" y="12212"/>
            <a:ext cx="10314616" cy="701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15434" y="332656"/>
            <a:ext cx="574901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Los vecinos de </a:t>
            </a:r>
            <a:r>
              <a:rPr lang="es-ES" sz="2400" b="1" dirty="0"/>
              <a:t>Burgos</a:t>
            </a:r>
            <a:r>
              <a:rPr lang="es-ES" dirty="0"/>
              <a:t> también tienen motivos para estar asustados con este original motivo para </a:t>
            </a:r>
            <a:r>
              <a:rPr lang="es-ES" dirty="0" smtClean="0"/>
              <a:t>una rotonda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84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tinuando con la serie de rotondas extrañas que he encontrado, aquí está la rotonda con seis macetas gigante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6666" y="260650"/>
            <a:ext cx="5040313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>
                <a:solidFill>
                  <a:schemeClr val="tx1"/>
                </a:solidFill>
              </a:rPr>
              <a:t>Por supuesto una rotonda alabando a las macetas no podía faltar en </a:t>
            </a:r>
            <a:r>
              <a:rPr lang="es-ES" sz="2400" b="1" dirty="0">
                <a:solidFill>
                  <a:schemeClr val="tx1"/>
                </a:solidFill>
              </a:rPr>
              <a:t>Getafe, Madrid</a:t>
            </a:r>
            <a:r>
              <a:rPr lang="es-ES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673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noticias.coches.com/wp-content/uploads/2016/11/lega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85359" y="332656"/>
            <a:ext cx="503953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dirty="0"/>
              <a:t>Cualquier vecino de </a:t>
            </a:r>
            <a:r>
              <a:rPr lang="es-ES" sz="2400" b="1" dirty="0"/>
              <a:t>Leganés (Madrid</a:t>
            </a:r>
            <a:r>
              <a:rPr lang="es-ES" dirty="0"/>
              <a:t>) estará acostumbrado a estas obras de arte en medio de las rotondas de su pueblo, aunque si nunca has visitado el pueblo, realmente merece la pena únicamente por sus rotondas.</a:t>
            </a:r>
          </a:p>
        </p:txBody>
      </p:sp>
    </p:spTree>
    <p:extLst>
      <p:ext uri="{BB962C8B-B14F-4D97-AF65-F5344CB8AC3E}">
        <p14:creationId xmlns:p14="http://schemas.microsoft.com/office/powerpoint/2010/main" val="17468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71960" y="1268760"/>
            <a:ext cx="698477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FF0000"/>
                </a:solidFill>
                <a:latin typeface="Bauhaus 93" pitchFamily="82" charset="0"/>
              </a:rPr>
              <a:t>En España o en otros lugares, algunas rotondas no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Bauhaus 93" pitchFamily="82" charset="0"/>
              </a:rPr>
              <a:t>giran no </a:t>
            </a:r>
            <a:r>
              <a:rPr lang="es-ES" altLang="es-ES" sz="4000" b="1" i="1" dirty="0">
                <a:solidFill>
                  <a:srgbClr val="FF0000"/>
                </a:solidFill>
                <a:latin typeface="Bauhaus 93" pitchFamily="82" charset="0"/>
              </a:rPr>
              <a:t>realmente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Bauhaus 93" pitchFamily="82" charset="0"/>
              </a:rPr>
              <a:t>redondo. Los </a:t>
            </a:r>
            <a:r>
              <a:rPr lang="es-ES" altLang="es-ES" sz="4000" b="1" i="1" dirty="0">
                <a:solidFill>
                  <a:srgbClr val="FF0000"/>
                </a:solidFill>
                <a:latin typeface="Bauhaus 93" pitchFamily="82" charset="0"/>
              </a:rPr>
              <a:t>arquitectos a veces tienen una imaginación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Bauhaus 93" pitchFamily="82" charset="0"/>
              </a:rPr>
              <a:t> muy revívida </a:t>
            </a:r>
            <a:r>
              <a:rPr lang="es-ES" altLang="es-ES" sz="4000" b="1" i="1" dirty="0">
                <a:solidFill>
                  <a:srgbClr val="FF0000"/>
                </a:solidFill>
                <a:latin typeface="Bauhaus 93" pitchFamily="82" charset="0"/>
              </a:rPr>
              <a:t>cuando se trata de diseñar </a:t>
            </a:r>
            <a:r>
              <a:rPr lang="es-ES" altLang="es-ES" sz="4000" b="1" i="1" dirty="0" smtClean="0">
                <a:solidFill>
                  <a:srgbClr val="FF0000"/>
                </a:solidFill>
                <a:latin typeface="Bauhaus 93" pitchFamily="82" charset="0"/>
              </a:rPr>
              <a:t>decoraciones. </a:t>
            </a:r>
            <a:endParaRPr lang="es-ES" altLang="es-ES" sz="4000" b="1" i="1" dirty="0">
              <a:solidFill>
                <a:srgbClr val="FF0000"/>
              </a:solidFill>
              <a:latin typeface="Bauhaus 93" pitchFamily="82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403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noticias.coches.com/wp-content/uploads/2016/11/mur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" y="-243408"/>
            <a:ext cx="10355241" cy="723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1825" y="282541"/>
            <a:ext cx="360164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tx1"/>
                </a:solidFill>
              </a:rPr>
              <a:t>Este es el tipo de rotonda que nos podemos encontrar si vamos a </a:t>
            </a:r>
            <a:r>
              <a:rPr lang="es-ES" sz="2400" b="1" dirty="0">
                <a:solidFill>
                  <a:schemeClr val="tx1"/>
                </a:solidFill>
              </a:rPr>
              <a:t>Murcia. </a:t>
            </a:r>
            <a:r>
              <a:rPr lang="es-ES" dirty="0">
                <a:solidFill>
                  <a:schemeClr val="tx1"/>
                </a:solidFill>
              </a:rPr>
              <a:t>Algo inquietante, </a:t>
            </a:r>
            <a:endParaRPr lang="es-ES" dirty="0" smtClean="0">
              <a:solidFill>
                <a:schemeClr val="tx1"/>
              </a:solidFill>
            </a:endParaRPr>
          </a:p>
          <a:p>
            <a:r>
              <a:rPr lang="es-ES" dirty="0" smtClean="0">
                <a:solidFill>
                  <a:schemeClr val="tx1"/>
                </a:solidFill>
              </a:rPr>
              <a:t>¿</a:t>
            </a:r>
            <a:r>
              <a:rPr lang="es-ES" dirty="0">
                <a:solidFill>
                  <a:schemeClr val="tx1"/>
                </a:solidFill>
              </a:rPr>
              <a:t>No crees?</a:t>
            </a:r>
          </a:p>
        </p:txBody>
      </p:sp>
    </p:spTree>
    <p:extLst>
      <p:ext uri="{BB962C8B-B14F-4D97-AF65-F5344CB8AC3E}">
        <p14:creationId xmlns:p14="http://schemas.microsoft.com/office/powerpoint/2010/main" val="25930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umblr_n18funEgoC1to4rjro1_12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707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3" y="620688"/>
            <a:ext cx="26642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Rotonda de esta </a:t>
            </a:r>
            <a:r>
              <a:rPr lang="es-ES" dirty="0"/>
              <a:t>cosa venida </a:t>
            </a:r>
            <a:r>
              <a:rPr lang="es-ES" dirty="0" smtClean="0"/>
              <a:t>como del </a:t>
            </a:r>
            <a:r>
              <a:rPr lang="es-ES" dirty="0"/>
              <a:t>infierno, </a:t>
            </a:r>
            <a:r>
              <a:rPr lang="es-ES" dirty="0" smtClean="0"/>
              <a:t>Langostino  </a:t>
            </a:r>
            <a:r>
              <a:rPr lang="es-ES" sz="2400" b="1" dirty="0" err="1" smtClean="0"/>
              <a:t>Vinaròs</a:t>
            </a:r>
            <a:r>
              <a:rPr lang="es-ES" sz="2400" b="1" dirty="0" smtClean="0"/>
              <a:t> </a:t>
            </a:r>
            <a:r>
              <a:rPr lang="es-ES" sz="2400" b="1" dirty="0"/>
              <a:t>(Castellón)</a:t>
            </a:r>
          </a:p>
        </p:txBody>
      </p:sp>
    </p:spTree>
    <p:extLst>
      <p:ext uri="{BB962C8B-B14F-4D97-AF65-F5344CB8AC3E}">
        <p14:creationId xmlns:p14="http://schemas.microsoft.com/office/powerpoint/2010/main" val="229794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umblr_mz73yctH5g1to4rjro1_12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378" y="-181017"/>
            <a:ext cx="10164003" cy="703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20432" y="208128"/>
            <a:ext cx="387615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/>
              <a:t>MUNDO </a:t>
            </a:r>
            <a:r>
              <a:rPr lang="es-ES" dirty="0" smtClean="0"/>
              <a:t>JAMÓN ¿Pero </a:t>
            </a:r>
            <a:r>
              <a:rPr lang="es-ES" dirty="0"/>
              <a:t>hay más rotondas con jamones en España, y quizá la más espectacular sea la de </a:t>
            </a:r>
            <a:r>
              <a:rPr lang="es-ES" sz="2400" b="1" dirty="0"/>
              <a:t>Calamocha (Teruel)</a:t>
            </a:r>
          </a:p>
        </p:txBody>
      </p:sp>
    </p:spTree>
    <p:extLst>
      <p:ext uri="{BB962C8B-B14F-4D97-AF65-F5344CB8AC3E}">
        <p14:creationId xmlns:p14="http://schemas.microsoft.com/office/powerpoint/2010/main" val="37317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3.bp.blogspot.com/-kJlvovfUIgU/V7oCezDBs3I/AAAAAAAAKLI/8o85Aq7GGSELiLZSxQCaqASq4aGHo14YwCLcB/s1600/709782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" y="0"/>
            <a:ext cx="10235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5816" y="188640"/>
            <a:ext cx="51845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En el centro de la ciudad de </a:t>
            </a:r>
            <a:r>
              <a:rPr lang="es-ES" sz="2400" b="1" dirty="0"/>
              <a:t>Roquetas de Mar</a:t>
            </a:r>
            <a:r>
              <a:rPr lang="es-ES" dirty="0"/>
              <a:t>, cerca del Castillo de Santa Ana encontramos esta curiosa conocida como rotonda de los Vientos, realizada en mármol blanco.</a:t>
            </a:r>
          </a:p>
        </p:txBody>
      </p:sp>
    </p:spTree>
    <p:extLst>
      <p:ext uri="{BB962C8B-B14F-4D97-AF65-F5344CB8AC3E}">
        <p14:creationId xmlns:p14="http://schemas.microsoft.com/office/powerpoint/2010/main" val="8741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3.bp.blogspot.com/-reQxHzS4yOI/V7n3PVpngFI/AAAAAAAAKJo/PoTctyRRBw0TUWDNVHWMuEgBDCJz6r0OwCLcB/s400/DSCF81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956"/>
            <a:ext cx="10080626" cy="688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3" y="260648"/>
            <a:ext cx="4536504" cy="738664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En esta entrada tienen algunas de las rotondas más singulares de la geografía </a:t>
            </a:r>
            <a:r>
              <a:rPr lang="es-ES" sz="2400" b="1" dirty="0"/>
              <a:t>almeriense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580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  <p:sndAc>
          <p:stSnd>
            <p:snd r:embed="rId2" name="Guitare. THE POWER OF LOVE.wav"/>
          </p:stSnd>
        </p:sndAc>
      </p:transition>
    </mc:Choice>
    <mc:Fallback>
      <p:transition spd="slow" advTm="12000">
        <p:fade/>
        <p:sndAc>
          <p:stSnd>
            <p:snd r:embed="rId2" name="Guitare. THE POWER OF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2.bp.blogspot.com/-Bq5palK3BQk/V7sbE8_W_1I/AAAAAAAAKMs/RJ_7rDw2YscHDG1PPmZaTVjlp4TMnsHtQCLcB/s1600/dc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772"/>
            <a:ext cx="10202153" cy="710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7824" y="188640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Rotonda con este </a:t>
            </a:r>
            <a:r>
              <a:rPr lang="es-ES" dirty="0"/>
              <a:t>singular mortero realizada en mármol blanco de </a:t>
            </a:r>
            <a:r>
              <a:rPr lang="es-ES" sz="2400" b="1" dirty="0" smtClean="0"/>
              <a:t>Macael.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69478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noticias.coches.com/wp-content/uploads/2016/11/pavo-real-ja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556" y="0"/>
            <a:ext cx="10386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3939" y="332656"/>
            <a:ext cx="503953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Para finalizar con las rotondas Españolas, dejamos esta escultura tan «interesante» que podemos encontrar en las calles de </a:t>
            </a:r>
            <a:r>
              <a:rPr lang="es-ES" sz="2400" b="1" dirty="0"/>
              <a:t>Jaén.</a:t>
            </a:r>
          </a:p>
        </p:txBody>
      </p:sp>
    </p:spTree>
    <p:extLst>
      <p:ext uri="{BB962C8B-B14F-4D97-AF65-F5344CB8AC3E}">
        <p14:creationId xmlns:p14="http://schemas.microsoft.com/office/powerpoint/2010/main" val="283928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95896" y="1772816"/>
            <a:ext cx="76328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8000" b="1" i="1" dirty="0" smtClean="0">
                <a:solidFill>
                  <a:srgbClr val="FF0000"/>
                </a:solidFill>
                <a:latin typeface="Bauhaus 93" pitchFamily="82" charset="0"/>
                <a:cs typeface="Microsoft Sans Serif" pitchFamily="34" charset="0"/>
              </a:rPr>
              <a:t>- OTROS PAISES -</a:t>
            </a:r>
            <a:endParaRPr lang="es-ES" altLang="es-ES" sz="8000" b="1" i="1" dirty="0">
              <a:solidFill>
                <a:srgbClr val="FF0000"/>
              </a:solidFill>
              <a:latin typeface="Bauhaus 93" pitchFamily="82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laza Charles de Gaull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768" y="188640"/>
            <a:ext cx="5040559" cy="1292662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/>
              <a:t>Rotonda del Arco del Triunfo en Paris</a:t>
            </a:r>
          </a:p>
          <a:p>
            <a:pPr algn="ctr"/>
            <a:r>
              <a:rPr lang="es-ES" dirty="0"/>
              <a:t>Se trata de la primera intersección circular conocida y, en sus inicios, esta rotonda era conocida como Place de </a:t>
            </a:r>
            <a:r>
              <a:rPr lang="es-ES" dirty="0" err="1"/>
              <a:t>l´Étoile</a:t>
            </a:r>
            <a:r>
              <a:rPr lang="es-ES" dirty="0"/>
              <a:t> -es decir, plaza de la Estrella-</a:t>
            </a:r>
          </a:p>
        </p:txBody>
      </p:sp>
    </p:spTree>
    <p:extLst>
      <p:ext uri="{BB962C8B-B14F-4D97-AF65-F5344CB8AC3E}">
        <p14:creationId xmlns:p14="http://schemas.microsoft.com/office/powerpoint/2010/main" val="53771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noticias.coches.com/wp-content/uploads/2016/11/o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6" y="0"/>
            <a:ext cx="104130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260648"/>
            <a:ext cx="5038725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En </a:t>
            </a:r>
            <a:r>
              <a:rPr lang="es-ES" sz="2800" b="1" dirty="0"/>
              <a:t>Omán</a:t>
            </a:r>
            <a:r>
              <a:rPr lang="es-ES" dirty="0"/>
              <a:t> van más allá que los </a:t>
            </a:r>
            <a:r>
              <a:rPr lang="es-ES" dirty="0" smtClean="0"/>
              <a:t>españoles. </a:t>
            </a:r>
            <a:r>
              <a:rPr lang="es-ES" dirty="0"/>
              <a:t>¿Para que meter </a:t>
            </a:r>
            <a:r>
              <a:rPr lang="es-ES" dirty="0" smtClean="0"/>
              <a:t>otra cosa pudiendo </a:t>
            </a:r>
            <a:r>
              <a:rPr lang="es-ES" dirty="0"/>
              <a:t>poner un castillo?</a:t>
            </a:r>
          </a:p>
        </p:txBody>
      </p:sp>
    </p:spTree>
    <p:extLst>
      <p:ext uri="{BB962C8B-B14F-4D97-AF65-F5344CB8AC3E}">
        <p14:creationId xmlns:p14="http://schemas.microsoft.com/office/powerpoint/2010/main" val="36360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002" y="0"/>
            <a:ext cx="10115627" cy="8037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2520032" y="5301208"/>
            <a:ext cx="52565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dirty="0"/>
          </a:p>
          <a:p>
            <a:pPr algn="ctr"/>
            <a:r>
              <a:rPr lang="es-ES" dirty="0"/>
              <a:t>Un monumento muy extraño se encuentra en esta rotonda ¿Accidente o Arte? </a:t>
            </a:r>
            <a:r>
              <a:rPr lang="es-ES" sz="2400" b="1" dirty="0"/>
              <a:t>(</a:t>
            </a:r>
            <a:r>
              <a:rPr lang="es-ES" sz="2400" b="1" dirty="0" err="1"/>
              <a:t>Sydney</a:t>
            </a:r>
            <a:r>
              <a:rPr lang="es-ES" sz="2400" b="1" dirty="0"/>
              <a:t>, Australia.)</a:t>
            </a:r>
          </a:p>
        </p:txBody>
      </p:sp>
    </p:spTree>
    <p:extLst>
      <p:ext uri="{BB962C8B-B14F-4D97-AF65-F5344CB8AC3E}">
        <p14:creationId xmlns:p14="http://schemas.microsoft.com/office/powerpoint/2010/main" val="404092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84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 rot="21251158">
            <a:off x="2063378" y="1871663"/>
            <a:ext cx="6032624" cy="647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 err="1">
                <a:solidFill>
                  <a:srgbClr val="000000"/>
                </a:solidFill>
              </a:rPr>
              <a:t>Rotonda</a:t>
            </a:r>
            <a:r>
              <a:rPr lang="pt-BR" dirty="0">
                <a:solidFill>
                  <a:srgbClr val="000000"/>
                </a:solidFill>
              </a:rPr>
              <a:t> de </a:t>
            </a:r>
            <a:r>
              <a:rPr lang="pt-BR" dirty="0" err="1">
                <a:solidFill>
                  <a:srgbClr val="000000"/>
                </a:solidFill>
              </a:rPr>
              <a:t>Frasnes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dirty="0" err="1">
                <a:solidFill>
                  <a:srgbClr val="000000"/>
                </a:solidFill>
              </a:rPr>
              <a:t>lez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dirty="0" err="1">
                <a:solidFill>
                  <a:srgbClr val="000000"/>
                </a:solidFill>
              </a:rPr>
              <a:t>Anvaing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sz="2400" b="1" dirty="0">
                <a:solidFill>
                  <a:srgbClr val="000000"/>
                </a:solidFill>
              </a:rPr>
              <a:t>(Bélgica).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 err="1">
                <a:solidFill>
                  <a:srgbClr val="000000"/>
                </a:solidFill>
              </a:rPr>
              <a:t>Rotonda</a:t>
            </a:r>
            <a:r>
              <a:rPr lang="pt-BR" dirty="0">
                <a:solidFill>
                  <a:srgbClr val="000000"/>
                </a:solidFill>
              </a:rPr>
              <a:t> invadida por </a:t>
            </a:r>
            <a:r>
              <a:rPr lang="pt-BR" dirty="0" err="1">
                <a:solidFill>
                  <a:srgbClr val="000000"/>
                </a:solidFill>
              </a:rPr>
              <a:t>hormigas</a:t>
            </a:r>
            <a:endParaRPr lang="fr-F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900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8499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5904408" y="188640"/>
            <a:ext cx="244827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Mar del Norte, </a:t>
            </a:r>
            <a:r>
              <a:rPr lang="es-ES" dirty="0" err="1"/>
              <a:t>Oostduinkerke</a:t>
            </a:r>
            <a:r>
              <a:rPr lang="es-ES" dirty="0"/>
              <a:t> (</a:t>
            </a:r>
            <a:r>
              <a:rPr lang="es-ES" sz="2400" b="1" dirty="0"/>
              <a:t>Bélgica) </a:t>
            </a:r>
            <a:r>
              <a:rPr lang="es-ES" dirty="0"/>
              <a:t>- Pescador de camarones</a:t>
            </a:r>
          </a:p>
        </p:txBody>
      </p:sp>
    </p:spTree>
    <p:extLst>
      <p:ext uri="{BB962C8B-B14F-4D97-AF65-F5344CB8AC3E}">
        <p14:creationId xmlns:p14="http://schemas.microsoft.com/office/powerpoint/2010/main" val="148419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310" y="0"/>
            <a:ext cx="10115627" cy="6858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-4763"/>
            <a:ext cx="10159380" cy="36512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-35002" y="-4763"/>
            <a:ext cx="10175131" cy="36512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endParaRPr lang="es-ES" dirty="0">
              <a:solidFill>
                <a:srgbClr val="000000"/>
              </a:solidFill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es-ES" dirty="0">
                <a:solidFill>
                  <a:srgbClr val="000000"/>
                </a:solidFill>
              </a:rPr>
              <a:t>Rotonda en </a:t>
            </a:r>
            <a:r>
              <a:rPr lang="es-ES" dirty="0" err="1">
                <a:solidFill>
                  <a:srgbClr val="000000"/>
                </a:solidFill>
              </a:rPr>
              <a:t>Albufeira</a:t>
            </a:r>
            <a:r>
              <a:rPr lang="es-ES" dirty="0">
                <a:solidFill>
                  <a:srgbClr val="000000"/>
                </a:solidFill>
              </a:rPr>
              <a:t> - </a:t>
            </a:r>
            <a:r>
              <a:rPr lang="es-ES" sz="2400" b="1" dirty="0">
                <a:solidFill>
                  <a:srgbClr val="000000"/>
                </a:solidFill>
              </a:rPr>
              <a:t>Portugal </a:t>
            </a:r>
            <a:r>
              <a:rPr lang="es-ES" dirty="0">
                <a:solidFill>
                  <a:srgbClr val="000000"/>
                </a:solidFill>
              </a:rPr>
              <a:t>- ¡Con estos relojes, ya no es posible llegar tarde! .</a:t>
            </a:r>
            <a:endParaRPr lang="fr-F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37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7546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431800" y="13817"/>
            <a:ext cx="5038725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  <a:p>
            <a:r>
              <a:rPr lang="es-ES" dirty="0"/>
              <a:t>México histórico: ubicado en el centro de una rotonda, este monumento traza la historia de </a:t>
            </a:r>
            <a:r>
              <a:rPr lang="es-ES" sz="2400" b="1" dirty="0" smtClean="0"/>
              <a:t>Mérida México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1370860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noticias.coches.com/wp-content/uploads/2016/11/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78" y="-14648"/>
            <a:ext cx="10137981" cy="687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19832" y="116632"/>
            <a:ext cx="65527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Cuenta la leyenda que un Gallo Gigante se dedicaba a poner multas en </a:t>
            </a:r>
            <a:r>
              <a:rPr lang="es-ES" sz="2400" b="1" dirty="0"/>
              <a:t>Reino Unido </a:t>
            </a:r>
            <a:r>
              <a:rPr lang="es-ES" dirty="0"/>
              <a:t>a todo aquel que se colase en una rotonda…</a:t>
            </a:r>
          </a:p>
        </p:txBody>
      </p:sp>
    </p:spTree>
    <p:extLst>
      <p:ext uri="{BB962C8B-B14F-4D97-AF65-F5344CB8AC3E}">
        <p14:creationId xmlns:p14="http://schemas.microsoft.com/office/powerpoint/2010/main" val="136784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 rotWithShape="1">
          <a:blip r:embed="rId3" cstate="print"/>
          <a:srcRect t="22163" b="-17961"/>
          <a:stretch/>
        </p:blipFill>
        <p:spPr bwMode="auto">
          <a:xfrm>
            <a:off x="1" y="-243408"/>
            <a:ext cx="10089195" cy="88569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436051" y="393112"/>
            <a:ext cx="36681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tx1"/>
                </a:solidFill>
              </a:rPr>
              <a:t>Rond-Point les parasols de Saint - Georges - de </a:t>
            </a:r>
            <a:r>
              <a:rPr lang="fr-FR" dirty="0" smtClean="0">
                <a:solidFill>
                  <a:schemeClr val="tx1"/>
                </a:solidFill>
              </a:rPr>
              <a:t>– </a:t>
            </a:r>
            <a:r>
              <a:rPr lang="fr-FR" dirty="0" err="1" smtClean="0">
                <a:solidFill>
                  <a:schemeClr val="tx1"/>
                </a:solidFill>
              </a:rPr>
              <a:t>Didonne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</a:rPr>
              <a:t>(Francia)</a:t>
            </a:r>
            <a:endParaRPr lang="es-E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29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noticias.coches.com/wp-content/uploads/2016/11/u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8"/>
            <a:ext cx="10288230" cy="685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260648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En </a:t>
            </a:r>
            <a:r>
              <a:rPr lang="es-ES" sz="2400" b="1" dirty="0"/>
              <a:t>Reino Unido </a:t>
            </a:r>
            <a:r>
              <a:rPr lang="es-ES" dirty="0"/>
              <a:t>valoran tanto sus barcos que los ponen en las rotondas para que no se mojen.</a:t>
            </a:r>
          </a:p>
        </p:txBody>
      </p:sp>
    </p:spTree>
    <p:extLst>
      <p:ext uri="{BB962C8B-B14F-4D97-AF65-F5344CB8AC3E}">
        <p14:creationId xmlns:p14="http://schemas.microsoft.com/office/powerpoint/2010/main" val="268671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8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447340" y="215902"/>
            <a:ext cx="3316455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1 Rectángulo"/>
          <p:cNvSpPr/>
          <p:nvPr/>
        </p:nvSpPr>
        <p:spPr>
          <a:xfrm>
            <a:off x="6768504" y="215902"/>
            <a:ext cx="28784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s-ES" dirty="0"/>
          </a:p>
          <a:p>
            <a:pPr algn="r"/>
            <a:r>
              <a:rPr lang="es-ES" dirty="0"/>
              <a:t>Rotonda en </a:t>
            </a:r>
            <a:r>
              <a:rPr lang="es-ES" dirty="0" err="1" smtClean="0"/>
              <a:t>Villers</a:t>
            </a:r>
            <a:endParaRPr lang="es-ES" dirty="0" smtClean="0"/>
          </a:p>
          <a:p>
            <a:pPr algn="r"/>
            <a:r>
              <a:rPr lang="es-ES" dirty="0" smtClean="0"/>
              <a:t> </a:t>
            </a:r>
            <a:r>
              <a:rPr lang="es-ES" dirty="0"/>
              <a:t>sur </a:t>
            </a:r>
            <a:r>
              <a:rPr lang="es-ES" dirty="0" err="1"/>
              <a:t>Mer</a:t>
            </a:r>
            <a:r>
              <a:rPr lang="es-ES" dirty="0"/>
              <a:t> </a:t>
            </a:r>
            <a:r>
              <a:rPr lang="es-ES" sz="2400" b="1" dirty="0"/>
              <a:t>(</a:t>
            </a:r>
            <a:r>
              <a:rPr lang="es-ES" sz="2400" b="1" dirty="0" smtClean="0"/>
              <a:t>Calvados)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17681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002" y="0"/>
            <a:ext cx="10115627" cy="6858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215776" y="289135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</a:t>
            </a:r>
            <a:r>
              <a:rPr lang="es-ES" dirty="0"/>
              <a:t>el centro de una rotonda, una alfarería gigante en </a:t>
            </a:r>
            <a:r>
              <a:rPr lang="es-ES" dirty="0" err="1"/>
              <a:t>Soultz-sous</a:t>
            </a:r>
            <a:r>
              <a:rPr lang="es-ES" dirty="0"/>
              <a:t> - </a:t>
            </a:r>
            <a:r>
              <a:rPr lang="es-ES" dirty="0" err="1"/>
              <a:t>Forêts</a:t>
            </a:r>
            <a:r>
              <a:rPr lang="es-ES" dirty="0"/>
              <a:t> (Bas-Rhin</a:t>
            </a:r>
            <a:r>
              <a:rPr lang="es-ES" dirty="0" smtClean="0"/>
              <a:t>). </a:t>
            </a:r>
            <a:r>
              <a:rPr lang="es-ES" sz="2400" b="1" dirty="0" smtClean="0"/>
              <a:t>Francia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25545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 rot="21074913">
            <a:off x="287784" y="487802"/>
            <a:ext cx="396044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 dirty="0" smtClean="0">
                <a:solidFill>
                  <a:srgbClr val="000000"/>
                </a:solidFill>
              </a:rPr>
              <a:t>Francia</a:t>
            </a:r>
            <a:r>
              <a:rPr lang="fr-FR" dirty="0" smtClean="0">
                <a:solidFill>
                  <a:srgbClr val="000000"/>
                </a:solidFill>
              </a:rPr>
              <a:t> En </a:t>
            </a:r>
            <a:r>
              <a:rPr lang="fr-FR" dirty="0" err="1">
                <a:solidFill>
                  <a:srgbClr val="000000"/>
                </a:solidFill>
              </a:rPr>
              <a:t>una</a:t>
            </a:r>
            <a:r>
              <a:rPr lang="fr-FR" dirty="0">
                <a:solidFill>
                  <a:srgbClr val="000000"/>
                </a:solidFill>
              </a:rPr>
              <a:t> rotonda en </a:t>
            </a:r>
            <a:r>
              <a:rPr lang="fr-FR" dirty="0" err="1">
                <a:solidFill>
                  <a:srgbClr val="000000"/>
                </a:solidFill>
              </a:rPr>
              <a:t>Autrans</a:t>
            </a:r>
            <a:r>
              <a:rPr lang="fr-FR" dirty="0">
                <a:solidFill>
                  <a:srgbClr val="000000"/>
                </a:solidFill>
              </a:rPr>
              <a:t> (Isère) - A Davidson "Art-Lait"</a:t>
            </a:r>
          </a:p>
        </p:txBody>
      </p:sp>
    </p:spTree>
    <p:extLst>
      <p:ext uri="{BB962C8B-B14F-4D97-AF65-F5344CB8AC3E}">
        <p14:creationId xmlns:p14="http://schemas.microsoft.com/office/powerpoint/2010/main" val="428414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5416"/>
            <a:ext cx="10080625" cy="717341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028377" y="498477"/>
            <a:ext cx="5353581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354930" y="91283"/>
            <a:ext cx="2653868" cy="1825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dirty="0">
                <a:solidFill>
                  <a:srgbClr val="000000"/>
                </a:solidFill>
              </a:rPr>
              <a:t>La rotonda Main Jaune en Châtellerault </a:t>
            </a:r>
            <a:r>
              <a:rPr lang="fr-FR" sz="2400" b="1" dirty="0">
                <a:solidFill>
                  <a:srgbClr val="000000"/>
                </a:solidFill>
              </a:rPr>
              <a:t>(</a:t>
            </a:r>
            <a:r>
              <a:rPr lang="fr-FR" sz="2400" b="1" dirty="0" smtClean="0">
                <a:solidFill>
                  <a:srgbClr val="000000"/>
                </a:solidFill>
              </a:rPr>
              <a:t>Viena)</a:t>
            </a:r>
            <a:endParaRPr lang="fr-FR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21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002" y="554"/>
            <a:ext cx="10115627" cy="70278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97275" y="225427"/>
            <a:ext cx="9632598" cy="639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1 Rectángulo"/>
          <p:cNvSpPr/>
          <p:nvPr/>
        </p:nvSpPr>
        <p:spPr>
          <a:xfrm>
            <a:off x="397275" y="272141"/>
            <a:ext cx="39229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Rotonda en Saint - </a:t>
            </a:r>
            <a:r>
              <a:rPr lang="fr-FR" dirty="0" err="1"/>
              <a:t>Pantaléon</a:t>
            </a:r>
            <a:r>
              <a:rPr lang="fr-FR" dirty="0"/>
              <a:t> les Vignes en Drôme Provençale, </a:t>
            </a:r>
            <a:r>
              <a:rPr lang="fr-FR" sz="2400" b="1" dirty="0" smtClean="0"/>
              <a:t>Francia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334081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346"/>
            <a:ext cx="10080625" cy="688934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503808" y="116632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Rotonda de la École de l'Air, en Salon de Provence</a:t>
            </a:r>
            <a:r>
              <a:rPr lang="fr-FR" dirty="0" smtClean="0"/>
              <a:t>. </a:t>
            </a:r>
            <a:r>
              <a:rPr lang="fr-FR" sz="2400" b="1" dirty="0" smtClean="0"/>
              <a:t>Francia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1919458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58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68298" y="1219202"/>
            <a:ext cx="2646164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680272" y="332656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fr-FR" dirty="0"/>
              <a:t>Entre Ronce les Bains y La Tremblade. Charente-Maritime: un </a:t>
            </a:r>
            <a:r>
              <a:rPr lang="fr-FR" dirty="0" err="1"/>
              <a:t>arenero</a:t>
            </a:r>
            <a:r>
              <a:rPr lang="fr-FR" dirty="0"/>
              <a:t> </a:t>
            </a:r>
            <a:r>
              <a:rPr lang="fr-FR" dirty="0" err="1" smtClean="0"/>
              <a:t>gigante</a:t>
            </a:r>
            <a:r>
              <a:rPr lang="fr-FR" dirty="0" smtClean="0"/>
              <a:t> </a:t>
            </a:r>
            <a:r>
              <a:rPr lang="fr-FR" sz="2400" b="1" dirty="0" smtClean="0"/>
              <a:t>Francia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597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159380" cy="6858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143884" y="215902"/>
            <a:ext cx="2546407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1 Rectángulo"/>
          <p:cNvSpPr/>
          <p:nvPr/>
        </p:nvSpPr>
        <p:spPr>
          <a:xfrm>
            <a:off x="431800" y="35117"/>
            <a:ext cx="503872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  <a:p>
            <a:r>
              <a:rPr lang="es-ES" dirty="0"/>
              <a:t>Rotonda en Poitiers </a:t>
            </a:r>
            <a:r>
              <a:rPr lang="es-ES" sz="2400" b="1" dirty="0"/>
              <a:t>(</a:t>
            </a:r>
            <a:r>
              <a:rPr lang="es-ES" sz="2400" b="1" dirty="0" smtClean="0"/>
              <a:t>Viena)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137201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  <p:sndAc>
          <p:stSnd>
            <p:snd r:embed="rId3" name="Valse De Vienne.wav"/>
          </p:stSnd>
        </p:sndAc>
      </p:transition>
    </mc:Choice>
    <mc:Fallback>
      <p:transition spd="slow" advTm="12000">
        <p:fade/>
        <p:sndAc>
          <p:stSnd>
            <p:snd r:embed="rId3" name="Valse De V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noticias.coches.com/wp-content/uploads/2016/11/rotonda-belg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56" y="-109861"/>
            <a:ext cx="10473653" cy="695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5810" y="116632"/>
            <a:ext cx="43924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Esta rotonda </a:t>
            </a:r>
            <a:r>
              <a:rPr lang="es-ES" sz="2400" b="1" dirty="0"/>
              <a:t>Belga</a:t>
            </a:r>
            <a:r>
              <a:rPr lang="es-ES" dirty="0"/>
              <a:t> habrá causado más de un disgusto a gente que ha dejado de atender a la carretera por mirar con asombro este «grifo flotante».</a:t>
            </a:r>
          </a:p>
        </p:txBody>
      </p:sp>
    </p:spTree>
    <p:extLst>
      <p:ext uri="{BB962C8B-B14F-4D97-AF65-F5344CB8AC3E}">
        <p14:creationId xmlns:p14="http://schemas.microsoft.com/office/powerpoint/2010/main" val="274803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noticias.coches.com/wp-content/uploads/2016/11/franci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98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84900" y="260648"/>
            <a:ext cx="45863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>
                <a:solidFill>
                  <a:schemeClr val="tx1"/>
                </a:solidFill>
              </a:rPr>
              <a:t>En serio diseñadores de rotondas</a:t>
            </a:r>
            <a:r>
              <a:rPr lang="es-ES" sz="2400" b="1" dirty="0">
                <a:solidFill>
                  <a:schemeClr val="tx1"/>
                </a:solidFill>
              </a:rPr>
              <a:t> franceses </a:t>
            </a:r>
            <a:r>
              <a:rPr lang="es-ES" dirty="0">
                <a:solidFill>
                  <a:schemeClr val="tx1"/>
                </a:solidFill>
              </a:rPr>
              <a:t>¿En que momento se os ocurre meter un pueblo dentro de una rotonda?</a:t>
            </a:r>
          </a:p>
        </p:txBody>
      </p:sp>
    </p:spTree>
    <p:extLst>
      <p:ext uri="{BB962C8B-B14F-4D97-AF65-F5344CB8AC3E}">
        <p14:creationId xmlns:p14="http://schemas.microsoft.com/office/powerpoint/2010/main" val="232373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noticias.coches.com/wp-content/uploads/2016/11/fra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856" y="-100492"/>
            <a:ext cx="10293621" cy="695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51864" y="332657"/>
            <a:ext cx="503953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Bien pensado </a:t>
            </a:r>
            <a:r>
              <a:rPr lang="es-ES" sz="2400" b="1" dirty="0"/>
              <a:t>Francia! </a:t>
            </a:r>
            <a:r>
              <a:rPr lang="es-ES" dirty="0"/>
              <a:t>¿Por qué no hacer una rotonda con clavos?</a:t>
            </a:r>
          </a:p>
        </p:txBody>
      </p:sp>
    </p:spTree>
    <p:extLst>
      <p:ext uri="{BB962C8B-B14F-4D97-AF65-F5344CB8AC3E}">
        <p14:creationId xmlns:p14="http://schemas.microsoft.com/office/powerpoint/2010/main" val="3655572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159380" cy="6858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714046" y="287338"/>
            <a:ext cx="7885989" cy="9128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5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FR" sz="5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favor seguir </a:t>
            </a:r>
            <a:r>
              <a:rPr lang="fr-FR" sz="5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flecha ... ...</a:t>
            </a:r>
          </a:p>
        </p:txBody>
      </p:sp>
    </p:spTree>
    <p:extLst>
      <p:ext uri="{BB962C8B-B14F-4D97-AF65-F5344CB8AC3E}">
        <p14:creationId xmlns:p14="http://schemas.microsoft.com/office/powerpoint/2010/main" val="357511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6858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-71755" y="427040"/>
            <a:ext cx="10232885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1 Rectángulo"/>
          <p:cNvSpPr/>
          <p:nvPr/>
        </p:nvSpPr>
        <p:spPr>
          <a:xfrm>
            <a:off x="199811" y="427040"/>
            <a:ext cx="232022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  <a:p>
            <a:r>
              <a:rPr lang="es-ES" dirty="0" err="1"/>
              <a:t>Rond</a:t>
            </a:r>
            <a:r>
              <a:rPr lang="es-ES" dirty="0"/>
              <a:t>-Point en </a:t>
            </a:r>
            <a:r>
              <a:rPr lang="es-ES" dirty="0" err="1"/>
              <a:t>Saintes</a:t>
            </a:r>
            <a:r>
              <a:rPr lang="es-ES" dirty="0"/>
              <a:t>-</a:t>
            </a:r>
            <a:r>
              <a:rPr lang="es-ES" dirty="0" err="1"/>
              <a:t>Maries</a:t>
            </a:r>
            <a:r>
              <a:rPr lang="es-ES" dirty="0"/>
              <a:t>-de-la-</a:t>
            </a:r>
            <a:r>
              <a:rPr lang="es-ES" dirty="0" err="1"/>
              <a:t>Mer</a:t>
            </a:r>
            <a:r>
              <a:rPr lang="es-ES" dirty="0"/>
              <a:t> </a:t>
            </a:r>
            <a:r>
              <a:rPr lang="es-ES" dirty="0" smtClean="0"/>
              <a:t> </a:t>
            </a:r>
            <a:r>
              <a:rPr lang="es-ES" sz="2400" b="1" dirty="0" smtClean="0"/>
              <a:t>Francia</a:t>
            </a:r>
            <a:r>
              <a:rPr lang="es-ES" dirty="0" smtClean="0"/>
              <a:t>),un </a:t>
            </a:r>
            <a:r>
              <a:rPr lang="es-ES" dirty="0"/>
              <a:t>cuidador, su caballo y un toro.</a:t>
            </a:r>
          </a:p>
        </p:txBody>
      </p:sp>
    </p:spTree>
    <p:extLst>
      <p:ext uri="{BB962C8B-B14F-4D97-AF65-F5344CB8AC3E}">
        <p14:creationId xmlns:p14="http://schemas.microsoft.com/office/powerpoint/2010/main" val="299974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27 de enero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TONDAS ORIGINALES -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ROTONDAS ORIGINALES - 1</Template>
  <TotalTime>26</TotalTime>
  <Words>798</Words>
  <Application>Microsoft Office PowerPoint</Application>
  <PresentationFormat>Personalizado</PresentationFormat>
  <Paragraphs>66</Paragraphs>
  <Slides>41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ROTONDAS ORIGINALES - 1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2021-01-27T17:32:21Z</dcterms:created>
  <dcterms:modified xsi:type="dcterms:W3CDTF">2021-01-27T17:59:03Z</dcterms:modified>
</cp:coreProperties>
</file>