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6" r:id="rId2"/>
  </p:sldMasterIdLst>
  <p:sldIdLst>
    <p:sldId id="256" r:id="rId3"/>
    <p:sldId id="258" r:id="rId4"/>
    <p:sldId id="259" r:id="rId5"/>
    <p:sldId id="261" r:id="rId6"/>
    <p:sldId id="263" r:id="rId7"/>
    <p:sldId id="276" r:id="rId8"/>
    <p:sldId id="271" r:id="rId9"/>
    <p:sldId id="272" r:id="rId10"/>
    <p:sldId id="290" r:id="rId11"/>
    <p:sldId id="273" r:id="rId12"/>
    <p:sldId id="281" r:id="rId13"/>
    <p:sldId id="274" r:id="rId14"/>
    <p:sldId id="278" r:id="rId15"/>
    <p:sldId id="291" r:id="rId16"/>
    <p:sldId id="279" r:id="rId17"/>
    <p:sldId id="280" r:id="rId18"/>
    <p:sldId id="282" r:id="rId19"/>
    <p:sldId id="294" r:id="rId20"/>
    <p:sldId id="284" r:id="rId21"/>
    <p:sldId id="295" r:id="rId22"/>
    <p:sldId id="300" r:id="rId23"/>
    <p:sldId id="285" r:id="rId24"/>
    <p:sldId id="288" r:id="rId25"/>
    <p:sldId id="286" r:id="rId26"/>
    <p:sldId id="296" r:id="rId27"/>
    <p:sldId id="297" r:id="rId28"/>
    <p:sldId id="298" r:id="rId29"/>
    <p:sldId id="299" r:id="rId30"/>
    <p:sldId id="289" r:id="rId31"/>
    <p:sldId id="301" r:id="rId32"/>
    <p:sldId id="302" r:id="rId33"/>
    <p:sldId id="306" r:id="rId34"/>
    <p:sldId id="307" r:id="rId35"/>
    <p:sldId id="308" r:id="rId36"/>
    <p:sldId id="314" r:id="rId37"/>
    <p:sldId id="315" r:id="rId38"/>
    <p:sldId id="312" r:id="rId39"/>
    <p:sldId id="310" r:id="rId40"/>
    <p:sldId id="309" r:id="rId41"/>
    <p:sldId id="317" r:id="rId42"/>
    <p:sldId id="318" r:id="rId43"/>
    <p:sldId id="316" r:id="rId44"/>
    <p:sldId id="319" r:id="rId45"/>
    <p:sldId id="320" r:id="rId46"/>
    <p:sldId id="321" r:id="rId47"/>
    <p:sldId id="328" r:id="rId48"/>
    <p:sldId id="329" r:id="rId49"/>
    <p:sldId id="330" r:id="rId50"/>
    <p:sldId id="331" r:id="rId51"/>
    <p:sldId id="332" r:id="rId52"/>
    <p:sldId id="333" r:id="rId53"/>
    <p:sldId id="334" r:id="rId54"/>
    <p:sldId id="337" r:id="rId55"/>
    <p:sldId id="336" r:id="rId56"/>
    <p:sldId id="303" r:id="rId57"/>
    <p:sldId id="338" r:id="rId5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2g7l2FRbr9Lb+MARHXG4g==" hashData="eokuOTNc4DbcURuj8R4b8lsLuySqPUE/5aY95dmmFnqRNt3kiN5ILSAbQh9XbBYbbK8DD8KQB5W7OhCQW4E0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5252"/>
    <a:srgbClr val="865B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86" autoAdjust="0"/>
    <p:restoredTop sz="94125" autoAdjust="0"/>
  </p:normalViewPr>
  <p:slideViewPr>
    <p:cSldViewPr snapToGrid="0">
      <p:cViewPr varScale="1">
        <p:scale>
          <a:sx n="49" d="100"/>
          <a:sy n="49" d="100"/>
        </p:scale>
        <p:origin x="65" y="1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7155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7940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4204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9220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94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37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8334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900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772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4104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4085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205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8775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7552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73760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22125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5734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034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AB83662-81E1-408C-83F2-3A93D332749B}" type="datetimeFigureOut">
              <a:rPr lang="es-ES" smtClean="0"/>
              <a:t>15/06/2016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87912-1038-4375-8219-C3A9910B94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333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95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7" Type="http://schemas.openxmlformats.org/officeDocument/2006/relationships/image" Target="../media/image48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audio" Target="../media/audio3.wav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5.png"/><Relationship Id="rId10" Type="http://schemas.openxmlformats.org/officeDocument/2006/relationships/image" Target="../media/image10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363995" y="2255520"/>
            <a:ext cx="7338805" cy="1526181"/>
          </a:xfrm>
        </p:spPr>
        <p:txBody>
          <a:bodyPr/>
          <a:lstStyle/>
          <a:p>
            <a:pPr algn="ctr"/>
            <a:r>
              <a:rPr lang="es-ES" sz="13800" b="1" smtClean="0">
                <a:solidFill>
                  <a:srgbClr val="C00000"/>
                </a:solidFill>
                <a:latin typeface="Parchment" panose="03040602040708040804" pitchFamily="66" charset="0"/>
              </a:rPr>
              <a:t>Romeo y Julieta</a:t>
            </a:r>
            <a:endParaRPr lang="es-ES" sz="13800" b="1" dirty="0">
              <a:solidFill>
                <a:srgbClr val="C00000"/>
              </a:solidFill>
              <a:latin typeface="Parchment" panose="030406020407080408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472255" y="3243389"/>
            <a:ext cx="57725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dirty="0" smtClean="0">
                <a:solidFill>
                  <a:srgbClr val="C00000"/>
                </a:solidFill>
                <a:latin typeface="Parchment" panose="03040602040708040804" pitchFamily="66" charset="0"/>
              </a:rPr>
              <a:t>como los vimos en el cine</a:t>
            </a:r>
          </a:p>
          <a:p>
            <a:pPr algn="ctr"/>
            <a:r>
              <a:rPr lang="es-ES" sz="8000" dirty="0" smtClean="0">
                <a:solidFill>
                  <a:srgbClr val="C00000"/>
                </a:solidFill>
                <a:latin typeface="Parchment" panose="03040602040708040804" pitchFamily="66" charset="0"/>
              </a:rPr>
              <a:t>o no los vimos?</a:t>
            </a:r>
          </a:p>
          <a:p>
            <a:pPr algn="ctr"/>
            <a:endParaRPr lang="es-ES" sz="8000" dirty="0">
              <a:solidFill>
                <a:srgbClr val="C00000"/>
              </a:solidFill>
              <a:latin typeface="Parchment" panose="0304060204070804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51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220720" y="1686560"/>
            <a:ext cx="66446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u="sng" spc="300" dirty="0" smtClean="0">
                <a:solidFill>
                  <a:schemeClr val="bg1"/>
                </a:solidFill>
                <a:latin typeface="Old English Text MT" panose="03040902040508030806" pitchFamily="66" charset="0"/>
              </a:rPr>
              <a:t>Argumento</a:t>
            </a:r>
          </a:p>
          <a:p>
            <a:endParaRPr lang="es-ES" sz="2000" b="1" spc="300" dirty="0">
              <a:solidFill>
                <a:schemeClr val="bg1"/>
              </a:solidFill>
              <a:latin typeface="Old English Text MT" panose="03040902040508030806" pitchFamily="66" charset="0"/>
            </a:endParaRPr>
          </a:p>
          <a:p>
            <a:r>
              <a:rPr lang="es-ES" sz="2000" b="1" spc="300" dirty="0" smtClean="0">
                <a:solidFill>
                  <a:schemeClr val="bg1"/>
                </a:solidFill>
                <a:latin typeface="Old English Text MT" panose="03040902040508030806" pitchFamily="66" charset="0"/>
              </a:rPr>
              <a:t>Dos </a:t>
            </a:r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antiguas familias,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De nobleza pareja,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(En la bella Verona,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Desde donde contamos)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Avivan fuegos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De sus querellas viejas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Y la sangre civil</a:t>
            </a:r>
          </a:p>
          <a:p>
            <a:r>
              <a:rPr lang="es-E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Mancha civiles manos.</a:t>
            </a:r>
          </a:p>
          <a:p>
            <a:r>
              <a:rPr lang="en-US" sz="2000" b="1" spc="300" dirty="0">
                <a:solidFill>
                  <a:schemeClr val="bg1"/>
                </a:solidFill>
                <a:latin typeface="Old English Text MT" panose="03040902040508030806" pitchFamily="66" charset="0"/>
              </a:rPr>
              <a:t>— William Shakespeare, Romeo y Julieta.135</a:t>
            </a:r>
            <a:endParaRPr lang="es-ES" sz="2000" b="1" spc="300" dirty="0">
              <a:solidFill>
                <a:schemeClr val="bg1"/>
              </a:solidFill>
              <a:latin typeface="Old English Text MT" panose="03040902040508030806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305175" y="5295900"/>
            <a:ext cx="6181725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Escrito en castellano antiguo.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5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543667">
            <a:off x="3216070" y="2742937"/>
            <a:ext cx="2185277" cy="1724025"/>
          </a:xfrm>
          <a:prstGeom prst="roundRect">
            <a:avLst>
              <a:gd name="adj" fmla="val 1111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/>
          <p:cNvSpPr txBox="1"/>
          <p:nvPr/>
        </p:nvSpPr>
        <p:spPr>
          <a:xfrm>
            <a:off x="1716405" y="1433322"/>
            <a:ext cx="8915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El </a:t>
            </a:r>
            <a:r>
              <a:rPr lang="es-ES" dirty="0">
                <a:solidFill>
                  <a:schemeClr val="bg1"/>
                </a:solidFill>
              </a:rPr>
              <a:t>argumento está basado en la traducción inglesa (The Tragical History of Romeus and Juliet, 1562) de un cuento italiano de Mateo Bandello. </a:t>
            </a:r>
          </a:p>
          <a:p>
            <a:r>
              <a:rPr lang="es-ES" dirty="0">
                <a:solidFill>
                  <a:schemeClr val="bg1"/>
                </a:solidFill>
              </a:rPr>
              <a:t>Shakespeare tomó varios elementos de </a:t>
            </a:r>
            <a:r>
              <a:rPr lang="es-ES" dirty="0" smtClean="0">
                <a:solidFill>
                  <a:schemeClr val="bg1"/>
                </a:solidFill>
              </a:rPr>
              <a:t>esta obra, </a:t>
            </a:r>
            <a:r>
              <a:rPr lang="es-ES" dirty="0">
                <a:solidFill>
                  <a:schemeClr val="bg1"/>
                </a:solidFill>
              </a:rPr>
              <a:t>aunque, con el objeto de ampliar la historia, creó nuevos personajes secundarios como Mercucio y Paris.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688973" y="606016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Es una de las obras más populares del autor inglés y, junto a Hamlet y Macbeth, la que más veces ha sido </a:t>
            </a:r>
            <a:r>
              <a:rPr lang="es-ES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representada.</a:t>
            </a:r>
            <a:endParaRPr lang="es-ES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688973" y="4577997"/>
            <a:ext cx="8887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Hubo numerosas versiones cinematográficas. Una en ballet, que fue la famosa versión con música de Procofiev, algunas cómicas, otra de artes marciales y algunas 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tuvieron como fondo conflictos políticos mundiales como el nazismo. Hubo una de gnomos.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A continuación y por orden cronológico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presentamos  tres películas, filmadas durante el siglo  XX por tres importantes directores de cine: Ernst Lubistch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smtClean="0">
                <a:solidFill>
                  <a:schemeClr val="bg1"/>
                </a:solidFill>
              </a:rPr>
              <a:t>(muda ,en blanco y negro) George Cuckor (en blanco y negro y sonora) y  Renato Castellani, (sonora y a color).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5363">
            <a:off x="10000100" y="3081962"/>
            <a:ext cx="1462674" cy="19092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873" y="2579541"/>
            <a:ext cx="1343025" cy="187573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0736">
            <a:off x="440432" y="2519739"/>
            <a:ext cx="1576825" cy="211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5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479883" y="259829"/>
            <a:ext cx="9499600" cy="3565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4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Romeo </a:t>
            </a:r>
            <a:r>
              <a:rPr lang="es-ES" sz="24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Und Julia Im Schnee</a:t>
            </a:r>
            <a:r>
              <a:rPr lang="es-ES" sz="24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1920  - Ernst Lubistch </a:t>
            </a:r>
            <a:endParaRPr lang="es-ES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Esta película traslada, en forma de comedia burlesca, la historia de Romeo y </a:t>
            </a:r>
            <a:r>
              <a:rPr lang="es-ES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Julieta a la nieve de los Alpes en una aldea bávara del siglo XIX</a:t>
            </a:r>
            <a:r>
              <a:rPr lang="es-ES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Tiene un gran diseño de vestuario destacando especialmente los trajes de las escenas del baile de disfraces. Es una película muda con placas donde aparecen los textos  y aclaraciones sobre la acción siguiente.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Ya sabemos que los Capulethoffer y los Montekugerl están enfrentados, véanlos sino en el despacho del Juez que lleva sus litigios.</a:t>
            </a:r>
            <a:endParaRPr lang="es-ES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89" y="4219872"/>
            <a:ext cx="2631614" cy="1970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50" y="4207061"/>
            <a:ext cx="2665833" cy="1996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889" y="4320774"/>
            <a:ext cx="2391598" cy="1790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830" y="4281644"/>
            <a:ext cx="2466614" cy="1846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905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The Old Piano Roll Blues.wav"/>
          </p:stSnd>
        </p:sndAc>
      </p:transition>
    </mc:Choice>
    <mc:Fallback xmlns="">
      <p:transition spd="slow">
        <p:fade/>
        <p:sndAc>
          <p:stSnd>
            <p:snd r:embed="rId7" name="The Old Piano Roll Blu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21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1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4333" y="1642532"/>
            <a:ext cx="5009225" cy="4215600"/>
          </a:xfrm>
          <a:prstGeom prst="rect">
            <a:avLst/>
          </a:prstGeom>
        </p:spPr>
      </p:pic>
      <p:pic>
        <p:nvPicPr>
          <p:cNvPr id="3" name="Imagen 2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26400" y="1642532"/>
            <a:ext cx="5011200" cy="42164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04332" y="724853"/>
            <a:ext cx="5009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Cuando ellos se pelean todo el pueblo colabora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352183" y="678686"/>
            <a:ext cx="508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Hasta llegan de pueblos vecinos.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05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161659" y="664913"/>
            <a:ext cx="758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Así están las cosas cuando llega una carta recordando a los padres de Julieta que ésta, cuando era niña fué prometida para casarse con Henso al cumplir los quince años!</a:t>
            </a:r>
          </a:p>
        </p:txBody>
      </p:sp>
      <p:grpSp>
        <p:nvGrpSpPr>
          <p:cNvPr id="9" name="Grupo 8"/>
          <p:cNvGrpSpPr/>
          <p:nvPr/>
        </p:nvGrpSpPr>
        <p:grpSpPr>
          <a:xfrm>
            <a:off x="8090424" y="118356"/>
            <a:ext cx="3644898" cy="3804512"/>
            <a:chOff x="8090424" y="118356"/>
            <a:chExt cx="3644898" cy="3804512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56" t="-7997" r="10854" b="-7997"/>
            <a:stretch/>
          </p:blipFill>
          <p:spPr>
            <a:xfrm>
              <a:off x="8918138" y="861305"/>
              <a:ext cx="2032903" cy="255905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0424" y="118356"/>
              <a:ext cx="3644898" cy="3644898"/>
            </a:xfrm>
            <a:prstGeom prst="rect">
              <a:avLst/>
            </a:prstGeom>
          </p:spPr>
        </p:pic>
        <p:sp>
          <p:nvSpPr>
            <p:cNvPr id="5" name="CuadroTexto 4"/>
            <p:cNvSpPr txBox="1"/>
            <p:nvPr/>
          </p:nvSpPr>
          <p:spPr>
            <a:xfrm>
              <a:off x="9191974" y="3553536"/>
              <a:ext cx="14668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>
                  <a:solidFill>
                    <a:schemeClr val="bg1"/>
                  </a:solidFill>
                </a:rPr>
                <a:t>Henso</a:t>
              </a:r>
              <a:endParaRPr lang="es-ES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971" y="2505688"/>
            <a:ext cx="4714875" cy="35433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10" name="CuadroTexto 9"/>
          <p:cNvSpPr txBox="1"/>
          <p:nvPr/>
        </p:nvSpPr>
        <p:spPr>
          <a:xfrm>
            <a:off x="6696704" y="4328528"/>
            <a:ext cx="4845269" cy="147732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b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Se enamoran locamente y huyen , pero son capturados y la paliza de papá, convence a Julieta que debe ir al baile de disfraces de la taberna, donde Henso, disfrazado de ángel, la cortejará.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161659" y="1588243"/>
            <a:ext cx="728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Pero… Julieta conoce a Romeo</a:t>
            </a:r>
            <a:r>
              <a:rPr lang="es-ES" dirty="0" smtClean="0">
                <a:solidFill>
                  <a:schemeClr val="bg1"/>
                </a:solidFill>
              </a:rPr>
              <a:t>!!!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8375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461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65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66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545021" y="1061544"/>
            <a:ext cx="4656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En el baile, Romeo atrae a Henso, lo   emborracha y le quita su disfraz .Luego, baila con su amada  y los padres de ella miran felices. 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526924" y="1061544"/>
            <a:ext cx="4908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Cuando los padres se dan cuenta del cambio, ya Romeo ha trepado al balcón de Julieta y han hecho el amor.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962" y="2434666"/>
            <a:ext cx="4251687" cy="365082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21" y="2434666"/>
            <a:ext cx="4563528" cy="3650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1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54" y="816072"/>
            <a:ext cx="6976404" cy="52323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53" y="816072"/>
            <a:ext cx="6976404" cy="523230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7361057" y="2340360"/>
            <a:ext cx="45148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95000"/>
                  </a:schemeClr>
                </a:solidFill>
              </a:rPr>
              <a:t>Pero son descubiertos y  deciden morir juntos. Van al boticario para que les dé un veneno. El, pícaro, les dá un frasquito con agua de azúcar. Julieta dejó una carta a sus padres explicando que decidieron morir y </a:t>
            </a:r>
            <a:r>
              <a:rPr lang="es-ES" b="1" u="sng" dirty="0" smtClean="0">
                <a:solidFill>
                  <a:schemeClr val="tx1">
                    <a:lumMod val="95000"/>
                  </a:schemeClr>
                </a:solidFill>
              </a:rPr>
              <a:t>que</a:t>
            </a:r>
            <a:r>
              <a:rPr lang="es-ES" b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s-ES" b="1" u="sng" dirty="0" smtClean="0">
                <a:solidFill>
                  <a:schemeClr val="tx1">
                    <a:lumMod val="95000"/>
                  </a:schemeClr>
                </a:solidFill>
              </a:rPr>
              <a:t>están en el granero</a:t>
            </a:r>
            <a:r>
              <a:rPr lang="es-ES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  <a:endParaRPr lang="es-ES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14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iterate type="wd">
                                    <p:tmPct val="24167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386" y="905546"/>
            <a:ext cx="6830860" cy="51231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382" y="905546"/>
            <a:ext cx="6830860" cy="512314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884" y="905547"/>
            <a:ext cx="6830860" cy="512314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209" y="905548"/>
            <a:ext cx="5959213" cy="512314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73511" y="2522539"/>
            <a:ext cx="4400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1">
                    <a:lumMod val="95000"/>
                  </a:schemeClr>
                </a:solidFill>
              </a:rPr>
              <a:t>Llegan las dos familias (y todo el pueblo) y, aunque ellos siguen vivos, deciden fingirse muertos  para dar a sus padres  una lección. Todos lloran y gritan.</a:t>
            </a:r>
            <a:endParaRPr lang="es-ES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10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670" y="0"/>
            <a:ext cx="9529836" cy="684956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49430" y="4866753"/>
            <a:ext cx="9134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Entonces, dan por terminado el engaño con un beso . Al verlos vivos las dos familias olvidan sus diferencias y todos abrazan y besan a los novios . Así, por medio del amor se consiguió la paz.</a:t>
            </a:r>
          </a:p>
          <a:p>
            <a:pPr algn="ctr"/>
            <a:r>
              <a:rPr lang="es-ES" dirty="0" smtClean="0"/>
              <a:t>Ah!  Romeo y  Julieta fueron felices para siempre.  </a:t>
            </a:r>
          </a:p>
          <a:p>
            <a:pPr algn="ctr"/>
            <a:endParaRPr lang="es-ES" dirty="0" smtClean="0"/>
          </a:p>
          <a:p>
            <a:pPr algn="ctr"/>
            <a:r>
              <a:rPr lang="es-ES" b="1" dirty="0" smtClean="0"/>
              <a:t>Gracias Mr. Lubistch.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678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3784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" t="7986" r="417" b="12500"/>
          <a:stretch/>
        </p:blipFill>
        <p:spPr>
          <a:xfrm>
            <a:off x="2314575" y="0"/>
            <a:ext cx="6819900" cy="43624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25" y="3162300"/>
            <a:ext cx="4762500" cy="36957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296275" y="5287059"/>
            <a:ext cx="37814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Dirigidos por 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GEORGE  CUCKOR</a:t>
            </a:r>
          </a:p>
          <a:p>
            <a:r>
              <a:rPr lang="es-ES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Esta película se filmó en interiores de los estudios MGM.</a:t>
            </a:r>
            <a:endParaRPr lang="es-ES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296275" y="4793947"/>
            <a:ext cx="346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Romeo &amp; Juliet  1936</a:t>
            </a:r>
            <a:endParaRPr lang="es-ES" sz="2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The Tudors Main Title Theme.wav"/>
          </p:stSnd>
        </p:sndAc>
      </p:transition>
    </mc:Choice>
    <mc:Fallback xmlns="">
      <p:transition spd="slow">
        <p:fade/>
        <p:sndAc>
          <p:stSnd loop="1">
            <p:snd r:embed="rId5" name="The Tudors Main Title Them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085" y="680720"/>
            <a:ext cx="3211830" cy="2753369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53" y="3563932"/>
            <a:ext cx="3406140" cy="2556559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122" y="3594935"/>
            <a:ext cx="3611880" cy="2605638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3562350" y="1607921"/>
            <a:ext cx="50673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Esta es la plaza de Verona. Aquí se juntan todas las personas importantes y también  los alegres y belicosos amigos de Romeo. Las reyertas son habituales entre los jóvenes de las casas Montesco y Capuleto, cualquier excusa es buena para sacar a relucir las espadas. Esto incluye alguna que otra muerte.</a:t>
            </a:r>
          </a:p>
          <a:p>
            <a:pPr algn="ctr"/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Por eso, el Príncipe de Verona, convoca a Montescos y Capuletos a la plaza con todo su séquito y les comunica que</a:t>
            </a:r>
          </a:p>
          <a:p>
            <a:pPr algn="ctr"/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quedan prohibidas las peleas y se castigará con la muerte la desobediencia  si alguien muere por causa de ella.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248275" y="2857500"/>
            <a:ext cx="169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+mj-lt"/>
              </a:rPr>
              <a:t>El Príncipe</a:t>
            </a:r>
            <a:endParaRPr lang="es-ES" dirty="0">
              <a:latin typeface="+mj-lt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591784" y="5476140"/>
            <a:ext cx="219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+mj-lt"/>
              </a:rPr>
              <a:t>Los Capuleto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8629650" y="5581650"/>
            <a:ext cx="2028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Los Montesco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6741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3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47" y="0"/>
            <a:ext cx="8617149" cy="689371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0" t="351" r="42968" b="158"/>
          <a:stretch/>
        </p:blipFill>
        <p:spPr>
          <a:xfrm>
            <a:off x="9525" y="0"/>
            <a:ext cx="212428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1" r="24935"/>
          <a:stretch/>
        </p:blipFill>
        <p:spPr>
          <a:xfrm>
            <a:off x="9339046" y="0"/>
            <a:ext cx="31242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717167" y="2140448"/>
            <a:ext cx="60688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Romeo ignora que el baile es en casa de Julieta y llega allí siguiendo a la casquivana Rosalinda quien lo abandona para irse con sus amigos. Romeo llora su pena en un rincón, cuando ve a Julieta bailando con sus amigas  y con su prometido, el conde Paris. Y queda hechizado por su dulzura y belleza. </a:t>
            </a:r>
          </a:p>
          <a:p>
            <a:pPr algn="just"/>
            <a:endParaRPr lang="es-ES" dirty="0" smtClean="0"/>
          </a:p>
          <a:p>
            <a:pPr algn="just"/>
            <a:r>
              <a:rPr lang="es-ES" dirty="0" smtClean="0"/>
              <a:t>Julieta entonces lo ve e instantáneamente se siente atraída hacia él, abandona a su pretendiente y corre hacia Romeo.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394960" y="6309360"/>
            <a:ext cx="3634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Clic para avanzar.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576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4.79167E-6 -1.85185E-6 L -4.79167E-6 -0.75023 " pathEditMode="relative" rAng="0" ptsTypes="AA">
                                      <p:cBhvr>
                                        <p:cTn id="11" dur="14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 uiExpan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0" b="3750"/>
          <a:stretch/>
        </p:blipFill>
        <p:spPr>
          <a:xfrm>
            <a:off x="1389955" y="1540"/>
            <a:ext cx="9487595" cy="701703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932" r="-203" b="3660"/>
          <a:stretch/>
        </p:blipFill>
        <p:spPr>
          <a:xfrm>
            <a:off x="1389955" y="19050"/>
            <a:ext cx="9487595" cy="699952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CuadroTexto 6"/>
          <p:cNvSpPr txBox="1"/>
          <p:nvPr/>
        </p:nvSpPr>
        <p:spPr>
          <a:xfrm>
            <a:off x="2790701" y="5427024"/>
            <a:ext cx="7137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Ambos se prodigan dulces palabras de ternura y se entregan a la danza, el uno en brazos del otro. Pronto llega un beso para sellar el amor recién nacido.</a:t>
            </a:r>
          </a:p>
        </p:txBody>
      </p:sp>
    </p:spTree>
    <p:extLst>
      <p:ext uri="{BB962C8B-B14F-4D97-AF65-F5344CB8AC3E}">
        <p14:creationId xmlns:p14="http://schemas.microsoft.com/office/powerpoint/2010/main" val="391391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51" y="0"/>
            <a:ext cx="92815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379" y="-1"/>
            <a:ext cx="9267901" cy="685800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7" t="84" r="6155"/>
          <a:stretch/>
        </p:blipFill>
        <p:spPr>
          <a:xfrm rot="1040446">
            <a:off x="4112976" y="2004212"/>
            <a:ext cx="3488084" cy="4057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CuadroTexto 1"/>
          <p:cNvSpPr txBox="1"/>
          <p:nvPr/>
        </p:nvSpPr>
        <p:spPr>
          <a:xfrm>
            <a:off x="3763977" y="1732390"/>
            <a:ext cx="43624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Julieta, enterada por su ama que su enamorado es un Montesco, llora y reclama al cielo porque Romeo tiene el apellido de los archienemigos de su familia.</a:t>
            </a:r>
          </a:p>
          <a:p>
            <a:r>
              <a:rPr lang="es-ES" b="1" dirty="0" smtClean="0"/>
              <a:t>Romeo, que amparado por  las sombras de la noche ha logrado penetrar en el jardín de los Capuleto, la oye llorar y le promete que si su apellido es el obstáculo, renunciará a él y le pide que se casen.  </a:t>
            </a:r>
          </a:p>
          <a:p>
            <a:r>
              <a:rPr lang="es-ES" b="1" dirty="0" smtClean="0"/>
              <a:t>Al día siguiente, Julieta  le manda un mensaje con su ama…</a:t>
            </a:r>
            <a:endParaRPr lang="es-ES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3669880" y="653265"/>
            <a:ext cx="5191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…y se encuentran en la Iglesia donde Fray Lorenzo consagra su amor con el Sacramento del Matrimonio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49580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2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950" y="57288"/>
            <a:ext cx="3944634" cy="315570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7473">
            <a:off x="413470" y="409768"/>
            <a:ext cx="3691159" cy="301410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 rot="20696375">
            <a:off x="802883" y="2618398"/>
            <a:ext cx="34549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 Mientras, en la plaza,  Mercucio y Teobaldo  se traban en lucha</a:t>
            </a:r>
            <a:r>
              <a:rPr lang="es-ES" sz="1400" dirty="0"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s-ES" sz="1400" dirty="0" smtClean="0"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como siempre.</a:t>
            </a:r>
            <a:endParaRPr lang="es-ES" sz="1400" dirty="0">
              <a:latin typeface="+mj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4363596" y="2218835"/>
            <a:ext cx="38695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Llega </a:t>
            </a:r>
            <a:r>
              <a:rPr lang="es-ES" sz="1400" i="1" dirty="0" smtClean="0"/>
              <a:t>Romeo</a:t>
            </a:r>
            <a:r>
              <a:rPr lang="es-ES" sz="1400" dirty="0" smtClean="0"/>
              <a:t>, feliz recién casado y no quiere pelear. Ambos lo tratan de  cobarde y Mercucio  pelea en su lugar.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8205">
            <a:off x="8442981" y="438254"/>
            <a:ext cx="3529158" cy="2823327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 rot="758580">
            <a:off x="8178917" y="2665269"/>
            <a:ext cx="3483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Teobaldo aprovecha la distracción para matar a Mercucio.</a:t>
            </a:r>
            <a:endParaRPr lang="es-ES" sz="14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6063">
            <a:off x="329514" y="3599216"/>
            <a:ext cx="3751521" cy="3001217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 rot="21060745">
            <a:off x="539978" y="5716627"/>
            <a:ext cx="36252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Enfurecido ,Romeo se traba en lucha con Teobaldo para vengar la muerte de su amigo Mercucio.</a:t>
            </a:r>
            <a:endParaRPr lang="es-ES" sz="1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084" y="3345815"/>
            <a:ext cx="4094480" cy="3330374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4506585" y="6208147"/>
            <a:ext cx="32481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Romeo  mata a Teobaldo.</a:t>
            </a:r>
            <a:endParaRPr lang="es-ES" sz="1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883">
            <a:off x="8238332" y="3573572"/>
            <a:ext cx="3623264" cy="3001217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 rot="486554">
            <a:off x="8216801" y="5541699"/>
            <a:ext cx="3439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Llega el príncipe con sus soldados. Destierra a Romeo y le impone la</a:t>
            </a:r>
          </a:p>
          <a:p>
            <a:r>
              <a:rPr lang="es-ES" sz="1400" dirty="0"/>
              <a:t> </a:t>
            </a:r>
            <a:r>
              <a:rPr lang="es-ES" sz="1400" dirty="0" smtClean="0"/>
              <a:t> pena de muerte si osa volver a Verona.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14449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95220" y="571912"/>
            <a:ext cx="3694671" cy="5539978"/>
          </a:xfrm>
          <a:prstGeom prst="rect">
            <a:avLst/>
          </a:prstGeom>
          <a:noFill/>
          <a:ln w="22225" cmpd="sng">
            <a:noFill/>
          </a:ln>
        </p:spPr>
        <p:txBody>
          <a:bodyPr wrap="square" rtlCol="0">
            <a:spAutoFit/>
          </a:bodyPr>
          <a:lstStyle/>
          <a:p>
            <a:pPr marL="265113"/>
            <a:r>
              <a:rPr lang="es-ES" sz="2800" b="1" dirty="0" smtClean="0">
                <a:solidFill>
                  <a:schemeClr val="bg1"/>
                </a:solidFill>
                <a:latin typeface="+mj-lt"/>
              </a:rPr>
              <a:t>El plan de Fray Lorenzo</a:t>
            </a:r>
          </a:p>
          <a:p>
            <a:endParaRPr lang="es-ES" sz="2800" b="1" dirty="0" smtClean="0">
              <a:solidFill>
                <a:schemeClr val="bg1"/>
              </a:solidFill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bg1"/>
                </a:solidFill>
                <a:latin typeface="+mj-lt"/>
              </a:rPr>
              <a:t>Finge alborozo y acepta casarte con Paris.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bg1"/>
                </a:solidFill>
                <a:latin typeface="+mj-lt"/>
              </a:rPr>
              <a:t>Toma el liquido que te dormirá, y en esa apariencia fingida de muerte quedarás por 42 horas.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bg1"/>
                </a:solidFill>
                <a:latin typeface="+mj-lt"/>
              </a:rPr>
              <a:t>Te llevarán al sepulcro de los Capuleto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bg1"/>
                </a:solidFill>
                <a:latin typeface="+mj-lt"/>
              </a:rPr>
              <a:t>Un hermano le llevará una carta a Romeo avisándole del plan.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bg1"/>
                </a:solidFill>
                <a:latin typeface="+mj-lt"/>
              </a:rPr>
              <a:t>Romeo estará cuando despiertes y te llevará a Mantua.</a:t>
            </a:r>
            <a:endParaRPr lang="es-E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09242" y="2957635"/>
            <a:ext cx="4925279" cy="59137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1564">
            <a:off x="4594455" y="492966"/>
            <a:ext cx="4026778" cy="322142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9151">
            <a:off x="6011828" y="1731190"/>
            <a:ext cx="4026778" cy="322142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7627">
            <a:off x="7465821" y="2979730"/>
            <a:ext cx="4219353" cy="337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9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2" grpId="1" uiExpand="1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/>
          <p:cNvSpPr txBox="1"/>
          <p:nvPr/>
        </p:nvSpPr>
        <p:spPr>
          <a:xfrm>
            <a:off x="3114116" y="260839"/>
            <a:ext cx="5667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… pero el plan fracasó.</a:t>
            </a: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9059">
            <a:off x="398922" y="3732489"/>
            <a:ext cx="3526152" cy="282092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932" y="3852286"/>
            <a:ext cx="3643824" cy="291505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8893">
            <a:off x="8211310" y="3727436"/>
            <a:ext cx="3696681" cy="295734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3031">
            <a:off x="422609" y="754674"/>
            <a:ext cx="3434341" cy="274747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21058275">
            <a:off x="587830" y="2759646"/>
            <a:ext cx="33608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ES" sz="1400" dirty="0"/>
              <a:t>El sirviente de Romeo </a:t>
            </a:r>
            <a:endParaRPr lang="es-ES" sz="1400" dirty="0" smtClean="0"/>
          </a:p>
          <a:p>
            <a:pPr lvl="0" algn="ctr"/>
            <a:r>
              <a:rPr lang="es-ES" sz="1400" dirty="0" smtClean="0"/>
              <a:t>cabalga </a:t>
            </a:r>
            <a:r>
              <a:rPr lang="es-ES" sz="1400" dirty="0"/>
              <a:t>hasta Mantua para avisar a su señor que Julieta ha muerto.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9341">
            <a:off x="4280847" y="953299"/>
            <a:ext cx="3496552" cy="2691168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 rot="21307337">
            <a:off x="4234423" y="3193043"/>
            <a:ext cx="37300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/>
              <a:t>Desesperado, loco de dolor, Romeo compra al boticario un potente veneno.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5941">
            <a:off x="8303245" y="791021"/>
            <a:ext cx="3570254" cy="2856204"/>
          </a:xfrm>
          <a:prstGeom prst="rect">
            <a:avLst/>
          </a:prstGeom>
        </p:spPr>
      </p:pic>
      <p:sp>
        <p:nvSpPr>
          <p:cNvPr id="20" name="Rectángulo 19"/>
          <p:cNvSpPr/>
          <p:nvPr/>
        </p:nvSpPr>
        <p:spPr>
          <a:xfrm rot="470387">
            <a:off x="8146176" y="2855794"/>
            <a:ext cx="36691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/>
              <a:t>Corre a la cripta para morir junto a su amada y encuentra a Paris, </a:t>
            </a:r>
            <a:r>
              <a:rPr lang="es-ES" sz="1400" dirty="0" smtClean="0"/>
              <a:t>ambos pelean y Romeo mata a Paris.</a:t>
            </a:r>
          </a:p>
        </p:txBody>
      </p:sp>
      <p:sp>
        <p:nvSpPr>
          <p:cNvPr id="21" name="Rectángulo 20"/>
          <p:cNvSpPr/>
          <p:nvPr/>
        </p:nvSpPr>
        <p:spPr>
          <a:xfrm rot="21145809">
            <a:off x="1080138" y="6185461"/>
            <a:ext cx="23519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/>
              <a:t>Romeo toma el  veneno.</a:t>
            </a:r>
            <a:endParaRPr lang="es-ES" sz="1400" dirty="0"/>
          </a:p>
        </p:txBody>
      </p:sp>
      <p:sp>
        <p:nvSpPr>
          <p:cNvPr id="22" name="Rectángulo 21"/>
          <p:cNvSpPr/>
          <p:nvPr/>
        </p:nvSpPr>
        <p:spPr>
          <a:xfrm>
            <a:off x="4279214" y="6243411"/>
            <a:ext cx="3594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/>
              <a:t>Julieta despierta y ve con horror a Paris y Romeo muertos.</a:t>
            </a:r>
          </a:p>
        </p:txBody>
      </p:sp>
      <p:sp>
        <p:nvSpPr>
          <p:cNvPr id="23" name="Rectángulo 22"/>
          <p:cNvSpPr/>
          <p:nvPr/>
        </p:nvSpPr>
        <p:spPr>
          <a:xfrm rot="469204">
            <a:off x="8308537" y="6288089"/>
            <a:ext cx="3276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/>
              <a:t>Julieta se clava una daga y muere.</a:t>
            </a:r>
          </a:p>
        </p:txBody>
      </p:sp>
    </p:spTree>
    <p:extLst>
      <p:ext uri="{BB962C8B-B14F-4D97-AF65-F5344CB8AC3E}">
        <p14:creationId xmlns:p14="http://schemas.microsoft.com/office/powerpoint/2010/main" val="36749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A Howling Wilderness edit.wav"/>
          </p:stSnd>
        </p:sndAc>
      </p:transition>
    </mc:Choice>
    <mc:Fallback xmlns="">
      <p:transition spd="slow">
        <p:sndAc>
          <p:stSnd loop="1">
            <p:snd r:embed="rId10" name="A Howling Wilderness ed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16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46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66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7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8211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776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82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926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526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9091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45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76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5" grpId="0"/>
      <p:bldP spid="12" grpId="0"/>
      <p:bldP spid="20" grpId="0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225" y="-1"/>
            <a:ext cx="85725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054" y="-2"/>
            <a:ext cx="85725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70" y="0"/>
            <a:ext cx="8625044" cy="690003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774511" y="1331062"/>
            <a:ext cx="861521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spcAft>
                <a:spcPts val="1200"/>
              </a:spcAft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Capuleto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Montesco,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ved que castigo ha c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aído sobre vuestros hombros. El cielo ha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matado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vuestras alegrías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medio del amor. 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  <a:spcAft>
                <a:spcPts val="1200"/>
              </a:spcAft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tolerar vuestras discordias he perdido dos parientes. 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  <a:spcAft>
                <a:spcPts val="1200"/>
              </a:spcAft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pagamos. </a:t>
            </a:r>
          </a:p>
          <a:p>
            <a:pPr algn="ctr">
              <a:lnSpc>
                <a:spcPct val="200000"/>
              </a:lnSpc>
              <a:spcAft>
                <a:spcPts val="1200"/>
              </a:spcAft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 paz la que trae consigo esta aurora. Por su duelo no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asomará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sol su rostro. Porque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jamás 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hubo historia mas dolorosa que esta de Julieta y su Romeo.</a:t>
            </a:r>
          </a:p>
        </p:txBody>
      </p:sp>
    </p:spTree>
    <p:extLst>
      <p:ext uri="{BB962C8B-B14F-4D97-AF65-F5344CB8AC3E}">
        <p14:creationId xmlns:p14="http://schemas.microsoft.com/office/powerpoint/2010/main" val="26013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" y="1"/>
            <a:ext cx="4886706" cy="69216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800724" y="466725"/>
            <a:ext cx="566737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Romeo y Julieta – año 1954</a:t>
            </a:r>
          </a:p>
          <a:p>
            <a:r>
              <a:rPr lang="es-ES" sz="3200" b="1" dirty="0" smtClean="0">
                <a:solidFill>
                  <a:schemeClr val="bg1"/>
                </a:solidFill>
              </a:rPr>
              <a:t>Director: Renato Castellani</a:t>
            </a:r>
          </a:p>
          <a:p>
            <a:r>
              <a:rPr lang="es-ES" sz="3200" b="1" dirty="0" smtClean="0">
                <a:solidFill>
                  <a:schemeClr val="bg1"/>
                </a:solidFill>
              </a:rPr>
              <a:t>Romeo: Laurence Harvey</a:t>
            </a:r>
          </a:p>
          <a:p>
            <a:r>
              <a:rPr lang="es-ES" sz="3200" b="1" dirty="0" smtClean="0">
                <a:solidFill>
                  <a:schemeClr val="bg1"/>
                </a:solidFill>
              </a:rPr>
              <a:t>Julieta: Susan Shentall.</a:t>
            </a:r>
          </a:p>
          <a:p>
            <a:endParaRPr lang="es-ES" sz="3200" b="1" dirty="0" smtClean="0">
              <a:solidFill>
                <a:schemeClr val="bg1"/>
              </a:solidFill>
            </a:endParaRPr>
          </a:p>
          <a:p>
            <a:r>
              <a:rPr lang="es-ES" sz="3200" b="1" dirty="0" smtClean="0">
                <a:solidFill>
                  <a:schemeClr val="bg1"/>
                </a:solidFill>
              </a:rPr>
              <a:t>Gran Premio León de Oro XV Mostra Internazionale di</a:t>
            </a:r>
          </a:p>
          <a:p>
            <a:r>
              <a:rPr lang="es-ES" sz="3200" b="1" dirty="0" smtClean="0">
                <a:solidFill>
                  <a:schemeClr val="bg1"/>
                </a:solidFill>
              </a:rPr>
              <a:t>Venezia.</a:t>
            </a:r>
          </a:p>
          <a:p>
            <a:endParaRPr lang="es-ES" sz="3200" b="1" dirty="0">
              <a:solidFill>
                <a:schemeClr val="bg1"/>
              </a:solidFill>
            </a:endParaRPr>
          </a:p>
          <a:p>
            <a:r>
              <a:rPr lang="es-ES" b="1" dirty="0">
                <a:solidFill>
                  <a:schemeClr val="bg1"/>
                </a:solidFill>
              </a:rPr>
              <a:t>Esta película fue filmada en los  auténticos lugares donde se supone transcurrieron los hechos. </a:t>
            </a:r>
            <a:r>
              <a:rPr lang="es-ES" b="1" dirty="0" smtClean="0">
                <a:solidFill>
                  <a:schemeClr val="bg1"/>
                </a:solidFill>
              </a:rPr>
              <a:t>El afiche que estás viendo es el original. </a:t>
            </a:r>
            <a:endParaRPr lang="es-ES" b="1" dirty="0">
              <a:solidFill>
                <a:schemeClr val="bg1"/>
              </a:solidFill>
            </a:endParaRPr>
          </a:p>
          <a:p>
            <a:r>
              <a:rPr lang="es-ES" b="1" dirty="0">
                <a:solidFill>
                  <a:schemeClr val="bg1"/>
                </a:solidFill>
              </a:rPr>
              <a:t>Los textos que aquí se transcriben fueron seleccionados de la </a:t>
            </a:r>
            <a:r>
              <a:rPr lang="es-ES" b="1" dirty="0" smtClean="0">
                <a:solidFill>
                  <a:schemeClr val="bg1"/>
                </a:solidFill>
              </a:rPr>
              <a:t>película.</a:t>
            </a:r>
            <a:endParaRPr lang="es-E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77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Nino Rota - tema principal.wav"/>
          </p:stSnd>
        </p:sndAc>
      </p:transition>
    </mc:Choice>
    <mc:Fallback xmlns="">
      <p:transition spd="slow">
        <p:fade/>
        <p:sndAc>
          <p:stSnd loop="1">
            <p:snd r:embed="rId4" name="Nino Rota - tema principa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8770" y="-1258645"/>
            <a:ext cx="17294086" cy="811664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129369" y="3881500"/>
            <a:ext cx="87820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Ya conocemos la historia, en líneas generales. </a:t>
            </a:r>
          </a:p>
          <a:p>
            <a:r>
              <a:rPr lang="es-ES" b="1" dirty="0" smtClean="0"/>
              <a:t>Lo que aquí se verán son los momentos culminantes de esta versión, sus</a:t>
            </a:r>
          </a:p>
          <a:p>
            <a:r>
              <a:rPr lang="es-ES" b="1" dirty="0" smtClean="0"/>
              <a:t>Maravillosas imágenes y los  diálogos de William Shakespeare, adaptados por </a:t>
            </a:r>
            <a:r>
              <a:rPr lang="es-ES" b="1" dirty="0"/>
              <a:t>Castellani </a:t>
            </a:r>
            <a:r>
              <a:rPr lang="es-ES" b="1" dirty="0" smtClean="0"/>
              <a:t>para el cine.</a:t>
            </a:r>
            <a:endParaRPr lang="es-ES" b="1" dirty="0"/>
          </a:p>
          <a:p>
            <a:r>
              <a:rPr lang="es-ES" b="1" dirty="0" smtClean="0"/>
              <a:t>Comienza cuando un actor presenta la obra, a la antigua usanza , como en los tiempos de Shakespeare.</a:t>
            </a:r>
          </a:p>
        </p:txBody>
      </p:sp>
    </p:spTree>
    <p:extLst>
      <p:ext uri="{BB962C8B-B14F-4D97-AF65-F5344CB8AC3E}">
        <p14:creationId xmlns:p14="http://schemas.microsoft.com/office/powerpoint/2010/main" val="159406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93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644"/>
            <a:ext cx="12192004" cy="686993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57893" y="-82684"/>
            <a:ext cx="49570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De la entraña fatal de estos dos enemigos nacieron bajo estrellas contrarias dos amantes cuya desventura y desgraciado final entierra con su muerte la lucha de sus progenitores.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4" t="5544" r="33071" b="40179"/>
          <a:stretch/>
        </p:blipFill>
        <p:spPr>
          <a:xfrm flipH="1">
            <a:off x="9690841" y="0"/>
            <a:ext cx="2095435" cy="25355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5895975" y="39081"/>
            <a:ext cx="38368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Dos familias de similar abolengo y dignidad vivían en la bella ciudad de Verona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Movidas por antiguos rencores originan disturbios en los que la sangre </a:t>
            </a:r>
            <a:r>
              <a:rPr lang="es-ES" sz="16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tiñe </a:t>
            </a:r>
            <a:r>
              <a:rPr lang="es-ES" sz="16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ciudadanas manos</a:t>
            </a:r>
            <a:r>
              <a:rPr lang="es-ES" sz="16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.</a:t>
            </a:r>
            <a:endParaRPr lang="es-ES" sz="16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4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4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9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42000"/>
                <a:hueMod val="42000"/>
                <a:satMod val="124000"/>
                <a:lumMod val="62000"/>
              </a:schemeClr>
              <a:schemeClr val="bg2">
                <a:tint val="96000"/>
                <a:satMod val="13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6"/>
          <a:stretch/>
        </p:blipFill>
        <p:spPr>
          <a:xfrm>
            <a:off x="0" y="0"/>
            <a:ext cx="12192000" cy="68834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94192" y="68476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la plaza...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5263971"/>
            <a:ext cx="12192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cs typeface="Arial" panose="020B0604020202020204" pitchFamily="34" charset="0"/>
              </a:rPr>
              <a:t>Vasallos pendencieros enemigos de la paz, profanadores del acero que mancháis con la sangre de vuestros </a:t>
            </a:r>
            <a:r>
              <a:rPr lang="es-ES" b="1" dirty="0" smtClean="0">
                <a:cs typeface="Arial" panose="020B0604020202020204" pitchFamily="34" charset="0"/>
              </a:rPr>
              <a:t>vecinos. </a:t>
            </a:r>
          </a:p>
          <a:p>
            <a:pPr algn="ctr"/>
            <a:r>
              <a:rPr lang="es-ES" b="1" dirty="0" smtClean="0">
                <a:cs typeface="Arial" panose="020B0604020202020204" pitchFamily="34" charset="0"/>
              </a:rPr>
              <a:t>No </a:t>
            </a:r>
            <a:r>
              <a:rPr lang="es-ES" b="1" dirty="0">
                <a:cs typeface="Arial" panose="020B0604020202020204" pitchFamily="34" charset="0"/>
              </a:rPr>
              <a:t>escucharéis? </a:t>
            </a:r>
            <a:r>
              <a:rPr lang="es-ES" b="1" dirty="0" smtClean="0">
                <a:cs typeface="Arial" panose="020B0604020202020204" pitchFamily="34" charset="0"/>
              </a:rPr>
              <a:t>vosotros </a:t>
            </a:r>
            <a:r>
              <a:rPr lang="es-ES" b="1" dirty="0">
                <a:cs typeface="Arial" panose="020B0604020202020204" pitchFamily="34" charset="0"/>
              </a:rPr>
              <a:t>no sois </a:t>
            </a:r>
            <a:r>
              <a:rPr lang="es-ES" b="1" dirty="0" smtClean="0">
                <a:cs typeface="Arial" panose="020B0604020202020204" pitchFamily="34" charset="0"/>
              </a:rPr>
              <a:t>hombres, </a:t>
            </a:r>
            <a:r>
              <a:rPr lang="es-ES" b="1" dirty="0">
                <a:cs typeface="Arial" panose="020B0604020202020204" pitchFamily="34" charset="0"/>
              </a:rPr>
              <a:t>sois fieras,  apagáis el odio de vuestro furor insensato con purpúreos torrentes que  brotan de vuestras venas. Tres reyertas civiles nacidas de una mala palabra.</a:t>
            </a:r>
          </a:p>
        </p:txBody>
      </p:sp>
    </p:spTree>
    <p:extLst>
      <p:ext uri="{BB962C8B-B14F-4D97-AF65-F5344CB8AC3E}">
        <p14:creationId xmlns:p14="http://schemas.microsoft.com/office/powerpoint/2010/main" val="323978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7"/>
          <a:stretch/>
        </p:blipFill>
        <p:spPr>
          <a:xfrm>
            <a:off x="-12700" y="0"/>
            <a:ext cx="7778500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99"/>
          <a:stretch/>
        </p:blipFill>
        <p:spPr>
          <a:xfrm>
            <a:off x="6114798" y="0"/>
            <a:ext cx="6077201" cy="6858000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5429071"/>
            <a:ext cx="12191999" cy="8771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700" b="1" dirty="0" smtClean="0"/>
              <a:t>Por ti </a:t>
            </a:r>
            <a:r>
              <a:rPr lang="es-ES" sz="1700" b="1" dirty="0"/>
              <a:t>viejo Capuleto, por </a:t>
            </a:r>
            <a:r>
              <a:rPr lang="es-ES" sz="1700" b="1" dirty="0" smtClean="0"/>
              <a:t>ti, </a:t>
            </a:r>
            <a:r>
              <a:rPr lang="es-ES" sz="1700" b="1" dirty="0"/>
              <a:t>Montesco</a:t>
            </a:r>
            <a:r>
              <a:rPr lang="es-ES" sz="1700" b="1" dirty="0" smtClean="0"/>
              <a:t>, habéis </a:t>
            </a:r>
            <a:r>
              <a:rPr lang="es-ES" sz="1700" b="1" dirty="0"/>
              <a:t>profanado por tres veces la paz de nuestras calles. Bajo pena de tortura os insto  a que dejéis de una vez vuestras armas </a:t>
            </a:r>
            <a:r>
              <a:rPr lang="es-ES" sz="1700" b="1" dirty="0" smtClean="0"/>
              <a:t>y </a:t>
            </a:r>
            <a:r>
              <a:rPr lang="es-ES" sz="1700" b="1" dirty="0"/>
              <a:t>escuchad el juramento de vuestro consternado </a:t>
            </a:r>
            <a:r>
              <a:rPr lang="es-ES" sz="1700" b="1" dirty="0" smtClean="0"/>
              <a:t>príncipe: </a:t>
            </a:r>
          </a:p>
          <a:p>
            <a:pPr algn="ctr"/>
            <a:r>
              <a:rPr lang="es-ES" sz="1700" b="1" dirty="0" smtClean="0"/>
              <a:t>Si </a:t>
            </a:r>
            <a:r>
              <a:rPr lang="es-ES" sz="1700" b="1" dirty="0"/>
              <a:t>volvéis a provocar desórdenes en nuestras calles  pagaréis con vuestras vidas la alteración de la paz</a:t>
            </a:r>
            <a:r>
              <a:rPr lang="es-ES" sz="1700" b="1" dirty="0" smtClean="0"/>
              <a:t>.</a:t>
            </a:r>
            <a:endParaRPr lang="es-ES" sz="1700" b="1" dirty="0"/>
          </a:p>
        </p:txBody>
      </p:sp>
    </p:spTree>
    <p:extLst>
      <p:ext uri="{BB962C8B-B14F-4D97-AF65-F5344CB8AC3E}">
        <p14:creationId xmlns:p14="http://schemas.microsoft.com/office/powerpoint/2010/main" val="159722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340" y="0"/>
            <a:ext cx="85725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2011648"/>
            <a:ext cx="2798531" cy="2536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194" y="2011648"/>
            <a:ext cx="2798531" cy="2536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uadroTexto 11"/>
          <p:cNvSpPr txBox="1"/>
          <p:nvPr/>
        </p:nvSpPr>
        <p:spPr>
          <a:xfrm>
            <a:off x="7286625" y="4825901"/>
            <a:ext cx="490537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De </a:t>
            </a:r>
            <a:r>
              <a:rPr lang="es-ES" b="1" dirty="0">
                <a:solidFill>
                  <a:srgbClr val="FF0000"/>
                </a:solidFill>
              </a:rPr>
              <a:t>ella debe aprender a brillar la luz de las </a:t>
            </a:r>
            <a:r>
              <a:rPr lang="es-ES" b="1" dirty="0" smtClean="0">
                <a:solidFill>
                  <a:srgbClr val="FF0000"/>
                </a:solidFill>
              </a:rPr>
              <a:t>antorchas.</a:t>
            </a:r>
            <a:endParaRPr lang="es-ES" b="1" dirty="0">
              <a:solidFill>
                <a:srgbClr val="FF0000"/>
              </a:solidFill>
            </a:endParaRPr>
          </a:p>
          <a:p>
            <a:pPr algn="ctr"/>
            <a:r>
              <a:rPr lang="es-ES" b="1" dirty="0" smtClean="0">
                <a:solidFill>
                  <a:srgbClr val="FF0000"/>
                </a:solidFill>
              </a:rPr>
              <a:t>Parece </a:t>
            </a:r>
            <a:r>
              <a:rPr lang="es-ES" b="1" dirty="0">
                <a:solidFill>
                  <a:srgbClr val="FF0000"/>
                </a:solidFill>
              </a:rPr>
              <a:t>que pende del  rostro de la noche como una joya del </a:t>
            </a:r>
            <a:r>
              <a:rPr lang="es-ES" b="1" dirty="0" smtClean="0">
                <a:solidFill>
                  <a:srgbClr val="FF0000"/>
                </a:solidFill>
              </a:rPr>
              <a:t>oído </a:t>
            </a:r>
            <a:r>
              <a:rPr lang="es-ES" b="1" dirty="0">
                <a:solidFill>
                  <a:srgbClr val="FF0000"/>
                </a:solidFill>
              </a:rPr>
              <a:t>de un </a:t>
            </a:r>
            <a:r>
              <a:rPr lang="es-ES" b="1" dirty="0" smtClean="0">
                <a:solidFill>
                  <a:srgbClr val="FF0000"/>
                </a:solidFill>
              </a:rPr>
              <a:t>etíope.</a:t>
            </a:r>
            <a:endParaRPr lang="es-ES" b="1" dirty="0">
              <a:solidFill>
                <a:srgbClr val="FF0000"/>
              </a:solidFill>
            </a:endParaRPr>
          </a:p>
          <a:p>
            <a:pPr algn="ctr"/>
            <a:r>
              <a:rPr lang="es-ES" b="1" dirty="0" smtClean="0">
                <a:solidFill>
                  <a:srgbClr val="FF0000"/>
                </a:solidFill>
              </a:rPr>
              <a:t>Una </a:t>
            </a:r>
            <a:r>
              <a:rPr lang="es-ES" b="1" dirty="0">
                <a:solidFill>
                  <a:srgbClr val="FF0000"/>
                </a:solidFill>
              </a:rPr>
              <a:t>belleza demasiado rica para gozarla, demasiado preciosa para la tierra.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18067" y="431800"/>
            <a:ext cx="2675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el baile….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192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Nino Rota - Baile1.wav"/>
          </p:stSnd>
        </p:sndAc>
      </p:transition>
    </mc:Choice>
    <mc:Fallback xmlns="">
      <p:transition spd="slow">
        <p:sndAc>
          <p:stSnd loop="1">
            <p:snd r:embed="rId6" name="Nino Rota - Bail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514" y="0"/>
            <a:ext cx="85725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05514" y="5323469"/>
            <a:ext cx="8500536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Si con mi indigna mano profano este santo relicario la gentil </a:t>
            </a:r>
            <a:r>
              <a:rPr lang="es-ES" b="1" dirty="0" smtClean="0">
                <a:solidFill>
                  <a:srgbClr val="FF0000"/>
                </a:solidFill>
              </a:rPr>
              <a:t>expiación </a:t>
            </a:r>
            <a:r>
              <a:rPr lang="es-ES" b="1" dirty="0">
                <a:solidFill>
                  <a:srgbClr val="FF0000"/>
                </a:solidFill>
              </a:rPr>
              <a:t>es </a:t>
            </a:r>
            <a:r>
              <a:rPr lang="es-ES" b="1" dirty="0" smtClean="0">
                <a:solidFill>
                  <a:srgbClr val="FF0000"/>
                </a:solidFill>
              </a:rPr>
              <a:t>esta:</a:t>
            </a:r>
            <a:endParaRPr lang="es-ES" b="1" dirty="0">
              <a:solidFill>
                <a:srgbClr val="FF0000"/>
              </a:solidFill>
            </a:endParaRPr>
          </a:p>
          <a:p>
            <a:r>
              <a:rPr lang="es-ES" b="1" dirty="0">
                <a:solidFill>
                  <a:srgbClr val="FF0000"/>
                </a:solidFill>
              </a:rPr>
              <a:t>mis labios como dos ruborosos peregrinos </a:t>
            </a:r>
            <a:r>
              <a:rPr lang="es-ES" b="1" dirty="0" smtClean="0">
                <a:solidFill>
                  <a:srgbClr val="FF0000"/>
                </a:solidFill>
              </a:rPr>
              <a:t>están </a:t>
            </a:r>
            <a:r>
              <a:rPr lang="es-ES" b="1" dirty="0">
                <a:solidFill>
                  <a:srgbClr val="FF0000"/>
                </a:solidFill>
              </a:rPr>
              <a:t>dispuestos a suavizar este rudo contacto con un tierno </a:t>
            </a:r>
            <a:r>
              <a:rPr lang="es-ES" b="1" dirty="0" smtClean="0">
                <a:solidFill>
                  <a:srgbClr val="FF0000"/>
                </a:solidFill>
              </a:rPr>
              <a:t>beso.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4" name="Elipse 3"/>
          <p:cNvSpPr/>
          <p:nvPr/>
        </p:nvSpPr>
        <p:spPr>
          <a:xfrm>
            <a:off x="9033934" y="355600"/>
            <a:ext cx="736600" cy="575734"/>
          </a:xfrm>
          <a:prstGeom prst="ellipse">
            <a:avLst/>
          </a:prstGeom>
          <a:solidFill>
            <a:schemeClr val="bg1">
              <a:lumMod val="95000"/>
              <a:lumOff val="5000"/>
            </a:schemeClr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085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78"/>
          <a:stretch/>
        </p:blipFill>
        <p:spPr>
          <a:xfrm>
            <a:off x="2230656" y="-2170"/>
            <a:ext cx="790575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049680" y="5271727"/>
            <a:ext cx="918210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b="1" dirty="0"/>
              <a:t>Buen peregrino sois demasiado injusto con vuestra mano porque solo muestra respetuosa </a:t>
            </a:r>
            <a:r>
              <a:rPr lang="es-ES" b="1" dirty="0" smtClean="0"/>
              <a:t>devoción, </a:t>
            </a:r>
            <a:r>
              <a:rPr lang="es-ES" b="1" dirty="0"/>
              <a:t>pues los santos tienen manos con las que pueden tocar, y palma con palma es el beso de los santos </a:t>
            </a:r>
            <a:r>
              <a:rPr lang="es-ES" b="1" dirty="0" smtClean="0"/>
              <a:t>palmeros.</a:t>
            </a:r>
            <a:endParaRPr lang="es-ES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2049680" y="6195057"/>
            <a:ext cx="77039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¿No tienen labios los santos y </a:t>
            </a:r>
            <a:r>
              <a:rPr lang="es-ES" b="1" dirty="0" smtClean="0">
                <a:solidFill>
                  <a:srgbClr val="FF0000"/>
                </a:solidFill>
              </a:rPr>
              <a:t>también </a:t>
            </a:r>
            <a:r>
              <a:rPr lang="es-ES" b="1" dirty="0">
                <a:solidFill>
                  <a:srgbClr val="FF0000"/>
                </a:solidFill>
              </a:rPr>
              <a:t>los piadosos palmeros?</a:t>
            </a:r>
          </a:p>
        </p:txBody>
      </p:sp>
    </p:spTree>
    <p:extLst>
      <p:ext uri="{BB962C8B-B14F-4D97-AF65-F5344CB8AC3E}">
        <p14:creationId xmlns:p14="http://schemas.microsoft.com/office/powerpoint/2010/main" val="302009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616" y="6882"/>
            <a:ext cx="8563898" cy="685111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47217" y="5295021"/>
            <a:ext cx="7781297" cy="1477328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Si peregrino, labios que deben usar en plegarias..</a:t>
            </a:r>
          </a:p>
          <a:p>
            <a:endParaRPr lang="es-ES" b="1" dirty="0"/>
          </a:p>
          <a:p>
            <a:r>
              <a:rPr lang="es-ES" b="1" dirty="0" smtClean="0">
                <a:solidFill>
                  <a:srgbClr val="FF0000"/>
                </a:solidFill>
              </a:rPr>
              <a:t>Entonces </a:t>
            </a:r>
            <a:r>
              <a:rPr lang="es-ES" b="1" dirty="0">
                <a:solidFill>
                  <a:srgbClr val="FF0000"/>
                </a:solidFill>
              </a:rPr>
              <a:t>querida santa deja que los labios hagan como las manos</a:t>
            </a:r>
            <a:r>
              <a:rPr lang="es-ES" b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ellos te besan. </a:t>
            </a:r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Accede tú. </a:t>
            </a:r>
            <a:r>
              <a:rPr lang="es-ES" b="1" dirty="0">
                <a:solidFill>
                  <a:srgbClr val="FF0000"/>
                </a:solidFill>
              </a:rPr>
              <a:t>Que la fe no se torne en desesperación</a:t>
            </a:r>
            <a:r>
              <a:rPr lang="es-ES" b="1" dirty="0" smtClean="0">
                <a:solidFill>
                  <a:srgbClr val="FF0000"/>
                </a:solidFill>
              </a:rPr>
              <a:t>.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97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6"/>
          <a:stretch/>
        </p:blipFill>
        <p:spPr>
          <a:xfrm>
            <a:off x="1079289" y="0"/>
            <a:ext cx="10109200" cy="6858000"/>
          </a:xfrm>
          <a:prstGeom prst="rect">
            <a:avLst/>
          </a:prstGeom>
        </p:spPr>
      </p:pic>
      <p:pic>
        <p:nvPicPr>
          <p:cNvPr id="4" name="Imagen 3"/>
          <p:cNvPicPr>
            <a:picLocks/>
          </p:cNvPicPr>
          <p:nvPr/>
        </p:nvPicPr>
        <p:blipFill rotWithShape="1">
          <a:blip r:embed="rId3">
            <a:clrChange>
              <a:clrFrom>
                <a:srgbClr val="141215"/>
              </a:clrFrom>
              <a:clrTo>
                <a:srgbClr val="14121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3" t="11239" r="27889" b="10092"/>
          <a:stretch/>
        </p:blipFill>
        <p:spPr>
          <a:xfrm rot="20652347" flipH="1">
            <a:off x="7002211" y="1690009"/>
            <a:ext cx="1512636" cy="182939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480436" y="4549676"/>
            <a:ext cx="677227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- Romeo</a:t>
            </a:r>
            <a:r>
              <a:rPr lang="es-ES" b="1" dirty="0"/>
              <a:t>, Romeo, </a:t>
            </a:r>
            <a:r>
              <a:rPr lang="es-ES" b="1" dirty="0" smtClean="0"/>
              <a:t>porqué </a:t>
            </a:r>
            <a:r>
              <a:rPr lang="es-ES" b="1" dirty="0"/>
              <a:t>eres </a:t>
            </a:r>
            <a:r>
              <a:rPr lang="es-ES" b="1" dirty="0" smtClean="0"/>
              <a:t>tú, Romeo?  </a:t>
            </a:r>
            <a:r>
              <a:rPr lang="es-ES" b="1" dirty="0"/>
              <a:t>Niega tu padre, renuncia a tu nombre. </a:t>
            </a:r>
            <a:r>
              <a:rPr lang="es-ES" b="1" dirty="0" smtClean="0"/>
              <a:t>Sólo </a:t>
            </a:r>
            <a:r>
              <a:rPr lang="es-ES" b="1" dirty="0"/>
              <a:t>tu nombre es mi </a:t>
            </a:r>
            <a:r>
              <a:rPr lang="es-ES" b="1" dirty="0" smtClean="0"/>
              <a:t>enemigo.</a:t>
            </a:r>
          </a:p>
          <a:p>
            <a:endParaRPr lang="es-ES" dirty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- Te </a:t>
            </a:r>
            <a:r>
              <a:rPr lang="es-ES" b="1" dirty="0">
                <a:solidFill>
                  <a:srgbClr val="FF0000"/>
                </a:solidFill>
              </a:rPr>
              <a:t>tomo la palabra! </a:t>
            </a:r>
            <a:r>
              <a:rPr lang="es-ES" b="1" dirty="0" smtClean="0">
                <a:solidFill>
                  <a:srgbClr val="FF0000"/>
                </a:solidFill>
              </a:rPr>
              <a:t>Llámame </a:t>
            </a:r>
            <a:r>
              <a:rPr lang="es-ES" b="1" dirty="0">
                <a:solidFill>
                  <a:srgbClr val="FF0000"/>
                </a:solidFill>
              </a:rPr>
              <a:t>solo amor y </a:t>
            </a:r>
            <a:r>
              <a:rPr lang="es-ES" b="1" dirty="0" smtClean="0">
                <a:solidFill>
                  <a:srgbClr val="FF0000"/>
                </a:solidFill>
              </a:rPr>
              <a:t>seré </a:t>
            </a:r>
            <a:r>
              <a:rPr lang="es-ES" b="1" dirty="0">
                <a:solidFill>
                  <a:srgbClr val="FF0000"/>
                </a:solidFill>
              </a:rPr>
              <a:t>de nuevo bautizado. Desde ahora </a:t>
            </a:r>
            <a:r>
              <a:rPr lang="es-ES" b="1" dirty="0" smtClean="0">
                <a:solidFill>
                  <a:srgbClr val="FF0000"/>
                </a:solidFill>
              </a:rPr>
              <a:t>dejaré </a:t>
            </a:r>
            <a:r>
              <a:rPr lang="es-ES" b="1" dirty="0">
                <a:solidFill>
                  <a:srgbClr val="FF0000"/>
                </a:solidFill>
              </a:rPr>
              <a:t>de ser Romeo</a:t>
            </a:r>
            <a:r>
              <a:rPr lang="es-ES" b="1" dirty="0" smtClean="0">
                <a:solidFill>
                  <a:srgbClr val="FF0000"/>
                </a:solidFill>
              </a:rPr>
              <a:t>.</a:t>
            </a:r>
          </a:p>
          <a:p>
            <a:endParaRPr lang="es-ES" dirty="0" smtClean="0">
              <a:solidFill>
                <a:srgbClr val="FF0000"/>
              </a:solidFill>
            </a:endParaRPr>
          </a:p>
          <a:p>
            <a:endParaRPr lang="es-ES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504825" y="289983"/>
            <a:ext cx="17907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En el balcón…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66758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4" b="4389"/>
          <a:stretch/>
        </p:blipFill>
        <p:spPr>
          <a:xfrm>
            <a:off x="0" y="0"/>
            <a:ext cx="12192000" cy="687787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7690" y="4317633"/>
            <a:ext cx="11555896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5750">
              <a:lnSpc>
                <a:spcPct val="150000"/>
              </a:lnSpc>
              <a:buFontTx/>
              <a:buChar char="-"/>
            </a:pPr>
            <a:r>
              <a:rPr lang="es-ES" b="1" dirty="0" smtClean="0"/>
              <a:t>Oh! Gentil Romeo</a:t>
            </a:r>
            <a:r>
              <a:rPr lang="es-ES" b="1" dirty="0"/>
              <a:t>, si de verdad me quieres dilo sinceramente. Es verdad </a:t>
            </a:r>
            <a:r>
              <a:rPr lang="es-ES" b="1" dirty="0" smtClean="0"/>
              <a:t>Montesco</a:t>
            </a:r>
            <a:r>
              <a:rPr lang="es-ES" b="1" dirty="0"/>
              <a:t>, soy demasiado apasionada</a:t>
            </a:r>
            <a:r>
              <a:rPr lang="es-ES" b="1" dirty="0" smtClean="0"/>
              <a:t>.</a:t>
            </a:r>
            <a:endParaRPr lang="es-ES" b="1" dirty="0"/>
          </a:p>
          <a:p>
            <a:pPr>
              <a:lnSpc>
                <a:spcPct val="150000"/>
              </a:lnSpc>
            </a:pPr>
            <a:r>
              <a:rPr lang="es-ES" b="1" dirty="0" smtClean="0"/>
              <a:t>Si </a:t>
            </a:r>
            <a:r>
              <a:rPr lang="es-ES" b="1" dirty="0"/>
              <a:t>tus pensamientos son honestos y tu </a:t>
            </a:r>
            <a:r>
              <a:rPr lang="es-ES" b="1" dirty="0" smtClean="0"/>
              <a:t>propósito </a:t>
            </a:r>
            <a:r>
              <a:rPr lang="es-ES" b="1" dirty="0"/>
              <a:t>el matrimonio, </a:t>
            </a:r>
            <a:r>
              <a:rPr lang="es-ES" b="1" dirty="0" smtClean="0"/>
              <a:t>comunícamelo mañana </a:t>
            </a:r>
            <a:r>
              <a:rPr lang="es-ES" b="1" dirty="0"/>
              <a:t>por alguien que yo te </a:t>
            </a:r>
            <a:r>
              <a:rPr lang="es-ES" b="1" dirty="0" smtClean="0"/>
              <a:t>enviaré. </a:t>
            </a:r>
            <a:r>
              <a:rPr lang="es-ES" b="1" dirty="0"/>
              <a:t>Dime donde y a que hora quieres que se celebre la ceremonia y </a:t>
            </a:r>
            <a:r>
              <a:rPr lang="es-ES" b="1" dirty="0" smtClean="0"/>
              <a:t>pondré </a:t>
            </a:r>
            <a:r>
              <a:rPr lang="es-ES" b="1" dirty="0"/>
              <a:t>mi suerte entera a tus pies, y te </a:t>
            </a:r>
            <a:r>
              <a:rPr lang="es-ES" b="1" dirty="0" smtClean="0"/>
              <a:t>seguiré </a:t>
            </a:r>
            <a:r>
              <a:rPr lang="es-ES" b="1" dirty="0"/>
              <a:t>por todo el mundo como mi dueño y señor.</a:t>
            </a:r>
          </a:p>
        </p:txBody>
      </p:sp>
    </p:spTree>
    <p:extLst>
      <p:ext uri="{BB962C8B-B14F-4D97-AF65-F5344CB8AC3E}">
        <p14:creationId xmlns:p14="http://schemas.microsoft.com/office/powerpoint/2010/main" val="17369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r="2304"/>
          <a:stretch/>
        </p:blipFill>
        <p:spPr>
          <a:xfrm>
            <a:off x="752475" y="0"/>
            <a:ext cx="1067752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28612" y="258827"/>
            <a:ext cx="221456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La boda…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06507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2233"/>
          <a:stretch/>
        </p:blipFill>
        <p:spPr>
          <a:xfrm>
            <a:off x="752475" y="-15239"/>
            <a:ext cx="10677525" cy="687323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11860" y="6000664"/>
            <a:ext cx="7673546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00B0F0"/>
                </a:solidFill>
              </a:rPr>
              <a:t>Fray Lorenzo:  Que </a:t>
            </a:r>
            <a:r>
              <a:rPr lang="es-ES" b="1" dirty="0">
                <a:solidFill>
                  <a:srgbClr val="00B0F0"/>
                </a:solidFill>
              </a:rPr>
              <a:t>los cielos </a:t>
            </a:r>
            <a:r>
              <a:rPr lang="es-ES" b="1" dirty="0" smtClean="0">
                <a:solidFill>
                  <a:srgbClr val="00B0F0"/>
                </a:solidFill>
              </a:rPr>
              <a:t>sonrían </a:t>
            </a:r>
            <a:r>
              <a:rPr lang="es-ES" b="1" dirty="0">
                <a:solidFill>
                  <a:srgbClr val="00B0F0"/>
                </a:solidFill>
              </a:rPr>
              <a:t>en esta sagrada ceremonia para que en el futuro no nos la reprochen con </a:t>
            </a:r>
            <a:r>
              <a:rPr lang="es-ES" b="1" dirty="0" smtClean="0">
                <a:solidFill>
                  <a:srgbClr val="00B0F0"/>
                </a:solidFill>
              </a:rPr>
              <a:t>tristeza.</a:t>
            </a:r>
            <a:endParaRPr lang="es-E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4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r="2031"/>
          <a:stretch/>
        </p:blipFill>
        <p:spPr>
          <a:xfrm>
            <a:off x="742950" y="978"/>
            <a:ext cx="10677526" cy="683514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33625" y="5269550"/>
            <a:ext cx="7496175" cy="14773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Romeo: </a:t>
            </a:r>
            <a:r>
              <a:rPr lang="es-ES" b="1" dirty="0" smtClean="0">
                <a:solidFill>
                  <a:srgbClr val="FF0000"/>
                </a:solidFill>
              </a:rPr>
              <a:t>pronuncia </a:t>
            </a:r>
            <a:r>
              <a:rPr lang="es-ES" b="1" dirty="0">
                <a:solidFill>
                  <a:srgbClr val="FF0000"/>
                </a:solidFill>
              </a:rPr>
              <a:t>las palabras sagradas al unir nuestras manos y luego la muerte que devora el amor haga lo que  </a:t>
            </a:r>
            <a:r>
              <a:rPr lang="es-ES" b="1" dirty="0" smtClean="0">
                <a:solidFill>
                  <a:srgbClr val="FF0000"/>
                </a:solidFill>
              </a:rPr>
              <a:t>aventure.</a:t>
            </a:r>
          </a:p>
          <a:p>
            <a:r>
              <a:rPr lang="es-ES" b="1" dirty="0" smtClean="0">
                <a:solidFill>
                  <a:srgbClr val="00B0F0"/>
                </a:solidFill>
              </a:rPr>
              <a:t>Fray Lorenzo: ego coniungo vos in nómine Patris et Filis et Spíritu Sanctis. 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Romeo: amen.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" r="2447"/>
          <a:stretch/>
        </p:blipFill>
        <p:spPr>
          <a:xfrm>
            <a:off x="776819" y="1"/>
            <a:ext cx="10551582" cy="685800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2931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292" y="15240"/>
            <a:ext cx="8553450" cy="684276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914650" y="6191250"/>
            <a:ext cx="614362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Romeo, el bravo Mercuccio ha muerto!</a:t>
            </a:r>
            <a:endParaRPr lang="es-ES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-226142" y="373625"/>
            <a:ext cx="3569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En la plaza, la tragedia comienza.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2042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Nino Rota tragic.wav"/>
          </p:stSnd>
        </p:sndAc>
      </p:transition>
    </mc:Choice>
    <mc:Fallback xmlns="">
      <p:transition spd="slow">
        <p:sndAc>
          <p:stSnd loop="1">
            <p:snd r:embed="rId4" name="Nino Rota tragi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0" t="7108" r="19679" b="10643"/>
          <a:stretch/>
        </p:blipFill>
        <p:spPr>
          <a:xfrm>
            <a:off x="1652525" y="0"/>
            <a:ext cx="896540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00350" y="6094352"/>
            <a:ext cx="65913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</a:rPr>
              <a:t>Romeo: que se vaya al cielo mi clemente blandura y que la furia de ojos ardientes me conduzca ahora</a:t>
            </a:r>
            <a:r>
              <a:rPr lang="es-ES" b="1" dirty="0" smtClean="0">
                <a:solidFill>
                  <a:srgbClr val="C00000"/>
                </a:solidFill>
              </a:rPr>
              <a:t>.</a:t>
            </a:r>
            <a:endParaRPr lang="es-E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3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0"/>
            <a:ext cx="85725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85962" y="5857875"/>
            <a:ext cx="822007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C00000"/>
                </a:solidFill>
              </a:rPr>
              <a:t>Romeo: Teobaldo te devuelvo el villano que antes me dijiste. </a:t>
            </a:r>
          </a:p>
          <a:p>
            <a:pPr algn="ctr"/>
            <a:r>
              <a:rPr lang="es-ES" b="1" dirty="0">
                <a:solidFill>
                  <a:srgbClr val="C00000"/>
                </a:solidFill>
              </a:rPr>
              <a:t>El alma de Mercuccio se cierne sobre nuestras cabezas, esperando que la tuya vaya a hacerle </a:t>
            </a:r>
            <a:r>
              <a:rPr lang="es-ES" b="1" dirty="0" smtClean="0">
                <a:solidFill>
                  <a:srgbClr val="C00000"/>
                </a:solidFill>
              </a:rPr>
              <a:t>compañía</a:t>
            </a:r>
            <a:r>
              <a:rPr lang="es-ES" b="1" dirty="0">
                <a:solidFill>
                  <a:srgbClr val="C00000"/>
                </a:solidFill>
              </a:rPr>
              <a:t>; o tú o yo o los dos.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940243" y="6115050"/>
            <a:ext cx="45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549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36" y="0"/>
            <a:ext cx="85725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62149" y="6334125"/>
            <a:ext cx="822007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tx1">
                    <a:lumMod val="65000"/>
                  </a:schemeClr>
                </a:solidFill>
              </a:rPr>
              <a:t>Teobaldo: Oh Tú, muchacho estúpido que le acompañabas irás con él!</a:t>
            </a:r>
          </a:p>
        </p:txBody>
      </p:sp>
    </p:spTree>
    <p:extLst>
      <p:ext uri="{BB962C8B-B14F-4D97-AF65-F5344CB8AC3E}">
        <p14:creationId xmlns:p14="http://schemas.microsoft.com/office/powerpoint/2010/main" val="320486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85725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010025" y="6086475"/>
            <a:ext cx="51244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Romeo: Soy   juguete del destino.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57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16" t="6530" r="20295" b="10385"/>
          <a:stretch/>
        </p:blipFill>
        <p:spPr>
          <a:xfrm>
            <a:off x="1707612" y="-45720"/>
            <a:ext cx="8729555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619250" y="5495925"/>
            <a:ext cx="9010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</a:rPr>
              <a:t>Es preciso que parta y </a:t>
            </a:r>
            <a:r>
              <a:rPr lang="es-ES" b="1" dirty="0" smtClean="0">
                <a:solidFill>
                  <a:srgbClr val="FF0000"/>
                </a:solidFill>
              </a:rPr>
              <a:t>viva, o </a:t>
            </a:r>
            <a:r>
              <a:rPr lang="es-ES" b="1" dirty="0">
                <a:solidFill>
                  <a:srgbClr val="FF0000"/>
                </a:solidFill>
              </a:rPr>
              <a:t>que me quede y muera</a:t>
            </a:r>
            <a:r>
              <a:rPr lang="es-ES" b="1" dirty="0" smtClean="0">
                <a:solidFill>
                  <a:srgbClr val="FF0000"/>
                </a:solidFill>
              </a:rPr>
              <a:t>. </a:t>
            </a:r>
          </a:p>
          <a:p>
            <a:r>
              <a:rPr lang="es-ES" b="1" dirty="0" smtClean="0"/>
              <a:t>Aquella </a:t>
            </a:r>
            <a:r>
              <a:rPr lang="es-ES" b="1" dirty="0"/>
              <a:t>claridad no es la del </a:t>
            </a:r>
            <a:r>
              <a:rPr lang="es-ES" b="1" dirty="0" smtClean="0"/>
              <a:t>día. Yo lo sé. Quédate pues. Aún </a:t>
            </a:r>
            <a:r>
              <a:rPr lang="es-ES" b="1" dirty="0"/>
              <a:t>no tienes necesidad de marcharte.</a:t>
            </a:r>
          </a:p>
          <a:p>
            <a:r>
              <a:rPr lang="es-ES" b="1" dirty="0">
                <a:solidFill>
                  <a:srgbClr val="FF0000"/>
                </a:solidFill>
              </a:rPr>
              <a:t>Que me prendan, que me hagan </a:t>
            </a:r>
            <a:r>
              <a:rPr lang="es-ES" b="1" dirty="0" smtClean="0">
                <a:solidFill>
                  <a:srgbClr val="FF0000"/>
                </a:solidFill>
              </a:rPr>
              <a:t>morir. Si </a:t>
            </a:r>
            <a:r>
              <a:rPr lang="es-ES" b="1" dirty="0">
                <a:solidFill>
                  <a:srgbClr val="FF0000"/>
                </a:solidFill>
              </a:rPr>
              <a:t>tú lo quieres, estoy decidido.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960120" y="321737"/>
            <a:ext cx="2160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Por fin El amor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16057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764" y="0"/>
            <a:ext cx="8789188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57350" y="5162550"/>
            <a:ext cx="8943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Oh, parte ahora </a:t>
            </a:r>
            <a:r>
              <a:rPr lang="es-ES" b="1" dirty="0" smtClean="0"/>
              <a:t>mismo. Cada </a:t>
            </a:r>
            <a:r>
              <a:rPr lang="es-ES" b="1" dirty="0"/>
              <a:t>vez clarea </a:t>
            </a:r>
            <a:r>
              <a:rPr lang="es-ES" b="1" dirty="0" smtClean="0"/>
              <a:t>más. </a:t>
            </a:r>
          </a:p>
          <a:p>
            <a:r>
              <a:rPr lang="es-ES" b="1" dirty="0">
                <a:solidFill>
                  <a:srgbClr val="FF0000"/>
                </a:solidFill>
              </a:rPr>
              <a:t>Cada vez clarea </a:t>
            </a:r>
            <a:r>
              <a:rPr lang="es-ES" b="1" dirty="0" smtClean="0">
                <a:solidFill>
                  <a:srgbClr val="FF0000"/>
                </a:solidFill>
              </a:rPr>
              <a:t>más y cada </a:t>
            </a:r>
            <a:r>
              <a:rPr lang="es-ES" b="1" dirty="0">
                <a:solidFill>
                  <a:srgbClr val="FF0000"/>
                </a:solidFill>
              </a:rPr>
              <a:t>vez se ennegrecen </a:t>
            </a:r>
            <a:r>
              <a:rPr lang="es-ES" b="1" dirty="0" smtClean="0">
                <a:solidFill>
                  <a:srgbClr val="FF0000"/>
                </a:solidFill>
              </a:rPr>
              <a:t>más nuestros infortunios. 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Un </a:t>
            </a:r>
            <a:r>
              <a:rPr lang="es-ES" b="1" dirty="0">
                <a:solidFill>
                  <a:srgbClr val="FF0000"/>
                </a:solidFill>
              </a:rPr>
              <a:t>beso, y voy a descender</a:t>
            </a:r>
            <a:r>
              <a:rPr lang="es-ES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ES" b="1" dirty="0"/>
              <a:t>Necesito saber de ti cada hora de </a:t>
            </a:r>
            <a:r>
              <a:rPr lang="es-ES" b="1" dirty="0" smtClean="0"/>
              <a:t>cada día </a:t>
            </a:r>
            <a:r>
              <a:rPr lang="es-ES" b="1" dirty="0"/>
              <a:t>porque en una hora hay muchos minutos.</a:t>
            </a:r>
          </a:p>
        </p:txBody>
      </p:sp>
    </p:spTree>
    <p:extLst>
      <p:ext uri="{BB962C8B-B14F-4D97-AF65-F5344CB8AC3E}">
        <p14:creationId xmlns:p14="http://schemas.microsoft.com/office/powerpoint/2010/main" val="229879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5" r="13977"/>
          <a:stretch/>
        </p:blipFill>
        <p:spPr>
          <a:xfrm>
            <a:off x="1696598" y="-45720"/>
            <a:ext cx="879146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7811" y="639097"/>
            <a:ext cx="2408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El destierro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7666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689" y="0"/>
            <a:ext cx="9147672" cy="686075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57350" y="4972050"/>
            <a:ext cx="88963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Si tienes la fuerza de voluntad </a:t>
            </a:r>
            <a:r>
              <a:rPr lang="es-ES" b="1" dirty="0" smtClean="0"/>
              <a:t>para quitarte </a:t>
            </a:r>
            <a:r>
              <a:rPr lang="es-ES" b="1" dirty="0"/>
              <a:t>la vida antes que casarte con Paris, </a:t>
            </a:r>
            <a:r>
              <a:rPr lang="es-ES" b="1" dirty="0" smtClean="0"/>
              <a:t>espera </a:t>
            </a:r>
            <a:r>
              <a:rPr lang="es-ES" b="1" dirty="0"/>
              <a:t>entonces</a:t>
            </a:r>
            <a:r>
              <a:rPr lang="es-ES" b="1" dirty="0" smtClean="0"/>
              <a:t>.</a:t>
            </a:r>
          </a:p>
          <a:p>
            <a:r>
              <a:rPr lang="es-ES" b="1" dirty="0"/>
              <a:t>Mañana por la </a:t>
            </a:r>
            <a:r>
              <a:rPr lang="es-ES" b="1" dirty="0" smtClean="0"/>
              <a:t>noche, te </a:t>
            </a:r>
            <a:r>
              <a:rPr lang="es-ES" b="1" dirty="0"/>
              <a:t>quedas sola en tu </a:t>
            </a:r>
            <a:r>
              <a:rPr lang="es-ES" b="1" dirty="0" smtClean="0"/>
              <a:t>cuarto, procurando </a:t>
            </a:r>
            <a:r>
              <a:rPr lang="es-ES" b="1" dirty="0"/>
              <a:t>alejar a la nodriza</a:t>
            </a:r>
            <a:r>
              <a:rPr lang="es-ES" b="1" dirty="0" smtClean="0"/>
              <a:t>. Cuando estés en </a:t>
            </a:r>
            <a:r>
              <a:rPr lang="es-ES" b="1" dirty="0"/>
              <a:t>el lecho, toma este frasco, </a:t>
            </a:r>
            <a:r>
              <a:rPr lang="es-ES" b="1" dirty="0" smtClean="0"/>
              <a:t>y </a:t>
            </a:r>
            <a:r>
              <a:rPr lang="es-ES" b="1" dirty="0"/>
              <a:t>de repente correrá por tus </a:t>
            </a:r>
            <a:r>
              <a:rPr lang="es-ES" b="1" dirty="0" smtClean="0"/>
              <a:t>venas un </a:t>
            </a:r>
            <a:r>
              <a:rPr lang="es-ES" b="1" dirty="0"/>
              <a:t>humor frío y letárgico. Y en tal apariencia de supuesta muerte,</a:t>
            </a:r>
          </a:p>
          <a:p>
            <a:r>
              <a:rPr lang="es-ES" b="1" dirty="0"/>
              <a:t>permanecerás 42 horas.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211580" y="331470"/>
            <a:ext cx="1497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El plan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55701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58" y="7144"/>
            <a:ext cx="9134475" cy="685085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116667" y="6028267"/>
            <a:ext cx="59436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Vamos señora… vamos chiquilla!...perezosilla..</a:t>
            </a:r>
          </a:p>
          <a:p>
            <a:r>
              <a:rPr lang="es-ES" b="1" dirty="0" smtClean="0"/>
              <a:t>Está muerta!  Está muerta!..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05641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425" y="-1"/>
            <a:ext cx="9172575" cy="687943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497667" y="5342467"/>
            <a:ext cx="60536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Perdonadme si os traigo noticias</a:t>
            </a:r>
          </a:p>
          <a:p>
            <a:r>
              <a:rPr lang="es-ES" b="1" dirty="0"/>
              <a:t>dolorosas, pues tal misión me confiásteis</a:t>
            </a:r>
            <a:r>
              <a:rPr lang="es-ES" b="1" dirty="0" smtClean="0"/>
              <a:t>.</a:t>
            </a:r>
          </a:p>
          <a:p>
            <a:r>
              <a:rPr lang="es-ES" b="1" dirty="0"/>
              <a:t>¿</a:t>
            </a:r>
            <a:r>
              <a:rPr lang="es-ES" b="1" dirty="0">
                <a:solidFill>
                  <a:srgbClr val="FF0000"/>
                </a:solidFill>
              </a:rPr>
              <a:t>Noticias dolorosas, </a:t>
            </a:r>
            <a:r>
              <a:rPr lang="es-ES" b="1" dirty="0" smtClean="0">
                <a:solidFill>
                  <a:srgbClr val="FF0000"/>
                </a:solidFill>
              </a:rPr>
              <a:t>has </a:t>
            </a:r>
            <a:r>
              <a:rPr lang="es-ES" b="1" dirty="0">
                <a:solidFill>
                  <a:srgbClr val="FF0000"/>
                </a:solidFill>
              </a:rPr>
              <a:t>dicho</a:t>
            </a:r>
            <a:r>
              <a:rPr lang="es-ES" b="1" dirty="0" smtClean="0">
                <a:solidFill>
                  <a:srgbClr val="FF0000"/>
                </a:solidFill>
              </a:rPr>
              <a:t>?</a:t>
            </a:r>
          </a:p>
          <a:p>
            <a:r>
              <a:rPr lang="es-ES" b="1" dirty="0"/>
              <a:t>Su cuerpo </a:t>
            </a:r>
            <a:r>
              <a:rPr lang="es-ES" b="1" dirty="0" smtClean="0"/>
              <a:t>descansa en el panteón de los Capuleto. </a:t>
            </a:r>
            <a:r>
              <a:rPr lang="es-ES" b="1" dirty="0"/>
              <a:t>Y su parte </a:t>
            </a:r>
            <a:r>
              <a:rPr lang="es-ES" b="1" dirty="0" smtClean="0"/>
              <a:t>inmortal mora con los ángeles.</a:t>
            </a:r>
            <a:endParaRPr lang="es-ES" b="1" dirty="0"/>
          </a:p>
          <a:p>
            <a:endParaRPr lang="es-ES" b="1" dirty="0"/>
          </a:p>
          <a:p>
            <a:endParaRPr lang="es-ES" b="1" dirty="0"/>
          </a:p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68855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409" y="0"/>
            <a:ext cx="9144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69464" y="5656580"/>
            <a:ext cx="77989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Oh, Julieta querida, ¿por qué eres aún tan bella</a:t>
            </a:r>
            <a:r>
              <a:rPr lang="es-ES" b="1" dirty="0" smtClean="0"/>
              <a:t>?</a:t>
            </a:r>
          </a:p>
          <a:p>
            <a:r>
              <a:rPr lang="es-ES" b="1" dirty="0" smtClean="0"/>
              <a:t>¿</a:t>
            </a:r>
            <a:r>
              <a:rPr lang="es-ES" b="1" dirty="0"/>
              <a:t>Habré de creer que el </a:t>
            </a:r>
            <a:r>
              <a:rPr lang="es-ES" b="1" dirty="0" smtClean="0"/>
              <a:t> fantasma de </a:t>
            </a:r>
            <a:r>
              <a:rPr lang="es-ES" b="1" dirty="0"/>
              <a:t>la muerte se ha prendado de  </a:t>
            </a:r>
            <a:r>
              <a:rPr lang="es-ES" b="1" dirty="0" smtClean="0"/>
              <a:t>ti y </a:t>
            </a:r>
            <a:r>
              <a:rPr lang="es-ES" b="1" dirty="0"/>
              <a:t>que ese monstruo aborrecible </a:t>
            </a:r>
            <a:r>
              <a:rPr lang="es-ES" b="1" dirty="0" smtClean="0"/>
              <a:t>te guarda </a:t>
            </a:r>
            <a:r>
              <a:rPr lang="es-ES" b="1" dirty="0"/>
              <a:t>para que seas su amante?</a:t>
            </a:r>
          </a:p>
          <a:p>
            <a:endParaRPr lang="es-ES" b="1" dirty="0"/>
          </a:p>
          <a:p>
            <a:endParaRPr lang="es-ES" b="1" dirty="0"/>
          </a:p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90729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-45720"/>
            <a:ext cx="9144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89785" y="5388610"/>
            <a:ext cx="8241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Así lo </a:t>
            </a:r>
            <a:r>
              <a:rPr lang="es-ES" b="1" dirty="0" smtClean="0"/>
              <a:t>temo… </a:t>
            </a:r>
            <a:r>
              <a:rPr lang="es-ES" b="1" dirty="0"/>
              <a:t>y por </a:t>
            </a:r>
            <a:r>
              <a:rPr lang="es-ES" b="1" dirty="0" smtClean="0"/>
              <a:t>ello permaneceré siempre a tu lado… sin salir jamás de este palacio …de noche  sombría …Aquí quiero quedarme…</a:t>
            </a:r>
          </a:p>
          <a:p>
            <a:r>
              <a:rPr lang="es-ES" b="1" dirty="0" smtClean="0"/>
              <a:t>Labios…puertas del aliento… sellad con un último beso el pacto sin fin con la muerte.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83288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64" y="0"/>
            <a:ext cx="9144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123440" y="5547360"/>
            <a:ext cx="8056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Ven amargo conducto…. </a:t>
            </a:r>
            <a:r>
              <a:rPr lang="es-ES" b="1" dirty="0"/>
              <a:t>v</a:t>
            </a:r>
            <a:r>
              <a:rPr lang="es-ES" b="1" dirty="0" smtClean="0"/>
              <a:t>en, guía fatal…</a:t>
            </a:r>
          </a:p>
          <a:p>
            <a:r>
              <a:rPr lang="es-ES" b="1" dirty="0" smtClean="0"/>
              <a:t>Oh! Desesperado piloto…. estrella  contra las duras rocas  tu maltrecho bajel …harto de navegar!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405132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68" y="0"/>
            <a:ext cx="9144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103120" y="6024880"/>
            <a:ext cx="792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Romeo… Romeo!  Romeo….Romeo…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5962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823720" y="4907280"/>
            <a:ext cx="85953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Oh! Fraile consolador! Donde está mi esposo? Recuerdo bien donde debía hallarme…. Y aquí me hallo…</a:t>
            </a:r>
          </a:p>
          <a:p>
            <a:endParaRPr lang="es-ES" b="1" dirty="0" smtClean="0"/>
          </a:p>
          <a:p>
            <a:r>
              <a:rPr lang="es-ES" b="1" dirty="0" smtClean="0">
                <a:solidFill>
                  <a:schemeClr val="accent5">
                    <a:lumMod val="75000"/>
                  </a:schemeClr>
                </a:solidFill>
              </a:rPr>
              <a:t>Vámonos Julieta!  Un poder superior a nuestras fuerzas ha frustrado nuestros planes. Abandonemos este antro de muerte, contagio y sueño inhumano !No me atrevo a permanecer mas tiempo. Vámonos, Julieta!</a:t>
            </a:r>
          </a:p>
          <a:p>
            <a:endParaRPr lang="es-E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91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0"/>
            <a:ext cx="9127067" cy="68453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82800" y="5902960"/>
            <a:ext cx="793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Qué pálido está!   Tus labios están calientes todavía!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247745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933" y="12700"/>
            <a:ext cx="9135534" cy="685165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683823" y="6234546"/>
            <a:ext cx="7478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Esta es tu vaina… enmohécete aquí.. Y dame muerte. Ay de mi!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01272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793" y="6349"/>
            <a:ext cx="9135534" cy="685165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032264" y="5792612"/>
            <a:ext cx="7944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Capuleto, Montesco :Ved </a:t>
            </a:r>
            <a:r>
              <a:rPr lang="es-ES" b="1" dirty="0"/>
              <a:t>qué castigo ha caído</a:t>
            </a:r>
          </a:p>
          <a:p>
            <a:r>
              <a:rPr lang="es-ES" b="1" dirty="0"/>
              <a:t>sobre vuestro odio. Los cielos han </a:t>
            </a:r>
            <a:r>
              <a:rPr lang="es-ES" b="1" dirty="0" smtClean="0"/>
              <a:t>destruido vuestras </a:t>
            </a:r>
            <a:r>
              <a:rPr lang="es-ES" b="1" dirty="0"/>
              <a:t>alegrías por medio del amor.</a:t>
            </a:r>
          </a:p>
          <a:p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5057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539" y="0"/>
            <a:ext cx="9135533" cy="685165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9609667" y="677333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Elipse 3"/>
          <p:cNvSpPr/>
          <p:nvPr/>
        </p:nvSpPr>
        <p:spPr>
          <a:xfrm>
            <a:off x="9558867" y="631614"/>
            <a:ext cx="50800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Elipse 4"/>
          <p:cNvSpPr/>
          <p:nvPr/>
        </p:nvSpPr>
        <p:spPr>
          <a:xfrm>
            <a:off x="9513148" y="499533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7"/>
          <p:cNvSpPr txBox="1"/>
          <p:nvPr/>
        </p:nvSpPr>
        <p:spPr>
          <a:xfrm>
            <a:off x="2398816" y="5208214"/>
            <a:ext cx="7659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Una </a:t>
            </a:r>
            <a:r>
              <a:rPr lang="es-ES" b="1" dirty="0"/>
              <a:t>paz </a:t>
            </a:r>
            <a:r>
              <a:rPr lang="es-ES" b="1" dirty="0" smtClean="0"/>
              <a:t>lúgubre trae </a:t>
            </a:r>
            <a:r>
              <a:rPr lang="es-ES" b="1" dirty="0"/>
              <a:t>consigo esta mañana...</a:t>
            </a:r>
          </a:p>
          <a:p>
            <a:pPr algn="ctr"/>
            <a:r>
              <a:rPr lang="es-ES" b="1" dirty="0"/>
              <a:t>el sol, lleno de pena, no mostrará su rostro</a:t>
            </a:r>
            <a:r>
              <a:rPr lang="es-ES" b="1" dirty="0" smtClean="0"/>
              <a:t>.  </a:t>
            </a:r>
            <a:r>
              <a:rPr lang="es-ES" b="1" dirty="0"/>
              <a:t>Salgamos de aquí,</a:t>
            </a:r>
          </a:p>
          <a:p>
            <a:pPr algn="ctr"/>
            <a:r>
              <a:rPr lang="es-ES" b="1" dirty="0"/>
              <a:t>para hablar más extensamente, </a:t>
            </a:r>
            <a:r>
              <a:rPr lang="es-ES" b="1" dirty="0" smtClean="0"/>
              <a:t> Unos </a:t>
            </a:r>
            <a:r>
              <a:rPr lang="es-ES" b="1" dirty="0"/>
              <a:t>obtendrán perdón y otros castigo.,. Pues nunca hubo historia más dolorosa</a:t>
            </a:r>
          </a:p>
          <a:p>
            <a:pPr algn="ctr"/>
            <a:r>
              <a:rPr lang="es-ES" b="1" dirty="0"/>
              <a:t>que ésta de Julieta y su Romeo.</a:t>
            </a:r>
          </a:p>
        </p:txBody>
      </p:sp>
    </p:spTree>
    <p:extLst>
      <p:ext uri="{BB962C8B-B14F-4D97-AF65-F5344CB8AC3E}">
        <p14:creationId xmlns:p14="http://schemas.microsoft.com/office/powerpoint/2010/main" val="209298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 flipH="1">
            <a:off x="6592786" y="-942198"/>
            <a:ext cx="5791200" cy="77867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sz="2800" b="1" dirty="0" smtClean="0">
                <a:solidFill>
                  <a:schemeClr val="bg1"/>
                </a:solidFill>
              </a:rPr>
              <a:t>Especial agradecimiento a:</a:t>
            </a:r>
            <a:r>
              <a:rPr lang="es-ES" sz="32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s-ES" sz="2400" dirty="0">
                <a:solidFill>
                  <a:schemeClr val="bg1"/>
                </a:solidFill>
              </a:rPr>
              <a:t>Dinora9blogspot.com.ar</a:t>
            </a:r>
          </a:p>
          <a:p>
            <a:r>
              <a:rPr lang="es-ES" sz="2400" dirty="0">
                <a:solidFill>
                  <a:schemeClr val="bg1"/>
                </a:solidFill>
              </a:rPr>
              <a:t>Sr. Ernst Lubistch</a:t>
            </a:r>
          </a:p>
          <a:p>
            <a:r>
              <a:rPr lang="es-ES" sz="2400" dirty="0">
                <a:solidFill>
                  <a:schemeClr val="bg1"/>
                </a:solidFill>
              </a:rPr>
              <a:t>Sr. George Cuckor</a:t>
            </a:r>
          </a:p>
          <a:p>
            <a:r>
              <a:rPr lang="es-ES" sz="2400" dirty="0">
                <a:solidFill>
                  <a:schemeClr val="bg1"/>
                </a:solidFill>
              </a:rPr>
              <a:t>Sr. Renato </a:t>
            </a:r>
            <a:r>
              <a:rPr lang="es-ES" sz="2400" dirty="0" smtClean="0">
                <a:solidFill>
                  <a:schemeClr val="bg1"/>
                </a:solidFill>
              </a:rPr>
              <a:t>Castellani</a:t>
            </a:r>
          </a:p>
          <a:p>
            <a:endParaRPr lang="es-ES" sz="2400" b="1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s-ES" sz="2800" b="1" dirty="0" smtClean="0">
                <a:solidFill>
                  <a:schemeClr val="bg1"/>
                </a:solidFill>
              </a:rPr>
              <a:t>Acompañamiento musical:</a:t>
            </a:r>
            <a:endParaRPr lang="es-ES" sz="28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En colaboración con Raúl Dupuy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Romeo und julia im schnee.</a:t>
            </a:r>
            <a:endParaRPr lang="es-ES" sz="2800" b="1" dirty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The </a:t>
            </a:r>
            <a:r>
              <a:rPr lang="es-ES" sz="2400" dirty="0">
                <a:solidFill>
                  <a:schemeClr val="bg1"/>
                </a:solidFill>
              </a:rPr>
              <a:t>Old Piano Roll </a:t>
            </a:r>
            <a:r>
              <a:rPr lang="es-ES" sz="2400" dirty="0" smtClean="0">
                <a:solidFill>
                  <a:schemeClr val="bg1"/>
                </a:solidFill>
              </a:rPr>
              <a:t>Blues.</a:t>
            </a:r>
            <a:endParaRPr lang="es-ES" sz="2400" dirty="0">
              <a:solidFill>
                <a:schemeClr val="bg1"/>
              </a:solidFill>
            </a:endParaRPr>
          </a:p>
          <a:p>
            <a:r>
              <a:rPr lang="es-ES" sz="2800" b="1" dirty="0" smtClean="0">
                <a:solidFill>
                  <a:schemeClr val="bg1"/>
                </a:solidFill>
              </a:rPr>
              <a:t>Romeo &amp; Julieta - 1936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The </a:t>
            </a:r>
            <a:r>
              <a:rPr lang="en-US" sz="2400" dirty="0">
                <a:solidFill>
                  <a:schemeClr val="bg1"/>
                </a:solidFill>
              </a:rPr>
              <a:t>Tudor´s Main  Theme.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</a:rPr>
              <a:t>The Death of the Jane </a:t>
            </a:r>
            <a:r>
              <a:rPr lang="en-US" sz="2400" dirty="0" smtClean="0">
                <a:solidFill>
                  <a:schemeClr val="bg1"/>
                </a:solidFill>
              </a:rPr>
              <a:t>Seymour/</a:t>
            </a:r>
            <a:r>
              <a:rPr lang="es-ES" sz="2400" dirty="0">
                <a:solidFill>
                  <a:schemeClr val="bg1"/>
                </a:solidFill>
              </a:rPr>
              <a:t>A Howling Wilderness</a:t>
            </a:r>
          </a:p>
          <a:p>
            <a:pPr>
              <a:lnSpc>
                <a:spcPct val="150000"/>
              </a:lnSpc>
            </a:pPr>
            <a:r>
              <a:rPr lang="es-ES" sz="2800" b="1" dirty="0" smtClean="0">
                <a:solidFill>
                  <a:schemeClr val="bg1"/>
                </a:solidFill>
              </a:rPr>
              <a:t>Romeo </a:t>
            </a:r>
            <a:r>
              <a:rPr lang="es-ES" sz="2800" b="1" dirty="0">
                <a:solidFill>
                  <a:schemeClr val="bg1"/>
                </a:solidFill>
              </a:rPr>
              <a:t>&amp; </a:t>
            </a:r>
            <a:r>
              <a:rPr lang="es-ES" sz="2800" b="1" dirty="0" err="1">
                <a:solidFill>
                  <a:schemeClr val="bg1"/>
                </a:solidFill>
              </a:rPr>
              <a:t>Juliet</a:t>
            </a:r>
            <a:r>
              <a:rPr lang="es-ES" sz="2800" b="1" dirty="0">
                <a:solidFill>
                  <a:schemeClr val="bg1"/>
                </a:solidFill>
              </a:rPr>
              <a:t> – 1954</a:t>
            </a:r>
            <a:r>
              <a:rPr lang="es-ES" sz="28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s-ES" sz="2400" dirty="0" smtClean="0">
                <a:solidFill>
                  <a:schemeClr val="bg1"/>
                </a:solidFill>
              </a:rPr>
              <a:t>Nino Rota -Main Theme.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20240452">
            <a:off x="7892588" y="1551888"/>
            <a:ext cx="27219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dirty="0" smtClean="0">
                <a:latin typeface="Parchment" panose="03040602040708040804" pitchFamily="66" charset="0"/>
              </a:rPr>
              <a:t>Cholulita</a:t>
            </a:r>
            <a:endParaRPr lang="es-ES" sz="8800" dirty="0">
              <a:latin typeface="Parchment" panose="030406020407080408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8771452" y="3215656"/>
            <a:ext cx="1185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smtClean="0">
                <a:solidFill>
                  <a:schemeClr val="bg1"/>
                </a:solidFill>
                <a:latin typeface="Parchment" panose="03040602040708040804" pitchFamily="66" charset="0"/>
              </a:rPr>
              <a:t>Fin</a:t>
            </a:r>
            <a:endParaRPr lang="es-ES" sz="8000" dirty="0">
              <a:solidFill>
                <a:schemeClr val="bg1"/>
              </a:solidFill>
              <a:latin typeface="Parchment" panose="0304060204070804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192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on">
    <a:dk1>
      <a:sysClr val="windowText" lastClr="000000"/>
    </a:dk1>
    <a:lt1>
      <a:sysClr val="window" lastClr="FFFFFF"/>
    </a:lt1>
    <a:dk2>
      <a:srgbClr val="EE5818"/>
    </a:dk2>
    <a:lt2>
      <a:srgbClr val="EBEBEB"/>
    </a:lt2>
    <a:accent1>
      <a:srgbClr val="F5A408"/>
    </a:accent1>
    <a:accent2>
      <a:srgbClr val="FA731A"/>
    </a:accent2>
    <a:accent3>
      <a:srgbClr val="AB9281"/>
    </a:accent3>
    <a:accent4>
      <a:srgbClr val="A18CD0"/>
    </a:accent4>
    <a:accent5>
      <a:srgbClr val="8EBBD2"/>
    </a:accent5>
    <a:accent6>
      <a:srgbClr val="ACC995"/>
    </a:accent6>
    <a:hlink>
      <a:srgbClr val="FAC96A"/>
    </a:hlink>
    <a:folHlink>
      <a:srgbClr val="FCDB9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5738</TotalTime>
  <Words>2553</Words>
  <Application>Microsoft Office PowerPoint</Application>
  <PresentationFormat>Panorámica</PresentationFormat>
  <Paragraphs>196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8" baseType="lpstr">
      <vt:lpstr>Arial Unicode MS</vt:lpstr>
      <vt:lpstr>Arial</vt:lpstr>
      <vt:lpstr>Calibri</vt:lpstr>
      <vt:lpstr>Century Gothic</vt:lpstr>
      <vt:lpstr>Kristen ITC</vt:lpstr>
      <vt:lpstr>Lucida Calligraphy</vt:lpstr>
      <vt:lpstr>Old English Text MT</vt:lpstr>
      <vt:lpstr>Parchment</vt:lpstr>
      <vt:lpstr>Times New Roman</vt:lpstr>
      <vt:lpstr>Wingdings 3</vt:lpstr>
      <vt:lpstr>Ion</vt:lpstr>
      <vt:lpstr>Diseño predeterminado</vt:lpstr>
      <vt:lpstr>Romeo y Julieta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Romeo y Julieta</dc:title>
  <dc:creator>Tity</dc:creator>
  <cp:lastModifiedBy>Nelide Venerucci</cp:lastModifiedBy>
  <cp:revision>525</cp:revision>
  <dcterms:created xsi:type="dcterms:W3CDTF">2014-09-23T19:47:44Z</dcterms:created>
  <dcterms:modified xsi:type="dcterms:W3CDTF">2016-06-15T19:49:46Z</dcterms:modified>
</cp:coreProperties>
</file>