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5" r:id="rId3"/>
    <p:sldId id="285" r:id="rId4"/>
    <p:sldId id="268" r:id="rId5"/>
    <p:sldId id="278" r:id="rId6"/>
    <p:sldId id="279" r:id="rId7"/>
    <p:sldId id="271" r:id="rId8"/>
    <p:sldId id="277" r:id="rId9"/>
    <p:sldId id="274" r:id="rId10"/>
    <p:sldId id="272" r:id="rId11"/>
    <p:sldId id="280" r:id="rId12"/>
    <p:sldId id="258" r:id="rId13"/>
    <p:sldId id="262" r:id="rId14"/>
    <p:sldId id="284" r:id="rId15"/>
    <p:sldId id="283" r:id="rId16"/>
    <p:sldId id="259" r:id="rId17"/>
    <p:sldId id="260" r:id="rId18"/>
    <p:sldId id="273" r:id="rId19"/>
    <p:sldId id="267" r:id="rId20"/>
    <p:sldId id="266" r:id="rId21"/>
    <p:sldId id="264" r:id="rId22"/>
    <p:sldId id="261" r:id="rId23"/>
    <p:sldId id="282" r:id="rId24"/>
    <p:sldId id="269" r:id="rId25"/>
    <p:sldId id="263" r:id="rId26"/>
    <p:sldId id="281" r:id="rId27"/>
    <p:sldId id="270" r:id="rId28"/>
    <p:sldId id="276" r:id="rId29"/>
    <p:sldId id="275" r:id="rId30"/>
    <p:sldId id="256" r:id="rId31"/>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F903"/>
    <a:srgbClr val="0066FF"/>
    <a:srgbClr val="281E74"/>
    <a:srgbClr val="34495E"/>
    <a:srgbClr val="B6E8FC"/>
    <a:srgbClr val="3498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40" autoAdjust="0"/>
    <p:restoredTop sz="94660"/>
  </p:normalViewPr>
  <p:slideViewPr>
    <p:cSldViewPr showGuides="1">
      <p:cViewPr varScale="1">
        <p:scale>
          <a:sx n="59" d="100"/>
          <a:sy n="59" d="100"/>
        </p:scale>
        <p:origin x="72" y="24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smtClean="0"/>
              <a:t>Haga clic para modificar el estilo de título del patrón</a:t>
            </a:r>
            <a:endParaRPr lang="es-VE"/>
          </a:p>
        </p:txBody>
      </p:sp>
      <p:sp>
        <p:nvSpPr>
          <p:cNvPr id="3" name="Subtítulo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492021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contenido 2"/>
          <p:cNvSpPr>
            <a:spLocks noGrp="1"/>
          </p:cNvSpPr>
          <p:nvPr>
            <p:ph idx="1"/>
          </p:nvPr>
        </p:nvSpPr>
        <p:spPr>
          <a:xfrm>
            <a:off x="628650" y="1825625"/>
            <a:ext cx="788670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732557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a:prstGeom prst="rect">
            <a:avLst/>
          </a:prstGeom>
        </p:spPr>
        <p:txBody>
          <a:bodyPr anchor="b"/>
          <a:lstStyle>
            <a:lvl1pPr>
              <a:defRPr sz="6000"/>
            </a:lvl1pPr>
          </a:lstStyle>
          <a:p>
            <a:r>
              <a:rPr lang="es-ES" smtClean="0"/>
              <a:t>Haga clic para modificar el estilo de título del patrón</a:t>
            </a:r>
            <a:endParaRPr lang="es-VE"/>
          </a:p>
        </p:txBody>
      </p:sp>
      <p:sp>
        <p:nvSpPr>
          <p:cNvPr id="3" name="Marcador de texto 2"/>
          <p:cNvSpPr>
            <a:spLocks noGrp="1"/>
          </p:cNvSpPr>
          <p:nvPr>
            <p:ph type="body" idx="1"/>
          </p:nvPr>
        </p:nvSpPr>
        <p:spPr>
          <a:xfrm>
            <a:off x="623888" y="4589463"/>
            <a:ext cx="78867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414000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contenido 2"/>
          <p:cNvSpPr>
            <a:spLocks noGrp="1"/>
          </p:cNvSpPr>
          <p:nvPr>
            <p:ph sz="half" idx="1"/>
          </p:nvPr>
        </p:nvSpPr>
        <p:spPr>
          <a:xfrm>
            <a:off x="628650" y="1825625"/>
            <a:ext cx="386715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Marcador de contenido 3"/>
          <p:cNvSpPr>
            <a:spLocks noGrp="1"/>
          </p:cNvSpPr>
          <p:nvPr>
            <p:ph sz="half" idx="2"/>
          </p:nvPr>
        </p:nvSpPr>
        <p:spPr>
          <a:xfrm>
            <a:off x="4648200" y="1825625"/>
            <a:ext cx="386715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332989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a:prstGeom prst="rect">
            <a:avLst/>
          </a:prstGeom>
        </p:spPr>
        <p:txBody>
          <a:bodyPr/>
          <a:lstStyle/>
          <a:p>
            <a:r>
              <a:rPr lang="es-ES" smtClean="0"/>
              <a:t>Haga clic para modificar el estilo de título del patrón</a:t>
            </a:r>
            <a:endParaRPr lang="es-VE"/>
          </a:p>
        </p:txBody>
      </p:sp>
      <p:sp>
        <p:nvSpPr>
          <p:cNvPr id="3" name="Marcador de texto 2"/>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630238" y="2505075"/>
            <a:ext cx="3868737" cy="368458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Marcador de texto 4"/>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29150" y="2505075"/>
            <a:ext cx="3887788" cy="368458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7"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400809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841191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960403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a:prstGeom prst="rect">
            <a:avLst/>
          </a:prstGeom>
        </p:spPr>
        <p:txBody>
          <a:bodyPr anchor="b"/>
          <a:lstStyle>
            <a:lvl1pPr>
              <a:defRPr sz="3200"/>
            </a:lvl1pPr>
          </a:lstStyle>
          <a:p>
            <a:r>
              <a:rPr lang="es-ES" smtClean="0"/>
              <a:t>Haga clic para modificar el estilo de título del patrón</a:t>
            </a:r>
            <a:endParaRPr lang="es-VE"/>
          </a:p>
        </p:txBody>
      </p:sp>
      <p:sp>
        <p:nvSpPr>
          <p:cNvPr id="3" name="Marcador de contenido 2"/>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Marcador de texto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77708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a:prstGeom prst="rect">
            <a:avLst/>
          </a:prstGeom>
        </p:spPr>
        <p:txBody>
          <a:bodyPr anchor="b"/>
          <a:lstStyle>
            <a:lvl1pPr>
              <a:defRPr sz="3200"/>
            </a:lvl1pPr>
          </a:lstStyle>
          <a:p>
            <a:r>
              <a:rPr lang="es-ES" smtClean="0"/>
              <a:t>Haga clic para modificar el estilo de título del patrón</a:t>
            </a:r>
            <a:endParaRPr lang="es-VE"/>
          </a:p>
        </p:txBody>
      </p:sp>
      <p:sp>
        <p:nvSpPr>
          <p:cNvPr id="3" name="Marcador de posición de imagen 2"/>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VE" noProof="0" smtClean="0"/>
          </a:p>
        </p:txBody>
      </p:sp>
      <p:sp>
        <p:nvSpPr>
          <p:cNvPr id="4" name="Marcador de texto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659558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texto vertical 2"/>
          <p:cNvSpPr>
            <a:spLocks noGrp="1"/>
          </p:cNvSpPr>
          <p:nvPr>
            <p:ph type="body" orient="vert" idx="1"/>
          </p:nvPr>
        </p:nvSpPr>
        <p:spPr>
          <a:xfrm>
            <a:off x="628650" y="1825625"/>
            <a:ext cx="7886700" cy="4351338"/>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843899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a:prstGeom prst="rect">
            <a:avLst/>
          </a:prstGeom>
        </p:spPr>
        <p:txBody>
          <a:bodyPr vert="eaVert"/>
          <a:lstStyle/>
          <a:p>
            <a:r>
              <a:rPr lang="es-ES" smtClean="0"/>
              <a:t>Haga clic para modificar el estilo de título del patrón</a:t>
            </a:r>
            <a:endParaRPr lang="es-VE"/>
          </a:p>
        </p:txBody>
      </p:sp>
      <p:sp>
        <p:nvSpPr>
          <p:cNvPr id="3" name="Marcador de texto vertical 2"/>
          <p:cNvSpPr>
            <a:spLocks noGrp="1"/>
          </p:cNvSpPr>
          <p:nvPr>
            <p:ph type="body" orient="vert" idx="1"/>
          </p:nvPr>
        </p:nvSpPr>
        <p:spPr>
          <a:xfrm>
            <a:off x="628650" y="365125"/>
            <a:ext cx="5762625" cy="5811838"/>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134183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s-ES" altLang="es-V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V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Layout" Target="../slideLayouts/slideLayout7.xml"/><Relationship Id="rId1" Type="http://schemas.openxmlformats.org/officeDocument/2006/relationships/tags" Target="../tags/tag17.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slideLayout" Target="../slideLayouts/slideLayout7.xml"/><Relationship Id="rId1" Type="http://schemas.openxmlformats.org/officeDocument/2006/relationships/tags" Target="../tags/tag2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7.xml"/><Relationship Id="rId1" Type="http://schemas.openxmlformats.org/officeDocument/2006/relationships/tags" Target="../tags/tag23.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7.xml"/><Relationship Id="rId1" Type="http://schemas.openxmlformats.org/officeDocument/2006/relationships/tags" Target="../tags/tag24.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2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7.xml"/><Relationship Id="rId1" Type="http://schemas.openxmlformats.org/officeDocument/2006/relationships/tags" Target="../tags/tag26.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slideLayout" Target="../slideLayouts/slideLayout7.xml"/><Relationship Id="rId1" Type="http://schemas.openxmlformats.org/officeDocument/2006/relationships/tags" Target="../tags/tag27.xml"/></Relationships>
</file>

<file path=ppt/slides/_rels/slide2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slideLayout" Target="../slideLayouts/slideLayout7.xml"/><Relationship Id="rId1" Type="http://schemas.openxmlformats.org/officeDocument/2006/relationships/tags" Target="../tags/tag28.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hyperlink" Target="https://vk.com/mispps" TargetMode="External"/><Relationship Id="rId3" Type="http://schemas.openxmlformats.org/officeDocument/2006/relationships/image" Target="../media/image24.png"/><Relationship Id="rId7" Type="http://schemas.openxmlformats.org/officeDocument/2006/relationships/hyperlink" Target="https://www.facebook.com/mispps" TargetMode="External"/><Relationship Id="rId12" Type="http://schemas.openxmlformats.org/officeDocument/2006/relationships/image" Target="../media/image29.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26.png"/><Relationship Id="rId11" Type="http://schemas.openxmlformats.org/officeDocument/2006/relationships/hyperlink" Target="https://plus.google.com/+Mispps/" TargetMode="External"/><Relationship Id="rId5" Type="http://schemas.openxmlformats.org/officeDocument/2006/relationships/image" Target="../media/image25.png"/><Relationship Id="rId10" Type="http://schemas.openxmlformats.org/officeDocument/2006/relationships/image" Target="../media/image2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DAYS OF THUNDER theme song">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267200" y="31242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4400" advTm="5819">
        <p14:honeycomb/>
      </p:transition>
    </mc:Choice>
    <mc:Fallback>
      <p:transition spd="slow" advTm="581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2"/>
                </p:tgtEl>
              </p:cMediaNode>
            </p:audio>
          </p:childTnLst>
        </p:cTn>
      </p:par>
    </p:tnLst>
  </p:timing>
  <p:extLst mod="1">
    <p:ext uri="{E180D4A7-C9FB-4DFB-919C-405C955672EB}">
      <p14:showEvtLst xmlns:p14="http://schemas.microsoft.com/office/powerpoint/2010/main">
        <p14:playEvt time="0"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934200"/>
          </a:xfrm>
          <a:prstGeom prst="rect">
            <a:avLst/>
          </a:prstGeom>
        </p:spPr>
      </p:pic>
      <p:sp>
        <p:nvSpPr>
          <p:cNvPr id="3" name="Rectángulo 2"/>
          <p:cNvSpPr/>
          <p:nvPr/>
        </p:nvSpPr>
        <p:spPr>
          <a:xfrm>
            <a:off x="609600" y="381000"/>
            <a:ext cx="8229600" cy="609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VE" b="1" dirty="0">
              <a:solidFill>
                <a:srgbClr val="FFC000"/>
              </a:solidFill>
            </a:endParaRPr>
          </a:p>
        </p:txBody>
      </p:sp>
      <p:sp>
        <p:nvSpPr>
          <p:cNvPr id="4" name="Rectángulo 3"/>
          <p:cNvSpPr/>
          <p:nvPr/>
        </p:nvSpPr>
        <p:spPr>
          <a:xfrm>
            <a:off x="1447800" y="381000"/>
            <a:ext cx="6096000" cy="1219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6600" b="1" dirty="0" smtClean="0">
                <a:solidFill>
                  <a:srgbClr val="FFC000"/>
                </a:solidFill>
              </a:rPr>
              <a:t>REVOLUCION</a:t>
            </a:r>
            <a:endParaRPr lang="es-VE" sz="6600" b="1" dirty="0">
              <a:solidFill>
                <a:srgbClr val="FFC000"/>
              </a:solidFill>
            </a:endParaRPr>
          </a:p>
        </p:txBody>
      </p:sp>
    </p:spTree>
    <p:custDataLst>
      <p:tags r:id="rId1"/>
    </p:custDataLst>
    <p:extLst>
      <p:ext uri="{BB962C8B-B14F-4D97-AF65-F5344CB8AC3E}">
        <p14:creationId xmlns:p14="http://schemas.microsoft.com/office/powerpoint/2010/main" val="26700567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Tm="15057">
        <p15:prstTrans prst="curtains"/>
      </p:transition>
    </mc:Choice>
    <mc:Fallback>
      <p:transition spd="slow" advTm="1505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81000"/>
            <a:ext cx="2852057" cy="2139043"/>
          </a:xfrm>
          <a:prstGeom prst="rect">
            <a:avLst/>
          </a:prstGeom>
        </p:spPr>
      </p:pic>
      <p:sp>
        <p:nvSpPr>
          <p:cNvPr id="3" name="Rectángulo 2"/>
          <p:cNvSpPr/>
          <p:nvPr/>
        </p:nvSpPr>
        <p:spPr>
          <a:xfrm>
            <a:off x="2514600" y="381000"/>
            <a:ext cx="5867400" cy="5029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VE" sz="2400" b="1" dirty="0">
                <a:solidFill>
                  <a:schemeClr val="bg1">
                    <a:lumMod val="95000"/>
                  </a:schemeClr>
                </a:solidFill>
              </a:rPr>
              <a:t>El nombre ''Ferrari'' evoca todo tipo de imágenes. La compañía ha estado en el negocio de los autos de lujos durante aproximadamente 70 años, dentro de los cuales se han creado los diseños más hermosos y exclusivos que alguien puede ver en la carretera. En este artículo podrás ver algunos de los mejores modelos de Ferrari desde que lanzaron su primer vehículo en el año 1947 y aprender un poco sobre la historia de esta icónica marca.</a:t>
            </a:r>
            <a:endParaRPr lang="es-VE" sz="2400" b="1" dirty="0">
              <a:solidFill>
                <a:schemeClr val="bg1">
                  <a:lumMod val="95000"/>
                </a:schemeClr>
              </a:solidFill>
            </a:endParaRPr>
          </a:p>
        </p:txBody>
      </p:sp>
    </p:spTree>
    <p:custDataLst>
      <p:tags r:id="rId1"/>
    </p:custDataLst>
    <p:extLst>
      <p:ext uri="{BB962C8B-B14F-4D97-AF65-F5344CB8AC3E}">
        <p14:creationId xmlns:p14="http://schemas.microsoft.com/office/powerpoint/2010/main" val="3898542119"/>
      </p:ext>
    </p:extLst>
  </p:cSld>
  <p:clrMapOvr>
    <a:masterClrMapping/>
  </p:clrMapOvr>
  <mc:AlternateContent xmlns:mc="http://schemas.openxmlformats.org/markup-compatibility/2006">
    <mc:Choice xmlns:p14="http://schemas.microsoft.com/office/powerpoint/2010/main" Requires="p14">
      <p:transition spd="slow" p14:dur="1200" advTm="30893">
        <p:dissolve/>
      </p:transition>
    </mc:Choice>
    <mc:Fallback>
      <p:transition spd="slow" advTm="30893">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050"/>
            <a:ext cx="9144000" cy="6858000"/>
          </a:xfrm>
          <a:prstGeom prst="rect">
            <a:avLst/>
          </a:prstGeom>
        </p:spPr>
      </p:pic>
      <p:sp>
        <p:nvSpPr>
          <p:cNvPr id="3" name="Rectángulo 2"/>
          <p:cNvSpPr/>
          <p:nvPr/>
        </p:nvSpPr>
        <p:spPr>
          <a:xfrm>
            <a:off x="3200400" y="5943600"/>
            <a:ext cx="5943600"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4000" b="1" dirty="0" smtClean="0">
                <a:solidFill>
                  <a:srgbClr val="FFC000"/>
                </a:solidFill>
              </a:rPr>
              <a:t>ENZO E´DINO FERRARI</a:t>
            </a:r>
            <a:endParaRPr lang="es-VE" sz="4000" b="1" dirty="0">
              <a:solidFill>
                <a:srgbClr val="FFC000"/>
              </a:solidFill>
            </a:endParaRPr>
          </a:p>
        </p:txBody>
      </p:sp>
    </p:spTree>
    <p:custDataLst>
      <p:tags r:id="rId1"/>
    </p:custDataLst>
    <p:extLst>
      <p:ext uri="{BB962C8B-B14F-4D97-AF65-F5344CB8AC3E}">
        <p14:creationId xmlns:p14="http://schemas.microsoft.com/office/powerpoint/2010/main" val="3619116773"/>
      </p:ext>
    </p:extLst>
  </p:cSld>
  <p:clrMapOvr>
    <a:masterClrMapping/>
  </p:clrMapOvr>
  <mc:AlternateContent xmlns:mc="http://schemas.openxmlformats.org/markup-compatibility/2006">
    <mc:Choice xmlns:p14="http://schemas.microsoft.com/office/powerpoint/2010/main" Requires="p14">
      <p:transition spd="slow" p14:dur="1400" advTm="14900">
        <p14:ripple/>
      </p:transition>
    </mc:Choice>
    <mc:Fallback>
      <p:transition spd="slow" advTm="149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81000"/>
            <a:ext cx="2852057" cy="2139043"/>
          </a:xfrm>
          <a:prstGeom prst="rect">
            <a:avLst/>
          </a:prstGeom>
        </p:spPr>
      </p:pic>
      <p:sp>
        <p:nvSpPr>
          <p:cNvPr id="3" name="Rectángulo 2"/>
          <p:cNvSpPr/>
          <p:nvPr/>
        </p:nvSpPr>
        <p:spPr>
          <a:xfrm>
            <a:off x="2514600" y="381000"/>
            <a:ext cx="6172200" cy="5105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VE" sz="2000" b="1" dirty="0"/>
              <a:t>Enzo Ferrari fundó la empresa de fabricación de vehículos de carretera en 1947, aunque el equipo de escudería de Ferrari ha estado en existencia desde 1929. Enzo era un piloto de carreras y era conocido por su carácter. En 1919, mientras se dirigía a una carrera en Italia, fue atrapado por una tormenta de nieve y tuvo que ahuyentar a una manada de lobos que intentaron atacarlo a él y a su amigo. Aún así, él hizo su carrera y compitió. En un principio estaba poco interesado en la idea de producir autos de calle, pero después de la guerra estableció una pequeña fábrica en su ciudad local, </a:t>
            </a:r>
            <a:r>
              <a:rPr lang="es-VE" sz="2000" b="1" dirty="0" err="1"/>
              <a:t>Maranello</a:t>
            </a:r>
            <a:r>
              <a:rPr lang="es-VE" sz="2000" b="1" dirty="0"/>
              <a:t>, en donde empezó a producir los más grandes modelos de autos de carretera.</a:t>
            </a:r>
            <a:endParaRPr lang="es-VE" sz="2000" b="1" dirty="0"/>
          </a:p>
        </p:txBody>
      </p:sp>
    </p:spTree>
    <p:custDataLst>
      <p:tags r:id="rId1"/>
    </p:custDataLst>
    <p:extLst>
      <p:ext uri="{BB962C8B-B14F-4D97-AF65-F5344CB8AC3E}">
        <p14:creationId xmlns:p14="http://schemas.microsoft.com/office/powerpoint/2010/main" val="762204381"/>
      </p:ext>
    </p:extLst>
  </p:cSld>
  <p:clrMapOvr>
    <a:masterClrMapping/>
  </p:clrMapOvr>
  <p:transition spd="slow" advTm="30831">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81000"/>
            <a:ext cx="2852057" cy="2139043"/>
          </a:xfrm>
          <a:prstGeom prst="rect">
            <a:avLst/>
          </a:prstGeom>
        </p:spPr>
      </p:pic>
      <p:sp>
        <p:nvSpPr>
          <p:cNvPr id="3" name="Rectángulo 2"/>
          <p:cNvSpPr/>
          <p:nvPr/>
        </p:nvSpPr>
        <p:spPr>
          <a:xfrm>
            <a:off x="2514600" y="381000"/>
            <a:ext cx="6248400" cy="5562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VE" sz="2400" b="1" dirty="0"/>
              <a:t>El primer coche en ser producido fue el Ferrari 125 S (Primero de la lista). El carro utilizó un marco de acero tubular  y contó con una suspensión espoleta y de tambores a doble freno en la parte delantera y trasera. Enzo Ferrari construyó el auto de mala gana y sólo se hicieron dos modelos, pues su corazón estaba en el negocio de los automóviles de carrera, que era lo que realmente quería financiar con el dinero de los autos de calle.</a:t>
            </a:r>
            <a:endParaRPr lang="es-VE" sz="2400" b="1" dirty="0"/>
          </a:p>
        </p:txBody>
      </p:sp>
    </p:spTree>
    <p:custDataLst>
      <p:tags r:id="rId1"/>
    </p:custDataLst>
    <p:extLst>
      <p:ext uri="{BB962C8B-B14F-4D97-AF65-F5344CB8AC3E}">
        <p14:creationId xmlns:p14="http://schemas.microsoft.com/office/powerpoint/2010/main" val="3939551809"/>
      </p:ext>
    </p:extLst>
  </p:cSld>
  <p:clrMapOvr>
    <a:masterClrMapping/>
  </p:clrMapOvr>
  <mc:AlternateContent xmlns:mc="http://schemas.openxmlformats.org/markup-compatibility/2006">
    <mc:Choice xmlns:p14="http://schemas.microsoft.com/office/powerpoint/2010/main" Requires="p14">
      <p:transition spd="slow" p14:dur="1600" advTm="30404">
        <p14:gallery dir="l"/>
      </p:transition>
    </mc:Choice>
    <mc:Fallback>
      <p:transition spd="slow" advTm="3040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152400" y="5257800"/>
            <a:ext cx="8839200" cy="1295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4000" b="1" dirty="0">
                <a:solidFill>
                  <a:srgbClr val="FFC000"/>
                </a:solidFill>
              </a:rPr>
              <a:t>Ferrari 125 S </a:t>
            </a:r>
            <a:endParaRPr lang="es-VE" sz="4000" b="1" dirty="0" smtClean="0">
              <a:solidFill>
                <a:srgbClr val="FFC000"/>
              </a:solidFill>
            </a:endParaRPr>
          </a:p>
          <a:p>
            <a:pPr algn="ctr"/>
            <a:r>
              <a:rPr lang="es-VE" sz="4000" b="1" dirty="0" smtClean="0">
                <a:solidFill>
                  <a:srgbClr val="FFC000"/>
                </a:solidFill>
              </a:rPr>
              <a:t>( </a:t>
            </a:r>
            <a:r>
              <a:rPr lang="es-VE" sz="4000" b="1" dirty="0">
                <a:solidFill>
                  <a:srgbClr val="FFC000"/>
                </a:solidFill>
              </a:rPr>
              <a:t>El primero Ferrari en ruedo- 1947)</a:t>
            </a:r>
          </a:p>
        </p:txBody>
      </p:sp>
    </p:spTree>
    <p:custDataLst>
      <p:tags r:id="rId1"/>
    </p:custDataLst>
    <p:extLst>
      <p:ext uri="{BB962C8B-B14F-4D97-AF65-F5344CB8AC3E}">
        <p14:creationId xmlns:p14="http://schemas.microsoft.com/office/powerpoint/2010/main" val="2806955752"/>
      </p:ext>
    </p:extLst>
  </p:cSld>
  <p:clrMapOvr>
    <a:masterClrMapping/>
  </p:clrMapOvr>
  <mc:AlternateContent xmlns:mc="http://schemas.openxmlformats.org/markup-compatibility/2006">
    <mc:Choice xmlns:p14="http://schemas.microsoft.com/office/powerpoint/2010/main" Requires="p14">
      <p:transition spd="slow" p14:dur="1600" advTm="17047">
        <p:blinds dir="vert"/>
      </p:transition>
    </mc:Choice>
    <mc:Fallback>
      <p:transition spd="slow" advTm="17047">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81000"/>
            <a:ext cx="2852057" cy="2139043"/>
          </a:xfrm>
          <a:prstGeom prst="rect">
            <a:avLst/>
          </a:prstGeom>
        </p:spPr>
      </p:pic>
      <p:sp>
        <p:nvSpPr>
          <p:cNvPr id="7" name="Rectángulo 6"/>
          <p:cNvSpPr/>
          <p:nvPr/>
        </p:nvSpPr>
        <p:spPr>
          <a:xfrm>
            <a:off x="2667000" y="914400"/>
            <a:ext cx="6019800" cy="441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VE" sz="2000" b="1" dirty="0"/>
              <a:t>La compañía del famoso logo del caballo rampante tiene una interesante historia. En 1923, Enzo Ferrari conoció al Conde y la Condesa de </a:t>
            </a:r>
            <a:r>
              <a:rPr lang="es-VE" sz="2000" b="1" dirty="0" err="1"/>
              <a:t>Baracca</a:t>
            </a:r>
            <a:r>
              <a:rPr lang="es-VE" sz="2000" b="1" dirty="0"/>
              <a:t> luego de su victoria en una carrera. Ellos eran los padres de WWI AS de aviación Francesco </a:t>
            </a:r>
            <a:r>
              <a:rPr lang="es-VE" sz="2000" b="1" dirty="0" err="1"/>
              <a:t>Baracca</a:t>
            </a:r>
            <a:r>
              <a:rPr lang="es-VE" sz="2000" b="1" dirty="0"/>
              <a:t>, quien fue asesinado durante su servicio en 1918, y solía usar el símbolo de un caballo en sus aviones. La leyenda dice que el Conde y la Condesa le sugirieron a Ferrari que adoptara el símbolo para su equipo de carreras para que le trajera buena suerte. El emblema no fue introducido sino luego de 9 años.</a:t>
            </a:r>
            <a:endParaRPr lang="es-VE" sz="2000" b="1" dirty="0"/>
          </a:p>
        </p:txBody>
      </p:sp>
    </p:spTree>
    <p:custDataLst>
      <p:tags r:id="rId1"/>
    </p:custDataLst>
    <p:extLst>
      <p:ext uri="{BB962C8B-B14F-4D97-AF65-F5344CB8AC3E}">
        <p14:creationId xmlns:p14="http://schemas.microsoft.com/office/powerpoint/2010/main" val="328650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Tm="30625">
        <p15:prstTrans prst="peelOff"/>
      </p:transition>
    </mc:Choice>
    <mc:Fallback>
      <p:transition spd="slow" advTm="3062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circle(in)">
                                      <p:cBhvr>
                                        <p:cTn id="1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12" y="0"/>
            <a:ext cx="9120188" cy="6858000"/>
          </a:xfrm>
          <a:prstGeom prst="rect">
            <a:avLst/>
          </a:prstGeom>
        </p:spPr>
      </p:pic>
      <p:sp>
        <p:nvSpPr>
          <p:cNvPr id="3" name="Rectángulo 2"/>
          <p:cNvSpPr/>
          <p:nvPr/>
        </p:nvSpPr>
        <p:spPr>
          <a:xfrm>
            <a:off x="381000" y="304800"/>
            <a:ext cx="8382000" cy="228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6000" b="1" dirty="0">
                <a:solidFill>
                  <a:srgbClr val="FFC000"/>
                </a:solidFill>
              </a:rPr>
              <a:t>Ferrari I66 MM Touring Barchetta (1949)</a:t>
            </a:r>
            <a:endParaRPr lang="es-VE" sz="6000" b="1" dirty="0">
              <a:solidFill>
                <a:srgbClr val="FFC000"/>
              </a:solidFill>
            </a:endParaRPr>
          </a:p>
        </p:txBody>
      </p:sp>
    </p:spTree>
    <p:custDataLst>
      <p:tags r:id="rId1"/>
    </p:custDataLst>
    <p:extLst>
      <p:ext uri="{BB962C8B-B14F-4D97-AF65-F5344CB8AC3E}">
        <p14:creationId xmlns:p14="http://schemas.microsoft.com/office/powerpoint/2010/main" val="2964139858"/>
      </p:ext>
    </p:extLst>
  </p:cSld>
  <p:clrMapOvr>
    <a:masterClrMapping/>
  </p:clrMapOvr>
  <mc:AlternateContent xmlns:mc="http://schemas.openxmlformats.org/markup-compatibility/2006">
    <mc:Choice xmlns:p14="http://schemas.microsoft.com/office/powerpoint/2010/main" Requires="p14">
      <p:transition spd="slow" p14:dur="2000" advTm="17212">
        <p14:ferris dir="l"/>
      </p:transition>
    </mc:Choice>
    <mc:Fallback>
      <p:transition spd="slow" advTm="1721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92638" cy="6858000"/>
          </a:xfrm>
          <a:prstGeom prst="rect">
            <a:avLst/>
          </a:prstGeom>
        </p:spPr>
      </p:pic>
      <p:sp>
        <p:nvSpPr>
          <p:cNvPr id="3" name="Rectángulo 2"/>
          <p:cNvSpPr/>
          <p:nvPr/>
        </p:nvSpPr>
        <p:spPr>
          <a:xfrm>
            <a:off x="1676400" y="381000"/>
            <a:ext cx="5486400" cy="1828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5400" b="1" dirty="0">
                <a:solidFill>
                  <a:srgbClr val="FFC000"/>
                </a:solidFill>
              </a:rPr>
              <a:t>Ferrari 250 Testa Rossa (1957)</a:t>
            </a:r>
            <a:endParaRPr lang="es-VE" sz="5400" b="1" dirty="0">
              <a:solidFill>
                <a:srgbClr val="FFC000"/>
              </a:solidFill>
            </a:endParaRPr>
          </a:p>
        </p:txBody>
      </p:sp>
    </p:spTree>
    <p:custDataLst>
      <p:tags r:id="rId1"/>
    </p:custDataLst>
    <p:extLst>
      <p:ext uri="{BB962C8B-B14F-4D97-AF65-F5344CB8AC3E}">
        <p14:creationId xmlns:p14="http://schemas.microsoft.com/office/powerpoint/2010/main" val="935289473"/>
      </p:ext>
    </p:extLst>
  </p:cSld>
  <p:clrMapOvr>
    <a:masterClrMapping/>
  </p:clrMapOvr>
  <mc:AlternateContent xmlns:mc="http://schemas.openxmlformats.org/markup-compatibility/2006">
    <mc:Choice xmlns:p14="http://schemas.microsoft.com/office/powerpoint/2010/main" Requires="p14">
      <p:transition spd="slow" p14:dur="1300" advTm="17338">
        <p14:pan dir="u"/>
      </p:transition>
    </mc:Choice>
    <mc:Fallback>
      <p:transition spd="slow" advTm="1733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81000"/>
            <a:ext cx="2852057" cy="2139043"/>
          </a:xfrm>
          <a:prstGeom prst="rect">
            <a:avLst/>
          </a:prstGeom>
        </p:spPr>
      </p:pic>
      <p:sp>
        <p:nvSpPr>
          <p:cNvPr id="3" name="Rectángulo 2"/>
          <p:cNvSpPr/>
          <p:nvPr/>
        </p:nvSpPr>
        <p:spPr>
          <a:xfrm>
            <a:off x="2514600" y="1447800"/>
            <a:ext cx="6324600" cy="2743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VE" sz="2400" b="1" dirty="0"/>
              <a:t>La historia de carros de Ferrari está inextricablemente ligada al rendimiento legendario de la compañía en el mundo de las carreras. Según la compañía , ellos han ganado cerca de 5000 trofeos de carreras a largo de los años, incluyendo Fórmula 15 (1 título de pilotos mundial), ganadores de 216 títulos de Grand Prix, 14 títulos de carros de deportes manufacturados y 9 victorias en la prestigiosa carrera de 24 horas Le </a:t>
            </a:r>
            <a:r>
              <a:rPr lang="es-VE" sz="2400" b="1" dirty="0" err="1"/>
              <a:t>Mans</a:t>
            </a:r>
            <a:r>
              <a:rPr lang="es-VE" dirty="0"/>
              <a:t>.</a:t>
            </a:r>
            <a:endParaRPr lang="es-VE" dirty="0"/>
          </a:p>
        </p:txBody>
      </p:sp>
    </p:spTree>
    <p:custDataLst>
      <p:tags r:id="rId1"/>
    </p:custDataLst>
    <p:extLst>
      <p:ext uri="{BB962C8B-B14F-4D97-AF65-F5344CB8AC3E}">
        <p14:creationId xmlns:p14="http://schemas.microsoft.com/office/powerpoint/2010/main" val="4131562628"/>
      </p:ext>
    </p:extLst>
  </p:cSld>
  <p:clrMapOvr>
    <a:masterClrMapping/>
  </p:clrMapOvr>
  <mc:AlternateContent xmlns:mc="http://schemas.openxmlformats.org/markup-compatibility/2006">
    <mc:Choice xmlns:p14="http://schemas.microsoft.com/office/powerpoint/2010/main" Requires="p14">
      <p:transition spd="slow" p14:dur="1600" advTm="30807">
        <p14:gallery dir="l"/>
      </p:transition>
    </mc:Choice>
    <mc:Fallback>
      <p:transition spd="slow" advTm="3080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762"/>
            <a:ext cx="9144000" cy="6853238"/>
          </a:xfrm>
          <a:prstGeom prst="rect">
            <a:avLst/>
          </a:prstGeom>
        </p:spPr>
      </p:pic>
      <p:sp>
        <p:nvSpPr>
          <p:cNvPr id="3" name="Rectángulo 2"/>
          <p:cNvSpPr/>
          <p:nvPr/>
        </p:nvSpPr>
        <p:spPr>
          <a:xfrm>
            <a:off x="1219200" y="228600"/>
            <a:ext cx="6934200" cy="228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6000" b="1" dirty="0">
                <a:solidFill>
                  <a:srgbClr val="FFC000"/>
                </a:solidFill>
              </a:rPr>
              <a:t>250 GT California Spyder (1959)</a:t>
            </a:r>
            <a:endParaRPr lang="es-VE" sz="6000" b="1" dirty="0">
              <a:solidFill>
                <a:srgbClr val="FFC000"/>
              </a:solidFill>
            </a:endParaRPr>
          </a:p>
        </p:txBody>
      </p:sp>
    </p:spTree>
    <p:custDataLst>
      <p:tags r:id="rId1"/>
    </p:custDataLst>
    <p:extLst>
      <p:ext uri="{BB962C8B-B14F-4D97-AF65-F5344CB8AC3E}">
        <p14:creationId xmlns:p14="http://schemas.microsoft.com/office/powerpoint/2010/main" val="1755919370"/>
      </p:ext>
    </p:extLst>
  </p:cSld>
  <p:clrMapOvr>
    <a:masterClrMapping/>
  </p:clrMapOvr>
  <mc:AlternateContent xmlns:mc="http://schemas.openxmlformats.org/markup-compatibility/2006">
    <mc:Choice xmlns:p14="http://schemas.microsoft.com/office/powerpoint/2010/main" Requires="p14">
      <p:transition spd="slow" p14:dur="900" advTm="21005">
        <p14:warp dir="in"/>
      </p:transition>
    </mc:Choice>
    <mc:Fallback>
      <p:transition spd="slow" advTm="2100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sp>
        <p:nvSpPr>
          <p:cNvPr id="3" name="Rectángulo 2"/>
          <p:cNvSpPr/>
          <p:nvPr/>
        </p:nvSpPr>
        <p:spPr>
          <a:xfrm>
            <a:off x="1676400" y="152400"/>
            <a:ext cx="5867400" cy="1143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4000" b="1" dirty="0">
                <a:solidFill>
                  <a:srgbClr val="FFC000"/>
                </a:solidFill>
              </a:rPr>
              <a:t>400 Superamerica Coupé Speciale (1959)</a:t>
            </a:r>
            <a:endParaRPr lang="es-VE" sz="4000" b="1" dirty="0">
              <a:solidFill>
                <a:srgbClr val="FFC000"/>
              </a:solidFill>
            </a:endParaRPr>
          </a:p>
        </p:txBody>
      </p:sp>
    </p:spTree>
    <p:custDataLst>
      <p:tags r:id="rId1"/>
    </p:custDataLst>
    <p:extLst>
      <p:ext uri="{BB962C8B-B14F-4D97-AF65-F5344CB8AC3E}">
        <p14:creationId xmlns:p14="http://schemas.microsoft.com/office/powerpoint/2010/main" val="2592994400"/>
      </p:ext>
    </p:extLst>
  </p:cSld>
  <p:clrMapOvr>
    <a:masterClrMapping/>
  </p:clrMapOvr>
  <mc:AlternateContent xmlns:mc="http://schemas.openxmlformats.org/markup-compatibility/2006">
    <mc:Choice xmlns:p14="http://schemas.microsoft.com/office/powerpoint/2010/main" Requires="p14">
      <p:transition spd="slow" p14:dur="1600" advTm="17287">
        <p14:prism isInverted="1"/>
      </p:transition>
    </mc:Choice>
    <mc:Fallback>
      <p:transition spd="slow" advTm="1728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81000"/>
            <a:ext cx="2852057" cy="2139043"/>
          </a:xfrm>
          <a:prstGeom prst="rect">
            <a:avLst/>
          </a:prstGeom>
        </p:spPr>
      </p:pic>
      <p:sp>
        <p:nvSpPr>
          <p:cNvPr id="3" name="Rectángulo 2"/>
          <p:cNvSpPr/>
          <p:nvPr/>
        </p:nvSpPr>
        <p:spPr>
          <a:xfrm>
            <a:off x="2438400" y="381000"/>
            <a:ext cx="6400800" cy="4953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VE" sz="2400" b="1" dirty="0"/>
              <a:t>La visión clásica del color rojo de la marca comercial del lujoso Ferrari se produjo  al no tener otra posibilidad de elección, pues cuando Ferrari se inició en el negocio de los autos de carrera, era obligatorio adherirse a las estipulaciones dadas por la Federación Internacional de Automóviles que decía que todos los autos de carreras italianos debían ser de color rojo. Hoy en día, puedes encontrar diseños de Ferrari en todos los colores, pero el color más popular del mercado sigue siendo el rojo.</a:t>
            </a:r>
          </a:p>
        </p:txBody>
      </p:sp>
    </p:spTree>
    <p:custDataLst>
      <p:tags r:id="rId1"/>
    </p:custDataLst>
    <p:extLst>
      <p:ext uri="{BB962C8B-B14F-4D97-AF65-F5344CB8AC3E}">
        <p14:creationId xmlns:p14="http://schemas.microsoft.com/office/powerpoint/2010/main" val="1980001271"/>
      </p:ext>
    </p:extLst>
  </p:cSld>
  <p:clrMapOvr>
    <a:masterClrMapping/>
  </p:clrMapOvr>
  <mc:AlternateContent xmlns:mc="http://schemas.openxmlformats.org/markup-compatibility/2006">
    <mc:Choice xmlns:p14="http://schemas.microsoft.com/office/powerpoint/2010/main" Requires="p14">
      <p:transition spd="slow" p14:dur="2000" advTm="30839"/>
    </mc:Choice>
    <mc:Fallback>
      <p:transition spd="slow" advTm="308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81000"/>
            <a:ext cx="2852057" cy="2139043"/>
          </a:xfrm>
          <a:prstGeom prst="rect">
            <a:avLst/>
          </a:prstGeom>
        </p:spPr>
      </p:pic>
      <p:sp>
        <p:nvSpPr>
          <p:cNvPr id="3" name="Rectángulo 2"/>
          <p:cNvSpPr/>
          <p:nvPr/>
        </p:nvSpPr>
        <p:spPr>
          <a:xfrm>
            <a:off x="2438400" y="0"/>
            <a:ext cx="6324600" cy="533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VE" sz="2800" b="1" dirty="0"/>
              <a:t>Siete de los más costosos carros vendidos son Ferrari, y por mucho tiempo el más costoso fue el Ferrari 275 GTB-4 NART Spyder de 1962, vendido en un total de 38 millones de dólares. El modelo actual más costoso es el Ferrari F60 América 2015, vendido en 2.5 millones de dólares. Sólo 10 fueron producidos.</a:t>
            </a:r>
          </a:p>
        </p:txBody>
      </p:sp>
    </p:spTree>
    <p:custDataLst>
      <p:tags r:id="rId1"/>
    </p:custDataLst>
    <p:extLst>
      <p:ext uri="{BB962C8B-B14F-4D97-AF65-F5344CB8AC3E}">
        <p14:creationId xmlns:p14="http://schemas.microsoft.com/office/powerpoint/2010/main" val="3463278484"/>
      </p:ext>
    </p:extLst>
  </p:cSld>
  <p:clrMapOvr>
    <a:masterClrMapping/>
  </p:clrMapOvr>
  <mc:AlternateContent xmlns:mc="http://schemas.openxmlformats.org/markup-compatibility/2006">
    <mc:Choice xmlns:p14="http://schemas.microsoft.com/office/powerpoint/2010/main" Requires="p14">
      <p:transition spd="slow" p14:dur="1500" advTm="28216">
        <p14:window dir="vert"/>
      </p:transition>
    </mc:Choice>
    <mc:Fallback>
      <p:transition spd="slow" advTm="2821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4" y="0"/>
            <a:ext cx="9134476" cy="6858000"/>
          </a:xfrm>
          <a:prstGeom prst="rect">
            <a:avLst/>
          </a:prstGeom>
        </p:spPr>
      </p:pic>
      <p:sp>
        <p:nvSpPr>
          <p:cNvPr id="3" name="Rectángulo 2"/>
          <p:cNvSpPr/>
          <p:nvPr/>
        </p:nvSpPr>
        <p:spPr>
          <a:xfrm>
            <a:off x="762000" y="304800"/>
            <a:ext cx="7543800" cy="2057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4800" b="1" dirty="0">
                <a:solidFill>
                  <a:srgbClr val="FFC000"/>
                </a:solidFill>
              </a:rPr>
              <a:t>250 GT Lusso Berlinetta (1962)</a:t>
            </a:r>
            <a:endParaRPr lang="es-VE" sz="4800" b="1" dirty="0">
              <a:solidFill>
                <a:srgbClr val="FFC000"/>
              </a:solidFill>
            </a:endParaRPr>
          </a:p>
        </p:txBody>
      </p:sp>
    </p:spTree>
    <p:custDataLst>
      <p:tags r:id="rId1"/>
    </p:custDataLst>
    <p:extLst>
      <p:ext uri="{BB962C8B-B14F-4D97-AF65-F5344CB8AC3E}">
        <p14:creationId xmlns:p14="http://schemas.microsoft.com/office/powerpoint/2010/main" val="3171413728"/>
      </p:ext>
    </p:extLst>
  </p:cSld>
  <p:clrMapOvr>
    <a:masterClrMapping/>
  </p:clrMapOvr>
  <p:transition spd="slow" advTm="20436">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sp>
        <p:nvSpPr>
          <p:cNvPr id="3" name="Rectángulo 2"/>
          <p:cNvSpPr/>
          <p:nvPr/>
        </p:nvSpPr>
        <p:spPr>
          <a:xfrm>
            <a:off x="1981200" y="457200"/>
            <a:ext cx="5486400" cy="228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7200" b="1" dirty="0">
                <a:solidFill>
                  <a:srgbClr val="FFC000"/>
                </a:solidFill>
              </a:rPr>
              <a:t>250 GTO (1962)</a:t>
            </a:r>
          </a:p>
        </p:txBody>
      </p:sp>
    </p:spTree>
    <p:custDataLst>
      <p:tags r:id="rId1"/>
    </p:custDataLst>
    <p:extLst>
      <p:ext uri="{BB962C8B-B14F-4D97-AF65-F5344CB8AC3E}">
        <p14:creationId xmlns:p14="http://schemas.microsoft.com/office/powerpoint/2010/main" val="32097379"/>
      </p:ext>
    </p:extLst>
  </p:cSld>
  <p:clrMapOvr>
    <a:masterClrMapping/>
  </p:clrMapOvr>
  <mc:AlternateContent xmlns:mc="http://schemas.openxmlformats.org/markup-compatibility/2006">
    <mc:Choice xmlns:p14="http://schemas.microsoft.com/office/powerpoint/2010/main" Requires="p14">
      <p:transition spd="slow" p14:dur="1600" advTm="16997">
        <p14:prism isContent="1" isInverted="1"/>
      </p:transition>
    </mc:Choice>
    <mc:Fallback>
      <p:transition spd="slow" advTm="1699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1828800" y="381000"/>
            <a:ext cx="5334000" cy="190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4800" b="1" dirty="0">
                <a:solidFill>
                  <a:srgbClr val="FFC000"/>
                </a:solidFill>
              </a:rPr>
              <a:t>Ferrari 275 GTB-4 Berlinetta (1966)</a:t>
            </a:r>
            <a:endParaRPr lang="es-VE" sz="4800" b="1" dirty="0">
              <a:solidFill>
                <a:srgbClr val="FFC000"/>
              </a:solidFill>
            </a:endParaRPr>
          </a:p>
        </p:txBody>
      </p:sp>
    </p:spTree>
    <p:custDataLst>
      <p:tags r:id="rId1"/>
    </p:custDataLst>
    <p:extLst>
      <p:ext uri="{BB962C8B-B14F-4D97-AF65-F5344CB8AC3E}">
        <p14:creationId xmlns:p14="http://schemas.microsoft.com/office/powerpoint/2010/main" val="3643005849"/>
      </p:ext>
    </p:extLst>
  </p:cSld>
  <p:clrMapOvr>
    <a:masterClrMapping/>
  </p:clrMapOvr>
  <p:transition spd="slow" advTm="16905">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sp>
        <p:nvSpPr>
          <p:cNvPr id="3" name="Rectángulo 2"/>
          <p:cNvSpPr/>
          <p:nvPr/>
        </p:nvSpPr>
        <p:spPr>
          <a:xfrm>
            <a:off x="1828800" y="381000"/>
            <a:ext cx="57912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6600" b="1" dirty="0">
                <a:solidFill>
                  <a:srgbClr val="FFC000"/>
                </a:solidFill>
              </a:rPr>
              <a:t>Dino 206 GT (1967)</a:t>
            </a:r>
          </a:p>
        </p:txBody>
      </p:sp>
    </p:spTree>
    <p:custDataLst>
      <p:tags r:id="rId1"/>
    </p:custDataLst>
    <p:extLst>
      <p:ext uri="{BB962C8B-B14F-4D97-AF65-F5344CB8AC3E}">
        <p14:creationId xmlns:p14="http://schemas.microsoft.com/office/powerpoint/2010/main" val="692082841"/>
      </p:ext>
    </p:extLst>
  </p:cSld>
  <p:clrMapOvr>
    <a:masterClrMapping/>
  </p:clrMapOvr>
  <mc:AlternateContent xmlns:mc="http://schemas.openxmlformats.org/markup-compatibility/2006">
    <mc:Choice xmlns:p14="http://schemas.microsoft.com/office/powerpoint/2010/main" Requires="p14">
      <p:transition spd="slow" p14:dur="1400" advTm="17071">
        <p14:doors dir="vert"/>
      </p:transition>
    </mc:Choice>
    <mc:Fallback>
      <p:transition spd="slow" advTm="1707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2133600" y="457200"/>
            <a:ext cx="5029200" cy="190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4800" b="1" dirty="0">
                <a:solidFill>
                  <a:srgbClr val="FFC000"/>
                </a:solidFill>
              </a:rPr>
              <a:t>Daytona GTB-4 (1968)</a:t>
            </a:r>
          </a:p>
        </p:txBody>
      </p:sp>
    </p:spTree>
    <p:custDataLst>
      <p:tags r:id="rId1"/>
    </p:custDataLst>
    <p:extLst>
      <p:ext uri="{BB962C8B-B14F-4D97-AF65-F5344CB8AC3E}">
        <p14:creationId xmlns:p14="http://schemas.microsoft.com/office/powerpoint/2010/main" val="2375380987"/>
      </p:ext>
    </p:extLst>
  </p:cSld>
  <p:clrMapOvr>
    <a:masterClrMapping/>
  </p:clrMapOvr>
  <mc:AlternateContent xmlns:mc="http://schemas.openxmlformats.org/markup-compatibility/2006">
    <mc:Choice xmlns:p14="http://schemas.microsoft.com/office/powerpoint/2010/main" Requires="p14">
      <p:transition spd="slow" p14:dur="2000" advTm="19017">
        <p14:prism isContent="1"/>
      </p:transition>
    </mc:Choice>
    <mc:Fallback>
      <p:transition spd="slow" advTm="1901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6" y="0"/>
            <a:ext cx="9212239" cy="6858000"/>
          </a:xfrm>
          <a:prstGeom prst="rect">
            <a:avLst/>
          </a:prstGeom>
        </p:spPr>
      </p:pic>
      <p:sp>
        <p:nvSpPr>
          <p:cNvPr id="3" name="Rectángulo 2"/>
          <p:cNvSpPr/>
          <p:nvPr/>
        </p:nvSpPr>
        <p:spPr>
          <a:xfrm>
            <a:off x="1676400" y="381000"/>
            <a:ext cx="6096000" cy="1752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6600" b="1" dirty="0">
                <a:solidFill>
                  <a:srgbClr val="FFC000"/>
                </a:solidFill>
              </a:rPr>
              <a:t>512 BB (1976)</a:t>
            </a:r>
          </a:p>
        </p:txBody>
      </p:sp>
    </p:spTree>
    <p:custDataLst>
      <p:tags r:id="rId1"/>
    </p:custDataLst>
    <p:extLst>
      <p:ext uri="{BB962C8B-B14F-4D97-AF65-F5344CB8AC3E}">
        <p14:creationId xmlns:p14="http://schemas.microsoft.com/office/powerpoint/2010/main" val="28464132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8964">
        <p15:prstTrans prst="fallOver"/>
      </p:transition>
    </mc:Choice>
    <mc:Fallback>
      <p:transition spd="slow" advTm="1896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sp>
        <p:nvSpPr>
          <p:cNvPr id="3" name="Rectángulo 2"/>
          <p:cNvSpPr/>
          <p:nvPr/>
        </p:nvSpPr>
        <p:spPr>
          <a:xfrm>
            <a:off x="2057400" y="381000"/>
            <a:ext cx="5257800" cy="2133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7200" b="1" dirty="0">
                <a:solidFill>
                  <a:srgbClr val="FFC000"/>
                </a:solidFill>
              </a:rPr>
              <a:t>288 GTO (1984)</a:t>
            </a:r>
          </a:p>
        </p:txBody>
      </p:sp>
    </p:spTree>
    <p:custDataLst>
      <p:tags r:id="rId1"/>
    </p:custDataLst>
    <p:extLst>
      <p:ext uri="{BB962C8B-B14F-4D97-AF65-F5344CB8AC3E}">
        <p14:creationId xmlns:p14="http://schemas.microsoft.com/office/powerpoint/2010/main" val="1017315096"/>
      </p:ext>
    </p:extLst>
  </p:cSld>
  <p:clrMapOvr>
    <a:masterClrMapping/>
  </p:clrMapOvr>
  <mc:AlternateContent xmlns:mc="http://schemas.openxmlformats.org/markup-compatibility/2006">
    <mc:Choice xmlns:p14="http://schemas.microsoft.com/office/powerpoint/2010/main" Requires="p14">
      <p:transition spd="slow" p14:dur="1200" advTm="19281">
        <p14:prism/>
      </p:transition>
    </mc:Choice>
    <mc:Fallback>
      <p:transition spd="slow" advTm="1928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81000"/>
            <a:ext cx="2852057" cy="2139043"/>
          </a:xfrm>
          <a:prstGeom prst="rect">
            <a:avLst/>
          </a:prstGeom>
        </p:spPr>
      </p:pic>
      <p:sp>
        <p:nvSpPr>
          <p:cNvPr id="3" name="Rectángulo 2"/>
          <p:cNvSpPr/>
          <p:nvPr/>
        </p:nvSpPr>
        <p:spPr>
          <a:xfrm>
            <a:off x="2590800" y="381000"/>
            <a:ext cx="6248400" cy="4876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VE" sz="3200" b="1" dirty="0"/>
              <a:t>En 2002, Ferrari creó su modelo ''Enzo'' como tributo a su fundador. El carro deportivo fue diseñado usando la tecnología de los autos de la Fórmula 1, lo que significa que eran muy rápido y de alto rendimiento</a:t>
            </a:r>
            <a:r>
              <a:rPr lang="es-VE" dirty="0"/>
              <a:t>.</a:t>
            </a:r>
            <a:endParaRPr lang="es-VE" dirty="0"/>
          </a:p>
        </p:txBody>
      </p:sp>
    </p:spTree>
    <p:custDataLst>
      <p:tags r:id="rId1"/>
    </p:custDataLst>
    <p:extLst>
      <p:ext uri="{BB962C8B-B14F-4D97-AF65-F5344CB8AC3E}">
        <p14:creationId xmlns:p14="http://schemas.microsoft.com/office/powerpoint/2010/main" val="246436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30248">
        <p15:prstTrans prst="drape"/>
      </p:transition>
    </mc:Choice>
    <mc:Fallback>
      <p:transition spd="slow" advTm="3024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289" y="0"/>
            <a:ext cx="9231923" cy="6858000"/>
          </a:xfrm>
          <a:prstGeom prst="rect">
            <a:avLst/>
          </a:prstGeom>
        </p:spPr>
      </p:pic>
      <p:sp>
        <p:nvSpPr>
          <p:cNvPr id="3" name="Rectángulo 2"/>
          <p:cNvSpPr/>
          <p:nvPr/>
        </p:nvSpPr>
        <p:spPr>
          <a:xfrm>
            <a:off x="1600200" y="304800"/>
            <a:ext cx="6096000" cy="990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4800" b="1" dirty="0">
                <a:solidFill>
                  <a:srgbClr val="FFC000"/>
                </a:solidFill>
              </a:rPr>
              <a:t>Enzo Ferrari (2002)</a:t>
            </a:r>
          </a:p>
        </p:txBody>
      </p:sp>
    </p:spTree>
    <p:custDataLst>
      <p:tags r:id="rId1"/>
    </p:custDataLst>
    <p:extLst>
      <p:ext uri="{BB962C8B-B14F-4D97-AF65-F5344CB8AC3E}">
        <p14:creationId xmlns:p14="http://schemas.microsoft.com/office/powerpoint/2010/main" val="3125844724"/>
      </p:ext>
    </p:extLst>
  </p:cSld>
  <p:clrMapOvr>
    <a:masterClrMapping/>
  </p:clrMapOvr>
  <mc:AlternateContent xmlns:mc="http://schemas.openxmlformats.org/markup-compatibility/2006">
    <mc:Choice xmlns:p14="http://schemas.microsoft.com/office/powerpoint/2010/main" Requires="p14">
      <p:transition spd="slow" p14:dur="1400" advTm="16486">
        <p14:ripple/>
      </p:transition>
    </mc:Choice>
    <mc:Fallback>
      <p:transition spd="slow" advTm="1648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sp>
        <p:nvSpPr>
          <p:cNvPr id="3" name="Rectángulo 2"/>
          <p:cNvSpPr/>
          <p:nvPr/>
        </p:nvSpPr>
        <p:spPr>
          <a:xfrm>
            <a:off x="2057400" y="152400"/>
            <a:ext cx="5181600" cy="1676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6000" b="1" dirty="0">
                <a:solidFill>
                  <a:srgbClr val="FFC000"/>
                </a:solidFill>
              </a:rPr>
              <a:t>458 Spyder (2011)</a:t>
            </a:r>
          </a:p>
        </p:txBody>
      </p:sp>
    </p:spTree>
    <p:custDataLst>
      <p:tags r:id="rId1"/>
    </p:custDataLst>
    <p:extLst>
      <p:ext uri="{BB962C8B-B14F-4D97-AF65-F5344CB8AC3E}">
        <p14:creationId xmlns:p14="http://schemas.microsoft.com/office/powerpoint/2010/main" val="38847979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8984">
        <p15:prstTrans prst="fracture"/>
      </p:transition>
    </mc:Choice>
    <mc:Fallback>
      <p:transition spd="slow" advTm="1898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a:ln>
            <a:noFill/>
          </a:ln>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81000"/>
            <a:ext cx="2852057" cy="2139043"/>
          </a:xfrm>
          <a:prstGeom prst="rect">
            <a:avLst/>
          </a:prstGeom>
        </p:spPr>
      </p:pic>
      <p:sp>
        <p:nvSpPr>
          <p:cNvPr id="3" name="Rectángulo 2"/>
          <p:cNvSpPr/>
          <p:nvPr/>
        </p:nvSpPr>
        <p:spPr>
          <a:xfrm>
            <a:off x="2514600" y="0"/>
            <a:ext cx="6324600" cy="6248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VE" sz="2000" b="1" dirty="0"/>
              <a:t>En 2013, Ferrari anunció su plan de limitar el número de automóviles que se producen al año para evadir la disolución de la marca. Ellos decidieron bajar la producción anual  a tan sólo 7.000 coches, pero debido a la alta demanda la levantaron a 7.200 en 2014,  y hay planes para aumentar nuevamente la producción hasta 10.000 en los próximos años.  El logo del caballo rampante constituye un gran negocio, no sólo como la marca de los famosos coches de lujo, sino en la ropa, relojería, joyas, y otros productos que la compañía vende en aproximadamente 1.5 billones de dólares anuales</a:t>
            </a:r>
            <a:r>
              <a:rPr lang="es-VE" b="1" dirty="0"/>
              <a:t>.</a:t>
            </a:r>
          </a:p>
        </p:txBody>
      </p:sp>
    </p:spTree>
    <p:custDataLst>
      <p:tags r:id="rId1"/>
    </p:custDataLst>
    <p:extLst>
      <p:ext uri="{BB962C8B-B14F-4D97-AF65-F5344CB8AC3E}">
        <p14:creationId xmlns:p14="http://schemas.microsoft.com/office/powerpoint/2010/main" val="1364652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Tm="36473">
        <p15:prstTrans prst="pageCurlDouble"/>
      </p:transition>
    </mc:Choice>
    <mc:Fallback>
      <p:transition spd="slow" advTm="3647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sp>
        <p:nvSpPr>
          <p:cNvPr id="3" name="Rectángulo 2"/>
          <p:cNvSpPr/>
          <p:nvPr/>
        </p:nvSpPr>
        <p:spPr>
          <a:xfrm>
            <a:off x="1447800" y="457200"/>
            <a:ext cx="6019800" cy="2133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7200" b="1" dirty="0">
                <a:solidFill>
                  <a:srgbClr val="FFFF00"/>
                </a:solidFill>
              </a:rPr>
              <a:t>F70 </a:t>
            </a:r>
            <a:r>
              <a:rPr lang="es-VE" sz="7200" b="1" dirty="0" err="1">
                <a:solidFill>
                  <a:srgbClr val="FFFF00"/>
                </a:solidFill>
              </a:rPr>
              <a:t>LaFerrari</a:t>
            </a:r>
            <a:r>
              <a:rPr lang="es-VE" sz="7200" b="1" dirty="0">
                <a:solidFill>
                  <a:srgbClr val="FFFF00"/>
                </a:solidFill>
              </a:rPr>
              <a:t> (2013)</a:t>
            </a:r>
          </a:p>
        </p:txBody>
      </p:sp>
    </p:spTree>
    <p:custDataLst>
      <p:tags r:id="rId1"/>
    </p:custDataLst>
    <p:extLst>
      <p:ext uri="{BB962C8B-B14F-4D97-AF65-F5344CB8AC3E}">
        <p14:creationId xmlns:p14="http://schemas.microsoft.com/office/powerpoint/2010/main" val="1499977094"/>
      </p:ext>
    </p:extLst>
  </p:cSld>
  <p:clrMapOvr>
    <a:masterClrMapping/>
  </p:clrMapOvr>
  <mc:AlternateContent xmlns:mc="http://schemas.openxmlformats.org/markup-compatibility/2006">
    <mc:Choice xmlns:p14="http://schemas.microsoft.com/office/powerpoint/2010/main" Requires="p14">
      <p:transition spd="slow" p14:dur="3000" advTm="22706">
        <p14:shred/>
      </p:transition>
    </mc:Choice>
    <mc:Fallback>
      <p:transition spd="slow" advTm="2270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1905000" y="5181600"/>
            <a:ext cx="5486400" cy="609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800" b="1" dirty="0" smtClean="0">
                <a:solidFill>
                  <a:srgbClr val="FFC000"/>
                </a:solidFill>
              </a:rPr>
              <a:t>FERRARI F1 EDICION 2015</a:t>
            </a:r>
            <a:endParaRPr lang="es-VE" sz="2800" b="1" dirty="0">
              <a:solidFill>
                <a:srgbClr val="FFC000"/>
              </a:solidFill>
            </a:endParaRPr>
          </a:p>
        </p:txBody>
      </p:sp>
    </p:spTree>
    <p:custDataLst>
      <p:tags r:id="rId1"/>
    </p:custDataLst>
    <p:extLst>
      <p:ext uri="{BB962C8B-B14F-4D97-AF65-F5344CB8AC3E}">
        <p14:creationId xmlns:p14="http://schemas.microsoft.com/office/powerpoint/2010/main" val="2940433748"/>
      </p:ext>
    </p:extLst>
  </p:cSld>
  <p:clrMapOvr>
    <a:masterClrMapping/>
  </p:clrMapOvr>
  <mc:AlternateContent xmlns:mc="http://schemas.openxmlformats.org/markup-compatibility/2006">
    <mc:Choice xmlns:p14="http://schemas.microsoft.com/office/powerpoint/2010/main" Requires="p14">
      <p:transition spd="slow" p14:dur="4400" advTm="17003">
        <p14:honeycomb/>
      </p:transition>
    </mc:Choice>
    <mc:Fallback>
      <p:transition spd="slow" advTm="1700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31319906"/>
      </p:ext>
    </p:extLst>
  </p:cSld>
  <p:clrMapOvr>
    <a:masterClrMapping/>
  </p:clrMapOvr>
  <mc:AlternateContent xmlns:mc="http://schemas.openxmlformats.org/markup-compatibility/2006">
    <mc:Choice xmlns:p14="http://schemas.microsoft.com/office/powerpoint/2010/main" Requires="p14">
      <p:transition spd="slow" p14:dur="1500" advTm="10856">
        <p:split orient="vert"/>
      </p:transition>
    </mc:Choice>
    <mc:Fallback>
      <p:transition spd="slow" advTm="10856">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3074"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VE" altLang="es-VE"/>
          </a:p>
        </p:txBody>
      </p:sp>
      <p:sp>
        <p:nvSpPr>
          <p:cNvPr id="3075"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s-VE" altLang="es-VE"/>
          </a:p>
        </p:txBody>
      </p:sp>
      <p:pic>
        <p:nvPicPr>
          <p:cNvPr id="3076"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 altLang="es-VE" sz="6000" b="1">
                <a:latin typeface="Kristen ITC" panose="03050502040202030202" pitchFamily="66" charset="0"/>
              </a:rPr>
              <a:t>¿Te ha gustado?</a:t>
            </a:r>
            <a:r>
              <a:rPr lang="es-ES" altLang="es-VE" sz="4800">
                <a:latin typeface="Kristen ITC" panose="03050502040202030202" pitchFamily="66" charset="0"/>
              </a:rPr>
              <a:t> </a:t>
            </a:r>
            <a:br>
              <a:rPr lang="es-ES" altLang="es-VE" sz="4800">
                <a:latin typeface="Kristen ITC" panose="03050502040202030202" pitchFamily="66" charset="0"/>
              </a:rPr>
            </a:br>
            <a:r>
              <a:rPr lang="es-ES" altLang="es-VE" sz="4400">
                <a:latin typeface="Kristen ITC" panose="03050502040202030202" pitchFamily="66" charset="0"/>
              </a:rPr>
              <a:t>Puedes ver más entrando </a:t>
            </a:r>
            <a:br>
              <a:rPr lang="es-ES" altLang="es-VE" sz="4400">
                <a:latin typeface="Kristen ITC" panose="03050502040202030202" pitchFamily="66" charset="0"/>
              </a:rPr>
            </a:br>
            <a:r>
              <a:rPr lang="es-ES" altLang="es-VE" sz="4400" b="1">
                <a:solidFill>
                  <a:srgbClr val="40F903"/>
                </a:solidFill>
                <a:latin typeface="Kristen ITC" panose="03050502040202030202" pitchFamily="66" charset="0"/>
                <a:hlinkClick r:id="rId2"/>
              </a:rPr>
              <a:t>Aquí</a:t>
            </a:r>
            <a:endParaRPr lang="es-ES" altLang="es-VE" sz="4400" b="1">
              <a:solidFill>
                <a:srgbClr val="40F903"/>
              </a:solidFill>
              <a:latin typeface="Kristen ITC" panose="03050502040202030202" pitchFamily="66" charset="0"/>
            </a:endParaRPr>
          </a:p>
        </p:txBody>
      </p:sp>
      <p:sp>
        <p:nvSpPr>
          <p:cNvPr id="3078"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altLang="es-VE" b="1">
                <a:latin typeface="Kristen ITC" panose="03050502040202030202" pitchFamily="66" charset="0"/>
              </a:rPr>
              <a:t>Además puedes recibir powerpoints en tu correo electrónico suscribiéndote aquí:</a:t>
            </a:r>
            <a:r>
              <a:rPr lang="es-ES_tradnl" altLang="es-VE" b="1">
                <a:solidFill>
                  <a:srgbClr val="0066FF"/>
                </a:solidFill>
              </a:rPr>
              <a:t> </a:t>
            </a:r>
          </a:p>
          <a:p>
            <a:pPr eaLnBrk="1" hangingPunct="1">
              <a:spcBef>
                <a:spcPct val="50000"/>
              </a:spcBef>
            </a:pPr>
            <a:endParaRPr lang="es-ES" altLang="es-VE" b="1">
              <a:solidFill>
                <a:srgbClr val="0066FF"/>
              </a:solidFill>
            </a:endParaRPr>
          </a:p>
        </p:txBody>
      </p:sp>
      <p:pic>
        <p:nvPicPr>
          <p:cNvPr id="3079"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1"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2"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3"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4000" advTm="10885">
        <p14:vortex dir="r"/>
      </p:transition>
    </mc:Choice>
    <mc:Fallback>
      <p:transition spd="slow" advTm="10885">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1"/>
</p:tagLst>
</file>

<file path=ppt/tags/tag2.xml><?xml version="1.0" encoding="utf-8"?>
<p:tagLst xmlns:a="http://schemas.openxmlformats.org/drawingml/2006/main" xmlns:r="http://schemas.openxmlformats.org/officeDocument/2006/relationships" xmlns:p="http://schemas.openxmlformats.org/presentationml/2006/main">
  <p:tag name="TIMING" val="|4"/>
</p:tagLst>
</file>

<file path=ppt/tags/tag3.xml><?xml version="1.0" encoding="utf-8"?>
<p:tagLst xmlns:a="http://schemas.openxmlformats.org/drawingml/2006/main" xmlns:r="http://schemas.openxmlformats.org/officeDocument/2006/relationships" xmlns:p="http://schemas.openxmlformats.org/presentationml/2006/main">
  <p:tag name="TIMING" val="|1.7|3.8"/>
</p:tagLst>
</file>

<file path=ppt/tags/tag4.xml><?xml version="1.0" encoding="utf-8"?>
<p:tagLst xmlns:a="http://schemas.openxmlformats.org/drawingml/2006/main" xmlns:r="http://schemas.openxmlformats.org/officeDocument/2006/relationships" xmlns:p="http://schemas.openxmlformats.org/presentationml/2006/main">
  <p:tag name="TIMING" val="|3.6"/>
</p:tagLst>
</file>

<file path=ppt/tags/tag5.xml><?xml version="1.0" encoding="utf-8"?>
<p:tagLst xmlns:a="http://schemas.openxmlformats.org/drawingml/2006/main" xmlns:r="http://schemas.openxmlformats.org/officeDocument/2006/relationships" xmlns:p="http://schemas.openxmlformats.org/presentationml/2006/main">
  <p:tag name="TIMING" val="|1.4|4.7"/>
</p:tagLst>
</file>

<file path=ppt/tags/tag6.xml><?xml version="1.0" encoding="utf-8"?>
<p:tagLst xmlns:a="http://schemas.openxmlformats.org/drawingml/2006/main" xmlns:r="http://schemas.openxmlformats.org/officeDocument/2006/relationships" xmlns:p="http://schemas.openxmlformats.org/presentationml/2006/main">
  <p:tag name="TIMING" val="|1.1|5"/>
</p:tagLst>
</file>

<file path=ppt/tags/tag7.xml><?xml version="1.0" encoding="utf-8"?>
<p:tagLst xmlns:a="http://schemas.openxmlformats.org/drawingml/2006/main" xmlns:r="http://schemas.openxmlformats.org/officeDocument/2006/relationships" xmlns:p="http://schemas.openxmlformats.org/presentationml/2006/main">
  <p:tag name="TIMING" val="|1.9"/>
</p:tagLst>
</file>

<file path=ppt/tags/tag8.xml><?xml version="1.0" encoding="utf-8"?>
<p:tagLst xmlns:a="http://schemas.openxmlformats.org/drawingml/2006/main" xmlns:r="http://schemas.openxmlformats.org/officeDocument/2006/relationships" xmlns:p="http://schemas.openxmlformats.org/presentationml/2006/main">
  <p:tag name="TIMING" val="|1.3|4.2"/>
</p:tagLst>
</file>

<file path=ppt/tags/tag9.xml><?xml version="1.0" encoding="utf-8"?>
<p:tagLst xmlns:a="http://schemas.openxmlformats.org/drawingml/2006/main" xmlns:r="http://schemas.openxmlformats.org/officeDocument/2006/relationships" xmlns:p="http://schemas.openxmlformats.org/presentationml/2006/main">
  <p:tag name="TIMING" val="|3.3"/>
</p:tagLst>
</file>

<file path=ppt/tags/tag10.xml><?xml version="1.0" encoding="utf-8"?>
<p:tagLst xmlns:a="http://schemas.openxmlformats.org/drawingml/2006/main" xmlns:r="http://schemas.openxmlformats.org/officeDocument/2006/relationships" xmlns:p="http://schemas.openxmlformats.org/presentationml/2006/main">
  <p:tag name="TIMING" val="|3.9"/>
</p:tagLst>
</file>

<file path=ppt/tags/tag11.xml><?xml version="1.0" encoding="utf-8"?>
<p:tagLst xmlns:a="http://schemas.openxmlformats.org/drawingml/2006/main" xmlns:r="http://schemas.openxmlformats.org/officeDocument/2006/relationships" xmlns:p="http://schemas.openxmlformats.org/presentationml/2006/main">
  <p:tag name="TIMING" val="|3.6|5.1"/>
</p:tagLst>
</file>

<file path=ppt/tags/tag12.xml><?xml version="1.0" encoding="utf-8"?>
<p:tagLst xmlns:a="http://schemas.openxmlformats.org/drawingml/2006/main" xmlns:r="http://schemas.openxmlformats.org/officeDocument/2006/relationships" xmlns:p="http://schemas.openxmlformats.org/presentationml/2006/main">
  <p:tag name="TIMING" val="|4.9"/>
</p:tagLst>
</file>

<file path=ppt/tags/tag13.xml><?xml version="1.0" encoding="utf-8"?>
<p:tagLst xmlns:a="http://schemas.openxmlformats.org/drawingml/2006/main" xmlns:r="http://schemas.openxmlformats.org/officeDocument/2006/relationships" xmlns:p="http://schemas.openxmlformats.org/presentationml/2006/main">
  <p:tag name="TIMING" val="|5.8"/>
</p:tagLst>
</file>

<file path=ppt/tags/tag14.xml><?xml version="1.0" encoding="utf-8"?>
<p:tagLst xmlns:a="http://schemas.openxmlformats.org/drawingml/2006/main" xmlns:r="http://schemas.openxmlformats.org/officeDocument/2006/relationships" xmlns:p="http://schemas.openxmlformats.org/presentationml/2006/main">
  <p:tag name="TIMING" val="|2.9|4.9"/>
</p:tagLst>
</file>

<file path=ppt/tags/tag15.xml><?xml version="1.0" encoding="utf-8"?>
<p:tagLst xmlns:a="http://schemas.openxmlformats.org/drawingml/2006/main" xmlns:r="http://schemas.openxmlformats.org/officeDocument/2006/relationships" xmlns:p="http://schemas.openxmlformats.org/presentationml/2006/main">
  <p:tag name="TIMING" val="|3.1|4.7"/>
</p:tagLst>
</file>

<file path=ppt/tags/tag16.xml><?xml version="1.0" encoding="utf-8"?>
<p:tagLst xmlns:a="http://schemas.openxmlformats.org/drawingml/2006/main" xmlns:r="http://schemas.openxmlformats.org/officeDocument/2006/relationships" xmlns:p="http://schemas.openxmlformats.org/presentationml/2006/main">
  <p:tag name="TIMING" val="|4.7"/>
</p:tagLst>
</file>

<file path=ppt/tags/tag17.xml><?xml version="1.0" encoding="utf-8"?>
<p:tagLst xmlns:a="http://schemas.openxmlformats.org/drawingml/2006/main" xmlns:r="http://schemas.openxmlformats.org/officeDocument/2006/relationships" xmlns:p="http://schemas.openxmlformats.org/presentationml/2006/main">
  <p:tag name="TIMING" val="|3.9"/>
</p:tagLst>
</file>

<file path=ppt/tags/tag18.xml><?xml version="1.0" encoding="utf-8"?>
<p:tagLst xmlns:a="http://schemas.openxmlformats.org/drawingml/2006/main" xmlns:r="http://schemas.openxmlformats.org/officeDocument/2006/relationships" xmlns:p="http://schemas.openxmlformats.org/presentationml/2006/main">
  <p:tag name="TIMING" val="|3.8"/>
</p:tagLst>
</file>

<file path=ppt/tags/tag19.xml><?xml version="1.0" encoding="utf-8"?>
<p:tagLst xmlns:a="http://schemas.openxmlformats.org/drawingml/2006/main" xmlns:r="http://schemas.openxmlformats.org/officeDocument/2006/relationships" xmlns:p="http://schemas.openxmlformats.org/presentationml/2006/main">
  <p:tag name="TIMING" val="|4.1"/>
</p:tagLst>
</file>

<file path=ppt/tags/tag20.xml><?xml version="1.0" encoding="utf-8"?>
<p:tagLst xmlns:a="http://schemas.openxmlformats.org/drawingml/2006/main" xmlns:r="http://schemas.openxmlformats.org/officeDocument/2006/relationships" xmlns:p="http://schemas.openxmlformats.org/presentationml/2006/main">
  <p:tag name="TIMING" val="|4.5"/>
</p:tagLst>
</file>

<file path=ppt/tags/tag21.xml><?xml version="1.0" encoding="utf-8"?>
<p:tagLst xmlns:a="http://schemas.openxmlformats.org/drawingml/2006/main" xmlns:r="http://schemas.openxmlformats.org/officeDocument/2006/relationships" xmlns:p="http://schemas.openxmlformats.org/presentationml/2006/main">
  <p:tag name="TIMING" val="|3.9"/>
</p:tagLst>
</file>

<file path=ppt/tags/tag22.xml><?xml version="1.0" encoding="utf-8"?>
<p:tagLst xmlns:a="http://schemas.openxmlformats.org/drawingml/2006/main" xmlns:r="http://schemas.openxmlformats.org/officeDocument/2006/relationships" xmlns:p="http://schemas.openxmlformats.org/presentationml/2006/main">
  <p:tag name="TIMING" val="|4.3"/>
</p:tagLst>
</file>

<file path=ppt/tags/tag23.xml><?xml version="1.0" encoding="utf-8"?>
<p:tagLst xmlns:a="http://schemas.openxmlformats.org/drawingml/2006/main" xmlns:r="http://schemas.openxmlformats.org/officeDocument/2006/relationships" xmlns:p="http://schemas.openxmlformats.org/presentationml/2006/main">
  <p:tag name="TIMING" val="|3.1|6.7"/>
</p:tagLst>
</file>

<file path=ppt/tags/tag24.xml><?xml version="1.0" encoding="utf-8"?>
<p:tagLst xmlns:a="http://schemas.openxmlformats.org/drawingml/2006/main" xmlns:r="http://schemas.openxmlformats.org/officeDocument/2006/relationships" xmlns:p="http://schemas.openxmlformats.org/presentationml/2006/main">
  <p:tag name="TIMING" val="|3.6"/>
</p:tagLst>
</file>

<file path=ppt/tags/tag25.xml><?xml version="1.0" encoding="utf-8"?>
<p:tagLst xmlns:a="http://schemas.openxmlformats.org/drawingml/2006/main" xmlns:r="http://schemas.openxmlformats.org/officeDocument/2006/relationships" xmlns:p="http://schemas.openxmlformats.org/presentationml/2006/main">
  <p:tag name="TIMING" val="|3.8"/>
</p:tagLst>
</file>

<file path=ppt/tags/tag26.xml><?xml version="1.0" encoding="utf-8"?>
<p:tagLst xmlns:a="http://schemas.openxmlformats.org/drawingml/2006/main" xmlns:r="http://schemas.openxmlformats.org/officeDocument/2006/relationships" xmlns:p="http://schemas.openxmlformats.org/presentationml/2006/main">
  <p:tag name="TIMING" val="|2.2|8.2"/>
</p:tagLst>
</file>

<file path=ppt/tags/tag27.xml><?xml version="1.0" encoding="utf-8"?>
<p:tagLst xmlns:a="http://schemas.openxmlformats.org/drawingml/2006/main" xmlns:r="http://schemas.openxmlformats.org/officeDocument/2006/relationships" xmlns:p="http://schemas.openxmlformats.org/presentationml/2006/main">
  <p:tag name="TIMING" val="|4.3"/>
</p:tagLst>
</file>

<file path=ppt/tags/tag28.xml><?xml version="1.0" encoding="utf-8"?>
<p:tagLst xmlns:a="http://schemas.openxmlformats.org/drawingml/2006/main" xmlns:r="http://schemas.openxmlformats.org/officeDocument/2006/relationships" xmlns:p="http://schemas.openxmlformats.org/presentationml/2006/main">
  <p:tag name="TIMING" val="|4.1"/>
</p:tagLst>
</file>

<file path=ppt/theme/theme1.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1091</TotalTime>
  <Words>421</Words>
  <Application>Microsoft Office PowerPoint</Application>
  <PresentationFormat>Presentación en pantalla (4:3)</PresentationFormat>
  <Paragraphs>30</Paragraphs>
  <Slides>30</Slides>
  <Notes>0</Notes>
  <HiddenSlides>0</HiddenSlides>
  <MMClips>1</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30</vt:i4>
      </vt:variant>
    </vt:vector>
  </HeadingPairs>
  <TitlesOfParts>
    <vt:vector size="33" baseType="lpstr">
      <vt:lpstr>Arial</vt:lpstr>
      <vt:lpstr>Kristen ITC</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Base>http://www.mispps.com</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Logo de Mispps.com</dc:title>
  <dc:creator>Mispps</dc:creator>
  <cp:lastModifiedBy>Vicente</cp:lastModifiedBy>
  <cp:revision>89</cp:revision>
  <cp:lastPrinted>1601-01-01T00:00:00Z</cp:lastPrinted>
  <dcterms:created xsi:type="dcterms:W3CDTF">2015-02-14T17:45:45Z</dcterms:created>
  <dcterms:modified xsi:type="dcterms:W3CDTF">2015-11-07T19:19:43Z</dcterms:modified>
  <cp:category>Ocio</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