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6"/>
  </p:notesMasterIdLst>
  <p:sldIdLst>
    <p:sldId id="377" r:id="rId3"/>
    <p:sldId id="375" r:id="rId4"/>
    <p:sldId id="313" r:id="rId5"/>
    <p:sldId id="314" r:id="rId6"/>
    <p:sldId id="315" r:id="rId7"/>
    <p:sldId id="316" r:id="rId8"/>
    <p:sldId id="317" r:id="rId9"/>
    <p:sldId id="318" r:id="rId10"/>
    <p:sldId id="319" r:id="rId11"/>
    <p:sldId id="320" r:id="rId12"/>
    <p:sldId id="321" r:id="rId13"/>
    <p:sldId id="322" r:id="rId14"/>
    <p:sldId id="323" r:id="rId15"/>
    <p:sldId id="324" r:id="rId16"/>
    <p:sldId id="325" r:id="rId17"/>
    <p:sldId id="326" r:id="rId18"/>
    <p:sldId id="327" r:id="rId19"/>
    <p:sldId id="328" r:id="rId20"/>
    <p:sldId id="329" r:id="rId21"/>
    <p:sldId id="330" r:id="rId22"/>
    <p:sldId id="331" r:id="rId23"/>
    <p:sldId id="332" r:id="rId24"/>
    <p:sldId id="333" r:id="rId25"/>
    <p:sldId id="335" r:id="rId26"/>
    <p:sldId id="336" r:id="rId27"/>
    <p:sldId id="337" r:id="rId28"/>
    <p:sldId id="338" r:id="rId29"/>
    <p:sldId id="339" r:id="rId30"/>
    <p:sldId id="372" r:id="rId31"/>
    <p:sldId id="341" r:id="rId32"/>
    <p:sldId id="342" r:id="rId33"/>
    <p:sldId id="343" r:id="rId34"/>
    <p:sldId id="376" r:id="rId35"/>
    <p:sldId id="344" r:id="rId36"/>
    <p:sldId id="345" r:id="rId37"/>
    <p:sldId id="346" r:id="rId38"/>
    <p:sldId id="347" r:id="rId39"/>
    <p:sldId id="348" r:id="rId40"/>
    <p:sldId id="349" r:id="rId41"/>
    <p:sldId id="350" r:id="rId42"/>
    <p:sldId id="351" r:id="rId43"/>
    <p:sldId id="352" r:id="rId44"/>
    <p:sldId id="353" r:id="rId45"/>
    <p:sldId id="354" r:id="rId46"/>
    <p:sldId id="355" r:id="rId47"/>
    <p:sldId id="356" r:id="rId48"/>
    <p:sldId id="357" r:id="rId49"/>
    <p:sldId id="358" r:id="rId50"/>
    <p:sldId id="359" r:id="rId51"/>
    <p:sldId id="360" r:id="rId52"/>
    <p:sldId id="361" r:id="rId53"/>
    <p:sldId id="362" r:id="rId54"/>
    <p:sldId id="363" r:id="rId55"/>
    <p:sldId id="364" r:id="rId56"/>
    <p:sldId id="365" r:id="rId57"/>
    <p:sldId id="366" r:id="rId58"/>
    <p:sldId id="367" r:id="rId59"/>
    <p:sldId id="369" r:id="rId60"/>
    <p:sldId id="370" r:id="rId61"/>
    <p:sldId id="373" r:id="rId62"/>
    <p:sldId id="374" r:id="rId63"/>
    <p:sldId id="312" r:id="rId64"/>
    <p:sldId id="378" r:id="rId65"/>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aSHiHD3ATDJBx0cSTOJUIg==" hashData="/ticvqP+45HINteKkBBifioBJAg="/>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3A525"/>
    <a:srgbClr val="F5D3B1"/>
    <a:srgbClr val="EDB277"/>
    <a:srgbClr val="943677"/>
    <a:srgbClr val="580000"/>
    <a:srgbClr val="00FF0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27" autoAdjust="0"/>
    <p:restoredTop sz="94660"/>
  </p:normalViewPr>
  <p:slideViewPr>
    <p:cSldViewPr>
      <p:cViewPr>
        <p:scale>
          <a:sx n="60" d="100"/>
          <a:sy n="60" d="100"/>
        </p:scale>
        <p:origin x="610" y="413"/>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7510AB27-4D55-476B-A0A9-94A35B3F921C}" type="datetimeFigureOut">
              <a:rPr lang="es-ES"/>
              <a:pPr/>
              <a:t>20/07/2025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24928048-0024-4F69-AA76-5DC2FC151430}"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45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4516" name="3 Marcador de número de diapositiva"/>
          <p:cNvSpPr>
            <a:spLocks noGrp="1"/>
          </p:cNvSpPr>
          <p:nvPr>
            <p:ph type="sldNum" sz="quarter" idx="5"/>
          </p:nvPr>
        </p:nvSpPr>
        <p:spPr bwMode="auto">
          <a:noFill/>
          <a:ln>
            <a:miter lim="800000"/>
            <a:headEnd/>
            <a:tailEnd/>
          </a:ln>
        </p:spPr>
        <p:txBody>
          <a:bodyPr/>
          <a:lstStyle/>
          <a:p>
            <a:fld id="{98AE1957-53B5-47CE-8F1B-2B746C604E3A}" type="slidenum">
              <a:rPr lang="es-ES"/>
              <a:pPr/>
              <a:t>51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553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5540" name="3 Marcador de número de diapositiva"/>
          <p:cNvSpPr>
            <a:spLocks noGrp="1"/>
          </p:cNvSpPr>
          <p:nvPr>
            <p:ph type="sldNum" sz="quarter" idx="5"/>
          </p:nvPr>
        </p:nvSpPr>
        <p:spPr bwMode="auto">
          <a:noFill/>
          <a:ln>
            <a:miter lim="800000"/>
            <a:headEnd/>
            <a:tailEnd/>
          </a:ln>
        </p:spPr>
        <p:txBody>
          <a:bodyPr/>
          <a:lstStyle/>
          <a:p>
            <a:fld id="{EE4D5104-8E8A-4A2E-A3E9-B8F5DCC314AB}" type="slidenum">
              <a:rPr lang="es-ES"/>
              <a:pPr/>
              <a:t>52</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656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6564" name="3 Marcador de número de diapositiva"/>
          <p:cNvSpPr>
            <a:spLocks noGrp="1"/>
          </p:cNvSpPr>
          <p:nvPr>
            <p:ph type="sldNum" sz="quarter" idx="5"/>
          </p:nvPr>
        </p:nvSpPr>
        <p:spPr bwMode="auto">
          <a:noFill/>
          <a:ln>
            <a:miter lim="800000"/>
            <a:headEnd/>
            <a:tailEnd/>
          </a:ln>
        </p:spPr>
        <p:txBody>
          <a:bodyPr/>
          <a:lstStyle/>
          <a:p>
            <a:fld id="{AE7EAE1F-A1A1-49D2-B44A-EC766B7FD6D1}" type="slidenum">
              <a:rPr lang="es-ES"/>
              <a:pPr/>
              <a:t>59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1ACA7DEC-9716-48E0-B59C-D8ABBB5249B2}" type="datetimeFigureOut">
              <a:rPr lang="es-ES"/>
              <a:pPr/>
              <a:t>20/07/2025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33F46D6-683F-42A6-9B3B-C224D8F8CB64}" type="slidenum">
              <a:rPr lang="es-ES"/>
              <a:pPr/>
              <a:t>‹Nº›</a:t>
            </a:fld>
            <a:endParaRPr lang="es-ES"/>
          </a:p>
        </p:txBody>
      </p:sp>
    </p:spTree>
  </p:cSld>
  <p:clrMapOvr>
    <a:masterClrMapping/>
  </p:clrMapOvr>
  <p:transition spd="med" advTm="10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699094D-95B5-439F-9185-1EFEF4478E65}" type="datetimeFigureOut">
              <a:rPr lang="es-ES"/>
              <a:pPr/>
              <a:t>20/07/2025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4F56A54-0569-4CE5-9ACC-91D0924C01E3}" type="slidenum">
              <a:rPr lang="es-ES"/>
              <a:pPr/>
              <a:t>‹Nº›</a:t>
            </a:fld>
            <a:endParaRPr lang="es-ES"/>
          </a:p>
        </p:txBody>
      </p:sp>
    </p:spTree>
  </p:cSld>
  <p:clrMapOvr>
    <a:masterClrMapping/>
  </p:clrMapOvr>
  <p:transition spd="med" advTm="10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F73A1894-0721-4D01-A597-1660D0B9D356}" type="datetimeFigureOut">
              <a:rPr lang="es-ES"/>
              <a:pPr/>
              <a:t>20/07/2025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86B8A2D-9928-4B08-A1D0-7E91F2E36FC0}" type="slidenum">
              <a:rPr lang="es-ES"/>
              <a:pPr/>
              <a:t>‹Nº›</a:t>
            </a:fld>
            <a:endParaRPr lang="es-ES"/>
          </a:p>
        </p:txBody>
      </p:sp>
    </p:spTree>
  </p:cSld>
  <p:clrMapOvr>
    <a:masterClrMapping/>
  </p:clrMapOvr>
  <p:transition spd="med" advTm="10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1C0AE46F-6531-48AD-A731-E3D4FF42CFA7}" type="datetimeFigureOut">
              <a:rPr lang="es-ES"/>
              <a:pPr/>
              <a:t>20/07/2025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911453A-676B-4F79-9678-2C5E6D82F321}" type="slidenum">
              <a:rPr lang="es-ES"/>
              <a:pPr/>
              <a:t>‹Nº›</a:t>
            </a:fld>
            <a:endParaRPr lang="es-ES"/>
          </a:p>
        </p:txBody>
      </p:sp>
    </p:spTree>
  </p:cSld>
  <p:clrMapOvr>
    <a:masterClrMapping/>
  </p:clrMapOvr>
  <p:transition spd="med" advTm="10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CB34527D-BA82-4913-B6EB-F88805A65324}" type="datetimeFigureOut">
              <a:rPr lang="es-ES"/>
              <a:pPr/>
              <a:t>20/07/2025</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97885510-A751-445E-8BD1-34ED4BB5A8C3}" type="slidenum">
              <a:rPr lang="es-ES"/>
              <a:pPr/>
              <a:t>‹Nº›</a:t>
            </a:fld>
            <a:endParaRPr lang="es-ES"/>
          </a:p>
        </p:txBody>
      </p:sp>
    </p:spTree>
  </p:cSld>
  <p:clrMapOvr>
    <a:masterClrMapping/>
  </p:clrMapOvr>
  <p:transition spd="med" advTm="10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83970AF6-F994-4B8E-BB0C-28630413255F}" type="datetimeFigureOut">
              <a:rPr lang="es-ES"/>
              <a:pPr/>
              <a:t>20/07/2025</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E1DBE1E1-B104-4504-BC0E-4D525F1FF9DE}" type="slidenum">
              <a:rPr lang="es-ES"/>
              <a:pPr/>
              <a:t>‹Nº›</a:t>
            </a:fld>
            <a:endParaRPr lang="es-ES"/>
          </a:p>
        </p:txBody>
      </p:sp>
    </p:spTree>
  </p:cSld>
  <p:clrMapOvr>
    <a:masterClrMapping/>
  </p:clrMapOvr>
  <p:transition spd="med" advTm="10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CC7D05EE-DE4B-4AC3-9242-DFD81D7BBC0B}" type="datetimeFigureOut">
              <a:rPr lang="es-ES"/>
              <a:pPr/>
              <a:t>20/07/2025</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ABF5EFDA-2BC2-4FE1-B919-775658D568E8}" type="slidenum">
              <a:rPr lang="es-ES"/>
              <a:pPr/>
              <a:t>‹Nº›</a:t>
            </a:fld>
            <a:endParaRPr lang="es-ES"/>
          </a:p>
        </p:txBody>
      </p:sp>
    </p:spTree>
  </p:cSld>
  <p:clrMapOvr>
    <a:masterClrMapping/>
  </p:clrMapOvr>
  <p:transition spd="med" advTm="10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C289F34F-3249-4C13-B0F4-5B7264157040}" type="datetimeFigureOut">
              <a:rPr lang="es-ES"/>
              <a:pPr/>
              <a:t>20/07/2025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6EFE149D-C39C-4A8D-964A-18E40891079F}" type="slidenum">
              <a:rPr lang="es-ES"/>
              <a:pPr/>
              <a:t>‹Nº›</a:t>
            </a:fld>
            <a:endParaRPr lang="es-ES"/>
          </a:p>
        </p:txBody>
      </p:sp>
    </p:spTree>
  </p:cSld>
  <p:clrMapOvr>
    <a:masterClrMapping/>
  </p:clrMapOvr>
  <p:transition spd="med" advTm="10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A5453FEF-1B28-46C0-8F59-64E8F12325DA}" type="datetimeFigureOut">
              <a:rPr lang="es-ES"/>
              <a:pPr/>
              <a:t>20/07/2025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197063D6-B4E9-4EEF-A714-3875CD6E392E}" type="slidenum">
              <a:rPr lang="es-ES"/>
              <a:pPr/>
              <a:t>‹Nº›</a:t>
            </a:fld>
            <a:endParaRPr lang="es-ES"/>
          </a:p>
        </p:txBody>
      </p:sp>
    </p:spTree>
  </p:cSld>
  <p:clrMapOvr>
    <a:masterClrMapping/>
  </p:clrMapOvr>
  <p:transition spd="med" advTm="10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F97EF4B8-9C25-4F4E-9303-2FD59D4C6F17}" type="datetimeFigureOut">
              <a:rPr lang="es-ES"/>
              <a:pPr/>
              <a:t>20/07/2025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07A7C43-CC37-4132-8DD0-D1A8F91BD8F1}" type="slidenum">
              <a:rPr lang="es-ES"/>
              <a:pPr/>
              <a:t>‹Nº›</a:t>
            </a:fld>
            <a:endParaRPr lang="es-ES"/>
          </a:p>
        </p:txBody>
      </p:sp>
    </p:spTree>
  </p:cSld>
  <p:clrMapOvr>
    <a:masterClrMapping/>
  </p:clrMapOvr>
  <p:transition spd="med" advTm="10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EAB36A1-068A-4D88-A8A8-9DC1F820EFD9}" type="datetimeFigureOut">
              <a:rPr lang="es-ES"/>
              <a:pPr/>
              <a:t>20/07/2025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9451164-B60C-4258-9CC8-03246833CEDC}" type="slidenum">
              <a:rPr lang="es-ES"/>
              <a:pPr/>
              <a:t>‹Nº›</a:t>
            </a:fld>
            <a:endParaRPr lang="es-ES"/>
          </a:p>
        </p:txBody>
      </p:sp>
    </p:spTree>
  </p:cSld>
  <p:clrMapOvr>
    <a:masterClrMapping/>
  </p:clrMapOvr>
  <p:transition spd="med" advTm="10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4252749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C765442F-06C5-4E93-B869-EE9B93D1D3B9}" type="datetimeFigureOut">
              <a:rPr lang="es-ES"/>
              <a:pPr/>
              <a:t>20/07/2025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1F9D85D6-5A5E-46FD-9B73-D1C776AEE678}"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10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169052605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bin"/><Relationship Id="rId1" Type="http://schemas.openxmlformats.org/officeDocument/2006/relationships/slideLayout" Target="../slideLayouts/slideLayout1.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2.bin"/><Relationship Id="rId1" Type="http://schemas.openxmlformats.org/officeDocument/2006/relationships/slideLayout" Target="../slideLayouts/slideLayout2.xml"/><Relationship Id="rId4" Type="http://schemas.openxmlformats.org/officeDocument/2006/relationships/audio" Target="../media/audio2.bin"/></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
        <p:nvSpPr>
          <p:cNvPr id="3" name="Rectángulo 2"/>
          <p:cNvSpPr/>
          <p:nvPr/>
        </p:nvSpPr>
        <p:spPr>
          <a:xfrm>
            <a:off x="0" y="0"/>
            <a:ext cx="9144000" cy="5809828"/>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043" name="WordArt 3"/>
          <p:cNvSpPr>
            <a:spLocks noChangeArrowheads="1" noChangeShapeType="1" noTextEdit="1"/>
          </p:cNvSpPr>
          <p:nvPr/>
        </p:nvSpPr>
        <p:spPr bwMode="auto">
          <a:xfrm>
            <a:off x="1331640" y="2569468"/>
            <a:ext cx="6480720" cy="1008112"/>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h="25400" prst="softRound"/>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b="1" kern="10" dirty="0" smtClean="0">
                <a:ln w="9525">
                  <a:round/>
                  <a:headEnd/>
                  <a:tailEnd/>
                </a:ln>
                <a:solidFill>
                  <a:srgbClr val="C00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REGRESO A PUY DU FOU </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 ESPAÑA   </a:t>
            </a:r>
            <a:endParaRPr lang="es-ES" sz="3600" b="1" kern="10" dirty="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endParaRPr>
          </a:p>
        </p:txBody>
      </p:sp>
      <p:sp>
        <p:nvSpPr>
          <p:cNvPr id="8" name="WordArt 3"/>
          <p:cNvSpPr>
            <a:spLocks noChangeArrowheads="1" noChangeShapeType="1" noTextEdit="1"/>
          </p:cNvSpPr>
          <p:nvPr/>
        </p:nvSpPr>
        <p:spPr bwMode="auto">
          <a:xfrm>
            <a:off x="683568" y="2497460"/>
            <a:ext cx="7848872" cy="936104"/>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h="25400" prst="softRound"/>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El Último Cantar </a:t>
            </a:r>
            <a:r>
              <a:rPr lang="es-ES" sz="3600" b="1" kern="10" dirty="0" smtClean="0">
                <a:ln w="9525">
                  <a:round/>
                  <a:headEnd/>
                  <a:tailEnd/>
                </a:ln>
                <a:solidFill>
                  <a:srgbClr val="C00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y Cetrería de Reyes  </a:t>
            </a:r>
            <a:endParaRPr lang="es-ES" sz="3600" b="1" kern="10" dirty="0">
              <a:ln w="9525">
                <a:round/>
                <a:headEnd/>
                <a:tailEnd/>
              </a:ln>
              <a:solidFill>
                <a:srgbClr val="C00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endParaRPr>
          </a:p>
        </p:txBody>
      </p:sp>
      <p:sp>
        <p:nvSpPr>
          <p:cNvPr id="87044" name="WordArt 4"/>
          <p:cNvSpPr>
            <a:spLocks noChangeArrowheads="1" noChangeShapeType="1" noTextEdit="1"/>
          </p:cNvSpPr>
          <p:nvPr/>
        </p:nvSpPr>
        <p:spPr bwMode="auto">
          <a:xfrm>
            <a:off x="611560" y="2713484"/>
            <a:ext cx="7776864" cy="792088"/>
          </a:xfrm>
          <a:prstGeom prst="rect">
            <a:avLst/>
          </a:prstGeom>
        </p:spPr>
        <p:txBody>
          <a:bodyPr wrap="none" fromWordArt="1">
            <a:prstTxWarp prst="textInflate">
              <a:avLst>
                <a:gd name="adj" fmla="val 2000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r>
              <a:rPr lang="es-ES" sz="3200" b="1" kern="10" dirty="0" smtClean="0">
                <a:ln w="12700">
                  <a:solidFill>
                    <a:srgbClr val="EAEAEA"/>
                  </a:solidFill>
                  <a:round/>
                  <a:headEnd/>
                  <a:tailEnd/>
                </a:ln>
                <a:solidFill>
                  <a:srgbClr val="C00000"/>
                </a:solidFill>
                <a:latin typeface="Arial Black"/>
                <a:cs typeface="+mn-cs"/>
              </a:rPr>
              <a:t>La </a:t>
            </a:r>
            <a:r>
              <a:rPr lang="es-ES" sz="3200" b="1" kern="10" dirty="0" smtClean="0">
                <a:ln w="12700">
                  <a:solidFill>
                    <a:srgbClr val="EAEAEA"/>
                  </a:solidFill>
                  <a:round/>
                  <a:headEnd/>
                  <a:tailEnd/>
                </a:ln>
                <a:solidFill>
                  <a:srgbClr val="C00000"/>
                </a:solidFill>
                <a:effectLst>
                  <a:reflection blurRad="6350" stA="55000" endA="50" endPos="85000" dir="5400000" sy="-100000" algn="bl" rotWithShape="0"/>
                </a:effectLst>
                <a:latin typeface="Arial Black"/>
                <a:cs typeface="+mn-cs"/>
              </a:rPr>
              <a:t>Fotografía es mía</a:t>
            </a:r>
            <a:r>
              <a:rPr lang="es-ES" sz="3200" b="1"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reflection blurRad="6350" stA="55000" endA="50" endPos="85000" dir="5400000" sy="-100000" algn="bl" rotWithShape="0"/>
                </a:effectLst>
                <a:latin typeface="Arial Black"/>
                <a:cs typeface="+mn-cs"/>
              </a:rPr>
              <a:t> y </a:t>
            </a:r>
            <a:r>
              <a:rPr lang="es-ES" sz="3200" b="1" kern="10" dirty="0">
                <a:ln w="12700">
                  <a:solidFill>
                    <a:srgbClr val="EAEAEA"/>
                  </a:solidFill>
                  <a:round/>
                  <a:headEnd/>
                  <a:tailEnd/>
                </a:ln>
                <a:solidFill>
                  <a:srgbClr val="FFC000"/>
                </a:solidFill>
                <a:effectLst>
                  <a:reflection blurRad="6350" stA="55000" endA="50" endPos="85000" dir="5400000" sy="-100000" algn="bl" rotWithShape="0"/>
                </a:effectLst>
                <a:latin typeface="Arial Black"/>
                <a:cs typeface="+mn-cs"/>
              </a:rPr>
              <a:t>Recopilada de la </a:t>
            </a:r>
            <a:r>
              <a:rPr lang="es-ES" sz="3200" b="1" kern="10" dirty="0" smtClean="0">
                <a:ln w="12700">
                  <a:solidFill>
                    <a:srgbClr val="EAEAEA"/>
                  </a:solidFill>
                  <a:round/>
                  <a:headEnd/>
                  <a:tailEnd/>
                </a:ln>
                <a:solidFill>
                  <a:srgbClr val="FFC000"/>
                </a:solidFill>
                <a:effectLst>
                  <a:reflection blurRad="6350" stA="55000" endA="50" endPos="85000" dir="5400000" sy="-100000" algn="bl" rotWithShape="0"/>
                </a:effectLst>
                <a:latin typeface="Arial Black"/>
                <a:cs typeface="+mn-cs"/>
              </a:rPr>
              <a:t>Red  </a:t>
            </a:r>
            <a:endParaRPr lang="es-ES" sz="3200" b="1" kern="10" dirty="0">
              <a:ln w="12700">
                <a:solidFill>
                  <a:srgbClr val="EAEAEA"/>
                </a:solidFill>
                <a:round/>
                <a:headEnd/>
                <a:tailEnd/>
              </a:ln>
              <a:solidFill>
                <a:srgbClr val="FFC000"/>
              </a:solidFill>
              <a:effectLst>
                <a:reflection blurRad="6350" stA="55000" endA="50" endPos="85000" dir="5400000" sy="-100000" algn="bl" rotWithShape="0"/>
              </a:effectLst>
              <a:latin typeface="Arial Black"/>
              <a:cs typeface="+mn-cs"/>
            </a:endParaRPr>
          </a:p>
        </p:txBody>
      </p:sp>
      <p:sp>
        <p:nvSpPr>
          <p:cNvPr id="87045" name="WordArt 5"/>
          <p:cNvSpPr>
            <a:spLocks noChangeArrowheads="1" noChangeShapeType="1" noTextEdit="1"/>
          </p:cNvSpPr>
          <p:nvPr/>
        </p:nvSpPr>
        <p:spPr bwMode="auto">
          <a:xfrm>
            <a:off x="1331640" y="2641476"/>
            <a:ext cx="6336704" cy="697260"/>
          </a:xfrm>
          <a:prstGeom prst="rect">
            <a:avLst/>
          </a:prstGeom>
        </p:spPr>
        <p:txBody>
          <a:bodyPr wrap="none" fromWordArt="1">
            <a:prstTxWarp prst="textFadeUp">
              <a:avLst>
                <a:gd name="adj" fmla="val 588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mn-cs"/>
              </a:rPr>
              <a:t> </a:t>
            </a:r>
            <a:r>
              <a:rPr lang="es-ES" sz="3200" kern="10" dirty="0">
                <a:ln w="12700">
                  <a:solidFill>
                    <a:srgbClr val="B2B2B2"/>
                  </a:solidFill>
                  <a:round/>
                  <a:headEnd/>
                  <a:tailEnd/>
                </a:ln>
                <a:solidFill>
                  <a:srgbClr val="C00000"/>
                </a:solidFill>
                <a:effectLst>
                  <a:outerShdw dist="35921" dir="2700000" sy="50000" rotWithShape="0">
                    <a:srgbClr val="875B0D">
                      <a:alpha val="70000"/>
                    </a:srgbClr>
                  </a:outerShdw>
                  <a:reflection blurRad="6350" stA="55000" endA="50" endPos="85000" dir="5400000" sy="-100000" algn="bl" rotWithShape="0"/>
                </a:effectLst>
                <a:latin typeface="Arial Black"/>
                <a:cs typeface="+mn-cs"/>
              </a:rPr>
              <a:t>Creación y Diseño:</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55000" endA="50" endPos="85000" dir="5400000" sy="-100000" algn="bl" rotWithShape="0"/>
                </a:effectLst>
                <a:latin typeface="Arial Black"/>
                <a:cs typeface="+mn-cs"/>
              </a:rPr>
              <a:t> </a:t>
            </a:r>
          </a:p>
        </p:txBody>
      </p:sp>
      <p:sp>
        <p:nvSpPr>
          <p:cNvPr id="87046" name="WordArt 6"/>
          <p:cNvSpPr>
            <a:spLocks noChangeArrowheads="1" noChangeShapeType="1" noTextEdit="1"/>
          </p:cNvSpPr>
          <p:nvPr/>
        </p:nvSpPr>
        <p:spPr bwMode="auto">
          <a:xfrm>
            <a:off x="1115616" y="2713484"/>
            <a:ext cx="6192688" cy="732840"/>
          </a:xfrm>
          <a:prstGeom prst="rect">
            <a:avLst/>
          </a:prstGeom>
        </p:spPr>
        <p:txBody>
          <a:bodyPr wrap="none" fromWordArt="1">
            <a:prstTxWarp prst="textPlain">
              <a:avLst>
                <a:gd name="adj" fmla="val 5000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cs typeface="+mn-cs"/>
              </a:rPr>
              <a:t>  </a:t>
            </a:r>
            <a:r>
              <a:rPr lang="es-ES" sz="3600" b="1" kern="10" dirty="0">
                <a:ln w="9525">
                  <a:noFill/>
                  <a:round/>
                  <a:headEnd/>
                  <a:tailEnd/>
                </a:ln>
                <a:solidFill>
                  <a:srgbClr val="FFC000"/>
                </a:solidFill>
                <a:effectLst>
                  <a:prstShdw prst="shdw17" dist="17961" dir="13500000">
                    <a:srgbClr val="009900"/>
                  </a:prstShdw>
                  <a:reflection blurRad="6350" stA="55000" endA="50" endPos="85000" dir="5400000" sy="-100000" algn="bl" rotWithShape="0"/>
                </a:effectLst>
                <a:latin typeface="High Tower Text"/>
                <a:cs typeface="+mn-cs"/>
              </a:rPr>
              <a:t>V I C E N T E  G A R C Í A  </a:t>
            </a:r>
          </a:p>
        </p:txBody>
      </p:sp>
      <p:sp>
        <p:nvSpPr>
          <p:cNvPr id="87047" name="WordArt 7"/>
          <p:cNvSpPr>
            <a:spLocks noChangeArrowheads="1" noChangeShapeType="1" noTextEdit="1"/>
          </p:cNvSpPr>
          <p:nvPr/>
        </p:nvSpPr>
        <p:spPr bwMode="auto">
          <a:xfrm>
            <a:off x="1979712" y="2425452"/>
            <a:ext cx="4680520" cy="800586"/>
          </a:xfrm>
          <a:prstGeom prst="rect">
            <a:avLst/>
          </a:prstGeom>
        </p:spPr>
        <p:txBody>
          <a:bodyPr wrap="none" fromWordArt="1">
            <a:prstTxWarp prst="textPlain">
              <a:avLst>
                <a:gd name="adj" fmla="val 5000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mn-cs"/>
              </a:rPr>
              <a:t> </a:t>
            </a:r>
            <a:r>
              <a:rPr lang="es-ES" sz="3600" i="1" kern="10" dirty="0" smtClean="0">
                <a:ln w="9525">
                  <a:noFill/>
                  <a:round/>
                  <a:headEnd/>
                  <a:tailEnd/>
                </a:ln>
                <a:solidFill>
                  <a:srgbClr val="FFFFFF"/>
                </a:solidFill>
                <a:effectLst>
                  <a:prstShdw prst="shdw17" dist="17961" dir="13500000">
                    <a:srgbClr val="999999"/>
                  </a:prstShdw>
                </a:effectLst>
                <a:latin typeface="High Tower Text"/>
                <a:cs typeface="+mn-cs"/>
              </a:rPr>
              <a:t> </a:t>
            </a:r>
            <a:r>
              <a:rPr lang="es-ES" sz="3600" b="1" kern="10" dirty="0" smtClean="0">
                <a:ln w="9525">
                  <a:noFill/>
                  <a:round/>
                  <a:headEnd/>
                  <a:tailEnd/>
                </a:ln>
                <a:solidFill>
                  <a:srgbClr val="C00000"/>
                </a:solidFill>
                <a:effectLst>
                  <a:prstShdw prst="shdw17" dist="17961" dir="13500000">
                    <a:srgbClr val="999999"/>
                  </a:prstShdw>
                  <a:reflection blurRad="6350" stA="55000" endA="50" endPos="85000" dir="5400000" sy="-100000" algn="bl" rotWithShape="0"/>
                </a:effectLst>
                <a:latin typeface="High Tower Text"/>
                <a:cs typeface="+mn-cs"/>
              </a:rPr>
              <a:t>Automático</a:t>
            </a:r>
            <a:r>
              <a:rPr lang="es-ES" sz="3600" b="1" kern="10" dirty="0" smtClean="0">
                <a:ln w="9525">
                  <a:noFill/>
                  <a:round/>
                  <a:headEnd/>
                  <a:tailEnd/>
                </a:ln>
                <a:solidFill>
                  <a:srgbClr val="FFFFFF"/>
                </a:solidFill>
                <a:effectLst>
                  <a:prstShdw prst="shdw17" dist="17961" dir="13500000">
                    <a:srgbClr val="999999"/>
                  </a:prstShdw>
                  <a:reflection blurRad="6350" stA="55000" endA="50" endPos="85000" dir="5400000" sy="-100000" algn="bl" rotWithShape="0"/>
                </a:effectLst>
                <a:latin typeface="High Tower Text"/>
                <a:cs typeface="+mn-cs"/>
              </a:rPr>
              <a:t> </a:t>
            </a:r>
            <a:r>
              <a:rPr lang="es-ES" sz="3600" i="1" kern="10" dirty="0" smtClean="0">
                <a:ln w="9525">
                  <a:noFill/>
                  <a:round/>
                  <a:headEnd/>
                  <a:tailEnd/>
                </a:ln>
                <a:solidFill>
                  <a:srgbClr val="FFFFFF"/>
                </a:solidFill>
                <a:effectLst>
                  <a:prstShdw prst="shdw17" dist="17961" dir="13500000">
                    <a:srgbClr val="999999"/>
                  </a:prstShdw>
                </a:effectLst>
                <a:latin typeface="High Tower Text"/>
                <a:cs typeface="+mn-cs"/>
              </a:rPr>
              <a:t> </a:t>
            </a:r>
            <a:endParaRPr lang="es-ES" sz="3600" i="1" kern="10" dirty="0">
              <a:ln w="9525">
                <a:noFill/>
                <a:round/>
                <a:headEnd/>
                <a:tailEnd/>
              </a:ln>
              <a:solidFill>
                <a:srgbClr val="FFFFFF"/>
              </a:solidFill>
              <a:effectLst>
                <a:prstShdw prst="shdw17" dist="17961" dir="13500000">
                  <a:srgbClr val="999999"/>
                </a:prstShdw>
              </a:effectLst>
              <a:latin typeface="High Tower Text"/>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2500" advTm="46000">
        <p:wipe/>
      </p:transition>
    </mc:Choice>
    <mc:Fallback xmlns="">
      <p:transition spd="slow" advTm="46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87043"/>
                                        </p:tgtEl>
                                        <p:attrNameLst>
                                          <p:attrName>style.visibility</p:attrName>
                                        </p:attrNameLst>
                                      </p:cBhvr>
                                      <p:to>
                                        <p:strVal val="visible"/>
                                      </p:to>
                                    </p:set>
                                    <p:anim calcmode="lin" valueType="num">
                                      <p:cBhvr>
                                        <p:cTn id="7" dur="3000" fill="hold"/>
                                        <p:tgtEl>
                                          <p:spTgt spid="87043"/>
                                        </p:tgtEl>
                                        <p:attrNameLst>
                                          <p:attrName>ppt_w</p:attrName>
                                        </p:attrNameLst>
                                      </p:cBhvr>
                                      <p:tavLst>
                                        <p:tav tm="0">
                                          <p:val>
                                            <p:fltVal val="0"/>
                                          </p:val>
                                        </p:tav>
                                        <p:tav tm="100000">
                                          <p:val>
                                            <p:strVal val="#ppt_w"/>
                                          </p:val>
                                        </p:tav>
                                      </p:tavLst>
                                    </p:anim>
                                    <p:anim calcmode="lin" valueType="num">
                                      <p:cBhvr>
                                        <p:cTn id="8" dur="3000" fill="hold"/>
                                        <p:tgtEl>
                                          <p:spTgt spid="87043"/>
                                        </p:tgtEl>
                                        <p:attrNameLst>
                                          <p:attrName>ppt_h</p:attrName>
                                        </p:attrNameLst>
                                      </p:cBhvr>
                                      <p:tavLst>
                                        <p:tav tm="0">
                                          <p:val>
                                            <p:fltVal val="0"/>
                                          </p:val>
                                        </p:tav>
                                        <p:tav tm="100000">
                                          <p:val>
                                            <p:strVal val="#ppt_h"/>
                                          </p:val>
                                        </p:tav>
                                      </p:tavLst>
                                    </p:anim>
                                  </p:childTnLst>
                                </p:cTn>
                              </p:par>
                            </p:childTnLst>
                          </p:cTn>
                        </p:par>
                        <p:par>
                          <p:cTn id="9" fill="hold" nodeType="afterGroup">
                            <p:stCondLst>
                              <p:cond delay="3000"/>
                            </p:stCondLst>
                            <p:childTnLst>
                              <p:par>
                                <p:cTn id="10" presetID="23" presetClass="exit" presetSubtype="16" fill="hold" nodeType="afterEffect">
                                  <p:stCondLst>
                                    <p:cond delay="2000"/>
                                  </p:stCondLst>
                                  <p:childTnLst>
                                    <p:anim calcmode="lin" valueType="num">
                                      <p:cBhvr>
                                        <p:cTn id="11" dur="3000"/>
                                        <p:tgtEl>
                                          <p:spTgt spid="87043"/>
                                        </p:tgtEl>
                                        <p:attrNameLst>
                                          <p:attrName>ppt_w</p:attrName>
                                        </p:attrNameLst>
                                      </p:cBhvr>
                                      <p:tavLst>
                                        <p:tav tm="0">
                                          <p:val>
                                            <p:strVal val="ppt_w"/>
                                          </p:val>
                                        </p:tav>
                                        <p:tav tm="100000">
                                          <p:val>
                                            <p:strVal val="4*ppt_w"/>
                                          </p:val>
                                        </p:tav>
                                      </p:tavLst>
                                    </p:anim>
                                    <p:anim calcmode="lin" valueType="num">
                                      <p:cBhvr>
                                        <p:cTn id="12" dur="3000"/>
                                        <p:tgtEl>
                                          <p:spTgt spid="87043"/>
                                        </p:tgtEl>
                                        <p:attrNameLst>
                                          <p:attrName>ppt_h</p:attrName>
                                        </p:attrNameLst>
                                      </p:cBhvr>
                                      <p:tavLst>
                                        <p:tav tm="0">
                                          <p:val>
                                            <p:strVal val="ppt_h"/>
                                          </p:val>
                                        </p:tav>
                                        <p:tav tm="100000">
                                          <p:val>
                                            <p:strVal val="4*ppt_h"/>
                                          </p:val>
                                        </p:tav>
                                      </p:tavLst>
                                    </p:anim>
                                    <p:set>
                                      <p:cBhvr>
                                        <p:cTn id="13" dur="1" fill="hold">
                                          <p:stCondLst>
                                            <p:cond delay="2999"/>
                                          </p:stCondLst>
                                        </p:cTn>
                                        <p:tgtEl>
                                          <p:spTgt spid="87043"/>
                                        </p:tgtEl>
                                        <p:attrNameLst>
                                          <p:attrName>style.visibility</p:attrName>
                                        </p:attrNameLst>
                                      </p:cBhvr>
                                      <p:to>
                                        <p:strVal val="hidden"/>
                                      </p:to>
                                    </p:set>
                                  </p:childTnLst>
                                </p:cTn>
                              </p:par>
                              <p:par>
                                <p:cTn id="14" presetID="52" presetClass="exit" presetSubtype="0" fill="hold" grpId="0" nodeType="withEffect">
                                  <p:stCondLst>
                                    <p:cond delay="2000"/>
                                  </p:stCondLst>
                                  <p:childTnLst>
                                    <p:animScale>
                                      <p:cBhvr>
                                        <p:cTn id="15" dur="3000" accel="50000">
                                          <p:stCondLst>
                                            <p:cond delay="0"/>
                                          </p:stCondLst>
                                        </p:cTn>
                                        <p:tgtEl>
                                          <p:spTgt spid="8704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6" dur="3000" accel="50000">
                                          <p:stCondLst>
                                            <p:cond delay="0"/>
                                          </p:stCondLst>
                                        </p:cTn>
                                        <p:tgtEl>
                                          <p:spTgt spid="87043"/>
                                        </p:tgtEl>
                                        <p:attrNameLst>
                                          <p:attrName>ppt_x</p:attrName>
                                          <p:attrName>ppt_y</p:attrName>
                                        </p:attrNameLst>
                                      </p:cBhvr>
                                    </p:animMotion>
                                    <p:animEffect transition="out" filter="fade">
                                      <p:cBhvr>
                                        <p:cTn id="17" dur="3000"/>
                                        <p:tgtEl>
                                          <p:spTgt spid="87043"/>
                                        </p:tgtEl>
                                      </p:cBhvr>
                                    </p:animEffect>
                                    <p:set>
                                      <p:cBhvr>
                                        <p:cTn id="18" dur="1" fill="hold">
                                          <p:stCondLst>
                                            <p:cond delay="2999"/>
                                          </p:stCondLst>
                                        </p:cTn>
                                        <p:tgtEl>
                                          <p:spTgt spid="87043"/>
                                        </p:tgtEl>
                                        <p:attrNameLst>
                                          <p:attrName>style.visibility</p:attrName>
                                        </p:attrNameLst>
                                      </p:cBhvr>
                                      <p:to>
                                        <p:strVal val="hidden"/>
                                      </p:to>
                                    </p:set>
                                  </p:childTnLst>
                                </p:cTn>
                              </p:par>
                            </p:childTnLst>
                          </p:cTn>
                        </p:par>
                        <p:par>
                          <p:cTn id="19" fill="hold">
                            <p:stCondLst>
                              <p:cond delay="8000"/>
                            </p:stCondLst>
                            <p:childTnLst>
                              <p:par>
                                <p:cTn id="20" presetID="23" presetClass="entr" presetSubtype="16"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11000"/>
                            </p:stCondLst>
                            <p:childTnLst>
                              <p:par>
                                <p:cTn id="25" presetID="23" presetClass="exit" presetSubtype="32" fill="hold" nodeType="afterEffect">
                                  <p:stCondLst>
                                    <p:cond delay="2000"/>
                                  </p:stCondLst>
                                  <p:childTnLst>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fltVal val="0"/>
                                          </p:val>
                                        </p:tav>
                                      </p:tavLst>
                                    </p:anim>
                                    <p:set>
                                      <p:cBhvr>
                                        <p:cTn id="28" dur="1" fill="hold">
                                          <p:stCondLst>
                                            <p:cond delay="2999"/>
                                          </p:stCondLst>
                                        </p:cTn>
                                        <p:tgtEl>
                                          <p:spTgt spid="8"/>
                                        </p:tgtEl>
                                        <p:attrNameLst>
                                          <p:attrName>style.visibility</p:attrName>
                                        </p:attrNameLst>
                                      </p:cBhvr>
                                      <p:to>
                                        <p:strVal val="hidden"/>
                                      </p:to>
                                    </p:set>
                                  </p:childTnLst>
                                </p:cTn>
                              </p:par>
                              <p:par>
                                <p:cTn id="29" presetID="52" presetClass="exit" presetSubtype="0" fill="hold" grpId="0" nodeType="withEffect">
                                  <p:stCondLst>
                                    <p:cond delay="2000"/>
                                  </p:stCondLst>
                                  <p:childTnLst>
                                    <p:animScale>
                                      <p:cBhvr>
                                        <p:cTn id="30" dur="3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1" dur="3000" accel="50000">
                                          <p:stCondLst>
                                            <p:cond delay="0"/>
                                          </p:stCondLst>
                                        </p:cTn>
                                        <p:tgtEl>
                                          <p:spTgt spid="8"/>
                                        </p:tgtEl>
                                        <p:attrNameLst>
                                          <p:attrName>ppt_x</p:attrName>
                                          <p:attrName>ppt_y</p:attrName>
                                        </p:attrNameLst>
                                      </p:cBhvr>
                                    </p:animMotion>
                                    <p:animEffect transition="out" filter="fade">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childTnLst>
                          </p:cTn>
                        </p:par>
                        <p:par>
                          <p:cTn id="34" fill="hold">
                            <p:stCondLst>
                              <p:cond delay="16000"/>
                            </p:stCondLst>
                            <p:childTnLst>
                              <p:par>
                                <p:cTn id="35" presetID="23" presetClass="entr" presetSubtype="16" fill="hold" nodeType="afterEffect">
                                  <p:stCondLst>
                                    <p:cond delay="0"/>
                                  </p:stCondLst>
                                  <p:childTnLst>
                                    <p:set>
                                      <p:cBhvr>
                                        <p:cTn id="36" dur="1" fill="hold">
                                          <p:stCondLst>
                                            <p:cond delay="0"/>
                                          </p:stCondLst>
                                        </p:cTn>
                                        <p:tgtEl>
                                          <p:spTgt spid="87044"/>
                                        </p:tgtEl>
                                        <p:attrNameLst>
                                          <p:attrName>style.visibility</p:attrName>
                                        </p:attrNameLst>
                                      </p:cBhvr>
                                      <p:to>
                                        <p:strVal val="visible"/>
                                      </p:to>
                                    </p:set>
                                    <p:anim calcmode="lin" valueType="num">
                                      <p:cBhvr>
                                        <p:cTn id="37" dur="3000" fill="hold"/>
                                        <p:tgtEl>
                                          <p:spTgt spid="87044"/>
                                        </p:tgtEl>
                                        <p:attrNameLst>
                                          <p:attrName>ppt_w</p:attrName>
                                        </p:attrNameLst>
                                      </p:cBhvr>
                                      <p:tavLst>
                                        <p:tav tm="0">
                                          <p:val>
                                            <p:fltVal val="0"/>
                                          </p:val>
                                        </p:tav>
                                        <p:tav tm="100000">
                                          <p:val>
                                            <p:strVal val="#ppt_w"/>
                                          </p:val>
                                        </p:tav>
                                      </p:tavLst>
                                    </p:anim>
                                    <p:anim calcmode="lin" valueType="num">
                                      <p:cBhvr>
                                        <p:cTn id="38" dur="3000" fill="hold"/>
                                        <p:tgtEl>
                                          <p:spTgt spid="87044"/>
                                        </p:tgtEl>
                                        <p:attrNameLst>
                                          <p:attrName>ppt_h</p:attrName>
                                        </p:attrNameLst>
                                      </p:cBhvr>
                                      <p:tavLst>
                                        <p:tav tm="0">
                                          <p:val>
                                            <p:fltVal val="0"/>
                                          </p:val>
                                        </p:tav>
                                        <p:tav tm="100000">
                                          <p:val>
                                            <p:strVal val="#ppt_h"/>
                                          </p:val>
                                        </p:tav>
                                      </p:tavLst>
                                    </p:anim>
                                  </p:childTnLst>
                                </p:cTn>
                              </p:par>
                            </p:childTnLst>
                          </p:cTn>
                        </p:par>
                        <p:par>
                          <p:cTn id="39" fill="hold" nodeType="afterGroup">
                            <p:stCondLst>
                              <p:cond delay="19000"/>
                            </p:stCondLst>
                            <p:childTnLst>
                              <p:par>
                                <p:cTn id="40" presetID="23" presetClass="exit" presetSubtype="16" fill="hold" nodeType="afterEffect">
                                  <p:stCondLst>
                                    <p:cond delay="2000"/>
                                  </p:stCondLst>
                                  <p:childTnLst>
                                    <p:anim calcmode="lin" valueType="num">
                                      <p:cBhvr>
                                        <p:cTn id="41" dur="3000"/>
                                        <p:tgtEl>
                                          <p:spTgt spid="87044"/>
                                        </p:tgtEl>
                                        <p:attrNameLst>
                                          <p:attrName>ppt_w</p:attrName>
                                        </p:attrNameLst>
                                      </p:cBhvr>
                                      <p:tavLst>
                                        <p:tav tm="0">
                                          <p:val>
                                            <p:strVal val="ppt_w"/>
                                          </p:val>
                                        </p:tav>
                                        <p:tav tm="100000">
                                          <p:val>
                                            <p:strVal val="4*ppt_w"/>
                                          </p:val>
                                        </p:tav>
                                      </p:tavLst>
                                    </p:anim>
                                    <p:anim calcmode="lin" valueType="num">
                                      <p:cBhvr>
                                        <p:cTn id="42" dur="3000"/>
                                        <p:tgtEl>
                                          <p:spTgt spid="87044"/>
                                        </p:tgtEl>
                                        <p:attrNameLst>
                                          <p:attrName>ppt_h</p:attrName>
                                        </p:attrNameLst>
                                      </p:cBhvr>
                                      <p:tavLst>
                                        <p:tav tm="0">
                                          <p:val>
                                            <p:strVal val="ppt_h"/>
                                          </p:val>
                                        </p:tav>
                                        <p:tav tm="100000">
                                          <p:val>
                                            <p:strVal val="4*ppt_h"/>
                                          </p:val>
                                        </p:tav>
                                      </p:tavLst>
                                    </p:anim>
                                    <p:set>
                                      <p:cBhvr>
                                        <p:cTn id="43" dur="1" fill="hold">
                                          <p:stCondLst>
                                            <p:cond delay="2999"/>
                                          </p:stCondLst>
                                        </p:cTn>
                                        <p:tgtEl>
                                          <p:spTgt spid="87044"/>
                                        </p:tgtEl>
                                        <p:attrNameLst>
                                          <p:attrName>style.visibility</p:attrName>
                                        </p:attrNameLst>
                                      </p:cBhvr>
                                      <p:to>
                                        <p:strVal val="hidden"/>
                                      </p:to>
                                    </p:set>
                                  </p:childTnLst>
                                </p:cTn>
                              </p:par>
                              <p:par>
                                <p:cTn id="44" presetID="52" presetClass="exit" presetSubtype="0" fill="hold" grpId="0" nodeType="withEffect">
                                  <p:stCondLst>
                                    <p:cond delay="2000"/>
                                  </p:stCondLst>
                                  <p:childTnLst>
                                    <p:animScale>
                                      <p:cBhvr>
                                        <p:cTn id="45" dur="3000" accel="50000">
                                          <p:stCondLst>
                                            <p:cond delay="0"/>
                                          </p:stCondLst>
                                        </p:cTn>
                                        <p:tgtEl>
                                          <p:spTgt spid="8704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46" dur="3000" accel="50000">
                                          <p:stCondLst>
                                            <p:cond delay="0"/>
                                          </p:stCondLst>
                                        </p:cTn>
                                        <p:tgtEl>
                                          <p:spTgt spid="87044"/>
                                        </p:tgtEl>
                                        <p:attrNameLst>
                                          <p:attrName>ppt_x</p:attrName>
                                          <p:attrName>ppt_y</p:attrName>
                                        </p:attrNameLst>
                                      </p:cBhvr>
                                    </p:animMotion>
                                    <p:animEffect transition="out" filter="fade">
                                      <p:cBhvr>
                                        <p:cTn id="47" dur="3000"/>
                                        <p:tgtEl>
                                          <p:spTgt spid="87044"/>
                                        </p:tgtEl>
                                      </p:cBhvr>
                                    </p:animEffect>
                                    <p:set>
                                      <p:cBhvr>
                                        <p:cTn id="48" dur="1" fill="hold">
                                          <p:stCondLst>
                                            <p:cond delay="2999"/>
                                          </p:stCondLst>
                                        </p:cTn>
                                        <p:tgtEl>
                                          <p:spTgt spid="87044"/>
                                        </p:tgtEl>
                                        <p:attrNameLst>
                                          <p:attrName>style.visibility</p:attrName>
                                        </p:attrNameLst>
                                      </p:cBhvr>
                                      <p:to>
                                        <p:strVal val="hidden"/>
                                      </p:to>
                                    </p:set>
                                  </p:childTnLst>
                                </p:cTn>
                              </p:par>
                            </p:childTnLst>
                          </p:cTn>
                        </p:par>
                        <p:par>
                          <p:cTn id="49" fill="hold" nodeType="afterGroup">
                            <p:stCondLst>
                              <p:cond delay="24000"/>
                            </p:stCondLst>
                            <p:childTnLst>
                              <p:par>
                                <p:cTn id="50" presetID="23" presetClass="entr" presetSubtype="16" fill="hold" nodeType="afterEffect">
                                  <p:stCondLst>
                                    <p:cond delay="0"/>
                                  </p:stCondLst>
                                  <p:childTnLst>
                                    <p:set>
                                      <p:cBhvr>
                                        <p:cTn id="51" dur="1" fill="hold">
                                          <p:stCondLst>
                                            <p:cond delay="0"/>
                                          </p:stCondLst>
                                        </p:cTn>
                                        <p:tgtEl>
                                          <p:spTgt spid="87045"/>
                                        </p:tgtEl>
                                        <p:attrNameLst>
                                          <p:attrName>style.visibility</p:attrName>
                                        </p:attrNameLst>
                                      </p:cBhvr>
                                      <p:to>
                                        <p:strVal val="visible"/>
                                      </p:to>
                                    </p:set>
                                    <p:anim calcmode="lin" valueType="num">
                                      <p:cBhvr>
                                        <p:cTn id="52" dur="3000" fill="hold"/>
                                        <p:tgtEl>
                                          <p:spTgt spid="87045"/>
                                        </p:tgtEl>
                                        <p:attrNameLst>
                                          <p:attrName>ppt_w</p:attrName>
                                        </p:attrNameLst>
                                      </p:cBhvr>
                                      <p:tavLst>
                                        <p:tav tm="0">
                                          <p:val>
                                            <p:fltVal val="0"/>
                                          </p:val>
                                        </p:tav>
                                        <p:tav tm="100000">
                                          <p:val>
                                            <p:strVal val="#ppt_w"/>
                                          </p:val>
                                        </p:tav>
                                      </p:tavLst>
                                    </p:anim>
                                    <p:anim calcmode="lin" valueType="num">
                                      <p:cBhvr>
                                        <p:cTn id="53" dur="3000" fill="hold"/>
                                        <p:tgtEl>
                                          <p:spTgt spid="87045"/>
                                        </p:tgtEl>
                                        <p:attrNameLst>
                                          <p:attrName>ppt_h</p:attrName>
                                        </p:attrNameLst>
                                      </p:cBhvr>
                                      <p:tavLst>
                                        <p:tav tm="0">
                                          <p:val>
                                            <p:fltVal val="0"/>
                                          </p:val>
                                        </p:tav>
                                        <p:tav tm="100000">
                                          <p:val>
                                            <p:strVal val="#ppt_h"/>
                                          </p:val>
                                        </p:tav>
                                      </p:tavLst>
                                    </p:anim>
                                  </p:childTnLst>
                                </p:cTn>
                              </p:par>
                            </p:childTnLst>
                          </p:cTn>
                        </p:par>
                        <p:par>
                          <p:cTn id="54" fill="hold" nodeType="afterGroup">
                            <p:stCondLst>
                              <p:cond delay="27000"/>
                            </p:stCondLst>
                            <p:childTnLst>
                              <p:par>
                                <p:cTn id="55" presetID="23" presetClass="exit" presetSubtype="16" fill="hold" nodeType="afterEffect">
                                  <p:stCondLst>
                                    <p:cond delay="2000"/>
                                  </p:stCondLst>
                                  <p:childTnLst>
                                    <p:anim calcmode="lin" valueType="num">
                                      <p:cBhvr>
                                        <p:cTn id="56" dur="3000"/>
                                        <p:tgtEl>
                                          <p:spTgt spid="87045"/>
                                        </p:tgtEl>
                                        <p:attrNameLst>
                                          <p:attrName>ppt_w</p:attrName>
                                        </p:attrNameLst>
                                      </p:cBhvr>
                                      <p:tavLst>
                                        <p:tav tm="0">
                                          <p:val>
                                            <p:strVal val="ppt_w"/>
                                          </p:val>
                                        </p:tav>
                                        <p:tav tm="100000">
                                          <p:val>
                                            <p:strVal val="4*ppt_w"/>
                                          </p:val>
                                        </p:tav>
                                      </p:tavLst>
                                    </p:anim>
                                    <p:anim calcmode="lin" valueType="num">
                                      <p:cBhvr>
                                        <p:cTn id="57" dur="3000"/>
                                        <p:tgtEl>
                                          <p:spTgt spid="87045"/>
                                        </p:tgtEl>
                                        <p:attrNameLst>
                                          <p:attrName>ppt_h</p:attrName>
                                        </p:attrNameLst>
                                      </p:cBhvr>
                                      <p:tavLst>
                                        <p:tav tm="0">
                                          <p:val>
                                            <p:strVal val="ppt_h"/>
                                          </p:val>
                                        </p:tav>
                                        <p:tav tm="100000">
                                          <p:val>
                                            <p:strVal val="4*ppt_h"/>
                                          </p:val>
                                        </p:tav>
                                      </p:tavLst>
                                    </p:anim>
                                    <p:set>
                                      <p:cBhvr>
                                        <p:cTn id="58" dur="1" fill="hold">
                                          <p:stCondLst>
                                            <p:cond delay="2999"/>
                                          </p:stCondLst>
                                        </p:cTn>
                                        <p:tgtEl>
                                          <p:spTgt spid="87045"/>
                                        </p:tgtEl>
                                        <p:attrNameLst>
                                          <p:attrName>style.visibility</p:attrName>
                                        </p:attrNameLst>
                                      </p:cBhvr>
                                      <p:to>
                                        <p:strVal val="hidden"/>
                                      </p:to>
                                    </p:set>
                                  </p:childTnLst>
                                </p:cTn>
                              </p:par>
                              <p:par>
                                <p:cTn id="59" presetID="52" presetClass="exit" presetSubtype="0" fill="hold" grpId="0" nodeType="withEffect">
                                  <p:stCondLst>
                                    <p:cond delay="2000"/>
                                  </p:stCondLst>
                                  <p:childTnLst>
                                    <p:animScale>
                                      <p:cBhvr>
                                        <p:cTn id="60" dur="3000" accel="50000">
                                          <p:stCondLst>
                                            <p:cond delay="0"/>
                                          </p:stCondLst>
                                        </p:cTn>
                                        <p:tgtEl>
                                          <p:spTgt spid="8704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61" dur="3000" accel="50000">
                                          <p:stCondLst>
                                            <p:cond delay="0"/>
                                          </p:stCondLst>
                                        </p:cTn>
                                        <p:tgtEl>
                                          <p:spTgt spid="87045"/>
                                        </p:tgtEl>
                                        <p:attrNameLst>
                                          <p:attrName>ppt_x</p:attrName>
                                          <p:attrName>ppt_y</p:attrName>
                                        </p:attrNameLst>
                                      </p:cBhvr>
                                    </p:animMotion>
                                    <p:animEffect transition="out" filter="fade">
                                      <p:cBhvr>
                                        <p:cTn id="62" dur="3000"/>
                                        <p:tgtEl>
                                          <p:spTgt spid="87045"/>
                                        </p:tgtEl>
                                      </p:cBhvr>
                                    </p:animEffect>
                                    <p:set>
                                      <p:cBhvr>
                                        <p:cTn id="63" dur="1" fill="hold">
                                          <p:stCondLst>
                                            <p:cond delay="2999"/>
                                          </p:stCondLst>
                                        </p:cTn>
                                        <p:tgtEl>
                                          <p:spTgt spid="87045"/>
                                        </p:tgtEl>
                                        <p:attrNameLst>
                                          <p:attrName>style.visibility</p:attrName>
                                        </p:attrNameLst>
                                      </p:cBhvr>
                                      <p:to>
                                        <p:strVal val="hidden"/>
                                      </p:to>
                                    </p:set>
                                  </p:childTnLst>
                                </p:cTn>
                              </p:par>
                            </p:childTnLst>
                          </p:cTn>
                        </p:par>
                        <p:par>
                          <p:cTn id="64" fill="hold">
                            <p:stCondLst>
                              <p:cond delay="32000"/>
                            </p:stCondLst>
                            <p:childTnLst>
                              <p:par>
                                <p:cTn id="65" presetID="23" presetClass="entr" presetSubtype="16" fill="hold" nodeType="afterEffect">
                                  <p:stCondLst>
                                    <p:cond delay="0"/>
                                  </p:stCondLst>
                                  <p:childTnLst>
                                    <p:set>
                                      <p:cBhvr>
                                        <p:cTn id="66" dur="1" fill="hold">
                                          <p:stCondLst>
                                            <p:cond delay="0"/>
                                          </p:stCondLst>
                                        </p:cTn>
                                        <p:tgtEl>
                                          <p:spTgt spid="87046"/>
                                        </p:tgtEl>
                                        <p:attrNameLst>
                                          <p:attrName>style.visibility</p:attrName>
                                        </p:attrNameLst>
                                      </p:cBhvr>
                                      <p:to>
                                        <p:strVal val="visible"/>
                                      </p:to>
                                    </p:set>
                                    <p:anim calcmode="lin" valueType="num">
                                      <p:cBhvr>
                                        <p:cTn id="67" dur="3000" fill="hold"/>
                                        <p:tgtEl>
                                          <p:spTgt spid="87046"/>
                                        </p:tgtEl>
                                        <p:attrNameLst>
                                          <p:attrName>ppt_w</p:attrName>
                                        </p:attrNameLst>
                                      </p:cBhvr>
                                      <p:tavLst>
                                        <p:tav tm="0">
                                          <p:val>
                                            <p:fltVal val="0"/>
                                          </p:val>
                                        </p:tav>
                                        <p:tav tm="100000">
                                          <p:val>
                                            <p:strVal val="#ppt_w"/>
                                          </p:val>
                                        </p:tav>
                                      </p:tavLst>
                                    </p:anim>
                                    <p:anim calcmode="lin" valueType="num">
                                      <p:cBhvr>
                                        <p:cTn id="68" dur="3000" fill="hold"/>
                                        <p:tgtEl>
                                          <p:spTgt spid="87046"/>
                                        </p:tgtEl>
                                        <p:attrNameLst>
                                          <p:attrName>ppt_h</p:attrName>
                                        </p:attrNameLst>
                                      </p:cBhvr>
                                      <p:tavLst>
                                        <p:tav tm="0">
                                          <p:val>
                                            <p:fltVal val="0"/>
                                          </p:val>
                                        </p:tav>
                                        <p:tav tm="100000">
                                          <p:val>
                                            <p:strVal val="#ppt_h"/>
                                          </p:val>
                                        </p:tav>
                                      </p:tavLst>
                                    </p:anim>
                                  </p:childTnLst>
                                </p:cTn>
                              </p:par>
                            </p:childTnLst>
                          </p:cTn>
                        </p:par>
                        <p:par>
                          <p:cTn id="69" fill="hold" nodeType="afterGroup">
                            <p:stCondLst>
                              <p:cond delay="35000"/>
                            </p:stCondLst>
                            <p:childTnLst>
                              <p:par>
                                <p:cTn id="70" presetID="23" presetClass="exit" presetSubtype="16" fill="hold" nodeType="afterEffect">
                                  <p:stCondLst>
                                    <p:cond delay="2000"/>
                                  </p:stCondLst>
                                  <p:childTnLst>
                                    <p:anim calcmode="lin" valueType="num">
                                      <p:cBhvr>
                                        <p:cTn id="71" dur="3000"/>
                                        <p:tgtEl>
                                          <p:spTgt spid="87046"/>
                                        </p:tgtEl>
                                        <p:attrNameLst>
                                          <p:attrName>ppt_w</p:attrName>
                                        </p:attrNameLst>
                                      </p:cBhvr>
                                      <p:tavLst>
                                        <p:tav tm="0">
                                          <p:val>
                                            <p:strVal val="ppt_w"/>
                                          </p:val>
                                        </p:tav>
                                        <p:tav tm="100000">
                                          <p:val>
                                            <p:strVal val="4*ppt_w"/>
                                          </p:val>
                                        </p:tav>
                                      </p:tavLst>
                                    </p:anim>
                                    <p:anim calcmode="lin" valueType="num">
                                      <p:cBhvr>
                                        <p:cTn id="72" dur="3000"/>
                                        <p:tgtEl>
                                          <p:spTgt spid="87046"/>
                                        </p:tgtEl>
                                        <p:attrNameLst>
                                          <p:attrName>ppt_h</p:attrName>
                                        </p:attrNameLst>
                                      </p:cBhvr>
                                      <p:tavLst>
                                        <p:tav tm="0">
                                          <p:val>
                                            <p:strVal val="ppt_h"/>
                                          </p:val>
                                        </p:tav>
                                        <p:tav tm="100000">
                                          <p:val>
                                            <p:strVal val="4*ppt_h"/>
                                          </p:val>
                                        </p:tav>
                                      </p:tavLst>
                                    </p:anim>
                                    <p:set>
                                      <p:cBhvr>
                                        <p:cTn id="73" dur="1" fill="hold">
                                          <p:stCondLst>
                                            <p:cond delay="2999"/>
                                          </p:stCondLst>
                                        </p:cTn>
                                        <p:tgtEl>
                                          <p:spTgt spid="87046"/>
                                        </p:tgtEl>
                                        <p:attrNameLst>
                                          <p:attrName>style.visibility</p:attrName>
                                        </p:attrNameLst>
                                      </p:cBhvr>
                                      <p:to>
                                        <p:strVal val="hidden"/>
                                      </p:to>
                                    </p:set>
                                  </p:childTnLst>
                                </p:cTn>
                              </p:par>
                              <p:par>
                                <p:cTn id="74" presetID="52" presetClass="exit" presetSubtype="0" fill="hold" grpId="0" nodeType="withEffect">
                                  <p:stCondLst>
                                    <p:cond delay="2000"/>
                                  </p:stCondLst>
                                  <p:childTnLst>
                                    <p:animScale>
                                      <p:cBhvr>
                                        <p:cTn id="75" dur="3000" accel="50000">
                                          <p:stCondLst>
                                            <p:cond delay="0"/>
                                          </p:stCondLst>
                                        </p:cTn>
                                        <p:tgtEl>
                                          <p:spTgt spid="87046"/>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76" dur="3000" accel="50000">
                                          <p:stCondLst>
                                            <p:cond delay="0"/>
                                          </p:stCondLst>
                                        </p:cTn>
                                        <p:tgtEl>
                                          <p:spTgt spid="87046"/>
                                        </p:tgtEl>
                                        <p:attrNameLst>
                                          <p:attrName>ppt_x</p:attrName>
                                          <p:attrName>ppt_y</p:attrName>
                                        </p:attrNameLst>
                                      </p:cBhvr>
                                    </p:animMotion>
                                    <p:animEffect transition="out" filter="fade">
                                      <p:cBhvr>
                                        <p:cTn id="77" dur="3000"/>
                                        <p:tgtEl>
                                          <p:spTgt spid="87046"/>
                                        </p:tgtEl>
                                      </p:cBhvr>
                                    </p:animEffect>
                                    <p:set>
                                      <p:cBhvr>
                                        <p:cTn id="78" dur="1" fill="hold">
                                          <p:stCondLst>
                                            <p:cond delay="2999"/>
                                          </p:stCondLst>
                                        </p:cTn>
                                        <p:tgtEl>
                                          <p:spTgt spid="87046"/>
                                        </p:tgtEl>
                                        <p:attrNameLst>
                                          <p:attrName>style.visibility</p:attrName>
                                        </p:attrNameLst>
                                      </p:cBhvr>
                                      <p:to>
                                        <p:strVal val="hidden"/>
                                      </p:to>
                                    </p:set>
                                  </p:childTnLst>
                                </p:cTn>
                              </p:par>
                            </p:childTnLst>
                          </p:cTn>
                        </p:par>
                        <p:par>
                          <p:cTn id="79" fill="hold">
                            <p:stCondLst>
                              <p:cond delay="40000"/>
                            </p:stCondLst>
                            <p:childTnLst>
                              <p:par>
                                <p:cTn id="80" presetID="23" presetClass="entr" presetSubtype="16" repeatCount="3000" fill="hold" nodeType="afterEffect">
                                  <p:stCondLst>
                                    <p:cond delay="0"/>
                                  </p:stCondLst>
                                  <p:childTnLst>
                                    <p:set>
                                      <p:cBhvr>
                                        <p:cTn id="81" dur="1" fill="hold">
                                          <p:stCondLst>
                                            <p:cond delay="0"/>
                                          </p:stCondLst>
                                        </p:cTn>
                                        <p:tgtEl>
                                          <p:spTgt spid="87047"/>
                                        </p:tgtEl>
                                        <p:attrNameLst>
                                          <p:attrName>style.visibility</p:attrName>
                                        </p:attrNameLst>
                                      </p:cBhvr>
                                      <p:to>
                                        <p:strVal val="visible"/>
                                      </p:to>
                                    </p:set>
                                    <p:anim calcmode="lin" valueType="num">
                                      <p:cBhvr>
                                        <p:cTn id="82" dur="1000" fill="hold"/>
                                        <p:tgtEl>
                                          <p:spTgt spid="87047"/>
                                        </p:tgtEl>
                                        <p:attrNameLst>
                                          <p:attrName>ppt_w</p:attrName>
                                        </p:attrNameLst>
                                      </p:cBhvr>
                                      <p:tavLst>
                                        <p:tav tm="0">
                                          <p:val>
                                            <p:fltVal val="0"/>
                                          </p:val>
                                        </p:tav>
                                        <p:tav tm="100000">
                                          <p:val>
                                            <p:strVal val="#ppt_w"/>
                                          </p:val>
                                        </p:tav>
                                      </p:tavLst>
                                    </p:anim>
                                    <p:anim calcmode="lin" valueType="num">
                                      <p:cBhvr>
                                        <p:cTn id="83" dur="1000" fill="hold"/>
                                        <p:tgtEl>
                                          <p:spTgt spid="87047"/>
                                        </p:tgtEl>
                                        <p:attrNameLst>
                                          <p:attrName>ppt_h</p:attrName>
                                        </p:attrNameLst>
                                      </p:cBhvr>
                                      <p:tavLst>
                                        <p:tav tm="0">
                                          <p:val>
                                            <p:fltVal val="0"/>
                                          </p:val>
                                        </p:tav>
                                        <p:tav tm="100000">
                                          <p:val>
                                            <p:strVal val="#ppt_h"/>
                                          </p:val>
                                        </p:tav>
                                      </p:tavLst>
                                    </p:anim>
                                  </p:childTnLst>
                                </p:cTn>
                              </p:par>
                            </p:childTnLst>
                          </p:cTn>
                        </p:par>
                        <p:par>
                          <p:cTn id="84" fill="hold">
                            <p:stCondLst>
                              <p:cond delay="43000"/>
                            </p:stCondLst>
                            <p:childTnLst>
                              <p:par>
                                <p:cTn id="85" presetID="52" presetClass="exit" presetSubtype="0" fill="hold" grpId="0" nodeType="afterEffect">
                                  <p:stCondLst>
                                    <p:cond delay="0"/>
                                  </p:stCondLst>
                                  <p:childTnLst>
                                    <p:animScale>
                                      <p:cBhvr>
                                        <p:cTn id="86" dur="3000" accel="50000">
                                          <p:stCondLst>
                                            <p:cond delay="0"/>
                                          </p:stCondLst>
                                        </p:cTn>
                                        <p:tgtEl>
                                          <p:spTgt spid="8704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87" dur="3000" accel="50000">
                                          <p:stCondLst>
                                            <p:cond delay="0"/>
                                          </p:stCondLst>
                                        </p:cTn>
                                        <p:tgtEl>
                                          <p:spTgt spid="87047"/>
                                        </p:tgtEl>
                                        <p:attrNameLst>
                                          <p:attrName>ppt_x</p:attrName>
                                          <p:attrName>ppt_y</p:attrName>
                                        </p:attrNameLst>
                                      </p:cBhvr>
                                    </p:animMotion>
                                    <p:animEffect transition="out" filter="fade">
                                      <p:cBhvr>
                                        <p:cTn id="88" dur="3000"/>
                                        <p:tgtEl>
                                          <p:spTgt spid="87047"/>
                                        </p:tgtEl>
                                      </p:cBhvr>
                                    </p:animEffect>
                                    <p:set>
                                      <p:cBhvr>
                                        <p:cTn id="89" dur="1" fill="hold">
                                          <p:stCondLst>
                                            <p:cond delay="2999"/>
                                          </p:stCondLst>
                                        </p:cTn>
                                        <p:tgtEl>
                                          <p:spTgt spid="8704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3" grpId="0"/>
      <p:bldP spid="8" grpId="0"/>
      <p:bldP spid="87044" grpId="0"/>
      <p:bldP spid="87045" grpId="0"/>
      <p:bldP spid="87046" grpId="0"/>
      <p:bldP spid="8704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puy-du-fou-toledo-portada.jpg"/>
          <p:cNvPicPr>
            <a:picLocks noChangeAspect="1"/>
          </p:cNvPicPr>
          <p:nvPr/>
        </p:nvPicPr>
        <p:blipFill>
          <a:blip r:embed="rId2" cstate="print"/>
          <a:stretch>
            <a:fillRect/>
          </a:stretch>
        </p:blipFill>
        <p:spPr>
          <a:xfrm>
            <a:off x="0" y="0"/>
            <a:ext cx="9144000" cy="5715000"/>
          </a:xfrm>
          <a:prstGeom prst="rect">
            <a:avLst/>
          </a:prstGeom>
        </p:spPr>
      </p:pic>
      <p:sp>
        <p:nvSpPr>
          <p:cNvPr id="8" name="7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043608" y="0"/>
            <a:ext cx="7344816" cy="777979"/>
          </a:xfrm>
          <a:prstGeom prst="rect">
            <a:avLst/>
          </a:prstGeom>
          <a:noFill/>
        </p:spPr>
        <p:txBody>
          <a:bodyPr wrap="none" lIns="91440" tIns="45720" rIns="91440" bIns="45720">
            <a:prstTxWarp prst="textInflateTop">
              <a:avLst/>
            </a:prstTxWarp>
            <a:spAutoFit/>
            <a:scene3d>
              <a:camera prst="perspectiveRelaxedModerately"/>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3200" b="1" dirty="0" smtClean="0">
                <a:ln/>
                <a:solidFill>
                  <a:srgbClr val="C00000"/>
                </a:solidFill>
                <a:effectLst>
                  <a:reflection blurRad="6350" stA="60000" endA="900" endPos="58000" dir="5400000" sy="-100000" algn="bl" rotWithShape="0"/>
                </a:effectLst>
              </a:rPr>
              <a:t> REGRESO A PUY DU FOU - </a:t>
            </a:r>
            <a:r>
              <a:rPr lang="es-ES" sz="3200" b="1" dirty="0" smtClean="0">
                <a:ln/>
                <a:solidFill>
                  <a:srgbClr val="C3A525"/>
                </a:solidFill>
                <a:effectLst>
                  <a:reflection blurRad="6350" stA="60000" endA="900" endPos="58000" dir="5400000" sy="-100000" algn="bl" rotWithShape="0"/>
                </a:effectLst>
              </a:rPr>
              <a:t>EL ÚLTIMO CANTAR </a:t>
            </a:r>
            <a:endParaRPr lang="es-ES" sz="3200" b="1" cap="none" spc="0" dirty="0">
              <a:ln/>
              <a:solidFill>
                <a:srgbClr val="C3A525"/>
              </a:solidFill>
              <a:effectLst>
                <a:reflection blurRad="6350" stA="60000" endA="900" endPos="58000" dir="5400000" sy="-100000" algn="bl" rotWithShape="0"/>
              </a:effectLst>
            </a:endParaRPr>
          </a:p>
        </p:txBody>
      </p:sp>
      <p:sp>
        <p:nvSpPr>
          <p:cNvPr id="5" name="4 CuadroTexto"/>
          <p:cNvSpPr txBox="1"/>
          <p:nvPr/>
        </p:nvSpPr>
        <p:spPr>
          <a:xfrm>
            <a:off x="539552" y="985292"/>
            <a:ext cx="8064896" cy="2462213"/>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este espectáculo de grandes dimensiones, nos adentramos en un imponente castillo medieval, y nos trasladamos al siglo XI. Allí conocemos la historia de Don Rodrigo Díaz de Vivar, el Cid Campeador. Vemos cómo guiado por sus votos de juventud recorre la frontera del reino luchando por la justicia, y cómo lo da todo por su honor.</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39552" y="3505572"/>
            <a:ext cx="8280920" cy="2123658"/>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Último Cantar es un espectáculo diferente por su puesta en escena y por lo original de la sala de butacas. </a:t>
            </a:r>
          </a:p>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¡Te sorprenderá! Es un espectáculo a cubierto, así que no hay problema si llueve o hace calor, y se encuentra cerca de la entrada al parque, junto al poblado medieval de La Puebla Real.</a:t>
            </a:r>
          </a:p>
        </p:txBody>
      </p:sp>
    </p:spTree>
  </p:cSld>
  <p:clrMapOvr>
    <a:masterClrMapping/>
  </p:clrMapOvr>
  <mc:AlternateContent xmlns:mc="http://schemas.openxmlformats.org/markup-compatibility/2006" xmlns:p14="http://schemas.microsoft.com/office/powerpoint/2010/main">
    <mc:Choice Requires="p14">
      <p:transition spd="slow" p14:dur="2500" advTm="61000">
        <p:split/>
      </p:transition>
    </mc:Choice>
    <mc:Fallback xmlns="">
      <p:transition spd="slow" advTm="61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ppt_w"/>
                                          </p:val>
                                        </p:tav>
                                        <p:tav tm="100000">
                                          <p:val>
                                            <p:strVal val="#ppt_w"/>
                                          </p:val>
                                        </p:tav>
                                      </p:tavLst>
                                    </p:anim>
                                    <p:anim calcmode="lin" valueType="num">
                                      <p:cBhvr>
                                        <p:cTn id="8" dur="3000" fill="hold"/>
                                        <p:tgtEl>
                                          <p:spTgt spid="4"/>
                                        </p:tgtEl>
                                        <p:attrNameLst>
                                          <p:attrName>ppt_h</p:attrName>
                                        </p:attrNameLst>
                                      </p:cBhvr>
                                      <p:tavLst>
                                        <p:tav tm="0">
                                          <p:val>
                                            <p:strVal val="4*#ppt_h"/>
                                          </p:val>
                                        </p:tav>
                                        <p:tav tm="100000">
                                          <p:val>
                                            <p:strVal val="#ppt_h"/>
                                          </p:val>
                                        </p:tav>
                                      </p:tavLst>
                                    </p:anim>
                                  </p:childTnLst>
                                </p:cTn>
                              </p:par>
                            </p:childTnLst>
                          </p:cTn>
                        </p:par>
                        <p:par>
                          <p:cTn id="9" fill="hold">
                            <p:stCondLst>
                              <p:cond delay="3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1"/>
                                          </p:val>
                                        </p:tav>
                                        <p:tav tm="100000">
                                          <p:val>
                                            <p:strVal val="#ppt_x"/>
                                          </p:val>
                                        </p:tav>
                                      </p:tavLst>
                                    </p:anim>
                                    <p:anim calcmode="lin" valueType="num">
                                      <p:cBhvr>
                                        <p:cTn id="14" dur="10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31900"/>
                            </p:stCondLst>
                            <p:childTnLst>
                              <p:par>
                                <p:cTn id="16" presetID="40" presetClass="entr" presetSubtype="0" fill="hold" grpId="0" nodeType="afterEffect">
                                  <p:stCondLst>
                                    <p:cond delay="100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aj_Mahal_2 ENTRADA.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Taj_Mahal_2 ENTRADA.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espectáculo dura unos 30 minutos. Recordad llegar con más de media hora de antelación para aseguraros entrar. Si compráis el Pase Emoción tenéis el asiento garantizado llegando tan solo con 10 minutos de antelación, además de un espacio centrado reservado en las gradas.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14:ripple dir="ru"/>
        <p:sndAc>
          <p:stSnd loop="1">
            <p:snd r:embed="rId2" name="Variadas.wav"/>
          </p:stSnd>
        </p:sndAc>
      </p:transition>
    </mc:Choice>
    <mc:Fallback xmlns="">
      <p:transition spd="slow" advTm="33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5000"/>
                                        <p:tgtEl>
                                          <p:spTgt spid="7"/>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42cc11810a19.jpg"/>
          <p:cNvPicPr>
            <a:picLocks noGrp="1" noChangeAspect="1"/>
          </p:cNvPicPr>
          <p:nvPr>
            <p:ph idx="1"/>
          </p:nvPr>
        </p:nvPicPr>
        <p:blipFill>
          <a:blip r:embed="rId2" cstate="print"/>
          <a:stretch>
            <a:fillRect/>
          </a:stretch>
        </p:blipFill>
        <p:spPr>
          <a:xfrm>
            <a:off x="1153" y="0"/>
            <a:ext cx="9138476"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Lágrima"/>
          <p:cNvSpPr/>
          <p:nvPr/>
        </p:nvSpPr>
        <p:spPr>
          <a:xfrm rot="18937742" flipH="1" flipV="1">
            <a:off x="-3811224" y="1853950"/>
            <a:ext cx="49957" cy="42554"/>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ágrima"/>
          <p:cNvSpPr/>
          <p:nvPr/>
        </p:nvSpPr>
        <p:spPr>
          <a:xfrm rot="20689045" flipV="1">
            <a:off x="12034245" y="-32444"/>
            <a:ext cx="45719" cy="380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ágrima"/>
          <p:cNvSpPr/>
          <p:nvPr/>
        </p:nvSpPr>
        <p:spPr>
          <a:xfrm rot="16871572" flipV="1">
            <a:off x="-2630390" y="-21219"/>
            <a:ext cx="38099" cy="686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Lágrima"/>
          <p:cNvSpPr/>
          <p:nvPr/>
        </p:nvSpPr>
        <p:spPr>
          <a:xfrm rot="19055765">
            <a:off x="-7570725" y="372561"/>
            <a:ext cx="5050822" cy="4509053"/>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0" y="0"/>
            <a:ext cx="9144000" cy="5715000"/>
          </a:xfrm>
          <a:prstGeom prst="rect">
            <a:avLst/>
          </a:prstGeom>
          <a:solidFill>
            <a:schemeClr val="bg2">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0" y="0"/>
            <a:ext cx="9143999" cy="5715000"/>
          </a:xfrm>
          <a:prstGeom prst="rect">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música de «El Último Cantar» ha sido compuesta por </a:t>
            </a:r>
            <a:r>
              <a:rPr lang="es-ES" i="1" dirty="0" err="1" smtClean="0">
                <a:effectLst>
                  <a:glow rad="101600">
                    <a:srgbClr val="C00000">
                      <a:alpha val="60000"/>
                    </a:srgbClr>
                  </a:glow>
                  <a:outerShdw blurRad="38100" dist="38100" dir="2700000" algn="tl">
                    <a:srgbClr val="000000">
                      <a:alpha val="43137"/>
                    </a:srgbClr>
                  </a:outerShdw>
                </a:effectLst>
              </a:rPr>
              <a:t>Nathan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Stornetta</a:t>
            </a:r>
            <a:r>
              <a:rPr lang="es-ES" i="1" dirty="0" smtClean="0">
                <a:effectLst>
                  <a:glow rad="101600">
                    <a:srgbClr val="C00000">
                      <a:alpha val="60000"/>
                    </a:srgbClr>
                  </a:glow>
                  <a:outerShdw blurRad="38100" dist="38100" dir="2700000" algn="tl">
                    <a:srgbClr val="000000">
                      <a:alpha val="43137"/>
                    </a:srgbClr>
                  </a:outerShdw>
                </a:effectLst>
              </a:rPr>
              <a:t>, que está a cargo de todas las bandas sonoras del parque. La podéis encontrar en </a:t>
            </a:r>
            <a:r>
              <a:rPr lang="es-ES" i="1" u="sng" dirty="0" err="1" smtClean="0">
                <a:effectLst>
                  <a:glow rad="101600">
                    <a:srgbClr val="C00000">
                      <a:alpha val="60000"/>
                    </a:srgbClr>
                  </a:glow>
                  <a:outerShdw blurRad="38100" dist="38100" dir="2700000" algn="tl">
                    <a:srgbClr val="000000">
                      <a:alpha val="43137"/>
                    </a:srgbClr>
                  </a:outerShdw>
                </a:effectLst>
              </a:rPr>
              <a:t>Spotify</a:t>
            </a:r>
            <a:r>
              <a:rPr lang="es-ES" i="1" dirty="0" smtClean="0">
                <a:effectLst>
                  <a:glow rad="101600">
                    <a:srgbClr val="C00000">
                      <a:alpha val="60000"/>
                    </a:srgbClr>
                  </a:glow>
                  <a:outerShdw blurRad="38100" dist="38100" dir="2700000" algn="tl">
                    <a:srgbClr val="000000">
                      <a:alpha val="43137"/>
                    </a:srgbClr>
                  </a:outerShdw>
                </a:effectLst>
              </a:rPr>
              <a:t>, </a:t>
            </a:r>
            <a:r>
              <a:rPr lang="es-ES" i="1" u="sng" dirty="0" smtClean="0">
                <a:effectLst>
                  <a:glow rad="101600">
                    <a:srgbClr val="C00000">
                      <a:alpha val="60000"/>
                    </a:srgbClr>
                  </a:glow>
                  <a:outerShdw blurRad="38100" dist="38100" dir="2700000" algn="tl">
                    <a:srgbClr val="000000">
                      <a:alpha val="43137"/>
                    </a:srgbClr>
                  </a:outerShdw>
                </a:effectLst>
              </a:rPr>
              <a:t>Amazon </a:t>
            </a:r>
            <a:r>
              <a:rPr lang="es-ES" i="1" u="sng" dirty="0" err="1" smtClean="0">
                <a:effectLst>
                  <a:glow rad="101600">
                    <a:srgbClr val="C00000">
                      <a:alpha val="60000"/>
                    </a:srgbClr>
                  </a:glow>
                  <a:outerShdw blurRad="38100" dist="38100" dir="2700000" algn="tl">
                    <a:srgbClr val="000000">
                      <a:alpha val="43137"/>
                    </a:srgbClr>
                  </a:outerShdw>
                </a:effectLst>
              </a:rPr>
              <a:t>Music</a:t>
            </a:r>
            <a:r>
              <a:rPr lang="es-ES" i="1" dirty="0" smtClean="0">
                <a:effectLst>
                  <a:glow rad="101600">
                    <a:srgbClr val="C00000">
                      <a:alpha val="60000"/>
                    </a:srgbClr>
                  </a:glow>
                  <a:outerShdw blurRad="38100" dist="38100" dir="2700000" algn="tl">
                    <a:srgbClr val="000000">
                      <a:alpha val="43137"/>
                    </a:srgbClr>
                  </a:outerShdw>
                </a:effectLst>
              </a:rPr>
              <a:t> y </a:t>
            </a:r>
            <a:r>
              <a:rPr lang="es-ES" i="1" u="sng" dirty="0" smtClean="0">
                <a:effectLst>
                  <a:glow rad="101600">
                    <a:srgbClr val="C00000">
                      <a:alpha val="60000"/>
                    </a:srgbClr>
                  </a:glow>
                  <a:outerShdw blurRad="38100" dist="38100" dir="2700000" algn="tl">
                    <a:srgbClr val="000000">
                      <a:alpha val="43137"/>
                    </a:srgbClr>
                  </a:outerShdw>
                </a:effectLst>
              </a:rPr>
              <a:t>Apple </a:t>
            </a:r>
            <a:r>
              <a:rPr lang="es-ES" i="1" u="sng" dirty="0" err="1" smtClean="0">
                <a:effectLst>
                  <a:glow rad="101600">
                    <a:srgbClr val="C00000">
                      <a:alpha val="60000"/>
                    </a:srgbClr>
                  </a:glow>
                  <a:outerShdw blurRad="38100" dist="38100" dir="2700000" algn="tl">
                    <a:srgbClr val="000000">
                      <a:alpha val="43137"/>
                    </a:srgbClr>
                  </a:outerShdw>
                </a:effectLst>
              </a:rPr>
              <a:t>Music</a:t>
            </a:r>
            <a:r>
              <a:rPr lang="es-ES" i="1" dirty="0" smtClean="0">
                <a:effectLst>
                  <a:glow rad="101600">
                    <a:srgbClr val="C00000">
                      <a:alpha val="60000"/>
                    </a:srgbClr>
                  </a:glow>
                  <a:outerShdw blurRad="38100" dist="38100" dir="2700000" algn="tl">
                    <a:srgbClr val="000000">
                      <a:alpha val="43137"/>
                    </a:srgbClr>
                  </a:outerShdw>
                </a:effectLst>
              </a:rPr>
              <a:t>. Yo la compré aquí en el Parque de una de la tiendas que hay y la he adaptado a cada una de las “Presentaciones”.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14:ripple dir="ru"/>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17"/>
                                        </p:tgtEl>
                                      </p:cBhvr>
                                    </p:animEffect>
                                    <p:set>
                                      <p:cBhvr>
                                        <p:cTn id="7" dur="1" fill="hold">
                                          <p:stCondLst>
                                            <p:cond delay="4999"/>
                                          </p:stCondLst>
                                        </p:cTn>
                                        <p:tgtEl>
                                          <p:spTgt spid="17"/>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20"/>
                                        </p:tgtEl>
                                      </p:cBhvr>
                                    </p:animEffect>
                                    <p:set>
                                      <p:cBhvr>
                                        <p:cTn id="10" dur="1" fill="hold">
                                          <p:stCondLst>
                                            <p:cond delay="4999"/>
                                          </p:stCondLst>
                                        </p:cTn>
                                        <p:tgtEl>
                                          <p:spTgt spid="20"/>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7" grpId="0" animBg="1"/>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5374688.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7715250" y="0"/>
            <a:ext cx="142875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8" name="7 Imagen" descr="5537468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5000"/>
          </a:xfrm>
          <a:prstGeom prst="rect">
            <a:avLst/>
          </a:prstGeom>
          <a:solidFill>
            <a:schemeClr val="bg2">
              <a:lumMod val="60000"/>
              <a:lumOff val="4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show tiene como inspiración un espectáculo con similar puesta en escena, «Le </a:t>
            </a:r>
            <a:r>
              <a:rPr lang="es-ES" i="1" dirty="0" err="1" smtClean="0">
                <a:effectLst>
                  <a:glow rad="101600">
                    <a:srgbClr val="C00000">
                      <a:alpha val="60000"/>
                    </a:srgbClr>
                  </a:glow>
                  <a:outerShdw blurRad="38100" dist="38100" dir="2700000" algn="tl">
                    <a:srgbClr val="000000">
                      <a:alpha val="43137"/>
                    </a:srgbClr>
                  </a:outerShdw>
                </a:effectLst>
              </a:rPr>
              <a:t>Dernier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Panache</a:t>
            </a:r>
            <a:r>
              <a:rPr lang="es-ES" i="1" dirty="0" smtClean="0">
                <a:effectLst>
                  <a:glow rad="101600">
                    <a:srgbClr val="C00000">
                      <a:alpha val="60000"/>
                    </a:srgbClr>
                  </a:glow>
                  <a:outerShdw blurRad="38100" dist="38100" dir="2700000" algn="tl">
                    <a:srgbClr val="000000">
                      <a:alpha val="43137"/>
                    </a:srgbClr>
                  </a:outerShdw>
                </a:effectLst>
              </a:rPr>
              <a:t>»,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Francia, aunque la temática y el momento en la historia son distintos.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ripple dir="ru"/>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fltVal val="0"/>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4000" fill="hold"/>
                                        <p:tgtEl>
                                          <p:spTgt spid="8"/>
                                        </p:tgtEl>
                                        <p:attrNameLst>
                                          <p:attrName>ppt_w</p:attrName>
                                        </p:attrNameLst>
                                      </p:cBhvr>
                                      <p:tavLst>
                                        <p:tav tm="0">
                                          <p:val>
                                            <p:fltVal val="0"/>
                                          </p:val>
                                        </p:tav>
                                        <p:tav tm="100000">
                                          <p:val>
                                            <p:strVal val="#ppt_w"/>
                                          </p:val>
                                        </p:tav>
                                      </p:tavLst>
                                    </p:anim>
                                    <p:anim calcmode="lin" valueType="num">
                                      <p:cBhvr>
                                        <p:cTn id="15" dur="4000" fill="hold"/>
                                        <p:tgtEl>
                                          <p:spTgt spid="8"/>
                                        </p:tgtEl>
                                        <p:attrNameLst>
                                          <p:attrName>ppt_h</p:attrName>
                                        </p:attrNameLst>
                                      </p:cBhvr>
                                      <p:tavLst>
                                        <p:tav tm="0">
                                          <p:val>
                                            <p:strVal val="#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5000"/>
                                        <p:tgtEl>
                                          <p:spTgt spid="4"/>
                                        </p:tgtEl>
                                      </p:cBhvr>
                                    </p:animEffect>
                                  </p:childTnLst>
                                </p:cTn>
                              </p:par>
                              <p:par>
                                <p:cTn id="19" presetID="5" presetClass="entr" presetSubtype="1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checkerboard(across)">
                                      <p:cBhvr>
                                        <p:cTn id="21" dur="5000"/>
                                        <p:tgtEl>
                                          <p:spTgt spid="8"/>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915365.jpg"/>
          <p:cNvPicPr>
            <a:picLocks noChangeAspect="1"/>
          </p:cNvPicPr>
          <p:nvPr/>
        </p:nvPicPr>
        <p:blipFill>
          <a:blip r:embed="rId2" cstate="print"/>
          <a:stretch>
            <a:fillRect/>
          </a:stretch>
        </p:blipFill>
        <p:spPr bwMode="auto">
          <a:xfrm>
            <a:off x="-324544" y="0"/>
            <a:ext cx="9793088"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24915365.jpg"/>
          <p:cNvPicPr>
            <a:picLocks noChangeAspect="1"/>
          </p:cNvPicPr>
          <p:nvPr/>
        </p:nvPicPr>
        <p:blipFill>
          <a:blip r:embed="rId2" cstate="print"/>
          <a:stretch>
            <a:fillRect/>
          </a:stretch>
        </p:blipFill>
        <p:spPr bwMode="auto">
          <a:xfrm>
            <a:off x="-324543" y="0"/>
            <a:ext cx="9793088"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79512" y="4297660"/>
            <a:ext cx="882047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por el honor. Son más que palabras para el joven Rodrigo. Forjará su leyenda en una Castilla fragmentada sin olvidar nunca sus votos de caballero. La historia podrá olvidar sus gestas pero, mientras que en una sola plaza se escuche su Último Cantar, su leyenda permanecerá viva para siempre.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14:ripple dir="ru"/>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circle(out)">
                                      <p:cBhvr>
                                        <p:cTn id="14" dur="5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0" fill="hold"/>
                                        <p:tgtEl>
                                          <p:spTgt spid="7"/>
                                        </p:tgtEl>
                                        <p:attrNameLst>
                                          <p:attrName>ppt_w</p:attrName>
                                        </p:attrNameLst>
                                      </p:cBhvr>
                                      <p:tavLst>
                                        <p:tav tm="0">
                                          <p:val>
                                            <p:strVal val="4/3*#ppt_w"/>
                                          </p:val>
                                        </p:tav>
                                        <p:tav tm="100000">
                                          <p:val>
                                            <p:strVal val="#ppt_w"/>
                                          </p:val>
                                        </p:tav>
                                      </p:tavLst>
                                    </p:anim>
                                    <p:anim calcmode="lin" valueType="num">
                                      <p:cBhvr>
                                        <p:cTn id="18" dur="5000" fill="hold"/>
                                        <p:tgtEl>
                                          <p:spTgt spid="7"/>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3 Imagen" descr="20070905183553_shining-bronze-cuckoo.jpg"/>
          <p:cNvPicPr>
            <a:picLocks noChangeAspect="1"/>
          </p:cNvPicPr>
          <p:nvPr/>
        </p:nvPicPr>
        <p:blipFill>
          <a:blip r:embed="rId2" cstate="print"/>
          <a:stretch>
            <a:fillRect/>
          </a:stretch>
        </p:blipFill>
        <p:spPr bwMode="auto">
          <a:xfrm>
            <a:off x="-1"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0070905183553_shining-bronze-cuckoo.jpg"/>
          <p:cNvPicPr>
            <a:picLocks noChangeAspect="1"/>
          </p:cNvPicPr>
          <p:nvPr/>
        </p:nvPicPr>
        <p:blipFill>
          <a:blip r:embed="rId2" cstate="print"/>
          <a:stretch>
            <a:fillRect/>
          </a:stretch>
        </p:blipFill>
        <p:spPr bwMode="auto">
          <a:xfrm>
            <a:off x="-1"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0070905183553_shining-bronze-cuckoo.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Último Cantar’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España, premiado como el “mejor espectáculo del mundo”. El espectáculo narra la vida y hazañas del Cid Campeador desde su etapa como escudero en Burgos hasta su muerte en Valencia.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ripple dir="ru"/>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randombar(vertical)">
                                      <p:cBhvr>
                                        <p:cTn id="7" dur="5000"/>
                                        <p:tgtEl>
                                          <p:spTgt spid="14339"/>
                                        </p:tgtEl>
                                      </p:cBhvr>
                                    </p:animEffect>
                                  </p:childTnLst>
                                </p:cTn>
                              </p:par>
                              <p:par>
                                <p:cTn id="8" presetID="23" presetClass="entr" presetSubtype="288" fill="hold" nodeType="withEffect">
                                  <p:stCondLst>
                                    <p:cond delay="0"/>
                                  </p:stCondLst>
                                  <p:childTnLst>
                                    <p:set>
                                      <p:cBhvr>
                                        <p:cTn id="9" dur="1" fill="hold">
                                          <p:stCondLst>
                                            <p:cond delay="0"/>
                                          </p:stCondLst>
                                        </p:cTn>
                                        <p:tgtEl>
                                          <p:spTgt spid="14339"/>
                                        </p:tgtEl>
                                        <p:attrNameLst>
                                          <p:attrName>style.visibility</p:attrName>
                                        </p:attrNameLst>
                                      </p:cBhvr>
                                      <p:to>
                                        <p:strVal val="visible"/>
                                      </p:to>
                                    </p:set>
                                    <p:anim calcmode="lin" valueType="num">
                                      <p:cBhvr>
                                        <p:cTn id="10" dur="5000" fill="hold"/>
                                        <p:tgtEl>
                                          <p:spTgt spid="14339"/>
                                        </p:tgtEl>
                                        <p:attrNameLst>
                                          <p:attrName>ppt_w</p:attrName>
                                        </p:attrNameLst>
                                      </p:cBhvr>
                                      <p:tavLst>
                                        <p:tav tm="0">
                                          <p:val>
                                            <p:strVal val="4/3*#ppt_w"/>
                                          </p:val>
                                        </p:tav>
                                        <p:tav tm="100000">
                                          <p:val>
                                            <p:strVal val="#ppt_w"/>
                                          </p:val>
                                        </p:tav>
                                      </p:tavLst>
                                    </p:anim>
                                    <p:anim calcmode="lin" valueType="num">
                                      <p:cBhvr>
                                        <p:cTn id="11" dur="5000" fill="hold"/>
                                        <p:tgtEl>
                                          <p:spTgt spid="14339"/>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Horizontal)">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outVertical)">
                                      <p:cBhvr>
                                        <p:cTn id="21" dur="5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0" fill="hold"/>
                                        <p:tgtEl>
                                          <p:spTgt spid="6"/>
                                        </p:tgtEl>
                                        <p:attrNameLst>
                                          <p:attrName>ppt_w</p:attrName>
                                        </p:attrNameLst>
                                      </p:cBhvr>
                                      <p:tavLst>
                                        <p:tav tm="0">
                                          <p:val>
                                            <p:strVal val="4/3*#ppt_w"/>
                                          </p:val>
                                        </p:tav>
                                        <p:tav tm="100000">
                                          <p:val>
                                            <p:strVal val="#ppt_w"/>
                                          </p:val>
                                        </p:tav>
                                      </p:tavLst>
                                    </p:anim>
                                    <p:anim calcmode="lin" valueType="num">
                                      <p:cBhvr>
                                        <p:cTn id="25" dur="5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070129172735_superb-fairy-wren-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Rectángulo"/>
          <p:cNvSpPr/>
          <p:nvPr/>
        </p:nvSpPr>
        <p:spPr>
          <a:xfrm>
            <a:off x="179388" y="193204"/>
            <a:ext cx="8785225" cy="5328591"/>
          </a:xfrm>
          <a:prstGeom prst="rect">
            <a:avLst/>
          </a:prstGeom>
          <a:solidFill>
            <a:schemeClr val="accent3">
              <a:lumMod val="60000"/>
              <a:lumOff val="4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539552" y="481236"/>
            <a:ext cx="8207375" cy="4824536"/>
          </a:xfrm>
          <a:prstGeom prst="rect">
            <a:avLst/>
          </a:prstGeom>
          <a:solidFill>
            <a:schemeClr val="accent3">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Brass</a:t>
            </a:r>
            <a:r>
              <a:rPr lang="es-ES" i="1" dirty="0" smtClean="0">
                <a:effectLst>
                  <a:glow rad="101600">
                    <a:srgbClr val="C00000">
                      <a:alpha val="60000"/>
                    </a:srgbClr>
                  </a:glow>
                  <a:outerShdw blurRad="38100" dist="38100" dir="2700000" algn="tl">
                    <a:srgbClr val="000000">
                      <a:alpha val="43137"/>
                    </a:srgbClr>
                  </a:outerShdw>
                </a:effectLst>
              </a:rPr>
              <a:t> Ring </a:t>
            </a:r>
            <a:r>
              <a:rPr lang="es-ES" i="1" dirty="0" err="1" smtClean="0">
                <a:effectLst>
                  <a:glow rad="101600">
                    <a:srgbClr val="C00000">
                      <a:alpha val="60000"/>
                    </a:srgbClr>
                  </a:glow>
                  <a:outerShdw blurRad="38100" dist="38100" dir="2700000" algn="tl">
                    <a:srgbClr val="000000">
                      <a:alpha val="43137"/>
                    </a:srgbClr>
                  </a:outerShdw>
                </a:effectLst>
              </a:rPr>
              <a:t>Award</a:t>
            </a:r>
            <a:r>
              <a:rPr lang="es-ES" i="1" dirty="0" smtClean="0">
                <a:effectLst>
                  <a:glow rad="101600">
                    <a:srgbClr val="C00000">
                      <a:alpha val="60000"/>
                    </a:srgbClr>
                  </a:glow>
                  <a:outerShdw blurRad="38100" dist="38100" dir="2700000" algn="tl">
                    <a:srgbClr val="000000">
                      <a:alpha val="43137"/>
                    </a:srgbClr>
                  </a:outerShdw>
                </a:effectLst>
              </a:rPr>
              <a:t> de “Mejor Espectáculo del Mundo” ha sido concedido a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España por el espectáculo El Último Cantar por la Asociación Internacional de Parques de entretenimiento y atracciones de referencia mundial (IAAPA).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9000">
        <p15:prstTrans prst="peelOff"/>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12"/>
                                        </p:tgtEl>
                                      </p:cBhvr>
                                    </p:animEffect>
                                    <p:set>
                                      <p:cBhvr>
                                        <p:cTn id="7" dur="1" fill="hold">
                                          <p:stCondLst>
                                            <p:cond delay="4999"/>
                                          </p:stCondLst>
                                        </p:cTn>
                                        <p:tgtEl>
                                          <p:spTgt spid="12"/>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11"/>
                                        </p:tgtEl>
                                      </p:cBhvr>
                                    </p:animEffect>
                                    <p:set>
                                      <p:cBhvr>
                                        <p:cTn id="10" dur="1" fill="hold">
                                          <p:stCondLst>
                                            <p:cond delay="4999"/>
                                          </p:stCondLst>
                                        </p:cTn>
                                        <p:tgtEl>
                                          <p:spTgt spid="11"/>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1024px-Male_whale_shark_at_Georgia_Aquarium.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3 Marcador de contenido" descr="1024px-Male_whale_shark_at_Georgia_Aquarium.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2">
              <a:lumMod val="20000"/>
              <a:lumOff val="8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23528" y="337220"/>
            <a:ext cx="8496944" cy="5112568"/>
          </a:xfrm>
          <a:prstGeom prst="rect">
            <a:avLst/>
          </a:prstGeom>
          <a:solidFill>
            <a:schemeClr val="tx2">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IAAPA </a:t>
            </a:r>
            <a:r>
              <a:rPr lang="es-ES" i="1" dirty="0" err="1" smtClean="0">
                <a:effectLst>
                  <a:glow rad="101600">
                    <a:srgbClr val="C00000">
                      <a:alpha val="60000"/>
                    </a:srgbClr>
                  </a:glow>
                  <a:outerShdw blurRad="38100" dist="38100" dir="2700000" algn="tl">
                    <a:srgbClr val="000000">
                      <a:alpha val="43137"/>
                    </a:srgbClr>
                  </a:outerShdw>
                </a:effectLst>
              </a:rPr>
              <a:t>Brass</a:t>
            </a:r>
            <a:r>
              <a:rPr lang="es-ES" i="1" dirty="0" smtClean="0">
                <a:effectLst>
                  <a:glow rad="101600">
                    <a:srgbClr val="C00000">
                      <a:alpha val="60000"/>
                    </a:srgbClr>
                  </a:glow>
                  <a:outerShdw blurRad="38100" dist="38100" dir="2700000" algn="tl">
                    <a:srgbClr val="000000">
                      <a:alpha val="43137"/>
                    </a:srgbClr>
                  </a:outerShdw>
                </a:effectLst>
              </a:rPr>
              <a:t> Ring </a:t>
            </a:r>
            <a:r>
              <a:rPr lang="es-ES" i="1" dirty="0" err="1" smtClean="0">
                <a:effectLst>
                  <a:glow rad="101600">
                    <a:srgbClr val="C00000">
                      <a:alpha val="60000"/>
                    </a:srgbClr>
                  </a:glow>
                  <a:outerShdw blurRad="38100" dist="38100" dir="2700000" algn="tl">
                    <a:srgbClr val="000000">
                      <a:alpha val="43137"/>
                    </a:srgbClr>
                  </a:outerShdw>
                </a:effectLst>
              </a:rPr>
              <a:t>Awards</a:t>
            </a:r>
            <a:r>
              <a:rPr lang="es-ES" i="1" dirty="0" smtClean="0">
                <a:effectLst>
                  <a:glow rad="101600">
                    <a:srgbClr val="C00000">
                      <a:alpha val="60000"/>
                    </a:srgbClr>
                  </a:glow>
                  <a:outerShdw blurRad="38100" dist="38100" dir="2700000" algn="tl">
                    <a:srgbClr val="000000">
                      <a:alpha val="43137"/>
                    </a:srgbClr>
                  </a:outerShdw>
                </a:effectLst>
              </a:rPr>
              <a:t>, reconocidos como los premios internacionales con mayor prestigio de la industria del entretenimiento, ponen en valor la excelencia de los mejores actores del ocio en 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wheel spokes="1"/>
      </p:transition>
    </mc:Choice>
    <mc:Fallback xmlns="">
      <p:transition spd="slow" advTm="27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par>
                                <p:cTn id="18" presetID="23" presetClass="entr" presetSubtype="272"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0" fill="hold"/>
                                        <p:tgtEl>
                                          <p:spTgt spid="7"/>
                                        </p:tgtEl>
                                        <p:attrNameLst>
                                          <p:attrName>ppt_w</p:attrName>
                                        </p:attrNameLst>
                                      </p:cBhvr>
                                      <p:tavLst>
                                        <p:tav tm="0">
                                          <p:val>
                                            <p:strVal val="2/3*#ppt_w"/>
                                          </p:val>
                                        </p:tav>
                                        <p:tav tm="100000">
                                          <p:val>
                                            <p:strVal val="#ppt_w"/>
                                          </p:val>
                                        </p:tav>
                                      </p:tavLst>
                                    </p:anim>
                                    <p:anim calcmode="lin" valueType="num">
                                      <p:cBhvr>
                                        <p:cTn id="21" dur="5000" fill="hold"/>
                                        <p:tgtEl>
                                          <p:spTgt spid="7"/>
                                        </p:tgtEl>
                                        <p:attrNameLst>
                                          <p:attrName>ppt_h</p:attrName>
                                        </p:attrNameLst>
                                      </p:cBhvr>
                                      <p:tavLst>
                                        <p:tav tm="0">
                                          <p:val>
                                            <p:strVal val="2/3*#ppt_h"/>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outVertical)">
                                      <p:cBhvr>
                                        <p:cTn id="24" dur="5000"/>
                                        <p:tgtEl>
                                          <p:spTgt spid="7"/>
                                        </p:tgtEl>
                                      </p:cBhvr>
                                    </p:animEffect>
                                  </p:childTnLst>
                                </p:cTn>
                              </p:par>
                            </p:childTnLst>
                          </p:cTn>
                        </p:par>
                        <p:par>
                          <p:cTn id="25" fill="hold">
                            <p:stCondLst>
                              <p:cond delay="5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7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51520" y="265212"/>
            <a:ext cx="8640960" cy="5184576"/>
          </a:xfrm>
          <a:prstGeom prst="rect">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espectáculo premiado ha acogido este año a más de 600.000 personas y goza de una tecnología innovadora, de efectos deslumbrantes y una cuidada puesta en escena; todo ello al servicio de la emocionante vida de Rodrigo Díaz de Vivar, el Cid Campeador.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wheelReverse spokes="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3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13" presetClass="exit" presetSubtype="32" fill="hold" nodeType="afterEffect">
                                  <p:stCondLst>
                                    <p:cond delay="0"/>
                                  </p:stCondLst>
                                  <p:childTnLst>
                                    <p:animEffect transition="out" filter="plus(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3" presetClass="exit" presetSubtype="32" fill="hold" nodeType="withEffect">
                                  <p:stCondLst>
                                    <p:cond delay="0"/>
                                  </p:stCondLst>
                                  <p:childTnLst>
                                    <p:animEffect transition="out" filter="plus(ou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fltVal val="0"/>
                                          </p:val>
                                        </p:tav>
                                        <p:tav tm="100000">
                                          <p:val>
                                            <p:strVal val="#ppt_h"/>
                                          </p:val>
                                        </p:tav>
                                      </p:tavLst>
                                    </p:anim>
                                  </p:childTnLst>
                                </p:cTn>
                              </p:par>
                              <p:par>
                                <p:cTn id="30" presetID="3" presetClass="entr" presetSubtype="5"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linds(vertical)">
                                      <p:cBhvr>
                                        <p:cTn id="32" dur="3000"/>
                                        <p:tgtEl>
                                          <p:spTgt spid="4"/>
                                        </p:tgtEl>
                                      </p:cBhvr>
                                    </p:animEffect>
                                  </p:childTnLst>
                                </p:cTn>
                              </p:par>
                            </p:childTnLst>
                          </p:cTn>
                        </p:par>
                        <p:par>
                          <p:cTn id="33" fill="hold">
                            <p:stCondLst>
                              <p:cond delay="6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1876chambresousme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traso"/>
          <p:cNvSpPr/>
          <p:nvPr/>
        </p:nvSpPr>
        <p:spPr>
          <a:xfrm rot="16200000">
            <a:off x="2033587" y="-1395412"/>
            <a:ext cx="5076825" cy="9144000"/>
          </a:xfrm>
          <a:prstGeom prst="flowChartDelay">
            <a:avLst/>
          </a:prstGeom>
          <a:solidFill>
            <a:schemeClr val="tx2">
              <a:lumMod val="90000"/>
              <a:alpha val="62745"/>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traso"/>
          <p:cNvSpPr/>
          <p:nvPr/>
        </p:nvSpPr>
        <p:spPr>
          <a:xfrm rot="16200000">
            <a:off x="2453481" y="-975518"/>
            <a:ext cx="4237037" cy="9144000"/>
          </a:xfrm>
          <a:prstGeom prst="flowChartDelay">
            <a:avLst/>
          </a:prstGeom>
          <a:solidFill>
            <a:schemeClr val="tx2">
              <a:lumMod val="75000"/>
              <a:alpha val="62745"/>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traso"/>
          <p:cNvSpPr/>
          <p:nvPr/>
        </p:nvSpPr>
        <p:spPr>
          <a:xfrm rot="16200000">
            <a:off x="2873375" y="-555625"/>
            <a:ext cx="3397250" cy="9144000"/>
          </a:xfrm>
          <a:prstGeom prst="flowChartDelay">
            <a:avLst/>
          </a:prstGeom>
          <a:solidFill>
            <a:schemeClr val="tx2">
              <a:lumMod val="50000"/>
              <a:alpha val="62745"/>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traso"/>
          <p:cNvSpPr/>
          <p:nvPr/>
        </p:nvSpPr>
        <p:spPr>
          <a:xfrm rot="16200000">
            <a:off x="3352006" y="-76993"/>
            <a:ext cx="2439987" cy="9144000"/>
          </a:xfrm>
          <a:prstGeom prst="flowChartDelay">
            <a:avLst/>
          </a:prstGeom>
          <a:solidFill>
            <a:schemeClr val="tx2">
              <a:lumMod val="25000"/>
              <a:alpha val="62745"/>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95536" y="4297660"/>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recibir varios premios en su primer año de apertura como “Mejor parque de España” (PAC </a:t>
            </a:r>
            <a:r>
              <a:rPr lang="es-ES" i="1" dirty="0" err="1" smtClean="0">
                <a:effectLst>
                  <a:glow rad="101600">
                    <a:srgbClr val="C00000">
                      <a:alpha val="60000"/>
                    </a:srgbClr>
                  </a:glow>
                  <a:outerShdw blurRad="38100" dist="38100" dir="2700000" algn="tl">
                    <a:srgbClr val="000000">
                      <a:alpha val="43137"/>
                    </a:srgbClr>
                  </a:outerShdw>
                </a:effectLst>
              </a:rPr>
              <a:t>Awards</a:t>
            </a:r>
            <a:r>
              <a:rPr lang="es-ES" i="1" dirty="0" smtClean="0">
                <a:effectLst>
                  <a:glow rad="101600">
                    <a:srgbClr val="C00000">
                      <a:alpha val="60000"/>
                    </a:srgbClr>
                  </a:glow>
                  <a:outerShdw blurRad="38100" dist="38100" dir="2700000" algn="tl">
                    <a:srgbClr val="000000">
                      <a:alpha val="43137"/>
                    </a:srgbClr>
                  </a:outerShdw>
                </a:effectLst>
              </a:rPr>
              <a:t>) y “Mejor Espectáculo de Europa” por El Sueño de Toledo (</a:t>
            </a:r>
            <a:r>
              <a:rPr lang="es-ES" i="1" dirty="0" err="1" smtClean="0">
                <a:effectLst>
                  <a:glow rad="101600">
                    <a:srgbClr val="C00000">
                      <a:alpha val="60000"/>
                    </a:srgbClr>
                  </a:glow>
                  <a:outerShdw blurRad="38100" dist="38100" dir="2700000" algn="tl">
                    <a:srgbClr val="000000">
                      <a:alpha val="43137"/>
                    </a:srgbClr>
                  </a:outerShdw>
                </a:effectLst>
              </a:rPr>
              <a:t>Parksmania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Awards</a:t>
            </a:r>
            <a:r>
              <a:rPr lang="es-ES" i="1" dirty="0" smtClean="0">
                <a:effectLst>
                  <a:glow rad="101600">
                    <a:srgbClr val="C00000">
                      <a:alpha val="60000"/>
                    </a:srgbClr>
                  </a:glow>
                  <a:outerShdw blurRad="38100" dist="38100" dir="2700000" algn="tl">
                    <a:srgbClr val="000000">
                      <a:alpha val="43137"/>
                    </a:srgbClr>
                  </a:outerShdw>
                </a:effectLst>
              </a:rPr>
              <a:t>),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España recibe otro premio internacional, pero esta vez a nivel mundial.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wheel spokes="1"/>
      </p:transition>
    </mc:Choice>
    <mc:Fallback xmlns="">
      <p:transition spd="slow" advTm="32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0" presetClass="exit" presetSubtype="0" fill="hold" nodeType="withEffect">
                                  <p:stCondLst>
                                    <p:cond delay="0"/>
                                  </p:stCondLst>
                                  <p:childTnLst>
                                    <p:animEffect transition="out" filter="wedge">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6"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out)">
                                      <p:cBhvr>
                                        <p:cTn id="23" dur="5000"/>
                                        <p:tgtEl>
                                          <p:spTgt spid="4"/>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6W5FPCADPSKNSCAA2SX77CACXJ43TCARFIYXPCAPPIZ9RCAXPIOXGCAN31RU6CAP32IEBCAO53RJDCACQWBPLCASMFSU3CAYU1EBICAEZ0B7DCA6OQN8DCAXQ62RJCA7SZSKFCA6O4U0ECALIOY.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75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51520" y="265212"/>
            <a:ext cx="8640960" cy="5184576"/>
          </a:xfrm>
          <a:prstGeom prst="rect">
            <a:avLst/>
          </a:prstGeom>
          <a:solidFill>
            <a:schemeClr val="tx2">
              <a:lumMod val="50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11560"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espectáculo El Último Cantar, reconocido como “Mejor Espectáculo del Mundo 2021”, narra la vida y hazañas del Cid Campeador desde sus entrenamientos como escudero en Burgos hasta su muerte en Valencia.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wheelReverse spokes="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323528" y="337220"/>
            <a:ext cx="8568952" cy="5112568"/>
          </a:xfrm>
          <a:prstGeom prst="rect">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11560" y="625252"/>
            <a:ext cx="7920880" cy="4536504"/>
          </a:xfrm>
          <a:prstGeom prst="rect">
            <a:avLst/>
          </a:prstGeom>
          <a:solidFill>
            <a:schemeClr val="bg1">
              <a:lumMod val="50000"/>
              <a:lumOff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inauguró junto con la apertura de puertas del parque el mes de marzo de 2021. Desde entonces, más de 600.000 personas han podido emocionarse con esta magnífica puesta en escena que ha obtenido una puntuación de 9,5 sobre 10 por los propios visitantes.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wheel spokes="1"/>
      </p:transition>
    </mc:Choice>
    <mc:Fallback xmlns="">
      <p:transition spd="slow" advTm="31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ZESPECTACULONOCHEENELHOTELNACIONAL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233559" y="157163"/>
            <a:ext cx="8682080" cy="5400675"/>
          </a:xfrm>
          <a:prstGeom prst="rect">
            <a:avLst/>
          </a:prstGeom>
          <a:solidFill>
            <a:schemeClr val="tx1">
              <a:lumMod val="8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467544" y="396875"/>
            <a:ext cx="8208912" cy="4921250"/>
          </a:xfrm>
          <a:prstGeom prst="rect">
            <a:avLst/>
          </a:prstGeom>
          <a:solidFill>
            <a:schemeClr val="tx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467544"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Más de 50 actores, bailarines y acróbatas; 10 caballos de raza hispano árabe; más de 500 trajes elaborados al detalle; unas estudiadas coreografías; una fabulosa banda sonora y unos increíbles efectos especiales conforman una puesta en escena inédita.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wheelReverse spokes="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9839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7452320" cy="5715000"/>
          </a:xfrm>
          <a:prstGeom prst="rtTriangle">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a:off x="683568" y="0"/>
            <a:ext cx="7416824" cy="5715000"/>
          </a:xfrm>
          <a:prstGeom prst="rtTriangle">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a:off x="251520" y="0"/>
            <a:ext cx="7200800" cy="5715000"/>
          </a:xfrm>
          <a:prstGeom prst="rtTriangle">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Medio marco"/>
          <p:cNvSpPr/>
          <p:nvPr/>
        </p:nvSpPr>
        <p:spPr>
          <a:xfrm rot="5400000">
            <a:off x="8266113" y="-42862"/>
            <a:ext cx="762000" cy="914400"/>
          </a:xfrm>
          <a:prstGeom prst="halfFrame">
            <a:avLst>
              <a:gd name="adj1" fmla="val 100000"/>
              <a:gd name="adj2" fmla="val 62500"/>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Triángulo rectángulo"/>
          <p:cNvSpPr/>
          <p:nvPr/>
        </p:nvSpPr>
        <p:spPr>
          <a:xfrm rot="16200000" flipH="1">
            <a:off x="2128293" y="-1300709"/>
            <a:ext cx="5715000" cy="8316417"/>
          </a:xfrm>
          <a:prstGeom prst="rtTriangle">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rectángulo"/>
          <p:cNvSpPr/>
          <p:nvPr/>
        </p:nvSpPr>
        <p:spPr>
          <a:xfrm rot="10800000">
            <a:off x="1115613" y="0"/>
            <a:ext cx="7416823" cy="5715000"/>
          </a:xfrm>
          <a:prstGeom prst="rtTriangle">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rectángulo"/>
          <p:cNvSpPr/>
          <p:nvPr/>
        </p:nvSpPr>
        <p:spPr>
          <a:xfrm rot="10800000">
            <a:off x="1547661" y="0"/>
            <a:ext cx="7344815" cy="5715000"/>
          </a:xfrm>
          <a:prstGeom prst="rtTriangle">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una impresionante grada giratoria con capacidad para 2.000 personas, y sobre un insólito teatro nunca visto en nuestro país, el visitante se emociona remontándose a la Castilla recién conquistada del siglo XI; una época fría en la que se cruzan culturas, guerras y lealtades.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wheel spokes="1"/>
      </p:transition>
    </mc:Choice>
    <mc:Fallback xmlns="">
      <p:transition spd="slow" advTm="34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5"/>
                                        </p:tgtEl>
                                        <p:attrNameLst>
                                          <p:attrName>ppt_x</p:attrName>
                                        </p:attrNameLst>
                                      </p:cBhvr>
                                      <p:tavLst>
                                        <p:tav tm="0">
                                          <p:val>
                                            <p:strVal val="ppt_x"/>
                                          </p:val>
                                        </p:tav>
                                        <p:tav tm="100000">
                                          <p:val>
                                            <p:strVal val="ppt_x-ppt_w/2"/>
                                          </p:val>
                                        </p:tav>
                                      </p:tavLst>
                                    </p:anim>
                                    <p:anim calcmode="lin" valueType="num">
                                      <p:cBhvr>
                                        <p:cTn id="19" dur="5000"/>
                                        <p:tgtEl>
                                          <p:spTgt spid="5"/>
                                        </p:tgtEl>
                                        <p:attrNameLst>
                                          <p:attrName>ppt_y</p:attrName>
                                        </p:attrNameLst>
                                      </p:cBhvr>
                                      <p:tavLst>
                                        <p:tav tm="0">
                                          <p:val>
                                            <p:strVal val="ppt_y"/>
                                          </p:val>
                                        </p:tav>
                                        <p:tav tm="100000">
                                          <p:val>
                                            <p:strVal val="ppt_y"/>
                                          </p:val>
                                        </p:tav>
                                      </p:tavLst>
                                    </p:anim>
                                    <p:anim calcmode="lin" valueType="num">
                                      <p:cBhvr>
                                        <p:cTn id="20" dur="5000"/>
                                        <p:tgtEl>
                                          <p:spTgt spid="5"/>
                                        </p:tgtEl>
                                        <p:attrNameLst>
                                          <p:attrName>ppt_w</p:attrName>
                                        </p:attrNameLst>
                                      </p:cBhvr>
                                      <p:tavLst>
                                        <p:tav tm="0">
                                          <p:val>
                                            <p:strVal val="ppt_w"/>
                                          </p:val>
                                        </p:tav>
                                        <p:tav tm="100000">
                                          <p:val>
                                            <p:fltVal val="0"/>
                                          </p:val>
                                        </p:tav>
                                      </p:tavLst>
                                    </p:anim>
                                    <p:anim calcmode="lin" valueType="num">
                                      <p:cBhvr>
                                        <p:cTn id="21" dur="5000"/>
                                        <p:tgtEl>
                                          <p:spTgt spid="5"/>
                                        </p:tgtEl>
                                        <p:attrNameLst>
                                          <p:attrName>ppt_h</p:attrName>
                                        </p:attrNameLst>
                                      </p:cBhvr>
                                      <p:tavLst>
                                        <p:tav tm="0">
                                          <p:val>
                                            <p:strVal val="ppt_h"/>
                                          </p:val>
                                        </p:tav>
                                        <p:tav tm="100000">
                                          <p:val>
                                            <p:strVal val="ppt_h"/>
                                          </p:val>
                                        </p:tav>
                                      </p:tavLst>
                                    </p:anim>
                                    <p:set>
                                      <p:cBhvr>
                                        <p:cTn id="22" dur="1" fill="hold">
                                          <p:stCondLst>
                                            <p:cond delay="4999"/>
                                          </p:stCondLst>
                                        </p:cTn>
                                        <p:tgtEl>
                                          <p:spTgt spid="5"/>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12"/>
                                        </p:tgtEl>
                                        <p:attrNameLst>
                                          <p:attrName>ppt_x</p:attrName>
                                        </p:attrNameLst>
                                      </p:cBhvr>
                                      <p:tavLst>
                                        <p:tav tm="0">
                                          <p:val>
                                            <p:strVal val="ppt_x"/>
                                          </p:val>
                                        </p:tav>
                                        <p:tav tm="100000">
                                          <p:val>
                                            <p:strVal val="ppt_x+ppt_w/2"/>
                                          </p:val>
                                        </p:tav>
                                      </p:tavLst>
                                    </p:anim>
                                    <p:anim calcmode="lin" valueType="num">
                                      <p:cBhvr>
                                        <p:cTn id="25" dur="5000"/>
                                        <p:tgtEl>
                                          <p:spTgt spid="12"/>
                                        </p:tgtEl>
                                        <p:attrNameLst>
                                          <p:attrName>ppt_y</p:attrName>
                                        </p:attrNameLst>
                                      </p:cBhvr>
                                      <p:tavLst>
                                        <p:tav tm="0">
                                          <p:val>
                                            <p:strVal val="ppt_y"/>
                                          </p:val>
                                        </p:tav>
                                        <p:tav tm="100000">
                                          <p:val>
                                            <p:strVal val="ppt_y"/>
                                          </p:val>
                                        </p:tav>
                                      </p:tavLst>
                                    </p:anim>
                                    <p:anim calcmode="lin" valueType="num">
                                      <p:cBhvr>
                                        <p:cTn id="26" dur="5000"/>
                                        <p:tgtEl>
                                          <p:spTgt spid="12"/>
                                        </p:tgtEl>
                                        <p:attrNameLst>
                                          <p:attrName>ppt_w</p:attrName>
                                        </p:attrNameLst>
                                      </p:cBhvr>
                                      <p:tavLst>
                                        <p:tav tm="0">
                                          <p:val>
                                            <p:strVal val="ppt_w"/>
                                          </p:val>
                                        </p:tav>
                                        <p:tav tm="100000">
                                          <p:val>
                                            <p:fltVal val="0"/>
                                          </p:val>
                                        </p:tav>
                                      </p:tavLst>
                                    </p:anim>
                                    <p:anim calcmode="lin" valueType="num">
                                      <p:cBhvr>
                                        <p:cTn id="27" dur="5000"/>
                                        <p:tgtEl>
                                          <p:spTgt spid="12"/>
                                        </p:tgtEl>
                                        <p:attrNameLst>
                                          <p:attrName>ppt_h</p:attrName>
                                        </p:attrNameLst>
                                      </p:cBhvr>
                                      <p:tavLst>
                                        <p:tav tm="0">
                                          <p:val>
                                            <p:strVal val="ppt_h"/>
                                          </p:val>
                                        </p:tav>
                                        <p:tav tm="100000">
                                          <p:val>
                                            <p:strVal val="ppt_h"/>
                                          </p:val>
                                        </p:tav>
                                      </p:tavLst>
                                    </p:anim>
                                    <p:set>
                                      <p:cBhvr>
                                        <p:cTn id="28" dur="1" fill="hold">
                                          <p:stCondLst>
                                            <p:cond delay="4999"/>
                                          </p:stCondLst>
                                        </p:cTn>
                                        <p:tgtEl>
                                          <p:spTgt spid="12"/>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5000"/>
                                        <p:tgtEl>
                                          <p:spTgt spid="13"/>
                                        </p:tgtEl>
                                        <p:attrNameLst>
                                          <p:attrName>ppt_x</p:attrName>
                                        </p:attrNameLst>
                                      </p:cBhvr>
                                      <p:tavLst>
                                        <p:tav tm="0">
                                          <p:val>
                                            <p:strVal val="ppt_x"/>
                                          </p:val>
                                        </p:tav>
                                        <p:tav tm="100000">
                                          <p:val>
                                            <p:strVal val="ppt_x+ppt_w/2"/>
                                          </p:val>
                                        </p:tav>
                                      </p:tavLst>
                                    </p:anim>
                                    <p:anim calcmode="lin" valueType="num">
                                      <p:cBhvr>
                                        <p:cTn id="31" dur="5000"/>
                                        <p:tgtEl>
                                          <p:spTgt spid="13"/>
                                        </p:tgtEl>
                                        <p:attrNameLst>
                                          <p:attrName>ppt_y</p:attrName>
                                        </p:attrNameLst>
                                      </p:cBhvr>
                                      <p:tavLst>
                                        <p:tav tm="0">
                                          <p:val>
                                            <p:strVal val="ppt_y"/>
                                          </p:val>
                                        </p:tav>
                                        <p:tav tm="100000">
                                          <p:val>
                                            <p:strVal val="ppt_y"/>
                                          </p:val>
                                        </p:tav>
                                      </p:tavLst>
                                    </p:anim>
                                    <p:anim calcmode="lin" valueType="num">
                                      <p:cBhvr>
                                        <p:cTn id="32" dur="5000"/>
                                        <p:tgtEl>
                                          <p:spTgt spid="13"/>
                                        </p:tgtEl>
                                        <p:attrNameLst>
                                          <p:attrName>ppt_w</p:attrName>
                                        </p:attrNameLst>
                                      </p:cBhvr>
                                      <p:tavLst>
                                        <p:tav tm="0">
                                          <p:val>
                                            <p:strVal val="ppt_w"/>
                                          </p:val>
                                        </p:tav>
                                        <p:tav tm="100000">
                                          <p:val>
                                            <p:fltVal val="0"/>
                                          </p:val>
                                        </p:tav>
                                      </p:tavLst>
                                    </p:anim>
                                    <p:anim calcmode="lin" valueType="num">
                                      <p:cBhvr>
                                        <p:cTn id="33" dur="5000"/>
                                        <p:tgtEl>
                                          <p:spTgt spid="13"/>
                                        </p:tgtEl>
                                        <p:attrNameLst>
                                          <p:attrName>ppt_h</p:attrName>
                                        </p:attrNameLst>
                                      </p:cBhvr>
                                      <p:tavLst>
                                        <p:tav tm="0">
                                          <p:val>
                                            <p:strVal val="ppt_h"/>
                                          </p:val>
                                        </p:tav>
                                        <p:tav tm="100000">
                                          <p:val>
                                            <p:strVal val="ppt_h"/>
                                          </p:val>
                                        </p:tav>
                                      </p:tavLst>
                                    </p:anim>
                                    <p:set>
                                      <p:cBhvr>
                                        <p:cTn id="34" dur="1" fill="hold">
                                          <p:stCondLst>
                                            <p:cond delay="4999"/>
                                          </p:stCondLst>
                                        </p:cTn>
                                        <p:tgtEl>
                                          <p:spTgt spid="13"/>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4"/>
                                        </p:tgtEl>
                                        <p:attrNameLst>
                                          <p:attrName>ppt_x</p:attrName>
                                        </p:attrNameLst>
                                      </p:cBhvr>
                                      <p:tavLst>
                                        <p:tav tm="0">
                                          <p:val>
                                            <p:strVal val="ppt_x"/>
                                          </p:val>
                                        </p:tav>
                                        <p:tav tm="100000">
                                          <p:val>
                                            <p:strVal val="ppt_x+ppt_w/2"/>
                                          </p:val>
                                        </p:tav>
                                      </p:tavLst>
                                    </p:anim>
                                    <p:anim calcmode="lin" valueType="num">
                                      <p:cBhvr>
                                        <p:cTn id="37" dur="5000"/>
                                        <p:tgtEl>
                                          <p:spTgt spid="14"/>
                                        </p:tgtEl>
                                        <p:attrNameLst>
                                          <p:attrName>ppt_y</p:attrName>
                                        </p:attrNameLst>
                                      </p:cBhvr>
                                      <p:tavLst>
                                        <p:tav tm="0">
                                          <p:val>
                                            <p:strVal val="ppt_y"/>
                                          </p:val>
                                        </p:tav>
                                        <p:tav tm="100000">
                                          <p:val>
                                            <p:strVal val="ppt_y"/>
                                          </p:val>
                                        </p:tav>
                                      </p:tavLst>
                                    </p:anim>
                                    <p:anim calcmode="lin" valueType="num">
                                      <p:cBhvr>
                                        <p:cTn id="38" dur="5000"/>
                                        <p:tgtEl>
                                          <p:spTgt spid="14"/>
                                        </p:tgtEl>
                                        <p:attrNameLst>
                                          <p:attrName>ppt_w</p:attrName>
                                        </p:attrNameLst>
                                      </p:cBhvr>
                                      <p:tavLst>
                                        <p:tav tm="0">
                                          <p:val>
                                            <p:strVal val="ppt_w"/>
                                          </p:val>
                                        </p:tav>
                                        <p:tav tm="100000">
                                          <p:val>
                                            <p:fltVal val="0"/>
                                          </p:val>
                                        </p:tav>
                                      </p:tavLst>
                                    </p:anim>
                                    <p:anim calcmode="lin" valueType="num">
                                      <p:cBhvr>
                                        <p:cTn id="39" dur="5000"/>
                                        <p:tgtEl>
                                          <p:spTgt spid="14"/>
                                        </p:tgtEl>
                                        <p:attrNameLst>
                                          <p:attrName>ppt_h</p:attrName>
                                        </p:attrNameLst>
                                      </p:cBhvr>
                                      <p:tavLst>
                                        <p:tav tm="0">
                                          <p:val>
                                            <p:strVal val="ppt_h"/>
                                          </p:val>
                                        </p:tav>
                                        <p:tav tm="100000">
                                          <p:val>
                                            <p:strVal val="ppt_h"/>
                                          </p:val>
                                        </p:tav>
                                      </p:tavLst>
                                    </p:anim>
                                    <p:set>
                                      <p:cBhvr>
                                        <p:cTn id="40" dur="1" fill="hold">
                                          <p:stCondLst>
                                            <p:cond delay="4999"/>
                                          </p:stCondLst>
                                        </p:cTn>
                                        <p:tgtEl>
                                          <p:spTgt spid="14"/>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0" fill="hold"/>
                                        <p:tgtEl>
                                          <p:spTgt spid="4"/>
                                        </p:tgtEl>
                                        <p:attrNameLst>
                                          <p:attrName>ppt_w</p:attrName>
                                        </p:attrNameLst>
                                      </p:cBhvr>
                                      <p:tavLst>
                                        <p:tav tm="0">
                                          <p:val>
                                            <p:strVal val="2/3*#ppt_w"/>
                                          </p:val>
                                        </p:tav>
                                        <p:tav tm="100000">
                                          <p:val>
                                            <p:strVal val="#ppt_w"/>
                                          </p:val>
                                        </p:tav>
                                      </p:tavLst>
                                    </p:anim>
                                    <p:anim calcmode="lin" valueType="num">
                                      <p:cBhvr>
                                        <p:cTn id="44" dur="5000" fill="hold"/>
                                        <p:tgtEl>
                                          <p:spTgt spid="4"/>
                                        </p:tgtEl>
                                        <p:attrNameLst>
                                          <p:attrName>ppt_h</p:attrName>
                                        </p:attrNameLst>
                                      </p:cBhvr>
                                      <p:tavLst>
                                        <p:tav tm="0">
                                          <p:val>
                                            <p:strVal val="2/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arn(outVertical)">
                                      <p:cBhvr>
                                        <p:cTn id="47" dur="5000"/>
                                        <p:tgtEl>
                                          <p:spTgt spid="4"/>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anim calcmode="lin" valueType="num">
                                      <p:cBhvr>
                                        <p:cTn id="52" dur="1000" fill="hold"/>
                                        <p:tgtEl>
                                          <p:spTgt spid="10"/>
                                        </p:tgtEl>
                                        <p:attrNameLst>
                                          <p:attrName>ppt_x</p:attrName>
                                        </p:attrNameLst>
                                      </p:cBhvr>
                                      <p:tavLst>
                                        <p:tav tm="0">
                                          <p:val>
                                            <p:strVal val="#ppt_x-.1"/>
                                          </p:val>
                                        </p:tav>
                                        <p:tav tm="100000">
                                          <p:val>
                                            <p:strVal val="#ppt_x"/>
                                          </p:val>
                                        </p:tav>
                                      </p:tavLst>
                                    </p:anim>
                                    <p:anim calcmode="lin" valueType="num">
                                      <p:cBhvr>
                                        <p:cTn id="5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16027.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Anillo"/>
          <p:cNvSpPr/>
          <p:nvPr/>
        </p:nvSpPr>
        <p:spPr>
          <a:xfrm>
            <a:off x="0" y="481236"/>
            <a:ext cx="3492500" cy="4902200"/>
          </a:xfrm>
          <a:prstGeom prst="donut">
            <a:avLst>
              <a:gd name="adj" fmla="val 14984"/>
            </a:avLst>
          </a:prstGeom>
          <a:solidFill>
            <a:schemeClr val="tx2">
              <a:lumMod val="50000"/>
              <a:alpha val="6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971600" y="481236"/>
            <a:ext cx="3527425" cy="4941888"/>
          </a:xfrm>
          <a:prstGeom prst="donut">
            <a:avLst>
              <a:gd name="adj" fmla="val 14984"/>
            </a:avLst>
          </a:prstGeom>
          <a:solidFill>
            <a:schemeClr val="tx2">
              <a:lumMod val="50000"/>
              <a:alpha val="6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2051720" y="481236"/>
            <a:ext cx="3514725" cy="4921250"/>
          </a:xfrm>
          <a:prstGeom prst="donut">
            <a:avLst>
              <a:gd name="adj" fmla="val 14984"/>
            </a:avLst>
          </a:prstGeom>
          <a:solidFill>
            <a:schemeClr val="tx2">
              <a:lumMod val="50000"/>
              <a:alpha val="6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flipH="1">
            <a:off x="3779912" y="553244"/>
            <a:ext cx="3456384" cy="4900612"/>
          </a:xfrm>
          <a:prstGeom prst="donut">
            <a:avLst>
              <a:gd name="adj" fmla="val 14984"/>
            </a:avLst>
          </a:prstGeom>
          <a:solidFill>
            <a:schemeClr val="tx2">
              <a:lumMod val="50000"/>
              <a:alpha val="6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flipH="1">
            <a:off x="4860032" y="553244"/>
            <a:ext cx="3456384" cy="4900612"/>
          </a:xfrm>
          <a:prstGeom prst="donut">
            <a:avLst>
              <a:gd name="adj" fmla="val 14984"/>
            </a:avLst>
          </a:prstGeom>
          <a:solidFill>
            <a:schemeClr val="tx2">
              <a:lumMod val="50000"/>
              <a:alpha val="6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flipH="1">
            <a:off x="5652120" y="553244"/>
            <a:ext cx="3491880" cy="4900612"/>
          </a:xfrm>
          <a:prstGeom prst="donut">
            <a:avLst>
              <a:gd name="adj" fmla="val 14984"/>
            </a:avLst>
          </a:prstGeom>
          <a:solidFill>
            <a:schemeClr val="tx2">
              <a:lumMod val="50000"/>
              <a:alpha val="6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visitante revive en su propia piel las aventuras de un excepcional caballero castellano, hombre de frontera y guerrero valeroso que sacrificará todo por su honor: Don Rodrigo Díaz de Vivar, el Cid Campeador.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wheelReverse spokes="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10"/>
                                        </p:tgtEl>
                                        <p:attrNameLst>
                                          <p:attrName>ppt_x</p:attrName>
                                        </p:attrNameLst>
                                      </p:cBhvr>
                                      <p:tavLst>
                                        <p:tav tm="0">
                                          <p:val>
                                            <p:strVal val="ppt_x"/>
                                          </p:val>
                                        </p:tav>
                                        <p:tav tm="100000">
                                          <p:val>
                                            <p:strVal val="ppt_x+ppt_w/2"/>
                                          </p:val>
                                        </p:tav>
                                      </p:tavLst>
                                    </p:anim>
                                    <p:anim calcmode="lin" valueType="num">
                                      <p:cBhvr>
                                        <p:cTn id="7" dur="5000"/>
                                        <p:tgtEl>
                                          <p:spTgt spid="10"/>
                                        </p:tgtEl>
                                        <p:attrNameLst>
                                          <p:attrName>ppt_y</p:attrName>
                                        </p:attrNameLst>
                                      </p:cBhvr>
                                      <p:tavLst>
                                        <p:tav tm="0">
                                          <p:val>
                                            <p:strVal val="ppt_y"/>
                                          </p:val>
                                        </p:tav>
                                        <p:tav tm="100000">
                                          <p:val>
                                            <p:strVal val="ppt_y"/>
                                          </p:val>
                                        </p:tav>
                                      </p:tavLst>
                                    </p:anim>
                                    <p:anim calcmode="lin" valueType="num">
                                      <p:cBhvr>
                                        <p:cTn id="8" dur="5000"/>
                                        <p:tgtEl>
                                          <p:spTgt spid="10"/>
                                        </p:tgtEl>
                                        <p:attrNameLst>
                                          <p:attrName>ppt_w</p:attrName>
                                        </p:attrNameLst>
                                      </p:cBhvr>
                                      <p:tavLst>
                                        <p:tav tm="0">
                                          <p:val>
                                            <p:strVal val="ppt_w"/>
                                          </p:val>
                                        </p:tav>
                                        <p:tav tm="100000">
                                          <p:val>
                                            <p:fltVal val="0"/>
                                          </p:val>
                                        </p:tav>
                                      </p:tavLst>
                                    </p:anim>
                                    <p:anim calcmode="lin" valueType="num">
                                      <p:cBhvr>
                                        <p:cTn id="9" dur="5000"/>
                                        <p:tgtEl>
                                          <p:spTgt spid="10"/>
                                        </p:tgtEl>
                                        <p:attrNameLst>
                                          <p:attrName>ppt_h</p:attrName>
                                        </p:attrNameLst>
                                      </p:cBhvr>
                                      <p:tavLst>
                                        <p:tav tm="0">
                                          <p:val>
                                            <p:strVal val="ppt_h"/>
                                          </p:val>
                                        </p:tav>
                                        <p:tav tm="100000">
                                          <p:val>
                                            <p:strVal val="ppt_h"/>
                                          </p:val>
                                        </p:tav>
                                      </p:tavLst>
                                    </p:anim>
                                    <p:set>
                                      <p:cBhvr>
                                        <p:cTn id="10" dur="1" fill="hold">
                                          <p:stCondLst>
                                            <p:cond delay="4999"/>
                                          </p:stCondLst>
                                        </p:cTn>
                                        <p:tgtEl>
                                          <p:spTgt spid="10"/>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9"/>
                                        </p:tgtEl>
                                        <p:attrNameLst>
                                          <p:attrName>ppt_x</p:attrName>
                                        </p:attrNameLst>
                                      </p:cBhvr>
                                      <p:tavLst>
                                        <p:tav tm="0">
                                          <p:val>
                                            <p:strVal val="ppt_x"/>
                                          </p:val>
                                        </p:tav>
                                        <p:tav tm="100000">
                                          <p:val>
                                            <p:strVal val="ppt_x+ppt_w/2"/>
                                          </p:val>
                                        </p:tav>
                                      </p:tavLst>
                                    </p:anim>
                                    <p:anim calcmode="lin" valueType="num">
                                      <p:cBhvr>
                                        <p:cTn id="13" dur="5000"/>
                                        <p:tgtEl>
                                          <p:spTgt spid="9"/>
                                        </p:tgtEl>
                                        <p:attrNameLst>
                                          <p:attrName>ppt_y</p:attrName>
                                        </p:attrNameLst>
                                      </p:cBhvr>
                                      <p:tavLst>
                                        <p:tav tm="0">
                                          <p:val>
                                            <p:strVal val="ppt_y"/>
                                          </p:val>
                                        </p:tav>
                                        <p:tav tm="100000">
                                          <p:val>
                                            <p:strVal val="ppt_y"/>
                                          </p:val>
                                        </p:tav>
                                      </p:tavLst>
                                    </p:anim>
                                    <p:anim calcmode="lin" valueType="num">
                                      <p:cBhvr>
                                        <p:cTn id="14" dur="5000"/>
                                        <p:tgtEl>
                                          <p:spTgt spid="9"/>
                                        </p:tgtEl>
                                        <p:attrNameLst>
                                          <p:attrName>ppt_w</p:attrName>
                                        </p:attrNameLst>
                                      </p:cBhvr>
                                      <p:tavLst>
                                        <p:tav tm="0">
                                          <p:val>
                                            <p:strVal val="ppt_w"/>
                                          </p:val>
                                        </p:tav>
                                        <p:tav tm="100000">
                                          <p:val>
                                            <p:fltVal val="0"/>
                                          </p:val>
                                        </p:tav>
                                      </p:tavLst>
                                    </p:anim>
                                    <p:anim calcmode="lin" valueType="num">
                                      <p:cBhvr>
                                        <p:cTn id="15" dur="5000"/>
                                        <p:tgtEl>
                                          <p:spTgt spid="9"/>
                                        </p:tgtEl>
                                        <p:attrNameLst>
                                          <p:attrName>ppt_h</p:attrName>
                                        </p:attrNameLst>
                                      </p:cBhvr>
                                      <p:tavLst>
                                        <p:tav tm="0">
                                          <p:val>
                                            <p:strVal val="ppt_h"/>
                                          </p:val>
                                        </p:tav>
                                        <p:tav tm="100000">
                                          <p:val>
                                            <p:strVal val="ppt_h"/>
                                          </p:val>
                                        </p:tav>
                                      </p:tavLst>
                                    </p:anim>
                                    <p:set>
                                      <p:cBhvr>
                                        <p:cTn id="16" dur="1" fill="hold">
                                          <p:stCondLst>
                                            <p:cond delay="4999"/>
                                          </p:stCondLst>
                                        </p:cTn>
                                        <p:tgtEl>
                                          <p:spTgt spid="9"/>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ppt_w/2"/>
                                          </p:val>
                                        </p:tav>
                                      </p:tavLst>
                                    </p:anim>
                                    <p:anim calcmode="lin" valueType="num">
                                      <p:cBhvr>
                                        <p:cTn id="19" dur="5000"/>
                                        <p:tgtEl>
                                          <p:spTgt spid="8"/>
                                        </p:tgtEl>
                                        <p:attrNameLst>
                                          <p:attrName>ppt_y</p:attrName>
                                        </p:attrNameLst>
                                      </p:cBhvr>
                                      <p:tavLst>
                                        <p:tav tm="0">
                                          <p:val>
                                            <p:strVal val="ppt_y"/>
                                          </p:val>
                                        </p:tav>
                                        <p:tav tm="100000">
                                          <p:val>
                                            <p:strVal val="ppt_y"/>
                                          </p:val>
                                        </p:tav>
                                      </p:tavLst>
                                    </p:anim>
                                    <p:anim calcmode="lin" valueType="num">
                                      <p:cBhvr>
                                        <p:cTn id="20" dur="5000"/>
                                        <p:tgtEl>
                                          <p:spTgt spid="8"/>
                                        </p:tgtEl>
                                        <p:attrNameLst>
                                          <p:attrName>ppt_w</p:attrName>
                                        </p:attrNameLst>
                                      </p:cBhvr>
                                      <p:tavLst>
                                        <p:tav tm="0">
                                          <p:val>
                                            <p:strVal val="ppt_w"/>
                                          </p:val>
                                        </p:tav>
                                        <p:tav tm="100000">
                                          <p:val>
                                            <p:fltVal val="0"/>
                                          </p:val>
                                        </p:tav>
                                      </p:tavLst>
                                    </p:anim>
                                    <p:anim calcmode="lin" valueType="num">
                                      <p:cBhvr>
                                        <p:cTn id="21" dur="5000"/>
                                        <p:tgtEl>
                                          <p:spTgt spid="8"/>
                                        </p:tgtEl>
                                        <p:attrNameLst>
                                          <p:attrName>ppt_h</p:attrName>
                                        </p:attrNameLst>
                                      </p:cBhvr>
                                      <p:tavLst>
                                        <p:tav tm="0">
                                          <p:val>
                                            <p:strVal val="ppt_h"/>
                                          </p:val>
                                        </p:tav>
                                        <p:tav tm="100000">
                                          <p:val>
                                            <p:strVal val="ppt_h"/>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5000"/>
                                        <p:tgtEl>
                                          <p:spTgt spid="6"/>
                                        </p:tgtEl>
                                        <p:attrNameLst>
                                          <p:attrName>ppt_x</p:attrName>
                                        </p:attrNameLst>
                                      </p:cBhvr>
                                      <p:tavLst>
                                        <p:tav tm="0">
                                          <p:val>
                                            <p:strVal val="ppt_x"/>
                                          </p:val>
                                        </p:tav>
                                        <p:tav tm="100000">
                                          <p:val>
                                            <p:strVal val="ppt_x-ppt_w/2"/>
                                          </p:val>
                                        </p:tav>
                                      </p:tavLst>
                                    </p:anim>
                                    <p:anim calcmode="lin" valueType="num">
                                      <p:cBhvr>
                                        <p:cTn id="31" dur="5000"/>
                                        <p:tgtEl>
                                          <p:spTgt spid="6"/>
                                        </p:tgtEl>
                                        <p:attrNameLst>
                                          <p:attrName>ppt_y</p:attrName>
                                        </p:attrNameLst>
                                      </p:cBhvr>
                                      <p:tavLst>
                                        <p:tav tm="0">
                                          <p:val>
                                            <p:strVal val="ppt_y"/>
                                          </p:val>
                                        </p:tav>
                                        <p:tav tm="100000">
                                          <p:val>
                                            <p:strVal val="ppt_y"/>
                                          </p:val>
                                        </p:tav>
                                      </p:tavLst>
                                    </p:anim>
                                    <p:anim calcmode="lin" valueType="num">
                                      <p:cBhvr>
                                        <p:cTn id="32" dur="5000"/>
                                        <p:tgtEl>
                                          <p:spTgt spid="6"/>
                                        </p:tgtEl>
                                        <p:attrNameLst>
                                          <p:attrName>ppt_w</p:attrName>
                                        </p:attrNameLst>
                                      </p:cBhvr>
                                      <p:tavLst>
                                        <p:tav tm="0">
                                          <p:val>
                                            <p:strVal val="ppt_w"/>
                                          </p:val>
                                        </p:tav>
                                        <p:tav tm="100000">
                                          <p:val>
                                            <p:fltVal val="0"/>
                                          </p:val>
                                        </p:tav>
                                      </p:tavLst>
                                    </p:anim>
                                    <p:anim calcmode="lin" valueType="num">
                                      <p:cBhvr>
                                        <p:cTn id="33" dur="5000"/>
                                        <p:tgtEl>
                                          <p:spTgt spid="6"/>
                                        </p:tgtEl>
                                        <p:attrNameLst>
                                          <p:attrName>ppt_h</p:attrName>
                                        </p:attrNameLst>
                                      </p:cBhvr>
                                      <p:tavLst>
                                        <p:tav tm="0">
                                          <p:val>
                                            <p:strVal val="ppt_h"/>
                                          </p:val>
                                        </p:tav>
                                        <p:tav tm="100000">
                                          <p:val>
                                            <p:strVal val="ppt_h"/>
                                          </p:val>
                                        </p:tav>
                                      </p:tavLst>
                                    </p:anim>
                                    <p:set>
                                      <p:cBhvr>
                                        <p:cTn id="34" dur="1" fill="hold">
                                          <p:stCondLst>
                                            <p:cond delay="4999"/>
                                          </p:stCondLst>
                                        </p:cTn>
                                        <p:tgtEl>
                                          <p:spTgt spid="6"/>
                                        </p:tgtEl>
                                        <p:attrNameLst>
                                          <p:attrName>style.visibility</p:attrName>
                                        </p:attrNameLst>
                                      </p:cBhvr>
                                      <p:to>
                                        <p:strVal val="hidden"/>
                                      </p:to>
                                    </p:set>
                                  </p:childTnLst>
                                </p:cTn>
                              </p:par>
                              <p:par>
                                <p:cTn id="35" presetID="17" presetClass="exit" presetSubtype="8" fill="hold" nodeType="withEffect">
                                  <p:stCondLst>
                                    <p:cond delay="0"/>
                                  </p:stCondLst>
                                  <p:childTnLst>
                                    <p:anim calcmode="lin" valueType="num">
                                      <p:cBhvr>
                                        <p:cTn id="36" dur="5000"/>
                                        <p:tgtEl>
                                          <p:spTgt spid="5"/>
                                        </p:tgtEl>
                                        <p:attrNameLst>
                                          <p:attrName>ppt_x</p:attrName>
                                        </p:attrNameLst>
                                      </p:cBhvr>
                                      <p:tavLst>
                                        <p:tav tm="0">
                                          <p:val>
                                            <p:strVal val="ppt_x"/>
                                          </p:val>
                                        </p:tav>
                                        <p:tav tm="100000">
                                          <p:val>
                                            <p:strVal val="ppt_x-ppt_w/2"/>
                                          </p:val>
                                        </p:tav>
                                      </p:tavLst>
                                    </p:anim>
                                    <p:anim calcmode="lin" valueType="num">
                                      <p:cBhvr>
                                        <p:cTn id="37" dur="5000"/>
                                        <p:tgtEl>
                                          <p:spTgt spid="5"/>
                                        </p:tgtEl>
                                        <p:attrNameLst>
                                          <p:attrName>ppt_y</p:attrName>
                                        </p:attrNameLst>
                                      </p:cBhvr>
                                      <p:tavLst>
                                        <p:tav tm="0">
                                          <p:val>
                                            <p:strVal val="ppt_y"/>
                                          </p:val>
                                        </p:tav>
                                        <p:tav tm="100000">
                                          <p:val>
                                            <p:strVal val="ppt_y"/>
                                          </p:val>
                                        </p:tav>
                                      </p:tavLst>
                                    </p:anim>
                                    <p:anim calcmode="lin" valueType="num">
                                      <p:cBhvr>
                                        <p:cTn id="38" dur="5000"/>
                                        <p:tgtEl>
                                          <p:spTgt spid="5"/>
                                        </p:tgtEl>
                                        <p:attrNameLst>
                                          <p:attrName>ppt_w</p:attrName>
                                        </p:attrNameLst>
                                      </p:cBhvr>
                                      <p:tavLst>
                                        <p:tav tm="0">
                                          <p:val>
                                            <p:strVal val="ppt_w"/>
                                          </p:val>
                                        </p:tav>
                                        <p:tav tm="100000">
                                          <p:val>
                                            <p:fltVal val="0"/>
                                          </p:val>
                                        </p:tav>
                                      </p:tavLst>
                                    </p:anim>
                                    <p:anim calcmode="lin" valueType="num">
                                      <p:cBhvr>
                                        <p:cTn id="39" dur="5000"/>
                                        <p:tgtEl>
                                          <p:spTgt spid="5"/>
                                        </p:tgtEl>
                                        <p:attrNameLst>
                                          <p:attrName>ppt_h</p:attrName>
                                        </p:attrNameLst>
                                      </p:cBhvr>
                                      <p:tavLst>
                                        <p:tav tm="0">
                                          <p:val>
                                            <p:strVal val="ppt_h"/>
                                          </p:val>
                                        </p:tav>
                                        <p:tav tm="100000">
                                          <p:val>
                                            <p:strVal val="ppt_h"/>
                                          </p:val>
                                        </p:tav>
                                      </p:tavLst>
                                    </p:anim>
                                    <p:set>
                                      <p:cBhvr>
                                        <p:cTn id="40" dur="1" fill="hold">
                                          <p:stCondLst>
                                            <p:cond delay="4999"/>
                                          </p:stCondLst>
                                        </p:cTn>
                                        <p:tgtEl>
                                          <p:spTgt spid="5"/>
                                        </p:tgtEl>
                                        <p:attrNameLst>
                                          <p:attrName>style.visibility</p:attrName>
                                        </p:attrNameLst>
                                      </p:cBhvr>
                                      <p:to>
                                        <p:strVal val="hidden"/>
                                      </p:to>
                                    </p:set>
                                  </p:childTnLst>
                                </p:cTn>
                              </p:par>
                              <p:par>
                                <p:cTn id="41" presetID="16" presetClass="entr" presetSubtype="4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outHorizontal)">
                                      <p:cBhvr>
                                        <p:cTn id="43" dur="5000"/>
                                        <p:tgtEl>
                                          <p:spTgt spid="4"/>
                                        </p:tgtEl>
                                      </p:cBhvr>
                                    </p:animEffect>
                                  </p:childTnLst>
                                </p:cTn>
                              </p:par>
                              <p:par>
                                <p:cTn id="44" presetID="23" presetClass="entr" presetSubtype="27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5000" fill="hold"/>
                                        <p:tgtEl>
                                          <p:spTgt spid="4"/>
                                        </p:tgtEl>
                                        <p:attrNameLst>
                                          <p:attrName>ppt_w</p:attrName>
                                        </p:attrNameLst>
                                      </p:cBhvr>
                                      <p:tavLst>
                                        <p:tav tm="0">
                                          <p:val>
                                            <p:strVal val="2/3*#ppt_w"/>
                                          </p:val>
                                        </p:tav>
                                        <p:tav tm="100000">
                                          <p:val>
                                            <p:strVal val="#ppt_w"/>
                                          </p:val>
                                        </p:tav>
                                      </p:tavLst>
                                    </p:anim>
                                    <p:anim calcmode="lin" valueType="num">
                                      <p:cBhvr>
                                        <p:cTn id="47" dur="5000" fill="hold"/>
                                        <p:tgtEl>
                                          <p:spTgt spid="4"/>
                                        </p:tgtEl>
                                        <p:attrNameLst>
                                          <p:attrName>ppt_h</p:attrName>
                                        </p:attrNameLst>
                                      </p:cBhvr>
                                      <p:tavLst>
                                        <p:tav tm="0">
                                          <p:val>
                                            <p:strVal val="2/3*#ppt_h"/>
                                          </p:val>
                                        </p:tav>
                                        <p:tav tm="100000">
                                          <p:val>
                                            <p:strVal val="#ppt_h"/>
                                          </p:val>
                                        </p:tav>
                                      </p:tavLst>
                                    </p:anim>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1"/>
                                          </p:val>
                                        </p:tav>
                                        <p:tav tm="100000">
                                          <p:val>
                                            <p:strVal val="#ppt_x"/>
                                          </p:val>
                                        </p:tav>
                                      </p:tavLst>
                                    </p:anim>
                                    <p:anim calcmode="lin" valueType="num">
                                      <p:cBhvr>
                                        <p:cTn id="5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00px-Mueck-head.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75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95536" y="265212"/>
            <a:ext cx="8352928" cy="5184576"/>
          </a:xfrm>
          <a:prstGeom prst="rect">
            <a:avLst/>
          </a:prstGeom>
          <a:solidFill>
            <a:schemeClr val="tx2">
              <a:lumMod val="25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Último Cantar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es bastante transparente en su título, ya que nos da una idea del personaje que protagoniza el espectáculo: el joven Rodrigo Díaz de Vivar, más conocido como Cid Campeador.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6000">
        <p15:prstTrans prst="prestig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88916147_4b728d1b18_b.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6688916147_4b728d1b18_b.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tx2">
              <a:lumMod val="25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827584" y="465770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insólito teatro los espectadores vivirán en sus carnes grandes emociones siguiendo las hazañas más espectaculares de una figura que se convirtió en toda una leyenda.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5000"/>
                                        <p:tgtEl>
                                          <p:spTgt spid="4"/>
                                        </p:tgtEl>
                                      </p:cBhvr>
                                    </p:animEffect>
                                  </p:childTnLst>
                                </p:cTn>
                              </p:par>
                              <p:par>
                                <p:cTn id="15" presetID="4"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5000"/>
                                        <p:tgtEl>
                                          <p:spTgt spid="7"/>
                                        </p:tgtEl>
                                      </p:cBhvr>
                                    </p:animEffect>
                                  </p:childTnLst>
                                </p:cTn>
                              </p:par>
                              <p:par>
                                <p:cTn id="18" presetID="23" presetClass="entr" presetSubtype="272"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0" fill="hold"/>
                                        <p:tgtEl>
                                          <p:spTgt spid="7"/>
                                        </p:tgtEl>
                                        <p:attrNameLst>
                                          <p:attrName>ppt_w</p:attrName>
                                        </p:attrNameLst>
                                      </p:cBhvr>
                                      <p:tavLst>
                                        <p:tav tm="0">
                                          <p:val>
                                            <p:strVal val="2/3*#ppt_w"/>
                                          </p:val>
                                        </p:tav>
                                        <p:tav tm="100000">
                                          <p:val>
                                            <p:strVal val="#ppt_w"/>
                                          </p:val>
                                        </p:tav>
                                      </p:tavLst>
                                    </p:anim>
                                    <p:anim calcmode="lin" valueType="num">
                                      <p:cBhvr>
                                        <p:cTn id="21" dur="5000" fill="hold"/>
                                        <p:tgtEl>
                                          <p:spTgt spid="7"/>
                                        </p:tgtEl>
                                        <p:attrNameLst>
                                          <p:attrName>ppt_h</p:attrName>
                                        </p:attrNameLst>
                                      </p:cBhvr>
                                      <p:tavLst>
                                        <p:tav tm="0">
                                          <p:val>
                                            <p:strVal val="2/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riángulo rectángulo"/>
          <p:cNvSpPr/>
          <p:nvPr/>
        </p:nvSpPr>
        <p:spPr>
          <a:xfrm>
            <a:off x="-1071563" y="-296863"/>
            <a:ext cx="9144001" cy="5715001"/>
          </a:xfrm>
          <a:prstGeom prst="rtTriangl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flipV="1">
            <a:off x="0" y="0"/>
            <a:ext cx="9144000" cy="5715000"/>
          </a:xfrm>
          <a:prstGeom prst="rtTriangl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atardecer a orillas  del mar.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atardecer a orillas  del ma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251520" y="4873724"/>
            <a:ext cx="864096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aquellos que deseen viajar a Toledo con niños, esta es una oportunidad única de sumergirse en la historia y disfrutar de una experiencia inolvidable juntos.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prism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4/3*#ppt_w"/>
                                          </p:val>
                                        </p:tav>
                                        <p:tav tm="100000">
                                          <p:val>
                                            <p:strVal val="#ppt_w"/>
                                          </p:val>
                                        </p:tav>
                                      </p:tavLst>
                                    </p:anim>
                                    <p:anim calcmode="lin" valueType="num">
                                      <p:cBhvr>
                                        <p:cTn id="8" dur="5000" fill="hold"/>
                                        <p:tgtEl>
                                          <p:spTgt spid="7"/>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heckerboard(across)">
                                      <p:cBhvr>
                                        <p:cTn id="11" dur="5000"/>
                                        <p:tgtEl>
                                          <p:spTgt spid="7"/>
                                        </p:tgtEl>
                                      </p:cBhvr>
                                    </p:animEffect>
                                  </p:childTnLst>
                                </p:cTn>
                              </p:par>
                              <p:par>
                                <p:cTn id="12" presetID="23" presetClass="entr" presetSubtype="288"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0" fill="hold"/>
                                        <p:tgtEl>
                                          <p:spTgt spid="10"/>
                                        </p:tgtEl>
                                        <p:attrNameLst>
                                          <p:attrName>ppt_w</p:attrName>
                                        </p:attrNameLst>
                                      </p:cBhvr>
                                      <p:tavLst>
                                        <p:tav tm="0">
                                          <p:val>
                                            <p:strVal val="4/3*#ppt_w"/>
                                          </p:val>
                                        </p:tav>
                                        <p:tav tm="100000">
                                          <p:val>
                                            <p:strVal val="#ppt_w"/>
                                          </p:val>
                                        </p:tav>
                                      </p:tavLst>
                                    </p:anim>
                                    <p:anim calcmode="lin" valueType="num">
                                      <p:cBhvr>
                                        <p:cTn id="15" dur="5000" fill="hold"/>
                                        <p:tgtEl>
                                          <p:spTgt spid="10"/>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checkerboard(down)">
                                      <p:cBhvr>
                                        <p:cTn id="18" dur="5000"/>
                                        <p:tgtEl>
                                          <p:spTgt spid="10"/>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5054452_7dafe58c41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5000"/>
          </a:xfrm>
          <a:prstGeom prst="rect">
            <a:avLst/>
          </a:prstGeom>
          <a:solidFill>
            <a:schemeClr val="tx2">
              <a:lumMod val="2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323528" y="337220"/>
            <a:ext cx="8496944" cy="5112568"/>
          </a:xfrm>
          <a:prstGeom prst="rect">
            <a:avLst/>
          </a:prstGeom>
          <a:solidFill>
            <a:schemeClr val="tx2">
              <a:lumMod val="10000"/>
              <a:alpha val="61961"/>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show, de gran intensidad y espectacularidad, se ve cómo el Cid Campeador doma a su caballo Babieca mientras toca la flauta, se aprecia sus artes en la guerra y cómo va practicando la justicia y sirve la misericordia.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each_vacation-dsc0438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Marco"/>
          <p:cNvSpPr/>
          <p:nvPr/>
        </p:nvSpPr>
        <p:spPr>
          <a:xfrm>
            <a:off x="0" y="0"/>
            <a:ext cx="928688" cy="5715000"/>
          </a:xfrm>
          <a:prstGeom prst="frame">
            <a:avLst>
              <a:gd name="adj1" fmla="val 28910"/>
            </a:avLst>
          </a:prstGeom>
          <a:solidFill>
            <a:schemeClr val="tx2">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928688" y="0"/>
            <a:ext cx="928687" cy="5715000"/>
          </a:xfrm>
          <a:prstGeom prst="frame">
            <a:avLst>
              <a:gd name="adj1" fmla="val 28910"/>
            </a:avLst>
          </a:prstGeom>
          <a:solidFill>
            <a:srgbClr val="C00000">
              <a:alpha val="75000"/>
            </a:srgb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1857375" y="0"/>
            <a:ext cx="928688" cy="5715000"/>
          </a:xfrm>
          <a:prstGeom prst="frame">
            <a:avLst>
              <a:gd name="adj1" fmla="val 27543"/>
            </a:avLst>
          </a:prstGeom>
          <a:solidFill>
            <a:schemeClr val="tx2">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2786063" y="0"/>
            <a:ext cx="928687" cy="5715000"/>
          </a:xfrm>
          <a:prstGeom prst="frame">
            <a:avLst>
              <a:gd name="adj1" fmla="val 24808"/>
            </a:avLst>
          </a:prstGeom>
          <a:solidFill>
            <a:srgbClr val="C00000">
              <a:alpha val="75000"/>
            </a:srgb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3714750" y="0"/>
            <a:ext cx="928688" cy="5715000"/>
          </a:xfrm>
          <a:prstGeom prst="frame">
            <a:avLst>
              <a:gd name="adj1" fmla="val 24807"/>
            </a:avLst>
          </a:prstGeom>
          <a:solidFill>
            <a:schemeClr val="tx2">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4643438" y="0"/>
            <a:ext cx="928687" cy="5715000"/>
          </a:xfrm>
          <a:prstGeom prst="frame">
            <a:avLst>
              <a:gd name="adj1" fmla="val 24808"/>
            </a:avLst>
          </a:prstGeom>
          <a:solidFill>
            <a:srgbClr val="C00000">
              <a:alpha val="75000"/>
            </a:srgb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5572125" y="0"/>
            <a:ext cx="928688" cy="5715000"/>
          </a:xfrm>
          <a:prstGeom prst="frame">
            <a:avLst>
              <a:gd name="adj1" fmla="val 24808"/>
            </a:avLst>
          </a:prstGeom>
          <a:solidFill>
            <a:schemeClr val="tx2">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6500813" y="0"/>
            <a:ext cx="928687" cy="5715000"/>
          </a:xfrm>
          <a:prstGeom prst="frame">
            <a:avLst>
              <a:gd name="adj1" fmla="val 26175"/>
            </a:avLst>
          </a:prstGeom>
          <a:solidFill>
            <a:srgbClr val="C00000">
              <a:alpha val="75000"/>
            </a:srgb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arco"/>
          <p:cNvSpPr/>
          <p:nvPr/>
        </p:nvSpPr>
        <p:spPr>
          <a:xfrm>
            <a:off x="7429500" y="0"/>
            <a:ext cx="928688" cy="5715000"/>
          </a:xfrm>
          <a:prstGeom prst="frame">
            <a:avLst>
              <a:gd name="adj1" fmla="val 20705"/>
            </a:avLst>
          </a:prstGeom>
          <a:solidFill>
            <a:schemeClr val="tx2">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arco"/>
          <p:cNvSpPr/>
          <p:nvPr/>
        </p:nvSpPr>
        <p:spPr>
          <a:xfrm>
            <a:off x="8143875" y="0"/>
            <a:ext cx="1000125" cy="5715000"/>
          </a:xfrm>
          <a:prstGeom prst="frame">
            <a:avLst>
              <a:gd name="adj1" fmla="val 25198"/>
            </a:avLst>
          </a:prstGeom>
          <a:solidFill>
            <a:srgbClr val="C00000">
              <a:alpha val="75000"/>
            </a:srgb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es que el joven Rodrigo hace suya la frase “todo por el honor” y buscará forjar su leyenda en una Castilla fragmentada sin olvidar en ningún momento sus votos de caballero.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21" presetClass="exit" presetSubtype="2" fill="hold" nodeType="withEffect">
                                  <p:stCondLst>
                                    <p:cond delay="0"/>
                                  </p:stCondLst>
                                  <p:childTnLst>
                                    <p:animEffect transition="out" filter="wheel(2)">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21" presetClass="exit" presetSubtype="2" fill="hold" nodeType="withEffect">
                                  <p:stCondLst>
                                    <p:cond delay="0"/>
                                  </p:stCondLst>
                                  <p:childTnLst>
                                    <p:animEffect transition="out" filter="wheel(2)">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21" presetClass="exit" presetSubtype="2" fill="hold" nodeType="withEffect">
                                  <p:stCondLst>
                                    <p:cond delay="0"/>
                                  </p:stCondLst>
                                  <p:childTnLst>
                                    <p:animEffect transition="out" filter="wheel(2)">
                                      <p:cBhvr>
                                        <p:cTn id="21" dur="5000"/>
                                        <p:tgtEl>
                                          <p:spTgt spid="12"/>
                                        </p:tgtEl>
                                      </p:cBhvr>
                                    </p:animEffect>
                                    <p:set>
                                      <p:cBhvr>
                                        <p:cTn id="22" dur="1" fill="hold">
                                          <p:stCondLst>
                                            <p:cond delay="4999"/>
                                          </p:stCondLst>
                                        </p:cTn>
                                        <p:tgtEl>
                                          <p:spTgt spid="12"/>
                                        </p:tgtEl>
                                        <p:attrNameLst>
                                          <p:attrName>style.visibility</p:attrName>
                                        </p:attrNameLst>
                                      </p:cBhvr>
                                      <p:to>
                                        <p:strVal val="hidden"/>
                                      </p:to>
                                    </p:set>
                                  </p:childTnLst>
                                </p:cTn>
                              </p:par>
                              <p:par>
                                <p:cTn id="23" presetID="21" presetClass="exit" presetSubtype="2" fill="hold" nodeType="withEffect">
                                  <p:stCondLst>
                                    <p:cond delay="0"/>
                                  </p:stCondLst>
                                  <p:childTnLst>
                                    <p:animEffect transition="out" filter="wheel(2)">
                                      <p:cBhvr>
                                        <p:cTn id="24" dur="5000"/>
                                        <p:tgtEl>
                                          <p:spTgt spid="13"/>
                                        </p:tgtEl>
                                      </p:cBhvr>
                                    </p:animEffect>
                                    <p:set>
                                      <p:cBhvr>
                                        <p:cTn id="25" dur="1" fill="hold">
                                          <p:stCondLst>
                                            <p:cond delay="4999"/>
                                          </p:stCondLst>
                                        </p:cTn>
                                        <p:tgtEl>
                                          <p:spTgt spid="13"/>
                                        </p:tgtEl>
                                        <p:attrNameLst>
                                          <p:attrName>style.visibility</p:attrName>
                                        </p:attrNameLst>
                                      </p:cBhvr>
                                      <p:to>
                                        <p:strVal val="hidden"/>
                                      </p:to>
                                    </p:set>
                                  </p:childTnLst>
                                </p:cTn>
                              </p:par>
                              <p:par>
                                <p:cTn id="26" presetID="21" presetClass="exit" presetSubtype="2" fill="hold" nodeType="withEffect">
                                  <p:stCondLst>
                                    <p:cond delay="0"/>
                                  </p:stCondLst>
                                  <p:childTnLst>
                                    <p:animEffect transition="out" filter="wheel(2)">
                                      <p:cBhvr>
                                        <p:cTn id="27" dur="5000"/>
                                        <p:tgtEl>
                                          <p:spTgt spid="14"/>
                                        </p:tgtEl>
                                      </p:cBhvr>
                                    </p:animEffect>
                                    <p:set>
                                      <p:cBhvr>
                                        <p:cTn id="28" dur="1" fill="hold">
                                          <p:stCondLst>
                                            <p:cond delay="4999"/>
                                          </p:stCondLst>
                                        </p:cTn>
                                        <p:tgtEl>
                                          <p:spTgt spid="14"/>
                                        </p:tgtEl>
                                        <p:attrNameLst>
                                          <p:attrName>style.visibility</p:attrName>
                                        </p:attrNameLst>
                                      </p:cBhvr>
                                      <p:to>
                                        <p:strVal val="hidden"/>
                                      </p:to>
                                    </p:set>
                                  </p:childTnLst>
                                </p:cTn>
                              </p:par>
                              <p:par>
                                <p:cTn id="29" presetID="21" presetClass="exit" presetSubtype="2" fill="hold" nodeType="withEffect">
                                  <p:stCondLst>
                                    <p:cond delay="0"/>
                                  </p:stCondLst>
                                  <p:childTnLst>
                                    <p:animEffect transition="out" filter="wheel(2)">
                                      <p:cBhvr>
                                        <p:cTn id="30" dur="5000"/>
                                        <p:tgtEl>
                                          <p:spTgt spid="15"/>
                                        </p:tgtEl>
                                      </p:cBhvr>
                                    </p:animEffect>
                                    <p:set>
                                      <p:cBhvr>
                                        <p:cTn id="31" dur="1" fill="hold">
                                          <p:stCondLst>
                                            <p:cond delay="4999"/>
                                          </p:stCondLst>
                                        </p:cTn>
                                        <p:tgtEl>
                                          <p:spTgt spid="15"/>
                                        </p:tgtEl>
                                        <p:attrNameLst>
                                          <p:attrName>style.visibility</p:attrName>
                                        </p:attrNameLst>
                                      </p:cBhvr>
                                      <p:to>
                                        <p:strVal val="hidden"/>
                                      </p:to>
                                    </p:set>
                                  </p:childTnLst>
                                </p:cTn>
                              </p:par>
                              <p:par>
                                <p:cTn id="32" presetID="21" presetClass="exit" presetSubtype="2" fill="hold" nodeType="withEffect">
                                  <p:stCondLst>
                                    <p:cond delay="0"/>
                                  </p:stCondLst>
                                  <p:childTnLst>
                                    <p:animEffect transition="out" filter="wheel(2)">
                                      <p:cBhvr>
                                        <p:cTn id="33" dur="5000"/>
                                        <p:tgtEl>
                                          <p:spTgt spid="16"/>
                                        </p:tgtEl>
                                      </p:cBhvr>
                                    </p:animEffect>
                                    <p:set>
                                      <p:cBhvr>
                                        <p:cTn id="34" dur="1" fill="hold">
                                          <p:stCondLst>
                                            <p:cond delay="4999"/>
                                          </p:stCondLst>
                                        </p:cTn>
                                        <p:tgtEl>
                                          <p:spTgt spid="16"/>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5000" fill="hold"/>
                                        <p:tgtEl>
                                          <p:spTgt spid="5"/>
                                        </p:tgtEl>
                                        <p:attrNameLst>
                                          <p:attrName>ppt_w</p:attrName>
                                        </p:attrNameLst>
                                      </p:cBhvr>
                                      <p:tavLst>
                                        <p:tav tm="0">
                                          <p:val>
                                            <p:strVal val="4/3*#ppt_w"/>
                                          </p:val>
                                        </p:tav>
                                        <p:tav tm="100000">
                                          <p:val>
                                            <p:strVal val="#ppt_w"/>
                                          </p:val>
                                        </p:tav>
                                      </p:tavLst>
                                    </p:anim>
                                    <p:anim calcmode="lin" valueType="num">
                                      <p:cBhvr>
                                        <p:cTn id="38" dur="5000" fill="hold"/>
                                        <p:tgtEl>
                                          <p:spTgt spid="5"/>
                                        </p:tgtEl>
                                        <p:attrNameLst>
                                          <p:attrName>ppt_h</p:attrName>
                                        </p:attrNameLst>
                                      </p:cBhvr>
                                      <p:tavLst>
                                        <p:tav tm="0">
                                          <p:val>
                                            <p:strVal val="4/3*#ppt_h"/>
                                          </p:val>
                                        </p:tav>
                                        <p:tav tm="100000">
                                          <p:val>
                                            <p:strVal val="#ppt_h"/>
                                          </p:val>
                                        </p:tav>
                                      </p:tavLst>
                                    </p:anim>
                                  </p:childTnLst>
                                </p:cTn>
                              </p:par>
                            </p:childTnLst>
                          </p:cTn>
                        </p:par>
                        <p:par>
                          <p:cTn id="39" fill="hold">
                            <p:stCondLst>
                              <p:cond delay="5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7"/>
                                        </p:tgtEl>
                                        <p:attrNameLst>
                                          <p:attrName>style.visibility</p:attrName>
                                        </p:attrNameLst>
                                      </p:cBhvr>
                                      <p:to>
                                        <p:strVal val="visible"/>
                                      </p:to>
                                    </p:set>
                                    <p:animEffect transition="in" filter="fade">
                                      <p:cBhvr>
                                        <p:cTn id="42" dur="1000"/>
                                        <p:tgtEl>
                                          <p:spTgt spid="17"/>
                                        </p:tgtEl>
                                      </p:cBhvr>
                                    </p:animEffect>
                                    <p:anim calcmode="lin" valueType="num">
                                      <p:cBhvr>
                                        <p:cTn id="43" dur="1000" fill="hold"/>
                                        <p:tgtEl>
                                          <p:spTgt spid="17"/>
                                        </p:tgtEl>
                                        <p:attrNameLst>
                                          <p:attrName>ppt_x</p:attrName>
                                        </p:attrNameLst>
                                      </p:cBhvr>
                                      <p:tavLst>
                                        <p:tav tm="0">
                                          <p:val>
                                            <p:strVal val="#ppt_x-.1"/>
                                          </p:val>
                                        </p:tav>
                                        <p:tav tm="100000">
                                          <p:val>
                                            <p:strVal val="#ppt_x"/>
                                          </p:val>
                                        </p:tav>
                                      </p:tavLst>
                                    </p:anim>
                                    <p:anim calcmode="lin" valueType="num">
                                      <p:cBhvr>
                                        <p:cTn id="44"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6352matirpourdraguerlolllllllllll.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483768" cy="192139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1921396"/>
            <a:ext cx="2483768" cy="1905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3793605"/>
            <a:ext cx="2411760" cy="192139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411760" y="0"/>
            <a:ext cx="2160240" cy="192139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411760" y="1921396"/>
            <a:ext cx="2232248" cy="1905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2411760" y="3793605"/>
            <a:ext cx="2160240" cy="192139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4572000" y="0"/>
            <a:ext cx="2160240" cy="192139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4572000" y="1905000"/>
            <a:ext cx="2160240" cy="1905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4572000" y="3793605"/>
            <a:ext cx="2160240" cy="192139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6660232" y="0"/>
            <a:ext cx="2483768" cy="192139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732240" y="1921396"/>
            <a:ext cx="2411760" cy="1905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6732240" y="3793605"/>
            <a:ext cx="2411760" cy="192139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dice que la Historia no olvidará sus gestas mientras en alguna plaza se escuche su “Último Cantar”, lo que garantizará la supervivencia de su figura. En el show también se ven bailes de la corte que están inspirados en las antiguas danzas típicas del folclore de Burgos.</a:t>
            </a:r>
          </a:p>
        </p:txBody>
      </p:sp>
    </p:spTree>
  </p:cSld>
  <p:clrMapOvr>
    <a:masterClrMapping/>
  </p:clrMapOvr>
  <mc:AlternateContent xmlns:mc="http://schemas.openxmlformats.org/markup-compatibility/2006" xmlns:p14="http://schemas.microsoft.com/office/powerpoint/2010/main">
    <mc:Choice Requires="p14">
      <p:transition spd="slow" p14:dur="2250" advTm="33000">
        <p14:prism/>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10" fill="hold" nodeType="withEffect">
                                  <p:stCondLst>
                                    <p:cond delay="0"/>
                                  </p:stCondLst>
                                  <p:childTnLst>
                                    <p:animEffect transition="out" filter="blinds(horizont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0" fill="hold"/>
                                        <p:tgtEl>
                                          <p:spTgt spid="4"/>
                                        </p:tgtEl>
                                        <p:attrNameLst>
                                          <p:attrName>ppt_w</p:attrName>
                                        </p:attrNameLst>
                                      </p:cBhvr>
                                      <p:tavLst>
                                        <p:tav tm="0">
                                          <p:val>
                                            <p:strVal val="4/3*#ppt_w"/>
                                          </p:val>
                                        </p:tav>
                                        <p:tav tm="100000">
                                          <p:val>
                                            <p:strVal val="#ppt_w"/>
                                          </p:val>
                                        </p:tav>
                                      </p:tavLst>
                                    </p:anim>
                                    <p:anim calcmode="lin" valueType="num">
                                      <p:cBhvr>
                                        <p:cTn id="44" dur="5000" fill="hold"/>
                                        <p:tgtEl>
                                          <p:spTgt spid="4"/>
                                        </p:tgtEl>
                                        <p:attrNameLst>
                                          <p:attrName>ppt_h</p:attrName>
                                        </p:attrNameLst>
                                      </p:cBhvr>
                                      <p:tavLst>
                                        <p:tav tm="0">
                                          <p:val>
                                            <p:strVal val="4/3*#ppt_h"/>
                                          </p:val>
                                        </p:tav>
                                        <p:tav tm="100000">
                                          <p:val>
                                            <p:strVal val="#ppt_h"/>
                                          </p:val>
                                        </p:tav>
                                      </p:tavLst>
                                    </p:anim>
                                  </p:childTnLst>
                                </p:cTn>
                              </p:par>
                            </p:childTnLst>
                          </p:cTn>
                        </p:par>
                        <p:par>
                          <p:cTn id="45" fill="hold">
                            <p:stCondLst>
                              <p:cond delay="5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1"/>
                                          </p:val>
                                        </p:tav>
                                        <p:tav tm="100000">
                                          <p:val>
                                            <p:strVal val="#ppt_x"/>
                                          </p:val>
                                        </p:tav>
                                      </p:tavLst>
                                    </p:anim>
                                    <p:anim calcmode="lin" valueType="num">
                                      <p:cBhvr>
                                        <p:cTn id="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7911_210637458975286_100000871004858_577429_6075450_n.jpg"/>
          <p:cNvPicPr>
            <a:picLocks noChangeAspect="1"/>
          </p:cNvPicPr>
          <p:nvPr/>
        </p:nvPicPr>
        <p:blipFill>
          <a:blip r:embed="rId2" cstate="print"/>
          <a:stretch>
            <a:fillRect/>
          </a:stretch>
        </p:blipFill>
        <p:spPr bwMode="auto">
          <a:xfrm>
            <a:off x="-468560" y="0"/>
            <a:ext cx="986509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C0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51520" y="265212"/>
            <a:ext cx="8640960" cy="5184576"/>
          </a:xfrm>
          <a:prstGeom prst="rect">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Pongámonos en contexto: estamos en una Europa cristiana sumergida en varios enfrentamientos que se conocieron con el nombre de “Cruzadas”. Estas expediciones militares tenían como objetivo conquistar lugares que se consideraban sagrados para el cristianismo y que entonces estaban bajo dominio musulmán.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prism dir="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4455417_643997e945_b.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3999" cy="5715000"/>
          </a:xfrm>
          <a:prstGeom prst="rect">
            <a:avLst/>
          </a:prstGeom>
          <a:solidFill>
            <a:schemeClr val="accent2">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3999" cy="5715000"/>
          </a:xfrm>
          <a:prstGeom prst="rect">
            <a:avLst/>
          </a:prstGeom>
          <a:solidFill>
            <a:schemeClr val="bg1">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611560"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segunda mitad del siglo XI la Península Ibérica estaba en el periodo de guerras de la Reconquista. Hay que decir que en ese momento la Península Ibérica estaba dividida en cinco reinos: Portugal, León, Castilla, Navarra, Aragón y Cataluña.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MIHRAB_0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MEZQUITA_CATEDRAL_MIHRAB_0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resto del territorio estaba dominado por los árabes, dentro de lo que se conocía como Al-Ándalus (la actual Andalucía). Es en este contexto histórico cuando surge la legendaria figura del Cid Campeador que protagoniza El Último Cantar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1000">
        <p15:prstTrans prst="curtains"/>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 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50825" y="157163"/>
            <a:ext cx="8713788" cy="5400675"/>
          </a:xfrm>
          <a:prstGeom prst="rect">
            <a:avLst/>
          </a:prstGeom>
          <a:solidFill>
            <a:schemeClr val="accent2">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539750" y="396875"/>
            <a:ext cx="8135938" cy="4860925"/>
          </a:xfrm>
          <a:prstGeom prst="rect">
            <a:avLst/>
          </a:prstGeom>
          <a:solidFill>
            <a:schemeClr val="tx2">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552" y="4513684"/>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 hazañas se inmortalizaron para siempre en el Cantar del </a:t>
            </a:r>
            <a:r>
              <a:rPr lang="es-ES" i="1" dirty="0" err="1" smtClean="0">
                <a:effectLst>
                  <a:glow rad="101600">
                    <a:srgbClr val="C00000">
                      <a:alpha val="60000"/>
                    </a:srgbClr>
                  </a:glow>
                  <a:outerShdw blurRad="38100" dist="38100" dir="2700000" algn="tl">
                    <a:srgbClr val="000000">
                      <a:alpha val="43137"/>
                    </a:srgbClr>
                  </a:outerShdw>
                </a:effectLst>
              </a:rPr>
              <a:t>Mio</a:t>
            </a:r>
            <a:r>
              <a:rPr lang="es-ES" i="1" dirty="0" smtClean="0">
                <a:effectLst>
                  <a:glow rad="101600">
                    <a:srgbClr val="C00000">
                      <a:alpha val="60000"/>
                    </a:srgbClr>
                  </a:glow>
                  <a:outerShdw blurRad="38100" dist="38100" dir="2700000" algn="tl">
                    <a:srgbClr val="000000">
                      <a:alpha val="43137"/>
                    </a:srgbClr>
                  </a:outerShdw>
                </a:effectLst>
              </a:rPr>
              <a:t> Cid, una epopeya anónima que sobrevivió con el paso de los siglos y que ha permitido que la leyenda llegue a nuestros días.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2500"/>
                                        <p:tgtEl>
                                          <p:spTgt spid="5"/>
                                        </p:tgtEl>
                                      </p:cBhvr>
                                    </p:animEffect>
                                    <p:set>
                                      <p:cBhvr>
                                        <p:cTn id="7" dur="1" fill="hold">
                                          <p:stCondLst>
                                            <p:cond delay="2499"/>
                                          </p:stCondLst>
                                        </p:cTn>
                                        <p:tgtEl>
                                          <p:spTgt spid="5"/>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3000" fill="hold"/>
                                        <p:tgtEl>
                                          <p:spTgt spid="4"/>
                                        </p:tgtEl>
                                        <p:attrNameLst>
                                          <p:attrName>r</p:attrName>
                                        </p:attrNameLst>
                                      </p:cBhvr>
                                    </p:animRot>
                                  </p:childTnLst>
                                </p:cTn>
                              </p:par>
                              <p:par>
                                <p:cTn id="13" presetID="25"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6" dur="20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7" dur="2000" accel="50000" fill="hold">
                                          <p:stCondLst>
                                            <p:cond delay="2000"/>
                                          </p:stCondLst>
                                        </p:cTn>
                                        <p:tgtEl>
                                          <p:spTgt spid="4"/>
                                        </p:tgtEl>
                                        <p:attrNameLst>
                                          <p:attrName>ppt_w</p:attrName>
                                        </p:attrNameLst>
                                      </p:cBhvr>
                                      <p:tavLst>
                                        <p:tav tm="0">
                                          <p:val>
                                            <p:strVal val="#ppt_w*.05"/>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anim calcmode="lin" valueType="num">
                                      <p:cBhvr>
                                        <p:cTn id="19" dur="20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0" dur="20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1" dur="2000" accel="50000" fill="hold">
                                          <p:stCondLst>
                                            <p:cond delay="2000"/>
                                          </p:stCondLst>
                                        </p:cTn>
                                        <p:tgtEl>
                                          <p:spTgt spid="4"/>
                                        </p:tgtEl>
                                        <p:attrNameLst>
                                          <p:attrName>ppt_y</p:attrName>
                                        </p:attrNameLst>
                                      </p:cBhvr>
                                      <p:tavLst>
                                        <p:tav tm="0">
                                          <p:val>
                                            <p:strVal val="#ppt_y+.1"/>
                                          </p:val>
                                        </p:tav>
                                        <p:tav tm="100000">
                                          <p:val>
                                            <p:strVal val="#ppt_y"/>
                                          </p:val>
                                        </p:tav>
                                      </p:tavLst>
                                    </p:anim>
                                    <p:animEffect transition="in" filter="fade">
                                      <p:cBhvr>
                                        <p:cTn id="22" dur="4000" decel="50000">
                                          <p:stCondLst>
                                            <p:cond delay="0"/>
                                          </p:stCondLst>
                                        </p:cTn>
                                        <p:tgtEl>
                                          <p:spTgt spid="4"/>
                                        </p:tgtEl>
                                      </p:cBhvr>
                                    </p:animEffec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strVal val="4/3*#ppt_w"/>
                                          </p:val>
                                        </p:tav>
                                        <p:tav tm="100000">
                                          <p:val>
                                            <p:strVal val="#ppt_w"/>
                                          </p:val>
                                        </p:tav>
                                      </p:tavLst>
                                    </p:anim>
                                    <p:anim calcmode="lin" valueType="num">
                                      <p:cBhvr>
                                        <p:cTn id="26" dur="5000" fill="hold"/>
                                        <p:tgtEl>
                                          <p:spTgt spid="4"/>
                                        </p:tgtEl>
                                        <p:attrNameLst>
                                          <p:attrName>ppt_h</p:attrName>
                                        </p:attrNameLst>
                                      </p:cBhvr>
                                      <p:tavLst>
                                        <p:tav tm="0">
                                          <p:val>
                                            <p:strVal val="4/3*#ppt_h"/>
                                          </p:val>
                                        </p:tav>
                                        <p:tav tm="100000">
                                          <p:val>
                                            <p:strVal val="#ppt_h"/>
                                          </p:val>
                                        </p:tav>
                                      </p:tavLst>
                                    </p:anim>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886529 pensando.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417513"/>
          </a:xfrm>
          <a:prstGeom prst="rect">
            <a:avLst/>
          </a:prstGeom>
          <a:solidFill>
            <a:schemeClr val="tx2">
              <a:lumMod val="25000"/>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417513"/>
            <a:ext cx="9144000" cy="415925"/>
          </a:xfrm>
          <a:prstGeom prst="rect">
            <a:avLst/>
          </a:prstGeom>
          <a:solidFill>
            <a:schemeClr val="tx2">
              <a:lumMod val="25000"/>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833438"/>
            <a:ext cx="9144000" cy="417512"/>
          </a:xfrm>
          <a:prstGeom prst="rect">
            <a:avLst/>
          </a:prstGeom>
          <a:solidFill>
            <a:schemeClr val="tx2">
              <a:lumMod val="25000"/>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190625"/>
            <a:ext cx="9144000" cy="417513"/>
          </a:xfrm>
          <a:prstGeom prst="rect">
            <a:avLst/>
          </a:prstGeom>
          <a:solidFill>
            <a:schemeClr val="tx2">
              <a:lumMod val="25000"/>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1608138"/>
            <a:ext cx="9144000" cy="415925"/>
          </a:xfrm>
          <a:prstGeom prst="rect">
            <a:avLst/>
          </a:prstGeom>
          <a:solidFill>
            <a:schemeClr val="tx2">
              <a:lumMod val="25000"/>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2024063"/>
            <a:ext cx="9144000" cy="417512"/>
          </a:xfrm>
          <a:prstGeom prst="rect">
            <a:avLst/>
          </a:prstGeom>
          <a:solidFill>
            <a:schemeClr val="tx2">
              <a:lumMod val="25000"/>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2381250"/>
            <a:ext cx="9144000" cy="417513"/>
          </a:xfrm>
          <a:prstGeom prst="rect">
            <a:avLst/>
          </a:prstGeom>
          <a:solidFill>
            <a:schemeClr val="tx2">
              <a:lumMod val="25000"/>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2798763"/>
            <a:ext cx="9144000" cy="415925"/>
          </a:xfrm>
          <a:prstGeom prst="rect">
            <a:avLst/>
          </a:prstGeom>
          <a:solidFill>
            <a:schemeClr val="tx2">
              <a:lumMod val="25000"/>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3214688"/>
            <a:ext cx="9144000" cy="417512"/>
          </a:xfrm>
          <a:prstGeom prst="rect">
            <a:avLst/>
          </a:prstGeom>
          <a:solidFill>
            <a:schemeClr val="tx2">
              <a:lumMod val="25000"/>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0" y="3571875"/>
            <a:ext cx="9144000" cy="417513"/>
          </a:xfrm>
          <a:prstGeom prst="rect">
            <a:avLst/>
          </a:prstGeom>
          <a:solidFill>
            <a:schemeClr val="tx2">
              <a:lumMod val="25000"/>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0" y="3989388"/>
            <a:ext cx="9144000" cy="415925"/>
          </a:xfrm>
          <a:prstGeom prst="rect">
            <a:avLst/>
          </a:prstGeom>
          <a:solidFill>
            <a:schemeClr val="tx2">
              <a:lumMod val="25000"/>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0" y="4405313"/>
            <a:ext cx="9144000" cy="417512"/>
          </a:xfrm>
          <a:prstGeom prst="rect">
            <a:avLst/>
          </a:prstGeom>
          <a:solidFill>
            <a:schemeClr val="tx2">
              <a:lumMod val="25000"/>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0" y="4822825"/>
            <a:ext cx="9144000" cy="476250"/>
          </a:xfrm>
          <a:prstGeom prst="rect">
            <a:avLst/>
          </a:prstGeom>
          <a:solidFill>
            <a:schemeClr val="tx2">
              <a:lumMod val="25000"/>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0" y="5299075"/>
            <a:ext cx="9144000" cy="415925"/>
          </a:xfrm>
          <a:prstGeom prst="rect">
            <a:avLst/>
          </a:prstGeom>
          <a:solidFill>
            <a:schemeClr val="tx2">
              <a:lumMod val="25000"/>
              <a:alpha val="75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CuadroTexto"/>
          <p:cNvSpPr txBox="1"/>
          <p:nvPr/>
        </p:nvSpPr>
        <p:spPr>
          <a:xfrm>
            <a:off x="611560"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increíble espectáculo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que nos permite asistir en vivo y en directo a las hazañas del Cid Campeador cuenta con los siguientes protagonistas (además de un gran número de figurantes y bailarines):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ppt_x"/>
                                          </p:val>
                                        </p:tav>
                                      </p:tavLst>
                                    </p:anim>
                                    <p:anim calcmode="lin" valueType="num">
                                      <p:cBhvr additive="base">
                                        <p:cTn id="11" dur="5000"/>
                                        <p:tgtEl>
                                          <p:spTgt spid="6"/>
                                        </p:tgtEl>
                                        <p:attrNameLst>
                                          <p:attrName>ppt_y</p:attrName>
                                        </p:attrNameLst>
                                      </p:cBhvr>
                                      <p:tavLst>
                                        <p:tav tm="0">
                                          <p:val>
                                            <p:strVal val="ppt_y"/>
                                          </p:val>
                                        </p:tav>
                                        <p:tav tm="100000">
                                          <p:val>
                                            <p:strVal val="0-ppt_h/2"/>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ppt_x"/>
                                          </p:val>
                                        </p:tav>
                                      </p:tavLst>
                                    </p:anim>
                                    <p:anim calcmode="lin" valueType="num">
                                      <p:cBhvr additive="base">
                                        <p:cTn id="15" dur="5000"/>
                                        <p:tgtEl>
                                          <p:spTgt spid="7"/>
                                        </p:tgtEl>
                                        <p:attrNameLst>
                                          <p:attrName>ppt_y</p:attrName>
                                        </p:attrNameLst>
                                      </p:cBhvr>
                                      <p:tavLst>
                                        <p:tav tm="0">
                                          <p:val>
                                            <p:strVal val="ppt_y"/>
                                          </p:val>
                                        </p:tav>
                                        <p:tav tm="100000">
                                          <p:val>
                                            <p:strVal val="1+ppt_h/2"/>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ppt_x"/>
                                          </p:val>
                                        </p:tav>
                                      </p:tavLst>
                                    </p:anim>
                                    <p:anim calcmode="lin" valueType="num">
                                      <p:cBhvr additive="base">
                                        <p:cTn id="19" dur="5000"/>
                                        <p:tgtEl>
                                          <p:spTgt spid="8"/>
                                        </p:tgtEl>
                                        <p:attrNameLst>
                                          <p:attrName>ppt_y</p:attrName>
                                        </p:attrNameLst>
                                      </p:cBhvr>
                                      <p:tavLst>
                                        <p:tav tm="0">
                                          <p:val>
                                            <p:strVal val="ppt_y"/>
                                          </p:val>
                                        </p:tav>
                                        <p:tav tm="100000">
                                          <p:val>
                                            <p:strVal val="0-ppt_h/2"/>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ppt_x"/>
                                          </p:val>
                                        </p:tav>
                                      </p:tavLst>
                                    </p:anim>
                                    <p:anim calcmode="lin" valueType="num">
                                      <p:cBhvr additive="base">
                                        <p:cTn id="23" dur="5000"/>
                                        <p:tgtEl>
                                          <p:spTgt spid="9"/>
                                        </p:tgtEl>
                                        <p:attrNameLst>
                                          <p:attrName>ppt_y</p:attrName>
                                        </p:attrNameLst>
                                      </p:cBhvr>
                                      <p:tavLst>
                                        <p:tav tm="0">
                                          <p:val>
                                            <p:strVal val="ppt_y"/>
                                          </p:val>
                                        </p:tav>
                                        <p:tav tm="100000">
                                          <p:val>
                                            <p:strVal val="1+ppt_h/2"/>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ppt_x"/>
                                          </p:val>
                                        </p:tav>
                                      </p:tavLst>
                                    </p:anim>
                                    <p:anim calcmode="lin" valueType="num">
                                      <p:cBhvr additive="base">
                                        <p:cTn id="27" dur="5000"/>
                                        <p:tgtEl>
                                          <p:spTgt spid="10"/>
                                        </p:tgtEl>
                                        <p:attrNameLst>
                                          <p:attrName>ppt_y</p:attrName>
                                        </p:attrNameLst>
                                      </p:cBhvr>
                                      <p:tavLst>
                                        <p:tav tm="0">
                                          <p:val>
                                            <p:strVal val="ppt_y"/>
                                          </p:val>
                                        </p:tav>
                                        <p:tav tm="100000">
                                          <p:val>
                                            <p:strVal val="0-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ppt_x"/>
                                          </p:val>
                                        </p:tav>
                                      </p:tavLst>
                                    </p:anim>
                                    <p:anim calcmode="lin" valueType="num">
                                      <p:cBhvr additive="base">
                                        <p:cTn id="31" dur="5000"/>
                                        <p:tgtEl>
                                          <p:spTgt spid="11"/>
                                        </p:tgtEl>
                                        <p:attrNameLst>
                                          <p:attrName>ppt_y</p:attrName>
                                        </p:attrNameLst>
                                      </p:cBhvr>
                                      <p:tavLst>
                                        <p:tav tm="0">
                                          <p:val>
                                            <p:strVal val="ppt_y"/>
                                          </p:val>
                                        </p:tav>
                                        <p:tav tm="100000">
                                          <p:val>
                                            <p:strVal val="1+ppt_h/2"/>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ppt_x"/>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5000"/>
                                        <p:tgtEl>
                                          <p:spTgt spid="13"/>
                                        </p:tgtEl>
                                        <p:attrNameLst>
                                          <p:attrName>ppt_x</p:attrName>
                                        </p:attrNameLst>
                                      </p:cBhvr>
                                      <p:tavLst>
                                        <p:tav tm="0">
                                          <p:val>
                                            <p:strVal val="ppt_x"/>
                                          </p:val>
                                        </p:tav>
                                        <p:tav tm="100000">
                                          <p:val>
                                            <p:strVal val="ppt_x"/>
                                          </p:val>
                                        </p:tav>
                                      </p:tavLst>
                                    </p:anim>
                                    <p:anim calcmode="lin" valueType="num">
                                      <p:cBhvr additive="base">
                                        <p:cTn id="39" dur="5000"/>
                                        <p:tgtEl>
                                          <p:spTgt spid="13"/>
                                        </p:tgtEl>
                                        <p:attrNameLst>
                                          <p:attrName>ppt_y</p:attrName>
                                        </p:attrNameLst>
                                      </p:cBhvr>
                                      <p:tavLst>
                                        <p:tav tm="0">
                                          <p:val>
                                            <p:strVal val="ppt_y"/>
                                          </p:val>
                                        </p:tav>
                                        <p:tav tm="100000">
                                          <p:val>
                                            <p:strVal val="1+ppt_h/2"/>
                                          </p:val>
                                        </p:tav>
                                      </p:tavLst>
                                    </p:anim>
                                    <p:set>
                                      <p:cBhvr>
                                        <p:cTn id="40" dur="1" fill="hold">
                                          <p:stCondLst>
                                            <p:cond delay="4999"/>
                                          </p:stCondLst>
                                        </p:cTn>
                                        <p:tgtEl>
                                          <p:spTgt spid="13"/>
                                        </p:tgtEl>
                                        <p:attrNameLst>
                                          <p:attrName>style.visibility</p:attrName>
                                        </p:attrNameLst>
                                      </p:cBhvr>
                                      <p:to>
                                        <p:strVal val="hidden"/>
                                      </p:to>
                                    </p:set>
                                  </p:childTnLst>
                                </p:cTn>
                              </p:par>
                              <p:par>
                                <p:cTn id="41" presetID="2" presetClass="exit" presetSubtype="1" fill="hold" nodeType="withEffect">
                                  <p:stCondLst>
                                    <p:cond delay="0"/>
                                  </p:stCondLst>
                                  <p:childTnLst>
                                    <p:anim calcmode="lin" valueType="num">
                                      <p:cBhvr additive="base">
                                        <p:cTn id="42" dur="5000"/>
                                        <p:tgtEl>
                                          <p:spTgt spid="14"/>
                                        </p:tgtEl>
                                        <p:attrNameLst>
                                          <p:attrName>ppt_x</p:attrName>
                                        </p:attrNameLst>
                                      </p:cBhvr>
                                      <p:tavLst>
                                        <p:tav tm="0">
                                          <p:val>
                                            <p:strVal val="ppt_x"/>
                                          </p:val>
                                        </p:tav>
                                        <p:tav tm="100000">
                                          <p:val>
                                            <p:strVal val="ppt_x"/>
                                          </p:val>
                                        </p:tav>
                                      </p:tavLst>
                                    </p:anim>
                                    <p:anim calcmode="lin" valueType="num">
                                      <p:cBhvr additive="base">
                                        <p:cTn id="43" dur="5000"/>
                                        <p:tgtEl>
                                          <p:spTgt spid="14"/>
                                        </p:tgtEl>
                                        <p:attrNameLst>
                                          <p:attrName>ppt_y</p:attrName>
                                        </p:attrNameLst>
                                      </p:cBhvr>
                                      <p:tavLst>
                                        <p:tav tm="0">
                                          <p:val>
                                            <p:strVal val="ppt_y"/>
                                          </p:val>
                                        </p:tav>
                                        <p:tav tm="100000">
                                          <p:val>
                                            <p:strVal val="0-ppt_h/2"/>
                                          </p:val>
                                        </p:tav>
                                      </p:tavLst>
                                    </p:anim>
                                    <p:set>
                                      <p:cBhvr>
                                        <p:cTn id="44" dur="1" fill="hold">
                                          <p:stCondLst>
                                            <p:cond delay="4999"/>
                                          </p:stCondLst>
                                        </p:cTn>
                                        <p:tgtEl>
                                          <p:spTgt spid="14"/>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ppt_x"/>
                                          </p:val>
                                        </p:tav>
                                      </p:tavLst>
                                    </p:anim>
                                    <p:anim calcmode="lin" valueType="num">
                                      <p:cBhvr additive="base">
                                        <p:cTn id="47" dur="5000"/>
                                        <p:tgtEl>
                                          <p:spTgt spid="15"/>
                                        </p:tgtEl>
                                        <p:attrNameLst>
                                          <p:attrName>ppt_y</p:attrName>
                                        </p:attrNameLst>
                                      </p:cBhvr>
                                      <p:tavLst>
                                        <p:tav tm="0">
                                          <p:val>
                                            <p:strVal val="ppt_y"/>
                                          </p:val>
                                        </p:tav>
                                        <p:tav tm="100000">
                                          <p:val>
                                            <p:strVal val="1+ppt_h/2"/>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1" fill="hold" nodeType="withEffect">
                                  <p:stCondLst>
                                    <p:cond delay="0"/>
                                  </p:stCondLst>
                                  <p:childTnLst>
                                    <p:anim calcmode="lin" valueType="num">
                                      <p:cBhvr additive="base">
                                        <p:cTn id="50" dur="5000"/>
                                        <p:tgtEl>
                                          <p:spTgt spid="16"/>
                                        </p:tgtEl>
                                        <p:attrNameLst>
                                          <p:attrName>ppt_x</p:attrName>
                                        </p:attrNameLst>
                                      </p:cBhvr>
                                      <p:tavLst>
                                        <p:tav tm="0">
                                          <p:val>
                                            <p:strVal val="ppt_x"/>
                                          </p:val>
                                        </p:tav>
                                        <p:tav tm="100000">
                                          <p:val>
                                            <p:strVal val="ppt_x"/>
                                          </p:val>
                                        </p:tav>
                                      </p:tavLst>
                                    </p:anim>
                                    <p:anim calcmode="lin" valueType="num">
                                      <p:cBhvr additive="base">
                                        <p:cTn id="51" dur="5000"/>
                                        <p:tgtEl>
                                          <p:spTgt spid="16"/>
                                        </p:tgtEl>
                                        <p:attrNameLst>
                                          <p:attrName>ppt_y</p:attrName>
                                        </p:attrNameLst>
                                      </p:cBhvr>
                                      <p:tavLst>
                                        <p:tav tm="0">
                                          <p:val>
                                            <p:strVal val="ppt_y"/>
                                          </p:val>
                                        </p:tav>
                                        <p:tav tm="100000">
                                          <p:val>
                                            <p:strVal val="0-ppt_h/2"/>
                                          </p:val>
                                        </p:tav>
                                      </p:tavLst>
                                    </p:anim>
                                    <p:set>
                                      <p:cBhvr>
                                        <p:cTn id="52" dur="1" fill="hold">
                                          <p:stCondLst>
                                            <p:cond delay="4999"/>
                                          </p:stCondLst>
                                        </p:cTn>
                                        <p:tgtEl>
                                          <p:spTgt spid="16"/>
                                        </p:tgtEl>
                                        <p:attrNameLst>
                                          <p:attrName>style.visibility</p:attrName>
                                        </p:attrNameLst>
                                      </p:cBhvr>
                                      <p:to>
                                        <p:strVal val="hidden"/>
                                      </p:to>
                                    </p:set>
                                  </p:childTnLst>
                                </p:cTn>
                              </p:par>
                              <p:par>
                                <p:cTn id="53" presetID="2" presetClass="exit" presetSubtype="4" fill="hold" nodeType="withEffect">
                                  <p:stCondLst>
                                    <p:cond delay="0"/>
                                  </p:stCondLst>
                                  <p:childTnLst>
                                    <p:anim calcmode="lin" valueType="num">
                                      <p:cBhvr additive="base">
                                        <p:cTn id="54" dur="5000"/>
                                        <p:tgtEl>
                                          <p:spTgt spid="17"/>
                                        </p:tgtEl>
                                        <p:attrNameLst>
                                          <p:attrName>ppt_x</p:attrName>
                                        </p:attrNameLst>
                                      </p:cBhvr>
                                      <p:tavLst>
                                        <p:tav tm="0">
                                          <p:val>
                                            <p:strVal val="ppt_x"/>
                                          </p:val>
                                        </p:tav>
                                        <p:tav tm="100000">
                                          <p:val>
                                            <p:strVal val="ppt_x"/>
                                          </p:val>
                                        </p:tav>
                                      </p:tavLst>
                                    </p:anim>
                                    <p:anim calcmode="lin" valueType="num">
                                      <p:cBhvr additive="base">
                                        <p:cTn id="55" dur="5000"/>
                                        <p:tgtEl>
                                          <p:spTgt spid="17"/>
                                        </p:tgtEl>
                                        <p:attrNameLst>
                                          <p:attrName>ppt_y</p:attrName>
                                        </p:attrNameLst>
                                      </p:cBhvr>
                                      <p:tavLst>
                                        <p:tav tm="0">
                                          <p:val>
                                            <p:strVal val="ppt_y"/>
                                          </p:val>
                                        </p:tav>
                                        <p:tav tm="100000">
                                          <p:val>
                                            <p:strVal val="1+ppt_h/2"/>
                                          </p:val>
                                        </p:tav>
                                      </p:tavLst>
                                    </p:anim>
                                    <p:set>
                                      <p:cBhvr>
                                        <p:cTn id="56" dur="1" fill="hold">
                                          <p:stCondLst>
                                            <p:cond delay="4999"/>
                                          </p:stCondLst>
                                        </p:cTn>
                                        <p:tgtEl>
                                          <p:spTgt spid="17"/>
                                        </p:tgtEl>
                                        <p:attrNameLst>
                                          <p:attrName>style.visibility</p:attrName>
                                        </p:attrNameLst>
                                      </p:cBhvr>
                                      <p:to>
                                        <p:strVal val="hidden"/>
                                      </p:to>
                                    </p:set>
                                  </p:childTnLst>
                                </p:cTn>
                              </p:par>
                              <p:par>
                                <p:cTn id="57" presetID="2" presetClass="exit" presetSubtype="1" fill="hold" nodeType="withEffect">
                                  <p:stCondLst>
                                    <p:cond delay="0"/>
                                  </p:stCondLst>
                                  <p:childTnLst>
                                    <p:anim calcmode="lin" valueType="num">
                                      <p:cBhvr additive="base">
                                        <p:cTn id="58" dur="5000"/>
                                        <p:tgtEl>
                                          <p:spTgt spid="18"/>
                                        </p:tgtEl>
                                        <p:attrNameLst>
                                          <p:attrName>ppt_x</p:attrName>
                                        </p:attrNameLst>
                                      </p:cBhvr>
                                      <p:tavLst>
                                        <p:tav tm="0">
                                          <p:val>
                                            <p:strVal val="ppt_x"/>
                                          </p:val>
                                        </p:tav>
                                        <p:tav tm="100000">
                                          <p:val>
                                            <p:strVal val="ppt_x"/>
                                          </p:val>
                                        </p:tav>
                                      </p:tavLst>
                                    </p:anim>
                                    <p:anim calcmode="lin" valueType="num">
                                      <p:cBhvr additive="base">
                                        <p:cTn id="59" dur="5000"/>
                                        <p:tgtEl>
                                          <p:spTgt spid="18"/>
                                        </p:tgtEl>
                                        <p:attrNameLst>
                                          <p:attrName>ppt_y</p:attrName>
                                        </p:attrNameLst>
                                      </p:cBhvr>
                                      <p:tavLst>
                                        <p:tav tm="0">
                                          <p:val>
                                            <p:strVal val="ppt_y"/>
                                          </p:val>
                                        </p:tav>
                                        <p:tav tm="100000">
                                          <p:val>
                                            <p:strVal val="0-ppt_h/2"/>
                                          </p:val>
                                        </p:tav>
                                      </p:tavLst>
                                    </p:anim>
                                    <p:set>
                                      <p:cBhvr>
                                        <p:cTn id="60" dur="1" fill="hold">
                                          <p:stCondLst>
                                            <p:cond delay="4999"/>
                                          </p:stCondLst>
                                        </p:cTn>
                                        <p:tgtEl>
                                          <p:spTgt spid="18"/>
                                        </p:tgtEl>
                                        <p:attrNameLst>
                                          <p:attrName>style.visibility</p:attrName>
                                        </p:attrNameLst>
                                      </p:cBhvr>
                                      <p:to>
                                        <p:strVal val="hidden"/>
                                      </p:to>
                                    </p:set>
                                  </p:childTnLst>
                                </p:cTn>
                              </p:par>
                              <p:par>
                                <p:cTn id="61" presetID="16" presetClass="entr" presetSubtype="4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arn(outHorizontal)">
                                      <p:cBhvr>
                                        <p:cTn id="63" dur="5000"/>
                                        <p:tgtEl>
                                          <p:spTgt spid="4"/>
                                        </p:tgtEl>
                                      </p:cBhvr>
                                    </p:animEffect>
                                  </p:childTnLst>
                                </p:cTn>
                              </p:par>
                              <p:par>
                                <p:cTn id="64" presetID="23" presetClass="entr" presetSubtype="27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5000" fill="hold"/>
                                        <p:tgtEl>
                                          <p:spTgt spid="4"/>
                                        </p:tgtEl>
                                        <p:attrNameLst>
                                          <p:attrName>ppt_w</p:attrName>
                                        </p:attrNameLst>
                                      </p:cBhvr>
                                      <p:tavLst>
                                        <p:tav tm="0">
                                          <p:val>
                                            <p:strVal val="2/3*#ppt_w"/>
                                          </p:val>
                                        </p:tav>
                                        <p:tav tm="100000">
                                          <p:val>
                                            <p:strVal val="#ppt_w"/>
                                          </p:val>
                                        </p:tav>
                                      </p:tavLst>
                                    </p:anim>
                                    <p:anim calcmode="lin" valueType="num">
                                      <p:cBhvr>
                                        <p:cTn id="67" dur="5000" fill="hold"/>
                                        <p:tgtEl>
                                          <p:spTgt spid="4"/>
                                        </p:tgtEl>
                                        <p:attrNameLst>
                                          <p:attrName>ppt_h</p:attrName>
                                        </p:attrNameLst>
                                      </p:cBhvr>
                                      <p:tavLst>
                                        <p:tav tm="0">
                                          <p:val>
                                            <p:strVal val="2/3*#ppt_h"/>
                                          </p:val>
                                        </p:tav>
                                        <p:tav tm="100000">
                                          <p:val>
                                            <p:strVal val="#ppt_h"/>
                                          </p:val>
                                        </p:tav>
                                      </p:tavLst>
                                    </p:anim>
                                  </p:childTnLst>
                                </p:cTn>
                              </p:par>
                            </p:childTnLst>
                          </p:cTn>
                        </p:par>
                        <p:par>
                          <p:cTn id="68" fill="hold">
                            <p:stCondLst>
                              <p:cond delay="5000"/>
                            </p:stCondLst>
                            <p:childTnLst>
                              <p:par>
                                <p:cTn id="69" presetID="40" presetClass="entr" presetSubtype="0" fill="hold" grpId="0" nodeType="afterEffect">
                                  <p:stCondLst>
                                    <p:cond delay="0"/>
                                  </p:stCondLst>
                                  <p:iterate type="lt">
                                    <p:tmPct val="10000"/>
                                  </p:iterate>
                                  <p:childTnLst>
                                    <p:set>
                                      <p:cBhvr>
                                        <p:cTn id="70" dur="1" fill="hold">
                                          <p:stCondLst>
                                            <p:cond delay="0"/>
                                          </p:stCondLst>
                                        </p:cTn>
                                        <p:tgtEl>
                                          <p:spTgt spid="19"/>
                                        </p:tgtEl>
                                        <p:attrNameLst>
                                          <p:attrName>style.visibility</p:attrName>
                                        </p:attrNameLst>
                                      </p:cBhvr>
                                      <p:to>
                                        <p:strVal val="visible"/>
                                      </p:to>
                                    </p:set>
                                    <p:animEffect transition="in" filter="fade">
                                      <p:cBhvr>
                                        <p:cTn id="71" dur="1000"/>
                                        <p:tgtEl>
                                          <p:spTgt spid="19"/>
                                        </p:tgtEl>
                                      </p:cBhvr>
                                    </p:animEffect>
                                    <p:anim calcmode="lin" valueType="num">
                                      <p:cBhvr>
                                        <p:cTn id="72" dur="1000" fill="hold"/>
                                        <p:tgtEl>
                                          <p:spTgt spid="19"/>
                                        </p:tgtEl>
                                        <p:attrNameLst>
                                          <p:attrName>ppt_x</p:attrName>
                                        </p:attrNameLst>
                                      </p:cBhvr>
                                      <p:tavLst>
                                        <p:tav tm="0">
                                          <p:val>
                                            <p:strVal val="#ppt_x-.1"/>
                                          </p:val>
                                        </p:tav>
                                        <p:tav tm="100000">
                                          <p:val>
                                            <p:strVal val="#ppt_x"/>
                                          </p:val>
                                        </p:tav>
                                      </p:tavLst>
                                    </p:anim>
                                    <p:anim calcmode="lin" valueType="num">
                                      <p:cBhvr>
                                        <p:cTn id="73"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CAPILLA_SANTATERESA_01.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MEZQUITA_CATEDRAL_CAPILLA_SANTATERESA_01.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251519" y="265212"/>
            <a:ext cx="8640961" cy="5184576"/>
          </a:xfrm>
          <a:prstGeom prst="rect">
            <a:avLst/>
          </a:prstGeom>
          <a:solidFill>
            <a:schemeClr val="tx2">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23528" y="4369668"/>
            <a:ext cx="8496944"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Rodrigo Díaz de Vivar</a:t>
            </a:r>
            <a:r>
              <a:rPr lang="es-ES" i="1" dirty="0" smtClean="0">
                <a:effectLst>
                  <a:glow rad="101600">
                    <a:srgbClr val="C00000">
                      <a:alpha val="60000"/>
                    </a:srgbClr>
                  </a:glow>
                  <a:outerShdw blurRad="38100" dist="38100" dir="2700000" algn="tl">
                    <a:srgbClr val="000000">
                      <a:alpha val="43137"/>
                    </a:srgbClr>
                  </a:outerShdw>
                </a:effectLst>
              </a:rPr>
              <a:t>. Cómo no, el joven que sería después conocido como el Cid Campeador protagoniza el show. Destacó como líder militar castellano en el siglo XI gracias a una destreza estratégica que le llevó a dominar el mediterráneo peninsular desafiando la autoridad real y estableciendo un señorío autónomo.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8000">
        <p14:vortex dir="r"/>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14"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1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ox(in)">
                                      <p:cBhvr>
                                        <p:cTn id="17" dur="5000"/>
                                        <p:tgtEl>
                                          <p:spTgt spid="8"/>
                                        </p:tgtEl>
                                      </p:cBhvr>
                                    </p:animEffect>
                                  </p:childTnLst>
                                </p:cTn>
                              </p:par>
                              <p:par>
                                <p:cTn id="18" presetID="23" presetClass="entr" presetSubtype="272"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0" fill="hold"/>
                                        <p:tgtEl>
                                          <p:spTgt spid="8"/>
                                        </p:tgtEl>
                                        <p:attrNameLst>
                                          <p:attrName>ppt_w</p:attrName>
                                        </p:attrNameLst>
                                      </p:cBhvr>
                                      <p:tavLst>
                                        <p:tav tm="0">
                                          <p:val>
                                            <p:strVal val="2/3*#ppt_w"/>
                                          </p:val>
                                        </p:tav>
                                        <p:tav tm="100000">
                                          <p:val>
                                            <p:strVal val="#ppt_w"/>
                                          </p:val>
                                        </p:tav>
                                      </p:tavLst>
                                    </p:anim>
                                    <p:anim calcmode="lin" valueType="num">
                                      <p:cBhvr>
                                        <p:cTn id="21" dur="5000" fill="hold"/>
                                        <p:tgtEl>
                                          <p:spTgt spid="8"/>
                                        </p:tgtEl>
                                        <p:attrNameLst>
                                          <p:attrName>ppt_h</p:attrName>
                                        </p:attrNameLst>
                                      </p:cBhvr>
                                      <p:tavLst>
                                        <p:tav tm="0">
                                          <p:val>
                                            <p:strVal val="2/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stronautas1.jpg"/>
          <p:cNvPicPr>
            <a:picLocks noChangeAspect="1"/>
          </p:cNvPicPr>
          <p:nvPr/>
        </p:nvPicPr>
        <p:blipFill>
          <a:blip r:embed="rId2" cstate="print"/>
          <a:stretch>
            <a:fillRect/>
          </a:stretch>
        </p:blipFill>
        <p:spPr bwMode="auto">
          <a:xfrm>
            <a:off x="0" y="0"/>
            <a:ext cx="9143999" cy="631388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4999"/>
          </a:xfrm>
          <a:prstGeom prst="rect">
            <a:avLst/>
          </a:prstGeom>
          <a:solidFill>
            <a:schemeClr val="tx2">
              <a:lumMod val="25000"/>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323528" y="337220"/>
            <a:ext cx="8496944" cy="5040560"/>
          </a:xfrm>
          <a:prstGeom prst="rect">
            <a:avLst/>
          </a:prstGeom>
          <a:solidFill>
            <a:schemeClr val="tx2">
              <a:lumMod val="90000"/>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23528" y="4657700"/>
            <a:ext cx="8496944"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Jimena.</a:t>
            </a:r>
            <a:r>
              <a:rPr lang="es-ES" i="1" dirty="0" smtClean="0">
                <a:effectLst>
                  <a:glow rad="101600">
                    <a:srgbClr val="C00000">
                      <a:alpha val="60000"/>
                    </a:srgbClr>
                  </a:glow>
                  <a:outerShdw blurRad="38100" dist="38100" dir="2700000" algn="tl">
                    <a:srgbClr val="000000">
                      <a:alpha val="43137"/>
                    </a:srgbClr>
                  </a:outerShdw>
                </a:effectLst>
              </a:rPr>
              <a:t> Se trata de una mujer de ascendencia real y esposa de Rodrigo Díaz de Vivar. Poco conocida, su influencia trasciende en la Historia como un testimonio de determinación y gracia en un tiempo lleno de desafíos.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CAPILLA_MAYOR_0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accent4">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95536" y="4369668"/>
            <a:ext cx="842493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 rey Alfonso VI</a:t>
            </a:r>
            <a:r>
              <a:rPr lang="es-ES" i="1" dirty="0" smtClean="0">
                <a:effectLst>
                  <a:glow rad="101600">
                    <a:srgbClr val="C00000">
                      <a:alpha val="60000"/>
                    </a:srgbClr>
                  </a:glow>
                  <a:outerShdw blurRad="38100" dist="38100" dir="2700000" algn="tl">
                    <a:srgbClr val="000000">
                      <a:alpha val="43137"/>
                    </a:srgbClr>
                  </a:outerShdw>
                </a:effectLst>
              </a:rPr>
              <a:t>. Apodado ‘El Bravo’, gobernó Castilla entre 1072 y 1109. La relación con el protagonista de El Último Cantar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Rodrigo, no fue la mejor del mundo. Esto se refleja en el hecho de que llegó a desterrarlo en hasta dos ocasiones.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1000">
        <p14:vortex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grpId="0" nodeType="withEffect">
                                  <p:stCondLst>
                                    <p:cond delay="0"/>
                                  </p:stCondLst>
                                  <p:childTnLst>
                                    <p:animEffect transition="out" filter="wheel(2)">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21" presetClass="entr" presetSubtype="3"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3)">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fyKKhscfnK.jpg"/>
          <p:cNvPicPr>
            <a:picLocks noGrp="1" noChangeAspect="1"/>
          </p:cNvPicPr>
          <p:nvPr>
            <p:ph idx="1"/>
          </p:nvPr>
        </p:nvPicPr>
        <p:blipFill>
          <a:blip r:embed="rId2" cstate="print"/>
          <a:stretch>
            <a:fillRect/>
          </a:stretch>
        </p:blipFill>
        <p:spPr>
          <a:xfrm>
            <a:off x="0" y="0"/>
            <a:ext cx="9143999"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rgbClr val="C3A525">
              <a:alpha val="66667"/>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8" name="3 Marcador de contenido" descr="fyKKhscfnK.jpg"/>
          <p:cNvPicPr>
            <a:picLocks noChangeAspect="1"/>
          </p:cNvPicPr>
          <p:nvPr/>
        </p:nvPicPr>
        <p:blipFill>
          <a:blip r:embed="rId2" cstate="print"/>
          <a:stretch>
            <a:fillRect/>
          </a:stretch>
        </p:blipFill>
        <p:spPr bwMode="auto">
          <a:xfrm>
            <a:off x="251520" y="337220"/>
            <a:ext cx="8640960" cy="51125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467544" y="553245"/>
            <a:ext cx="8208911" cy="4608512"/>
          </a:xfrm>
          <a:prstGeom prst="rec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a:t>
            </a:r>
            <a:r>
              <a:rPr lang="es-ES" i="1" dirty="0" err="1" smtClean="0">
                <a:effectLst>
                  <a:glow rad="101600">
                    <a:srgbClr val="C00000">
                      <a:alpha val="60000"/>
                    </a:srgbClr>
                  </a:glow>
                  <a:outerShdw blurRad="38100" dist="38100" dir="2700000" algn="tl">
                    <a:srgbClr val="000000">
                      <a:alpha val="43137"/>
                    </a:srgbClr>
                  </a:outerShdw>
                </a:effectLst>
              </a:rPr>
              <a:t>Qadir</a:t>
            </a:r>
            <a:r>
              <a:rPr lang="es-ES" i="1" dirty="0" smtClean="0">
                <a:effectLst>
                  <a:glow rad="101600">
                    <a:srgbClr val="C00000">
                      <a:alpha val="60000"/>
                    </a:srgbClr>
                  </a:glow>
                  <a:outerShdw blurRad="38100" dist="38100" dir="2700000" algn="tl">
                    <a:srgbClr val="000000">
                      <a:alpha val="43137"/>
                    </a:srgbClr>
                  </a:outerShdw>
                </a:effectLst>
              </a:rPr>
              <a:t>. Era el gobernante de la taifa de Toledo y estrecho confidente de Rodrigo. Es una figura clave, ya que es la persona que le otorgó el sobrenombre de ‘Cid’, que quiere decir ‘Señor’.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vortex/>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noticia_20110714074706_500.jpg"/>
          <p:cNvPicPr>
            <a:picLocks noChangeAspect="1"/>
          </p:cNvPicPr>
          <p:nvPr/>
        </p:nvPicPr>
        <p:blipFill>
          <a:blip r:embed="rId2" cstate="print"/>
          <a:stretch>
            <a:fillRect/>
          </a:stretch>
        </p:blipFill>
        <p:spPr bwMode="auto">
          <a:xfrm>
            <a:off x="0" y="0"/>
            <a:ext cx="9144000" cy="5715000"/>
          </a:xfrm>
          <a:prstGeom prst="rect">
            <a:avLst/>
          </a:prstGeom>
          <a:solidFill>
            <a:srgbClr val="C3A525"/>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Rectángulo"/>
          <p:cNvSpPr/>
          <p:nvPr/>
        </p:nvSpPr>
        <p:spPr>
          <a:xfrm>
            <a:off x="251520" y="179388"/>
            <a:ext cx="8640960" cy="5378450"/>
          </a:xfrm>
          <a:prstGeom prst="rect">
            <a:avLst/>
          </a:prstGeom>
          <a:solidFill>
            <a:srgbClr val="C3A525">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3" name="12 Imagen" descr="fotonoticia_20110714074706_500.jpg"/>
          <p:cNvPicPr>
            <a:picLocks noChangeAspect="1"/>
          </p:cNvPicPr>
          <p:nvPr/>
        </p:nvPicPr>
        <p:blipFill>
          <a:blip r:embed="rId2" cstate="print"/>
          <a:stretch>
            <a:fillRect/>
          </a:stretch>
        </p:blipFill>
        <p:spPr bwMode="auto">
          <a:xfrm>
            <a:off x="539552" y="481236"/>
            <a:ext cx="8064895" cy="482453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Rectángulo"/>
          <p:cNvSpPr/>
          <p:nvPr/>
        </p:nvSpPr>
        <p:spPr>
          <a:xfrm>
            <a:off x="755576" y="769268"/>
            <a:ext cx="7632848" cy="4248472"/>
          </a:xfrm>
          <a:prstGeom prst="rec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67544"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show diurno El Último Cantar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se representa en el Gran Castillo de Vivar, un recinto cerrado que tiene una capacidad para 2.000 espectadores y que permite ver el espectáculo en 360 grados. Un viaje inolvidable que hace que sea uno de los más apreciados del parque de Toledo.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vortex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14"/>
                                        </p:tgtEl>
                                      </p:cBhvr>
                                    </p:animEffect>
                                    <p:set>
                                      <p:cBhvr>
                                        <p:cTn id="7" dur="1" fill="hold">
                                          <p:stCondLst>
                                            <p:cond delay="4999"/>
                                          </p:stCondLst>
                                        </p:cTn>
                                        <p:tgtEl>
                                          <p:spTgt spid="14"/>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13"/>
                                        </p:tgtEl>
                                      </p:cBhvr>
                                    </p:animEffect>
                                    <p:set>
                                      <p:cBhvr>
                                        <p:cTn id="10" dur="1" fill="hold">
                                          <p:stCondLst>
                                            <p:cond delay="4999"/>
                                          </p:stCondLst>
                                        </p:cTn>
                                        <p:tgtEl>
                                          <p:spTgt spid="13"/>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par>
                                <p:cTn id="18" presetID="2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edge">
                                      <p:cBhvr>
                                        <p:cTn id="20" dur="5000"/>
                                        <p:tgtEl>
                                          <p:spTgt spid="4"/>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etreria de Reyes-El-Serpentario.jpg"/>
          <p:cNvPicPr>
            <a:picLocks noChangeAspect="1"/>
          </p:cNvPicPr>
          <p:nvPr/>
        </p:nvPicPr>
        <p:blipFill>
          <a:blip r:embed="rId3" cstate="print"/>
          <a:stretch>
            <a:fillRect/>
          </a:stretch>
        </p:blipFill>
        <p:spPr>
          <a:xfrm>
            <a:off x="0" y="0"/>
            <a:ext cx="9144000" cy="5715000"/>
          </a:xfrm>
          <a:prstGeom prst="rect">
            <a:avLst/>
          </a:prstGeom>
        </p:spPr>
      </p:pic>
      <p:sp>
        <p:nvSpPr>
          <p:cNvPr id="8" name="7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043608" y="0"/>
            <a:ext cx="7344816" cy="777979"/>
          </a:xfrm>
          <a:prstGeom prst="rect">
            <a:avLst/>
          </a:prstGeom>
          <a:noFill/>
        </p:spPr>
        <p:txBody>
          <a:bodyPr wrap="none" lIns="91440" tIns="45720" rIns="91440" bIns="45720">
            <a:prstTxWarp prst="textInflateTop">
              <a:avLst/>
            </a:prstTxWarp>
            <a:spAutoFit/>
            <a:scene3d>
              <a:camera prst="perspectiveRelaxedModerately"/>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3200" b="1" dirty="0" smtClean="0">
                <a:ln/>
                <a:solidFill>
                  <a:srgbClr val="C00000"/>
                </a:solidFill>
                <a:effectLst>
                  <a:reflection blurRad="6350" stA="60000" endA="900" endPos="58000" dir="5400000" sy="-100000" algn="bl" rotWithShape="0"/>
                </a:effectLst>
              </a:rPr>
              <a:t> REGRESO A PUY DU FOU – </a:t>
            </a:r>
            <a:r>
              <a:rPr lang="es-ES" sz="3200" b="1" dirty="0" smtClean="0">
                <a:ln/>
                <a:solidFill>
                  <a:srgbClr val="00B050"/>
                </a:solidFill>
                <a:effectLst>
                  <a:reflection blurRad="6350" stA="60000" endA="900" endPos="58000" dir="5400000" sy="-100000" algn="bl" rotWithShape="0"/>
                </a:effectLst>
              </a:rPr>
              <a:t>CETRERÍA DE REYES </a:t>
            </a:r>
            <a:endParaRPr lang="es-ES" sz="3200" b="1" cap="none" spc="0" dirty="0">
              <a:ln/>
              <a:solidFill>
                <a:srgbClr val="00B050"/>
              </a:solidFill>
              <a:effectLst>
                <a:reflection blurRad="6350" stA="60000" endA="900" endPos="58000" dir="5400000" sy="-100000" algn="bl" rotWithShape="0"/>
              </a:effectLst>
            </a:endParaRPr>
          </a:p>
        </p:txBody>
      </p:sp>
      <p:sp>
        <p:nvSpPr>
          <p:cNvPr id="33793" name="Rectangle 1"/>
          <p:cNvSpPr>
            <a:spLocks noChangeArrowheads="1"/>
          </p:cNvSpPr>
          <p:nvPr/>
        </p:nvSpPr>
        <p:spPr bwMode="auto">
          <a:xfrm>
            <a:off x="467544" y="841276"/>
            <a:ext cx="8352928" cy="21390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9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Lucida Bright" pitchFamily="18" charset="0"/>
                <a:ea typeface="Times New Roman" pitchFamily="18" charset="0"/>
                <a:cs typeface="Arial" pitchFamily="34" charset="0"/>
              </a:rPr>
              <a:t>El espectáculo "Cetrería de Reyes" en Puy du </a:t>
            </a:r>
            <a:r>
              <a:rPr kumimoji="0" lang="es-ES" sz="19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Lucida Bright" pitchFamily="18" charset="0"/>
                <a:ea typeface="Times New Roman" pitchFamily="18" charset="0"/>
                <a:cs typeface="Arial" pitchFamily="34" charset="0"/>
              </a:rPr>
              <a:t>Fou</a:t>
            </a:r>
            <a:r>
              <a:rPr kumimoji="0" lang="es-ES" sz="19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Lucida Bright" pitchFamily="18" charset="0"/>
                <a:ea typeface="Times New Roman" pitchFamily="18" charset="0"/>
                <a:cs typeface="Arial" pitchFamily="34" charset="0"/>
              </a:rPr>
              <a:t> España, ubicado en Toledo, es un evento diurno al aire libre que destaca por su impresionante</a:t>
            </a:r>
            <a:r>
              <a:rPr kumimoji="0" lang="es-ES" sz="1900"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Lucida Bright" pitchFamily="18" charset="0"/>
                <a:ea typeface="Times New Roman" pitchFamily="18" charset="0"/>
                <a:cs typeface="Arial" pitchFamily="34" charset="0"/>
              </a:rPr>
              <a:t> </a:t>
            </a:r>
            <a:r>
              <a:rPr kumimoji="0" lang="es-ES" sz="19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Lucida Bright" pitchFamily="18" charset="0"/>
                <a:ea typeface="Times New Roman" pitchFamily="18" charset="0"/>
                <a:cs typeface="Arial" pitchFamily="34" charset="0"/>
              </a:rPr>
              <a:t>exhibición de aves rapaces. Se ambienta en el año 939, donde se representa</a:t>
            </a:r>
            <a:r>
              <a:rPr kumimoji="0" lang="es-ES" sz="1900"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Lucida Bright" pitchFamily="18" charset="0"/>
                <a:ea typeface="Times New Roman" pitchFamily="18" charset="0"/>
                <a:cs typeface="Arial" pitchFamily="34" charset="0"/>
              </a:rPr>
              <a:t> </a:t>
            </a:r>
            <a:r>
              <a:rPr kumimoji="0" lang="es-ES" sz="19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Lucida Bright" pitchFamily="18" charset="0"/>
                <a:ea typeface="Times New Roman" pitchFamily="18" charset="0"/>
                <a:cs typeface="Arial" pitchFamily="34" charset="0"/>
              </a:rPr>
              <a:t>una justa pacífica entre Abderramán III y Fernán González, con cientos de aves</a:t>
            </a:r>
            <a:r>
              <a:rPr kumimoji="0" lang="es-ES" sz="1900"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Lucida Bright" pitchFamily="18" charset="0"/>
                <a:ea typeface="Times New Roman" pitchFamily="18" charset="0"/>
                <a:cs typeface="Arial" pitchFamily="34" charset="0"/>
              </a:rPr>
              <a:t> </a:t>
            </a:r>
            <a:r>
              <a:rPr kumimoji="0" lang="es-ES" sz="19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Lucida Bright" pitchFamily="18" charset="0"/>
                <a:ea typeface="Times New Roman" pitchFamily="18" charset="0"/>
                <a:cs typeface="Arial" pitchFamily="34" charset="0"/>
              </a:rPr>
              <a:t>como protagonistas. El espectáculo no solo es un deleite visual, sino que también </a:t>
            </a:r>
            <a:r>
              <a:rPr kumimoji="0" lang="es-ES" sz="1900"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Lucida Bright" pitchFamily="18" charset="0"/>
                <a:ea typeface="Times New Roman" pitchFamily="18" charset="0"/>
                <a:cs typeface="Arial" pitchFamily="34" charset="0"/>
              </a:rPr>
              <a:t> </a:t>
            </a:r>
            <a:r>
              <a:rPr kumimoji="0" lang="es-ES" sz="19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Lucida Bright" pitchFamily="18" charset="0"/>
                <a:ea typeface="Times New Roman" pitchFamily="18" charset="0"/>
                <a:cs typeface="Arial" pitchFamily="34" charset="0"/>
              </a:rPr>
              <a:t>busca fomentar el respeto por la naturaleza y la biodiversidad. </a:t>
            </a:r>
            <a:endParaRPr kumimoji="0" lang="es-ES" sz="19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Lucida Bright" pitchFamily="18" charset="0"/>
              <a:cs typeface="Arial" pitchFamily="34" charset="0"/>
            </a:endParaRPr>
          </a:p>
        </p:txBody>
      </p:sp>
      <p:sp>
        <p:nvSpPr>
          <p:cNvPr id="33794" name="Rectangle 2"/>
          <p:cNvSpPr>
            <a:spLocks noChangeArrowheads="1"/>
          </p:cNvSpPr>
          <p:nvPr/>
        </p:nvSpPr>
        <p:spPr bwMode="auto">
          <a:xfrm>
            <a:off x="467544" y="3073524"/>
            <a:ext cx="8136904" cy="24314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9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Lucida Bright" pitchFamily="18" charset="0"/>
                <a:ea typeface="Times New Roman" pitchFamily="18" charset="0"/>
                <a:cs typeface="Arial" pitchFamily="34" charset="0"/>
              </a:rPr>
              <a:t>El espectáculo se desarrolla en una zona específica dentro del parque, junto al </a:t>
            </a:r>
            <a:r>
              <a:rPr kumimoji="0" lang="es-ES" sz="19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Lucida Bright" pitchFamily="18" charset="0"/>
                <a:ea typeface="Times New Roman" pitchFamily="18" charset="0"/>
                <a:cs typeface="Arial" pitchFamily="34" charset="0"/>
              </a:rPr>
              <a:t>Askar</a:t>
            </a:r>
            <a:r>
              <a:rPr kumimoji="0" lang="es-ES" sz="19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Lucida Bright" pitchFamily="18" charset="0"/>
                <a:ea typeface="Times New Roman" pitchFamily="18" charset="0"/>
                <a:cs typeface="Arial" pitchFamily="34" charset="0"/>
              </a:rPr>
              <a:t> Andalusí. </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Participan más de 200 aves, actores y actrices, acompañados de música y vestuario que recrean la época. El espectáculo incluye vuelos de aves sobre el público y algunas de ellas se posan en los hombros o cabezas de los espectadores, por lo que se recomienda llevar gorra. El público puede interactuar con las aves de forma segura, siguiendo las indicaciones del personal del parque.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86000">
        <p15:prstTrans prst="fallOver"/>
        <p:sndAc>
          <p:stSnd loop="1">
            <p:snd r:embed="rId2" name="Variadas2.wav"/>
          </p:stSnd>
        </p:sndAc>
      </p:transition>
    </mc:Choice>
    <mc:Fallback xmlns="">
      <p:transition spd="slow" advTm="86000">
        <p:fade/>
        <p:sndAc>
          <p:stSnd loop="1">
            <p:snd r:embed="rId4" name="Variadas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ppt_x</p:attrName>
                                        </p:attrNameLst>
                                      </p:cBhvr>
                                      <p:tavLst>
                                        <p:tav tm="0">
                                          <p:val>
                                            <p:strVal val="#ppt_x"/>
                                          </p:val>
                                        </p:tav>
                                        <p:tav tm="100000">
                                          <p:val>
                                            <p:strVal val="#ppt_x"/>
                                          </p:val>
                                        </p:tav>
                                      </p:tavLst>
                                    </p:anim>
                                    <p:anim calcmode="lin" valueType="num">
                                      <p:cBhvr>
                                        <p:cTn id="9" dur="3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3793"/>
                                        </p:tgtEl>
                                        <p:attrNameLst>
                                          <p:attrName>style.visibility</p:attrName>
                                        </p:attrNameLst>
                                      </p:cBhvr>
                                      <p:to>
                                        <p:strVal val="visible"/>
                                      </p:to>
                                    </p:set>
                                    <p:animEffect transition="in" filter="fade">
                                      <p:cBhvr>
                                        <p:cTn id="13" dur="1000"/>
                                        <p:tgtEl>
                                          <p:spTgt spid="33793"/>
                                        </p:tgtEl>
                                      </p:cBhvr>
                                    </p:animEffect>
                                    <p:anim calcmode="lin" valueType="num">
                                      <p:cBhvr>
                                        <p:cTn id="14" dur="1000" fill="hold"/>
                                        <p:tgtEl>
                                          <p:spTgt spid="33793"/>
                                        </p:tgtEl>
                                        <p:attrNameLst>
                                          <p:attrName>ppt_x</p:attrName>
                                        </p:attrNameLst>
                                      </p:cBhvr>
                                      <p:tavLst>
                                        <p:tav tm="0">
                                          <p:val>
                                            <p:strVal val="#ppt_x-.1"/>
                                          </p:val>
                                        </p:tav>
                                        <p:tav tm="100000">
                                          <p:val>
                                            <p:strVal val="#ppt_x"/>
                                          </p:val>
                                        </p:tav>
                                      </p:tavLst>
                                    </p:anim>
                                    <p:anim calcmode="lin" valueType="num">
                                      <p:cBhvr>
                                        <p:cTn id="15" dur="1000" fill="hold"/>
                                        <p:tgtEl>
                                          <p:spTgt spid="33793"/>
                                        </p:tgtEl>
                                        <p:attrNameLst>
                                          <p:attrName>ppt_y</p:attrName>
                                        </p:attrNameLst>
                                      </p:cBhvr>
                                      <p:tavLst>
                                        <p:tav tm="0">
                                          <p:val>
                                            <p:strVal val="#ppt_y"/>
                                          </p:val>
                                        </p:tav>
                                        <p:tav tm="100000">
                                          <p:val>
                                            <p:strVal val="#ppt_y"/>
                                          </p:val>
                                        </p:tav>
                                      </p:tavLst>
                                    </p:anim>
                                  </p:childTnLst>
                                </p:cTn>
                              </p:par>
                            </p:childTnLst>
                          </p:cTn>
                        </p:par>
                        <p:par>
                          <p:cTn id="16" fill="hold">
                            <p:stCondLst>
                              <p:cond delay="413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33794"/>
                                        </p:tgtEl>
                                        <p:attrNameLst>
                                          <p:attrName>style.visibility</p:attrName>
                                        </p:attrNameLst>
                                      </p:cBhvr>
                                      <p:to>
                                        <p:strVal val="visible"/>
                                      </p:to>
                                    </p:set>
                                    <p:animEffect transition="in" filter="fade">
                                      <p:cBhvr>
                                        <p:cTn id="19" dur="1000"/>
                                        <p:tgtEl>
                                          <p:spTgt spid="33794"/>
                                        </p:tgtEl>
                                      </p:cBhvr>
                                    </p:animEffect>
                                    <p:anim calcmode="lin" valueType="num">
                                      <p:cBhvr>
                                        <p:cTn id="20" dur="1000" fill="hold"/>
                                        <p:tgtEl>
                                          <p:spTgt spid="33794"/>
                                        </p:tgtEl>
                                        <p:attrNameLst>
                                          <p:attrName>ppt_x</p:attrName>
                                        </p:attrNameLst>
                                      </p:cBhvr>
                                      <p:tavLst>
                                        <p:tav tm="0">
                                          <p:val>
                                            <p:strVal val="#ppt_x-.1"/>
                                          </p:val>
                                        </p:tav>
                                        <p:tav tm="100000">
                                          <p:val>
                                            <p:strVal val="#ppt_x"/>
                                          </p:val>
                                        </p:tav>
                                      </p:tavLst>
                                    </p:anim>
                                    <p:anim calcmode="lin" valueType="num">
                                      <p:cBhvr>
                                        <p:cTn id="21" dur="1000" fill="hold"/>
                                        <p:tgtEl>
                                          <p:spTgt spid="3379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3793" grpId="0"/>
      <p:bldP spid="3379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65211856_bc8eebc999_z - copia.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75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51520" y="265212"/>
            <a:ext cx="8568952" cy="5256584"/>
          </a:xfrm>
          <a:prstGeom prst="rect">
            <a:avLst/>
          </a:prstGeom>
          <a:solidFill>
            <a:schemeClr val="tx2">
              <a:lumMod val="75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eres de los que siempre dice que ha nacido en el siglo equivocado, ahora tienes la posibilidad de volver a tiempos pasados. Aunque sea por unas horas. Es lo que nos propone el plan </a:t>
            </a:r>
            <a:r>
              <a:rPr lang="es-ES" i="1" dirty="0" err="1" smtClean="0">
                <a:effectLst>
                  <a:glow rad="101600">
                    <a:srgbClr val="C00000">
                      <a:alpha val="60000"/>
                    </a:srgbClr>
                  </a:glow>
                  <a:outerShdw blurRad="38100" dist="38100" dir="2700000" algn="tl">
                    <a:srgbClr val="000000">
                      <a:alpha val="43137"/>
                    </a:srgbClr>
                  </a:outerShdw>
                </a:effectLst>
              </a:rPr>
              <a:t>inmersivo</a:t>
            </a:r>
            <a:r>
              <a:rPr lang="es-ES" i="1" dirty="0" smtClean="0">
                <a:effectLst>
                  <a:glow rad="101600">
                    <a:srgbClr val="C00000">
                      <a:alpha val="60000"/>
                    </a:srgbClr>
                  </a:glow>
                  <a:outerShdw blurRad="38100" dist="38100" dir="2700000" algn="tl">
                    <a:srgbClr val="000000">
                      <a:alpha val="43137"/>
                    </a:srgbClr>
                  </a:outerShdw>
                </a:effectLst>
              </a:rPr>
              <a:t>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el gran parque temático de Toledo y uno de los parques de atracciones más visitados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14:gallery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122011025b.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Rectángulo"/>
          <p:cNvSpPr/>
          <p:nvPr/>
        </p:nvSpPr>
        <p:spPr>
          <a:xfrm>
            <a:off x="0" y="0"/>
            <a:ext cx="9144000" cy="5715000"/>
          </a:xfrm>
          <a:prstGeom prst="rect">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4" name="13 Imagen" descr="01122011025b.jpg"/>
          <p:cNvPicPr>
            <a:picLocks noChangeAspect="1"/>
          </p:cNvPicPr>
          <p:nvPr/>
        </p:nvPicPr>
        <p:blipFill>
          <a:blip r:embed="rId2" cstate="print"/>
          <a:stretch>
            <a:fillRect/>
          </a:stretch>
        </p:blipFill>
        <p:spPr bwMode="auto">
          <a:xfrm>
            <a:off x="323528" y="265212"/>
            <a:ext cx="8496943" cy="51845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Rectángulo"/>
          <p:cNvSpPr/>
          <p:nvPr/>
        </p:nvSpPr>
        <p:spPr>
          <a:xfrm>
            <a:off x="611560" y="481237"/>
            <a:ext cx="7920880" cy="4752527"/>
          </a:xfrm>
          <a:prstGeom prst="rect">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adentra en la historia del país de una forma muy </a:t>
            </a:r>
            <a:r>
              <a:rPr lang="es-ES" i="1" dirty="0" err="1" smtClean="0">
                <a:effectLst>
                  <a:glow rad="101600">
                    <a:srgbClr val="C00000">
                      <a:alpha val="60000"/>
                    </a:srgbClr>
                  </a:glow>
                  <a:outerShdw blurRad="38100" dist="38100" dir="2700000" algn="tl">
                    <a:srgbClr val="000000">
                      <a:alpha val="43137"/>
                    </a:srgbClr>
                  </a:outerShdw>
                </a:effectLst>
              </a:rPr>
              <a:t>experiencial</a:t>
            </a:r>
            <a:r>
              <a:rPr lang="es-ES" i="1" dirty="0" smtClean="0">
                <a:effectLst>
                  <a:glow rad="101600">
                    <a:srgbClr val="C00000">
                      <a:alpha val="60000"/>
                    </a:srgbClr>
                  </a:glow>
                  <a:outerShdw blurRad="38100" dist="38100" dir="2700000" algn="tl">
                    <a:srgbClr val="000000">
                      <a:alpha val="43137"/>
                    </a:srgbClr>
                  </a:outerShdw>
                </a:effectLst>
              </a:rPr>
              <a:t> a través de poblados, espectáculos y gastronomía que invitan a viajar por 1.500 años. Uno de los espectáculos más sorprendentes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es Cetrería de Reyes.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flip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15"/>
                                        </p:tgtEl>
                                      </p:cBhvr>
                                    </p:animEffect>
                                    <p:set>
                                      <p:cBhvr>
                                        <p:cTn id="7" dur="1" fill="hold">
                                          <p:stCondLst>
                                            <p:cond delay="4999"/>
                                          </p:stCondLst>
                                        </p:cTn>
                                        <p:tgtEl>
                                          <p:spTgt spid="15"/>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14"/>
                                        </p:tgtEl>
                                      </p:cBhvr>
                                    </p:animEffect>
                                    <p:set>
                                      <p:cBhvr>
                                        <p:cTn id="10" dur="1" fill="hold">
                                          <p:stCondLst>
                                            <p:cond delay="4999"/>
                                          </p:stCondLst>
                                        </p:cTn>
                                        <p:tgtEl>
                                          <p:spTgt spid="14"/>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6519916_e5beec314f_b.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5000"/>
          </a:xfrm>
          <a:prstGeom prst="rect">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323528" y="265212"/>
            <a:ext cx="8496944" cy="5184576"/>
          </a:xfrm>
          <a:prstGeom prst="rect">
            <a:avLst/>
          </a:prstGeom>
          <a:solidFill>
            <a:schemeClr val="tx1">
              <a:lumMod val="95000"/>
              <a:alpha val="61961"/>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611560"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combinación de aves, actores y actrices, música, vestuario y mucha emoción que recrea una batalla un tanto especial, sin armas y sin heridos.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14:gallery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auty-II-a26019973.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258888" cy="5715000"/>
          </a:xfrm>
          <a:prstGeom prst="rect">
            <a:avLst/>
          </a:prstGeom>
          <a:solidFill>
            <a:srgbClr val="00B050">
              <a:alpha val="79000"/>
            </a:srgb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258888" y="0"/>
            <a:ext cx="1225550" cy="5715000"/>
          </a:xfrm>
          <a:prstGeom prst="rect">
            <a:avLst/>
          </a:prstGeom>
          <a:solidFill>
            <a:schemeClr val="tx2">
              <a:lumMod val="75000"/>
              <a:alpha val="79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484438" y="0"/>
            <a:ext cx="1230312" cy="5715000"/>
          </a:xfrm>
          <a:prstGeom prst="rect">
            <a:avLst/>
          </a:prstGeom>
          <a:solidFill>
            <a:srgbClr val="00B050">
              <a:alpha val="79000"/>
            </a:srgb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3714750" y="0"/>
            <a:ext cx="1357313" cy="5715000"/>
          </a:xfrm>
          <a:prstGeom prst="rect">
            <a:avLst/>
          </a:prstGeom>
          <a:solidFill>
            <a:schemeClr val="tx2">
              <a:lumMod val="75000"/>
              <a:alpha val="79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5072063" y="0"/>
            <a:ext cx="1357312" cy="5715000"/>
          </a:xfrm>
          <a:prstGeom prst="rect">
            <a:avLst/>
          </a:prstGeom>
          <a:solidFill>
            <a:srgbClr val="00B050">
              <a:alpha val="79000"/>
            </a:srgb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6429375" y="0"/>
            <a:ext cx="1357313" cy="5715000"/>
          </a:xfrm>
          <a:prstGeom prst="rect">
            <a:avLst/>
          </a:prstGeom>
          <a:solidFill>
            <a:schemeClr val="tx2">
              <a:lumMod val="75000"/>
              <a:alpha val="79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7786688" y="0"/>
            <a:ext cx="1357312" cy="5715000"/>
          </a:xfrm>
          <a:prstGeom prst="rect">
            <a:avLst/>
          </a:prstGeom>
          <a:solidFill>
            <a:srgbClr val="00B050">
              <a:alpha val="79000"/>
            </a:srgb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Todos los espectáculos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tienen un porqué, como puede ser el caso de El último cantar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Sin embargo, Cetrería de Reyes, nos lleva al año 939. En ese momento, habían caído las tropas del califato de Córdoba en </a:t>
            </a:r>
            <a:r>
              <a:rPr lang="es-ES" i="1" dirty="0" err="1" smtClean="0">
                <a:effectLst>
                  <a:glow rad="101600">
                    <a:srgbClr val="C00000">
                      <a:alpha val="60000"/>
                    </a:srgbClr>
                  </a:glow>
                  <a:outerShdw blurRad="38100" dist="38100" dir="2700000" algn="tl">
                    <a:srgbClr val="000000">
                      <a:alpha val="43137"/>
                    </a:srgbClr>
                  </a:outerShdw>
                </a:effectLst>
              </a:rPr>
              <a:t>Simancas</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flip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5000"/>
                                        <p:tgtEl>
                                          <p:spTgt spid="5"/>
                                        </p:tgtEl>
                                        <p:attrNameLst>
                                          <p:attrName>ppt_h</p:attrName>
                                        </p:attrNameLst>
                                      </p:cBhvr>
                                      <p:tavLst>
                                        <p:tav tm="0">
                                          <p:val>
                                            <p:strVal val="ppt_h"/>
                                          </p:val>
                                        </p:tav>
                                        <p:tav tm="100000">
                                          <p:val>
                                            <p:strVal val="ppt_h"/>
                                          </p:val>
                                        </p:tav>
                                      </p:tavLst>
                                    </p:anim>
                                    <p:anim calcmode="lin" valueType="num">
                                      <p:cBhvr>
                                        <p:cTn id="7"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5000"/>
                                        <p:tgtEl>
                                          <p:spTgt spid="6"/>
                                        </p:tgtEl>
                                        <p:attrNameLst>
                                          <p:attrName>ppt_h</p:attrName>
                                        </p:attrNameLst>
                                      </p:cBhvr>
                                      <p:tavLst>
                                        <p:tav tm="0">
                                          <p:val>
                                            <p:strVal val="ppt_h"/>
                                          </p:val>
                                        </p:tav>
                                        <p:tav tm="100000">
                                          <p:val>
                                            <p:strVal val="ppt_h"/>
                                          </p:val>
                                        </p:tav>
                                      </p:tavLst>
                                    </p:anim>
                                    <p:anim calcmode="lin" valueType="num">
                                      <p:cBhvr>
                                        <p:cTn id="11"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5000"/>
                                        <p:tgtEl>
                                          <p:spTgt spid="7"/>
                                        </p:tgtEl>
                                        <p:attrNameLst>
                                          <p:attrName>ppt_h</p:attrName>
                                        </p:attrNameLst>
                                      </p:cBhvr>
                                      <p:tavLst>
                                        <p:tav tm="0">
                                          <p:val>
                                            <p:strVal val="ppt_h"/>
                                          </p:val>
                                        </p:tav>
                                        <p:tav tm="100000">
                                          <p:val>
                                            <p:strVal val="ppt_h"/>
                                          </p:val>
                                        </p:tav>
                                      </p:tavLst>
                                    </p:anim>
                                    <p:anim calcmode="lin" valueType="num">
                                      <p:cBhvr>
                                        <p:cTn id="1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5000"/>
                                        <p:tgtEl>
                                          <p:spTgt spid="8"/>
                                        </p:tgtEl>
                                        <p:attrNameLst>
                                          <p:attrName>ppt_h</p:attrName>
                                        </p:attrNameLst>
                                      </p:cBhvr>
                                      <p:tavLst>
                                        <p:tav tm="0">
                                          <p:val>
                                            <p:strVal val="ppt_h"/>
                                          </p:val>
                                        </p:tav>
                                        <p:tav tm="100000">
                                          <p:val>
                                            <p:strVal val="ppt_h"/>
                                          </p:val>
                                        </p:tav>
                                      </p:tavLst>
                                    </p:anim>
                                    <p:anim calcmode="lin" valueType="num">
                                      <p:cBhvr>
                                        <p:cTn id="1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8"/>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5000"/>
                                        <p:tgtEl>
                                          <p:spTgt spid="9"/>
                                        </p:tgtEl>
                                        <p:attrNameLst>
                                          <p:attrName>ppt_h</p:attrName>
                                        </p:attrNameLst>
                                      </p:cBhvr>
                                      <p:tavLst>
                                        <p:tav tm="0">
                                          <p:val>
                                            <p:strVal val="ppt_h"/>
                                          </p:val>
                                        </p:tav>
                                        <p:tav tm="100000">
                                          <p:val>
                                            <p:strVal val="ppt_h"/>
                                          </p:val>
                                        </p:tav>
                                      </p:tavLst>
                                    </p:anim>
                                    <p:anim calcmode="lin" valueType="num">
                                      <p:cBhvr>
                                        <p:cTn id="23"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4999"/>
                                          </p:stCondLst>
                                        </p:cTn>
                                        <p:tgtEl>
                                          <p:spTgt spid="9"/>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5000"/>
                                        <p:tgtEl>
                                          <p:spTgt spid="10"/>
                                        </p:tgtEl>
                                        <p:attrNameLst>
                                          <p:attrName>ppt_h</p:attrName>
                                        </p:attrNameLst>
                                      </p:cBhvr>
                                      <p:tavLst>
                                        <p:tav tm="0">
                                          <p:val>
                                            <p:strVal val="ppt_h"/>
                                          </p:val>
                                        </p:tav>
                                        <p:tav tm="100000">
                                          <p:val>
                                            <p:strVal val="ppt_h"/>
                                          </p:val>
                                        </p:tav>
                                      </p:tavLst>
                                    </p:anim>
                                    <p:anim calcmode="lin" valueType="num">
                                      <p:cBhvr>
                                        <p:cTn id="27"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4999"/>
                                          </p:stCondLst>
                                        </p:cTn>
                                        <p:tgtEl>
                                          <p:spTgt spid="10"/>
                                        </p:tgtEl>
                                        <p:attrNameLst>
                                          <p:attrName>style.visibility</p:attrName>
                                        </p:attrNameLst>
                                      </p:cBhvr>
                                      <p:to>
                                        <p:strVal val="hidden"/>
                                      </p:to>
                                    </p:set>
                                  </p:childTnLst>
                                </p:cTn>
                              </p:par>
                              <p:par>
                                <p:cTn id="29" presetID="19" presetClass="exit" presetSubtype="10" fill="hold" nodeType="withEffect">
                                  <p:stCondLst>
                                    <p:cond delay="0"/>
                                  </p:stCondLst>
                                  <p:childTnLst>
                                    <p:anim calcmode="lin" valueType="num">
                                      <p:cBhvr>
                                        <p:cTn id="30" dur="5000"/>
                                        <p:tgtEl>
                                          <p:spTgt spid="11"/>
                                        </p:tgtEl>
                                        <p:attrNameLst>
                                          <p:attrName>ppt_h</p:attrName>
                                        </p:attrNameLst>
                                      </p:cBhvr>
                                      <p:tavLst>
                                        <p:tav tm="0">
                                          <p:val>
                                            <p:strVal val="ppt_h"/>
                                          </p:val>
                                        </p:tav>
                                        <p:tav tm="100000">
                                          <p:val>
                                            <p:strVal val="ppt_h"/>
                                          </p:val>
                                        </p:tav>
                                      </p:tavLst>
                                    </p:anim>
                                    <p:anim calcmode="lin" valueType="num">
                                      <p:cBhvr>
                                        <p:cTn id="31"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4999"/>
                                          </p:stCondLst>
                                        </p:cTn>
                                        <p:tgtEl>
                                          <p:spTgt spid="11"/>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0" fill="hold"/>
                                        <p:tgtEl>
                                          <p:spTgt spid="4"/>
                                        </p:tgtEl>
                                        <p:attrNameLst>
                                          <p:attrName>ppt_w</p:attrName>
                                        </p:attrNameLst>
                                      </p:cBhvr>
                                      <p:tavLst>
                                        <p:tav tm="0">
                                          <p:val>
                                            <p:strVal val="2/3*#ppt_w"/>
                                          </p:val>
                                        </p:tav>
                                        <p:tav tm="100000">
                                          <p:val>
                                            <p:strVal val="#ppt_w"/>
                                          </p:val>
                                        </p:tav>
                                      </p:tavLst>
                                    </p:anim>
                                    <p:anim calcmode="lin" valueType="num">
                                      <p:cBhvr>
                                        <p:cTn id="36" dur="5000" fill="hold"/>
                                        <p:tgtEl>
                                          <p:spTgt spid="4"/>
                                        </p:tgtEl>
                                        <p:attrNameLst>
                                          <p:attrName>ppt_h</p:attrName>
                                        </p:attrNameLst>
                                      </p:cBhvr>
                                      <p:tavLst>
                                        <p:tav tm="0">
                                          <p:val>
                                            <p:strVal val="2/3*#ppt_h"/>
                                          </p:val>
                                        </p:tav>
                                        <p:tav tm="100000">
                                          <p:val>
                                            <p:strVal val="#ppt_h"/>
                                          </p:val>
                                        </p:tav>
                                      </p:tavLst>
                                    </p:anim>
                                  </p:childTnLst>
                                </p:cTn>
                              </p:par>
                              <p:par>
                                <p:cTn id="37" presetID="3" presetClass="entr" presetSubtype="10"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linds(horizontal)">
                                      <p:cBhvr>
                                        <p:cTn id="39" dur="5000"/>
                                        <p:tgtEl>
                                          <p:spTgt spid="4"/>
                                        </p:tgtEl>
                                      </p:cBhvr>
                                    </p:animEffect>
                                  </p:childTnLst>
                                </p:cTn>
                              </p:par>
                            </p:childTnLst>
                          </p:cTn>
                        </p:par>
                        <p:par>
                          <p:cTn id="40" fill="hold">
                            <p:stCondLst>
                              <p:cond delay="5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anim calcmode="lin" valueType="num">
                                      <p:cBhvr>
                                        <p:cTn id="44" dur="1000" fill="hold"/>
                                        <p:tgtEl>
                                          <p:spTgt spid="12"/>
                                        </p:tgtEl>
                                        <p:attrNameLst>
                                          <p:attrName>ppt_x</p:attrName>
                                        </p:attrNameLst>
                                      </p:cBhvr>
                                      <p:tavLst>
                                        <p:tav tm="0">
                                          <p:val>
                                            <p:strVal val="#ppt_x-.1"/>
                                          </p:val>
                                        </p:tav>
                                        <p:tav tm="100000">
                                          <p:val>
                                            <p:strVal val="#ppt_x"/>
                                          </p:val>
                                        </p:tav>
                                      </p:tavLst>
                                    </p:anim>
                                    <p:anim calcmode="lin" valueType="num">
                                      <p:cBhvr>
                                        <p:cTn id="4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 Marcador de contenido" descr="BORA.BORA.png"/>
          <p:cNvPicPr>
            <a:picLocks noChangeAspect="1"/>
          </p:cNvPicPr>
          <p:nvPr/>
        </p:nvPicPr>
        <p:blipFill>
          <a:blip r:embed="rId2" cstate="print"/>
          <a:stretch>
            <a:fillRect/>
          </a:stretch>
        </p:blipFill>
        <p:spPr bwMode="auto">
          <a:xfrm>
            <a:off x="4763" y="0"/>
            <a:ext cx="9139237"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Marco"/>
          <p:cNvSpPr/>
          <p:nvPr/>
        </p:nvSpPr>
        <p:spPr>
          <a:xfrm>
            <a:off x="0" y="5238750"/>
            <a:ext cx="9144000" cy="476250"/>
          </a:xfrm>
          <a:prstGeom prst="frame">
            <a:avLst>
              <a:gd name="adj1" fmla="val 33833"/>
            </a:avLst>
          </a:prstGeom>
          <a:solidFill>
            <a:schemeClr val="accent3">
              <a:lumMod val="50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0" y="4822825"/>
            <a:ext cx="9144000" cy="476250"/>
          </a:xfrm>
          <a:prstGeom prst="frame">
            <a:avLst>
              <a:gd name="adj1" fmla="val 39167"/>
            </a:avLst>
          </a:prstGeom>
          <a:solidFill>
            <a:schemeClr val="accent3">
              <a:lumMod val="50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0" y="4346575"/>
            <a:ext cx="9144000" cy="476250"/>
          </a:xfrm>
          <a:prstGeom prst="frame">
            <a:avLst>
              <a:gd name="adj1" fmla="val 31167"/>
            </a:avLst>
          </a:prstGeom>
          <a:solidFill>
            <a:schemeClr val="accent3">
              <a:lumMod val="50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0" y="3870325"/>
            <a:ext cx="9144000" cy="476250"/>
          </a:xfrm>
          <a:prstGeom prst="frame">
            <a:avLst>
              <a:gd name="adj1" fmla="val 31167"/>
            </a:avLst>
          </a:prstGeom>
          <a:solidFill>
            <a:schemeClr val="accent3">
              <a:lumMod val="50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0" y="3394075"/>
            <a:ext cx="9144000" cy="476250"/>
          </a:xfrm>
          <a:prstGeom prst="frame">
            <a:avLst>
              <a:gd name="adj1" fmla="val 36500"/>
            </a:avLst>
          </a:prstGeom>
          <a:solidFill>
            <a:schemeClr val="accent3">
              <a:lumMod val="50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0" y="2917825"/>
            <a:ext cx="9144000" cy="476250"/>
          </a:xfrm>
          <a:prstGeom prst="frame">
            <a:avLst>
              <a:gd name="adj1" fmla="val 36500"/>
            </a:avLst>
          </a:prstGeom>
          <a:solidFill>
            <a:schemeClr val="accent3">
              <a:lumMod val="50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0" y="2441575"/>
            <a:ext cx="9144000" cy="476250"/>
          </a:xfrm>
          <a:prstGeom prst="frame">
            <a:avLst>
              <a:gd name="adj1" fmla="val 28500"/>
            </a:avLst>
          </a:prstGeom>
          <a:solidFill>
            <a:schemeClr val="accent3">
              <a:lumMod val="50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0" y="1965325"/>
            <a:ext cx="9144000" cy="476250"/>
          </a:xfrm>
          <a:prstGeom prst="frame">
            <a:avLst>
              <a:gd name="adj1" fmla="val 31167"/>
            </a:avLst>
          </a:prstGeom>
          <a:solidFill>
            <a:schemeClr val="accent3">
              <a:lumMod val="50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0" y="1547813"/>
            <a:ext cx="9144000" cy="476250"/>
          </a:xfrm>
          <a:prstGeom prst="frame">
            <a:avLst>
              <a:gd name="adj1" fmla="val 33833"/>
            </a:avLst>
          </a:prstGeom>
          <a:solidFill>
            <a:schemeClr val="accent3">
              <a:lumMod val="50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arco"/>
          <p:cNvSpPr/>
          <p:nvPr/>
        </p:nvSpPr>
        <p:spPr>
          <a:xfrm>
            <a:off x="0" y="952500"/>
            <a:ext cx="9144000" cy="595313"/>
          </a:xfrm>
          <a:prstGeom prst="frame">
            <a:avLst>
              <a:gd name="adj1" fmla="val 35967"/>
            </a:avLst>
          </a:prstGeom>
          <a:solidFill>
            <a:schemeClr val="accent3">
              <a:lumMod val="50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arco"/>
          <p:cNvSpPr/>
          <p:nvPr/>
        </p:nvSpPr>
        <p:spPr>
          <a:xfrm>
            <a:off x="0" y="476250"/>
            <a:ext cx="9144000" cy="536575"/>
          </a:xfrm>
          <a:prstGeom prst="frame">
            <a:avLst>
              <a:gd name="adj1" fmla="val 31435"/>
            </a:avLst>
          </a:prstGeom>
          <a:solidFill>
            <a:schemeClr val="accent3">
              <a:lumMod val="50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Marco"/>
          <p:cNvSpPr/>
          <p:nvPr/>
        </p:nvSpPr>
        <p:spPr>
          <a:xfrm>
            <a:off x="0" y="0"/>
            <a:ext cx="9144000" cy="476250"/>
          </a:xfrm>
          <a:prstGeom prst="frame">
            <a:avLst>
              <a:gd name="adj1" fmla="val 31167"/>
            </a:avLst>
          </a:prstGeom>
          <a:solidFill>
            <a:schemeClr val="accent3">
              <a:lumMod val="50000"/>
            </a:schemeClr>
          </a:solidFill>
          <a:ln>
            <a:solidFill>
              <a:schemeClr val="accent3">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CuadroTexto"/>
          <p:cNvSpPr txBox="1"/>
          <p:nvPr/>
        </p:nvSpPr>
        <p:spPr>
          <a:xfrm>
            <a:off x="323528" y="4513684"/>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Cansados por las batallas, el califa Abderramán III y el conde Fernán González, el primer independiente de Castilla, pactan una tregua. Entonces González regala al califa un águila real en señal de paz, ya que era conocido su gusto por la cetrería.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gallery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20" presetClass="exit" presetSubtype="0" fill="hold" nodeType="withEffect">
                                  <p:stCondLst>
                                    <p:cond delay="0"/>
                                  </p:stCondLst>
                                  <p:childTnLst>
                                    <p:animEffect transition="out" filter="wedge">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20" presetClass="exit" presetSubtype="0" fill="hold" nodeType="withEffect">
                                  <p:stCondLst>
                                    <p:cond delay="0"/>
                                  </p:stCondLst>
                                  <p:childTnLst>
                                    <p:animEffect transition="out" filter="wedge">
                                      <p:cBhvr>
                                        <p:cTn id="18" dur="4000"/>
                                        <p:tgtEl>
                                          <p:spTgt spid="10"/>
                                        </p:tgtEl>
                                      </p:cBhvr>
                                    </p:animEffect>
                                    <p:set>
                                      <p:cBhvr>
                                        <p:cTn id="19" dur="1" fill="hold">
                                          <p:stCondLst>
                                            <p:cond delay="3999"/>
                                          </p:stCondLst>
                                        </p:cTn>
                                        <p:tgtEl>
                                          <p:spTgt spid="10"/>
                                        </p:tgtEl>
                                        <p:attrNameLst>
                                          <p:attrName>style.visibility</p:attrName>
                                        </p:attrNameLst>
                                      </p:cBhvr>
                                      <p:to>
                                        <p:strVal val="hidden"/>
                                      </p:to>
                                    </p:set>
                                  </p:childTnLst>
                                </p:cTn>
                              </p:par>
                              <p:par>
                                <p:cTn id="20" presetID="20" presetClass="exit" presetSubtype="0" fill="hold" nodeType="withEffect">
                                  <p:stCondLst>
                                    <p:cond delay="0"/>
                                  </p:stCondLst>
                                  <p:childTnLst>
                                    <p:animEffect transition="out" filter="wedge">
                                      <p:cBhvr>
                                        <p:cTn id="21" dur="4000"/>
                                        <p:tgtEl>
                                          <p:spTgt spid="11"/>
                                        </p:tgtEl>
                                      </p:cBhvr>
                                    </p:animEffect>
                                    <p:set>
                                      <p:cBhvr>
                                        <p:cTn id="22" dur="1" fill="hold">
                                          <p:stCondLst>
                                            <p:cond delay="3999"/>
                                          </p:stCondLst>
                                        </p:cTn>
                                        <p:tgtEl>
                                          <p:spTgt spid="11"/>
                                        </p:tgtEl>
                                        <p:attrNameLst>
                                          <p:attrName>style.visibility</p:attrName>
                                        </p:attrNameLst>
                                      </p:cBhvr>
                                      <p:to>
                                        <p:strVal val="hidden"/>
                                      </p:to>
                                    </p:set>
                                  </p:childTnLst>
                                </p:cTn>
                              </p:par>
                              <p:par>
                                <p:cTn id="23" presetID="20" presetClass="exit" presetSubtype="0" fill="hold" nodeType="withEffect">
                                  <p:stCondLst>
                                    <p:cond delay="0"/>
                                  </p:stCondLst>
                                  <p:childTnLst>
                                    <p:animEffect transition="out" filter="wedge">
                                      <p:cBhvr>
                                        <p:cTn id="24" dur="4000"/>
                                        <p:tgtEl>
                                          <p:spTgt spid="12"/>
                                        </p:tgtEl>
                                      </p:cBhvr>
                                    </p:animEffect>
                                    <p:set>
                                      <p:cBhvr>
                                        <p:cTn id="25" dur="1" fill="hold">
                                          <p:stCondLst>
                                            <p:cond delay="3999"/>
                                          </p:stCondLst>
                                        </p:cTn>
                                        <p:tgtEl>
                                          <p:spTgt spid="12"/>
                                        </p:tgtEl>
                                        <p:attrNameLst>
                                          <p:attrName>style.visibility</p:attrName>
                                        </p:attrNameLst>
                                      </p:cBhvr>
                                      <p:to>
                                        <p:strVal val="hidden"/>
                                      </p:to>
                                    </p:set>
                                  </p:childTnLst>
                                </p:cTn>
                              </p:par>
                              <p:par>
                                <p:cTn id="26" presetID="20" presetClass="exit" presetSubtype="0" fill="hold" nodeType="withEffect">
                                  <p:stCondLst>
                                    <p:cond delay="0"/>
                                  </p:stCondLst>
                                  <p:childTnLst>
                                    <p:animEffect transition="out" filter="wedge">
                                      <p:cBhvr>
                                        <p:cTn id="27" dur="4000"/>
                                        <p:tgtEl>
                                          <p:spTgt spid="13"/>
                                        </p:tgtEl>
                                      </p:cBhvr>
                                    </p:animEffect>
                                    <p:set>
                                      <p:cBhvr>
                                        <p:cTn id="28" dur="1" fill="hold">
                                          <p:stCondLst>
                                            <p:cond delay="3999"/>
                                          </p:stCondLst>
                                        </p:cTn>
                                        <p:tgtEl>
                                          <p:spTgt spid="13"/>
                                        </p:tgtEl>
                                        <p:attrNameLst>
                                          <p:attrName>style.visibility</p:attrName>
                                        </p:attrNameLst>
                                      </p:cBhvr>
                                      <p:to>
                                        <p:strVal val="hidden"/>
                                      </p:to>
                                    </p:set>
                                  </p:childTnLst>
                                </p:cTn>
                              </p:par>
                              <p:par>
                                <p:cTn id="29" presetID="20" presetClass="exit" presetSubtype="0" fill="hold" nodeType="withEffect">
                                  <p:stCondLst>
                                    <p:cond delay="0"/>
                                  </p:stCondLst>
                                  <p:childTnLst>
                                    <p:animEffect transition="out" filter="wedge">
                                      <p:cBhvr>
                                        <p:cTn id="30" dur="4000"/>
                                        <p:tgtEl>
                                          <p:spTgt spid="14"/>
                                        </p:tgtEl>
                                      </p:cBhvr>
                                    </p:animEffect>
                                    <p:set>
                                      <p:cBhvr>
                                        <p:cTn id="31" dur="1" fill="hold">
                                          <p:stCondLst>
                                            <p:cond delay="3999"/>
                                          </p:stCondLst>
                                        </p:cTn>
                                        <p:tgtEl>
                                          <p:spTgt spid="14"/>
                                        </p:tgtEl>
                                        <p:attrNameLst>
                                          <p:attrName>style.visibility</p:attrName>
                                        </p:attrNameLst>
                                      </p:cBhvr>
                                      <p:to>
                                        <p:strVal val="hidden"/>
                                      </p:to>
                                    </p:set>
                                  </p:childTnLst>
                                </p:cTn>
                              </p:par>
                              <p:par>
                                <p:cTn id="32" presetID="20" presetClass="exit" presetSubtype="0" fill="hold" nodeType="withEffect">
                                  <p:stCondLst>
                                    <p:cond delay="0"/>
                                  </p:stCondLst>
                                  <p:childTnLst>
                                    <p:animEffect transition="out" filter="wedge">
                                      <p:cBhvr>
                                        <p:cTn id="33" dur="4000"/>
                                        <p:tgtEl>
                                          <p:spTgt spid="15"/>
                                        </p:tgtEl>
                                      </p:cBhvr>
                                    </p:animEffect>
                                    <p:set>
                                      <p:cBhvr>
                                        <p:cTn id="34" dur="1" fill="hold">
                                          <p:stCondLst>
                                            <p:cond delay="3999"/>
                                          </p:stCondLst>
                                        </p:cTn>
                                        <p:tgtEl>
                                          <p:spTgt spid="15"/>
                                        </p:tgtEl>
                                        <p:attrNameLst>
                                          <p:attrName>style.visibility</p:attrName>
                                        </p:attrNameLst>
                                      </p:cBhvr>
                                      <p:to>
                                        <p:strVal val="hidden"/>
                                      </p:to>
                                    </p:set>
                                  </p:childTnLst>
                                </p:cTn>
                              </p:par>
                              <p:par>
                                <p:cTn id="35" presetID="20" presetClass="exit" presetSubtype="0" fill="hold" nodeType="withEffect">
                                  <p:stCondLst>
                                    <p:cond delay="0"/>
                                  </p:stCondLst>
                                  <p:childTnLst>
                                    <p:animEffect transition="out" filter="wedge">
                                      <p:cBhvr>
                                        <p:cTn id="36" dur="4000"/>
                                        <p:tgtEl>
                                          <p:spTgt spid="16"/>
                                        </p:tgtEl>
                                      </p:cBhvr>
                                    </p:animEffect>
                                    <p:set>
                                      <p:cBhvr>
                                        <p:cTn id="37" dur="1" fill="hold">
                                          <p:stCondLst>
                                            <p:cond delay="3999"/>
                                          </p:stCondLst>
                                        </p:cTn>
                                        <p:tgtEl>
                                          <p:spTgt spid="16"/>
                                        </p:tgtEl>
                                        <p:attrNameLst>
                                          <p:attrName>style.visibility</p:attrName>
                                        </p:attrNameLst>
                                      </p:cBhvr>
                                      <p:to>
                                        <p:strVal val="hidden"/>
                                      </p:to>
                                    </p:set>
                                  </p:childTnLst>
                                </p:cTn>
                              </p:par>
                              <p:par>
                                <p:cTn id="38" presetID="20" presetClass="exit" presetSubtype="0" fill="hold" nodeType="withEffect">
                                  <p:stCondLst>
                                    <p:cond delay="0"/>
                                  </p:stCondLst>
                                  <p:childTnLst>
                                    <p:animEffect transition="out" filter="wedge">
                                      <p:cBhvr>
                                        <p:cTn id="39" dur="4000"/>
                                        <p:tgtEl>
                                          <p:spTgt spid="17"/>
                                        </p:tgtEl>
                                      </p:cBhvr>
                                    </p:animEffect>
                                    <p:set>
                                      <p:cBhvr>
                                        <p:cTn id="40" dur="1" fill="hold">
                                          <p:stCondLst>
                                            <p:cond delay="3999"/>
                                          </p:stCondLst>
                                        </p:cTn>
                                        <p:tgtEl>
                                          <p:spTgt spid="17"/>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4000" fill="hold"/>
                                        <p:tgtEl>
                                          <p:spTgt spid="5"/>
                                        </p:tgtEl>
                                        <p:attrNameLst>
                                          <p:attrName>ppt_w</p:attrName>
                                        </p:attrNameLst>
                                      </p:cBhvr>
                                      <p:tavLst>
                                        <p:tav tm="0">
                                          <p:val>
                                            <p:strVal val="4/3*#ppt_w"/>
                                          </p:val>
                                        </p:tav>
                                        <p:tav tm="100000">
                                          <p:val>
                                            <p:strVal val="#ppt_w"/>
                                          </p:val>
                                        </p:tav>
                                      </p:tavLst>
                                    </p:anim>
                                    <p:anim calcmode="lin" valueType="num">
                                      <p:cBhvr>
                                        <p:cTn id="44" dur="4000" fill="hold"/>
                                        <p:tgtEl>
                                          <p:spTgt spid="5"/>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8"/>
                                        </p:tgtEl>
                                        <p:attrNameLst>
                                          <p:attrName>style.visibility</p:attrName>
                                        </p:attrNameLst>
                                      </p:cBhvr>
                                      <p:to>
                                        <p:strVal val="visible"/>
                                      </p:to>
                                    </p:set>
                                    <p:animEffect transition="in" filter="fade">
                                      <p:cBhvr>
                                        <p:cTn id="48" dur="1000"/>
                                        <p:tgtEl>
                                          <p:spTgt spid="18"/>
                                        </p:tgtEl>
                                      </p:cBhvr>
                                    </p:animEffect>
                                    <p:anim calcmode="lin" valueType="num">
                                      <p:cBhvr>
                                        <p:cTn id="49" dur="1000" fill="hold"/>
                                        <p:tgtEl>
                                          <p:spTgt spid="18"/>
                                        </p:tgtEl>
                                        <p:attrNameLst>
                                          <p:attrName>ppt_x</p:attrName>
                                        </p:attrNameLst>
                                      </p:cBhvr>
                                      <p:tavLst>
                                        <p:tav tm="0">
                                          <p:val>
                                            <p:strVal val="#ppt_x-.1"/>
                                          </p:val>
                                        </p:tav>
                                        <p:tav tm="100000">
                                          <p:val>
                                            <p:strVal val="#ppt_x"/>
                                          </p:val>
                                        </p:tav>
                                      </p:tavLst>
                                    </p:anim>
                                    <p:anim calcmode="lin" valueType="num">
                                      <p:cBhvr>
                                        <p:cTn id="50"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rot="575757">
            <a:off x="-625475" y="-615950"/>
            <a:ext cx="10369550" cy="6954838"/>
          </a:xfrm>
          <a:prstGeom prst="rec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rgbClr val="FFFFFF"/>
              </a:solidFill>
              <a:cs typeface="Arial" charset="0"/>
            </a:endParaRPr>
          </a:p>
        </p:txBody>
      </p:sp>
      <p:sp>
        <p:nvSpPr>
          <p:cNvPr id="6" name="5 Rectángulo"/>
          <p:cNvSpPr/>
          <p:nvPr/>
        </p:nvSpPr>
        <p:spPr>
          <a:xfrm rot="228741">
            <a:off x="-279400" y="-219075"/>
            <a:ext cx="9837738" cy="6262688"/>
          </a:xfrm>
          <a:prstGeom prst="rect">
            <a:avLst/>
          </a:prstGeom>
          <a:solidFill>
            <a:schemeClr val="accent3">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rot="21290409">
            <a:off x="231775" y="-12700"/>
            <a:ext cx="8934450" cy="6007100"/>
          </a:xfrm>
          <a:prstGeom prst="rect">
            <a:avLst/>
          </a:prstGeom>
          <a:solidFill>
            <a:schemeClr val="accent3">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rot="20789798">
            <a:off x="714375" y="115888"/>
            <a:ext cx="7999413" cy="5951537"/>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rot="20264225">
            <a:off x="1009650" y="404813"/>
            <a:ext cx="7207250" cy="5226050"/>
          </a:xfrm>
          <a:prstGeom prst="rect">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1" name="10 Imagen" descr="36.jpg"/>
          <p:cNvPicPr>
            <a:picLocks noChangeAspect="1"/>
          </p:cNvPicPr>
          <p:nvPr/>
        </p:nvPicPr>
        <p:blipFill>
          <a:blip r:embed="rId2" cstate="print"/>
          <a:stretch>
            <a:fillRect/>
          </a:stretch>
        </p:blipFill>
        <p:spPr>
          <a:xfrm>
            <a:off x="0" y="1"/>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lo acepta y se anima a enseñarle sus habilidades con las aves. Así es como empieza un nuevo duelo, pero en este caso sin que haya que lamentar pérdidas ni heridos, y en un ambiente festivo y de concordia: una justa sin armas, en el que se miden los vuelos de las aves de ambos mandamases.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14:flip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grpId="0" nodeType="withEffect">
                                  <p:stCondLst>
                                    <p:cond delay="0"/>
                                  </p:stCondLst>
                                  <p:childTnLst>
                                    <p:animEffect transition="out" filter="wheel(1)">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xit" presetSubtype="1" fill="hold" grpId="0" nodeType="withEffect">
                                  <p:stCondLst>
                                    <p:cond delay="300"/>
                                  </p:stCondLst>
                                  <p:childTnLst>
                                    <p:animEffect transition="out" filter="wheel(1)">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1" presetClass="exit" presetSubtype="1" fill="hold" grpId="0" nodeType="withEffect">
                                  <p:stCondLst>
                                    <p:cond delay="500"/>
                                  </p:stCondLst>
                                  <p:childTnLst>
                                    <p:animEffect transition="out" filter="wheel(1)">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1" presetClass="exit" presetSubtype="1" fill="hold" grpId="0" nodeType="withEffect">
                                  <p:stCondLst>
                                    <p:cond delay="800"/>
                                  </p:stCondLst>
                                  <p:childTnLst>
                                    <p:animEffect transition="out" filter="wheel(1)">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21" presetClass="exit" presetSubtype="1" fill="hold" grpId="0" nodeType="withEffect">
                                  <p:stCondLst>
                                    <p:cond delay="1000"/>
                                  </p:stCondLst>
                                  <p:childTnLst>
                                    <p:animEffect transition="out" filter="wheel(1)">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53" presetClass="entr" presetSubtype="0" fill="hold" nodeType="withEffect">
                                  <p:stCondLst>
                                    <p:cond delay="1500"/>
                                  </p:stCondLst>
                                  <p:childTnLst>
                                    <p:set>
                                      <p:cBhvr>
                                        <p:cTn id="21" dur="1" fill="hold">
                                          <p:stCondLst>
                                            <p:cond delay="0"/>
                                          </p:stCondLst>
                                        </p:cTn>
                                        <p:tgtEl>
                                          <p:spTgt spid="11"/>
                                        </p:tgtEl>
                                        <p:attrNameLst>
                                          <p:attrName>style.visibility</p:attrName>
                                        </p:attrNameLst>
                                      </p:cBhvr>
                                      <p:to>
                                        <p:strVal val="visible"/>
                                      </p:to>
                                    </p:set>
                                    <p:anim calcmode="lin" valueType="num">
                                      <p:cBhvr>
                                        <p:cTn id="22" dur="4000" fill="hold"/>
                                        <p:tgtEl>
                                          <p:spTgt spid="11"/>
                                        </p:tgtEl>
                                        <p:attrNameLst>
                                          <p:attrName>ppt_w</p:attrName>
                                        </p:attrNameLst>
                                      </p:cBhvr>
                                      <p:tavLst>
                                        <p:tav tm="0">
                                          <p:val>
                                            <p:fltVal val="0"/>
                                          </p:val>
                                        </p:tav>
                                        <p:tav tm="100000">
                                          <p:val>
                                            <p:strVal val="#ppt_w"/>
                                          </p:val>
                                        </p:tav>
                                      </p:tavLst>
                                    </p:anim>
                                    <p:anim calcmode="lin" valueType="num">
                                      <p:cBhvr>
                                        <p:cTn id="23" dur="4000" fill="hold"/>
                                        <p:tgtEl>
                                          <p:spTgt spid="11"/>
                                        </p:tgtEl>
                                        <p:attrNameLst>
                                          <p:attrName>ppt_h</p:attrName>
                                        </p:attrNameLst>
                                      </p:cBhvr>
                                      <p:tavLst>
                                        <p:tav tm="0">
                                          <p:val>
                                            <p:fltVal val="0"/>
                                          </p:val>
                                        </p:tav>
                                        <p:tav tm="100000">
                                          <p:val>
                                            <p:strVal val="#ppt_h"/>
                                          </p:val>
                                        </p:tav>
                                      </p:tavLst>
                                    </p:anim>
                                    <p:animEffect transition="in" filter="fade">
                                      <p:cBhvr>
                                        <p:cTn id="24" dur="4000"/>
                                        <p:tgtEl>
                                          <p:spTgt spid="11"/>
                                        </p:tgtEl>
                                      </p:cBhvr>
                                    </p:animEffect>
                                  </p:childTnLst>
                                </p:cTn>
                              </p:par>
                              <p:par>
                                <p:cTn id="25" presetID="8" presetClass="emph" presetSubtype="0" fill="hold" nodeType="withEffect">
                                  <p:stCondLst>
                                    <p:cond delay="1500"/>
                                  </p:stCondLst>
                                  <p:childTnLst>
                                    <p:animRot by="21600000">
                                      <p:cBhvr>
                                        <p:cTn id="26" dur="4000" fill="hold"/>
                                        <p:tgtEl>
                                          <p:spTgt spid="11"/>
                                        </p:tgtEl>
                                        <p:attrNameLst>
                                          <p:attrName>r</p:attrName>
                                        </p:attrNameLst>
                                      </p:cBhvr>
                                    </p:animRot>
                                  </p:childTnLst>
                                </p:cTn>
                              </p:par>
                            </p:childTnLst>
                          </p:cTn>
                        </p:par>
                        <p:par>
                          <p:cTn id="27" fill="hold">
                            <p:stCondLst>
                              <p:cond delay="6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201107181505098473195733.jpg"/>
          <p:cNvPicPr>
            <a:picLocks noChangeAspect="1"/>
          </p:cNvPicPr>
          <p:nvPr/>
        </p:nvPicPr>
        <p:blipFill>
          <a:blip r:embed="rId2" cstate="print"/>
          <a:stretch>
            <a:fillRect/>
          </a:stretch>
        </p:blipFill>
        <p:spPr bwMode="auto">
          <a:xfrm>
            <a:off x="-396552" y="0"/>
            <a:ext cx="9865096"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 y="0"/>
            <a:ext cx="4427984" cy="2857500"/>
          </a:xfrm>
          <a:prstGeom prst="rect">
            <a:avLst/>
          </a:prstGeom>
          <a:solidFill>
            <a:schemeClr val="accent1">
              <a:alpha val="85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399887" y="2857500"/>
            <a:ext cx="4744113" cy="2857500"/>
          </a:xfrm>
          <a:prstGeom prst="rect">
            <a:avLst/>
          </a:prstGeom>
          <a:solidFill>
            <a:schemeClr val="accent1">
              <a:alpha val="85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399887" y="0"/>
            <a:ext cx="4744113" cy="2857500"/>
          </a:xfrm>
          <a:prstGeom prst="rect">
            <a:avLst/>
          </a:prstGeom>
          <a:solidFill>
            <a:schemeClr val="accent1">
              <a:alpha val="85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 y="2857500"/>
            <a:ext cx="4427984" cy="2857500"/>
          </a:xfrm>
          <a:prstGeom prst="rect">
            <a:avLst/>
          </a:prstGeom>
          <a:solidFill>
            <a:schemeClr val="accent1">
              <a:alpha val="85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95536"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el califa cetrero exhibe sus halcones, serpentarios y grullas, que se miden en una batalla de altura –nunca mejor dicho- con los búhos, águilas y milanos castellanos de la cetrería romano-visigoda que practica el conde.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gallery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4/3*#ppt_w"/>
                                          </p:val>
                                        </p:tav>
                                        <p:tav tm="100000">
                                          <p:val>
                                            <p:strVal val="#ppt_w"/>
                                          </p:val>
                                        </p:tav>
                                      </p:tavLst>
                                    </p:anim>
                                    <p:anim calcmode="lin" valueType="num">
                                      <p:cBhvr>
                                        <p:cTn id="20" dur="4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 Marcador de contenido" descr="bora-bora.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2857500" cy="1905000"/>
          </a:xfrm>
          <a:prstGeom prst="rect">
            <a:avLst/>
          </a:prstGeom>
          <a:solidFill>
            <a:schemeClr val="accent3">
              <a:lumMod val="50000"/>
              <a:alpha val="66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857500" y="0"/>
            <a:ext cx="3286125" cy="1897063"/>
          </a:xfrm>
          <a:prstGeom prst="rect">
            <a:avLst/>
          </a:prstGeom>
          <a:solidFill>
            <a:schemeClr val="accent3">
              <a:lumMod val="50000"/>
              <a:alpha val="66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6143625" y="0"/>
            <a:ext cx="3000375" cy="1905000"/>
          </a:xfrm>
          <a:prstGeom prst="rect">
            <a:avLst/>
          </a:prstGeom>
          <a:solidFill>
            <a:schemeClr val="accent3">
              <a:lumMod val="50000"/>
              <a:alpha val="66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1905000"/>
            <a:ext cx="2857500" cy="1905000"/>
          </a:xfrm>
          <a:prstGeom prst="rect">
            <a:avLst/>
          </a:prstGeom>
          <a:solidFill>
            <a:schemeClr val="accent3">
              <a:lumMod val="50000"/>
              <a:alpha val="66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3810000"/>
            <a:ext cx="2857500" cy="1905000"/>
          </a:xfrm>
          <a:prstGeom prst="rect">
            <a:avLst/>
          </a:prstGeom>
          <a:solidFill>
            <a:schemeClr val="accent3">
              <a:lumMod val="50000"/>
              <a:alpha val="66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857500" y="3810000"/>
            <a:ext cx="3286125" cy="1905000"/>
          </a:xfrm>
          <a:prstGeom prst="rect">
            <a:avLst/>
          </a:prstGeom>
          <a:solidFill>
            <a:schemeClr val="accent3">
              <a:lumMod val="50000"/>
              <a:alpha val="66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857500" y="1897063"/>
            <a:ext cx="3286125" cy="1912937"/>
          </a:xfrm>
          <a:prstGeom prst="rect">
            <a:avLst/>
          </a:prstGeom>
          <a:solidFill>
            <a:schemeClr val="accent3">
              <a:lumMod val="50000"/>
              <a:alpha val="66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6143625" y="1905000"/>
            <a:ext cx="3000375" cy="1905000"/>
          </a:xfrm>
          <a:prstGeom prst="rect">
            <a:avLst/>
          </a:prstGeom>
          <a:solidFill>
            <a:schemeClr val="accent3">
              <a:lumMod val="50000"/>
              <a:alpha val="66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6143625" y="3810000"/>
            <a:ext cx="3000375" cy="1905000"/>
          </a:xfrm>
          <a:prstGeom prst="rect">
            <a:avLst/>
          </a:prstGeom>
          <a:solidFill>
            <a:schemeClr val="accent3">
              <a:lumMod val="50000"/>
              <a:alpha val="66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467544"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armas caen y dejan paso a un espectáculo aéreo que se desarrolla a pocos metros de los asistentes. Las aves despliegan sus imponentes alas y transmiten a todos los espectadores el asombro, emoción y amor por la naturaleza más salvaje.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flip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0" fill="hold"/>
                                        <p:tgtEl>
                                          <p:spTgt spid="5"/>
                                        </p:tgtEl>
                                        <p:attrNameLst>
                                          <p:attrName>ppt_w</p:attrName>
                                        </p:attrNameLst>
                                      </p:cBhvr>
                                      <p:tavLst>
                                        <p:tav tm="0">
                                          <p:val>
                                            <p:strVal val="4/3*#ppt_w"/>
                                          </p:val>
                                        </p:tav>
                                        <p:tav tm="100000">
                                          <p:val>
                                            <p:strVal val="#ppt_w"/>
                                          </p:val>
                                        </p:tav>
                                      </p:tavLst>
                                    </p:anim>
                                    <p:anim calcmode="lin" valueType="num">
                                      <p:cBhvr>
                                        <p:cTn id="35" dur="5000" fill="hold"/>
                                        <p:tgtEl>
                                          <p:spTgt spid="5"/>
                                        </p:tgtEl>
                                        <p:attrNameLst>
                                          <p:attrName>ppt_h</p:attrName>
                                        </p:attrNameLst>
                                      </p:cBhvr>
                                      <p:tavLst>
                                        <p:tav tm="0">
                                          <p:val>
                                            <p:strVal val="4/3*#ppt_h"/>
                                          </p:val>
                                        </p:tav>
                                        <p:tav tm="100000">
                                          <p:val>
                                            <p:strVal val="#ppt_h"/>
                                          </p:val>
                                        </p:tav>
                                      </p:tavLst>
                                    </p:anim>
                                  </p:childTnLst>
                                </p:cTn>
                              </p:par>
                            </p:childTnLst>
                          </p:cTn>
                        </p:par>
                        <p:par>
                          <p:cTn id="36" fill="hold">
                            <p:stCondLst>
                              <p:cond delay="5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5"/>
                                        </p:tgtEl>
                                        <p:attrNameLst>
                                          <p:attrName>style.visibility</p:attrName>
                                        </p:attrNameLst>
                                      </p:cBhvr>
                                      <p:to>
                                        <p:strVal val="visible"/>
                                      </p:to>
                                    </p:set>
                                    <p:animEffect transition="in" filter="fade">
                                      <p:cBhvr>
                                        <p:cTn id="39" dur="1000"/>
                                        <p:tgtEl>
                                          <p:spTgt spid="15"/>
                                        </p:tgtEl>
                                      </p:cBhvr>
                                    </p:animEffect>
                                    <p:anim calcmode="lin" valueType="num">
                                      <p:cBhvr>
                                        <p:cTn id="40" dur="1000" fill="hold"/>
                                        <p:tgtEl>
                                          <p:spTgt spid="15"/>
                                        </p:tgtEl>
                                        <p:attrNameLst>
                                          <p:attrName>ppt_x</p:attrName>
                                        </p:attrNameLst>
                                      </p:cBhvr>
                                      <p:tavLst>
                                        <p:tav tm="0">
                                          <p:val>
                                            <p:strVal val="#ppt_x-.1"/>
                                          </p:val>
                                        </p:tav>
                                        <p:tav tm="100000">
                                          <p:val>
                                            <p:strVal val="#ppt_x"/>
                                          </p:val>
                                        </p:tav>
                                      </p:tavLst>
                                    </p:anim>
                                    <p:anim calcmode="lin" valueType="num">
                                      <p:cBhvr>
                                        <p:cTn id="41"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5942303140_e24090a0b8_b.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5942303140_e24090a0b8_b.jpg"/>
          <p:cNvPicPr>
            <a:picLocks noChangeAspect="1"/>
          </p:cNvPicPr>
          <p:nvPr/>
        </p:nvPicPr>
        <p:blipFill>
          <a:blip r:embed="rId2" cstate="print"/>
          <a:stretch>
            <a:fillRect/>
          </a:stretch>
        </p:blipFill>
        <p:spPr bwMode="auto">
          <a:xfrm>
            <a:off x="1"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1" y="0"/>
            <a:ext cx="9144000" cy="5715000"/>
          </a:xfrm>
          <a:prstGeom prst="rtTriangle">
            <a:avLst/>
          </a:prstGeom>
          <a:solidFill>
            <a:schemeClr val="accent1">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rot="5400000" flipV="1">
            <a:off x="1714501" y="-1714501"/>
            <a:ext cx="5715000" cy="9144002"/>
          </a:xfrm>
          <a:prstGeom prst="rtTriangle">
            <a:avLst/>
          </a:prstGeom>
          <a:solidFill>
            <a:schemeClr val="accent1">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concluirá de la mejor manera posible para celebrar la paz: con la boda de un joven príncipe con su amada árabe, bajo un cielo cubierto de grandes aves blancas del Guadalquivir y del Ebro. Una emocionante celebración de la vida y del amor en El </a:t>
            </a:r>
            <a:r>
              <a:rPr lang="es-ES" i="1" dirty="0" err="1" smtClean="0">
                <a:effectLst>
                  <a:glow rad="101600">
                    <a:srgbClr val="C00000">
                      <a:alpha val="60000"/>
                    </a:srgbClr>
                  </a:glow>
                  <a:outerShdw blurRad="38100" dist="38100" dir="2700000" algn="tl">
                    <a:srgbClr val="000000">
                      <a:alpha val="43137"/>
                    </a:srgbClr>
                  </a:outerShdw>
                </a:effectLst>
              </a:rPr>
              <a:t>Askar</a:t>
            </a:r>
            <a:r>
              <a:rPr lang="es-ES" i="1" dirty="0" smtClean="0">
                <a:effectLst>
                  <a:glow rad="101600">
                    <a:srgbClr val="C00000">
                      <a:alpha val="60000"/>
                    </a:srgbClr>
                  </a:glow>
                  <a:outerShdw blurRad="38100" dist="38100" dir="2700000" algn="tl">
                    <a:srgbClr val="000000">
                      <a:alpha val="43137"/>
                    </a:srgbClr>
                  </a:outerShdw>
                </a:effectLst>
              </a:rPr>
              <a:t> Andalusí.</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2000">
        <p15:prstTrans prst="pageCurlDoubl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ntr" presetSubtype="4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Horizontal)">
                                      <p:cBhvr>
                                        <p:cTn id="13" dur="5000"/>
                                        <p:tgtEl>
                                          <p:spTgt spid="4"/>
                                        </p:tgtEl>
                                      </p:cBhvr>
                                    </p:animEffect>
                                  </p:childTnLst>
                                </p:cTn>
                              </p:par>
                              <p:par>
                                <p:cTn id="14" presetID="14" presetClass="entr" presetSubtype="5"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vertical)">
                                      <p:cBhvr>
                                        <p:cTn id="16" dur="5000"/>
                                        <p:tgtEl>
                                          <p:spTgt spid="7"/>
                                        </p:tgtEl>
                                      </p:cBhvr>
                                    </p:animEffect>
                                  </p:childTnLst>
                                </p:cTn>
                              </p:par>
                            </p:childTnLst>
                          </p:cTn>
                        </p:par>
                        <p:par>
                          <p:cTn id="17" fill="hold">
                            <p:stCondLst>
                              <p:cond delay="5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9144000" cy="5715000"/>
          </a:xfrm>
          <a:prstGeom prst="rtTriangle">
            <a:avLst/>
          </a:prstGeom>
          <a:solidFill>
            <a:schemeClr val="accent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flipV="1">
            <a:off x="-5" y="0"/>
            <a:ext cx="9143999" cy="5715000"/>
          </a:xfrm>
          <a:prstGeom prst="rtTriangle">
            <a:avLst/>
          </a:prstGeom>
          <a:solidFill>
            <a:schemeClr val="accent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todos los espectáculos diurnos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Cetrería de Reyes se interpreta a lo largo del día en pases que duran unos 30 minutos en el poblado histórico del </a:t>
            </a:r>
            <a:r>
              <a:rPr lang="es-ES" i="1" dirty="0" err="1" smtClean="0">
                <a:effectLst>
                  <a:glow rad="101600">
                    <a:srgbClr val="C00000">
                      <a:alpha val="60000"/>
                    </a:srgbClr>
                  </a:glow>
                  <a:outerShdw blurRad="38100" dist="38100" dir="2700000" algn="tl">
                    <a:srgbClr val="000000">
                      <a:alpha val="43137"/>
                    </a:srgbClr>
                  </a:outerShdw>
                </a:effectLst>
              </a:rPr>
              <a:t>Askar</a:t>
            </a:r>
            <a:r>
              <a:rPr lang="es-ES" i="1" dirty="0" smtClean="0">
                <a:effectLst>
                  <a:glow rad="101600">
                    <a:srgbClr val="C00000">
                      <a:alpha val="60000"/>
                    </a:srgbClr>
                  </a:glow>
                  <a:outerShdw blurRad="38100" dist="38100" dir="2700000" algn="tl">
                    <a:srgbClr val="000000">
                      <a:alpha val="43137"/>
                    </a:srgbClr>
                  </a:outerShdw>
                </a:effectLst>
              </a:rPr>
              <a:t> Andalusí.</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4000">
        <p14:shre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610137-1024x768-smallbay-1920x108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Rectángulo"/>
          <p:cNvSpPr/>
          <p:nvPr/>
        </p:nvSpPr>
        <p:spPr>
          <a:xfrm>
            <a:off x="0" y="0"/>
            <a:ext cx="9144000" cy="5715000"/>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50825" y="217488"/>
            <a:ext cx="8642350" cy="5280025"/>
          </a:xfrm>
          <a:prstGeom prst="rect">
            <a:avLst/>
          </a:prstGeom>
          <a:solidFill>
            <a:schemeClr val="accent3">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611560"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recrea la época de gloria del califato de Córdoba, concretamente el campamento militar del califa Abderramán III en la meseta castellana, entre </a:t>
            </a:r>
            <a:r>
              <a:rPr lang="es-ES" i="1" dirty="0" err="1" smtClean="0">
                <a:effectLst>
                  <a:glow rad="101600">
                    <a:srgbClr val="C00000">
                      <a:alpha val="60000"/>
                    </a:srgbClr>
                  </a:glow>
                  <a:outerShdw blurRad="38100" dist="38100" dir="2700000" algn="tl">
                    <a:srgbClr val="000000">
                      <a:alpha val="43137"/>
                    </a:srgbClr>
                  </a:outerShdw>
                </a:effectLst>
              </a:rPr>
              <a:t>jaimas</a:t>
            </a:r>
            <a:r>
              <a:rPr lang="es-ES" i="1" dirty="0" smtClean="0">
                <a:effectLst>
                  <a:glow rad="101600">
                    <a:srgbClr val="C00000">
                      <a:alpha val="60000"/>
                    </a:srgbClr>
                  </a:glow>
                  <a:outerShdw blurRad="38100" dist="38100" dir="2700000" algn="tl">
                    <a:srgbClr val="000000">
                      <a:alpha val="43137"/>
                    </a:srgbClr>
                  </a:outerShdw>
                </a:effectLst>
              </a:rPr>
              <a:t> y tiendas que emanan la esencia de Medina </a:t>
            </a:r>
            <a:r>
              <a:rPr lang="es-ES" i="1" dirty="0" err="1" smtClean="0">
                <a:effectLst>
                  <a:glow rad="101600">
                    <a:srgbClr val="C00000">
                      <a:alpha val="60000"/>
                    </a:srgbClr>
                  </a:glow>
                  <a:outerShdw blurRad="38100" dist="38100" dir="2700000" algn="tl">
                    <a:srgbClr val="000000">
                      <a:alpha val="43137"/>
                    </a:srgbClr>
                  </a:outerShdw>
                </a:effectLst>
              </a:rPr>
              <a:t>Azahara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7000">
        <p14:shred pattern="rectangle"/>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10"/>
                                        </p:tgtEl>
                                      </p:cBhvr>
                                    </p:animEffect>
                                    <p:set>
                                      <p:cBhvr>
                                        <p:cTn id="10" dur="1" fill="hold">
                                          <p:stCondLst>
                                            <p:cond delay="4999"/>
                                          </p:stCondLst>
                                        </p:cTn>
                                        <p:tgtEl>
                                          <p:spTgt spid="10"/>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strVal val="4/3*#ppt_w"/>
                                          </p:val>
                                        </p:tav>
                                        <p:tav tm="100000">
                                          <p:val>
                                            <p:strVal val="#ppt_w"/>
                                          </p:val>
                                        </p:tav>
                                      </p:tavLst>
                                    </p:anim>
                                    <p:anim calcmode="lin" valueType="num">
                                      <p:cBhvr>
                                        <p:cTn id="14" dur="5000" fill="hold"/>
                                        <p:tgtEl>
                                          <p:spTgt spid="5"/>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xing-008.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75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51520" y="265212"/>
            <a:ext cx="8640960" cy="5184576"/>
          </a:xfrm>
          <a:prstGeom prst="rect">
            <a:avLst/>
          </a:prstGeom>
          <a:solidFill>
            <a:schemeClr val="tx1">
              <a:lumMod val="95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Aquí podréis pasear por un auténtico campamento morisco, contemplar  los oficios tradicionales de los maestros cereros y vidrieros, y dejaros embaucar por sus olores y sabores.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5000">
        <p14:shre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342375.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5000"/>
          </a:xfrm>
          <a:prstGeom prst="rect">
            <a:avLst/>
          </a:prstGeom>
          <a:solidFill>
            <a:schemeClr val="tx2">
              <a:lumMod val="90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9144000" cy="5715000"/>
          </a:xfrm>
          <a:prstGeom prst="rect">
            <a:avLst/>
          </a:prstGeom>
          <a:solidFill>
            <a:schemeClr val="bg1">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espectáculo Cetrería de Reyes está recomendado para el público familiar. Si a los peques les encantan los animales, alucinarán todavía más cuando vean a las aves que podrían volar en libertad hacia donde quisieran, formar parte de un show en el que muestran su maestría en el aire.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4000">
        <p14:shred pattern="rectang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10"/>
                                        </p:tgtEl>
                                      </p:cBhvr>
                                    </p:animEffect>
                                    <p:set>
                                      <p:cBhvr>
                                        <p:cTn id="7" dur="1" fill="hold">
                                          <p:stCondLst>
                                            <p:cond delay="4999"/>
                                          </p:stCondLst>
                                        </p:cTn>
                                        <p:tgtEl>
                                          <p:spTgt spid="10"/>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3 Imagen" descr="4362323046_0485a12716_o.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Rectángulo"/>
          <p:cNvSpPr/>
          <p:nvPr/>
        </p:nvSpPr>
        <p:spPr>
          <a:xfrm>
            <a:off x="1" y="0"/>
            <a:ext cx="9144000" cy="5715000"/>
          </a:xfrm>
          <a:prstGeom prst="rect">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pasarán a pocos metros de vuestras cabezas. Hay que decir que es un espectáculo único en el mundo que emplea más de 200 aves. Ten en cuenta que, si te haces con uno de los pases emoción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podrás disfrutar de ventajas únicas.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9000">
        <p14:shred/>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10"/>
                                        </p:tgtEl>
                                      </p:cBhvr>
                                    </p:animEffect>
                                    <p:set>
                                      <p:cBhvr>
                                        <p:cTn id="7" dur="1" fill="hold">
                                          <p:stCondLst>
                                            <p:cond delay="4999"/>
                                          </p:stCondLst>
                                        </p:cTn>
                                        <p:tgtEl>
                                          <p:spTgt spid="10"/>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Effect transition="in" filter="plus(out)">
                                      <p:cBhvr>
                                        <p:cTn id="10" dur="5000"/>
                                        <p:tgtEl>
                                          <p:spTgt spid="26626"/>
                                        </p:tgtEl>
                                      </p:cBhvr>
                                    </p:animEffect>
                                  </p:childTnLst>
                                </p:cTn>
                              </p:par>
                              <p:par>
                                <p:cTn id="11" presetID="23" presetClass="entr" presetSubtype="272" fill="hold" nodeType="withEffect">
                                  <p:stCondLst>
                                    <p:cond delay="0"/>
                                  </p:stCondLst>
                                  <p:childTnLst>
                                    <p:set>
                                      <p:cBhvr>
                                        <p:cTn id="12" dur="1" fill="hold">
                                          <p:stCondLst>
                                            <p:cond delay="0"/>
                                          </p:stCondLst>
                                        </p:cTn>
                                        <p:tgtEl>
                                          <p:spTgt spid="26626"/>
                                        </p:tgtEl>
                                        <p:attrNameLst>
                                          <p:attrName>style.visibility</p:attrName>
                                        </p:attrNameLst>
                                      </p:cBhvr>
                                      <p:to>
                                        <p:strVal val="visible"/>
                                      </p:to>
                                    </p:set>
                                    <p:anim calcmode="lin" valueType="num">
                                      <p:cBhvr>
                                        <p:cTn id="13" dur="5000" fill="hold"/>
                                        <p:tgtEl>
                                          <p:spTgt spid="26626"/>
                                        </p:tgtEl>
                                        <p:attrNameLst>
                                          <p:attrName>ppt_w</p:attrName>
                                        </p:attrNameLst>
                                      </p:cBhvr>
                                      <p:tavLst>
                                        <p:tav tm="0">
                                          <p:val>
                                            <p:strVal val="2/3*#ppt_w"/>
                                          </p:val>
                                        </p:tav>
                                        <p:tav tm="100000">
                                          <p:val>
                                            <p:strVal val="#ppt_w"/>
                                          </p:val>
                                        </p:tav>
                                      </p:tavLst>
                                    </p:anim>
                                    <p:anim calcmode="lin" valueType="num">
                                      <p:cBhvr>
                                        <p:cTn id="14" dur="5000" fill="hold"/>
                                        <p:tgtEl>
                                          <p:spTgt spid="26626"/>
                                        </p:tgtEl>
                                        <p:attrNameLst>
                                          <p:attrName>ppt_h</p:attrName>
                                        </p:attrNameLst>
                                      </p:cBhvr>
                                      <p:tavLst>
                                        <p:tav tm="0">
                                          <p:val>
                                            <p:strVal val="2/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Color 02.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arron oscuro.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45.jpg"/>
          <p:cNvPicPr>
            <a:picLocks noChangeAspect="1"/>
          </p:cNvPicPr>
          <p:nvPr/>
        </p:nvPicPr>
        <p:blipFill>
          <a:blip r:embed="rId2" cstate="print"/>
          <a:stretch>
            <a:fillRect/>
          </a:stretch>
        </p:blipFill>
        <p:spPr>
          <a:xfrm>
            <a:off x="0" y="0"/>
            <a:ext cx="9144000" cy="571499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369668"/>
            <a:ext cx="8496944" cy="1200329"/>
          </a:xfrm>
          <a:prstGeom prst="rect">
            <a:avLst/>
          </a:prstGeom>
          <a:noFill/>
        </p:spPr>
        <p:txBody>
          <a:bodyPr wrap="square" rtlCol="0">
            <a:spAutoFit/>
          </a:bodyPr>
          <a:lstStyle/>
          <a:p>
            <a:pPr latinLnBrk="0"/>
            <a:r>
              <a:rPr lang="es-ES" i="1" dirty="0" smtClean="0">
                <a:effectLst>
                  <a:glow rad="101600">
                    <a:srgbClr val="C00000">
                      <a:alpha val="60000"/>
                    </a:srgbClr>
                  </a:glow>
                  <a:outerShdw blurRad="38100" dist="38100" dir="2700000" algn="tl">
                    <a:srgbClr val="000000">
                      <a:alpha val="43137"/>
                    </a:srgbClr>
                  </a:outerShdw>
                </a:effectLst>
              </a:rPr>
              <a:t>Una justa sin armas, un duelo de esplendores volantes. He aquí el Conde Fernán González de Castilla que viene de embajada, para aceptar la tregua y regalar al Califa un águila real en señal de paz. En respuesta, el califa cetrero le enseña sus azores.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1000">
        <p14:shred pattern="rectang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ppt_w"/>
                                          </p:val>
                                        </p:tav>
                                      </p:tavLst>
                                    </p:anim>
                                    <p:anim calcmode="lin" valueType="num">
                                      <p:cBhvr>
                                        <p:cTn id="7" dur="5000"/>
                                        <p:tgtEl>
                                          <p:spTgt spid="5"/>
                                        </p:tgtEl>
                                        <p:attrNameLst>
                                          <p:attrName>ppt_h</p:attrName>
                                        </p:attrNameLst>
                                      </p:cBhvr>
                                      <p:tavLst>
                                        <p:tav tm="0">
                                          <p:val>
                                            <p:strVal val="ppt_h"/>
                                          </p:val>
                                        </p:tav>
                                        <p:tav tm="100000">
                                          <p:val>
                                            <p:strVal val="4*ppt_h"/>
                                          </p:val>
                                        </p:tav>
                                      </p:tavLst>
                                    </p:anim>
                                    <p:set>
                                      <p:cBhvr>
                                        <p:cTn id="8" dur="1" fill="hold">
                                          <p:stCondLst>
                                            <p:cond delay="4999"/>
                                          </p:stCondLst>
                                        </p:cTn>
                                        <p:tgtEl>
                                          <p:spTgt spid="5"/>
                                        </p:tgtEl>
                                        <p:attrNameLst>
                                          <p:attrName>style.visibility</p:attrName>
                                        </p:attrNameLst>
                                      </p:cBhvr>
                                      <p:to>
                                        <p:strVal val="hidden"/>
                                      </p:to>
                                    </p:set>
                                  </p:childTnLst>
                                </p:cTn>
                              </p:par>
                              <p:par>
                                <p:cTn id="9" presetID="9" presetClass="exit" presetSubtype="0" fill="hold" nodeType="withEffect">
                                  <p:stCondLst>
                                    <p:cond delay="0"/>
                                  </p:stCondLst>
                                  <p:childTnLst>
                                    <p:animEffect transition="out" filter="dissolv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5000"/>
                                        <p:tgtEl>
                                          <p:spTgt spid="7"/>
                                        </p:tgtEl>
                                        <p:attrNameLst>
                                          <p:attrName>ppt_w</p:attrName>
                                        </p:attrNameLst>
                                      </p:cBhvr>
                                      <p:tavLst>
                                        <p:tav tm="0">
                                          <p:val>
                                            <p:strVal val="ppt_w"/>
                                          </p:val>
                                        </p:tav>
                                        <p:tav tm="100000">
                                          <p:val>
                                            <p:fltVal val="0"/>
                                          </p:val>
                                        </p:tav>
                                      </p:tavLst>
                                    </p:anim>
                                    <p:anim calcmode="lin" valueType="num">
                                      <p:cBhvr>
                                        <p:cTn id="14" dur="5000"/>
                                        <p:tgtEl>
                                          <p:spTgt spid="7"/>
                                        </p:tgtEl>
                                        <p:attrNameLst>
                                          <p:attrName>ppt_h</p:attrName>
                                        </p:attrNameLst>
                                      </p:cBhvr>
                                      <p:tavLst>
                                        <p:tav tm="0">
                                          <p:val>
                                            <p:strVal val="ppt_h"/>
                                          </p:val>
                                        </p:tav>
                                        <p:tav tm="100000">
                                          <p:val>
                                            <p:fltVal val="0"/>
                                          </p:val>
                                        </p:tav>
                                      </p:tavLst>
                                    </p:anim>
                                    <p:set>
                                      <p:cBhvr>
                                        <p:cTn id="15" dur="1" fill="hold">
                                          <p:stCondLst>
                                            <p:cond delay="4999"/>
                                          </p:stCondLst>
                                        </p:cTn>
                                        <p:tgtEl>
                                          <p:spTgt spid="7"/>
                                        </p:tgtEl>
                                        <p:attrNameLst>
                                          <p:attrName>style.visibility</p:attrName>
                                        </p:attrNameLst>
                                      </p:cBhvr>
                                      <p:to>
                                        <p:strVal val="hidden"/>
                                      </p:to>
                                    </p:set>
                                  </p:childTnLst>
                                </p:cTn>
                              </p:par>
                              <p:par>
                                <p:cTn id="16" presetID="9" presetClass="exit" presetSubtype="0" fill="hold" nodeType="withEffect">
                                  <p:stCondLst>
                                    <p:cond delay="0"/>
                                  </p:stCondLst>
                                  <p:childTnLst>
                                    <p:animEffect transition="out" filter="dissolve">
                                      <p:cBhvr>
                                        <p:cTn id="17" dur="5000"/>
                                        <p:tgtEl>
                                          <p:spTgt spid="7"/>
                                        </p:tgtEl>
                                      </p:cBhvr>
                                    </p:animEffect>
                                    <p:set>
                                      <p:cBhvr>
                                        <p:cTn id="18" dur="1" fill="hold">
                                          <p:stCondLst>
                                            <p:cond delay="4999"/>
                                          </p:stCondLst>
                                        </p:cTn>
                                        <p:tgtEl>
                                          <p:spTgt spid="7"/>
                                        </p:tgtEl>
                                        <p:attrNameLst>
                                          <p:attrName>style.visibility</p:attrName>
                                        </p:attrNameLst>
                                      </p:cBhvr>
                                      <p:to>
                                        <p:strVal val="hidden"/>
                                      </p:to>
                                    </p:set>
                                  </p:childTnLst>
                                </p:cTn>
                              </p:par>
                              <p:par>
                                <p:cTn id="19" presetID="55" presetClass="entr" presetSubtype="0" fill="hold" nodeType="withEffect">
                                  <p:stCondLst>
                                    <p:cond delay="0"/>
                                  </p:stCondLst>
                                  <p:childTnLst>
                                    <p:set>
                                      <p:cBhvr>
                                        <p:cTn id="20" dur="1" fill="hold">
                                          <p:stCondLst>
                                            <p:cond delay="0"/>
                                          </p:stCondLst>
                                        </p:cTn>
                                        <p:tgtEl>
                                          <p:spTgt spid="5122"/>
                                        </p:tgtEl>
                                        <p:attrNameLst>
                                          <p:attrName>style.visibility</p:attrName>
                                        </p:attrNameLst>
                                      </p:cBhvr>
                                      <p:to>
                                        <p:strVal val="visible"/>
                                      </p:to>
                                    </p:set>
                                    <p:anim calcmode="lin" valueType="num">
                                      <p:cBhvr>
                                        <p:cTn id="21" dur="5000" fill="hold"/>
                                        <p:tgtEl>
                                          <p:spTgt spid="5122"/>
                                        </p:tgtEl>
                                        <p:attrNameLst>
                                          <p:attrName>ppt_w</p:attrName>
                                        </p:attrNameLst>
                                      </p:cBhvr>
                                      <p:tavLst>
                                        <p:tav tm="0">
                                          <p:val>
                                            <p:strVal val="#ppt_w*0.70"/>
                                          </p:val>
                                        </p:tav>
                                        <p:tav tm="100000">
                                          <p:val>
                                            <p:strVal val="#ppt_w"/>
                                          </p:val>
                                        </p:tav>
                                      </p:tavLst>
                                    </p:anim>
                                    <p:anim calcmode="lin" valueType="num">
                                      <p:cBhvr>
                                        <p:cTn id="22" dur="5000" fill="hold"/>
                                        <p:tgtEl>
                                          <p:spTgt spid="5122"/>
                                        </p:tgtEl>
                                        <p:attrNameLst>
                                          <p:attrName>ppt_h</p:attrName>
                                        </p:attrNameLst>
                                      </p:cBhvr>
                                      <p:tavLst>
                                        <p:tav tm="0">
                                          <p:val>
                                            <p:strVal val="#ppt_h"/>
                                          </p:val>
                                        </p:tav>
                                        <p:tav tm="100000">
                                          <p:val>
                                            <p:strVal val="#ppt_h"/>
                                          </p:val>
                                        </p:tav>
                                      </p:tavLst>
                                    </p:anim>
                                    <p:animEffect transition="in" filter="fade">
                                      <p:cBhvr>
                                        <p:cTn id="23" dur="5000"/>
                                        <p:tgtEl>
                                          <p:spTgt spid="5122"/>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olor 02.jpg"/>
          <p:cNvPicPr>
            <a:picLocks noChangeAspect="1"/>
          </p:cNvPicPr>
          <p:nvPr/>
        </p:nvPicPr>
        <p:blipFill>
          <a:blip r:embed="rId2" cstate="print"/>
          <a:stretch>
            <a:fillRect/>
          </a:stretch>
        </p:blipFill>
        <p:spPr bwMode="auto">
          <a:xfrm>
            <a:off x="635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Comienza entonces una justa sin armas, duelo de esplendores volantes donde se encuentran dos tradiciones de cetrería: la gran cetrería de alto vuelo de los califas árabes y la cetrería Romano-Visigoda que practican los príncipes cristianos.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0000">
        <p14:shred/>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xit" presetSubtype="4" fill="hold" grpId="1" nodeType="withEffect">
                                  <p:stCondLst>
                                    <p:cond delay="0"/>
                                  </p:stCondLst>
                                  <p:childTnLst>
                                    <p:animEffect transition="out" filter="wheel(4)">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strVal val="2/3*#ppt_w"/>
                                          </p:val>
                                        </p:tav>
                                        <p:tav tm="100000">
                                          <p:val>
                                            <p:strVal val="#ppt_w"/>
                                          </p:val>
                                        </p:tav>
                                      </p:tavLst>
                                    </p:anim>
                                    <p:anim calcmode="lin" valueType="num">
                                      <p:cBhvr>
                                        <p:cTn id="14" dur="5000" fill="hold"/>
                                        <p:tgtEl>
                                          <p:spTgt spid="5"/>
                                        </p:tgtEl>
                                        <p:attrNameLst>
                                          <p:attrName>ppt_h</p:attrName>
                                        </p:attrNameLst>
                                      </p:cBhvr>
                                      <p:tavLst>
                                        <p:tav tm="0">
                                          <p:val>
                                            <p:strVal val="2/3*#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out)">
                                      <p:cBhvr>
                                        <p:cTn id="17" dur="5000"/>
                                        <p:tgtEl>
                                          <p:spTgt spid="5"/>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zador-cazado-a2560108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10 Imagen" descr="Cazador-cazado-a2560108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369668"/>
            <a:ext cx="8496944" cy="1200329"/>
          </a:xfrm>
          <a:prstGeom prst="rect">
            <a:avLst/>
          </a:prstGeom>
          <a:noFill/>
        </p:spPr>
        <p:txBody>
          <a:bodyPr wrap="square" rtlCol="0">
            <a:spAutoFit/>
          </a:bodyPr>
          <a:lstStyle/>
          <a:p>
            <a:pPr latinLnBrk="0"/>
            <a:r>
              <a:rPr lang="es-ES" i="1" dirty="0" smtClean="0">
                <a:effectLst>
                  <a:glow rad="101600">
                    <a:srgbClr val="C00000">
                      <a:alpha val="60000"/>
                    </a:srgbClr>
                  </a:glow>
                  <a:outerShdw blurRad="38100" dist="38100" dir="2700000" algn="tl">
                    <a:srgbClr val="000000">
                      <a:alpha val="43137"/>
                    </a:srgbClr>
                  </a:outerShdw>
                </a:effectLst>
              </a:rPr>
              <a:t>Un baile aéreo único en el Mundo. Abderramán y su invitado rivalizan así en esplendor con deslumbrantes aves, hasta que se llegue a cubrir el cielo durante el final con las grandes aves blancas del Guadalquivir y del Ebro, para celebrar la boda del joven príncipe con su amada mora.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3000">
        <p15:prstTrans prst="airplane"/>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5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2/3*#ppt_w"/>
                                          </p:val>
                                        </p:tav>
                                        <p:tav tm="100000">
                                          <p:val>
                                            <p:strVal val="#ppt_w"/>
                                          </p:val>
                                        </p:tav>
                                      </p:tavLst>
                                    </p:anim>
                                    <p:anim calcmode="lin" valueType="num">
                                      <p:cBhvr>
                                        <p:cTn id="15" dur="5000" fill="hold"/>
                                        <p:tgtEl>
                                          <p:spTgt spid="11"/>
                                        </p:tgtEl>
                                        <p:attrNameLst>
                                          <p:attrName>ppt_h</p:attrName>
                                        </p:attrNameLst>
                                      </p:cBhvr>
                                      <p:tavLst>
                                        <p:tav tm="0">
                                          <p:val>
                                            <p:strVal val="2/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checkerboard(down)">
                                      <p:cBhvr>
                                        <p:cTn id="18" dur="5000"/>
                                        <p:tgtEl>
                                          <p:spTgt spid="11"/>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48.jpg"/>
          <p:cNvPicPr>
            <a:picLocks noChangeAspect="1"/>
          </p:cNvPicPr>
          <p:nvPr/>
        </p:nvPicPr>
        <p:blipFill>
          <a:blip r:embed="rId3" cstate="print"/>
          <a:stretch>
            <a:fillRect/>
          </a:stretch>
        </p:blipFill>
        <p:spPr>
          <a:xfrm>
            <a:off x="0" y="0"/>
            <a:ext cx="9144000" cy="571499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2" name="11 Imagen" descr="48.jpg"/>
          <p:cNvPicPr>
            <a:picLocks noChangeAspect="1"/>
          </p:cNvPicPr>
          <p:nvPr/>
        </p:nvPicPr>
        <p:blipFill>
          <a:blip r:embed="rId3" cstate="print"/>
          <a:stretch>
            <a:fillRect/>
          </a:stretch>
        </p:blipFill>
        <p:spPr>
          <a:xfrm>
            <a:off x="0" y="0"/>
            <a:ext cx="9144000" cy="571499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Rectángulo"/>
          <p:cNvSpPr/>
          <p:nvPr/>
        </p:nvSpPr>
        <p:spPr>
          <a:xfrm>
            <a:off x="0" y="0"/>
            <a:ext cx="9144000" cy="5715000"/>
          </a:xfrm>
          <a:prstGeom prst="rect">
            <a:avLst/>
          </a:prstGeom>
          <a:solidFill>
            <a:schemeClr val="bg2">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parque temático no tiene atracciones «al uso» como montañas rusas, y por tanto su gran oferta son las representaciones de episodios históricos y de las leyendas españolas.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prism isContent="1"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16" presetClass="entr" presetSubtype="26"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Horizontal)">
                                      <p:cBhvr>
                                        <p:cTn id="10" dur="5000"/>
                                        <p:tgtEl>
                                          <p:spTgt spid="11"/>
                                        </p:tgtEl>
                                      </p:cBhvr>
                                    </p:animEffect>
                                  </p:childTnLst>
                                </p:cTn>
                              </p:par>
                              <p:par>
                                <p:cTn id="11" presetID="23" presetClass="entr" presetSubtype="288"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0" fill="hold"/>
                                        <p:tgtEl>
                                          <p:spTgt spid="11"/>
                                        </p:tgtEl>
                                        <p:attrNameLst>
                                          <p:attrName>ppt_w</p:attrName>
                                        </p:attrNameLst>
                                      </p:cBhvr>
                                      <p:tavLst>
                                        <p:tav tm="0">
                                          <p:val>
                                            <p:strVal val="4/3*#ppt_w"/>
                                          </p:val>
                                        </p:tav>
                                        <p:tav tm="100000">
                                          <p:val>
                                            <p:strVal val="#ppt_w"/>
                                          </p:val>
                                        </p:tav>
                                      </p:tavLst>
                                    </p:anim>
                                    <p:anim calcmode="lin" valueType="num">
                                      <p:cBhvr>
                                        <p:cTn id="14" dur="5000" fill="hold"/>
                                        <p:tgtEl>
                                          <p:spTgt spid="11"/>
                                        </p:tgtEl>
                                        <p:attrNameLst>
                                          <p:attrName>ppt_h</p:attrName>
                                        </p:attrNameLst>
                                      </p:cBhvr>
                                      <p:tavLst>
                                        <p:tav tm="0">
                                          <p:val>
                                            <p:strVal val="4/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outHorizontal)">
                                      <p:cBhvr>
                                        <p:cTn id="17" dur="5000"/>
                                        <p:tgtEl>
                                          <p:spTgt spid="12"/>
                                        </p:tgtEl>
                                      </p:cBhvr>
                                    </p:animEffect>
                                  </p:childTnLst>
                                </p:cTn>
                              </p:par>
                              <p:par>
                                <p:cTn id="18" presetID="23" presetClass="entr" presetSubtype="288"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0" fill="hold"/>
                                        <p:tgtEl>
                                          <p:spTgt spid="12"/>
                                        </p:tgtEl>
                                        <p:attrNameLst>
                                          <p:attrName>ppt_w</p:attrName>
                                        </p:attrNameLst>
                                      </p:cBhvr>
                                      <p:tavLst>
                                        <p:tav tm="0">
                                          <p:val>
                                            <p:strVal val="4/3*#ppt_w"/>
                                          </p:val>
                                        </p:tav>
                                        <p:tav tm="100000">
                                          <p:val>
                                            <p:strVal val="#ppt_w"/>
                                          </p:val>
                                        </p:tav>
                                      </p:tavLst>
                                    </p:anim>
                                    <p:anim calcmode="lin" valueType="num">
                                      <p:cBhvr>
                                        <p:cTn id="21" dur="5000" fill="hold"/>
                                        <p:tgtEl>
                                          <p:spTgt spid="12"/>
                                        </p:tgtEl>
                                        <p:attrNameLst>
                                          <p:attrName>ppt_h</p:attrName>
                                        </p:attrNameLst>
                                      </p:cBhvr>
                                      <p:tavLst>
                                        <p:tav tm="0">
                                          <p:val>
                                            <p:strVal val="4/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ombo"/>
          <p:cNvSpPr/>
          <p:nvPr/>
        </p:nvSpPr>
        <p:spPr>
          <a:xfrm>
            <a:off x="0" y="0"/>
            <a:ext cx="857250" cy="5715000"/>
          </a:xfrm>
          <a:prstGeom prst="diamond">
            <a:avLst/>
          </a:prstGeom>
          <a:no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BORABORA--.pn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ombo"/>
          <p:cNvSpPr/>
          <p:nvPr/>
        </p:nvSpPr>
        <p:spPr>
          <a:xfrm>
            <a:off x="0" y="0"/>
            <a:ext cx="1116013" cy="5715000"/>
          </a:xfrm>
          <a:prstGeom prst="diamond">
            <a:avLst/>
          </a:prstGeom>
          <a:solidFill>
            <a:schemeClr val="tx2">
              <a:lumMod val="50000"/>
              <a:alpha val="85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ombo"/>
          <p:cNvSpPr/>
          <p:nvPr/>
        </p:nvSpPr>
        <p:spPr>
          <a:xfrm>
            <a:off x="1116013" y="0"/>
            <a:ext cx="1168400" cy="5715000"/>
          </a:xfrm>
          <a:prstGeom prst="diamond">
            <a:avLst/>
          </a:prstGeom>
          <a:solidFill>
            <a:schemeClr val="tx2">
              <a:lumMod val="90000"/>
              <a:alpha val="85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ombo"/>
          <p:cNvSpPr/>
          <p:nvPr/>
        </p:nvSpPr>
        <p:spPr>
          <a:xfrm>
            <a:off x="2268538" y="0"/>
            <a:ext cx="1089025" cy="5715000"/>
          </a:xfrm>
          <a:prstGeom prst="diamond">
            <a:avLst/>
          </a:prstGeom>
          <a:solidFill>
            <a:schemeClr val="tx2">
              <a:lumMod val="50000"/>
              <a:alpha val="85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ombo"/>
          <p:cNvSpPr/>
          <p:nvPr/>
        </p:nvSpPr>
        <p:spPr>
          <a:xfrm>
            <a:off x="3276600" y="0"/>
            <a:ext cx="1081088" cy="5715000"/>
          </a:xfrm>
          <a:prstGeom prst="diamond">
            <a:avLst/>
          </a:prstGeom>
          <a:solidFill>
            <a:schemeClr val="tx2">
              <a:lumMod val="90000"/>
              <a:alpha val="85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ombo"/>
          <p:cNvSpPr/>
          <p:nvPr/>
        </p:nvSpPr>
        <p:spPr>
          <a:xfrm>
            <a:off x="4286250" y="0"/>
            <a:ext cx="1149350" cy="5715000"/>
          </a:xfrm>
          <a:prstGeom prst="diamond">
            <a:avLst/>
          </a:prstGeom>
          <a:solidFill>
            <a:schemeClr val="tx2">
              <a:lumMod val="50000"/>
              <a:alpha val="85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ombo"/>
          <p:cNvSpPr/>
          <p:nvPr/>
        </p:nvSpPr>
        <p:spPr>
          <a:xfrm>
            <a:off x="5435600" y="0"/>
            <a:ext cx="1230313" cy="5715000"/>
          </a:xfrm>
          <a:prstGeom prst="diamond">
            <a:avLst/>
          </a:prstGeom>
          <a:solidFill>
            <a:schemeClr val="tx2">
              <a:lumMod val="90000"/>
              <a:alpha val="85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ombo"/>
          <p:cNvSpPr/>
          <p:nvPr/>
        </p:nvSpPr>
        <p:spPr>
          <a:xfrm>
            <a:off x="6659563" y="0"/>
            <a:ext cx="1238250" cy="5715000"/>
          </a:xfrm>
          <a:prstGeom prst="diamond">
            <a:avLst/>
          </a:prstGeom>
          <a:solidFill>
            <a:schemeClr val="tx2">
              <a:lumMod val="50000"/>
              <a:alpha val="85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ombo"/>
          <p:cNvSpPr/>
          <p:nvPr/>
        </p:nvSpPr>
        <p:spPr>
          <a:xfrm>
            <a:off x="7885113" y="0"/>
            <a:ext cx="1258887" cy="5715000"/>
          </a:xfrm>
          <a:prstGeom prst="diamond">
            <a:avLst/>
          </a:prstGeom>
          <a:solidFill>
            <a:schemeClr val="tx2">
              <a:lumMod val="90000"/>
              <a:alpha val="85000"/>
            </a:schemeClr>
          </a:solidFill>
          <a:ln>
            <a:solidFill>
              <a:schemeClr val="accent3">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espectáculo podemos disfrutar del vuelo de aves de presa: tanto de la cetrería de los califas árabes como de la de los príncipes cristianos, que se baten en duelo como muestra de tregua en la guerra entre los dos reinos, y del amor entre el príncipe cristiano y su amada mora.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14:prism dir="r" isContent="1" isInverted="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12"/>
                                        </p:tgtEl>
                                      </p:cBhvr>
                                    </p:animEffect>
                                    <p:set>
                                      <p:cBhvr>
                                        <p:cTn id="22" dur="1" fill="hold">
                                          <p:stCondLst>
                                            <p:cond delay="4999"/>
                                          </p:stCondLst>
                                        </p:cTn>
                                        <p:tgtEl>
                                          <p:spTgt spid="12"/>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13"/>
                                        </p:tgtEl>
                                      </p:cBhvr>
                                    </p:animEffect>
                                    <p:set>
                                      <p:cBhvr>
                                        <p:cTn id="25" dur="1" fill="hold">
                                          <p:stCondLst>
                                            <p:cond delay="4999"/>
                                          </p:stCondLst>
                                        </p:cTn>
                                        <p:tgtEl>
                                          <p:spTgt spid="13"/>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14"/>
                                        </p:tgtEl>
                                      </p:cBhvr>
                                    </p:animEffect>
                                    <p:set>
                                      <p:cBhvr>
                                        <p:cTn id="28" dur="1" fill="hold">
                                          <p:stCondLst>
                                            <p:cond delay="4999"/>
                                          </p:stCondLst>
                                        </p:cTn>
                                        <p:tgtEl>
                                          <p:spTgt spid="14"/>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5000" fill="hold"/>
                                        <p:tgtEl>
                                          <p:spTgt spid="6"/>
                                        </p:tgtEl>
                                        <p:attrNameLst>
                                          <p:attrName>ppt_w</p:attrName>
                                        </p:attrNameLst>
                                      </p:cBhvr>
                                      <p:tavLst>
                                        <p:tav tm="0">
                                          <p:val>
                                            <p:strVal val="4/3*#ppt_w"/>
                                          </p:val>
                                        </p:tav>
                                        <p:tav tm="100000">
                                          <p:val>
                                            <p:strVal val="#ppt_w"/>
                                          </p:val>
                                        </p:tav>
                                      </p:tavLst>
                                    </p:anim>
                                    <p:anim calcmode="lin" valueType="num">
                                      <p:cBhvr>
                                        <p:cTn id="35" dur="5000" fill="hold"/>
                                        <p:tgtEl>
                                          <p:spTgt spid="6"/>
                                        </p:tgtEl>
                                        <p:attrNameLst>
                                          <p:attrName>ppt_h</p:attrName>
                                        </p:attrNameLst>
                                      </p:cBhvr>
                                      <p:tavLst>
                                        <p:tav tm="0">
                                          <p:val>
                                            <p:strVal val="4/3*#ppt_h"/>
                                          </p:val>
                                        </p:tav>
                                        <p:tav tm="100000">
                                          <p:val>
                                            <p:strVal val="#ppt_h"/>
                                          </p:val>
                                        </p:tav>
                                      </p:tavLst>
                                    </p:anim>
                                  </p:childTnLst>
                                </p:cTn>
                              </p:par>
                            </p:childTnLst>
                          </p:cTn>
                        </p:par>
                        <p:par>
                          <p:cTn id="36" fill="hold">
                            <p:stCondLst>
                              <p:cond delay="5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5"/>
                                        </p:tgtEl>
                                        <p:attrNameLst>
                                          <p:attrName>style.visibility</p:attrName>
                                        </p:attrNameLst>
                                      </p:cBhvr>
                                      <p:to>
                                        <p:strVal val="visible"/>
                                      </p:to>
                                    </p:set>
                                    <p:animEffect transition="in" filter="fade">
                                      <p:cBhvr>
                                        <p:cTn id="39" dur="1000"/>
                                        <p:tgtEl>
                                          <p:spTgt spid="15"/>
                                        </p:tgtEl>
                                      </p:cBhvr>
                                    </p:animEffect>
                                    <p:anim calcmode="lin" valueType="num">
                                      <p:cBhvr>
                                        <p:cTn id="40" dur="1000" fill="hold"/>
                                        <p:tgtEl>
                                          <p:spTgt spid="15"/>
                                        </p:tgtEl>
                                        <p:attrNameLst>
                                          <p:attrName>ppt_x</p:attrName>
                                        </p:attrNameLst>
                                      </p:cBhvr>
                                      <p:tavLst>
                                        <p:tav tm="0">
                                          <p:val>
                                            <p:strVal val="#ppt_x-.1"/>
                                          </p:val>
                                        </p:tav>
                                        <p:tav tm="100000">
                                          <p:val>
                                            <p:strVal val="#ppt_x"/>
                                          </p:val>
                                        </p:tav>
                                      </p:tavLst>
                                    </p:anim>
                                    <p:anim calcmode="lin" valueType="num">
                                      <p:cBhvr>
                                        <p:cTn id="41"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P spid="13" grpId="0" animBg="1"/>
      <p:bldP spid="14" grpId="0" animBg="1"/>
      <p:bldP spid="16" grpId="0" animBg="1"/>
      <p:bldP spid="1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3 Marcador de contenido" descr="4381772573_09d571da0e_o.jpg"/>
          <p:cNvPicPr>
            <a:picLocks noGrp="1" noChangeAspect="1"/>
          </p:cNvPicPr>
          <p:nvPr>
            <p:ph idx="1"/>
          </p:nvPr>
        </p:nvPicPr>
        <p:blipFill>
          <a:blip r:embed="rId2" cstate="print"/>
          <a:stretch>
            <a:fillRect/>
          </a:stretch>
        </p:blipFill>
        <p:spPr>
          <a:xfrm>
            <a:off x="0" y="0"/>
            <a:ext cx="9143999" cy="5714999"/>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3 Marcador de contenido" descr="4381772573_09d571da0e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«Cetrería de Reyes» se inspira en un espectáculo similar del parque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francés, «Le </a:t>
            </a:r>
            <a:r>
              <a:rPr lang="es-ES" i="1" dirty="0" err="1" smtClean="0">
                <a:effectLst>
                  <a:glow rad="101600">
                    <a:srgbClr val="C00000">
                      <a:alpha val="60000"/>
                    </a:srgbClr>
                  </a:glow>
                  <a:outerShdw blurRad="38100" dist="38100" dir="2700000" algn="tl">
                    <a:srgbClr val="000000">
                      <a:alpha val="43137"/>
                    </a:srgbClr>
                  </a:outerShdw>
                </a:effectLst>
              </a:rPr>
              <a:t>Bal</a:t>
            </a:r>
            <a:r>
              <a:rPr lang="es-ES" i="1" dirty="0" smtClean="0">
                <a:effectLst>
                  <a:glow rad="101600">
                    <a:srgbClr val="C00000">
                      <a:alpha val="60000"/>
                    </a:srgbClr>
                  </a:glow>
                  <a:outerShdw blurRad="38100" dist="38100" dir="2700000" algn="tl">
                    <a:srgbClr val="000000">
                      <a:alpha val="43137"/>
                    </a:srgbClr>
                  </a:outerShdw>
                </a:effectLst>
              </a:rPr>
              <a:t> des </a:t>
            </a:r>
            <a:r>
              <a:rPr lang="es-ES" i="1" dirty="0" err="1" smtClean="0">
                <a:effectLst>
                  <a:glow rad="101600">
                    <a:srgbClr val="C00000">
                      <a:alpha val="60000"/>
                    </a:srgbClr>
                  </a:glow>
                  <a:outerShdw blurRad="38100" dist="38100" dir="2700000" algn="tl">
                    <a:srgbClr val="000000">
                      <a:alpha val="43137"/>
                    </a:srgbClr>
                  </a:outerShdw>
                </a:effectLst>
              </a:rPr>
              <a:t>Oiseaux</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Fantômes</a:t>
            </a:r>
            <a:r>
              <a:rPr lang="es-ES" i="1" dirty="0" smtClean="0">
                <a:effectLst>
                  <a:glow rad="101600">
                    <a:srgbClr val="C00000">
                      <a:alpha val="60000"/>
                    </a:srgbClr>
                  </a:glow>
                  <a:outerShdw blurRad="38100" dist="38100" dir="2700000" algn="tl">
                    <a:srgbClr val="000000">
                      <a:alpha val="43137"/>
                    </a:srgbClr>
                  </a:outerShdw>
                </a:effectLst>
              </a:rPr>
              <a:t>», en el que los protagonistas son también las aves.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prism isContent="1"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blinds(horizontal)">
                                      <p:cBhvr>
                                        <p:cTn id="7" dur="5000"/>
                                        <p:tgtEl>
                                          <p:spTgt spid="28674"/>
                                        </p:tgtEl>
                                      </p:cBhvr>
                                    </p:animEffect>
                                  </p:childTnLst>
                                </p:cTn>
                              </p:par>
                              <p:par>
                                <p:cTn id="8" presetID="23" presetClass="entr" presetSubtype="272" fill="hold" nodeType="withEffect">
                                  <p:stCondLst>
                                    <p:cond delay="0"/>
                                  </p:stCondLst>
                                  <p:childTnLst>
                                    <p:set>
                                      <p:cBhvr>
                                        <p:cTn id="9" dur="1" fill="hold">
                                          <p:stCondLst>
                                            <p:cond delay="0"/>
                                          </p:stCondLst>
                                        </p:cTn>
                                        <p:tgtEl>
                                          <p:spTgt spid="28674"/>
                                        </p:tgtEl>
                                        <p:attrNameLst>
                                          <p:attrName>style.visibility</p:attrName>
                                        </p:attrNameLst>
                                      </p:cBhvr>
                                      <p:to>
                                        <p:strVal val="visible"/>
                                      </p:to>
                                    </p:set>
                                    <p:anim calcmode="lin" valueType="num">
                                      <p:cBhvr>
                                        <p:cTn id="10" dur="5000" fill="hold"/>
                                        <p:tgtEl>
                                          <p:spTgt spid="28674"/>
                                        </p:tgtEl>
                                        <p:attrNameLst>
                                          <p:attrName>ppt_w</p:attrName>
                                        </p:attrNameLst>
                                      </p:cBhvr>
                                      <p:tavLst>
                                        <p:tav tm="0">
                                          <p:val>
                                            <p:strVal val="2/3*#ppt_w"/>
                                          </p:val>
                                        </p:tav>
                                        <p:tav tm="100000">
                                          <p:val>
                                            <p:strVal val="#ppt_w"/>
                                          </p:val>
                                        </p:tav>
                                      </p:tavLst>
                                    </p:anim>
                                    <p:anim calcmode="lin" valueType="num">
                                      <p:cBhvr>
                                        <p:cTn id="11" dur="5000" fill="hold"/>
                                        <p:tgtEl>
                                          <p:spTgt spid="28674"/>
                                        </p:tgtEl>
                                        <p:attrNameLst>
                                          <p:attrName>ppt_h</p:attrName>
                                        </p:attrNameLst>
                                      </p:cBhvr>
                                      <p:tavLst>
                                        <p:tav tm="0">
                                          <p:val>
                                            <p:strVal val="2/3*#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blinds(vertical)">
                                      <p:cBhvr>
                                        <p:cTn id="14" dur="5000"/>
                                        <p:tgtEl>
                                          <p:spTgt spid="11"/>
                                        </p:tgtEl>
                                      </p:cBhvr>
                                    </p:animEffect>
                                  </p:childTnLst>
                                </p:cTn>
                              </p:par>
                              <p:par>
                                <p:cTn id="15" presetID="23" presetClass="entr" presetSubtype="272"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0" fill="hold"/>
                                        <p:tgtEl>
                                          <p:spTgt spid="11"/>
                                        </p:tgtEl>
                                        <p:attrNameLst>
                                          <p:attrName>ppt_w</p:attrName>
                                        </p:attrNameLst>
                                      </p:cBhvr>
                                      <p:tavLst>
                                        <p:tav tm="0">
                                          <p:val>
                                            <p:strVal val="2/3*#ppt_w"/>
                                          </p:val>
                                        </p:tav>
                                        <p:tav tm="100000">
                                          <p:val>
                                            <p:strVal val="#ppt_w"/>
                                          </p:val>
                                        </p:tav>
                                      </p:tavLst>
                                    </p:anim>
                                    <p:anim calcmode="lin" valueType="num">
                                      <p:cBhvr>
                                        <p:cTn id="18" dur="5000" fill="hold"/>
                                        <p:tgtEl>
                                          <p:spTgt spid="11"/>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Elipse"/>
          <p:cNvSpPr/>
          <p:nvPr/>
        </p:nvSpPr>
        <p:spPr>
          <a:xfrm>
            <a:off x="214313" y="0"/>
            <a:ext cx="1357312" cy="57150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Elipse"/>
          <p:cNvSpPr/>
          <p:nvPr/>
        </p:nvSpPr>
        <p:spPr>
          <a:xfrm>
            <a:off x="1857375" y="0"/>
            <a:ext cx="1357313" cy="57150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BORA-BORA,.pn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Elipse"/>
          <p:cNvSpPr/>
          <p:nvPr/>
        </p:nvSpPr>
        <p:spPr>
          <a:xfrm>
            <a:off x="0" y="0"/>
            <a:ext cx="1143000" cy="5715000"/>
          </a:xfrm>
          <a:prstGeom prst="ellipse">
            <a:avLst/>
          </a:prstGeom>
          <a:solidFill>
            <a:schemeClr val="tx2">
              <a:lumMod val="25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Elipse"/>
          <p:cNvSpPr/>
          <p:nvPr/>
        </p:nvSpPr>
        <p:spPr>
          <a:xfrm>
            <a:off x="1143000" y="0"/>
            <a:ext cx="1143000" cy="57150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Elipse"/>
          <p:cNvSpPr/>
          <p:nvPr/>
        </p:nvSpPr>
        <p:spPr>
          <a:xfrm>
            <a:off x="2286000" y="0"/>
            <a:ext cx="1143000" cy="57150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Elipse"/>
          <p:cNvSpPr/>
          <p:nvPr/>
        </p:nvSpPr>
        <p:spPr>
          <a:xfrm>
            <a:off x="3429000" y="0"/>
            <a:ext cx="1143000" cy="57150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Elipse"/>
          <p:cNvSpPr/>
          <p:nvPr/>
        </p:nvSpPr>
        <p:spPr>
          <a:xfrm>
            <a:off x="4572000" y="0"/>
            <a:ext cx="1143000" cy="57150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Elipse"/>
          <p:cNvSpPr/>
          <p:nvPr/>
        </p:nvSpPr>
        <p:spPr>
          <a:xfrm>
            <a:off x="5715000" y="0"/>
            <a:ext cx="1143000" cy="57150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Elipse"/>
          <p:cNvSpPr/>
          <p:nvPr/>
        </p:nvSpPr>
        <p:spPr>
          <a:xfrm>
            <a:off x="6858000" y="0"/>
            <a:ext cx="1143000" cy="57150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Elipse"/>
          <p:cNvSpPr/>
          <p:nvPr/>
        </p:nvSpPr>
        <p:spPr>
          <a:xfrm>
            <a:off x="8001000" y="0"/>
            <a:ext cx="1143000" cy="57150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Elipse"/>
          <p:cNvSpPr/>
          <p:nvPr/>
        </p:nvSpPr>
        <p:spPr>
          <a:xfrm>
            <a:off x="1143000" y="0"/>
            <a:ext cx="1143000" cy="5715000"/>
          </a:xfrm>
          <a:prstGeom prst="ellipse">
            <a:avLst/>
          </a:prstGeom>
          <a:solidFill>
            <a:schemeClr val="tx2">
              <a:lumMod val="90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Elipse"/>
          <p:cNvSpPr/>
          <p:nvPr/>
        </p:nvSpPr>
        <p:spPr>
          <a:xfrm>
            <a:off x="2286000" y="0"/>
            <a:ext cx="1143000" cy="5715000"/>
          </a:xfrm>
          <a:prstGeom prst="ellipse">
            <a:avLst/>
          </a:prstGeom>
          <a:solidFill>
            <a:schemeClr val="tx2">
              <a:lumMod val="25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Elipse"/>
          <p:cNvSpPr/>
          <p:nvPr/>
        </p:nvSpPr>
        <p:spPr>
          <a:xfrm>
            <a:off x="3429000" y="0"/>
            <a:ext cx="1143000" cy="5715000"/>
          </a:xfrm>
          <a:prstGeom prst="ellipse">
            <a:avLst/>
          </a:prstGeom>
          <a:solidFill>
            <a:schemeClr val="tx2">
              <a:lumMod val="90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Elipse"/>
          <p:cNvSpPr/>
          <p:nvPr/>
        </p:nvSpPr>
        <p:spPr>
          <a:xfrm>
            <a:off x="4572000" y="0"/>
            <a:ext cx="1143000" cy="5715000"/>
          </a:xfrm>
          <a:prstGeom prst="ellipse">
            <a:avLst/>
          </a:prstGeom>
          <a:solidFill>
            <a:schemeClr val="tx2">
              <a:lumMod val="25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Elipse"/>
          <p:cNvSpPr/>
          <p:nvPr/>
        </p:nvSpPr>
        <p:spPr>
          <a:xfrm>
            <a:off x="5715000" y="0"/>
            <a:ext cx="1143000" cy="5715000"/>
          </a:xfrm>
          <a:prstGeom prst="ellipse">
            <a:avLst/>
          </a:prstGeom>
          <a:solidFill>
            <a:schemeClr val="tx2">
              <a:lumMod val="90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Elipse"/>
          <p:cNvSpPr/>
          <p:nvPr/>
        </p:nvSpPr>
        <p:spPr>
          <a:xfrm>
            <a:off x="6858000" y="0"/>
            <a:ext cx="1143000" cy="5715000"/>
          </a:xfrm>
          <a:prstGeom prst="ellipse">
            <a:avLst/>
          </a:prstGeom>
          <a:solidFill>
            <a:schemeClr val="tx2">
              <a:lumMod val="25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Elipse"/>
          <p:cNvSpPr/>
          <p:nvPr/>
        </p:nvSpPr>
        <p:spPr>
          <a:xfrm>
            <a:off x="8001000" y="0"/>
            <a:ext cx="1143000" cy="5715000"/>
          </a:xfrm>
          <a:prstGeom prst="ellipse">
            <a:avLst/>
          </a:prstGeom>
          <a:solidFill>
            <a:schemeClr val="tx2">
              <a:lumMod val="90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CuadroTexto"/>
          <p:cNvSpPr txBox="1"/>
          <p:nvPr/>
        </p:nvSpPr>
        <p:spPr>
          <a:xfrm>
            <a:off x="467544" y="4657700"/>
            <a:ext cx="8280920" cy="923330"/>
          </a:xfrm>
          <a:prstGeom prst="rect">
            <a:avLst/>
          </a:prstGeom>
          <a:noFill/>
        </p:spPr>
        <p:txBody>
          <a:bodyPr wrap="square" rtlCol="0">
            <a:spAutoFit/>
          </a:bodyPr>
          <a:lstStyle/>
          <a:p>
            <a:pPr fontAlgn="ctr"/>
            <a:r>
              <a:rPr lang="es-ES" i="1" dirty="0" smtClean="0">
                <a:effectLst>
                  <a:glow rad="101600">
                    <a:srgbClr val="C00000">
                      <a:alpha val="60000"/>
                    </a:srgbClr>
                  </a:glow>
                  <a:outerShdw blurRad="38100" dist="38100" dir="2700000" algn="tl">
                    <a:srgbClr val="000000">
                      <a:alpha val="43137"/>
                    </a:srgbClr>
                  </a:outerShdw>
                </a:effectLst>
              </a:rPr>
              <a:t>Además de las aves, el espectáculo cuenta con actores y actrices, música, vestuario y efectos especiales. El espectáculo busca enseñar sobre la biología de las aves y el arte de la cetrería, fomentando el respeto por la biodiversidad.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prism dir="r" isContent="1"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4/3*#ppt_w"/>
                                          </p:val>
                                        </p:tav>
                                        <p:tav tm="100000">
                                          <p:val>
                                            <p:strVal val="#ppt_w"/>
                                          </p:val>
                                        </p:tav>
                                      </p:tavLst>
                                    </p:anim>
                                    <p:anim calcmode="lin" valueType="num">
                                      <p:cBhvr>
                                        <p:cTn id="8" dur="5000" fill="hold"/>
                                        <p:tgtEl>
                                          <p:spTgt spid="8"/>
                                        </p:tgtEl>
                                        <p:attrNameLst>
                                          <p:attrName>ppt_h</p:attrName>
                                        </p:attrNameLst>
                                      </p:cBhvr>
                                      <p:tavLst>
                                        <p:tav tm="0">
                                          <p:val>
                                            <p:strVal val="4/3*#ppt_h"/>
                                          </p:val>
                                        </p:tav>
                                        <p:tav tm="100000">
                                          <p:val>
                                            <p:strVal val="#ppt_h"/>
                                          </p:val>
                                        </p:tav>
                                      </p:tavLst>
                                    </p:anim>
                                  </p:childTnLst>
                                </p:cTn>
                              </p:par>
                              <p:par>
                                <p:cTn id="9" presetID="6" presetClass="exit" presetSubtype="32" fill="hold" grpId="1" nodeType="withEffect">
                                  <p:stCondLst>
                                    <p:cond delay="0"/>
                                  </p:stCondLst>
                                  <p:childTnLst>
                                    <p:animEffect transition="out" filter="circle(out)">
                                      <p:cBhvr>
                                        <p:cTn id="10" dur="5000"/>
                                        <p:tgtEl>
                                          <p:spTgt spid="8"/>
                                        </p:tgtEl>
                                      </p:cBhvr>
                                    </p:animEffect>
                                    <p:set>
                                      <p:cBhvr>
                                        <p:cTn id="11" dur="1" fill="hold">
                                          <p:stCondLst>
                                            <p:cond delay="4999"/>
                                          </p:stCondLst>
                                        </p:cTn>
                                        <p:tgtEl>
                                          <p:spTgt spid="8"/>
                                        </p:tgtEl>
                                        <p:attrNameLst>
                                          <p:attrName>style.visibility</p:attrName>
                                        </p:attrNameLst>
                                      </p:cBhvr>
                                      <p:to>
                                        <p:strVal val="hidden"/>
                                      </p:to>
                                    </p:set>
                                  </p:childTnLst>
                                </p:cTn>
                              </p:par>
                              <p:par>
                                <p:cTn id="12" presetID="23" presetClass="entr" presetSubtype="28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5000" fill="hold"/>
                                        <p:tgtEl>
                                          <p:spTgt spid="16"/>
                                        </p:tgtEl>
                                        <p:attrNameLst>
                                          <p:attrName>ppt_w</p:attrName>
                                        </p:attrNameLst>
                                      </p:cBhvr>
                                      <p:tavLst>
                                        <p:tav tm="0">
                                          <p:val>
                                            <p:strVal val="4/3*#ppt_w"/>
                                          </p:val>
                                        </p:tav>
                                        <p:tav tm="100000">
                                          <p:val>
                                            <p:strVal val="#ppt_w"/>
                                          </p:val>
                                        </p:tav>
                                      </p:tavLst>
                                    </p:anim>
                                    <p:anim calcmode="lin" valueType="num">
                                      <p:cBhvr>
                                        <p:cTn id="15" dur="5000" fill="hold"/>
                                        <p:tgtEl>
                                          <p:spTgt spid="16"/>
                                        </p:tgtEl>
                                        <p:attrNameLst>
                                          <p:attrName>ppt_h</p:attrName>
                                        </p:attrNameLst>
                                      </p:cBhvr>
                                      <p:tavLst>
                                        <p:tav tm="0">
                                          <p:val>
                                            <p:strVal val="4/3*#ppt_h"/>
                                          </p:val>
                                        </p:tav>
                                        <p:tav tm="100000">
                                          <p:val>
                                            <p:strVal val="#ppt_h"/>
                                          </p:val>
                                        </p:tav>
                                      </p:tavLst>
                                    </p:anim>
                                  </p:childTnLst>
                                </p:cTn>
                              </p:par>
                              <p:par>
                                <p:cTn id="16" presetID="6" presetClass="exit" presetSubtype="32" fill="hold" grpId="1" nodeType="withEffect">
                                  <p:stCondLst>
                                    <p:cond delay="0"/>
                                  </p:stCondLst>
                                  <p:childTnLst>
                                    <p:animEffect transition="out" filter="circle(out)">
                                      <p:cBhvr>
                                        <p:cTn id="17" dur="5000"/>
                                        <p:tgtEl>
                                          <p:spTgt spid="16"/>
                                        </p:tgtEl>
                                      </p:cBhvr>
                                    </p:animEffect>
                                    <p:set>
                                      <p:cBhvr>
                                        <p:cTn id="18" dur="1" fill="hold">
                                          <p:stCondLst>
                                            <p:cond delay="4999"/>
                                          </p:stCondLst>
                                        </p:cTn>
                                        <p:tgtEl>
                                          <p:spTgt spid="16"/>
                                        </p:tgtEl>
                                        <p:attrNameLst>
                                          <p:attrName>style.visibility</p:attrName>
                                        </p:attrNameLst>
                                      </p:cBhvr>
                                      <p:to>
                                        <p:strVal val="hidden"/>
                                      </p:to>
                                    </p:set>
                                  </p:childTnLst>
                                </p:cTn>
                              </p:par>
                              <p:par>
                                <p:cTn id="19" presetID="23" presetClass="entr" presetSubtype="288"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0" fill="hold"/>
                                        <p:tgtEl>
                                          <p:spTgt spid="17"/>
                                        </p:tgtEl>
                                        <p:attrNameLst>
                                          <p:attrName>ppt_w</p:attrName>
                                        </p:attrNameLst>
                                      </p:cBhvr>
                                      <p:tavLst>
                                        <p:tav tm="0">
                                          <p:val>
                                            <p:strVal val="4/3*#ppt_w"/>
                                          </p:val>
                                        </p:tav>
                                        <p:tav tm="100000">
                                          <p:val>
                                            <p:strVal val="#ppt_w"/>
                                          </p:val>
                                        </p:tav>
                                      </p:tavLst>
                                    </p:anim>
                                    <p:anim calcmode="lin" valueType="num">
                                      <p:cBhvr>
                                        <p:cTn id="22" dur="5000" fill="hold"/>
                                        <p:tgtEl>
                                          <p:spTgt spid="17"/>
                                        </p:tgtEl>
                                        <p:attrNameLst>
                                          <p:attrName>ppt_h</p:attrName>
                                        </p:attrNameLst>
                                      </p:cBhvr>
                                      <p:tavLst>
                                        <p:tav tm="0">
                                          <p:val>
                                            <p:strVal val="4/3*#ppt_h"/>
                                          </p:val>
                                        </p:tav>
                                        <p:tav tm="100000">
                                          <p:val>
                                            <p:strVal val="#ppt_h"/>
                                          </p:val>
                                        </p:tav>
                                      </p:tavLst>
                                    </p:anim>
                                  </p:childTnLst>
                                </p:cTn>
                              </p:par>
                              <p:par>
                                <p:cTn id="23" presetID="6" presetClass="exit" presetSubtype="32" fill="hold" grpId="1" nodeType="withEffect">
                                  <p:stCondLst>
                                    <p:cond delay="0"/>
                                  </p:stCondLst>
                                  <p:childTnLst>
                                    <p:animEffect transition="out" filter="circle(out)">
                                      <p:cBhvr>
                                        <p:cTn id="24" dur="5000"/>
                                        <p:tgtEl>
                                          <p:spTgt spid="17"/>
                                        </p:tgtEl>
                                      </p:cBhvr>
                                    </p:animEffect>
                                    <p:set>
                                      <p:cBhvr>
                                        <p:cTn id="25" dur="1" fill="hold">
                                          <p:stCondLst>
                                            <p:cond delay="4999"/>
                                          </p:stCondLst>
                                        </p:cTn>
                                        <p:tgtEl>
                                          <p:spTgt spid="17"/>
                                        </p:tgtEl>
                                        <p:attrNameLst>
                                          <p:attrName>style.visibility</p:attrName>
                                        </p:attrNameLst>
                                      </p:cBhvr>
                                      <p:to>
                                        <p:strVal val="hidden"/>
                                      </p:to>
                                    </p:set>
                                  </p:childTnLst>
                                </p:cTn>
                              </p:par>
                              <p:par>
                                <p:cTn id="26" presetID="23" presetClass="entr" presetSubtype="288"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0" fill="hold"/>
                                        <p:tgtEl>
                                          <p:spTgt spid="18"/>
                                        </p:tgtEl>
                                        <p:attrNameLst>
                                          <p:attrName>ppt_w</p:attrName>
                                        </p:attrNameLst>
                                      </p:cBhvr>
                                      <p:tavLst>
                                        <p:tav tm="0">
                                          <p:val>
                                            <p:strVal val="4/3*#ppt_w"/>
                                          </p:val>
                                        </p:tav>
                                        <p:tav tm="100000">
                                          <p:val>
                                            <p:strVal val="#ppt_w"/>
                                          </p:val>
                                        </p:tav>
                                      </p:tavLst>
                                    </p:anim>
                                    <p:anim calcmode="lin" valueType="num">
                                      <p:cBhvr>
                                        <p:cTn id="29" dur="5000" fill="hold"/>
                                        <p:tgtEl>
                                          <p:spTgt spid="18"/>
                                        </p:tgtEl>
                                        <p:attrNameLst>
                                          <p:attrName>ppt_h</p:attrName>
                                        </p:attrNameLst>
                                      </p:cBhvr>
                                      <p:tavLst>
                                        <p:tav tm="0">
                                          <p:val>
                                            <p:strVal val="4/3*#ppt_h"/>
                                          </p:val>
                                        </p:tav>
                                        <p:tav tm="100000">
                                          <p:val>
                                            <p:strVal val="#ppt_h"/>
                                          </p:val>
                                        </p:tav>
                                      </p:tavLst>
                                    </p:anim>
                                  </p:childTnLst>
                                </p:cTn>
                              </p:par>
                              <p:par>
                                <p:cTn id="30" presetID="6" presetClass="exit" presetSubtype="32" fill="hold" grpId="1" nodeType="withEffect">
                                  <p:stCondLst>
                                    <p:cond delay="0"/>
                                  </p:stCondLst>
                                  <p:childTnLst>
                                    <p:animEffect transition="out" filter="circle(out)">
                                      <p:cBhvr>
                                        <p:cTn id="31" dur="5000"/>
                                        <p:tgtEl>
                                          <p:spTgt spid="18"/>
                                        </p:tgtEl>
                                      </p:cBhvr>
                                    </p:animEffect>
                                    <p:set>
                                      <p:cBhvr>
                                        <p:cTn id="32" dur="1" fill="hold">
                                          <p:stCondLst>
                                            <p:cond delay="4999"/>
                                          </p:stCondLst>
                                        </p:cTn>
                                        <p:tgtEl>
                                          <p:spTgt spid="18"/>
                                        </p:tgtEl>
                                        <p:attrNameLst>
                                          <p:attrName>style.visibility</p:attrName>
                                        </p:attrNameLst>
                                      </p:cBhvr>
                                      <p:to>
                                        <p:strVal val="hidden"/>
                                      </p:to>
                                    </p:set>
                                  </p:childTnLst>
                                </p:cTn>
                              </p:par>
                              <p:par>
                                <p:cTn id="33" presetID="23" presetClass="entr" presetSubtype="288"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0" fill="hold"/>
                                        <p:tgtEl>
                                          <p:spTgt spid="19"/>
                                        </p:tgtEl>
                                        <p:attrNameLst>
                                          <p:attrName>ppt_w</p:attrName>
                                        </p:attrNameLst>
                                      </p:cBhvr>
                                      <p:tavLst>
                                        <p:tav tm="0">
                                          <p:val>
                                            <p:strVal val="4/3*#ppt_w"/>
                                          </p:val>
                                        </p:tav>
                                        <p:tav tm="100000">
                                          <p:val>
                                            <p:strVal val="#ppt_w"/>
                                          </p:val>
                                        </p:tav>
                                      </p:tavLst>
                                    </p:anim>
                                    <p:anim calcmode="lin" valueType="num">
                                      <p:cBhvr>
                                        <p:cTn id="36" dur="5000" fill="hold"/>
                                        <p:tgtEl>
                                          <p:spTgt spid="19"/>
                                        </p:tgtEl>
                                        <p:attrNameLst>
                                          <p:attrName>ppt_h</p:attrName>
                                        </p:attrNameLst>
                                      </p:cBhvr>
                                      <p:tavLst>
                                        <p:tav tm="0">
                                          <p:val>
                                            <p:strVal val="4/3*#ppt_h"/>
                                          </p:val>
                                        </p:tav>
                                        <p:tav tm="100000">
                                          <p:val>
                                            <p:strVal val="#ppt_h"/>
                                          </p:val>
                                        </p:tav>
                                      </p:tavLst>
                                    </p:anim>
                                  </p:childTnLst>
                                </p:cTn>
                              </p:par>
                              <p:par>
                                <p:cTn id="37" presetID="6" presetClass="exit" presetSubtype="32" fill="hold" grpId="1" nodeType="withEffect">
                                  <p:stCondLst>
                                    <p:cond delay="0"/>
                                  </p:stCondLst>
                                  <p:childTnLst>
                                    <p:animEffect transition="out" filter="circle(out)">
                                      <p:cBhvr>
                                        <p:cTn id="38" dur="5000"/>
                                        <p:tgtEl>
                                          <p:spTgt spid="19"/>
                                        </p:tgtEl>
                                      </p:cBhvr>
                                    </p:animEffect>
                                    <p:set>
                                      <p:cBhvr>
                                        <p:cTn id="39" dur="1" fill="hold">
                                          <p:stCondLst>
                                            <p:cond delay="4999"/>
                                          </p:stCondLst>
                                        </p:cTn>
                                        <p:tgtEl>
                                          <p:spTgt spid="19"/>
                                        </p:tgtEl>
                                        <p:attrNameLst>
                                          <p:attrName>style.visibility</p:attrName>
                                        </p:attrNameLst>
                                      </p:cBhvr>
                                      <p:to>
                                        <p:strVal val="hidden"/>
                                      </p:to>
                                    </p:set>
                                  </p:childTnLst>
                                </p:cTn>
                              </p:par>
                              <p:par>
                                <p:cTn id="40" presetID="23" presetClass="entr" presetSubtype="288"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p:cTn id="42" dur="5000" fill="hold"/>
                                        <p:tgtEl>
                                          <p:spTgt spid="20"/>
                                        </p:tgtEl>
                                        <p:attrNameLst>
                                          <p:attrName>ppt_w</p:attrName>
                                        </p:attrNameLst>
                                      </p:cBhvr>
                                      <p:tavLst>
                                        <p:tav tm="0">
                                          <p:val>
                                            <p:strVal val="4/3*#ppt_w"/>
                                          </p:val>
                                        </p:tav>
                                        <p:tav tm="100000">
                                          <p:val>
                                            <p:strVal val="#ppt_w"/>
                                          </p:val>
                                        </p:tav>
                                      </p:tavLst>
                                    </p:anim>
                                    <p:anim calcmode="lin" valueType="num">
                                      <p:cBhvr>
                                        <p:cTn id="43" dur="5000" fill="hold"/>
                                        <p:tgtEl>
                                          <p:spTgt spid="20"/>
                                        </p:tgtEl>
                                        <p:attrNameLst>
                                          <p:attrName>ppt_h</p:attrName>
                                        </p:attrNameLst>
                                      </p:cBhvr>
                                      <p:tavLst>
                                        <p:tav tm="0">
                                          <p:val>
                                            <p:strVal val="4/3*#ppt_h"/>
                                          </p:val>
                                        </p:tav>
                                        <p:tav tm="100000">
                                          <p:val>
                                            <p:strVal val="#ppt_h"/>
                                          </p:val>
                                        </p:tav>
                                      </p:tavLst>
                                    </p:anim>
                                  </p:childTnLst>
                                </p:cTn>
                              </p:par>
                              <p:par>
                                <p:cTn id="44" presetID="6" presetClass="exit" presetSubtype="32" fill="hold" grpId="1" nodeType="withEffect">
                                  <p:stCondLst>
                                    <p:cond delay="0"/>
                                  </p:stCondLst>
                                  <p:childTnLst>
                                    <p:animEffect transition="out" filter="circle(out)">
                                      <p:cBhvr>
                                        <p:cTn id="45" dur="5000"/>
                                        <p:tgtEl>
                                          <p:spTgt spid="20"/>
                                        </p:tgtEl>
                                      </p:cBhvr>
                                    </p:animEffect>
                                    <p:set>
                                      <p:cBhvr>
                                        <p:cTn id="46" dur="1" fill="hold">
                                          <p:stCondLst>
                                            <p:cond delay="4999"/>
                                          </p:stCondLst>
                                        </p:cTn>
                                        <p:tgtEl>
                                          <p:spTgt spid="20"/>
                                        </p:tgtEl>
                                        <p:attrNameLst>
                                          <p:attrName>style.visibility</p:attrName>
                                        </p:attrNameLst>
                                      </p:cBhvr>
                                      <p:to>
                                        <p:strVal val="hidden"/>
                                      </p:to>
                                    </p:set>
                                  </p:childTnLst>
                                </p:cTn>
                              </p:par>
                              <p:par>
                                <p:cTn id="47" presetID="23" presetClass="entr" presetSubtype="288"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5000" fill="hold"/>
                                        <p:tgtEl>
                                          <p:spTgt spid="21"/>
                                        </p:tgtEl>
                                        <p:attrNameLst>
                                          <p:attrName>ppt_w</p:attrName>
                                        </p:attrNameLst>
                                      </p:cBhvr>
                                      <p:tavLst>
                                        <p:tav tm="0">
                                          <p:val>
                                            <p:strVal val="4/3*#ppt_w"/>
                                          </p:val>
                                        </p:tav>
                                        <p:tav tm="100000">
                                          <p:val>
                                            <p:strVal val="#ppt_w"/>
                                          </p:val>
                                        </p:tav>
                                      </p:tavLst>
                                    </p:anim>
                                    <p:anim calcmode="lin" valueType="num">
                                      <p:cBhvr>
                                        <p:cTn id="50" dur="5000" fill="hold"/>
                                        <p:tgtEl>
                                          <p:spTgt spid="21"/>
                                        </p:tgtEl>
                                        <p:attrNameLst>
                                          <p:attrName>ppt_h</p:attrName>
                                        </p:attrNameLst>
                                      </p:cBhvr>
                                      <p:tavLst>
                                        <p:tav tm="0">
                                          <p:val>
                                            <p:strVal val="4/3*#ppt_h"/>
                                          </p:val>
                                        </p:tav>
                                        <p:tav tm="100000">
                                          <p:val>
                                            <p:strVal val="#ppt_h"/>
                                          </p:val>
                                        </p:tav>
                                      </p:tavLst>
                                    </p:anim>
                                  </p:childTnLst>
                                </p:cTn>
                              </p:par>
                              <p:par>
                                <p:cTn id="51" presetID="6" presetClass="exit" presetSubtype="32" fill="hold" grpId="1" nodeType="withEffect">
                                  <p:stCondLst>
                                    <p:cond delay="0"/>
                                  </p:stCondLst>
                                  <p:childTnLst>
                                    <p:animEffect transition="out" filter="circle(out)">
                                      <p:cBhvr>
                                        <p:cTn id="52" dur="5000"/>
                                        <p:tgtEl>
                                          <p:spTgt spid="21"/>
                                        </p:tgtEl>
                                      </p:cBhvr>
                                    </p:animEffect>
                                    <p:set>
                                      <p:cBhvr>
                                        <p:cTn id="53" dur="1" fill="hold">
                                          <p:stCondLst>
                                            <p:cond delay="4999"/>
                                          </p:stCondLst>
                                        </p:cTn>
                                        <p:tgtEl>
                                          <p:spTgt spid="21"/>
                                        </p:tgtEl>
                                        <p:attrNameLst>
                                          <p:attrName>style.visibility</p:attrName>
                                        </p:attrNameLst>
                                      </p:cBhvr>
                                      <p:to>
                                        <p:strVal val="hidden"/>
                                      </p:to>
                                    </p:set>
                                  </p:childTnLst>
                                </p:cTn>
                              </p:par>
                              <p:par>
                                <p:cTn id="54" presetID="23" presetClass="entr" presetSubtype="288" fill="hold" grpId="0" nodeType="with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5000" fill="hold"/>
                                        <p:tgtEl>
                                          <p:spTgt spid="22"/>
                                        </p:tgtEl>
                                        <p:attrNameLst>
                                          <p:attrName>ppt_w</p:attrName>
                                        </p:attrNameLst>
                                      </p:cBhvr>
                                      <p:tavLst>
                                        <p:tav tm="0">
                                          <p:val>
                                            <p:strVal val="4/3*#ppt_w"/>
                                          </p:val>
                                        </p:tav>
                                        <p:tav tm="100000">
                                          <p:val>
                                            <p:strVal val="#ppt_w"/>
                                          </p:val>
                                        </p:tav>
                                      </p:tavLst>
                                    </p:anim>
                                    <p:anim calcmode="lin" valueType="num">
                                      <p:cBhvr>
                                        <p:cTn id="57" dur="5000" fill="hold"/>
                                        <p:tgtEl>
                                          <p:spTgt spid="22"/>
                                        </p:tgtEl>
                                        <p:attrNameLst>
                                          <p:attrName>ppt_h</p:attrName>
                                        </p:attrNameLst>
                                      </p:cBhvr>
                                      <p:tavLst>
                                        <p:tav tm="0">
                                          <p:val>
                                            <p:strVal val="4/3*#ppt_h"/>
                                          </p:val>
                                        </p:tav>
                                        <p:tav tm="100000">
                                          <p:val>
                                            <p:strVal val="#ppt_h"/>
                                          </p:val>
                                        </p:tav>
                                      </p:tavLst>
                                    </p:anim>
                                  </p:childTnLst>
                                </p:cTn>
                              </p:par>
                              <p:par>
                                <p:cTn id="58" presetID="6" presetClass="exit" presetSubtype="32" fill="hold" grpId="1" nodeType="withEffect">
                                  <p:stCondLst>
                                    <p:cond delay="0"/>
                                  </p:stCondLst>
                                  <p:childTnLst>
                                    <p:animEffect transition="out" filter="circle(out)">
                                      <p:cBhvr>
                                        <p:cTn id="59" dur="5000"/>
                                        <p:tgtEl>
                                          <p:spTgt spid="22"/>
                                        </p:tgtEl>
                                      </p:cBhvr>
                                    </p:animEffect>
                                    <p:set>
                                      <p:cBhvr>
                                        <p:cTn id="60" dur="1" fill="hold">
                                          <p:stCondLst>
                                            <p:cond delay="4999"/>
                                          </p:stCondLst>
                                        </p:cTn>
                                        <p:tgtEl>
                                          <p:spTgt spid="22"/>
                                        </p:tgtEl>
                                        <p:attrNameLst>
                                          <p:attrName>style.visibility</p:attrName>
                                        </p:attrNameLst>
                                      </p:cBhvr>
                                      <p:to>
                                        <p:strVal val="hidden"/>
                                      </p:to>
                                    </p:set>
                                  </p:childTnLst>
                                </p:cTn>
                              </p:par>
                              <p:par>
                                <p:cTn id="61" presetID="23" presetClass="entr" presetSubtype="288"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5000" fill="hold"/>
                                        <p:tgtEl>
                                          <p:spTgt spid="7"/>
                                        </p:tgtEl>
                                        <p:attrNameLst>
                                          <p:attrName>ppt_w</p:attrName>
                                        </p:attrNameLst>
                                      </p:cBhvr>
                                      <p:tavLst>
                                        <p:tav tm="0">
                                          <p:val>
                                            <p:strVal val="4/3*#ppt_w"/>
                                          </p:val>
                                        </p:tav>
                                        <p:tav tm="100000">
                                          <p:val>
                                            <p:strVal val="#ppt_w"/>
                                          </p:val>
                                        </p:tav>
                                      </p:tavLst>
                                    </p:anim>
                                    <p:anim calcmode="lin" valueType="num">
                                      <p:cBhvr>
                                        <p:cTn id="64" dur="5000" fill="hold"/>
                                        <p:tgtEl>
                                          <p:spTgt spid="7"/>
                                        </p:tgtEl>
                                        <p:attrNameLst>
                                          <p:attrName>ppt_h</p:attrName>
                                        </p:attrNameLst>
                                      </p:cBhvr>
                                      <p:tavLst>
                                        <p:tav tm="0">
                                          <p:val>
                                            <p:strVal val="4/3*#ppt_h"/>
                                          </p:val>
                                        </p:tav>
                                        <p:tav tm="100000">
                                          <p:val>
                                            <p:strVal val="#ppt_h"/>
                                          </p:val>
                                        </p:tav>
                                      </p:tavLst>
                                    </p:anim>
                                  </p:childTnLst>
                                </p:cTn>
                              </p:par>
                            </p:childTnLst>
                          </p:cTn>
                        </p:par>
                        <p:par>
                          <p:cTn id="65" fill="hold">
                            <p:stCondLst>
                              <p:cond delay="5000"/>
                            </p:stCondLst>
                            <p:childTnLst>
                              <p:par>
                                <p:cTn id="66" presetID="40" presetClass="entr" presetSubtype="0" fill="hold" grpId="0" nodeType="afterEffect">
                                  <p:stCondLst>
                                    <p:cond delay="0"/>
                                  </p:stCondLst>
                                  <p:iterate type="lt">
                                    <p:tmPct val="10000"/>
                                  </p:iterate>
                                  <p:childTnLst>
                                    <p:set>
                                      <p:cBhvr>
                                        <p:cTn id="67" dur="1" fill="hold">
                                          <p:stCondLst>
                                            <p:cond delay="0"/>
                                          </p:stCondLst>
                                        </p:cTn>
                                        <p:tgtEl>
                                          <p:spTgt spid="23"/>
                                        </p:tgtEl>
                                        <p:attrNameLst>
                                          <p:attrName>style.visibility</p:attrName>
                                        </p:attrNameLst>
                                      </p:cBhvr>
                                      <p:to>
                                        <p:strVal val="visible"/>
                                      </p:to>
                                    </p:set>
                                    <p:animEffect transition="in" filter="fade">
                                      <p:cBhvr>
                                        <p:cTn id="68" dur="1000"/>
                                        <p:tgtEl>
                                          <p:spTgt spid="23"/>
                                        </p:tgtEl>
                                      </p:cBhvr>
                                    </p:animEffect>
                                    <p:anim calcmode="lin" valueType="num">
                                      <p:cBhvr>
                                        <p:cTn id="69" dur="1000" fill="hold"/>
                                        <p:tgtEl>
                                          <p:spTgt spid="23"/>
                                        </p:tgtEl>
                                        <p:attrNameLst>
                                          <p:attrName>ppt_x</p:attrName>
                                        </p:attrNameLst>
                                      </p:cBhvr>
                                      <p:tavLst>
                                        <p:tav tm="0">
                                          <p:val>
                                            <p:strVal val="#ppt_x-.1"/>
                                          </p:val>
                                        </p:tav>
                                        <p:tav tm="100000">
                                          <p:val>
                                            <p:strVal val="#ppt_x"/>
                                          </p:val>
                                        </p:tav>
                                      </p:tavLst>
                                    </p:anim>
                                    <p:anim calcmode="lin" valueType="num">
                                      <p:cBhvr>
                                        <p:cTn id="7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iebevoll-a20152527.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Liebevoll-a20152527.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79512" y="4657700"/>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Conocer los héroes y las gestas de nuestro pasado es imprescindible para entender la sociedad actual. Con esta actividad, los escolares buscarán de manera autónoma respuestas a diferentes cuestiones históricas plasmadas en el parque.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prism isContent="1"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2/3*#ppt_w"/>
                                          </p:val>
                                        </p:tav>
                                        <p:tav tm="100000">
                                          <p:val>
                                            <p:strVal val="#ppt_w"/>
                                          </p:val>
                                        </p:tav>
                                      </p:tavLst>
                                    </p:anim>
                                    <p:anim calcmode="lin" valueType="num">
                                      <p:cBhvr>
                                        <p:cTn id="15" dur="5000" fill="hold"/>
                                        <p:tgtEl>
                                          <p:spTgt spid="9"/>
                                        </p:tgtEl>
                                        <p:attrNameLst>
                                          <p:attrName>ppt_h</p:attrName>
                                        </p:attrNameLst>
                                      </p:cBhvr>
                                      <p:tavLst>
                                        <p:tav tm="0">
                                          <p:val>
                                            <p:strVal val="2/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Horizontal)">
                                      <p:cBhvr>
                                        <p:cTn id="18" dur="5000"/>
                                        <p:tgtEl>
                                          <p:spTgt spid="9"/>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3 Imagen" descr="4389815077_76d02014c1_b.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3999" cy="5715000"/>
          </a:xfrm>
          <a:prstGeom prst="rect">
            <a:avLst/>
          </a:prstGeom>
          <a:solidFill>
            <a:schemeClr val="tx2">
              <a:lumMod val="9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179512" y="4585692"/>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Cetrería de Reyes. Por ser uno de los espectáculos al aire libre, conviene elegir para este la primera hora, cuando aún el sol no caliente demasiado y se comience la caminata con buen ánimo.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prism dir="r" isContent="1"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diamond(out)">
                                      <p:cBhvr>
                                        <p:cTn id="7" dur="5000"/>
                                        <p:tgtEl>
                                          <p:spTgt spid="29698"/>
                                        </p:tgtEl>
                                      </p:cBhvr>
                                    </p:animEffect>
                                  </p:childTnLst>
                                </p:cTn>
                              </p:par>
                              <p:par>
                                <p:cTn id="8" presetID="19" presetClass="entr" presetSubtype="10" fill="hold" nodeType="withEffect">
                                  <p:stCondLst>
                                    <p:cond delay="0"/>
                                  </p:stCondLst>
                                  <p:childTnLst>
                                    <p:set>
                                      <p:cBhvr>
                                        <p:cTn id="9" dur="1" fill="hold">
                                          <p:stCondLst>
                                            <p:cond delay="0"/>
                                          </p:stCondLst>
                                        </p:cTn>
                                        <p:tgtEl>
                                          <p:spTgt spid="29698"/>
                                        </p:tgtEl>
                                        <p:attrNameLst>
                                          <p:attrName>style.visibility</p:attrName>
                                        </p:attrNameLst>
                                      </p:cBhvr>
                                      <p:to>
                                        <p:strVal val="visible"/>
                                      </p:to>
                                    </p:set>
                                    <p:anim calcmode="lin" valueType="num">
                                      <p:cBhvr>
                                        <p:cTn id="10" dur="5000" fill="hold"/>
                                        <p:tgtEl>
                                          <p:spTgt spid="29698"/>
                                        </p:tgtEl>
                                        <p:attrNameLst>
                                          <p:attrName>ppt_w</p:attrName>
                                        </p:attrNameLst>
                                      </p:cBhvr>
                                      <p:tavLst>
                                        <p:tav tm="0" fmla="#ppt_w*sin(2.5*pi*$)">
                                          <p:val>
                                            <p:fltVal val="0"/>
                                          </p:val>
                                        </p:tav>
                                        <p:tav tm="100000">
                                          <p:val>
                                            <p:fltVal val="1"/>
                                          </p:val>
                                        </p:tav>
                                      </p:tavLst>
                                    </p:anim>
                                    <p:anim calcmode="lin" valueType="num">
                                      <p:cBhvr>
                                        <p:cTn id="11" dur="5000" fill="hold"/>
                                        <p:tgtEl>
                                          <p:spTgt spid="29698"/>
                                        </p:tgtEl>
                                        <p:attrNameLst>
                                          <p:attrName>ppt_h</p:attrName>
                                        </p:attrNameLst>
                                      </p:cBhvr>
                                      <p:tavLst>
                                        <p:tav tm="0">
                                          <p:val>
                                            <p:strVal val="#ppt_h"/>
                                          </p:val>
                                        </p:tav>
                                        <p:tav tm="100000">
                                          <p:val>
                                            <p:strVal val="#ppt_h"/>
                                          </p:val>
                                        </p:tav>
                                      </p:tavLst>
                                    </p:anim>
                                  </p:childTnLst>
                                </p:cTn>
                              </p:par>
                              <p:par>
                                <p:cTn id="12" presetID="19" presetClass="exit" presetSubtype="10" fill="hold" grpId="0" nodeType="withEffect">
                                  <p:stCondLst>
                                    <p:cond delay="0"/>
                                  </p:stCondLst>
                                  <p:childTnLst>
                                    <p:anim calcmode="lin" valueType="num">
                                      <p:cBhvr>
                                        <p:cTn id="13" dur="5000"/>
                                        <p:tgtEl>
                                          <p:spTgt spid="7"/>
                                        </p:tgtEl>
                                        <p:attrNameLst>
                                          <p:attrName>ppt_h</p:attrName>
                                        </p:attrNameLst>
                                      </p:cBhvr>
                                      <p:tavLst>
                                        <p:tav tm="0">
                                          <p:val>
                                            <p:strVal val="ppt_h"/>
                                          </p:val>
                                        </p:tav>
                                        <p:tav tm="100000">
                                          <p:val>
                                            <p:strVal val="ppt_h"/>
                                          </p:val>
                                        </p:tav>
                                      </p:tavLst>
                                    </p:anim>
                                    <p:anim calcmode="lin" valueType="num">
                                      <p:cBhvr>
                                        <p:cTn id="14"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4999"/>
                                          </p:stCondLst>
                                        </p:cTn>
                                        <p:tgtEl>
                                          <p:spTgt spid="7"/>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5000"/>
                                        <p:tgtEl>
                                          <p:spTgt spid="7"/>
                                        </p:tgtEl>
                                      </p:cBhvr>
                                    </p:animEffect>
                                    <p:set>
                                      <p:cBhvr>
                                        <p:cTn id="18" dur="1" fill="hold">
                                          <p:stCondLst>
                                            <p:cond delay="4999"/>
                                          </p:stCondLst>
                                        </p:cTn>
                                        <p:tgtEl>
                                          <p:spTgt spid="7"/>
                                        </p:tgtEl>
                                        <p:attrNameLst>
                                          <p:attrName>style.visibility</p:attrName>
                                        </p:attrNameLst>
                                      </p:cBhvr>
                                      <p:to>
                                        <p:strVal val="hidden"/>
                                      </p:to>
                                    </p:se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as-el-muro-a24280171.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Anillo"/>
          <p:cNvSpPr/>
          <p:nvPr/>
        </p:nvSpPr>
        <p:spPr>
          <a:xfrm>
            <a:off x="2483768" y="769268"/>
            <a:ext cx="4176464" cy="4176464"/>
          </a:xfrm>
          <a:prstGeom prst="donut">
            <a:avLst>
              <a:gd name="adj" fmla="val 14500"/>
            </a:avLst>
          </a:prstGeom>
          <a:blipFill dpi="0" rotWithShape="1">
            <a:blip r:embed="rId2" cstate="print"/>
            <a:srcRect/>
            <a:stretch>
              <a:fillRect/>
            </a:stretch>
          </a:blipFill>
          <a:ln>
            <a:solidFill>
              <a:schemeClr val="bg2">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3059832" y="1345332"/>
            <a:ext cx="3024336" cy="3024336"/>
          </a:xfrm>
          <a:prstGeom prst="donut">
            <a:avLst>
              <a:gd name="adj" fmla="val 14500"/>
            </a:avLst>
          </a:prstGeom>
          <a:blipFill>
            <a:blip r:embed="rId2" cstate="print"/>
            <a:stretch>
              <a:fillRect/>
            </a:stretch>
          </a:blipFill>
          <a:ln>
            <a:solidFill>
              <a:schemeClr val="bg2">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3491880" y="1777380"/>
            <a:ext cx="2160240" cy="2160240"/>
          </a:xfrm>
          <a:prstGeom prst="donut">
            <a:avLst>
              <a:gd name="adj" fmla="val 17102"/>
            </a:avLst>
          </a:prstGeom>
          <a:blipFill>
            <a:blip r:embed="rId2" cstate="print"/>
            <a:stretch>
              <a:fillRect/>
            </a:stretch>
          </a:blipFill>
          <a:ln>
            <a:solidFill>
              <a:schemeClr val="bg2">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3851920" y="2138363"/>
            <a:ext cx="1440160" cy="1428750"/>
          </a:xfrm>
          <a:prstGeom prst="donut">
            <a:avLst>
              <a:gd name="adj" fmla="val 23955"/>
            </a:avLst>
          </a:prstGeom>
          <a:blipFill>
            <a:blip r:embed="rId3" cstate="print"/>
            <a:stretch>
              <a:fillRect/>
            </a:stretch>
          </a:blipFill>
          <a:ln>
            <a:solidFill>
              <a:schemeClr val="bg2">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relato se ambienta en las consecuencias de la Batalla de </a:t>
            </a:r>
            <a:r>
              <a:rPr lang="es-ES" i="1" dirty="0" err="1" smtClean="0">
                <a:effectLst>
                  <a:glow rad="101600">
                    <a:srgbClr val="C00000">
                      <a:alpha val="60000"/>
                    </a:srgbClr>
                  </a:glow>
                  <a:outerShdw blurRad="38100" dist="38100" dir="2700000" algn="tl">
                    <a:srgbClr val="000000">
                      <a:alpha val="43137"/>
                    </a:srgbClr>
                  </a:outerShdw>
                </a:effectLst>
              </a:rPr>
              <a:t>Simancas</a:t>
            </a:r>
            <a:r>
              <a:rPr lang="es-ES" i="1" dirty="0" smtClean="0">
                <a:effectLst>
                  <a:glow rad="101600">
                    <a:srgbClr val="C00000">
                      <a:alpha val="60000"/>
                    </a:srgbClr>
                  </a:glow>
                  <a:outerShdw blurRad="38100" dist="38100" dir="2700000" algn="tl">
                    <a:srgbClr val="000000">
                      <a:alpha val="43137"/>
                    </a:srgbClr>
                  </a:outerShdw>
                </a:effectLst>
              </a:rPr>
              <a:t>, que en el año 939 abrió la cuenca del Duero a los cristianos leoneses, tras resistir el ataque del califa Abderramán III.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prism isContent="1"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4000" fill="hold"/>
                                        <p:tgtEl>
                                          <p:spTgt spid="6"/>
                                        </p:tgtEl>
                                        <p:attrNameLst>
                                          <p:attrName>r</p:attrName>
                                        </p:attrNameLst>
                                      </p:cBhvr>
                                    </p:animRot>
                                  </p:childTnLst>
                                </p:cTn>
                              </p:par>
                              <p:par>
                                <p:cTn id="7" presetID="8" presetClass="emph" presetSubtype="0" fill="hold" nodeType="withEffect">
                                  <p:stCondLst>
                                    <p:cond delay="0"/>
                                  </p:stCondLst>
                                  <p:childTnLst>
                                    <p:animRot by="-21600000">
                                      <p:cBhvr>
                                        <p:cTn id="8" dur="4000" fill="hold"/>
                                        <p:tgtEl>
                                          <p:spTgt spid="7"/>
                                        </p:tgtEl>
                                        <p:attrNameLst>
                                          <p:attrName>r</p:attrName>
                                        </p:attrNameLst>
                                      </p:cBhvr>
                                    </p:animRot>
                                  </p:childTnLst>
                                </p:cTn>
                              </p:par>
                              <p:par>
                                <p:cTn id="9" presetID="8" presetClass="emph" presetSubtype="0" fill="hold" nodeType="withEffect">
                                  <p:stCondLst>
                                    <p:cond delay="0"/>
                                  </p:stCondLst>
                                  <p:childTnLst>
                                    <p:animRot by="21600000">
                                      <p:cBhvr>
                                        <p:cTn id="10" dur="4000" fill="hold"/>
                                        <p:tgtEl>
                                          <p:spTgt spid="8"/>
                                        </p:tgtEl>
                                        <p:attrNameLst>
                                          <p:attrName>r</p:attrName>
                                        </p:attrNameLst>
                                      </p:cBhvr>
                                    </p:animRot>
                                  </p:childTnLst>
                                </p:cTn>
                              </p:par>
                              <p:par>
                                <p:cTn id="11" presetID="8" presetClass="emph" presetSubtype="0" fill="hold" nodeType="withEffect">
                                  <p:stCondLst>
                                    <p:cond delay="0"/>
                                  </p:stCondLst>
                                  <p:childTnLst>
                                    <p:animRot by="-21600000">
                                      <p:cBhvr>
                                        <p:cTn id="12" dur="4000" fill="hold"/>
                                        <p:tgtEl>
                                          <p:spTgt spid="9"/>
                                        </p:tgtEl>
                                        <p:attrNameLst>
                                          <p:attrName>r</p:attrName>
                                        </p:attrNameLst>
                                      </p:cBhvr>
                                    </p:animRot>
                                  </p:childTnLst>
                                </p:cTn>
                              </p:par>
                            </p:childTnLst>
                          </p:cTn>
                        </p:par>
                        <p:par>
                          <p:cTn id="13" fill="hold">
                            <p:stCondLst>
                              <p:cond delay="4000"/>
                            </p:stCondLst>
                            <p:childTnLst>
                              <p:par>
                                <p:cTn id="14" presetID="20" presetClass="exit" presetSubtype="0" fill="hold" nodeType="afterEffect">
                                  <p:stCondLst>
                                    <p:cond delay="0"/>
                                  </p:stCondLst>
                                  <p:childTnLst>
                                    <p:animEffect transition="out" filter="wedge">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20" presetClass="exit" presetSubtype="0" fill="hold" nodeType="withEffect">
                                  <p:stCondLst>
                                    <p:cond delay="0"/>
                                  </p:stCondLst>
                                  <p:childTnLst>
                                    <p:animEffect transition="out" filter="wedge">
                                      <p:cBhvr>
                                        <p:cTn id="18" dur="4000"/>
                                        <p:tgtEl>
                                          <p:spTgt spid="8"/>
                                        </p:tgtEl>
                                      </p:cBhvr>
                                    </p:animEffect>
                                    <p:set>
                                      <p:cBhvr>
                                        <p:cTn id="19" dur="1" fill="hold">
                                          <p:stCondLst>
                                            <p:cond delay="3999"/>
                                          </p:stCondLst>
                                        </p:cTn>
                                        <p:tgtEl>
                                          <p:spTgt spid="8"/>
                                        </p:tgtEl>
                                        <p:attrNameLst>
                                          <p:attrName>style.visibility</p:attrName>
                                        </p:attrNameLst>
                                      </p:cBhvr>
                                      <p:to>
                                        <p:strVal val="hidden"/>
                                      </p:to>
                                    </p:set>
                                  </p:childTnLst>
                                </p:cTn>
                              </p:par>
                              <p:par>
                                <p:cTn id="20" presetID="20" presetClass="exit" presetSubtype="0" fill="hold" nodeType="withEffect">
                                  <p:stCondLst>
                                    <p:cond delay="0"/>
                                  </p:stCondLst>
                                  <p:childTnLst>
                                    <p:animEffect transition="out" filter="wedge">
                                      <p:cBhvr>
                                        <p:cTn id="21" dur="4000"/>
                                        <p:tgtEl>
                                          <p:spTgt spid="7"/>
                                        </p:tgtEl>
                                      </p:cBhvr>
                                    </p:animEffect>
                                    <p:set>
                                      <p:cBhvr>
                                        <p:cTn id="22" dur="1" fill="hold">
                                          <p:stCondLst>
                                            <p:cond delay="3999"/>
                                          </p:stCondLst>
                                        </p:cTn>
                                        <p:tgtEl>
                                          <p:spTgt spid="7"/>
                                        </p:tgtEl>
                                        <p:attrNameLst>
                                          <p:attrName>style.visibility</p:attrName>
                                        </p:attrNameLst>
                                      </p:cBhvr>
                                      <p:to>
                                        <p:strVal val="hidden"/>
                                      </p:to>
                                    </p:set>
                                  </p:childTnLst>
                                </p:cTn>
                              </p:par>
                              <p:par>
                                <p:cTn id="23" presetID="20" presetClass="exit" presetSubtype="0" fill="hold" nodeType="withEffect">
                                  <p:stCondLst>
                                    <p:cond delay="0"/>
                                  </p:stCondLst>
                                  <p:childTnLst>
                                    <p:animEffect transition="out" filter="wedge">
                                      <p:cBhvr>
                                        <p:cTn id="24" dur="4000"/>
                                        <p:tgtEl>
                                          <p:spTgt spid="6"/>
                                        </p:tgtEl>
                                      </p:cBhvr>
                                    </p:animEffect>
                                    <p:set>
                                      <p:cBhvr>
                                        <p:cTn id="25" dur="1" fill="hold">
                                          <p:stCondLst>
                                            <p:cond delay="3999"/>
                                          </p:stCondLst>
                                        </p:cTn>
                                        <p:tgtEl>
                                          <p:spTgt spid="6"/>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4000" fill="hold"/>
                                        <p:tgtEl>
                                          <p:spTgt spid="4"/>
                                        </p:tgtEl>
                                        <p:attrNameLst>
                                          <p:attrName>ppt_w</p:attrName>
                                        </p:attrNameLst>
                                      </p:cBhvr>
                                      <p:tavLst>
                                        <p:tav tm="0">
                                          <p:val>
                                            <p:fltVal val="0"/>
                                          </p:val>
                                        </p:tav>
                                        <p:tav tm="100000">
                                          <p:val>
                                            <p:strVal val="#ppt_w"/>
                                          </p:val>
                                        </p:tav>
                                      </p:tavLst>
                                    </p:anim>
                                    <p:anim calcmode="lin" valueType="num">
                                      <p:cBhvr>
                                        <p:cTn id="29" dur="4000" fill="hold"/>
                                        <p:tgtEl>
                                          <p:spTgt spid="4"/>
                                        </p:tgtEl>
                                        <p:attrNameLst>
                                          <p:attrName>ppt_h</p:attrName>
                                        </p:attrNameLst>
                                      </p:cBhvr>
                                      <p:tavLst>
                                        <p:tav tm="0">
                                          <p:val>
                                            <p:fltVal val="0"/>
                                          </p:val>
                                        </p:tav>
                                        <p:tav tm="100000">
                                          <p:val>
                                            <p:strVal val="#ppt_h"/>
                                          </p:val>
                                        </p:tav>
                                      </p:tavLst>
                                    </p:anim>
                                  </p:childTnLst>
                                </p:cTn>
                              </p:par>
                              <p:par>
                                <p:cTn id="30" presetID="6"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circle(out)">
                                      <p:cBhvr>
                                        <p:cTn id="32" dur="4000"/>
                                        <p:tgtEl>
                                          <p:spTgt spid="4"/>
                                        </p:tgtEl>
                                      </p:cBhvr>
                                    </p:animEffect>
                                  </p:childTnLst>
                                </p:cTn>
                              </p:par>
                            </p:childTnLst>
                          </p:cTn>
                        </p:par>
                        <p:par>
                          <p:cTn id="33" fill="hold">
                            <p:stCondLst>
                              <p:cond delay="8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1"/>
                                          </p:val>
                                        </p:tav>
                                        <p:tav tm="100000">
                                          <p:val>
                                            <p:strVal val="#ppt_x"/>
                                          </p:val>
                                        </p:tav>
                                      </p:tavLst>
                                    </p:anim>
                                    <p:anim calcmode="lin" valueType="num">
                                      <p:cBhvr>
                                        <p:cTn id="3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149253.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9149253.jpg"/>
          <p:cNvPicPr>
            <a:picLocks noChangeAspect="1"/>
          </p:cNvPicPr>
          <p:nvPr/>
        </p:nvPicPr>
        <p:blipFill>
          <a:blip r:embed="rId2" cstate="print"/>
          <a:stretch>
            <a:fillRect/>
          </a:stretch>
        </p:blipFill>
        <p:spPr bwMode="auto">
          <a:xfrm>
            <a:off x="1" y="0"/>
            <a:ext cx="9144000" cy="5714999"/>
          </a:xfrm>
          <a:prstGeom prst="rect">
            <a:avLst/>
          </a:prstGeom>
          <a:solidFill>
            <a:srgbClr val="F5D3B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5357813" y="2857500"/>
            <a:ext cx="3786187" cy="2857500"/>
          </a:xfrm>
          <a:prstGeom prst="rect">
            <a:avLst/>
          </a:prstGeom>
          <a:solidFill>
            <a:schemeClr val="tx2">
              <a:lumMod val="90000"/>
              <a:alpha val="7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2857500"/>
            <a:ext cx="3786188" cy="2857500"/>
          </a:xfrm>
          <a:prstGeom prst="rect">
            <a:avLst/>
          </a:prstGeom>
          <a:solidFill>
            <a:schemeClr val="tx2">
              <a:lumMod val="90000"/>
              <a:alpha val="7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5357813" y="0"/>
            <a:ext cx="3786187" cy="2857500"/>
          </a:xfrm>
          <a:prstGeom prst="rect">
            <a:avLst/>
          </a:prstGeom>
          <a:solidFill>
            <a:schemeClr val="tx2">
              <a:lumMod val="90000"/>
              <a:alpha val="7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ombo"/>
          <p:cNvSpPr/>
          <p:nvPr/>
        </p:nvSpPr>
        <p:spPr>
          <a:xfrm>
            <a:off x="3779912" y="0"/>
            <a:ext cx="1577901" cy="5715000"/>
          </a:xfrm>
          <a:prstGeom prst="diamond">
            <a:avLst/>
          </a:prstGeom>
          <a:solidFill>
            <a:schemeClr val="tx2">
              <a:lumMod val="5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0"/>
            <a:ext cx="3786187" cy="2857500"/>
          </a:xfrm>
          <a:prstGeom prst="rect">
            <a:avLst/>
          </a:prstGeom>
          <a:solidFill>
            <a:schemeClr val="tx2">
              <a:lumMod val="90000"/>
              <a:alpha val="7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251520" y="4081636"/>
            <a:ext cx="856895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el protagonista de la historia real fue el rey Ramiro II de León, que tres años antes había salvado al conde castellano Fernán González del asedio al que le sometió el califa en </a:t>
            </a:r>
            <a:r>
              <a:rPr lang="es-ES" i="1" dirty="0" err="1" smtClean="0">
                <a:effectLst>
                  <a:glow rad="101600">
                    <a:srgbClr val="C00000">
                      <a:alpha val="60000"/>
                    </a:srgbClr>
                  </a:glow>
                  <a:outerShdw blurRad="38100" dist="38100" dir="2700000" algn="tl">
                    <a:srgbClr val="000000">
                      <a:alpha val="43137"/>
                    </a:srgbClr>
                  </a:outerShdw>
                </a:effectLst>
              </a:rPr>
              <a:t>Osma</a:t>
            </a:r>
            <a:r>
              <a:rPr lang="es-ES" i="1" dirty="0" smtClean="0">
                <a:effectLst>
                  <a:glow rad="101600">
                    <a:srgbClr val="C00000">
                      <a:alpha val="60000"/>
                    </a:srgbClr>
                  </a:glow>
                  <a:outerShdw blurRad="38100" dist="38100" dir="2700000" algn="tl">
                    <a:srgbClr val="000000">
                      <a:alpha val="43137"/>
                    </a:srgbClr>
                  </a:outerShdw>
                </a:effectLst>
              </a:rPr>
              <a:t>, aquí se nos presenta a un Fernán González que visita al califa para devolverle una cota de malla, pero en realidad enamorado de la hija del moro.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8000">
        <p14:flythrough/>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5"/>
                                        </p:tgtEl>
                                      </p:cBhvr>
                                    </p:animEffect>
                                    <p:set>
                                      <p:cBhvr>
                                        <p:cTn id="19" dur="1" fill="hold">
                                          <p:stCondLst>
                                            <p:cond delay="4999"/>
                                          </p:stCondLst>
                                        </p:cTn>
                                        <p:tgtEl>
                                          <p:spTgt spid="5"/>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strVal val="#ppt_h"/>
                                          </p:val>
                                        </p:tav>
                                        <p:tav tm="100000">
                                          <p:val>
                                            <p:strVal val="#ppt_h"/>
                                          </p:val>
                                        </p:tav>
                                      </p:tavLst>
                                    </p:anim>
                                  </p:childTnLst>
                                </p:cTn>
                              </p:par>
                              <p:par>
                                <p:cTn id="24" presetID="8"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diamond(out)">
                                      <p:cBhvr>
                                        <p:cTn id="26" dur="5000"/>
                                        <p:tgtEl>
                                          <p:spTgt spid="4"/>
                                        </p:tgtEl>
                                      </p:cBhvr>
                                    </p:animEffect>
                                  </p:childTnLst>
                                </p:cTn>
                              </p:par>
                              <p:par>
                                <p:cTn id="27" presetID="23" presetClass="entr" presetSubtype="288"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5000" fill="hold"/>
                                        <p:tgtEl>
                                          <p:spTgt spid="5"/>
                                        </p:tgtEl>
                                        <p:attrNameLst>
                                          <p:attrName>ppt_w</p:attrName>
                                        </p:attrNameLst>
                                      </p:cBhvr>
                                      <p:tavLst>
                                        <p:tav tm="0">
                                          <p:val>
                                            <p:strVal val="4/3*#ppt_w"/>
                                          </p:val>
                                        </p:tav>
                                        <p:tav tm="100000">
                                          <p:val>
                                            <p:strVal val="#ppt_w"/>
                                          </p:val>
                                        </p:tav>
                                      </p:tavLst>
                                    </p:anim>
                                    <p:anim calcmode="lin" valueType="num">
                                      <p:cBhvr>
                                        <p:cTn id="30" dur="5000" fill="hold"/>
                                        <p:tgtEl>
                                          <p:spTgt spid="5"/>
                                        </p:tgtEl>
                                        <p:attrNameLst>
                                          <p:attrName>ppt_h</p:attrName>
                                        </p:attrNameLst>
                                      </p:cBhvr>
                                      <p:tavLst>
                                        <p:tav tm="0">
                                          <p:val>
                                            <p:strVal val="4/3*#ppt_h"/>
                                          </p:val>
                                        </p:tav>
                                        <p:tav tm="100000">
                                          <p:val>
                                            <p:strVal val="#ppt_h"/>
                                          </p:val>
                                        </p:tav>
                                      </p:tavLst>
                                    </p:anim>
                                  </p:childTnLst>
                                </p:cTn>
                              </p:par>
                              <p:par>
                                <p:cTn id="31" presetID="6" presetClass="exit" presetSubtype="32" fill="hold" nodeType="withEffect">
                                  <p:stCondLst>
                                    <p:cond delay="0"/>
                                  </p:stCondLst>
                                  <p:childTnLst>
                                    <p:animEffect transition="out" filter="circle(out)">
                                      <p:cBhvr>
                                        <p:cTn id="32" dur="5000"/>
                                        <p:tgtEl>
                                          <p:spTgt spid="13"/>
                                        </p:tgtEl>
                                      </p:cBhvr>
                                    </p:animEffect>
                                    <p:set>
                                      <p:cBhvr>
                                        <p:cTn id="33" dur="1" fill="hold">
                                          <p:stCondLst>
                                            <p:cond delay="4999"/>
                                          </p:stCondLst>
                                        </p:cTn>
                                        <p:tgtEl>
                                          <p:spTgt spid="13"/>
                                        </p:tgtEl>
                                        <p:attrNameLst>
                                          <p:attrName>style.visibility</p:attrName>
                                        </p:attrNameLst>
                                      </p:cBhvr>
                                      <p:to>
                                        <p:strVal val="hidden"/>
                                      </p:to>
                                    </p:set>
                                  </p:childTnLst>
                                </p:cTn>
                              </p:par>
                            </p:childTnLst>
                          </p:cTn>
                        </p:par>
                        <p:par>
                          <p:cTn id="34" fill="hold">
                            <p:stCondLst>
                              <p:cond delay="5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1"/>
                                          </p:val>
                                        </p:tav>
                                        <p:tav tm="100000">
                                          <p:val>
                                            <p:strVal val="#ppt_x"/>
                                          </p:val>
                                        </p:tav>
                                      </p:tavLst>
                                    </p:anim>
                                    <p:anim calcmode="lin" valueType="num">
                                      <p:cBhvr>
                                        <p:cTn id="3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00715-215325_Full.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Luna"/>
          <p:cNvSpPr/>
          <p:nvPr/>
        </p:nvSpPr>
        <p:spPr>
          <a:xfrm>
            <a:off x="-2500362" y="178575"/>
            <a:ext cx="3714744" cy="5715000"/>
          </a:xfrm>
          <a:prstGeom prst="moon">
            <a:avLst>
              <a:gd name="adj" fmla="val 28462"/>
            </a:avLst>
          </a:prstGeom>
          <a:no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flipH="1">
            <a:off x="4714876" y="1"/>
            <a:ext cx="142876" cy="38099"/>
          </a:xfrm>
          <a:prstGeom prst="moon">
            <a:avLst>
              <a:gd name="adj" fmla="val 26599"/>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5929290" y="0"/>
            <a:ext cx="142908" cy="952487"/>
          </a:xfrm>
          <a:prstGeom prst="moon">
            <a:avLst>
              <a:gd name="adj" fmla="val 28462"/>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a:off x="3714744" y="-714400"/>
            <a:ext cx="71438" cy="178595"/>
          </a:xfrm>
          <a:prstGeom prst="moon">
            <a:avLst>
              <a:gd name="adj" fmla="val 26599"/>
            </a:avLst>
          </a:prstGeom>
          <a:no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0" name="9 Imagen" descr="20100715-215325_Full.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Rectángulo"/>
          <p:cNvSpPr/>
          <p:nvPr/>
        </p:nvSpPr>
        <p:spPr>
          <a:xfrm>
            <a:off x="0" y="0"/>
            <a:ext cx="9144000" cy="5715000"/>
          </a:xfrm>
          <a:prstGeom prst="rect">
            <a:avLst/>
          </a:prstGeom>
          <a:solidFill>
            <a:schemeClr val="bg2">
              <a:lumMod val="40000"/>
              <a:lumOff val="6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251520" y="4081636"/>
            <a:ext cx="871296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Leyendas aparte (ya que Fernán González se casó con una hija del rey de Pamplona), el espectáculo nos permite ver el vuelo de una serie de rapaces como mochuelos, lechuzas, halcones, águilas de varias especies (desde milanos a las de cabeza blanca americanas), que cruzan de un lado al otro en vuelo rasante sobre las cabezas de los espectadores.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9000">
        <p14:flythrough/>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10"/>
                                        </p:tgtEl>
                                      </p:cBhvr>
                                    </p:animEffect>
                                    <p:set>
                                      <p:cBhvr>
                                        <p:cTn id="10" dur="1" fill="hold">
                                          <p:stCondLst>
                                            <p:cond delay="4999"/>
                                          </p:stCondLst>
                                        </p:cTn>
                                        <p:tgtEl>
                                          <p:spTgt spid="10"/>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7"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ppt_x</p:attrName>
                                        </p:attrNameLst>
                                      </p:cBhvr>
                                      <p:tavLst>
                                        <p:tav tm="0">
                                          <p:val>
                                            <p:strVal val="#ppt_x-#ppt_w/2"/>
                                          </p:val>
                                        </p:tav>
                                        <p:tav tm="100000">
                                          <p:val>
                                            <p:strVal val="#ppt_x"/>
                                          </p:val>
                                        </p:tav>
                                      </p:tavLst>
                                    </p:anim>
                                    <p:anim calcmode="lin" valueType="num">
                                      <p:cBhvr>
                                        <p:cTn id="18" dur="5000" fill="hold"/>
                                        <p:tgtEl>
                                          <p:spTgt spid="4"/>
                                        </p:tgtEl>
                                        <p:attrNameLst>
                                          <p:attrName>ppt_y</p:attrName>
                                        </p:attrNameLst>
                                      </p:cBhvr>
                                      <p:tavLst>
                                        <p:tav tm="0">
                                          <p:val>
                                            <p:strVal val="#ppt_y"/>
                                          </p:val>
                                        </p:tav>
                                        <p:tav tm="100000">
                                          <p:val>
                                            <p:strVal val="#ppt_y"/>
                                          </p:val>
                                        </p:tav>
                                      </p:tavLst>
                                    </p:anim>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strVal val="#ppt_h"/>
                                          </p:val>
                                        </p:tav>
                                        <p:tav tm="100000">
                                          <p:val>
                                            <p:strVal val="#ppt_h"/>
                                          </p:val>
                                        </p:tav>
                                      </p:tavLst>
                                    </p:anim>
                                  </p:childTnLst>
                                </p:cTn>
                              </p:par>
                              <p:par>
                                <p:cTn id="21" presetID="3" presetClass="entr" presetSubtype="5"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vertical)">
                                      <p:cBhvr>
                                        <p:cTn id="23" dur="5000"/>
                                        <p:tgtEl>
                                          <p:spTgt spid="4"/>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1"/>
                                          </p:val>
                                        </p:tav>
                                        <p:tav tm="100000">
                                          <p:val>
                                            <p:strVal val="#ppt_x"/>
                                          </p:val>
                                        </p:tav>
                                      </p:tavLst>
                                    </p:anim>
                                    <p:anim calcmode="lin" valueType="num">
                                      <p:cBhvr>
                                        <p:cTn id="29"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42cc11810a19.jpg"/>
          <p:cNvPicPr>
            <a:picLocks noGrp="1" noChangeAspect="1"/>
          </p:cNvPicPr>
          <p:nvPr>
            <p:ph idx="1"/>
          </p:nvPr>
        </p:nvPicPr>
        <p:blipFill>
          <a:blip r:embed="rId2" cstate="print"/>
          <a:stretch>
            <a:fillRect/>
          </a:stretch>
        </p:blipFill>
        <p:spPr>
          <a:xfrm>
            <a:off x="0" y="0"/>
            <a:ext cx="9144000" cy="5714999"/>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Lágrima"/>
          <p:cNvSpPr/>
          <p:nvPr/>
        </p:nvSpPr>
        <p:spPr>
          <a:xfrm rot="18937742" flipH="1" flipV="1">
            <a:off x="-3811224" y="1853950"/>
            <a:ext cx="49957" cy="42554"/>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ágrima"/>
          <p:cNvSpPr/>
          <p:nvPr/>
        </p:nvSpPr>
        <p:spPr>
          <a:xfrm rot="20689045" flipV="1">
            <a:off x="12034245" y="-32444"/>
            <a:ext cx="45719" cy="380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ágrima"/>
          <p:cNvSpPr/>
          <p:nvPr/>
        </p:nvSpPr>
        <p:spPr>
          <a:xfrm rot="16871572" flipV="1">
            <a:off x="-2630390" y="-21219"/>
            <a:ext cx="38099" cy="686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Lágrima"/>
          <p:cNvSpPr/>
          <p:nvPr/>
        </p:nvSpPr>
        <p:spPr>
          <a:xfrm rot="19055765">
            <a:off x="-7570725" y="372561"/>
            <a:ext cx="5050822" cy="4509053"/>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0" y="0"/>
            <a:ext cx="9144000" cy="5715000"/>
          </a:xfrm>
          <a:prstGeom prst="rect">
            <a:avLst/>
          </a:prstGeom>
          <a:solidFill>
            <a:schemeClr val="bg2">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251519" y="265212"/>
            <a:ext cx="8568953" cy="5184576"/>
          </a:xfrm>
          <a:prstGeom prst="rect">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73" name="Rectangle 1"/>
          <p:cNvSpPr>
            <a:spLocks noChangeArrowheads="1"/>
          </p:cNvSpPr>
          <p:nvPr/>
        </p:nvSpPr>
        <p:spPr bwMode="auto">
          <a:xfrm>
            <a:off x="683568" y="4585692"/>
            <a:ext cx="7560840"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Más allá de la espectacularidad, "Cetrería de Reyes" busca transmitir</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un mensaje de paz y entendimiento entre culturas a través de la historia y la naturaleza. </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4000">
        <p15:prstTrans prst="origami"/>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17"/>
                                        </p:tgtEl>
                                      </p:cBhvr>
                                    </p:animEffect>
                                    <p:set>
                                      <p:cBhvr>
                                        <p:cTn id="7" dur="1" fill="hold">
                                          <p:stCondLst>
                                            <p:cond delay="4999"/>
                                          </p:stCondLst>
                                        </p:cTn>
                                        <p:tgtEl>
                                          <p:spTgt spid="17"/>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20"/>
                                        </p:tgtEl>
                                      </p:cBhvr>
                                    </p:animEffect>
                                    <p:set>
                                      <p:cBhvr>
                                        <p:cTn id="10" dur="1" fill="hold">
                                          <p:stCondLst>
                                            <p:cond delay="4999"/>
                                          </p:stCondLst>
                                        </p:cTn>
                                        <p:tgtEl>
                                          <p:spTgt spid="20"/>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3073"/>
                                        </p:tgtEl>
                                        <p:attrNameLst>
                                          <p:attrName>style.visibility</p:attrName>
                                        </p:attrNameLst>
                                      </p:cBhvr>
                                      <p:to>
                                        <p:strVal val="visible"/>
                                      </p:to>
                                    </p:set>
                                    <p:animEffect transition="in" filter="fade">
                                      <p:cBhvr>
                                        <p:cTn id="21" dur="1000"/>
                                        <p:tgtEl>
                                          <p:spTgt spid="3073"/>
                                        </p:tgtEl>
                                      </p:cBhvr>
                                    </p:animEffect>
                                    <p:anim calcmode="lin" valueType="num">
                                      <p:cBhvr>
                                        <p:cTn id="22" dur="1000" fill="hold"/>
                                        <p:tgtEl>
                                          <p:spTgt spid="3073"/>
                                        </p:tgtEl>
                                        <p:attrNameLst>
                                          <p:attrName>ppt_x</p:attrName>
                                        </p:attrNameLst>
                                      </p:cBhvr>
                                      <p:tavLst>
                                        <p:tav tm="0">
                                          <p:val>
                                            <p:strVal val="#ppt_x-.1"/>
                                          </p:val>
                                        </p:tav>
                                        <p:tav tm="100000">
                                          <p:val>
                                            <p:strVal val="#ppt_x"/>
                                          </p:val>
                                        </p:tav>
                                      </p:tavLst>
                                    </p:anim>
                                    <p:anim calcmode="lin" valueType="num">
                                      <p:cBhvr>
                                        <p:cTn id="23" dur="1000" fill="hold"/>
                                        <p:tgtEl>
                                          <p:spTgt spid="30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7" grpId="0" animBg="1"/>
      <p:bldP spid="307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5374688.jpg"/>
          <p:cNvPicPr>
            <a:picLocks noChangeAspect="1"/>
          </p:cNvPicPr>
          <p:nvPr/>
        </p:nvPicPr>
        <p:blipFill>
          <a:blip r:embed="rId2" cstate="print"/>
          <a:stretch>
            <a:fillRect/>
          </a:stretch>
        </p:blipFill>
        <p:spPr bwMode="auto">
          <a:xfrm>
            <a:off x="0" y="0"/>
            <a:ext cx="9143999"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7715250" y="0"/>
            <a:ext cx="142875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8" name="7 Imagen" descr="55374688.jpg"/>
          <p:cNvPicPr>
            <a:picLocks noChangeAspect="1"/>
          </p:cNvPicPr>
          <p:nvPr/>
        </p:nvPicPr>
        <p:blipFill>
          <a:blip r:embed="rId2" cstate="print"/>
          <a:stretch>
            <a:fillRect/>
          </a:stretch>
        </p:blipFill>
        <p:spPr bwMode="auto">
          <a:xfrm>
            <a:off x="1" y="0"/>
            <a:ext cx="9143999"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5000"/>
          </a:xfrm>
          <a:prstGeom prst="rect">
            <a:avLst/>
          </a:prstGeom>
          <a:solidFill>
            <a:schemeClr val="accent5">
              <a:lumMod val="60000"/>
              <a:lumOff val="4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49" name="Rectangle 1"/>
          <p:cNvSpPr>
            <a:spLocks noChangeArrowheads="1"/>
          </p:cNvSpPr>
          <p:nvPr/>
        </p:nvSpPr>
        <p:spPr bwMode="auto">
          <a:xfrm>
            <a:off x="251520" y="4081636"/>
            <a:ext cx="8712968"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Además del espectáculo, Puy du </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Fou</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ofrece talleres de cetrería para escolares,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donde aprenden sobre la biología de las aves y la labor de conservación. En</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resumen, "Cetrería de Reyes" es un espectáculo único en Puy du </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Fou</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España, que combina la belleza de las aves rapaces con una puesta en escena histórica y didáctica, invitando a grandes y chicos a conectar con la naturaleza y la historia. </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45000">
        <p14:vortex dir="r"/>
      </p:transition>
    </mc:Choice>
    <mc:Fallback xmlns="">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5"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down)">
                                      <p:cBhvr>
                                        <p:cTn id="14" dur="5000"/>
                                        <p:tgtEl>
                                          <p:spTgt spid="4"/>
                                        </p:tgtEl>
                                      </p:cBhvr>
                                    </p:animEffect>
                                  </p:childTnLst>
                                </p:cTn>
                              </p:par>
                              <p:par>
                                <p:cTn id="15" presetID="17" presetClass="entr" presetSubtype="1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0" fill="hold"/>
                                        <p:tgtEl>
                                          <p:spTgt spid="8"/>
                                        </p:tgtEl>
                                        <p:attrNameLst>
                                          <p:attrName>ppt_w</p:attrName>
                                        </p:attrNameLst>
                                      </p:cBhvr>
                                      <p:tavLst>
                                        <p:tav tm="0">
                                          <p:val>
                                            <p:fltVal val="0"/>
                                          </p:val>
                                        </p:tav>
                                        <p:tav tm="100000">
                                          <p:val>
                                            <p:strVal val="#ppt_w"/>
                                          </p:val>
                                        </p:tav>
                                      </p:tavLst>
                                    </p:anim>
                                    <p:anim calcmode="lin" valueType="num">
                                      <p:cBhvr>
                                        <p:cTn id="18" dur="5000" fill="hold"/>
                                        <p:tgtEl>
                                          <p:spTgt spid="8"/>
                                        </p:tgtEl>
                                        <p:attrNameLst>
                                          <p:attrName>ppt_h</p:attrName>
                                        </p:attrNameLst>
                                      </p:cBhvr>
                                      <p:tavLst>
                                        <p:tav tm="0">
                                          <p:val>
                                            <p:strVal val="#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checkerboard(across)">
                                      <p:cBhvr>
                                        <p:cTn id="21" dur="5000"/>
                                        <p:tgtEl>
                                          <p:spTgt spid="8"/>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2049"/>
                                        </p:tgtEl>
                                        <p:attrNameLst>
                                          <p:attrName>style.visibility</p:attrName>
                                        </p:attrNameLst>
                                      </p:cBhvr>
                                      <p:to>
                                        <p:strVal val="visible"/>
                                      </p:to>
                                    </p:set>
                                    <p:animEffect transition="in" filter="fade">
                                      <p:cBhvr>
                                        <p:cTn id="25" dur="1000"/>
                                        <p:tgtEl>
                                          <p:spTgt spid="2049"/>
                                        </p:tgtEl>
                                      </p:cBhvr>
                                    </p:animEffect>
                                    <p:anim calcmode="lin" valueType="num">
                                      <p:cBhvr>
                                        <p:cTn id="26" dur="1000" fill="hold"/>
                                        <p:tgtEl>
                                          <p:spTgt spid="2049"/>
                                        </p:tgtEl>
                                        <p:attrNameLst>
                                          <p:attrName>ppt_x</p:attrName>
                                        </p:attrNameLst>
                                      </p:cBhvr>
                                      <p:tavLst>
                                        <p:tav tm="0">
                                          <p:val>
                                            <p:strVal val="#ppt_x-.1"/>
                                          </p:val>
                                        </p:tav>
                                        <p:tav tm="100000">
                                          <p:val>
                                            <p:strVal val="#ppt_x"/>
                                          </p:val>
                                        </p:tav>
                                      </p:tavLst>
                                    </p:anim>
                                    <p:anim calcmode="lin" valueType="num">
                                      <p:cBhvr>
                                        <p:cTn id="27" dur="1000" fill="hold"/>
                                        <p:tgtEl>
                                          <p:spTgt spid="20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049"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WordArt 2"/>
          <p:cNvSpPr>
            <a:spLocks noChangeArrowheads="1" noChangeShapeType="1" noTextEdit="1"/>
          </p:cNvSpPr>
          <p:nvPr/>
        </p:nvSpPr>
        <p:spPr bwMode="auto">
          <a:xfrm>
            <a:off x="1115616" y="193204"/>
            <a:ext cx="6840760" cy="792088"/>
          </a:xfrm>
          <a:prstGeom prst="rect">
            <a:avLst/>
          </a:prstGeom>
        </p:spPr>
        <p:txBody>
          <a:bodyPr wrap="none" fromWordArt="1">
            <a:prstTxWarp prst="textChevron">
              <a:avLst>
                <a:gd name="adj" fmla="val 15604"/>
              </a:avLst>
            </a:prstTxWarp>
            <a:scene3d>
              <a:camera prst="orthographicFront"/>
              <a:lightRig rig="legacyHarsh3" dir="t"/>
            </a:scene3d>
            <a:sp3d extrusionH="887400" prstMaterial="legacyMatte">
              <a:bevelT w="38100" h="38100" prst="angle"/>
              <a:extrusionClr>
                <a:srgbClr val="FF6600"/>
              </a:extrusionClr>
            </a:sp3d>
          </a:bodyPr>
          <a:lstStyle/>
          <a:p>
            <a:pPr algn="ctr"/>
            <a:r>
              <a:rPr lang="es-ES" sz="3600" kern="10" dirty="0" smtClean="0">
                <a:ln w="9525">
                  <a:round/>
                  <a:headEnd/>
                  <a:tailEnd/>
                </a:ln>
                <a:gradFill rotWithShape="1">
                  <a:gsLst>
                    <a:gs pos="0">
                      <a:srgbClr val="FFE701"/>
                    </a:gs>
                    <a:gs pos="100000">
                      <a:srgbClr val="FE3E02"/>
                    </a:gs>
                  </a:gsLst>
                  <a:lin ang="5400000" scaled="1"/>
                </a:gradFill>
                <a:latin typeface="High Tower Text"/>
              </a:rPr>
              <a:t> </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endPar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endParaRPr>
          </a:p>
        </p:txBody>
      </p:sp>
      <p:sp>
        <p:nvSpPr>
          <p:cNvPr id="65539" name="WordArt 3"/>
          <p:cNvSpPr>
            <a:spLocks noChangeArrowheads="1" noChangeShapeType="1" noTextEdit="1"/>
          </p:cNvSpPr>
          <p:nvPr/>
        </p:nvSpPr>
        <p:spPr bwMode="auto">
          <a:xfrm>
            <a:off x="1619672" y="1129308"/>
            <a:ext cx="6048672" cy="720080"/>
          </a:xfrm>
          <a:prstGeom prst="rect">
            <a:avLst/>
          </a:prstGeom>
        </p:spPr>
        <p:txBody>
          <a:bodyPr wrap="none" fromWordArt="1">
            <a:prstTxWarp prst="textDeflateBottom">
              <a:avLst>
                <a:gd name="adj" fmla="val 76472"/>
              </a:avLst>
            </a:prstTxWarp>
            <a:scene3d>
              <a:camera prst="orthographicFront"/>
              <a:lightRig rig="legacyNormal3" dir="t"/>
            </a:scene3d>
            <a:sp3d extrusionH="887400" prstMaterial="legacyMatte">
              <a:bevelT w="38100" h="38100" prst="angle"/>
              <a:extrusionClr>
                <a:srgbClr val="939676"/>
              </a:extrusionClr>
            </a:sp3d>
          </a:bodyPr>
          <a:lstStyle/>
          <a:p>
            <a:pPr algn="ct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a:t>
            </a:r>
            <a:endPar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endParaRPr>
          </a:p>
        </p:txBody>
      </p:sp>
      <p:sp>
        <p:nvSpPr>
          <p:cNvPr id="65541" name="WordArt 5"/>
          <p:cNvSpPr>
            <a:spLocks noChangeArrowheads="1" noChangeShapeType="1" noTextEdit="1"/>
          </p:cNvSpPr>
          <p:nvPr/>
        </p:nvSpPr>
        <p:spPr bwMode="auto">
          <a:xfrm>
            <a:off x="296032" y="2082799"/>
            <a:ext cx="8560444" cy="671539"/>
          </a:xfrm>
          <a:prstGeom prst="rect">
            <a:avLst/>
          </a:prstGeom>
        </p:spPr>
        <p:txBody>
          <a:bodyPr wrap="none" fromWordArt="1">
            <a:prstTxWarp prst="textCanUp">
              <a:avLst>
                <a:gd name="adj" fmla="val 98268"/>
              </a:avLst>
            </a:prstTxWarp>
            <a:scene3d>
              <a:camera prst="orthographicFront"/>
              <a:lightRig rig="legacyHarsh3" dir="l"/>
            </a:scene3d>
            <a:sp3d extrusionH="430200" prstMaterial="legacyMatte">
              <a:bevelT w="38100" h="38100" prst="angle"/>
              <a:extrusionClr>
                <a:srgbClr val="C0C0C0"/>
              </a:extrusionClr>
            </a:sp3d>
          </a:bodyPr>
          <a:lstStyle/>
          <a:p>
            <a:pPr algn="ctr"/>
            <a:r>
              <a:rPr lang="es-ES" sz="3600" kern="10" dirty="0" smtClean="0">
                <a:ln w="9525">
                  <a:round/>
                  <a:headEnd/>
                  <a:tailEnd/>
                </a:ln>
                <a:gradFill rotWithShape="1">
                  <a:gsLst>
                    <a:gs pos="0">
                      <a:srgbClr val="03D4A8"/>
                    </a:gs>
                    <a:gs pos="25000">
                      <a:srgbClr val="21D6E0"/>
                    </a:gs>
                    <a:gs pos="75000">
                      <a:srgbClr val="0087E6"/>
                    </a:gs>
                    <a:gs pos="100000">
                      <a:srgbClr val="005CBF"/>
                    </a:gs>
                  </a:gsLst>
                  <a:lin ang="5400000" scaled="1"/>
                </a:gradFill>
                <a:latin typeface="High Tower Text"/>
              </a:rPr>
              <a:t>  </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High Tower Text"/>
              </a:rPr>
              <a:t>- Ego Rodrigo – El Último Aliento – El Último Cantar   </a:t>
            </a:r>
            <a:endParaRPr lang="es-ES" sz="3600" b="1" kern="10" dirty="0">
              <a:ln w="9525">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
        <p:nvSpPr>
          <p:cNvPr id="65542" name="WordArt 6"/>
          <p:cNvSpPr>
            <a:spLocks noChangeArrowheads="1" noChangeShapeType="1" noTextEdit="1"/>
          </p:cNvSpPr>
          <p:nvPr/>
        </p:nvSpPr>
        <p:spPr bwMode="auto">
          <a:xfrm>
            <a:off x="363786" y="4513684"/>
            <a:ext cx="8424936" cy="599059"/>
          </a:xfrm>
          <a:prstGeom prst="rect">
            <a:avLst/>
          </a:prstGeom>
        </p:spPr>
        <p:txBody>
          <a:bodyPr wrap="none" fromWordArt="1">
            <a:prstTxWarp prst="textCanUp">
              <a:avLst>
                <a:gd name="adj" fmla="val 98311"/>
              </a:avLst>
            </a:prstTxWarp>
            <a:scene3d>
              <a:camera prst="orthographicFront"/>
              <a:lightRig rig="legacyHarsh3" dir="l"/>
            </a:scene3d>
            <a:sp3d extrusionH="430200" prstMaterial="legacyMatte">
              <a:bevelT w="38100" h="38100" prst="angle"/>
              <a:extrusionClr>
                <a:srgbClr val="C0C0C0"/>
              </a:extrusionClr>
            </a:sp3d>
          </a:bodyPr>
          <a:lstStyle/>
          <a:p>
            <a:pPr algn="ctr"/>
            <a:r>
              <a:rPr lang="es-ES" sz="3600" kern="10" dirty="0" smtClean="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latin typeface="High Tower Text"/>
              </a:rPr>
              <a:t>   </a:t>
            </a:r>
            <a:r>
              <a:rPr lang="es-ES" sz="3600" b="1" kern="10" dirty="0"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dirty="0" err="1"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Nathan</a:t>
            </a:r>
            <a:r>
              <a:rPr lang="es-ES" sz="3600" b="1" kern="10" dirty="0"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dirty="0" err="1"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Stornetta</a:t>
            </a:r>
            <a:r>
              <a:rPr lang="es-ES" sz="3600" b="1" kern="10" dirty="0"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  Samuel </a:t>
            </a:r>
            <a:r>
              <a:rPr lang="es-ES" sz="3600" b="1" kern="10" dirty="0" err="1"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Pegg</a:t>
            </a:r>
            <a:r>
              <a:rPr lang="es-ES" sz="3600" b="1" kern="10" dirty="0"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  Martin </a:t>
            </a:r>
            <a:r>
              <a:rPr lang="es-ES" sz="3600" b="1" kern="10" dirty="0" err="1"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Batchelar</a:t>
            </a:r>
            <a:r>
              <a:rPr lang="es-ES" sz="3600" b="1" kern="10" dirty="0"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  y  </a:t>
            </a:r>
            <a:r>
              <a:rPr lang="es-ES" sz="3600" b="1" kern="10" dirty="0" err="1"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Erica</a:t>
            </a:r>
            <a:r>
              <a:rPr lang="es-ES" sz="3600" b="1" kern="10" dirty="0"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dirty="0" err="1"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Sciandrone</a:t>
            </a:r>
            <a:r>
              <a:rPr lang="es-ES" sz="3600" b="1" kern="10" dirty="0"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 ) </a:t>
            </a:r>
            <a:endParaRPr lang="es-ES" sz="3600" b="1" kern="10" dirty="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
        <p:nvSpPr>
          <p:cNvPr id="7" name="WordArt 5"/>
          <p:cNvSpPr>
            <a:spLocks noChangeArrowheads="1" noChangeShapeType="1" noTextEdit="1"/>
          </p:cNvSpPr>
          <p:nvPr/>
        </p:nvSpPr>
        <p:spPr bwMode="auto">
          <a:xfrm>
            <a:off x="296032" y="3145532"/>
            <a:ext cx="8568952" cy="784299"/>
          </a:xfrm>
          <a:prstGeom prst="rect">
            <a:avLst/>
          </a:prstGeom>
        </p:spPr>
        <p:txBody>
          <a:bodyPr wrap="none" fromWordArt="1">
            <a:prstTxWarp prst="textCanUp">
              <a:avLst>
                <a:gd name="adj" fmla="val 98268"/>
              </a:avLst>
            </a:prstTxWarp>
            <a:scene3d>
              <a:camera prst="orthographicFront"/>
              <a:lightRig rig="legacyHarsh3" dir="l"/>
            </a:scene3d>
            <a:sp3d extrusionH="430200" prstMaterial="legacyMatte">
              <a:bevelT w="38100" h="38100" prst="angle"/>
              <a:extrusionClr>
                <a:srgbClr val="C0C0C0"/>
              </a:extrusionClr>
            </a:sp3d>
          </a:bodyPr>
          <a:lstStyle/>
          <a:p>
            <a:pPr algn="ctr"/>
            <a:r>
              <a:rPr lang="es-ES" sz="3600" kern="10" dirty="0" smtClean="0">
                <a:ln w="9525">
                  <a:round/>
                  <a:headEnd/>
                  <a:tailEnd/>
                </a:ln>
                <a:gradFill rotWithShape="1">
                  <a:gsLst>
                    <a:gs pos="0">
                      <a:srgbClr val="03D4A8"/>
                    </a:gs>
                    <a:gs pos="25000">
                      <a:srgbClr val="21D6E0"/>
                    </a:gs>
                    <a:gs pos="75000">
                      <a:srgbClr val="0087E6"/>
                    </a:gs>
                    <a:gs pos="100000">
                      <a:srgbClr val="005CBF"/>
                    </a:gs>
                  </a:gsLst>
                  <a:lin ang="5400000" scaled="1"/>
                </a:gradFill>
                <a:latin typeface="High Tower Text"/>
              </a:rPr>
              <a:t> </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High Tower Text"/>
              </a:rPr>
              <a:t>- Las Águilas – Cetrería de Reyes – Lechuzas y Búhos Reales -  Los </a:t>
            </a:r>
            <a:r>
              <a:rPr lang="es-ES" sz="3600" b="1" kern="10" dirty="0" err="1" smtClean="0">
                <a:ln w="9525">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High Tower Text"/>
              </a:rPr>
              <a:t>Gabilanes</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endParaRPr lang="es-ES" sz="3600" b="1" kern="10" dirty="0">
              <a:ln w="9525">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fade">
                                      <p:cBhvr>
                                        <p:cTn id="7" dur="3000"/>
                                        <p:tgtEl>
                                          <p:spTgt spid="65538"/>
                                        </p:tgtEl>
                                      </p:cBhvr>
                                    </p:animEffect>
                                    <p:anim calcmode="lin" valueType="num">
                                      <p:cBhvr>
                                        <p:cTn id="8" dur="3000" fill="hold"/>
                                        <p:tgtEl>
                                          <p:spTgt spid="65538"/>
                                        </p:tgtEl>
                                        <p:attrNameLst>
                                          <p:attrName>ppt_x</p:attrName>
                                        </p:attrNameLst>
                                      </p:cBhvr>
                                      <p:tavLst>
                                        <p:tav tm="0">
                                          <p:val>
                                            <p:strVal val="#ppt_x"/>
                                          </p:val>
                                        </p:tav>
                                        <p:tav tm="100000">
                                          <p:val>
                                            <p:strVal val="#ppt_x"/>
                                          </p:val>
                                        </p:tav>
                                      </p:tavLst>
                                    </p:anim>
                                    <p:anim calcmode="lin" valueType="num">
                                      <p:cBhvr>
                                        <p:cTn id="9" dur="3000" fill="hold"/>
                                        <p:tgtEl>
                                          <p:spTgt spid="65538"/>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52" presetClass="entr" presetSubtype="0" fill="hold" grpId="0" nodeType="afterEffect">
                                  <p:stCondLst>
                                    <p:cond delay="500"/>
                                  </p:stCondLst>
                                  <p:childTnLst>
                                    <p:set>
                                      <p:cBhvr>
                                        <p:cTn id="12" dur="1" fill="hold">
                                          <p:stCondLst>
                                            <p:cond delay="0"/>
                                          </p:stCondLst>
                                        </p:cTn>
                                        <p:tgtEl>
                                          <p:spTgt spid="65539"/>
                                        </p:tgtEl>
                                        <p:attrNameLst>
                                          <p:attrName>style.visibility</p:attrName>
                                        </p:attrNameLst>
                                      </p:cBhvr>
                                      <p:to>
                                        <p:strVal val="visible"/>
                                      </p:to>
                                    </p:set>
                                    <p:animScale>
                                      <p:cBhvr>
                                        <p:cTn id="13" dur="2000" decel="50000" fill="hold">
                                          <p:stCondLst>
                                            <p:cond delay="0"/>
                                          </p:stCondLst>
                                        </p:cTn>
                                        <p:tgtEl>
                                          <p:spTgt spid="655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2000" decel="50000" fill="hold">
                                          <p:stCondLst>
                                            <p:cond delay="0"/>
                                          </p:stCondLst>
                                        </p:cTn>
                                        <p:tgtEl>
                                          <p:spTgt spid="65539"/>
                                        </p:tgtEl>
                                        <p:attrNameLst>
                                          <p:attrName>ppt_x</p:attrName>
                                          <p:attrName>ppt_y</p:attrName>
                                        </p:attrNameLst>
                                      </p:cBhvr>
                                    </p:animMotion>
                                    <p:animEffect transition="in" filter="fade">
                                      <p:cBhvr>
                                        <p:cTn id="15" dur="2000"/>
                                        <p:tgtEl>
                                          <p:spTgt spid="65539"/>
                                        </p:tgtEl>
                                      </p:cBhvr>
                                    </p:animEffect>
                                  </p:childTnLst>
                                </p:cTn>
                              </p:par>
                              <p:par>
                                <p:cTn id="16" presetID="23" presetClass="entr" presetSubtype="16" fill="hold" grpId="1" nodeType="withEffect">
                                  <p:stCondLst>
                                    <p:cond delay="500"/>
                                  </p:stCondLst>
                                  <p:childTnLst>
                                    <p:set>
                                      <p:cBhvr>
                                        <p:cTn id="17" dur="1" fill="hold">
                                          <p:stCondLst>
                                            <p:cond delay="0"/>
                                          </p:stCondLst>
                                        </p:cTn>
                                        <p:tgtEl>
                                          <p:spTgt spid="65539"/>
                                        </p:tgtEl>
                                        <p:attrNameLst>
                                          <p:attrName>style.visibility</p:attrName>
                                        </p:attrNameLst>
                                      </p:cBhvr>
                                      <p:to>
                                        <p:strVal val="visible"/>
                                      </p:to>
                                    </p:set>
                                    <p:anim calcmode="lin" valueType="num">
                                      <p:cBhvr>
                                        <p:cTn id="18" dur="3000" fill="hold"/>
                                        <p:tgtEl>
                                          <p:spTgt spid="65539"/>
                                        </p:tgtEl>
                                        <p:attrNameLst>
                                          <p:attrName>ppt_w</p:attrName>
                                        </p:attrNameLst>
                                      </p:cBhvr>
                                      <p:tavLst>
                                        <p:tav tm="0">
                                          <p:val>
                                            <p:fltVal val="0"/>
                                          </p:val>
                                        </p:tav>
                                        <p:tav tm="100000">
                                          <p:val>
                                            <p:strVal val="#ppt_w"/>
                                          </p:val>
                                        </p:tav>
                                      </p:tavLst>
                                    </p:anim>
                                    <p:anim calcmode="lin" valueType="num">
                                      <p:cBhvr>
                                        <p:cTn id="19" dur="3000" fill="hold"/>
                                        <p:tgtEl>
                                          <p:spTgt spid="65539"/>
                                        </p:tgtEl>
                                        <p:attrNameLst>
                                          <p:attrName>ppt_h</p:attrName>
                                        </p:attrNameLst>
                                      </p:cBhvr>
                                      <p:tavLst>
                                        <p:tav tm="0">
                                          <p:val>
                                            <p:fltVal val="0"/>
                                          </p:val>
                                        </p:tav>
                                        <p:tav tm="100000">
                                          <p:val>
                                            <p:strVal val="#ppt_h"/>
                                          </p:val>
                                        </p:tav>
                                      </p:tavLst>
                                    </p:anim>
                                  </p:childTnLst>
                                </p:cTn>
                              </p:par>
                            </p:childTnLst>
                          </p:cTn>
                        </p:par>
                        <p:par>
                          <p:cTn id="20" fill="hold">
                            <p:stCondLst>
                              <p:cond delay="6500"/>
                            </p:stCondLst>
                            <p:childTnLst>
                              <p:par>
                                <p:cTn id="21" presetID="56" presetClass="entr" presetSubtype="0" fill="hold" grpId="0" nodeType="afterEffect">
                                  <p:stCondLst>
                                    <p:cond delay="500"/>
                                  </p:stCondLst>
                                  <p:iterate type="lt">
                                    <p:tmPct val="10000"/>
                                  </p:iterate>
                                  <p:childTnLst>
                                    <p:set>
                                      <p:cBhvr>
                                        <p:cTn id="22" dur="1" fill="hold">
                                          <p:stCondLst>
                                            <p:cond delay="0"/>
                                          </p:stCondLst>
                                        </p:cTn>
                                        <p:tgtEl>
                                          <p:spTgt spid="65541"/>
                                        </p:tgtEl>
                                        <p:attrNameLst>
                                          <p:attrName>style.visibility</p:attrName>
                                        </p:attrNameLst>
                                      </p:cBhvr>
                                      <p:to>
                                        <p:strVal val="visible"/>
                                      </p:to>
                                    </p:set>
                                    <p:anim by="(-#ppt_w*2)" calcmode="lin" valueType="num">
                                      <p:cBhvr rctx="PPT">
                                        <p:cTn id="23" dur="500" autoRev="1" fill="hold">
                                          <p:stCondLst>
                                            <p:cond delay="0"/>
                                          </p:stCondLst>
                                        </p:cTn>
                                        <p:tgtEl>
                                          <p:spTgt spid="65541"/>
                                        </p:tgtEl>
                                        <p:attrNameLst>
                                          <p:attrName>ppt_w</p:attrName>
                                        </p:attrNameLst>
                                      </p:cBhvr>
                                    </p:anim>
                                    <p:anim by="(#ppt_w*0.50)" calcmode="lin" valueType="num">
                                      <p:cBhvr>
                                        <p:cTn id="24" dur="500" decel="50000" autoRev="1" fill="hold">
                                          <p:stCondLst>
                                            <p:cond delay="0"/>
                                          </p:stCondLst>
                                        </p:cTn>
                                        <p:tgtEl>
                                          <p:spTgt spid="65541"/>
                                        </p:tgtEl>
                                        <p:attrNameLst>
                                          <p:attrName>ppt_x</p:attrName>
                                        </p:attrNameLst>
                                      </p:cBhvr>
                                    </p:anim>
                                    <p:anim from="(-#ppt_h/2)" to="(#ppt_y)" calcmode="lin" valueType="num">
                                      <p:cBhvr>
                                        <p:cTn id="25" dur="1000" fill="hold">
                                          <p:stCondLst>
                                            <p:cond delay="0"/>
                                          </p:stCondLst>
                                        </p:cTn>
                                        <p:tgtEl>
                                          <p:spTgt spid="65541"/>
                                        </p:tgtEl>
                                        <p:attrNameLst>
                                          <p:attrName>ppt_y</p:attrName>
                                        </p:attrNameLst>
                                      </p:cBhvr>
                                    </p:anim>
                                    <p:animRot by="21600000">
                                      <p:cBhvr>
                                        <p:cTn id="26" dur="1000" fill="hold">
                                          <p:stCondLst>
                                            <p:cond delay="0"/>
                                          </p:stCondLst>
                                        </p:cTn>
                                        <p:tgtEl>
                                          <p:spTgt spid="65541"/>
                                        </p:tgtEl>
                                        <p:attrNameLst>
                                          <p:attrName>r</p:attrName>
                                        </p:attrNameLst>
                                      </p:cBhvr>
                                    </p:animRot>
                                  </p:childTnLst>
                                </p:cTn>
                              </p:par>
                            </p:childTnLst>
                          </p:cTn>
                        </p:par>
                        <p:par>
                          <p:cTn id="27" fill="hold">
                            <p:stCondLst>
                              <p:cond delay="12100"/>
                            </p:stCondLst>
                            <p:childTnLst>
                              <p:par>
                                <p:cTn id="28" presetID="56" presetClass="entr" presetSubtype="0" fill="hold" grpId="0" nodeType="afterEffect">
                                  <p:stCondLst>
                                    <p:cond delay="1000"/>
                                  </p:stCondLst>
                                  <p:iterate type="lt">
                                    <p:tmPct val="10000"/>
                                  </p:iterate>
                                  <p:childTnLst>
                                    <p:set>
                                      <p:cBhvr>
                                        <p:cTn id="29" dur="1" fill="hold">
                                          <p:stCondLst>
                                            <p:cond delay="0"/>
                                          </p:stCondLst>
                                        </p:cTn>
                                        <p:tgtEl>
                                          <p:spTgt spid="7"/>
                                        </p:tgtEl>
                                        <p:attrNameLst>
                                          <p:attrName>style.visibility</p:attrName>
                                        </p:attrNameLst>
                                      </p:cBhvr>
                                      <p:to>
                                        <p:strVal val="visible"/>
                                      </p:to>
                                    </p:set>
                                    <p:anim by="(-#ppt_w*2)" calcmode="lin" valueType="num">
                                      <p:cBhvr rctx="PPT">
                                        <p:cTn id="30" dur="500" autoRev="1" fill="hold">
                                          <p:stCondLst>
                                            <p:cond delay="0"/>
                                          </p:stCondLst>
                                        </p:cTn>
                                        <p:tgtEl>
                                          <p:spTgt spid="7"/>
                                        </p:tgtEl>
                                        <p:attrNameLst>
                                          <p:attrName>ppt_w</p:attrName>
                                        </p:attrNameLst>
                                      </p:cBhvr>
                                    </p:anim>
                                    <p:anim by="(#ppt_w*0.50)" calcmode="lin" valueType="num">
                                      <p:cBhvr>
                                        <p:cTn id="31" dur="500" decel="50000" autoRev="1" fill="hold">
                                          <p:stCondLst>
                                            <p:cond delay="0"/>
                                          </p:stCondLst>
                                        </p:cTn>
                                        <p:tgtEl>
                                          <p:spTgt spid="7"/>
                                        </p:tgtEl>
                                        <p:attrNameLst>
                                          <p:attrName>ppt_x</p:attrName>
                                        </p:attrNameLst>
                                      </p:cBhvr>
                                    </p:anim>
                                    <p:anim from="(-#ppt_h/2)" to="(#ppt_y)" calcmode="lin" valueType="num">
                                      <p:cBhvr>
                                        <p:cTn id="32" dur="1000" fill="hold">
                                          <p:stCondLst>
                                            <p:cond delay="0"/>
                                          </p:stCondLst>
                                        </p:cTn>
                                        <p:tgtEl>
                                          <p:spTgt spid="7"/>
                                        </p:tgtEl>
                                        <p:attrNameLst>
                                          <p:attrName>ppt_y</p:attrName>
                                        </p:attrNameLst>
                                      </p:cBhvr>
                                    </p:anim>
                                    <p:animRot by="21600000">
                                      <p:cBhvr>
                                        <p:cTn id="33" dur="1000" fill="hold">
                                          <p:stCondLst>
                                            <p:cond delay="0"/>
                                          </p:stCondLst>
                                        </p:cTn>
                                        <p:tgtEl>
                                          <p:spTgt spid="7"/>
                                        </p:tgtEl>
                                        <p:attrNameLst>
                                          <p:attrName>r</p:attrName>
                                        </p:attrNameLst>
                                      </p:cBhvr>
                                    </p:animRot>
                                  </p:childTnLst>
                                </p:cTn>
                              </p:par>
                            </p:childTnLst>
                          </p:cTn>
                        </p:par>
                        <p:par>
                          <p:cTn id="34" fill="hold">
                            <p:stCondLst>
                              <p:cond delay="20100"/>
                            </p:stCondLst>
                            <p:childTnLst>
                              <p:par>
                                <p:cTn id="35" presetID="56" presetClass="entr" presetSubtype="0" fill="hold" grpId="0" nodeType="afterEffect">
                                  <p:stCondLst>
                                    <p:cond delay="1000"/>
                                  </p:stCondLst>
                                  <p:iterate type="lt">
                                    <p:tmPct val="10000"/>
                                  </p:iterate>
                                  <p:childTnLst>
                                    <p:set>
                                      <p:cBhvr>
                                        <p:cTn id="36" dur="1" fill="hold">
                                          <p:stCondLst>
                                            <p:cond delay="0"/>
                                          </p:stCondLst>
                                        </p:cTn>
                                        <p:tgtEl>
                                          <p:spTgt spid="65542"/>
                                        </p:tgtEl>
                                        <p:attrNameLst>
                                          <p:attrName>style.visibility</p:attrName>
                                        </p:attrNameLst>
                                      </p:cBhvr>
                                      <p:to>
                                        <p:strVal val="visible"/>
                                      </p:to>
                                    </p:set>
                                    <p:anim by="(-#ppt_w*2)" calcmode="lin" valueType="num">
                                      <p:cBhvr rctx="PPT">
                                        <p:cTn id="37" dur="500" autoRev="1" fill="hold">
                                          <p:stCondLst>
                                            <p:cond delay="0"/>
                                          </p:stCondLst>
                                        </p:cTn>
                                        <p:tgtEl>
                                          <p:spTgt spid="65542"/>
                                        </p:tgtEl>
                                        <p:attrNameLst>
                                          <p:attrName>ppt_w</p:attrName>
                                        </p:attrNameLst>
                                      </p:cBhvr>
                                    </p:anim>
                                    <p:anim by="(#ppt_w*0.50)" calcmode="lin" valueType="num">
                                      <p:cBhvr>
                                        <p:cTn id="38" dur="500" decel="50000" autoRev="1" fill="hold">
                                          <p:stCondLst>
                                            <p:cond delay="0"/>
                                          </p:stCondLst>
                                        </p:cTn>
                                        <p:tgtEl>
                                          <p:spTgt spid="65542"/>
                                        </p:tgtEl>
                                        <p:attrNameLst>
                                          <p:attrName>ppt_x</p:attrName>
                                        </p:attrNameLst>
                                      </p:cBhvr>
                                    </p:anim>
                                    <p:anim from="(-#ppt_h/2)" to="(#ppt_y)" calcmode="lin" valueType="num">
                                      <p:cBhvr>
                                        <p:cTn id="39" dur="1000" fill="hold">
                                          <p:stCondLst>
                                            <p:cond delay="0"/>
                                          </p:stCondLst>
                                        </p:cTn>
                                        <p:tgtEl>
                                          <p:spTgt spid="65542"/>
                                        </p:tgtEl>
                                        <p:attrNameLst>
                                          <p:attrName>ppt_y</p:attrName>
                                        </p:attrNameLst>
                                      </p:cBhvr>
                                    </p:anim>
                                    <p:animRot by="21600000">
                                      <p:cBhvr>
                                        <p:cTn id="40" dur="1000" fill="hold">
                                          <p:stCondLst>
                                            <p:cond delay="0"/>
                                          </p:stCondLst>
                                        </p:cTn>
                                        <p:tgtEl>
                                          <p:spTgt spid="6554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animBg="1"/>
      <p:bldP spid="65539" grpId="0" animBg="1"/>
      <p:bldP spid="65539" grpId="1" animBg="1"/>
      <p:bldP spid="65541" grpId="0" animBg="1"/>
      <p:bldP spid="65542" grpId="0" animBg="1"/>
      <p:bldP spid="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28946077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3484</TotalTime>
  <Words>3163</Words>
  <Application>Microsoft Office PowerPoint</Application>
  <PresentationFormat>Presentación en pantalla (16:10)</PresentationFormat>
  <Paragraphs>84</Paragraphs>
  <Slides>63</Slides>
  <Notes>3</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63</vt:i4>
      </vt:variant>
    </vt:vector>
  </HeadingPairs>
  <TitlesOfParts>
    <vt:vector size="72"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342</cp:revision>
  <dcterms:created xsi:type="dcterms:W3CDTF">2013-04-18T18:11:31Z</dcterms:created>
  <dcterms:modified xsi:type="dcterms:W3CDTF">2025-07-20T19:27:06Z</dcterms:modified>
</cp:coreProperties>
</file>