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370" r:id="rId3"/>
    <p:sldId id="371" r:id="rId4"/>
    <p:sldId id="306" r:id="rId5"/>
    <p:sldId id="276" r:id="rId6"/>
    <p:sldId id="271" r:id="rId7"/>
    <p:sldId id="278" r:id="rId8"/>
    <p:sldId id="281" r:id="rId9"/>
    <p:sldId id="280" r:id="rId10"/>
    <p:sldId id="263" r:id="rId11"/>
    <p:sldId id="275" r:id="rId12"/>
    <p:sldId id="273" r:id="rId13"/>
    <p:sldId id="270" r:id="rId14"/>
    <p:sldId id="316" r:id="rId15"/>
    <p:sldId id="267" r:id="rId16"/>
    <p:sldId id="274" r:id="rId17"/>
    <p:sldId id="268" r:id="rId18"/>
    <p:sldId id="300" r:id="rId19"/>
    <p:sldId id="313" r:id="rId20"/>
    <p:sldId id="311" r:id="rId21"/>
    <p:sldId id="297" r:id="rId22"/>
    <p:sldId id="314" r:id="rId23"/>
    <p:sldId id="296" r:id="rId24"/>
    <p:sldId id="295" r:id="rId25"/>
    <p:sldId id="292" r:id="rId26"/>
    <p:sldId id="320" r:id="rId27"/>
    <p:sldId id="322" r:id="rId28"/>
    <p:sldId id="298" r:id="rId29"/>
    <p:sldId id="259" r:id="rId30"/>
    <p:sldId id="287" r:id="rId31"/>
    <p:sldId id="328" r:id="rId32"/>
    <p:sldId id="327" r:id="rId33"/>
    <p:sldId id="329" r:id="rId34"/>
    <p:sldId id="318" r:id="rId35"/>
    <p:sldId id="375" r:id="rId36"/>
    <p:sldId id="334" r:id="rId37"/>
    <p:sldId id="323" r:id="rId38"/>
    <p:sldId id="309" r:id="rId39"/>
    <p:sldId id="272" r:id="rId40"/>
    <p:sldId id="308" r:id="rId41"/>
    <p:sldId id="257" r:id="rId42"/>
    <p:sldId id="366" r:id="rId43"/>
    <p:sldId id="284" r:id="rId44"/>
    <p:sldId id="303" r:id="rId45"/>
    <p:sldId id="374" r:id="rId46"/>
    <p:sldId id="265" r:id="rId47"/>
    <p:sldId id="266" r:id="rId48"/>
    <p:sldId id="293" r:id="rId49"/>
    <p:sldId id="331" r:id="rId50"/>
    <p:sldId id="363" r:id="rId51"/>
    <p:sldId id="289" r:id="rId52"/>
    <p:sldId id="288" r:id="rId53"/>
    <p:sldId id="325" r:id="rId54"/>
    <p:sldId id="321" r:id="rId55"/>
    <p:sldId id="319" r:id="rId56"/>
    <p:sldId id="335" r:id="rId57"/>
    <p:sldId id="376" r:id="rId58"/>
    <p:sldId id="373" r:id="rId59"/>
    <p:sldId id="372" r:id="rId60"/>
    <p:sldId id="377" r:id="rId6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WteTcpZTly3ejr6Lw5UT3Q==" hashData="73YAZE9KMRQHBBB/JWQkgYcvKC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22" autoAdjust="0"/>
    <p:restoredTop sz="94660"/>
  </p:normalViewPr>
  <p:slideViewPr>
    <p:cSldViewPr>
      <p:cViewPr>
        <p:scale>
          <a:sx n="60" d="100"/>
          <a:sy n="60" d="100"/>
        </p:scale>
        <p:origin x="634" y="34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4AF1816-350A-4AAD-B1BB-3717181F5AD9}" type="datetimeFigureOut">
              <a:rPr lang="es-ES"/>
              <a:pPr/>
              <a:t>17/08/2025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5824D54-2EA1-4703-88E9-76B6CE82A70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9959D332-5565-4F64-93C2-D61172B6EA95}" type="slidenum">
              <a:rPr lang="es-ES"/>
              <a:pPr/>
              <a:t>23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7CE063A2-919E-4481-911F-980714DD03E3}" type="slidenum">
              <a:rPr lang="es-ES"/>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DE1B1EB-3643-4A7F-A2BA-89E7805771E7}" type="datetimeFigureOut">
              <a:rPr lang="es-ES"/>
              <a:pPr/>
              <a:t>17/08/2025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06D5A75-B674-4890-98F1-69DA57349AF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554C2D0-03B2-493D-A782-805E8264690D}" type="datetimeFigureOut">
              <a:rPr lang="es-ES"/>
              <a:pPr/>
              <a:t>17/08/2025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E7CE80-D27C-4460-B850-892A13F2C344}"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4F0574E-D9A4-41BF-AF0B-9A3E01316E83}" type="datetimeFigureOut">
              <a:rPr lang="es-ES"/>
              <a:pPr/>
              <a:t>17/08/2025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5B63E1E-A808-4B80-BDD0-3BA120105AF4}"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2ED4541-C337-41C2-8775-EC38B568341D}" type="datetimeFigureOut">
              <a:rPr lang="es-ES"/>
              <a:pPr/>
              <a:t>17/08/2025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F6DC785-1218-4813-94D5-6744F6CB179F}"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450E131-9B17-400C-8FDB-8B0CDA00D9A1}" type="datetimeFigureOut">
              <a:rPr lang="es-ES"/>
              <a:pPr/>
              <a:t>17/08/2025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1427F8A-E396-4030-B82B-BCC679E8D52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6AED248-9A7B-4AB2-BA19-2C805D5F15F3}" type="datetimeFigureOut">
              <a:rPr lang="es-ES"/>
              <a:pPr/>
              <a:t>17/08/2025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3427285-1327-4DDC-BBAE-E6C325BABD6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7EDC18E-2C48-40E7-AEC3-C4931DD8EFC0}" type="datetimeFigureOut">
              <a:rPr lang="es-ES"/>
              <a:pPr/>
              <a:t>17/08/2025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92139C8-7A01-412D-AD27-56F33155E6E5}"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9ADDDBF-D4DA-42BC-84E9-A5B12D7815C2}" type="datetimeFigureOut">
              <a:rPr lang="es-ES"/>
              <a:pPr/>
              <a:t>17/08/2025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FDBAD97-ACBB-4CF3-9A05-455B2932E2A1}"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FF51CC8-1F6C-43F0-9D1B-B0B1BA5B09AB}" type="datetimeFigureOut">
              <a:rPr lang="es-ES"/>
              <a:pPr/>
              <a:t>17/08/2025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05FE99-F2D9-4561-839E-C99EAC55FF53}"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E3BFCF8-70F9-480C-8ED9-A19F5845CB5E}" type="datetimeFigureOut">
              <a:rPr lang="es-ES"/>
              <a:pPr/>
              <a:t>17/08/2025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5D74F5C-9D80-4011-8CC4-675996A059D7}"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EA7614A-C0AC-4B9A-AF0F-EBE55EBF82B8}" type="datetimeFigureOut">
              <a:rPr lang="es-ES"/>
              <a:pPr/>
              <a:t>17/08/2025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6EA7684-37CB-4B40-96C9-CB9D19CFFB9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032287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C773D46-EFEF-44C7-8112-CCD2BA526028}" type="datetimeFigureOut">
              <a:rPr lang="es-ES"/>
              <a:pPr/>
              <a:t>17/08/2025</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056DB33-59F9-44D4-A255-C166229EC54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7254466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8 El-Misterio-de-Sorbaces.jpg"/>
          <p:cNvPicPr>
            <a:picLocks noChangeAspect="1"/>
          </p:cNvPicPr>
          <p:nvPr/>
        </p:nvPicPr>
        <p:blipFill>
          <a:blip r:embed="rId2" cstate="print"/>
          <a:stretch>
            <a:fillRect/>
          </a:stretch>
        </p:blipFill>
        <p:spPr>
          <a:xfrm>
            <a:off x="0" y="0"/>
            <a:ext cx="9144000" cy="5715000"/>
          </a:xfrm>
          <a:prstGeom prst="rect">
            <a:avLst/>
          </a:prstGeom>
        </p:spPr>
      </p:pic>
      <p:sp>
        <p:nvSpPr>
          <p:cNvPr id="10" name="9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043" name="WordArt 3"/>
          <p:cNvSpPr>
            <a:spLocks noChangeArrowheads="1" noChangeShapeType="1" noTextEdit="1"/>
          </p:cNvSpPr>
          <p:nvPr/>
        </p:nvSpPr>
        <p:spPr bwMode="auto">
          <a:xfrm>
            <a:off x="1187624" y="2569468"/>
            <a:ext cx="6480720" cy="100811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REGRESO A PUY DU FOU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 name="WordArt 3"/>
          <p:cNvSpPr>
            <a:spLocks noChangeArrowheads="1" noChangeShapeType="1" noTextEdit="1"/>
          </p:cNvSpPr>
          <p:nvPr/>
        </p:nvSpPr>
        <p:spPr bwMode="auto">
          <a:xfrm>
            <a:off x="683568" y="2497460"/>
            <a:ext cx="7848872"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EL MISTERIO DE SORBACES</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83568" y="2713484"/>
            <a:ext cx="7776864" cy="792088"/>
          </a:xfrm>
          <a:prstGeom prst="rect">
            <a:avLst/>
          </a:prstGeom>
        </p:spPr>
        <p:txBody>
          <a:bodyPr wrap="none" fromWordArt="1">
            <a:prstTxWarp prst="textInflate">
              <a:avLst>
                <a:gd name="adj" fmla="val 2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b="1" kern="10" dirty="0" smtClean="0">
                <a:ln w="12700">
                  <a:solidFill>
                    <a:srgbClr val="EAEAEA"/>
                  </a:solidFill>
                  <a:round/>
                  <a:headEnd/>
                  <a:tailEnd/>
                </a:ln>
                <a:solidFill>
                  <a:srgbClr val="C00000"/>
                </a:solidFill>
                <a:latin typeface="Arial Black"/>
                <a:cs typeface="+mn-cs"/>
              </a:rPr>
              <a:t>La </a:t>
            </a:r>
            <a:r>
              <a:rPr lang="es-ES" sz="3200" b="1" kern="10" dirty="0" smtClean="0">
                <a:ln w="12700">
                  <a:solidFill>
                    <a:srgbClr val="EAEAEA"/>
                  </a:solidFill>
                  <a:round/>
                  <a:headEnd/>
                  <a:tailEnd/>
                </a:ln>
                <a:solidFill>
                  <a:srgbClr val="C00000"/>
                </a:solidFill>
                <a:effectLst>
                  <a:reflection blurRad="6350" stA="55000" endA="50" endPos="85000" dir="5400000" sy="-100000" algn="bl" rotWithShape="0"/>
                </a:effectLst>
                <a:latin typeface="Arial Black"/>
                <a:cs typeface="+mn-cs"/>
              </a:rPr>
              <a:t>Fotografía es mía</a:t>
            </a:r>
            <a:r>
              <a:rPr lang="es-ES" sz="32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55000" endA="50" endPos="85000" dir="5400000" sy="-100000" algn="bl" rotWithShape="0"/>
                </a:effectLst>
                <a:latin typeface="Arial Black"/>
                <a:cs typeface="+mn-cs"/>
              </a:rPr>
              <a:t> y </a:t>
            </a:r>
            <a:r>
              <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Recopilada de la </a:t>
            </a:r>
            <a:r>
              <a:rPr lang="es-ES" sz="3200" b="1" kern="10" dirty="0" smtClean="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Red  </a:t>
            </a:r>
            <a:endPar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1403648" y="2713484"/>
            <a:ext cx="6336704" cy="697260"/>
          </a:xfrm>
          <a:prstGeom prst="rect">
            <a:avLst/>
          </a:prstGeom>
        </p:spPr>
        <p:txBody>
          <a:bodyPr wrap="none" fromWordArt="1">
            <a:prstTxWarp prst="textFadeUp">
              <a:avLst>
                <a:gd name="adj" fmla="val 588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solidFill>
                  <a:srgbClr val="C00000"/>
                </a:soli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 </a:t>
            </a:r>
          </a:p>
        </p:txBody>
      </p:sp>
      <p:sp>
        <p:nvSpPr>
          <p:cNvPr id="87046" name="WordArt 6"/>
          <p:cNvSpPr>
            <a:spLocks noChangeArrowheads="1" noChangeShapeType="1" noTextEdit="1"/>
          </p:cNvSpPr>
          <p:nvPr/>
        </p:nvSpPr>
        <p:spPr bwMode="auto">
          <a:xfrm>
            <a:off x="1403648" y="2713484"/>
            <a:ext cx="6192688" cy="732840"/>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solidFill>
                  <a:srgbClr val="FFC000"/>
                </a:soli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1979712" y="2569468"/>
            <a:ext cx="4680520" cy="800586"/>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smtClean="0">
                <a:ln w="9525">
                  <a:noFill/>
                  <a:round/>
                  <a:headEnd/>
                  <a:tailEnd/>
                </a:ln>
                <a:solidFill>
                  <a:srgbClr val="C00000"/>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b="1" kern="10" dirty="0" smtClean="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endParaRPr lang="es-ES" sz="3600" i="1" kern="10" dirty="0">
              <a:ln w="9525">
                <a:noFill/>
                <a:round/>
                <a:headEnd/>
                <a:tailEnd/>
              </a:ln>
              <a:solidFill>
                <a:srgbClr val="FFFFFF"/>
              </a:solidFill>
              <a:effectLst>
                <a:prstShdw prst="shdw17" dist="17961" dir="13500000">
                  <a:srgbClr val="999999"/>
                </a:prstShdw>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wipe/>
      </p:transition>
    </mc:Choice>
    <mc:Fallback xmlns="">
      <p:transition spd="slow" advTm="3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2000"/>
                                  </p:stCondLst>
                                  <p:childTnLst>
                                    <p:anim calcmode="lin" valueType="num">
                                      <p:cBhvr>
                                        <p:cTn id="11" dur="3000"/>
                                        <p:tgtEl>
                                          <p:spTgt spid="87043"/>
                                        </p:tgtEl>
                                        <p:attrNameLst>
                                          <p:attrName>ppt_w</p:attrName>
                                        </p:attrNameLst>
                                      </p:cBhvr>
                                      <p:tavLst>
                                        <p:tav tm="0">
                                          <p:val>
                                            <p:strVal val="ppt_w"/>
                                          </p:val>
                                        </p:tav>
                                        <p:tav tm="100000">
                                          <p:val>
                                            <p:strVal val="4*ppt_w"/>
                                          </p:val>
                                        </p:tav>
                                      </p:tavLst>
                                    </p:anim>
                                    <p:anim calcmode="lin" valueType="num">
                                      <p:cBhvr>
                                        <p:cTn id="12" dur="3000"/>
                                        <p:tgtEl>
                                          <p:spTgt spid="87043"/>
                                        </p:tgtEl>
                                        <p:attrNameLst>
                                          <p:attrName>ppt_h</p:attrName>
                                        </p:attrNameLst>
                                      </p:cBhvr>
                                      <p:tavLst>
                                        <p:tav tm="0">
                                          <p:val>
                                            <p:strVal val="ppt_h"/>
                                          </p:val>
                                        </p:tav>
                                        <p:tav tm="100000">
                                          <p:val>
                                            <p:strVal val="4*ppt_h"/>
                                          </p:val>
                                        </p:tav>
                                      </p:tavLst>
                                    </p:anim>
                                    <p:set>
                                      <p:cBhvr>
                                        <p:cTn id="13" dur="1" fill="hold">
                                          <p:stCondLst>
                                            <p:cond delay="2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2000"/>
                                  </p:stCondLst>
                                  <p:childTnLst>
                                    <p:animScale>
                                      <p:cBhvr>
                                        <p:cTn id="15" dur="3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3000" accel="50000">
                                          <p:stCondLst>
                                            <p:cond delay="0"/>
                                          </p:stCondLst>
                                        </p:cTn>
                                        <p:tgtEl>
                                          <p:spTgt spid="87043"/>
                                        </p:tgtEl>
                                        <p:attrNameLst>
                                          <p:attrName>ppt_x</p:attrName>
                                          <p:attrName>ppt_y</p:attrName>
                                        </p:attrNameLst>
                                      </p:cBhvr>
                                    </p:animMotion>
                                    <p:animEffect transition="out" filter="fade">
                                      <p:cBhvr>
                                        <p:cTn id="17" dur="3000"/>
                                        <p:tgtEl>
                                          <p:spTgt spid="87043"/>
                                        </p:tgtEl>
                                      </p:cBhvr>
                                    </p:animEffect>
                                    <p:set>
                                      <p:cBhvr>
                                        <p:cTn id="18" dur="1" fill="hold">
                                          <p:stCondLst>
                                            <p:cond delay="2999"/>
                                          </p:stCondLst>
                                        </p:cTn>
                                        <p:tgtEl>
                                          <p:spTgt spid="87043"/>
                                        </p:tgtEl>
                                        <p:attrNameLst>
                                          <p:attrName>style.visibility</p:attrName>
                                        </p:attrNameLst>
                                      </p:cBhvr>
                                      <p:to>
                                        <p:strVal val="hidden"/>
                                      </p:to>
                                    </p:set>
                                  </p:childTnLst>
                                </p:cTn>
                              </p:par>
                            </p:childTnLst>
                          </p:cTn>
                        </p:par>
                        <p:par>
                          <p:cTn id="19" fill="hold">
                            <p:stCondLst>
                              <p:cond delay="8000"/>
                            </p:stCondLst>
                            <p:childTnLst>
                              <p:par>
                                <p:cTn id="20" presetID="23" presetClass="entr" presetSubtype="3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ppt_w"/>
                                          </p:val>
                                        </p:tav>
                                        <p:tav tm="100000">
                                          <p:val>
                                            <p:strVal val="#ppt_w"/>
                                          </p:val>
                                        </p:tav>
                                      </p:tavLst>
                                    </p:anim>
                                    <p:anim calcmode="lin" valueType="num">
                                      <p:cBhvr>
                                        <p:cTn id="23" dur="3000" fill="hold"/>
                                        <p:tgtEl>
                                          <p:spTgt spid="8"/>
                                        </p:tgtEl>
                                        <p:attrNameLst>
                                          <p:attrName>ppt_h</p:attrName>
                                        </p:attrNameLst>
                                      </p:cBhvr>
                                      <p:tavLst>
                                        <p:tav tm="0">
                                          <p:val>
                                            <p:strVal val="4*#ppt_h"/>
                                          </p:val>
                                        </p:tav>
                                        <p:tav tm="100000">
                                          <p:val>
                                            <p:strVal val="#ppt_h"/>
                                          </p:val>
                                        </p:tav>
                                      </p:tavLst>
                                    </p:anim>
                                  </p:childTnLst>
                                </p:cTn>
                              </p:par>
                            </p:childTnLst>
                          </p:cTn>
                        </p:par>
                        <p:par>
                          <p:cTn id="24" fill="hold">
                            <p:stCondLst>
                              <p:cond delay="11000"/>
                            </p:stCondLst>
                            <p:childTnLst>
                              <p:par>
                                <p:cTn id="25" presetID="23" presetClass="exit" presetSubtype="32" fill="hold" nodeType="afterEffect">
                                  <p:stCondLst>
                                    <p:cond delay="2000"/>
                                  </p:stCondLst>
                                  <p:childTnLst>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2000"/>
                                  </p:stCondLst>
                                  <p:childTnLst>
                                    <p:animScale>
                                      <p:cBhvr>
                                        <p:cTn id="30"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8"/>
                                        </p:tgtEl>
                                        <p:attrNameLst>
                                          <p:attrName>ppt_x</p:attrName>
                                          <p:attrName>ppt_y</p:attrName>
                                        </p:attrNameLst>
                                      </p:cBhvr>
                                    </p:animMotion>
                                    <p:animEffect transition="out" filter="fade">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16000"/>
                            </p:stCondLst>
                            <p:childTnLst>
                              <p:par>
                                <p:cTn id="35" presetID="23" presetClass="entr" presetSubtype="16"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9000"/>
                            </p:stCondLst>
                            <p:childTnLst>
                              <p:par>
                                <p:cTn id="40" presetID="23" presetClass="exit" presetSubtype="16" fill="hold" nodeType="afterEffect">
                                  <p:stCondLst>
                                    <p:cond delay="2000"/>
                                  </p:stCondLst>
                                  <p:childTnLst>
                                    <p:anim calcmode="lin" valueType="num">
                                      <p:cBhvr>
                                        <p:cTn id="41" dur="3000"/>
                                        <p:tgtEl>
                                          <p:spTgt spid="87044"/>
                                        </p:tgtEl>
                                        <p:attrNameLst>
                                          <p:attrName>ppt_w</p:attrName>
                                        </p:attrNameLst>
                                      </p:cBhvr>
                                      <p:tavLst>
                                        <p:tav tm="0">
                                          <p:val>
                                            <p:strVal val="ppt_w"/>
                                          </p:val>
                                        </p:tav>
                                        <p:tav tm="100000">
                                          <p:val>
                                            <p:strVal val="4*ppt_w"/>
                                          </p:val>
                                        </p:tav>
                                      </p:tavLst>
                                    </p:anim>
                                    <p:anim calcmode="lin" valueType="num">
                                      <p:cBhvr>
                                        <p:cTn id="42" dur="3000"/>
                                        <p:tgtEl>
                                          <p:spTgt spid="87044"/>
                                        </p:tgtEl>
                                        <p:attrNameLst>
                                          <p:attrName>ppt_h</p:attrName>
                                        </p:attrNameLst>
                                      </p:cBhvr>
                                      <p:tavLst>
                                        <p:tav tm="0">
                                          <p:val>
                                            <p:strVal val="ppt_h"/>
                                          </p:val>
                                        </p:tav>
                                        <p:tav tm="100000">
                                          <p:val>
                                            <p:strVal val="4*ppt_h"/>
                                          </p:val>
                                        </p:tav>
                                      </p:tavLst>
                                    </p:anim>
                                    <p:set>
                                      <p:cBhvr>
                                        <p:cTn id="43" dur="1" fill="hold">
                                          <p:stCondLst>
                                            <p:cond delay="2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2000"/>
                                  </p:stCondLst>
                                  <p:childTnLst>
                                    <p:animScale>
                                      <p:cBhvr>
                                        <p:cTn id="45" dur="3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3000" accel="50000">
                                          <p:stCondLst>
                                            <p:cond delay="0"/>
                                          </p:stCondLst>
                                        </p:cTn>
                                        <p:tgtEl>
                                          <p:spTgt spid="87044"/>
                                        </p:tgtEl>
                                        <p:attrNameLst>
                                          <p:attrName>ppt_x</p:attrName>
                                          <p:attrName>ppt_y</p:attrName>
                                        </p:attrNameLst>
                                      </p:cBhvr>
                                    </p:animMotion>
                                    <p:animEffect transition="out" filter="fade">
                                      <p:cBhvr>
                                        <p:cTn id="47" dur="3000"/>
                                        <p:tgtEl>
                                          <p:spTgt spid="87044"/>
                                        </p:tgtEl>
                                      </p:cBhvr>
                                    </p:animEffect>
                                    <p:set>
                                      <p:cBhvr>
                                        <p:cTn id="48" dur="1" fill="hold">
                                          <p:stCondLst>
                                            <p:cond delay="2999"/>
                                          </p:stCondLst>
                                        </p:cTn>
                                        <p:tgtEl>
                                          <p:spTgt spid="87044"/>
                                        </p:tgtEl>
                                        <p:attrNameLst>
                                          <p:attrName>style.visibility</p:attrName>
                                        </p:attrNameLst>
                                      </p:cBhvr>
                                      <p:to>
                                        <p:strVal val="hidden"/>
                                      </p:to>
                                    </p:set>
                                  </p:childTnLst>
                                </p:cTn>
                              </p:par>
                            </p:childTnLst>
                          </p:cTn>
                        </p:par>
                        <p:par>
                          <p:cTn id="49" fill="hold" nodeType="afterGroup">
                            <p:stCondLst>
                              <p:cond delay="24000"/>
                            </p:stCondLst>
                            <p:childTnLst>
                              <p:par>
                                <p:cTn id="50" presetID="23" presetClass="entr" presetSubtype="16" fill="hold" nodeType="afterEffect">
                                  <p:stCondLst>
                                    <p:cond delay="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7000"/>
                            </p:stCondLst>
                            <p:childTnLst>
                              <p:par>
                                <p:cTn id="55" presetID="23" presetClass="exit" presetSubtype="16" fill="hold" nodeType="afterEffect">
                                  <p:stCondLst>
                                    <p:cond delay="2000"/>
                                  </p:stCondLst>
                                  <p:childTnLst>
                                    <p:anim calcmode="lin" valueType="num">
                                      <p:cBhvr>
                                        <p:cTn id="56" dur="3000"/>
                                        <p:tgtEl>
                                          <p:spTgt spid="87045"/>
                                        </p:tgtEl>
                                        <p:attrNameLst>
                                          <p:attrName>ppt_w</p:attrName>
                                        </p:attrNameLst>
                                      </p:cBhvr>
                                      <p:tavLst>
                                        <p:tav tm="0">
                                          <p:val>
                                            <p:strVal val="ppt_w"/>
                                          </p:val>
                                        </p:tav>
                                        <p:tav tm="100000">
                                          <p:val>
                                            <p:strVal val="4*ppt_w"/>
                                          </p:val>
                                        </p:tav>
                                      </p:tavLst>
                                    </p:anim>
                                    <p:anim calcmode="lin" valueType="num">
                                      <p:cBhvr>
                                        <p:cTn id="57" dur="3000"/>
                                        <p:tgtEl>
                                          <p:spTgt spid="87045"/>
                                        </p:tgtEl>
                                        <p:attrNameLst>
                                          <p:attrName>ppt_h</p:attrName>
                                        </p:attrNameLst>
                                      </p:cBhvr>
                                      <p:tavLst>
                                        <p:tav tm="0">
                                          <p:val>
                                            <p:strVal val="ppt_h"/>
                                          </p:val>
                                        </p:tav>
                                        <p:tav tm="100000">
                                          <p:val>
                                            <p:strVal val="4*ppt_h"/>
                                          </p:val>
                                        </p:tav>
                                      </p:tavLst>
                                    </p:anim>
                                    <p:set>
                                      <p:cBhvr>
                                        <p:cTn id="58" dur="1" fill="hold">
                                          <p:stCondLst>
                                            <p:cond delay="2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2000"/>
                                  </p:stCondLst>
                                  <p:childTnLst>
                                    <p:animScale>
                                      <p:cBhvr>
                                        <p:cTn id="60" dur="3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3000" accel="50000">
                                          <p:stCondLst>
                                            <p:cond delay="0"/>
                                          </p:stCondLst>
                                        </p:cTn>
                                        <p:tgtEl>
                                          <p:spTgt spid="87045"/>
                                        </p:tgtEl>
                                        <p:attrNameLst>
                                          <p:attrName>ppt_x</p:attrName>
                                          <p:attrName>ppt_y</p:attrName>
                                        </p:attrNameLst>
                                      </p:cBhvr>
                                    </p:animMotion>
                                    <p:animEffect transition="out" filter="fade">
                                      <p:cBhvr>
                                        <p:cTn id="62" dur="3000"/>
                                        <p:tgtEl>
                                          <p:spTgt spid="87045"/>
                                        </p:tgtEl>
                                      </p:cBhvr>
                                    </p:animEffect>
                                    <p:set>
                                      <p:cBhvr>
                                        <p:cTn id="63" dur="1" fill="hold">
                                          <p:stCondLst>
                                            <p:cond delay="2999"/>
                                          </p:stCondLst>
                                        </p:cTn>
                                        <p:tgtEl>
                                          <p:spTgt spid="87045"/>
                                        </p:tgtEl>
                                        <p:attrNameLst>
                                          <p:attrName>style.visibility</p:attrName>
                                        </p:attrNameLst>
                                      </p:cBhvr>
                                      <p:to>
                                        <p:strVal val="hidden"/>
                                      </p:to>
                                    </p:set>
                                  </p:childTnLst>
                                </p:cTn>
                              </p:par>
                            </p:childTnLst>
                          </p:cTn>
                        </p:par>
                        <p:par>
                          <p:cTn id="64" fill="hold">
                            <p:stCondLst>
                              <p:cond delay="32000"/>
                            </p:stCondLst>
                            <p:childTnLst>
                              <p:par>
                                <p:cTn id="65" presetID="23" presetClass="entr" presetSubtype="16" fill="hold" nodeType="afterEffect">
                                  <p:stCondLst>
                                    <p:cond delay="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35000"/>
                            </p:stCondLst>
                            <p:childTnLst>
                              <p:par>
                                <p:cTn id="70" presetID="23" presetClass="exit" presetSubtype="16" fill="hold" nodeType="afterEffect">
                                  <p:stCondLst>
                                    <p:cond delay="2000"/>
                                  </p:stCondLst>
                                  <p:childTnLst>
                                    <p:anim calcmode="lin" valueType="num">
                                      <p:cBhvr>
                                        <p:cTn id="71" dur="3000"/>
                                        <p:tgtEl>
                                          <p:spTgt spid="87046"/>
                                        </p:tgtEl>
                                        <p:attrNameLst>
                                          <p:attrName>ppt_w</p:attrName>
                                        </p:attrNameLst>
                                      </p:cBhvr>
                                      <p:tavLst>
                                        <p:tav tm="0">
                                          <p:val>
                                            <p:strVal val="ppt_w"/>
                                          </p:val>
                                        </p:tav>
                                        <p:tav tm="100000">
                                          <p:val>
                                            <p:strVal val="4*ppt_w"/>
                                          </p:val>
                                        </p:tav>
                                      </p:tavLst>
                                    </p:anim>
                                    <p:anim calcmode="lin" valueType="num">
                                      <p:cBhvr>
                                        <p:cTn id="72" dur="3000"/>
                                        <p:tgtEl>
                                          <p:spTgt spid="87046"/>
                                        </p:tgtEl>
                                        <p:attrNameLst>
                                          <p:attrName>ppt_h</p:attrName>
                                        </p:attrNameLst>
                                      </p:cBhvr>
                                      <p:tavLst>
                                        <p:tav tm="0">
                                          <p:val>
                                            <p:strVal val="ppt_h"/>
                                          </p:val>
                                        </p:tav>
                                        <p:tav tm="100000">
                                          <p:val>
                                            <p:strVal val="4*ppt_h"/>
                                          </p:val>
                                        </p:tav>
                                      </p:tavLst>
                                    </p:anim>
                                    <p:set>
                                      <p:cBhvr>
                                        <p:cTn id="73" dur="1" fill="hold">
                                          <p:stCondLst>
                                            <p:cond delay="2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2000"/>
                                  </p:stCondLst>
                                  <p:childTnLst>
                                    <p:animScale>
                                      <p:cBhvr>
                                        <p:cTn id="75" dur="3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3000" accel="50000">
                                          <p:stCondLst>
                                            <p:cond delay="0"/>
                                          </p:stCondLst>
                                        </p:cTn>
                                        <p:tgtEl>
                                          <p:spTgt spid="87046"/>
                                        </p:tgtEl>
                                        <p:attrNameLst>
                                          <p:attrName>ppt_x</p:attrName>
                                          <p:attrName>ppt_y</p:attrName>
                                        </p:attrNameLst>
                                      </p:cBhvr>
                                    </p:animMotion>
                                    <p:animEffect transition="out" filter="fade">
                                      <p:cBhvr>
                                        <p:cTn id="77" dur="3000"/>
                                        <p:tgtEl>
                                          <p:spTgt spid="87046"/>
                                        </p:tgtEl>
                                      </p:cBhvr>
                                    </p:animEffect>
                                    <p:set>
                                      <p:cBhvr>
                                        <p:cTn id="78" dur="1" fill="hold">
                                          <p:stCondLst>
                                            <p:cond delay="2999"/>
                                          </p:stCondLst>
                                        </p:cTn>
                                        <p:tgtEl>
                                          <p:spTgt spid="87046"/>
                                        </p:tgtEl>
                                        <p:attrNameLst>
                                          <p:attrName>style.visibility</p:attrName>
                                        </p:attrNameLst>
                                      </p:cBhvr>
                                      <p:to>
                                        <p:strVal val="hidden"/>
                                      </p:to>
                                    </p:set>
                                  </p:childTnLst>
                                </p:cTn>
                              </p:par>
                            </p:childTnLst>
                          </p:cTn>
                        </p:par>
                        <p:par>
                          <p:cTn id="79" fill="hold">
                            <p:stCondLst>
                              <p:cond delay="40000"/>
                            </p:stCondLst>
                            <p:childTnLst>
                              <p:par>
                                <p:cTn id="80" presetID="23" presetClass="entr" presetSubtype="16" repeatCount="3000" fill="hold" nodeType="afterEffect">
                                  <p:stCondLst>
                                    <p:cond delay="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childTnLst>
                          </p:cTn>
                        </p:par>
                        <p:par>
                          <p:cTn id="84" fill="hold">
                            <p:stCondLst>
                              <p:cond delay="43000"/>
                            </p:stCondLst>
                            <p:childTnLst>
                              <p:par>
                                <p:cTn id="85" presetID="52" presetClass="exit" presetSubtype="0" fill="hold" grpId="0" nodeType="afterEffect">
                                  <p:stCondLst>
                                    <p:cond delay="0"/>
                                  </p:stCondLst>
                                  <p:childTnLst>
                                    <p:animScale>
                                      <p:cBhvr>
                                        <p:cTn id="86" dur="3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7" dur="3000" accel="50000">
                                          <p:stCondLst>
                                            <p:cond delay="0"/>
                                          </p:stCondLst>
                                        </p:cTn>
                                        <p:tgtEl>
                                          <p:spTgt spid="87047"/>
                                        </p:tgtEl>
                                        <p:attrNameLst>
                                          <p:attrName>ppt_x</p:attrName>
                                          <p:attrName>ppt_y</p:attrName>
                                        </p:attrNameLst>
                                      </p:cBhvr>
                                    </p:animMotion>
                                    <p:animEffect transition="out" filter="fade">
                                      <p:cBhvr>
                                        <p:cTn id="88" dur="3000"/>
                                        <p:tgtEl>
                                          <p:spTgt spid="87047"/>
                                        </p:tgtEl>
                                      </p:cBhvr>
                                    </p:animEffect>
                                    <p:set>
                                      <p:cBhvr>
                                        <p:cTn id="89" dur="1" fill="hold">
                                          <p:stCondLst>
                                            <p:cond delay="2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uy-du-fou-toledo-portada.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0"/>
            <a:ext cx="7344816" cy="777979"/>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EL MISTERIO DE SORBACES  </a:t>
            </a:r>
            <a:endParaRPr lang="es-ES" sz="3200" b="1" cap="none" spc="0" dirty="0">
              <a:ln/>
              <a:solidFill>
                <a:srgbClr val="C3A525"/>
              </a:solidFill>
              <a:effectLst>
                <a:reflection blurRad="6350" stA="60000" endA="900" endPos="58000" dir="5400000" sy="-100000" algn="bl" rotWithShape="0"/>
              </a:effectLst>
            </a:endParaRPr>
          </a:p>
        </p:txBody>
      </p:sp>
      <p:sp>
        <p:nvSpPr>
          <p:cNvPr id="3" name="2 CuadroTexto"/>
          <p:cNvSpPr txBox="1"/>
          <p:nvPr/>
        </p:nvSpPr>
        <p:spPr>
          <a:xfrm>
            <a:off x="611560" y="913284"/>
            <a:ext cx="8208912" cy="2354491"/>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Un milagro que cambió la faz de la Historia. Año 589, cuando aún humeaban las ruinas del Imperio Romano y coexistían dos pueblos sin convivir. En este recóndito paraje, se celebra en secreto una boda prohibida entre una joven romana y un príncipe godo, en presencia de la Santa Reliquia. Pero el Rey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Recaredo</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entera, y viene a saquear el pueblo. Hasta que el Cielo se manifieste.</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39552" y="3505572"/>
            <a:ext cx="7920880" cy="2031325"/>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Reino Visigodo de Toledo fue el Estado más poderoso, culto y rico de Occidente. Con una riqueza cultural y económica que superaba a muchos otros estados de la época, como la Francia merovingia y la Inglaterra anglosajona, los visigodos dejaron un legado significativo en la historia de la península ibérica.</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66000">
        <p:split orient="vert"/>
      </p:transition>
    </mc:Choice>
    <mc:Fallback xmlns="">
      <p:transition spd="slow" advTm="6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64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tretch>
            <a:fillRect/>
          </a:stretch>
        </p:blipFill>
        <p:spPr bwMode="auto">
          <a:xfrm>
            <a:off x="0" y="-454868"/>
            <a:ext cx="9144000" cy="6552728"/>
          </a:xfrm>
          <a:prstGeom prst="rect">
            <a:avLst/>
          </a:prstGeom>
          <a:noFill/>
          <a:ln w="9525">
            <a:noFill/>
            <a:miter lim="800000"/>
            <a:headEnd/>
            <a:tailEnd/>
          </a:ln>
        </p:spPr>
      </p:pic>
      <p:pic>
        <p:nvPicPr>
          <p:cNvPr id="5" name="4 Imagen" descr="0(1).jpeg"/>
          <p:cNvPicPr>
            <a:picLocks noChangeAspect="1"/>
          </p:cNvPicPr>
          <p:nvPr/>
        </p:nvPicPr>
        <p:blipFill>
          <a:blip r:embed="rId3" cstate="print"/>
          <a:stretch>
            <a:fillRect/>
          </a:stretch>
        </p:blipFill>
        <p:spPr bwMode="auto">
          <a:xfrm>
            <a:off x="0" y="-454868"/>
            <a:ext cx="9144000" cy="6552728"/>
          </a:xfrm>
          <a:prstGeom prst="rect">
            <a:avLst/>
          </a:prstGeom>
          <a:noFill/>
          <a:ln w="9525">
            <a:noFill/>
            <a:miter lim="800000"/>
            <a:headEnd/>
            <a:tailEnd/>
          </a:ln>
        </p:spPr>
      </p:pic>
      <p:sp>
        <p:nvSpPr>
          <p:cNvPr id="6" name="5 CuadroTexto"/>
          <p:cNvSpPr txBox="1"/>
          <p:nvPr/>
        </p:nvSpPr>
        <p:spPr>
          <a:xfrm>
            <a:off x="539552"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Teatro</a:t>
            </a:r>
            <a:r>
              <a:rPr lang="es-ES" i="1" dirty="0" smtClean="0">
                <a:effectLst>
                  <a:glow rad="101600">
                    <a:srgbClr val="C00000">
                      <a:alpha val="60000"/>
                    </a:srgbClr>
                  </a:glow>
                  <a:outerShdw blurRad="38100" dist="38100" dir="2700000" algn="tl">
                    <a:srgbClr val="000000">
                      <a:alpha val="43137"/>
                    </a:srgbClr>
                  </a:outerShdw>
                </a:effectLst>
              </a:rPr>
              <a:t>. Con 100 metros de pista y 3 hectáreas de escenario,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se impone como un espectáculo al aire libre con una grada cubierta que alberga hasta 3.000 espectadores.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4 Rectángulo"/>
          <p:cNvSpPr/>
          <p:nvPr/>
        </p:nvSpPr>
        <p:spPr>
          <a:xfrm>
            <a:off x="2267744" y="553244"/>
            <a:ext cx="4104456"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Comentarios: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8" name="2 Rectángulo"/>
          <p:cNvSpPr/>
          <p:nvPr/>
        </p:nvSpPr>
        <p:spPr>
          <a:xfrm>
            <a:off x="2051720" y="560388"/>
            <a:ext cx="5040560"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Puy Du </a:t>
            </a:r>
            <a:r>
              <a:rPr lang="es-ES" sz="4000" b="1" spc="100" dirty="0" err="1"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Fou</a:t>
            </a: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España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split/>
        <p:sndAc>
          <p:stSnd loop="1">
            <p:snd r:embed="rId2" name="Variadas.wav"/>
          </p:stSnd>
        </p:sndAc>
      </p:transition>
    </mc:Choice>
    <mc:Fallback>
      <p:transition spd="slow" advTm="33000">
        <p:spli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7500"/>
                            </p:stCondLst>
                            <p:childTnLst>
                              <p:par>
                                <p:cTn id="25" presetID="23" presetClass="exit" presetSubtype="16" fill="hold" grpId="1" nodeType="afterEffect">
                                  <p:stCondLst>
                                    <p:cond delay="0"/>
                                  </p:stCondLst>
                                  <p:childTnLst>
                                    <p:anim calcmode="lin" valueType="num">
                                      <p:cBhvr>
                                        <p:cTn id="26" dur="3000"/>
                                        <p:tgtEl>
                                          <p:spTgt spid="7"/>
                                        </p:tgtEl>
                                        <p:attrNameLst>
                                          <p:attrName>ppt_w</p:attrName>
                                        </p:attrNameLst>
                                      </p:cBhvr>
                                      <p:tavLst>
                                        <p:tav tm="0">
                                          <p:val>
                                            <p:strVal val="ppt_w"/>
                                          </p:val>
                                        </p:tav>
                                        <p:tav tm="100000">
                                          <p:val>
                                            <p:strVal val="4*ppt_w"/>
                                          </p:val>
                                        </p:tav>
                                      </p:tavLst>
                                    </p:anim>
                                    <p:anim calcmode="lin" valueType="num">
                                      <p:cBhvr>
                                        <p:cTn id="27" dur="3000"/>
                                        <p:tgtEl>
                                          <p:spTgt spid="7"/>
                                        </p:tgtEl>
                                        <p:attrNameLst>
                                          <p:attrName>ppt_h</p:attrName>
                                        </p:attrNameLst>
                                      </p:cBhvr>
                                      <p:tavLst>
                                        <p:tav tm="0">
                                          <p:val>
                                            <p:strVal val="ppt_h"/>
                                          </p:val>
                                        </p:tav>
                                        <p:tav tm="100000">
                                          <p:val>
                                            <p:strVal val="4*ppt_h"/>
                                          </p:val>
                                        </p:tav>
                                      </p:tavLst>
                                    </p:anim>
                                    <p:set>
                                      <p:cBhvr>
                                        <p:cTn id="28" dur="1" fill="hold">
                                          <p:stCondLst>
                                            <p:cond delay="2999"/>
                                          </p:stCondLst>
                                        </p:cTn>
                                        <p:tgtEl>
                                          <p:spTgt spid="7"/>
                                        </p:tgtEl>
                                        <p:attrNameLst>
                                          <p:attrName>style.visibility</p:attrName>
                                        </p:attrNameLst>
                                      </p:cBhvr>
                                      <p:to>
                                        <p:strVal val="hidden"/>
                                      </p:to>
                                    </p:set>
                                  </p:childTnLst>
                                </p:cTn>
                              </p:par>
                              <p:par>
                                <p:cTn id="29" presetID="52" presetClass="exit" presetSubtype="0" fill="hold" grpId="2" nodeType="withEffect">
                                  <p:stCondLst>
                                    <p:cond delay="0"/>
                                  </p:stCondLst>
                                  <p:childTnLst>
                                    <p:animScale>
                                      <p:cBhvr>
                                        <p:cTn id="30" dur="3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7"/>
                                        </p:tgtEl>
                                        <p:attrNameLst>
                                          <p:attrName>ppt_x</p:attrName>
                                          <p:attrName>ppt_y</p:attrName>
                                        </p:attrNameLst>
                                      </p:cBhvr>
                                    </p:animMotion>
                                    <p:animEffect transition="out" filter="fade">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2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fltVal val="0"/>
                                          </p:val>
                                        </p:tav>
                                        <p:tav tm="100000">
                                          <p:val>
                                            <p:strVal val="#ppt_w"/>
                                          </p:val>
                                        </p:tav>
                                      </p:tavLst>
                                    </p:anim>
                                    <p:anim calcmode="lin" valueType="num">
                                      <p:cBhvr>
                                        <p:cTn id="37" dur="3000" fill="hold"/>
                                        <p:tgtEl>
                                          <p:spTgt spid="8"/>
                                        </p:tgtEl>
                                        <p:attrNameLst>
                                          <p:attrName>ppt_h</p:attrName>
                                        </p:attrNameLst>
                                      </p:cBhvr>
                                      <p:tavLst>
                                        <p:tav tm="0">
                                          <p:val>
                                            <p:fltVal val="0"/>
                                          </p:val>
                                        </p:tav>
                                        <p:tav tm="100000">
                                          <p:val>
                                            <p:strVal val="#ppt_h"/>
                                          </p:val>
                                        </p:tav>
                                      </p:tavLst>
                                    </p:anim>
                                  </p:childTnLst>
                                </p:cTn>
                              </p:par>
                            </p:childTnLst>
                          </p:cTn>
                        </p:par>
                        <p:par>
                          <p:cTn id="38" fill="hold">
                            <p:stCondLst>
                              <p:cond delay="10500"/>
                            </p:stCondLst>
                            <p:childTnLst>
                              <p:par>
                                <p:cTn id="39" presetID="23" presetClass="exit" presetSubtype="16" fill="hold" grpId="1" nodeType="afterEffect">
                                  <p:stCondLst>
                                    <p:cond delay="0"/>
                                  </p:stCondLst>
                                  <p:childTnLst>
                                    <p:anim calcmode="lin" valueType="num">
                                      <p:cBhvr>
                                        <p:cTn id="40" dur="3000"/>
                                        <p:tgtEl>
                                          <p:spTgt spid="8"/>
                                        </p:tgtEl>
                                        <p:attrNameLst>
                                          <p:attrName>ppt_w</p:attrName>
                                        </p:attrNameLst>
                                      </p:cBhvr>
                                      <p:tavLst>
                                        <p:tav tm="0">
                                          <p:val>
                                            <p:strVal val="ppt_w"/>
                                          </p:val>
                                        </p:tav>
                                        <p:tav tm="100000">
                                          <p:val>
                                            <p:strVal val="4*ppt_w"/>
                                          </p:val>
                                        </p:tav>
                                      </p:tavLst>
                                    </p:anim>
                                    <p:anim calcmode="lin" valueType="num">
                                      <p:cBhvr>
                                        <p:cTn id="41" dur="3000"/>
                                        <p:tgtEl>
                                          <p:spTgt spid="8"/>
                                        </p:tgtEl>
                                        <p:attrNameLst>
                                          <p:attrName>ppt_h</p:attrName>
                                        </p:attrNameLst>
                                      </p:cBhvr>
                                      <p:tavLst>
                                        <p:tav tm="0">
                                          <p:val>
                                            <p:strVal val="ppt_h"/>
                                          </p:val>
                                        </p:tav>
                                        <p:tav tm="100000">
                                          <p:val>
                                            <p:strVal val="4*ppt_h"/>
                                          </p:val>
                                        </p:tav>
                                      </p:tavLst>
                                    </p:anim>
                                    <p:set>
                                      <p:cBhvr>
                                        <p:cTn id="42" dur="1" fill="hold">
                                          <p:stCondLst>
                                            <p:cond delay="2999"/>
                                          </p:stCondLst>
                                        </p:cTn>
                                        <p:tgtEl>
                                          <p:spTgt spid="8"/>
                                        </p:tgtEl>
                                        <p:attrNameLst>
                                          <p:attrName>style.visibility</p:attrName>
                                        </p:attrNameLst>
                                      </p:cBhvr>
                                      <p:to>
                                        <p:strVal val="hidden"/>
                                      </p:to>
                                    </p:set>
                                  </p:childTnLst>
                                </p:cTn>
                              </p:par>
                              <p:par>
                                <p:cTn id="43" presetID="52" presetClass="exit" presetSubtype="0" fill="hold" grpId="2" nodeType="withEffect">
                                  <p:stCondLst>
                                    <p:cond delay="0"/>
                                  </p:stCondLst>
                                  <p:childTnLst>
                                    <p:animScale>
                                      <p:cBhvr>
                                        <p:cTn id="44"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5" dur="3000" accel="50000">
                                          <p:stCondLst>
                                            <p:cond delay="0"/>
                                          </p:stCondLst>
                                        </p:cTn>
                                        <p:tgtEl>
                                          <p:spTgt spid="8"/>
                                        </p:tgtEl>
                                        <p:attrNameLst>
                                          <p:attrName>ppt_x</p:attrName>
                                          <p:attrName>ppt_y</p:attrName>
                                        </p:attrNameLst>
                                      </p:cBhvr>
                                    </p:animMotion>
                                    <p:animEffect transition="out" filter="fade">
                                      <p:cBhvr>
                                        <p:cTn id="46" dur="3000"/>
                                        <p:tgtEl>
                                          <p:spTgt spid="8"/>
                                        </p:tgtEl>
                                      </p:cBhvr>
                                    </p:animEffect>
                                    <p:set>
                                      <p:cBhvr>
                                        <p:cTn id="47" dur="1" fill="hold">
                                          <p:stCondLst>
                                            <p:cond delay="2999"/>
                                          </p:stCondLst>
                                        </p:cTn>
                                        <p:tgtEl>
                                          <p:spTgt spid="8"/>
                                        </p:tgtEl>
                                        <p:attrNameLst>
                                          <p:attrName>style.visibility</p:attrName>
                                        </p:attrNameLst>
                                      </p:cBhvr>
                                      <p:to>
                                        <p:strVal val="hidden"/>
                                      </p:to>
                                    </p:set>
                                  </p:childTnLst>
                                </p:cTn>
                              </p:par>
                            </p:childTnLst>
                          </p:cTn>
                        </p:par>
                        <p:par>
                          <p:cTn id="48" fill="hold">
                            <p:stCondLst>
                              <p:cond delay="13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anim calcmode="lin" valueType="num">
                                      <p:cBhvr>
                                        <p:cTn id="52" dur="1000" fill="hold"/>
                                        <p:tgtEl>
                                          <p:spTgt spid="6"/>
                                        </p:tgtEl>
                                        <p:attrNameLst>
                                          <p:attrName>ppt_x</p:attrName>
                                        </p:attrNameLst>
                                      </p:cBhvr>
                                      <p:tavLst>
                                        <p:tav tm="0">
                                          <p:val>
                                            <p:strVal val="#ppt_x-.1"/>
                                          </p:val>
                                        </p:tav>
                                        <p:tav tm="100000">
                                          <p:val>
                                            <p:strVal val="#ppt_x"/>
                                          </p:val>
                                        </p:tav>
                                      </p:tavLst>
                                    </p:anim>
                                    <p:anim calcmode="lin" valueType="num">
                                      <p:cBhvr>
                                        <p:cTn id="5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P spid="7" grpId="2"/>
      <p:bldP spid="8" grpId="0"/>
      <p:bldP spid="8" grpId="1"/>
      <p:bldP spid="8"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pic>
        <p:nvPicPr>
          <p:cNvPr id="5" name="4 Imagen" descr="0(14).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sp>
        <p:nvSpPr>
          <p:cNvPr id="6" name="5 CuadroTexto"/>
          <p:cNvSpPr txBox="1"/>
          <p:nvPr/>
        </p:nvSpPr>
        <p:spPr>
          <a:xfrm>
            <a:off x="323528"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espectáculo, se puede apreciar al equipo de jinetes ejecutando con maestría la técnica del volteo. Esta disciplina hípica implica la realización de ejercicios gimnásticos sobre un caballo, tanto al paso como al trote o galope, demostrando el vínculo que mantiene el jinete y el animal.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split/>
      </p:transition>
    </mc:Choice>
    <mc:Fallback xmlns="">
      <p:transition spd="slow" advTm="3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tretch>
            <a:fillRect/>
          </a:stretch>
        </p:blipFill>
        <p:spPr bwMode="auto">
          <a:xfrm>
            <a:off x="-684584" y="0"/>
            <a:ext cx="10297144" cy="5715000"/>
          </a:xfrm>
          <a:prstGeom prst="rect">
            <a:avLst/>
          </a:prstGeom>
          <a:noFill/>
          <a:ln w="9525">
            <a:noFill/>
            <a:miter lim="800000"/>
            <a:headEnd/>
            <a:tailEnd/>
          </a:ln>
        </p:spPr>
      </p:pic>
      <p:pic>
        <p:nvPicPr>
          <p:cNvPr id="5" name="4 Imagen" descr="0(19).jpg"/>
          <p:cNvPicPr>
            <a:picLocks noChangeAspect="1"/>
          </p:cNvPicPr>
          <p:nvPr/>
        </p:nvPicPr>
        <p:blipFill>
          <a:blip r:embed="rId2" cstate="print"/>
          <a:stretch>
            <a:fillRect/>
          </a:stretch>
        </p:blipFill>
        <p:spPr bwMode="auto">
          <a:xfrm>
            <a:off x="-684584" y="0"/>
            <a:ext cx="10297144" cy="5715000"/>
          </a:xfrm>
          <a:prstGeom prst="rect">
            <a:avLst/>
          </a:prstGeom>
          <a:noFill/>
          <a:ln w="9525">
            <a:noFill/>
            <a:miter lim="800000"/>
            <a:headEnd/>
            <a:tailEnd/>
          </a:ln>
        </p:spPr>
      </p:pic>
      <p:sp>
        <p:nvSpPr>
          <p:cNvPr id="6" name="5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argumento de este tema se ambienta en el siglo V d.C. y gira alrededor de la boda prohibida entre un príncipe godo y una joven romana.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incluye algo que no tienen las demás: acrobacias a caballo.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split/>
      </p:transition>
    </mc:Choice>
    <mc:Fallback xmlns="">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900608" y="0"/>
            <a:ext cx="10513168" cy="5715000"/>
          </a:xfrm>
          <a:prstGeom prst="rect">
            <a:avLst/>
          </a:prstGeom>
          <a:noFill/>
          <a:ln w="9525">
            <a:noFill/>
            <a:miter lim="800000"/>
            <a:headEnd/>
            <a:tailEnd/>
          </a:ln>
        </p:spPr>
      </p:pic>
      <p:pic>
        <p:nvPicPr>
          <p:cNvPr id="5" name="4 Imagen" descr="0(12).jpg"/>
          <p:cNvPicPr>
            <a:picLocks noChangeAspect="1"/>
          </p:cNvPicPr>
          <p:nvPr/>
        </p:nvPicPr>
        <p:blipFill>
          <a:blip r:embed="rId2" cstate="print"/>
          <a:stretch>
            <a:fillRect/>
          </a:stretch>
        </p:blipFill>
        <p:spPr bwMode="auto">
          <a:xfrm>
            <a:off x="-900608" y="0"/>
            <a:ext cx="10513168" cy="5715000"/>
          </a:xfrm>
          <a:prstGeom prst="rect">
            <a:avLst/>
          </a:prstGeom>
          <a:noFill/>
          <a:ln w="9525">
            <a:noFill/>
            <a:miter lim="800000"/>
            <a:headEnd/>
            <a:tailEnd/>
          </a:ln>
        </p:spPr>
      </p:pic>
      <p:sp>
        <p:nvSpPr>
          <p:cNvPr id="6" name="5 CuadroTexto"/>
          <p:cNvSpPr txBox="1"/>
          <p:nvPr/>
        </p:nvSpPr>
        <p:spPr>
          <a:xfrm>
            <a:off x="323528" y="4081636"/>
            <a:ext cx="853244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España siempre ha existido la sensación de que no hemos sabido aprovechar nuestra larga y rica historia para crear grandes producciones audiovisuales. ¿Por qué no aprovechar las gestas de la Edad Media, el exotismo del reino nazarí o el porte de los iconos del Siglo de Oro para construir un ambicioso proyecto con aspiraciones internacionales?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1588" y="0"/>
            <a:ext cx="9144000" cy="5715000"/>
          </a:xfrm>
          <a:prstGeom prst="rect">
            <a:avLst/>
          </a:prstGeom>
          <a:noFill/>
          <a:ln w="9525">
            <a:noFill/>
            <a:miter lim="800000"/>
            <a:headEnd/>
            <a:tailEnd/>
          </a:ln>
        </p:spPr>
      </p:pic>
      <p:pic>
        <p:nvPicPr>
          <p:cNvPr id="5" name="4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eso es exactamente lo que ha hecho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y no con un largometraje ni nada parecido, sino con un parque temático que traslada a los visitantes a momentos destacados de la historia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4/3*#ppt_w"/>
                                          </p:val>
                                        </p:tav>
                                        <p:tav tm="100000">
                                          <p:val>
                                            <p:strVal val="#ppt_w"/>
                                          </p:val>
                                        </p:tav>
                                      </p:tavLst>
                                    </p:anim>
                                    <p:anim calcmode="lin" valueType="num">
                                      <p:cBhvr>
                                        <p:cTn id="19" dur="4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Siguiendo la estela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Francia –reconocido en dos ocasiones como mejor parque del mundo, entre otros galardones–, la propuesta española ofrece una experiencia </a:t>
            </a:r>
            <a:r>
              <a:rPr lang="es-ES" i="1" dirty="0" err="1" smtClean="0">
                <a:effectLst>
                  <a:glow rad="101600">
                    <a:srgbClr val="C00000">
                      <a:alpha val="60000"/>
                    </a:srgbClr>
                  </a:glow>
                  <a:outerShdw blurRad="38100" dist="38100" dir="2700000" algn="tl">
                    <a:srgbClr val="000000">
                      <a:alpha val="43137"/>
                    </a:srgbClr>
                  </a:outerShdw>
                </a:effectLst>
              </a:rPr>
              <a:t>inmersiva</a:t>
            </a:r>
            <a:r>
              <a:rPr lang="es-ES" i="1" dirty="0" smtClean="0">
                <a:effectLst>
                  <a:glow rad="101600">
                    <a:srgbClr val="C00000">
                      <a:alpha val="60000"/>
                    </a:srgbClr>
                  </a:glow>
                  <a:outerShdw blurRad="38100" dist="38100" dir="2700000" algn="tl">
                    <a:srgbClr val="000000">
                      <a:alpha val="43137"/>
                    </a:srgbClr>
                  </a:outerShdw>
                </a:effectLst>
              </a:rPr>
              <a:t> hasta en el más mínimo detalle.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tretch>
            <a:fillRect/>
          </a:stretch>
        </p:blipFill>
        <p:spPr bwMode="auto">
          <a:xfrm>
            <a:off x="-21264" y="1"/>
            <a:ext cx="9186528" cy="5741580"/>
          </a:xfrm>
          <a:prstGeom prst="rect">
            <a:avLst/>
          </a:prstGeom>
          <a:noFill/>
          <a:ln w="9525">
            <a:noFill/>
            <a:miter lim="800000"/>
            <a:headEnd/>
            <a:tailEnd/>
          </a:ln>
        </p:spPr>
      </p:pic>
      <p:pic>
        <p:nvPicPr>
          <p:cNvPr id="6" name="5 Imagen" descr="0(30).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p:spPr>
      </p:pic>
      <p:sp>
        <p:nvSpPr>
          <p:cNvPr id="5" name="4 CuadroTexto"/>
          <p:cNvSpPr txBox="1"/>
          <p:nvPr/>
        </p:nvSpPr>
        <p:spPr>
          <a:xfrm>
            <a:off x="323528"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show comenzó en realidad en agosto de 2019 con el exitoso estreno del espectáculo nocturno El sueño de Toledo….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8000">
        <p15:prstTrans prst="peelOff"/>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flipH="1">
            <a:off x="4234" y="5293"/>
            <a:ext cx="9135532" cy="5709708"/>
          </a:xfrm>
          <a:prstGeom prst="rect">
            <a:avLst/>
          </a:prstGeom>
          <a:noFill/>
          <a:ln w="9525">
            <a:noFill/>
            <a:miter lim="800000"/>
            <a:headEnd/>
            <a:tailEnd/>
          </a:ln>
        </p:spPr>
      </p:pic>
      <p:pic>
        <p:nvPicPr>
          <p:cNvPr id="5" name="4 Imagen" descr="0(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ha sido ahora cuando ese preludio ha dado paso al número principal, un parque de 30 hectáreas en el que más de 300 actores, bailarines, jinetes y especialistas, 50 caballos, 200 aves y 1.200 trajes de época permiten a cualquiera viajar en el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wipe/>
      </p:transition>
    </mc:Choice>
    <mc:Fallback xmlns="">
      <p:transition spd="slow" advTm="31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5000"/>
                                        <p:tgtEl>
                                          <p:spTgt spid="5"/>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veinticinco minutos, decenas de bailarines y acróbatas, acompañados de caballos y otros animales, transportan a los espectadores al año 589, al poblado ficticio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en las inmediaciones de Toledo, donde se desarrolla la trama.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wipe/>
      </p:transition>
    </mc:Choice>
    <mc:Fallback xmlns="">
      <p:transition spd="slow" advTm="2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35" presetClass="exit" presetSubtype="0" fill="hold" nodeType="withEffect">
                                  <p:stCondLst>
                                    <p:cond delay="0"/>
                                  </p:stCondLst>
                                  <p:childTnLst>
                                    <p:animEffect transition="out" filter="fade">
                                      <p:cBhvr>
                                        <p:cTn id="13" dur="4000"/>
                                        <p:tgtEl>
                                          <p:spTgt spid="6"/>
                                        </p:tgtEl>
                                      </p:cBhvr>
                                    </p:animEffect>
                                    <p:anim calcmode="lin" valueType="num">
                                      <p:cBhvr>
                                        <p:cTn id="14" dur="4000"/>
                                        <p:tgtEl>
                                          <p:spTgt spid="6"/>
                                        </p:tgtEl>
                                        <p:attrNameLst>
                                          <p:attrName>style.rotation</p:attrName>
                                        </p:attrNameLst>
                                      </p:cBhvr>
                                      <p:tavLst>
                                        <p:tav tm="0">
                                          <p:val>
                                            <p:fltVal val="0"/>
                                          </p:val>
                                        </p:tav>
                                        <p:tav tm="100000">
                                          <p:val>
                                            <p:fltVal val="720"/>
                                          </p:val>
                                        </p:tav>
                                      </p:tavLst>
                                    </p:anim>
                                    <p:anim calcmode="lin" valueType="num">
                                      <p:cBhvr>
                                        <p:cTn id="15" dur="4000"/>
                                        <p:tgtEl>
                                          <p:spTgt spid="6"/>
                                        </p:tgtEl>
                                        <p:attrNameLst>
                                          <p:attrName>ppt_h</p:attrName>
                                        </p:attrNameLst>
                                      </p:cBhvr>
                                      <p:tavLst>
                                        <p:tav tm="0">
                                          <p:val>
                                            <p:strVal val="ppt_h"/>
                                          </p:val>
                                        </p:tav>
                                        <p:tav tm="100000">
                                          <p:val>
                                            <p:fltVal val="0"/>
                                          </p:val>
                                        </p:tav>
                                      </p:tavLst>
                                    </p:anim>
                                    <p:anim calcmode="lin" valueType="num">
                                      <p:cBhvr>
                                        <p:cTn id="16" dur="4000"/>
                                        <p:tgtEl>
                                          <p:spTgt spid="6"/>
                                        </p:tgtEl>
                                        <p:attrNameLst>
                                          <p:attrName>ppt_w</p:attrName>
                                        </p:attrNameLst>
                                      </p:cBhvr>
                                      <p:tavLst>
                                        <p:tav tm="0">
                                          <p:val>
                                            <p:strVal val="ppt_w"/>
                                          </p:val>
                                        </p:tav>
                                        <p:tav tm="100000">
                                          <p:val>
                                            <p:fltVal val="0"/>
                                          </p:val>
                                        </p:tav>
                                      </p:tavLst>
                                    </p:anim>
                                    <p:set>
                                      <p:cBhvr>
                                        <p:cTn id="17" dur="1" fill="hold">
                                          <p:stCondLst>
                                            <p:cond delay="3999"/>
                                          </p:stCondLst>
                                        </p:cTn>
                                        <p:tgtEl>
                                          <p:spTgt spid="6"/>
                                        </p:tgtEl>
                                        <p:attrNameLst>
                                          <p:attrName>style.visibility</p:attrName>
                                        </p:attrNameLst>
                                      </p:cBhvr>
                                      <p:to>
                                        <p:strVal val="hidden"/>
                                      </p:to>
                                    </p:set>
                                  </p:childTnLst>
                                </p:cTn>
                              </p:par>
                              <p:par>
                                <p:cTn id="18" presetID="23" presetClass="entr" presetSubtype="52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p:val>
                                            <p:fltVal val="0.5"/>
                                          </p:val>
                                        </p:tav>
                                        <p:tav tm="100000">
                                          <p:val>
                                            <p:strVal val="#ppt_x"/>
                                          </p:val>
                                        </p:tav>
                                      </p:tavLst>
                                    </p:anim>
                                    <p:anim calcmode="lin" valueType="num">
                                      <p:cBhvr>
                                        <p:cTn id="23" dur="4000" fill="hold"/>
                                        <p:tgtEl>
                                          <p:spTgt spid="4"/>
                                        </p:tgtEl>
                                        <p:attrNameLst>
                                          <p:attrName>ppt_y</p:attrName>
                                        </p:attrNameLst>
                                      </p:cBhvr>
                                      <p:tavLst>
                                        <p:tav tm="0">
                                          <p:val>
                                            <p:fltVal val="0.5"/>
                                          </p:val>
                                        </p:tav>
                                        <p:tav tm="100000">
                                          <p:val>
                                            <p:strVal val="#ppt_y"/>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4000"/>
                                        <p:tgtEl>
                                          <p:spTgt spid="4"/>
                                        </p:tgtEl>
                                      </p:cBhvr>
                                    </p:animEffect>
                                  </p:childTnLst>
                                </p:cTn>
                              </p:par>
                              <p:par>
                                <p:cTn id="27" presetID="3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4000"/>
                                        <p:tgtEl>
                                          <p:spTgt spid="4"/>
                                        </p:tgtEl>
                                      </p:cBhvr>
                                    </p:animEffect>
                                    <p:anim calcmode="lin" valueType="num">
                                      <p:cBhvr>
                                        <p:cTn id="30" dur="4000" fill="hold"/>
                                        <p:tgtEl>
                                          <p:spTgt spid="4"/>
                                        </p:tgtEl>
                                        <p:attrNameLst>
                                          <p:attrName>style.rotation</p:attrName>
                                        </p:attrNameLst>
                                      </p:cBhvr>
                                      <p:tavLst>
                                        <p:tav tm="0">
                                          <p:val>
                                            <p:fltVal val="720"/>
                                          </p:val>
                                        </p:tav>
                                        <p:tav tm="100000">
                                          <p:val>
                                            <p:fltVal val="0"/>
                                          </p:val>
                                        </p:tav>
                                      </p:tavLst>
                                    </p:anim>
                                    <p:anim calcmode="lin" valueType="num">
                                      <p:cBhvr>
                                        <p:cTn id="31" dur="4000" fill="hold"/>
                                        <p:tgtEl>
                                          <p:spTgt spid="4"/>
                                        </p:tgtEl>
                                        <p:attrNameLst>
                                          <p:attrName>ppt_h</p:attrName>
                                        </p:attrNameLst>
                                      </p:cBhvr>
                                      <p:tavLst>
                                        <p:tav tm="0">
                                          <p:val>
                                            <p:fltVal val="0"/>
                                          </p:val>
                                        </p:tav>
                                        <p:tav tm="100000">
                                          <p:val>
                                            <p:strVal val="#ppt_h"/>
                                          </p:val>
                                        </p:tav>
                                      </p:tavLst>
                                    </p:anim>
                                    <p:anim calcmode="lin" valueType="num">
                                      <p:cBhvr>
                                        <p:cTn id="32" dur="4000" fill="hold"/>
                                        <p:tgtEl>
                                          <p:spTgt spid="4"/>
                                        </p:tgtEl>
                                        <p:attrNameLst>
                                          <p:attrName>ppt_w</p:attrName>
                                        </p:attrNameLst>
                                      </p:cBhvr>
                                      <p:tavLst>
                                        <p:tav tm="0">
                                          <p:val>
                                            <p:fltVal val="0"/>
                                          </p:val>
                                        </p:tav>
                                        <p:tav tm="100000">
                                          <p:val>
                                            <p:strVal val="#ppt_w"/>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20).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5 Imagen" descr="0(20).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 más profundo de la historia, cuando los ecos del Imperio Romano aún resonaban y el mundo visigodo emergía con fuerza, nace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una joya escénica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que no solo recrea una época olvidada, sino que la revive con una fuerza visual y emocional absolutamente sobrecogedora.</a:t>
            </a:r>
          </a:p>
        </p:txBody>
      </p:sp>
    </p:spTree>
  </p:cSld>
  <p:clrMapOvr>
    <a:masterClrMapping/>
  </p:clrMapOvr>
  <mc:AlternateContent xmlns:mc="http://schemas.openxmlformats.org/markup-compatibility/2006" xmlns:p14="http://schemas.microsoft.com/office/powerpoint/2010/main">
    <mc:Choice Requires="p14">
      <p:transition spd="slow" p14:dur="2500" advTm="35000">
        <p:wipe/>
      </p:transition>
    </mc:Choice>
    <mc:Fallback xmlns="">
      <p:transition spd="slow" advTm="3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ela paisagem_montanh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espectáculo, que se desarrolla al aire libre, también se muestran reproducciones de las coronas votivas del «Tesoro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halladas en el yacimiento arqueológico que se encuentra en el término municipal de </a:t>
            </a:r>
            <a:r>
              <a:rPr lang="es-ES" i="1" dirty="0" err="1" smtClean="0">
                <a:effectLst>
                  <a:glow rad="101600">
                    <a:srgbClr val="C00000">
                      <a:alpha val="60000"/>
                    </a:srgbClr>
                  </a:glow>
                  <a:outerShdw blurRad="38100" dist="38100" dir="2700000" algn="tl">
                    <a:srgbClr val="000000">
                      <a:alpha val="43137"/>
                    </a:srgbClr>
                  </a:outerShdw>
                </a:effectLst>
              </a:rPr>
              <a:t>Guadamur</a:t>
            </a:r>
            <a:r>
              <a:rPr lang="es-ES" i="1" dirty="0" smtClean="0">
                <a:effectLst>
                  <a:glow rad="101600">
                    <a:srgbClr val="C00000">
                      <a:alpha val="60000"/>
                    </a:srgbClr>
                  </a:glow>
                  <a:outerShdw blurRad="38100" dist="38100" dir="2700000" algn="tl">
                    <a:srgbClr val="000000">
                      <a:alpha val="43137"/>
                    </a:srgbClr>
                  </a:outerShdw>
                </a:effectLst>
              </a:rPr>
              <a:t>, a pocos kilómetros donde se ha construido el parque temático.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wipe/>
      </p:transition>
    </mc:Choice>
    <mc:Fallback xmlns="">
      <p:transition spd="slow" advTm="3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anim calcmode="lin" valueType="num">
                                      <p:cBhvr>
                                        <p:cTn id="8" dur="4000"/>
                                        <p:tgtEl>
                                          <p:spTgt spid="5"/>
                                        </p:tgtEl>
                                        <p:attrNameLst>
                                          <p:attrName>ppt_x</p:attrName>
                                        </p:attrNameLst>
                                      </p:cBhvr>
                                      <p:tavLst>
                                        <p:tav tm="0">
                                          <p:val>
                                            <p:strVal val="ppt_x"/>
                                          </p:val>
                                        </p:tav>
                                        <p:tav tm="100000">
                                          <p:val>
                                            <p:fltVal val="0.5"/>
                                          </p:val>
                                        </p:tav>
                                      </p:tavLst>
                                    </p:anim>
                                    <p:anim calcmode="lin" valueType="num">
                                      <p:cBhvr>
                                        <p:cTn id="9" dur="4000"/>
                                        <p:tgtEl>
                                          <p:spTgt spid="5"/>
                                        </p:tgtEl>
                                        <p:attrNameLst>
                                          <p:attrName>ppt_y</p:attrName>
                                        </p:attrNameLst>
                                      </p:cBhvr>
                                      <p:tavLst>
                                        <p:tav tm="0">
                                          <p:val>
                                            <p:strVal val="ppt_y"/>
                                          </p:val>
                                        </p:tav>
                                        <p:tav tm="100000">
                                          <p:val>
                                            <p:fltVal val="0.5"/>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tretch>
            <a:fillRect/>
          </a:stretch>
        </p:blipFill>
        <p:spPr bwMode="auto">
          <a:xfrm>
            <a:off x="0" y="1"/>
            <a:ext cx="9144000" cy="4369667"/>
          </a:xfrm>
          <a:prstGeom prst="rect">
            <a:avLst/>
          </a:prstGeom>
          <a:noFill/>
          <a:ln w="9525">
            <a:noFill/>
            <a:miter lim="800000"/>
            <a:headEnd/>
            <a:tailEnd/>
          </a:ln>
        </p:spPr>
      </p:pic>
      <p:pic>
        <p:nvPicPr>
          <p:cNvPr id="6" name="5 Imagen" descr="0(24).jpg"/>
          <p:cNvPicPr>
            <a:picLocks noChangeAspect="1"/>
          </p:cNvPicPr>
          <p:nvPr/>
        </p:nvPicPr>
        <p:blipFill>
          <a:blip r:embed="rId2" cstate="print"/>
          <a:stretch>
            <a:fillRect/>
          </a:stretch>
        </p:blipFill>
        <p:spPr bwMode="auto">
          <a:xfrm flipH="1">
            <a:off x="0" y="1"/>
            <a:ext cx="9144000" cy="4369667"/>
          </a:xfrm>
          <a:prstGeom prst="rect">
            <a:avLst/>
          </a:prstGeom>
          <a:noFill/>
          <a:ln w="9525">
            <a:noFill/>
            <a:miter lim="800000"/>
            <a:headEnd/>
            <a:tailEnd/>
          </a:ln>
        </p:spPr>
      </p:pic>
      <p:sp>
        <p:nvSpPr>
          <p:cNvPr id="5" name="4 CuadroTexto"/>
          <p:cNvSpPr txBox="1"/>
          <p:nvPr/>
        </p:nvSpPr>
        <p:spPr>
          <a:xfrm>
            <a:off x="251520" y="4513684"/>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 inauguración, el consejero delegado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a:t>
            </a:r>
            <a:r>
              <a:rPr lang="es-ES" i="1" dirty="0" err="1" smtClean="0">
                <a:effectLst>
                  <a:glow rad="101600">
                    <a:srgbClr val="C00000">
                      <a:alpha val="60000"/>
                    </a:srgbClr>
                  </a:glow>
                  <a:outerShdw blurRad="38100" dist="38100" dir="2700000" algn="tl">
                    <a:srgbClr val="000000">
                      <a:alpha val="43137"/>
                    </a:srgbClr>
                  </a:outerShdw>
                </a:effectLst>
              </a:rPr>
              <a:t>Erwan</a:t>
            </a:r>
            <a:r>
              <a:rPr lang="es-ES" i="1" dirty="0" smtClean="0">
                <a:effectLst>
                  <a:glow rad="101600">
                    <a:srgbClr val="C00000">
                      <a:alpha val="60000"/>
                    </a:srgbClr>
                  </a:glow>
                  <a:outerShdw blurRad="38100" dist="38100" dir="2700000" algn="tl">
                    <a:srgbClr val="000000">
                      <a:alpha val="43137"/>
                    </a:srgbClr>
                  </a:outerShdw>
                </a:effectLst>
              </a:rPr>
              <a:t> de la </a:t>
            </a:r>
            <a:r>
              <a:rPr lang="es-ES" i="1" dirty="0" err="1" smtClean="0">
                <a:effectLst>
                  <a:glow rad="101600">
                    <a:srgbClr val="C00000">
                      <a:alpha val="60000"/>
                    </a:srgbClr>
                  </a:glow>
                  <a:outerShdw blurRad="38100" dist="38100" dir="2700000" algn="tl">
                    <a:srgbClr val="000000">
                      <a:alpha val="43137"/>
                    </a:srgbClr>
                  </a:outerShdw>
                </a:effectLst>
              </a:rPr>
              <a:t>Villéon</a:t>
            </a:r>
            <a:r>
              <a:rPr lang="es-ES" i="1" dirty="0" smtClean="0">
                <a:effectLst>
                  <a:glow rad="101600">
                    <a:srgbClr val="C00000">
                      <a:alpha val="60000"/>
                    </a:srgbClr>
                  </a:glow>
                  <a:outerShdw blurRad="38100" dist="38100" dir="2700000" algn="tl">
                    <a:srgbClr val="000000">
                      <a:alpha val="43137"/>
                    </a:srgbClr>
                  </a:outerShdw>
                </a:effectLst>
              </a:rPr>
              <a:t>, ha destacado que la empresa ha puesto «todo el corazón y todo el saber artístico» en este nuevo espectáculo, que se ha basado en tres «misterios».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5" name="4 Imagen" descr="0(16).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6" name="5 Imagen" descr="0(16).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sp>
        <p:nvSpPr>
          <p:cNvPr id="7" name="6 CuadroTexto"/>
          <p:cNvSpPr txBox="1"/>
          <p:nvPr/>
        </p:nvSpPr>
        <p:spPr>
          <a:xfrm>
            <a:off x="5940152" y="769268"/>
            <a:ext cx="3024336" cy="4708981"/>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Uno de ellos, según ha detallado De la </a:t>
            </a:r>
            <a:r>
              <a:rPr lang="es-ES" sz="2000" i="1" dirty="0" err="1" smtClean="0">
                <a:effectLst>
                  <a:glow rad="101600">
                    <a:srgbClr val="C00000">
                      <a:alpha val="60000"/>
                    </a:srgbClr>
                  </a:glow>
                  <a:outerShdw blurRad="38100" dist="38100" dir="2700000" algn="tl">
                    <a:srgbClr val="000000">
                      <a:alpha val="43137"/>
                    </a:srgbClr>
                  </a:outerShdw>
                </a:effectLst>
              </a:rPr>
              <a:t>Villéon</a:t>
            </a:r>
            <a:r>
              <a:rPr lang="es-ES" sz="2000" i="1" dirty="0" smtClean="0">
                <a:effectLst>
                  <a:glow rad="101600">
                    <a:srgbClr val="C00000">
                      <a:alpha val="60000"/>
                    </a:srgbClr>
                  </a:glow>
                  <a:outerShdw blurRad="38100" dist="38100" dir="2700000" algn="tl">
                    <a:srgbClr val="000000">
                      <a:alpha val="43137"/>
                    </a:srgbClr>
                  </a:outerShdw>
                </a:effectLst>
              </a:rPr>
              <a:t>, es la historia del Santo Grial, que según la tradición estuvo en Toledo.</a:t>
            </a:r>
          </a:p>
          <a:p>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Otro, el descubrimiento del tesoro de </a:t>
            </a:r>
            <a:r>
              <a:rPr lang="es-ES" sz="2000" i="1" dirty="0" err="1" smtClean="0">
                <a:effectLst>
                  <a:glow rad="101600">
                    <a:srgbClr val="C00000">
                      <a:alpha val="60000"/>
                    </a:srgbClr>
                  </a:glow>
                  <a:outerShdw blurRad="38100" dist="38100" dir="2700000" algn="tl">
                    <a:srgbClr val="000000">
                      <a:alpha val="43137"/>
                    </a:srgbClr>
                  </a:outerShdw>
                </a:effectLst>
              </a:rPr>
              <a:t>Guarrazar</a:t>
            </a:r>
            <a:r>
              <a:rPr lang="es-ES" sz="2000" i="1" dirty="0" smtClean="0">
                <a:effectLst>
                  <a:glow rad="101600">
                    <a:srgbClr val="C00000">
                      <a:alpha val="60000"/>
                    </a:srgbClr>
                  </a:glow>
                  <a:outerShdw blurRad="38100" dist="38100" dir="2700000" algn="tl">
                    <a:srgbClr val="000000">
                      <a:alpha val="43137"/>
                    </a:srgbClr>
                  </a:outerShdw>
                </a:effectLst>
              </a:rPr>
              <a:t> en 1858, y los motivos que llevaron a los godos a construir un poblado como el excavado en el yacimiento a once kilómetros de Toledo.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3000">
        <p14:shred pattern="rectang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tretch>
            <a:fillRect/>
          </a:stretch>
        </p:blipFill>
        <p:spPr bwMode="auto">
          <a:xfrm>
            <a:off x="-252536" y="0"/>
            <a:ext cx="9721080" cy="5714999"/>
          </a:xfrm>
          <a:prstGeom prst="rect">
            <a:avLst/>
          </a:prstGeom>
          <a:noFill/>
          <a:ln w="9525">
            <a:noFill/>
            <a:miter lim="800000"/>
            <a:headEnd/>
            <a:tailEnd/>
          </a:ln>
        </p:spPr>
      </p:pic>
      <p:pic>
        <p:nvPicPr>
          <p:cNvPr id="5" name="4 Imagen" descr="0(22).jpg"/>
          <p:cNvPicPr>
            <a:picLocks noChangeAspect="1"/>
          </p:cNvPicPr>
          <p:nvPr/>
        </p:nvPicPr>
        <p:blipFill>
          <a:blip r:embed="rId2" cstate="print"/>
          <a:stretch>
            <a:fillRect/>
          </a:stretch>
        </p:blipFill>
        <p:spPr bwMode="auto">
          <a:xfrm>
            <a:off x="-252536" y="0"/>
            <a:ext cx="9721080" cy="5714999"/>
          </a:xfrm>
          <a:prstGeom prst="rect">
            <a:avLst/>
          </a:prstGeom>
          <a:noFill/>
          <a:ln w="9525">
            <a:noFill/>
            <a:miter lim="800000"/>
            <a:headEnd/>
            <a:tailEnd/>
          </a:ln>
        </p:spPr>
      </p:pic>
      <p:pic>
        <p:nvPicPr>
          <p:cNvPr id="6" name="5 Imagen" descr="0(22).jpg"/>
          <p:cNvPicPr>
            <a:picLocks noChangeAspect="1"/>
          </p:cNvPicPr>
          <p:nvPr/>
        </p:nvPicPr>
        <p:blipFill>
          <a:blip r:embed="rId2" cstate="print"/>
          <a:stretch>
            <a:fillRect/>
          </a:stretch>
        </p:blipFill>
        <p:spPr bwMode="auto">
          <a:xfrm>
            <a:off x="-252536" y="0"/>
            <a:ext cx="9721080" cy="5714999"/>
          </a:xfrm>
          <a:prstGeom prst="rect">
            <a:avLst/>
          </a:prstGeom>
          <a:noFill/>
          <a:ln w="9525">
            <a:noFill/>
            <a:miter lim="800000"/>
            <a:headEnd/>
            <a:tailEnd/>
          </a:ln>
        </p:spPr>
      </p:pic>
      <p:sp>
        <p:nvSpPr>
          <p:cNvPr id="7" name="6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el tercero, las circunstancias que rodearon el tercer concilio de Toledo, celebrado en 589 y en el que los godos dejaron el arrianismo y abrazaron el cristianismo.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tretch>
            <a:fillRect/>
          </a:stretch>
        </p:blipFill>
        <p:spPr bwMode="auto">
          <a:xfrm>
            <a:off x="1" y="0"/>
            <a:ext cx="9143999" cy="4397432"/>
          </a:xfrm>
          <a:prstGeom prst="rect">
            <a:avLst/>
          </a:prstGeom>
          <a:noFill/>
          <a:ln w="9525">
            <a:noFill/>
            <a:miter lim="800000"/>
            <a:headEnd/>
            <a:tailEnd/>
          </a:ln>
        </p:spPr>
      </p:pic>
      <p:pic>
        <p:nvPicPr>
          <p:cNvPr id="5" name="4 Imagen" descr="0(34).jpg"/>
          <p:cNvPicPr>
            <a:picLocks noChangeAspect="1"/>
          </p:cNvPicPr>
          <p:nvPr/>
        </p:nvPicPr>
        <p:blipFill>
          <a:blip r:embed="rId2" cstate="print"/>
          <a:stretch>
            <a:fillRect/>
          </a:stretch>
        </p:blipFill>
        <p:spPr bwMode="auto">
          <a:xfrm>
            <a:off x="1" y="0"/>
            <a:ext cx="9143999" cy="4397432"/>
          </a:xfrm>
          <a:prstGeom prst="rect">
            <a:avLst/>
          </a:prstGeom>
          <a:noFill/>
          <a:ln w="9525">
            <a:noFill/>
            <a:miter lim="800000"/>
            <a:headEnd/>
            <a:tailEnd/>
          </a:ln>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espectáculo al aire libre, ambientado en el año 589, nos sumerge en una historia de amor prohibido entre dos mundos enfrentados: una joven romana y un príncipe godo. Todo sucede en torno a una reliquia sagrada y un milagro que marcará el destino de los pueblos.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dir="ou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flower_lake_landscape_4000x2500_1600x120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 name="5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narrativa, profundamente inspirada en el descubrimiento real del Tesoro enterrado en las tierras de la huerta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se convierte en una experiencia sensorial donde historia y espectáculo se funden de forma magistral.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restig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g2081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467544" y="4369668"/>
            <a:ext cx="8352928" cy="1200329"/>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Un Misterio que permaneció intacto durante siglos. En 1858, Francisco Morales, vecino de </a:t>
            </a:r>
            <a:r>
              <a:rPr lang="es-ES" i="1" dirty="0" err="1" smtClean="0">
                <a:effectLst>
                  <a:glow rad="101600">
                    <a:srgbClr val="C00000">
                      <a:alpha val="60000"/>
                    </a:srgbClr>
                  </a:glow>
                  <a:outerShdw blurRad="38100" dist="38100" dir="2700000" algn="tl">
                    <a:srgbClr val="000000">
                      <a:alpha val="43137"/>
                    </a:srgbClr>
                  </a:outerShdw>
                </a:effectLst>
              </a:rPr>
              <a:t>Guadamur</a:t>
            </a:r>
            <a:r>
              <a:rPr lang="es-ES" i="1" dirty="0" smtClean="0">
                <a:effectLst>
                  <a:glow rad="101600">
                    <a:srgbClr val="C00000">
                      <a:alpha val="60000"/>
                    </a:srgbClr>
                  </a:glow>
                  <a:outerShdw blurRad="38100" dist="38100" dir="2700000" algn="tl">
                    <a:srgbClr val="000000">
                      <a:alpha val="43137"/>
                    </a:srgbClr>
                  </a:outerShdw>
                </a:effectLst>
              </a:rPr>
              <a:t>, descubrió a escasos metros de aquí el tesoro más importante de los reyes visigodos conocido hasta la fecha enterrado en las tierras de la huerta de </a:t>
            </a:r>
            <a:r>
              <a:rPr lang="es-ES" i="1" dirty="0" err="1" smtClean="0">
                <a:effectLst>
                  <a:glow rad="101600">
                    <a:srgbClr val="C00000">
                      <a:alpha val="60000"/>
                    </a:srgbClr>
                  </a:glow>
                  <a:outerShdw blurRad="38100" dist="38100" dir="2700000" algn="tl">
                    <a:srgbClr val="000000">
                      <a:alpha val="43137"/>
                    </a:srgbClr>
                  </a:outerShdw>
                </a:effectLst>
              </a:rPr>
              <a:t>Guarrazar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tretch>
            <a:fillRect/>
          </a:stretch>
        </p:blipFill>
        <p:spPr bwMode="auto">
          <a:xfrm>
            <a:off x="4232" y="0"/>
            <a:ext cx="9135534" cy="5709709"/>
          </a:xfrm>
          <a:prstGeom prst="rect">
            <a:avLst/>
          </a:prstGeom>
          <a:noFill/>
          <a:ln w="9525">
            <a:noFill/>
            <a:miter lim="800000"/>
            <a:headEnd/>
            <a:tailEnd/>
          </a:ln>
        </p:spPr>
      </p:pic>
      <p:pic>
        <p:nvPicPr>
          <p:cNvPr id="5" name="4 Imagen" descr="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atributos de su soberanía estaban cuidadosamente dispuestos allí, testigos mudos de glorias desvanecidas. Coronas de soberbia riqueza, hechas de oro fino y engastadas con perlas y zafiros, yacían aquí, entre los restos apenas visibles de una basílica real: Santa María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sp>
        <p:nvSpPr>
          <p:cNvPr id="7" name="6 CuadroTexto"/>
          <p:cNvSpPr txBox="1"/>
          <p:nvPr/>
        </p:nvSpPr>
        <p:spPr>
          <a:xfrm>
            <a:off x="5796136" y="481236"/>
            <a:ext cx="3096344" cy="501675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coronas se vendieron y ahora se conservan en el Museo Arqueológico Nacional de Madrid y el Cluny de París. Pero el misterio permaneció intacto, y desató las pasiones de la comunidad científica: ¿Por qué coronas con semejante forma? ¿Por qué un santuario real aquí? Según cuentan de padres a hijos, en estas tierras se obró un gran milagro.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ripp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382860"/>
            <a:ext cx="9143999" cy="6408712"/>
          </a:xfrm>
          <a:prstGeom prst="rect">
            <a:avLst/>
          </a:prstGeom>
          <a:noFill/>
          <a:ln w="9525">
            <a:noFill/>
            <a:miter lim="800000"/>
            <a:headEnd/>
            <a:tailEnd/>
          </a:ln>
        </p:spPr>
      </p:pic>
      <p:pic>
        <p:nvPicPr>
          <p:cNvPr id="5" name="4 Imagen" descr="0(38).jpg"/>
          <p:cNvPicPr>
            <a:picLocks noChangeAspect="1"/>
          </p:cNvPicPr>
          <p:nvPr/>
        </p:nvPicPr>
        <p:blipFill>
          <a:blip r:embed="rId2" cstate="print"/>
          <a:stretch>
            <a:fillRect/>
          </a:stretch>
        </p:blipFill>
        <p:spPr bwMode="auto">
          <a:xfrm>
            <a:off x="0" y="-382860"/>
            <a:ext cx="9143999" cy="6408712"/>
          </a:xfrm>
          <a:prstGeom prst="rect">
            <a:avLst/>
          </a:prstGeom>
          <a:noFill/>
          <a:ln w="9525">
            <a:noFill/>
            <a:miter lim="800000"/>
            <a:headEnd/>
            <a:tailEnd/>
          </a:ln>
        </p:spPr>
      </p:pic>
      <p:sp>
        <p:nvSpPr>
          <p:cNvPr id="6" name="5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hay algo que hace de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una vivencia inolvidable es, sin duda, el equipo humano que hay detrás. La calidad artística es de otro nivel.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6" name="5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Actores y actrices que viven cada gesto, cada palabra, con intensidad y verdad. Sus interpretaciones no solo emocionan, sino que nos trasladan de lleno a esa época de cambios y conflictos.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wipe dir="u"/>
      </p:transition>
    </mc:Choice>
    <mc:Fallback xmlns="">
      <p:transition spd="slow" advTm="24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tretch>
            <a:fillRect/>
          </a:stretch>
        </p:blipFill>
        <p:spPr bwMode="auto">
          <a:xfrm>
            <a:off x="1" y="10584"/>
            <a:ext cx="5060982" cy="5709708"/>
          </a:xfrm>
          <a:prstGeom prst="rect">
            <a:avLst/>
          </a:prstGeom>
          <a:noFill/>
          <a:ln w="9525">
            <a:noFill/>
            <a:miter lim="800000"/>
            <a:headEnd/>
            <a:tailEnd/>
          </a:ln>
        </p:spPr>
      </p:pic>
      <p:pic>
        <p:nvPicPr>
          <p:cNvPr id="5" name="4 Imagen" descr="0(44).jpg"/>
          <p:cNvPicPr>
            <a:picLocks noChangeAspect="1"/>
          </p:cNvPicPr>
          <p:nvPr/>
        </p:nvPicPr>
        <p:blipFill>
          <a:blip r:embed="rId2" cstate="print"/>
          <a:stretch>
            <a:fillRect/>
          </a:stretch>
        </p:blipFill>
        <p:spPr bwMode="auto">
          <a:xfrm>
            <a:off x="0" y="5291"/>
            <a:ext cx="5060982" cy="5709709"/>
          </a:xfrm>
          <a:prstGeom prst="rect">
            <a:avLst/>
          </a:prstGeom>
          <a:noFill/>
          <a:ln w="9525">
            <a:noFill/>
            <a:miter lim="800000"/>
            <a:headEnd/>
            <a:tailEnd/>
          </a:ln>
        </p:spPr>
      </p:pic>
      <p:sp>
        <p:nvSpPr>
          <p:cNvPr id="6" name="5 CuadroTexto"/>
          <p:cNvSpPr txBox="1"/>
          <p:nvPr/>
        </p:nvSpPr>
        <p:spPr>
          <a:xfrm>
            <a:off x="5364088" y="1345332"/>
            <a:ext cx="3384376"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Una fuerza que irrumpe en escena con esa mezcla de belleza y tierra, con pasos que no son solo danza, son raíces que se mueven. Cada gesto, cada mirada, lleva consigo el alma de un pueblo.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wipe dir="u"/>
      </p:transition>
    </mc:Choice>
    <mc:Fallback xmlns="">
      <p:transition spd="slow" advTm="24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bailan por técnica —que la tienen, y de sobra—, bailan por emoción, por memoria, por lo que fueron y por lo que aún resuena en las entrañas de la historia. El folclore se hace cuerpo, se hace fiesta, se hace ceremonia.</a:t>
            </a:r>
          </a:p>
        </p:txBody>
      </p:sp>
    </p:spTree>
  </p:cSld>
  <p:clrMapOvr>
    <a:masterClrMapping/>
  </p:clrMapOvr>
  <mc:AlternateContent xmlns:mc="http://schemas.openxmlformats.org/markup-compatibility/2006" xmlns:p14="http://schemas.microsoft.com/office/powerpoint/2010/main">
    <mc:Choice Requires="p14">
      <p:transition spd="slow" p14:dur="2500" advTm="27000">
        <p:wipe dir="u"/>
      </p:transition>
    </mc:Choice>
    <mc:Fallback xmlns="">
      <p:transition spd="slow" advTm="27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tretch>
            <a:fillRect/>
          </a:stretch>
        </p:blipFill>
        <p:spPr bwMode="auto">
          <a:xfrm>
            <a:off x="0" y="0"/>
            <a:ext cx="6343592" cy="5715000"/>
          </a:xfrm>
          <a:prstGeom prst="rect">
            <a:avLst/>
          </a:prstGeom>
          <a:noFill/>
          <a:ln w="9525">
            <a:noFill/>
            <a:miter lim="800000"/>
            <a:headEnd/>
            <a:tailEnd/>
          </a:ln>
        </p:spPr>
      </p:pic>
      <p:pic>
        <p:nvPicPr>
          <p:cNvPr id="6" name="5 Imagen" descr="95677878.jpg"/>
          <p:cNvPicPr>
            <a:picLocks noChangeAspect="1"/>
          </p:cNvPicPr>
          <p:nvPr/>
        </p:nvPicPr>
        <p:blipFill>
          <a:blip r:embed="rId2" cstate="print"/>
          <a:stretch>
            <a:fillRect/>
          </a:stretch>
        </p:blipFill>
        <p:spPr bwMode="auto">
          <a:xfrm>
            <a:off x="0" y="0"/>
            <a:ext cx="6343592" cy="5715000"/>
          </a:xfrm>
          <a:prstGeom prst="rect">
            <a:avLst/>
          </a:prstGeom>
          <a:noFill/>
          <a:ln w="9525">
            <a:noFill/>
            <a:miter lim="800000"/>
            <a:headEnd/>
            <a:tailEnd/>
          </a:ln>
        </p:spPr>
      </p:pic>
      <p:sp>
        <p:nvSpPr>
          <p:cNvPr id="5" name="4 CuadroTexto"/>
          <p:cNvSpPr txBox="1"/>
          <p:nvPr/>
        </p:nvSpPr>
        <p:spPr>
          <a:xfrm>
            <a:off x="6372200" y="913284"/>
            <a:ext cx="2592288"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 que hacen sobre el caballo no se puede explicar, se tiene que ver, sentir. Esos volteos, esas figuras en el aire que rozan lo imposible, son pura entrega. No es solo técnica, es conexión con el animal, con el instante, con el alma.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wipe dir="u"/>
      </p:transition>
    </mc:Choice>
    <mc:Fallback xmlns="">
      <p:transition spd="slow" advTm="27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pic>
        <p:nvPicPr>
          <p:cNvPr id="5" name="4 Imagen" descr="0(36).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6" name="5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algo sagrado en este equilibrio, algo que te deja sin aliento. Y todo esto genera una emoción que solo se da cuando el arte roza lo salvaje. La coordinación, el riesgo y la belleza con la que ejecutan cada figura es digna de admiración.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win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mountains_clouds_landscapes_skyscapes_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mountains_clouds_landscapes_skyscapes_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movimiento sobre el caballo es un poema en acción, una danza entre el ser humano y el animal que despierta grandes aplausos y voces de asombro.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39688"/>
            <a:ext cx="9143999" cy="5715000"/>
          </a:xfrm>
          <a:prstGeom prst="rect">
            <a:avLst/>
          </a:prstGeom>
          <a:noFill/>
          <a:ln w="9525">
            <a:noFill/>
            <a:miter lim="800000"/>
            <a:headEnd/>
            <a:tailEnd/>
          </a:ln>
        </p:spPr>
      </p:pic>
      <p:pic>
        <p:nvPicPr>
          <p:cNvPr id="6" name="5 Imagen" descr="0(4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todo está cuidado al detalle: escenografía, efectos especiales, música y vestuario. Pero por encima de todo, destaca el alma de quienes lo hacen posible.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resultado es un espectáculo vibrante, épico, profundamente humano,  que marca para siempre. Es historia viva, contada con pasión, rigor y un derroche de talento difícil de igualar.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5" name="4 Imagen" descr="tree-river-summer.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sp>
        <p:nvSpPr>
          <p:cNvPr id="6" name="5 CuadroTexto"/>
          <p:cNvSpPr txBox="1"/>
          <p:nvPr/>
        </p:nvSpPr>
        <p:spPr>
          <a:xfrm>
            <a:off x="5796136" y="769268"/>
            <a:ext cx="3168352" cy="4708981"/>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Año 589, cuando aún humeaban las ruinas del Imperio Romano y coexistían dos pueblos sin convivir. En este recóndito paraje, se celebra en secreto una boda prohibida entre una joven romana y un príncipe godo, en presencia de la Santa Reliquia. Pero el rey </a:t>
            </a:r>
            <a:r>
              <a:rPr lang="es-ES" sz="2000" i="1" dirty="0" err="1" smtClean="0">
                <a:effectLst>
                  <a:glow rad="101600">
                    <a:srgbClr val="C00000">
                      <a:alpha val="60000"/>
                    </a:srgbClr>
                  </a:glow>
                  <a:outerShdw blurRad="38100" dist="38100" dir="2700000" algn="tl">
                    <a:srgbClr val="000000">
                      <a:alpha val="43137"/>
                    </a:srgbClr>
                  </a:outerShdw>
                </a:effectLst>
              </a:rPr>
              <a:t>Recaredo</a:t>
            </a:r>
            <a:r>
              <a:rPr lang="es-ES" sz="2000" i="1" dirty="0" smtClean="0">
                <a:effectLst>
                  <a:glow rad="101600">
                    <a:srgbClr val="C00000">
                      <a:alpha val="60000"/>
                    </a:srgbClr>
                  </a:glow>
                  <a:outerShdw blurRad="38100" dist="38100" dir="2700000" algn="tl">
                    <a:srgbClr val="000000">
                      <a:alpha val="43137"/>
                    </a:srgbClr>
                  </a:outerShdw>
                </a:effectLst>
              </a:rPr>
              <a:t> se entera, y viene a saquear el pueblo. Hasta que el Cielo se manifieste.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doors dir="vert"/>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boda prohibida entre una joven romana y un príncipe godo, en presencia de la Santa reliquia, marca el inicio de la historia, pero el rey visigodo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 no dejará las cosas así. Se entera de la boda, y acude a saquear 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alberta_canada_banff_national_park_mountain_road_distance_snow_100099_1440x9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alberta_canada_banff_national_park_mountain_road_distance_snow_100099_1440x9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se encuadra en el corazón del parque y, aunque se trata de un espectáculo al aire libre, cuenta con una grada cubierta, construida en madera de castaño, con capacidad para albergar hasta 3.000 espectadores.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wheelReverse spokes="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468560" y="0"/>
            <a:ext cx="10225136" cy="5715000"/>
          </a:xfrm>
          <a:prstGeom prst="rect">
            <a:avLst/>
          </a:prstGeom>
          <a:noFill/>
          <a:ln w="9525">
            <a:noFill/>
            <a:miter lim="800000"/>
            <a:headEnd/>
            <a:tailEnd/>
          </a:ln>
        </p:spPr>
      </p:pic>
      <p:pic>
        <p:nvPicPr>
          <p:cNvPr id="5" name="4 Imagen" descr="0(14).jpg"/>
          <p:cNvPicPr>
            <a:picLocks noChangeAspect="1"/>
          </p:cNvPicPr>
          <p:nvPr/>
        </p:nvPicPr>
        <p:blipFill>
          <a:blip r:embed="rId2" cstate="print"/>
          <a:stretch>
            <a:fillRect/>
          </a:stretch>
        </p:blipFill>
        <p:spPr bwMode="auto">
          <a:xfrm>
            <a:off x="-468560" y="0"/>
            <a:ext cx="10225136" cy="5715000"/>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espectáculo que, como es seña de identidad del parque, cuenta con caballos, acrobacias y estudiadas coreografías, así como un minucioso vestuario y los mejores efectos especiales para conseguir una inmersión total de los visitantes en el renacer del reino visigodo.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heel spokes="1"/>
      </p:transition>
    </mc:Choice>
    <mc:Fallback xmlns="">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10" name="9 CuadroTexto"/>
          <p:cNvSpPr txBox="1"/>
          <p:nvPr/>
        </p:nvSpPr>
        <p:spPr>
          <a:xfrm>
            <a:off x="899592"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une al resto de programación del parque y se marca como objetivo aumentar las "lágrimas de emoción" que derramen los visitantes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wedge/>
      </p:transition>
    </mc:Choice>
    <mc:Fallback xmlns="">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4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4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6" name="5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se basa en hechos históricos y leyendas relacionadas con la zona de Toledo en el siglo VI, como el hallazgo del Tesoro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y la conversión de los godos al cristianismo.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busca recrear estos momentos históricos para ofrecer una experiencia </a:t>
            </a:r>
            <a:r>
              <a:rPr lang="es-ES" i="1" dirty="0" err="1" smtClean="0">
                <a:effectLst>
                  <a:glow rad="101600">
                    <a:srgbClr val="C00000">
                      <a:alpha val="60000"/>
                    </a:srgbClr>
                  </a:glow>
                  <a:outerShdw blurRad="38100" dist="38100" dir="2700000" algn="tl">
                    <a:srgbClr val="000000">
                      <a:alpha val="43137"/>
                    </a:srgbClr>
                  </a:outerShdw>
                </a:effectLst>
              </a:rPr>
              <a:t>inmersiva</a:t>
            </a:r>
            <a:r>
              <a:rPr lang="es-ES" i="1" dirty="0" smtClean="0">
                <a:effectLst>
                  <a:glow rad="101600">
                    <a:srgbClr val="C00000">
                      <a:alpha val="60000"/>
                    </a:srgbClr>
                  </a:glow>
                  <a:outerShdw blurRad="38100" dist="38100" dir="2700000" algn="tl">
                    <a:srgbClr val="000000">
                      <a:alpha val="43137"/>
                    </a:srgbClr>
                  </a:outerShdw>
                </a:effectLst>
              </a:rPr>
              <a:t> a sus visitantes.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pic>
        <p:nvPicPr>
          <p:cNvPr id="6" name="5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sp>
        <p:nvSpPr>
          <p:cNvPr id="8" name="7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es un espectáculo que combina historia, leyenda y espectáculo visual para transportar a los espectadores a un momento crucial en la historia de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es el nombre de un lugar, posiblemente un antiguo asentamiento visigodo, relacionado con el Tesoro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y con el espectáculo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en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Se cree que el nombre podría derivar de "</a:t>
            </a:r>
            <a:r>
              <a:rPr lang="es-ES" i="1" dirty="0" err="1" smtClean="0">
                <a:effectLst>
                  <a:glow rad="101600">
                    <a:srgbClr val="C00000">
                      <a:alpha val="60000"/>
                    </a:srgbClr>
                  </a:glow>
                  <a:outerShdw blurRad="38100" dist="38100" dir="2700000" algn="tl">
                    <a:srgbClr val="000000">
                      <a:alpha val="43137"/>
                    </a:srgbClr>
                  </a:outerShdw>
                </a:effectLst>
              </a:rPr>
              <a:t>sorbus</a:t>
            </a:r>
            <a:r>
              <a:rPr lang="es-ES" i="1" dirty="0" smtClean="0">
                <a:effectLst>
                  <a:glow rad="101600">
                    <a:srgbClr val="C00000">
                      <a:alpha val="60000"/>
                    </a:srgbClr>
                  </a:glow>
                  <a:outerShdw blurRad="38100" dist="38100" dir="2700000" algn="tl">
                    <a:srgbClr val="000000">
                      <a:alpha val="43137"/>
                    </a:srgbClr>
                  </a:outerShdw>
                </a:effectLst>
              </a:rPr>
              <a:t>", el nombre latino del árbol serbal.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tretch>
            <a:fillRect/>
          </a:stretch>
        </p:blipFill>
        <p:spPr bwMode="auto">
          <a:xfrm>
            <a:off x="0" y="-113241"/>
            <a:ext cx="9143999" cy="5828241"/>
          </a:xfrm>
          <a:prstGeom prst="rect">
            <a:avLst/>
          </a:prstGeom>
          <a:noFill/>
          <a:ln w="9525">
            <a:noFill/>
            <a:miter lim="800000"/>
            <a:headEnd/>
            <a:tailEnd/>
          </a:ln>
        </p:spPr>
      </p:pic>
      <p:pic>
        <p:nvPicPr>
          <p:cNvPr id="5" name="4 Imagen" descr="morning_bliss-1514990.jpg"/>
          <p:cNvPicPr>
            <a:picLocks noChangeAspect="1"/>
          </p:cNvPicPr>
          <p:nvPr/>
        </p:nvPicPr>
        <p:blipFill>
          <a:blip r:embed="rId2" cstate="print"/>
          <a:stretch>
            <a:fillRect/>
          </a:stretch>
        </p:blipFill>
        <p:spPr bwMode="auto">
          <a:xfrm>
            <a:off x="0" y="-113241"/>
            <a:ext cx="9143999" cy="5828241"/>
          </a:xfrm>
          <a:prstGeom prst="rect">
            <a:avLst/>
          </a:prstGeom>
          <a:noFill/>
          <a:ln w="9525">
            <a:noFill/>
            <a:miter lim="800000"/>
            <a:headEnd/>
            <a:tailEnd/>
          </a:ln>
        </p:spPr>
      </p:pic>
      <p:sp>
        <p:nvSpPr>
          <p:cNvPr id="6" name="5 CuadroTexto"/>
          <p:cNvSpPr txBox="1"/>
          <p:nvPr/>
        </p:nvSpPr>
        <p:spPr>
          <a:xfrm>
            <a:off x="395536" y="465770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Posible origen etimológico: </a:t>
            </a:r>
            <a:r>
              <a:rPr lang="es-ES" i="1" dirty="0" smtClean="0">
                <a:effectLst>
                  <a:glow rad="101600">
                    <a:srgbClr val="C00000">
                      <a:alpha val="60000"/>
                    </a:srgbClr>
                  </a:glow>
                  <a:outerShdw blurRad="38100" dist="38100" dir="2700000" algn="tl">
                    <a:srgbClr val="000000">
                      <a:alpha val="43137"/>
                    </a:srgbClr>
                  </a:outerShdw>
                </a:effectLst>
              </a:rPr>
              <a:t>Se ha sugerido que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podría provenir de "</a:t>
            </a:r>
            <a:r>
              <a:rPr lang="es-ES" i="1" dirty="0" err="1" smtClean="0">
                <a:effectLst>
                  <a:glow rad="101600">
                    <a:srgbClr val="C00000">
                      <a:alpha val="60000"/>
                    </a:srgbClr>
                  </a:glow>
                  <a:outerShdw blurRad="38100" dist="38100" dir="2700000" algn="tl">
                    <a:srgbClr val="000000">
                      <a:alpha val="43137"/>
                    </a:srgbClr>
                  </a:outerShdw>
                </a:effectLst>
              </a:rPr>
              <a:t>sorbus</a:t>
            </a:r>
            <a:r>
              <a:rPr lang="es-ES" i="1" dirty="0" smtClean="0">
                <a:effectLst>
                  <a:glow rad="101600">
                    <a:srgbClr val="C00000">
                      <a:alpha val="60000"/>
                    </a:srgbClr>
                  </a:glow>
                  <a:outerShdw blurRad="38100" dist="38100" dir="2700000" algn="tl">
                    <a:srgbClr val="000000">
                      <a:alpha val="43137"/>
                    </a:srgbClr>
                  </a:outerShdw>
                </a:effectLst>
              </a:rPr>
              <a:t>", el nombre latino para el árbol serbal, lo que podría indicar un lugar con presencia de este árbol, según El Icono Sagrado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70485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Importancia histórica: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es relevante como un lugar asociado a la historia visigoda y a un evento milagroso que marca la narrativa del espectáculo en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8" name="7 Imagen" descr="bp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es más que un simple nombre; es un lugar cargado de historia y significado, tanto por su conexión con el Tesoro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como por ser el escenario del espectáculo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en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las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4000"/>
                                        <p:tgtEl>
                                          <p:spTgt spid="8"/>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0(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611560" y="4585692"/>
            <a:ext cx="784887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¿Dónde está la corona de </a:t>
            </a:r>
            <a:r>
              <a:rPr lang="es-ES" b="1" i="1" dirty="0" err="1" smtClean="0">
                <a:effectLst>
                  <a:glow rad="101600">
                    <a:srgbClr val="C00000">
                      <a:alpha val="60000"/>
                    </a:srgbClr>
                  </a:glow>
                  <a:outerShdw blurRad="38100" dist="38100" dir="2700000" algn="tl">
                    <a:srgbClr val="000000">
                      <a:alpha val="43137"/>
                    </a:srgbClr>
                  </a:outerShdw>
                </a:effectLst>
              </a:rPr>
              <a:t>recesvinto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 corona forma parte del tesoro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llamado así por el lugar donde se encontró, el yacimiento de </a:t>
            </a:r>
            <a:r>
              <a:rPr lang="es-ES" i="1" dirty="0" err="1" smtClean="0">
                <a:effectLst>
                  <a:glow rad="101600">
                    <a:srgbClr val="C00000">
                      <a:alpha val="60000"/>
                    </a:srgbClr>
                  </a:glow>
                  <a:outerShdw blurRad="38100" dist="38100" dir="2700000" algn="tl">
                    <a:srgbClr val="000000">
                      <a:alpha val="43137"/>
                    </a:srgbClr>
                  </a:outerShdw>
                </a:effectLst>
              </a:rPr>
              <a:t>Guarrazar</a:t>
            </a:r>
            <a:r>
              <a:rPr lang="es-ES" i="1" dirty="0" smtClean="0">
                <a:effectLst>
                  <a:glow rad="101600">
                    <a:srgbClr val="C00000">
                      <a:alpha val="60000"/>
                    </a:srgbClr>
                  </a:glow>
                  <a:outerShdw blurRad="38100" dist="38100" dir="2700000" algn="tl">
                    <a:srgbClr val="000000">
                      <a:alpha val="43137"/>
                    </a:srgbClr>
                  </a:outerShdw>
                </a:effectLst>
              </a:rPr>
              <a:t>, situado en la localidad de </a:t>
            </a:r>
            <a:r>
              <a:rPr lang="es-ES" i="1" dirty="0" err="1" smtClean="0">
                <a:effectLst>
                  <a:glow rad="101600">
                    <a:srgbClr val="C00000">
                      <a:alpha val="60000"/>
                    </a:srgbClr>
                  </a:glow>
                  <a:outerShdw blurRad="38100" dist="38100" dir="2700000" algn="tl">
                    <a:srgbClr val="000000">
                      <a:alpha val="43137"/>
                    </a:srgbClr>
                  </a:outerShdw>
                </a:effectLst>
              </a:rPr>
              <a:t>Guadamur</a:t>
            </a:r>
            <a:r>
              <a:rPr lang="es-ES" i="1" dirty="0" smtClean="0">
                <a:effectLst>
                  <a:glow rad="101600">
                    <a:srgbClr val="C00000">
                      <a:alpha val="60000"/>
                    </a:srgbClr>
                  </a:glow>
                  <a:outerShdw blurRad="38100" dist="38100" dir="2700000" algn="tl">
                    <a:srgbClr val="000000">
                      <a:alpha val="43137"/>
                    </a:srgbClr>
                  </a:outerShdw>
                </a:effectLst>
              </a:rPr>
              <a:t>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467544" y="4585692"/>
            <a:ext cx="813690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¿Cómo entraron los visigodos en la península ibérica? </a:t>
            </a:r>
            <a:r>
              <a:rPr lang="es-ES" i="1" dirty="0" smtClean="0">
                <a:effectLst>
                  <a:glow rad="101600">
                    <a:srgbClr val="C00000">
                      <a:alpha val="60000"/>
                    </a:srgbClr>
                  </a:glow>
                  <a:outerShdw blurRad="38100" dist="38100" dir="2700000" algn="tl">
                    <a:srgbClr val="000000">
                      <a:alpha val="43137"/>
                    </a:srgbClr>
                  </a:outerShdw>
                </a:effectLst>
              </a:rPr>
              <a:t>Los visigodos entraron en la península en 427 al mando de Teodorico I con el encargo de someter a otros pueblos germánicos a cambio de tierras.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483768" y="985292"/>
            <a:ext cx="3462807" cy="584775"/>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Algo de Historia:</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dir="l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childTnLst>
                                </p:cTn>
                              </p:par>
                              <p:par>
                                <p:cTn id="24" presetID="52" presetClass="entr" presetSubtype="0" fill="hold" grpId="3" nodeType="withEffect">
                                  <p:stCondLst>
                                    <p:cond delay="0"/>
                                  </p:stCondLst>
                                  <p:childTnLst>
                                    <p:set>
                                      <p:cBhvr>
                                        <p:cTn id="25" dur="1" fill="hold">
                                          <p:stCondLst>
                                            <p:cond delay="0"/>
                                          </p:stCondLst>
                                        </p:cTn>
                                        <p:tgtEl>
                                          <p:spTgt spid="7"/>
                                        </p:tgtEl>
                                        <p:attrNameLst>
                                          <p:attrName>style.visibility</p:attrName>
                                        </p:attrNameLst>
                                      </p:cBhvr>
                                      <p:to>
                                        <p:strVal val="visible"/>
                                      </p:to>
                                    </p:set>
                                    <p:animScale>
                                      <p:cBhvr>
                                        <p:cTn id="26"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3000" decel="50000" fill="hold">
                                          <p:stCondLst>
                                            <p:cond delay="0"/>
                                          </p:stCondLst>
                                        </p:cTn>
                                        <p:tgtEl>
                                          <p:spTgt spid="7"/>
                                        </p:tgtEl>
                                        <p:attrNameLst>
                                          <p:attrName>ppt_x</p:attrName>
                                          <p:attrName>ppt_y</p:attrName>
                                        </p:attrNameLst>
                                      </p:cBhvr>
                                    </p:animMotion>
                                    <p:animEffect transition="in" filter="fade">
                                      <p:cBhvr>
                                        <p:cTn id="28" dur="3000"/>
                                        <p:tgtEl>
                                          <p:spTgt spid="7"/>
                                        </p:tgtEl>
                                      </p:cBhvr>
                                    </p:animEffect>
                                  </p:childTnLst>
                                </p:cTn>
                              </p:par>
                            </p:childTnLst>
                          </p:cTn>
                        </p:par>
                        <p:par>
                          <p:cTn id="29" fill="hold">
                            <p:stCondLst>
                              <p:cond delay="7000"/>
                            </p:stCondLst>
                            <p:childTnLst>
                              <p:par>
                                <p:cTn id="30" presetID="10" presetClass="exit" presetSubtype="0" fill="hold" grpId="1" nodeType="afterEffect">
                                  <p:stCondLst>
                                    <p:cond delay="2000"/>
                                  </p:stCondLst>
                                  <p:childTnLst>
                                    <p:animEffect transition="out" filter="fade">
                                      <p:cBhvr>
                                        <p:cTn id="31" dur="3000"/>
                                        <p:tgtEl>
                                          <p:spTgt spid="7"/>
                                        </p:tgtEl>
                                      </p:cBhvr>
                                    </p:animEffect>
                                    <p:set>
                                      <p:cBhvr>
                                        <p:cTn id="32" dur="1" fill="hold">
                                          <p:stCondLst>
                                            <p:cond delay="2999"/>
                                          </p:stCondLst>
                                        </p:cTn>
                                        <p:tgtEl>
                                          <p:spTgt spid="7"/>
                                        </p:tgtEl>
                                        <p:attrNameLst>
                                          <p:attrName>style.visibility</p:attrName>
                                        </p:attrNameLst>
                                      </p:cBhvr>
                                      <p:to>
                                        <p:strVal val="hidden"/>
                                      </p:to>
                                    </p:set>
                                  </p:childTnLst>
                                </p:cTn>
                              </p:par>
                              <p:par>
                                <p:cTn id="33" presetID="52" presetClass="exit" presetSubtype="0" fill="hold" grpId="2" nodeType="withEffect">
                                  <p:stCondLst>
                                    <p:cond delay="2000"/>
                                  </p:stCondLst>
                                  <p:childTnLst>
                                    <p:animScale>
                                      <p:cBhvr>
                                        <p:cTn id="34" dur="3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5" dur="3000" accel="50000">
                                          <p:stCondLst>
                                            <p:cond delay="0"/>
                                          </p:stCondLst>
                                        </p:cTn>
                                        <p:tgtEl>
                                          <p:spTgt spid="7"/>
                                        </p:tgtEl>
                                        <p:attrNameLst>
                                          <p:attrName>ppt_x</p:attrName>
                                          <p:attrName>ppt_y</p:attrName>
                                        </p:attrNameLst>
                                      </p:cBhvr>
                                    </p:animMotion>
                                    <p:animEffect transition="out" filter="fade">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40" presetClass="entr" presetSubtype="0" fill="hold" grpId="0" nodeType="withEffect">
                                  <p:stCondLst>
                                    <p:cond delay="200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P spid="7" grpId="2"/>
      <p:bldP spid="7" grpId="3"/>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a:off x="4233" y="5293"/>
            <a:ext cx="9135533" cy="5709708"/>
          </a:xfrm>
          <a:prstGeom prst="rect">
            <a:avLst/>
          </a:prstGeom>
          <a:noFill/>
          <a:ln w="9525">
            <a:noFill/>
            <a:miter lim="800000"/>
            <a:headEnd/>
            <a:tailEnd/>
          </a:ln>
        </p:spPr>
      </p:pic>
      <p:pic>
        <p:nvPicPr>
          <p:cNvPr id="5" name="4 Imagen" descr="0(1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visigodos bajo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dejaron Italia (412) y a cambio de tierras por paz, fueron al centro y al sur de las </a:t>
            </a:r>
            <a:r>
              <a:rPr lang="es-ES" i="1" dirty="0" err="1" smtClean="0">
                <a:effectLst>
                  <a:glow rad="101600">
                    <a:srgbClr val="C00000">
                      <a:alpha val="60000"/>
                    </a:srgbClr>
                  </a:glow>
                  <a:outerShdw blurRad="38100" dist="38100" dir="2700000" algn="tl">
                    <a:srgbClr val="000000">
                      <a:alpha val="43137"/>
                    </a:srgbClr>
                  </a:outerShdw>
                </a:effectLst>
              </a:rPr>
              <a:t>Galias</a:t>
            </a:r>
            <a:r>
              <a:rPr lang="es-ES" i="1" dirty="0" smtClean="0">
                <a:effectLst>
                  <a:glow rad="101600">
                    <a:srgbClr val="C00000">
                      <a:alpha val="60000"/>
                    </a:srgbClr>
                  </a:glow>
                  <a:outerShdw blurRad="38100" dist="38100" dir="2700000" algn="tl">
                    <a:srgbClr val="000000">
                      <a:alpha val="43137"/>
                    </a:srgbClr>
                  </a:outerShdw>
                </a:effectLst>
              </a:rPr>
              <a:t> y posteriormente, al norte de Hispania. Las largas y complejas luchas de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para dominar el sur de las </a:t>
            </a:r>
            <a:r>
              <a:rPr lang="es-ES" i="1" dirty="0" err="1" smtClean="0">
                <a:effectLst>
                  <a:glow rad="101600">
                    <a:srgbClr val="C00000">
                      <a:alpha val="60000"/>
                    </a:srgbClr>
                  </a:glow>
                  <a:outerShdw blurRad="38100" dist="38100" dir="2700000" algn="tl">
                    <a:srgbClr val="000000">
                      <a:alpha val="43137"/>
                    </a:srgbClr>
                  </a:outerShdw>
                </a:effectLst>
              </a:rPr>
              <a:t>Galias</a:t>
            </a:r>
            <a:r>
              <a:rPr lang="es-ES" i="1" dirty="0" smtClean="0">
                <a:effectLst>
                  <a:glow rad="101600">
                    <a:srgbClr val="C00000">
                      <a:alpha val="60000"/>
                    </a:srgbClr>
                  </a:glow>
                  <a:outerShdw blurRad="38100" dist="38100" dir="2700000" algn="tl">
                    <a:srgbClr val="000000">
                      <a:alpha val="43137"/>
                    </a:srgbClr>
                  </a:outerShdw>
                </a:effectLst>
              </a:rPr>
              <a:t> le ocuparon varios años (411 a 414).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ripple dir="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4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4000"/>
                                        <p:tgtEl>
                                          <p:spTgt spid="5"/>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414 el rey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que tras una alianza con Honorio y con el magister </a:t>
            </a:r>
            <a:r>
              <a:rPr lang="es-ES" i="1" dirty="0" err="1" smtClean="0">
                <a:effectLst>
                  <a:glow rad="101600">
                    <a:srgbClr val="C00000">
                      <a:alpha val="60000"/>
                    </a:srgbClr>
                  </a:glow>
                  <a:outerShdw blurRad="38100" dist="38100" dir="2700000" algn="tl">
                    <a:srgbClr val="000000">
                      <a:alpha val="43137"/>
                    </a:srgbClr>
                  </a:outerShdw>
                </a:effectLst>
              </a:rPr>
              <a:t>militum</a:t>
            </a:r>
            <a:r>
              <a:rPr lang="es-ES" i="1" dirty="0" smtClean="0">
                <a:effectLst>
                  <a:glow rad="101600">
                    <a:srgbClr val="C00000">
                      <a:alpha val="60000"/>
                    </a:srgbClr>
                  </a:glow>
                  <a:outerShdw blurRad="38100" dist="38100" dir="2700000" algn="tl">
                    <a:srgbClr val="000000">
                      <a:alpha val="43137"/>
                    </a:srgbClr>
                  </a:outerShdw>
                </a:effectLst>
              </a:rPr>
              <a:t> Constancio, había vuelto a actuar por su cuenta, se casó con Gala </a:t>
            </a:r>
            <a:r>
              <a:rPr lang="es-ES" i="1" dirty="0" err="1" smtClean="0">
                <a:effectLst>
                  <a:glow rad="101600">
                    <a:srgbClr val="C00000">
                      <a:alpha val="60000"/>
                    </a:srgbClr>
                  </a:glow>
                  <a:outerShdw blurRad="38100" dist="38100" dir="2700000" algn="tl">
                    <a:srgbClr val="000000">
                      <a:alpha val="43137"/>
                    </a:srgbClr>
                  </a:outerShdw>
                </a:effectLst>
              </a:rPr>
              <a:t>Placidia</a:t>
            </a:r>
            <a:r>
              <a:rPr lang="es-ES" i="1" dirty="0" smtClean="0">
                <a:effectLst>
                  <a:glow rad="101600">
                    <a:srgbClr val="C00000">
                      <a:alpha val="60000"/>
                    </a:srgbClr>
                  </a:glow>
                  <a:outerShdw blurRad="38100" dist="38100" dir="2700000" algn="tl">
                    <a:srgbClr val="000000">
                      <a:alpha val="43137"/>
                    </a:srgbClr>
                  </a:outerShdw>
                </a:effectLst>
              </a:rPr>
              <a:t>, hermana de Honorio que había sido raptada por Alarico.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fallOve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0"/>
            <a:ext cx="9144000" cy="4497185"/>
          </a:xfrm>
          <a:prstGeom prst="rect">
            <a:avLst/>
          </a:prstGeom>
          <a:noFill/>
          <a:ln w="9525">
            <a:noFill/>
            <a:miter lim="800000"/>
            <a:headEnd/>
            <a:tailEnd/>
          </a:ln>
        </p:spPr>
      </p:pic>
      <p:pic>
        <p:nvPicPr>
          <p:cNvPr id="6" name="5 Imagen" descr="0(25).jpg"/>
          <p:cNvPicPr>
            <a:picLocks noChangeAspect="1"/>
          </p:cNvPicPr>
          <p:nvPr/>
        </p:nvPicPr>
        <p:blipFill>
          <a:blip r:embed="rId2" cstate="print"/>
          <a:stretch>
            <a:fillRect/>
          </a:stretch>
        </p:blipFill>
        <p:spPr bwMode="auto">
          <a:xfrm>
            <a:off x="0" y="0"/>
            <a:ext cx="9144000" cy="4497185"/>
          </a:xfrm>
          <a:prstGeom prst="rect">
            <a:avLst/>
          </a:prstGeom>
          <a:noFill/>
          <a:ln w="9525">
            <a:noFill/>
            <a:miter lim="800000"/>
            <a:headEnd/>
            <a:tailEnd/>
          </a:ln>
        </p:spPr>
      </p:pic>
      <p:sp>
        <p:nvSpPr>
          <p:cNvPr id="5" name="4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Constancio fue enviado a la zona y los visigodos fueron derrotados en Marsella. Constancio logró desviar a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hacia Hispania (lo que le permitía conservar el sur de la Galia), y los visigodos entraron en la Tarraconense en 415.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pic>
        <p:nvPicPr>
          <p:cNvPr id="5" name="4 Imagen" descr="0(43).jpg"/>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sp>
        <p:nvSpPr>
          <p:cNvPr id="6" name="5 CuadroTexto"/>
          <p:cNvSpPr txBox="1"/>
          <p:nvPr/>
        </p:nvSpPr>
        <p:spPr>
          <a:xfrm>
            <a:off x="467544"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Ese mismo año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fue asesinado en Barcelona. </a:t>
            </a:r>
            <a:r>
              <a:rPr lang="es-ES" i="1" dirty="0" err="1" smtClean="0">
                <a:effectLst>
                  <a:glow rad="101600">
                    <a:srgbClr val="C00000">
                      <a:alpha val="60000"/>
                    </a:srgbClr>
                  </a:glow>
                  <a:outerShdw blurRad="38100" dist="38100" dir="2700000" algn="tl">
                    <a:srgbClr val="000000">
                      <a:alpha val="43137"/>
                    </a:srgbClr>
                  </a:outerShdw>
                </a:effectLst>
              </a:rPr>
              <a:t>Walia</a:t>
            </a:r>
            <a:r>
              <a:rPr lang="es-ES" i="1" dirty="0" smtClean="0">
                <a:effectLst>
                  <a:glow rad="101600">
                    <a:srgbClr val="C00000">
                      <a:alpha val="60000"/>
                    </a:srgbClr>
                  </a:glow>
                  <a:outerShdw blurRad="38100" dist="38100" dir="2700000" algn="tl">
                    <a:srgbClr val="000000">
                      <a:alpha val="43137"/>
                    </a:srgbClr>
                  </a:outerShdw>
                </a:effectLst>
              </a:rPr>
              <a:t>, su sucesor, trató de establecer a su pueblo en África, pero una tempestad dio al traste con sus intenciones. Los visigodos, faltos de víveres, acordaron una alianza con el Imperio romano…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dir="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pic>
        <p:nvPicPr>
          <p:cNvPr id="5" name="Picture 2" descr="C:\Documents and Settings\Ana María\Escritorio\www.joseluisavilaherrera.BLOGSPOT.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en nombre del cual se encargarían de combatir a los suevos, alanos, vándalos                                     </a:t>
            </a:r>
            <a:r>
              <a:rPr lang="es-ES" i="1" dirty="0" err="1" smtClean="0">
                <a:effectLst>
                  <a:glow rad="101600">
                    <a:srgbClr val="C00000">
                      <a:alpha val="60000"/>
                    </a:srgbClr>
                  </a:glow>
                  <a:outerShdw blurRad="38100" dist="38100" dir="2700000" algn="tl">
                    <a:srgbClr val="000000">
                      <a:alpha val="43137"/>
                    </a:srgbClr>
                  </a:outerShdw>
                </a:effectLst>
              </a:rPr>
              <a:t>asdingos</a:t>
            </a:r>
            <a:r>
              <a:rPr lang="es-ES" i="1" dirty="0" smtClean="0">
                <a:effectLst>
                  <a:glow rad="101600">
                    <a:srgbClr val="C00000">
                      <a:alpha val="60000"/>
                    </a:srgbClr>
                  </a:glow>
                  <a:outerShdw blurRad="38100" dist="38100" dir="2700000" algn="tl">
                    <a:srgbClr val="000000">
                      <a:alpha val="43137"/>
                    </a:srgbClr>
                  </a:outerShdw>
                </a:effectLst>
              </a:rPr>
              <a:t> y vándalos silingos, que ocupaban las provincias de Hispania (excepto la Tarraconense), y a entregar a Gala </a:t>
            </a:r>
            <a:r>
              <a:rPr lang="es-ES" i="1" dirty="0" err="1" smtClean="0">
                <a:effectLst>
                  <a:glow rad="101600">
                    <a:srgbClr val="C00000">
                      <a:alpha val="60000"/>
                    </a:srgbClr>
                  </a:glow>
                  <a:outerShdw blurRad="38100" dist="38100" dir="2700000" algn="tl">
                    <a:srgbClr val="000000">
                      <a:alpha val="43137"/>
                    </a:srgbClr>
                  </a:outerShdw>
                </a:effectLst>
              </a:rPr>
              <a:t>Placidia</a:t>
            </a:r>
            <a:r>
              <a:rPr lang="es-ES" i="1" dirty="0" smtClean="0">
                <a:effectLst>
                  <a:glow rad="101600">
                    <a:srgbClr val="C00000">
                      <a:alpha val="60000"/>
                    </a:srgbClr>
                  </a:glow>
                  <a:outerShdw blurRad="38100" dist="38100" dir="2700000" algn="tl">
                    <a:srgbClr val="000000">
                      <a:alpha val="43137"/>
                    </a:srgbClr>
                  </a:outerShdw>
                </a:effectLst>
              </a:rPr>
              <a:t>; a cambio Honorio les enviaría suministros.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27501.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5">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5">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los visigodos acabaron con los vándalos silingos de la Bética y los alanos de la </a:t>
            </a:r>
            <a:r>
              <a:rPr lang="es-ES" i="1" dirty="0" err="1" smtClean="0">
                <a:effectLst>
                  <a:glow rad="101600">
                    <a:srgbClr val="C00000">
                      <a:alpha val="60000"/>
                    </a:srgbClr>
                  </a:glow>
                  <a:outerShdw blurRad="38100" dist="38100" dir="2700000" algn="tl">
                    <a:srgbClr val="000000">
                      <a:alpha val="43137"/>
                    </a:srgbClr>
                  </a:outerShdw>
                </a:effectLst>
              </a:rPr>
              <a:t>Lusitania</a:t>
            </a:r>
            <a:r>
              <a:rPr lang="es-ES" i="1" dirty="0" smtClean="0">
                <a:effectLst>
                  <a:glow rad="101600">
                    <a:srgbClr val="C00000">
                      <a:alpha val="60000"/>
                    </a:srgbClr>
                  </a:glow>
                  <a:outerShdw blurRad="38100" dist="38100" dir="2700000" algn="tl">
                    <a:srgbClr val="000000">
                      <a:alpha val="43137"/>
                    </a:srgbClr>
                  </a:outerShdw>
                </a:effectLst>
              </a:rPr>
              <a:t>, tras lo cual, el gobierno de Rávena les concedió un asentamiento en el sur de la Galia en el 418.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418, en virtud de un pacto se asentaron en la provincia romana de Aquitania Secunda en el sur de las </a:t>
            </a:r>
            <a:r>
              <a:rPr lang="es-ES" i="1" dirty="0" err="1" smtClean="0">
                <a:effectLst>
                  <a:glow rad="101600">
                    <a:srgbClr val="C00000">
                      <a:alpha val="60000"/>
                    </a:srgbClr>
                  </a:glow>
                  <a:outerShdw blurRad="38100" dist="38100" dir="2700000" algn="tl">
                    <a:srgbClr val="000000">
                      <a:alpha val="43137"/>
                    </a:srgbClr>
                  </a:outerShdw>
                </a:effectLst>
              </a:rPr>
              <a:t>Galias</a:t>
            </a:r>
            <a:r>
              <a:rPr lang="es-ES" i="1" dirty="0" smtClean="0">
                <a:effectLst>
                  <a:glow rad="101600">
                    <a:srgbClr val="C00000">
                      <a:alpha val="60000"/>
                    </a:srgbClr>
                  </a:glow>
                  <a:outerShdw blurRad="38100" dist="38100" dir="2700000" algn="tl">
                    <a:srgbClr val="000000">
                      <a:alpha val="43137"/>
                    </a:srgbClr>
                  </a:outerShdw>
                </a:effectLst>
              </a:rPr>
              <a:t> y pudieron fundar un reino con capital en Tolosa (actual Toulouse).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Intervinieron como aliados del Imperio para someter a otras tribus en Hispania y en 451 participaron en la derrota de los hunos en la batalla de los Campos Cataláunicos.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pic>
        <p:nvPicPr>
          <p:cNvPr id="6" name="5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sp>
        <p:nvSpPr>
          <p:cNvPr id="5" name="4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cúspide del poder visigodo fue alcanzada durante el reinado de Eurico (466-484), quien completó la conquista de Hispania, salvo la </a:t>
            </a:r>
            <a:r>
              <a:rPr lang="es-ES" i="1" dirty="0" err="1" smtClean="0">
                <a:effectLst>
                  <a:glow rad="101600">
                    <a:srgbClr val="C00000">
                      <a:alpha val="60000"/>
                    </a:srgbClr>
                  </a:glow>
                  <a:outerShdw blurRad="38100" dist="38100" dir="2700000" algn="tl">
                    <a:srgbClr val="000000">
                      <a:alpha val="43137"/>
                    </a:srgbClr>
                  </a:outerShdw>
                </a:effectLst>
              </a:rPr>
              <a:t>Gallaecia</a:t>
            </a:r>
            <a:r>
              <a:rPr lang="es-ES" i="1" dirty="0" smtClean="0">
                <a:effectLst>
                  <a:glow rad="101600">
                    <a:srgbClr val="C00000">
                      <a:alpha val="60000"/>
                    </a:srgbClr>
                  </a:glow>
                  <a:outerShdw blurRad="38100" dist="38100" dir="2700000" algn="tl">
                    <a:srgbClr val="000000">
                      <a:alpha val="43137"/>
                    </a:srgbClr>
                  </a:outerShdw>
                </a:effectLst>
              </a:rPr>
              <a:t> (en poder de los suevos hasta 585, año en que la conquistó Leovigildo).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blinds dir="vert"/>
      </p:transition>
    </mc:Choice>
    <mc:Fallback xmlns="">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21" fill="hold" nodeType="withEffect">
                                  <p:stCondLst>
                                    <p:cond delay="0"/>
                                  </p:stCondLst>
                                  <p:childTnLst>
                                    <p:animEffect transition="out" filter="barn(in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reinado de Leovigildo se consolida el estado visigodo al que se incorpora el reino suevo. Su sucesor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 se convierte al catolicismo y bajo su reinado tiene lugar el III Concilio de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ppt_w"/>
                                          </p:val>
                                        </p:tav>
                                      </p:tavLst>
                                    </p:anim>
                                    <p:anim calcmode="lin" valueType="num">
                                      <p:cBhvr>
                                        <p:cTn id="7" dur="4000"/>
                                        <p:tgtEl>
                                          <p:spTgt spid="6"/>
                                        </p:tgtEl>
                                        <p:attrNameLst>
                                          <p:attrName>ppt_h</p:attrName>
                                        </p:attrNameLst>
                                      </p:cBhvr>
                                      <p:tavLst>
                                        <p:tav tm="0">
                                          <p:val>
                                            <p:strVal val="ppt_h"/>
                                          </p:val>
                                        </p:tav>
                                        <p:tav tm="100000">
                                          <p:val>
                                            <p:strVal val="4*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tretch>
            <a:fillRect/>
          </a:stretch>
        </p:blipFill>
        <p:spPr bwMode="auto">
          <a:xfrm>
            <a:off x="0" y="0"/>
            <a:ext cx="9144000" cy="4389120"/>
          </a:xfrm>
          <a:prstGeom prst="rect">
            <a:avLst/>
          </a:prstGeom>
          <a:noFill/>
          <a:ln w="9525">
            <a:noFill/>
            <a:miter lim="800000"/>
            <a:headEnd/>
            <a:tailEnd/>
          </a:ln>
        </p:spPr>
      </p:pic>
      <p:pic>
        <p:nvPicPr>
          <p:cNvPr id="6" name="5 Imagen" descr="501579721.jpg"/>
          <p:cNvPicPr>
            <a:picLocks noChangeAspect="1"/>
          </p:cNvPicPr>
          <p:nvPr/>
        </p:nvPicPr>
        <p:blipFill>
          <a:blip r:embed="rId2" cstate="print"/>
          <a:stretch>
            <a:fillRect/>
          </a:stretch>
        </p:blipFill>
        <p:spPr bwMode="auto">
          <a:xfrm>
            <a:off x="0" y="0"/>
            <a:ext cx="9144000" cy="4389120"/>
          </a:xfrm>
          <a:prstGeom prst="rect">
            <a:avLst/>
          </a:prstGeom>
          <a:noFill/>
          <a:ln w="9525">
            <a:noFill/>
            <a:miter lim="800000"/>
            <a:headEnd/>
            <a:tailEnd/>
          </a:ln>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Concilios de Toledo se convirtieron en la fuerza principal del Estado visigodo, como consecuencia del debilitamiento de la monarquía. Con Leovigildo se produjo la unificación territorial de la península ibérica, permitiéndose los matrimonios con hispanorromanos. Con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 se produjo la unificación religiosa.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pageCurlDoub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entonces, se disolvieron las diferencias etnográficas entre godos e hispanorromanos, abandonándose varias costumbres godas. Con </a:t>
            </a:r>
            <a:r>
              <a:rPr lang="es-ES" i="1" dirty="0" err="1" smtClean="0">
                <a:effectLst>
                  <a:glow rad="101600">
                    <a:srgbClr val="C00000">
                      <a:alpha val="60000"/>
                    </a:srgbClr>
                  </a:glow>
                  <a:outerShdw blurRad="38100" dist="38100" dir="2700000" algn="tl">
                    <a:srgbClr val="000000">
                      <a:alpha val="43137"/>
                    </a:srgbClr>
                  </a:outerShdw>
                </a:effectLst>
              </a:rPr>
              <a:t>Recesvinto</a:t>
            </a:r>
            <a:r>
              <a:rPr lang="es-ES" i="1" dirty="0" smtClean="0">
                <a:effectLst>
                  <a:glow rad="101600">
                    <a:srgbClr val="C00000">
                      <a:alpha val="60000"/>
                    </a:srgbClr>
                  </a:glow>
                  <a:outerShdw blurRad="38100" dist="38100" dir="2700000" algn="tl">
                    <a:srgbClr val="000000">
                      <a:alpha val="43137"/>
                    </a:srgbClr>
                  </a:outerShdw>
                </a:effectLst>
              </a:rPr>
              <a:t>, se produjo la unidad legislativa bajo un único Código de Derecho, el </a:t>
            </a:r>
            <a:r>
              <a:rPr lang="es-ES" i="1" dirty="0" err="1" smtClean="0">
                <a:effectLst>
                  <a:glow rad="101600">
                    <a:srgbClr val="C00000">
                      <a:alpha val="60000"/>
                    </a:srgbClr>
                  </a:glow>
                  <a:outerShdw blurRad="38100" dist="38100" dir="2700000" algn="tl">
                    <a:srgbClr val="000000">
                      <a:alpha val="43137"/>
                    </a:srgbClr>
                  </a:outerShdw>
                </a:effectLst>
              </a:rPr>
              <a:t>Liber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Iudiciorum</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split/>
      </p:transition>
    </mc:Choice>
    <mc:Fallback xmlns="">
      <p:transition spd="slow" advTm="3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8 El-Misterio-de-Sorbaces.jpg"/>
          <p:cNvPicPr>
            <a:picLocks noChangeAspect="1"/>
          </p:cNvPicPr>
          <p:nvPr/>
        </p:nvPicPr>
        <p:blipFill>
          <a:blip r:embed="rId2" cstate="print"/>
          <a:stretch>
            <a:fillRect/>
          </a:stretch>
        </p:blipFill>
        <p:spPr>
          <a:xfrm>
            <a:off x="0" y="0"/>
            <a:ext cx="9144000" cy="5715000"/>
          </a:xfrm>
          <a:prstGeom prst="rect">
            <a:avLst/>
          </a:prstGeom>
        </p:spPr>
      </p:pic>
      <p:sp>
        <p:nvSpPr>
          <p:cNvPr id="3" name="2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79512" y="913284"/>
            <a:ext cx="871296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guerra civil entre Hermenegildo (hijo) y Leovigildo (padre) fue una guerra entre cristianos arrianos y cristianos católicos. Los visigodos eran cristianos, Hermenegildo y luego su hermano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Recaredo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convirtieron al catolicismo, ya eran cristianos. Decir que los visigodos se convirtieron al cristianismo es erróneo, ya que los visigodos eran cristianos (arrianos eso sí) desde 376 y 390 d.C., antes de la caída del Imperio romano en el 476 d.C.</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179512" y="3289548"/>
            <a:ext cx="882047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visigodos no eran paganos ni creían en muchos dioses (politeístas), desde hacía mucho tiempo profesaban la fe cristiana arriana, pero eran igualmente cristianos. Lo que le diferenciaba de la población hispanorromana era que éstos últimos eran cristianos católicos. Leovigildo (el padre de Hermenegildo y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Recaredo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mantuvo su fe arriana porque era un elemento distintivo y de identidad visigoda respecto a la población hispanorromana.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Rectángulo"/>
          <p:cNvSpPr/>
          <p:nvPr/>
        </p:nvSpPr>
        <p:spPr>
          <a:xfrm>
            <a:off x="2339752" y="193204"/>
            <a:ext cx="3894016" cy="584775"/>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Matices históricos:</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80000">
        <p:split/>
      </p:transition>
    </mc:Choice>
    <mc:Fallback xmlns="">
      <p:transition spd="slow" advTm="8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413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El Misterio de Sorbaces1.jpg"/>
          <p:cNvPicPr>
            <a:picLocks noChangeAspect="1"/>
          </p:cNvPicPr>
          <p:nvPr/>
        </p:nvPicPr>
        <p:blipFill>
          <a:blip r:embed="rId2" cstate="print"/>
          <a:stretch>
            <a:fillRect/>
          </a:stretch>
        </p:blipFill>
        <p:spPr>
          <a:xfrm>
            <a:off x="0" y="0"/>
            <a:ext cx="9144000" cy="5715000"/>
          </a:xfrm>
          <a:prstGeom prst="rect">
            <a:avLst/>
          </a:prstGeom>
        </p:spPr>
      </p:pic>
      <p:sp>
        <p:nvSpPr>
          <p:cNvPr id="4" name="3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251520" y="265212"/>
            <a:ext cx="8640960" cy="2677656"/>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Unificó el territorio con conquistas en el norte a los suevos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Gallaecia</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recuperó el sur peninsular en manos de los bizantinos (Provincia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Spaniae</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tras la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recuperatio</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imperi</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Justiniano. Por último, Hermenegildo no se casó con ninguna princesa hispanorromana sino que era franca,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Ingundis</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o </a:t>
            </a:r>
            <a:r>
              <a:rPr lang="es-ES" sz="21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Ingunda</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El reino franco-merovingio (antecesores de Carlomagno) eran católicos y estaban enemistados con los visigodos, por su fe cristiana arriana. </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074" name="Rectangle 2"/>
          <p:cNvSpPr>
            <a:spLocks noChangeArrowheads="1"/>
          </p:cNvSpPr>
          <p:nvPr/>
        </p:nvSpPr>
        <p:spPr bwMode="auto">
          <a:xfrm>
            <a:off x="251520" y="3073524"/>
            <a:ext cx="8748464" cy="23544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1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Leovigildo fue un gran rey que mantuvo la unidad territorial pero no la religiosa, en la guerra civil contra su hijo Hermenegildo, católico, lo acabó asesinando. En 589, ya estando en el poder </a:t>
            </a:r>
            <a:r>
              <a:rPr kumimoji="0" lang="es-ES" sz="2100" i="1" u="none" strike="noStrike" cap="none" normalizeH="0" baseline="0" dirty="0" err="1"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Recaredo</a:t>
            </a:r>
            <a:r>
              <a:rPr kumimoji="0" lang="es-ES" sz="21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el hermano de Hermenegildo (hecho santo por la iglesia católica), se convocó el III Concilio de Toledo, por lo que el catolicismo se convertía en religión oficial, abandonando el arrianismo, no se convirtieron al cristianismo porque ya lo eran.</a:t>
            </a:r>
            <a:endParaRPr kumimoji="0" lang="es-ES" sz="21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85000">
        <p14:vortex dir="r"/>
      </p:transition>
    </mc:Choice>
    <mc:Fallback xmlns="">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1"/>
                                          </p:val>
                                        </p:tav>
                                        <p:tav tm="100000">
                                          <p:val>
                                            <p:strVal val="#ppt_x"/>
                                          </p:val>
                                        </p:tav>
                                      </p:tavLst>
                                    </p:anim>
                                    <p:anim calcmode="lin" valueType="num">
                                      <p:cBhvr>
                                        <p:cTn id="9" dur="1000" fill="hold"/>
                                        <p:tgtEl>
                                          <p:spTgt spid="5"/>
                                        </p:tgtEl>
                                        <p:attrNameLst>
                                          <p:attrName>ppt_y</p:attrName>
                                        </p:attrNameLst>
                                      </p:cBhvr>
                                      <p:tavLst>
                                        <p:tav tm="0">
                                          <p:val>
                                            <p:strVal val="#ppt_y"/>
                                          </p:val>
                                        </p:tav>
                                        <p:tav tm="100000">
                                          <p:val>
                                            <p:strVal val="#ppt_y"/>
                                          </p:val>
                                        </p:tav>
                                      </p:tavLst>
                                    </p:anim>
                                  </p:childTnLst>
                                </p:cTn>
                              </p:par>
                            </p:childTnLst>
                          </p:cTn>
                        </p:par>
                        <p:par>
                          <p:cTn id="10" fill="hold">
                            <p:stCondLst>
                              <p:cond delay="388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3074"/>
                                        </p:tgtEl>
                                        <p:attrNameLst>
                                          <p:attrName>style.visibility</p:attrName>
                                        </p:attrNameLst>
                                      </p:cBhvr>
                                      <p:to>
                                        <p:strVal val="visible"/>
                                      </p:to>
                                    </p:set>
                                    <p:animEffect transition="in" filter="fade">
                                      <p:cBhvr>
                                        <p:cTn id="13" dur="1000"/>
                                        <p:tgtEl>
                                          <p:spTgt spid="3074"/>
                                        </p:tgtEl>
                                      </p:cBhvr>
                                    </p:animEffect>
                                    <p:anim calcmode="lin" valueType="num">
                                      <p:cBhvr>
                                        <p:cTn id="14" dur="1000" fill="hold"/>
                                        <p:tgtEl>
                                          <p:spTgt spid="3074"/>
                                        </p:tgtEl>
                                        <p:attrNameLst>
                                          <p:attrName>ppt_x</p:attrName>
                                        </p:attrNameLst>
                                      </p:cBhvr>
                                      <p:tavLst>
                                        <p:tav tm="0">
                                          <p:val>
                                            <p:strVal val="#ppt_x-.1"/>
                                          </p:val>
                                        </p:tav>
                                        <p:tav tm="100000">
                                          <p:val>
                                            <p:strVal val="#ppt_x"/>
                                          </p:val>
                                        </p:tav>
                                      </p:tavLst>
                                    </p:anim>
                                    <p:anim calcmode="lin" valueType="num">
                                      <p:cBhvr>
                                        <p:cTn id="15" dur="10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07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5656" y="0"/>
            <a:ext cx="6337300"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688" y="841276"/>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1475656" y="1993404"/>
            <a:ext cx="6264696" cy="78268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Recaredo</a:t>
            </a:r>
            <a:r>
              <a:rPr lang="es-ES" sz="3600" kern="10" dirty="0"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 - </a:t>
            </a:r>
            <a:r>
              <a:rPr lang="es-ES" sz="3600" kern="10" dirty="0" err="1"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Florinda</a:t>
            </a:r>
            <a:r>
              <a:rPr lang="es-ES" sz="3600" kern="10" dirty="0"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 </a:t>
            </a:r>
            <a:endParaRPr lang="es-ES" sz="3600" kern="10" dirty="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827584" y="2785492"/>
            <a:ext cx="7416824"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Boda en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Tulaytula</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 Las Campanas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1043608" y="3793604"/>
            <a:ext cx="6840760"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El Baile de Sagrario –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L´Hymne</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du Puy Du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Fou</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1907704" y="4801716"/>
            <a:ext cx="5472608" cy="599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Compositor: </a:t>
            </a:r>
            <a:r>
              <a:rPr lang="es-ES" sz="3600" kern="10" dirty="0" err="1"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Nathan</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err="1"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Stafetta</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56" presetClass="entr" presetSubtype="0" fill="hold" nodeType="afterEffect">
                                  <p:stCondLst>
                                    <p:cond delay="500"/>
                                  </p:stCondLst>
                                  <p:iterate type="lt">
                                    <p:tmPct val="10000"/>
                                  </p:iterate>
                                  <p:childTnLst>
                                    <p:set>
                                      <p:cBhvr>
                                        <p:cTn id="21" dur="1" fill="hold">
                                          <p:stCondLst>
                                            <p:cond delay="0"/>
                                          </p:stCondLst>
                                        </p:cTn>
                                        <p:tgtEl>
                                          <p:spTgt spid="86020"/>
                                        </p:tgtEl>
                                        <p:attrNameLst>
                                          <p:attrName>style.visibility</p:attrName>
                                        </p:attrNameLst>
                                      </p:cBhvr>
                                      <p:to>
                                        <p:strVal val="visible"/>
                                      </p:to>
                                    </p:set>
                                    <p:anim by="(-#ppt_w*2)" calcmode="lin" valueType="num">
                                      <p:cBhvr rctx="PPT">
                                        <p:cTn id="22" dur="500" autoRev="1" fill="hold">
                                          <p:stCondLst>
                                            <p:cond delay="0"/>
                                          </p:stCondLst>
                                        </p:cTn>
                                        <p:tgtEl>
                                          <p:spTgt spid="86020"/>
                                        </p:tgtEl>
                                        <p:attrNameLst>
                                          <p:attrName>ppt_w</p:attrName>
                                        </p:attrNameLst>
                                      </p:cBhvr>
                                    </p:anim>
                                    <p:anim by="(#ppt_w*0.50)" calcmode="lin" valueType="num">
                                      <p:cBhvr>
                                        <p:cTn id="23" dur="500" decel="50000" autoRev="1" fill="hold">
                                          <p:stCondLst>
                                            <p:cond delay="0"/>
                                          </p:stCondLst>
                                        </p:cTn>
                                        <p:tgtEl>
                                          <p:spTgt spid="86020"/>
                                        </p:tgtEl>
                                        <p:attrNameLst>
                                          <p:attrName>ppt_x</p:attrName>
                                        </p:attrNameLst>
                                      </p:cBhvr>
                                    </p:anim>
                                    <p:anim from="(-#ppt_h/2)" to="(#ppt_y)" calcmode="lin" valueType="num">
                                      <p:cBhvr>
                                        <p:cTn id="24" dur="1000" fill="hold">
                                          <p:stCondLst>
                                            <p:cond delay="0"/>
                                          </p:stCondLst>
                                        </p:cTn>
                                        <p:tgtEl>
                                          <p:spTgt spid="86020"/>
                                        </p:tgtEl>
                                        <p:attrNameLst>
                                          <p:attrName>ppt_y</p:attrName>
                                        </p:attrNameLst>
                                      </p:cBhvr>
                                    </p:anim>
                                    <p:animRot by="21600000">
                                      <p:cBhvr>
                                        <p:cTn id="25" dur="1000" fill="hold">
                                          <p:stCondLst>
                                            <p:cond delay="0"/>
                                          </p:stCondLst>
                                        </p:cTn>
                                        <p:tgtEl>
                                          <p:spTgt spid="86020"/>
                                        </p:tgtEl>
                                        <p:attrNameLst>
                                          <p:attrName>r</p:attrName>
                                        </p:attrNameLst>
                                      </p:cBhvr>
                                    </p:animRot>
                                  </p:childTnLst>
                                </p:cTn>
                              </p:par>
                            </p:childTnLst>
                          </p:cTn>
                        </p:par>
                        <p:par>
                          <p:cTn id="26" fill="hold" nodeType="afterGroup">
                            <p:stCondLst>
                              <p:cond delay="7200"/>
                            </p:stCondLst>
                            <p:childTnLst>
                              <p:par>
                                <p:cTn id="27" presetID="56" presetClass="entr" presetSubtype="0" fill="hold" nodeType="afterEffect">
                                  <p:stCondLst>
                                    <p:cond delay="500"/>
                                  </p:stCondLst>
                                  <p:iterate type="lt">
                                    <p:tmPct val="10000"/>
                                  </p:iterate>
                                  <p:childTnLst>
                                    <p:set>
                                      <p:cBhvr>
                                        <p:cTn id="28" dur="1" fill="hold">
                                          <p:stCondLst>
                                            <p:cond delay="0"/>
                                          </p:stCondLst>
                                        </p:cTn>
                                        <p:tgtEl>
                                          <p:spTgt spid="86021"/>
                                        </p:tgtEl>
                                        <p:attrNameLst>
                                          <p:attrName>style.visibility</p:attrName>
                                        </p:attrNameLst>
                                      </p:cBhvr>
                                      <p:to>
                                        <p:strVal val="visible"/>
                                      </p:to>
                                    </p:set>
                                    <p:anim by="(-#ppt_w*2)" calcmode="lin" valueType="num">
                                      <p:cBhvr rctx="PPT">
                                        <p:cTn id="29" dur="500" autoRev="1" fill="hold">
                                          <p:stCondLst>
                                            <p:cond delay="0"/>
                                          </p:stCondLst>
                                        </p:cTn>
                                        <p:tgtEl>
                                          <p:spTgt spid="86021"/>
                                        </p:tgtEl>
                                        <p:attrNameLst>
                                          <p:attrName>ppt_w</p:attrName>
                                        </p:attrNameLst>
                                      </p:cBhvr>
                                    </p:anim>
                                    <p:anim by="(#ppt_w*0.50)" calcmode="lin" valueType="num">
                                      <p:cBhvr>
                                        <p:cTn id="30" dur="500" decel="50000" autoRev="1" fill="hold">
                                          <p:stCondLst>
                                            <p:cond delay="0"/>
                                          </p:stCondLst>
                                        </p:cTn>
                                        <p:tgtEl>
                                          <p:spTgt spid="86021"/>
                                        </p:tgtEl>
                                        <p:attrNameLst>
                                          <p:attrName>ppt_x</p:attrName>
                                        </p:attrNameLst>
                                      </p:cBhvr>
                                    </p:anim>
                                    <p:anim from="(-#ppt_h/2)" to="(#ppt_y)" calcmode="lin" valueType="num">
                                      <p:cBhvr>
                                        <p:cTn id="31" dur="1000" fill="hold">
                                          <p:stCondLst>
                                            <p:cond delay="0"/>
                                          </p:stCondLst>
                                        </p:cTn>
                                        <p:tgtEl>
                                          <p:spTgt spid="86021"/>
                                        </p:tgtEl>
                                        <p:attrNameLst>
                                          <p:attrName>ppt_y</p:attrName>
                                        </p:attrNameLst>
                                      </p:cBhvr>
                                    </p:anim>
                                    <p:animRot by="21600000">
                                      <p:cBhvr>
                                        <p:cTn id="32" dur="1000" fill="hold">
                                          <p:stCondLst>
                                            <p:cond delay="0"/>
                                          </p:stCondLst>
                                        </p:cTn>
                                        <p:tgtEl>
                                          <p:spTgt spid="86021"/>
                                        </p:tgtEl>
                                        <p:attrNameLst>
                                          <p:attrName>r</p:attrName>
                                        </p:attrNameLst>
                                      </p:cBhvr>
                                    </p:animRot>
                                  </p:childTnLst>
                                </p:cTn>
                              </p:par>
                            </p:childTnLst>
                          </p:cTn>
                        </p:par>
                        <p:par>
                          <p:cTn id="33" fill="hold" nodeType="afterGroup">
                            <p:stCondLst>
                              <p:cond delay="11400"/>
                            </p:stCondLst>
                            <p:childTnLst>
                              <p:par>
                                <p:cTn id="34" presetID="56" presetClass="entr" presetSubtype="0" fill="hold" nodeType="afterEffect">
                                  <p:stCondLst>
                                    <p:cond delay="500"/>
                                  </p:stCondLst>
                                  <p:iterate type="lt">
                                    <p:tmPct val="10000"/>
                                  </p:iterate>
                                  <p:childTnLst>
                                    <p:set>
                                      <p:cBhvr>
                                        <p:cTn id="35" dur="1" fill="hold">
                                          <p:stCondLst>
                                            <p:cond delay="0"/>
                                          </p:stCondLst>
                                        </p:cTn>
                                        <p:tgtEl>
                                          <p:spTgt spid="86022"/>
                                        </p:tgtEl>
                                        <p:attrNameLst>
                                          <p:attrName>style.visibility</p:attrName>
                                        </p:attrNameLst>
                                      </p:cBhvr>
                                      <p:to>
                                        <p:strVal val="visible"/>
                                      </p:to>
                                    </p:set>
                                    <p:anim by="(-#ppt_w*2)" calcmode="lin" valueType="num">
                                      <p:cBhvr rctx="PPT">
                                        <p:cTn id="36" dur="500" autoRev="1" fill="hold">
                                          <p:stCondLst>
                                            <p:cond delay="0"/>
                                          </p:stCondLst>
                                        </p:cTn>
                                        <p:tgtEl>
                                          <p:spTgt spid="86022"/>
                                        </p:tgtEl>
                                        <p:attrNameLst>
                                          <p:attrName>ppt_w</p:attrName>
                                        </p:attrNameLst>
                                      </p:cBhvr>
                                    </p:anim>
                                    <p:anim by="(#ppt_w*0.50)" calcmode="lin" valueType="num">
                                      <p:cBhvr>
                                        <p:cTn id="37" dur="500" decel="50000" autoRev="1" fill="hold">
                                          <p:stCondLst>
                                            <p:cond delay="0"/>
                                          </p:stCondLst>
                                        </p:cTn>
                                        <p:tgtEl>
                                          <p:spTgt spid="86022"/>
                                        </p:tgtEl>
                                        <p:attrNameLst>
                                          <p:attrName>ppt_x</p:attrName>
                                        </p:attrNameLst>
                                      </p:cBhvr>
                                    </p:anim>
                                    <p:anim from="(-#ppt_h/2)" to="(#ppt_y)" calcmode="lin" valueType="num">
                                      <p:cBhvr>
                                        <p:cTn id="38" dur="1000" fill="hold">
                                          <p:stCondLst>
                                            <p:cond delay="0"/>
                                          </p:stCondLst>
                                        </p:cTn>
                                        <p:tgtEl>
                                          <p:spTgt spid="86022"/>
                                        </p:tgtEl>
                                        <p:attrNameLst>
                                          <p:attrName>ppt_y</p:attrName>
                                        </p:attrNameLst>
                                      </p:cBhvr>
                                    </p:anim>
                                    <p:animRot by="21600000">
                                      <p:cBhvr>
                                        <p:cTn id="39" dur="1000" fill="hold">
                                          <p:stCondLst>
                                            <p:cond delay="0"/>
                                          </p:stCondLst>
                                        </p:cTn>
                                        <p:tgtEl>
                                          <p:spTgt spid="86022"/>
                                        </p:tgtEl>
                                        <p:attrNameLst>
                                          <p:attrName>r</p:attrName>
                                        </p:attrNameLst>
                                      </p:cBhvr>
                                    </p:animRot>
                                  </p:childTnLst>
                                </p:cTn>
                              </p:par>
                            </p:childTnLst>
                          </p:cTn>
                        </p:par>
                        <p:par>
                          <p:cTn id="40" fill="hold" nodeType="afterGroup">
                            <p:stCondLst>
                              <p:cond delay="16400"/>
                            </p:stCondLst>
                            <p:childTnLst>
                              <p:par>
                                <p:cTn id="41" presetID="56" presetClass="entr" presetSubtype="0" fill="hold" nodeType="afterEffect">
                                  <p:stCondLst>
                                    <p:cond delay="500"/>
                                  </p:stCondLst>
                                  <p:iterate type="lt">
                                    <p:tmPct val="10000"/>
                                  </p:iterate>
                                  <p:childTnLst>
                                    <p:set>
                                      <p:cBhvr>
                                        <p:cTn id="42" dur="1" fill="hold">
                                          <p:stCondLst>
                                            <p:cond delay="0"/>
                                          </p:stCondLst>
                                        </p:cTn>
                                        <p:tgtEl>
                                          <p:spTgt spid="86023"/>
                                        </p:tgtEl>
                                        <p:attrNameLst>
                                          <p:attrName>style.visibility</p:attrName>
                                        </p:attrNameLst>
                                      </p:cBhvr>
                                      <p:to>
                                        <p:strVal val="visible"/>
                                      </p:to>
                                    </p:set>
                                    <p:anim by="(-#ppt_w*2)" calcmode="lin" valueType="num">
                                      <p:cBhvr rctx="PPT">
                                        <p:cTn id="43" dur="500" autoRev="1" fill="hold">
                                          <p:stCondLst>
                                            <p:cond delay="0"/>
                                          </p:stCondLst>
                                        </p:cTn>
                                        <p:tgtEl>
                                          <p:spTgt spid="86023"/>
                                        </p:tgtEl>
                                        <p:attrNameLst>
                                          <p:attrName>ppt_w</p:attrName>
                                        </p:attrNameLst>
                                      </p:cBhvr>
                                    </p:anim>
                                    <p:anim by="(#ppt_w*0.50)" calcmode="lin" valueType="num">
                                      <p:cBhvr>
                                        <p:cTn id="44" dur="500" decel="50000" autoRev="1" fill="hold">
                                          <p:stCondLst>
                                            <p:cond delay="0"/>
                                          </p:stCondLst>
                                        </p:cTn>
                                        <p:tgtEl>
                                          <p:spTgt spid="86023"/>
                                        </p:tgtEl>
                                        <p:attrNameLst>
                                          <p:attrName>ppt_x</p:attrName>
                                        </p:attrNameLst>
                                      </p:cBhvr>
                                    </p:anim>
                                    <p:anim from="(-#ppt_h/2)" to="(#ppt_y)" calcmode="lin" valueType="num">
                                      <p:cBhvr>
                                        <p:cTn id="45" dur="1000" fill="hold">
                                          <p:stCondLst>
                                            <p:cond delay="0"/>
                                          </p:stCondLst>
                                        </p:cTn>
                                        <p:tgtEl>
                                          <p:spTgt spid="86023"/>
                                        </p:tgtEl>
                                        <p:attrNameLst>
                                          <p:attrName>ppt_y</p:attrName>
                                        </p:attrNameLst>
                                      </p:cBhvr>
                                    </p:anim>
                                    <p:animRot by="21600000">
                                      <p:cBhvr>
                                        <p:cTn id="46" dur="1000" fill="hold">
                                          <p:stCondLst>
                                            <p:cond delay="0"/>
                                          </p:stCondLst>
                                        </p:cTn>
                                        <p:tgtEl>
                                          <p:spTgt spid="860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4136409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3008</Words>
  <Application>Microsoft Office PowerPoint</Application>
  <PresentationFormat>Presentación en pantalla (16:10)</PresentationFormat>
  <Paragraphs>82</Paragraphs>
  <Slides>59</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59</vt:i4>
      </vt:variant>
    </vt:vector>
  </HeadingPairs>
  <TitlesOfParts>
    <vt:vector size="68" baseType="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2025-08-17T10:07:19Z</dcterms:modified>
</cp:coreProperties>
</file>