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425" r:id="rId3"/>
    <p:sldId id="426" r:id="rId4"/>
    <p:sldId id="360" r:id="rId5"/>
    <p:sldId id="361" r:id="rId6"/>
    <p:sldId id="362" r:id="rId7"/>
    <p:sldId id="396" r:id="rId8"/>
    <p:sldId id="364" r:id="rId9"/>
    <p:sldId id="363" r:id="rId10"/>
    <p:sldId id="365" r:id="rId11"/>
    <p:sldId id="366" r:id="rId12"/>
    <p:sldId id="329" r:id="rId13"/>
    <p:sldId id="367" r:id="rId14"/>
    <p:sldId id="333" r:id="rId15"/>
    <p:sldId id="335" r:id="rId16"/>
    <p:sldId id="337" r:id="rId17"/>
    <p:sldId id="338" r:id="rId18"/>
    <p:sldId id="340" r:id="rId19"/>
    <p:sldId id="339" r:id="rId20"/>
    <p:sldId id="341" r:id="rId21"/>
    <p:sldId id="342" r:id="rId22"/>
    <p:sldId id="343" r:id="rId23"/>
    <p:sldId id="344" r:id="rId24"/>
    <p:sldId id="368" r:id="rId25"/>
    <p:sldId id="369" r:id="rId26"/>
    <p:sldId id="370" r:id="rId27"/>
    <p:sldId id="371" r:id="rId28"/>
    <p:sldId id="373" r:id="rId29"/>
    <p:sldId id="374" r:id="rId30"/>
    <p:sldId id="345" r:id="rId31"/>
    <p:sldId id="358" r:id="rId32"/>
    <p:sldId id="375" r:id="rId33"/>
    <p:sldId id="346" r:id="rId34"/>
    <p:sldId id="427" r:id="rId35"/>
    <p:sldId id="347" r:id="rId36"/>
    <p:sldId id="348" r:id="rId37"/>
    <p:sldId id="349" r:id="rId38"/>
    <p:sldId id="351" r:id="rId39"/>
    <p:sldId id="353" r:id="rId40"/>
    <p:sldId id="356" r:id="rId41"/>
    <p:sldId id="354" r:id="rId42"/>
    <p:sldId id="402" r:id="rId43"/>
    <p:sldId id="403" r:id="rId44"/>
    <p:sldId id="401" r:id="rId45"/>
    <p:sldId id="404" r:id="rId46"/>
    <p:sldId id="405" r:id="rId47"/>
    <p:sldId id="406" r:id="rId48"/>
    <p:sldId id="407" r:id="rId49"/>
    <p:sldId id="408" r:id="rId50"/>
    <p:sldId id="409" r:id="rId51"/>
    <p:sldId id="410" r:id="rId52"/>
    <p:sldId id="411" r:id="rId53"/>
    <p:sldId id="412" r:id="rId54"/>
    <p:sldId id="359" r:id="rId55"/>
    <p:sldId id="413" r:id="rId56"/>
    <p:sldId id="414" r:id="rId57"/>
    <p:sldId id="415" r:id="rId58"/>
    <p:sldId id="416" r:id="rId59"/>
    <p:sldId id="417" r:id="rId60"/>
    <p:sldId id="418" r:id="rId61"/>
    <p:sldId id="419" r:id="rId62"/>
    <p:sldId id="420" r:id="rId63"/>
    <p:sldId id="421" r:id="rId64"/>
    <p:sldId id="422" r:id="rId65"/>
    <p:sldId id="423" r:id="rId66"/>
    <p:sldId id="395" r:id="rId67"/>
    <p:sldId id="428" r:id="rId68"/>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86bNWs/EHIlHzyHLSQdCmQ==" hashData="DMClFzZ0zOLXnnSfVOekoNmZrCw9VTBy6qMt9sMVS/pxx/yvEfbNb91C1XM+vTAk+y4m44RVJOD6/t/MuwS39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D7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03" autoAdjust="0"/>
    <p:restoredTop sz="94660"/>
  </p:normalViewPr>
  <p:slideViewPr>
    <p:cSldViewPr>
      <p:cViewPr>
        <p:scale>
          <a:sx n="60" d="100"/>
          <a:sy n="60" d="100"/>
        </p:scale>
        <p:origin x="629" y="34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9BEAD80-6A73-4581-BFF1-4D66217F4DC1}" type="datetimeFigureOut">
              <a:rPr lang="es-ES"/>
              <a:pPr>
                <a:defRPr/>
              </a:pPr>
              <a:t>03/08/2025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408CE1-EB51-4E61-B5DD-293513FF348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A9132D-4706-4486-85E0-3E87A950781D}" type="datetimeFigureOut">
              <a:rPr lang="es-ES"/>
              <a:pPr>
                <a:defRPr/>
              </a:pPr>
              <a:t>03/08/2025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77BE2D-A7B1-451D-8955-74492D715FA7}"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2F79F73-4E98-4C0F-A3D1-8A1E033950EC}" type="datetimeFigureOut">
              <a:rPr lang="es-ES"/>
              <a:pPr>
                <a:defRPr/>
              </a:pPr>
              <a:t>03/08/2025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8EB948-6E1D-4D93-86B2-F839B1063A4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C5A731D-FFEB-4976-9C45-BA6F4ED152FA}" type="datetimeFigureOut">
              <a:rPr lang="es-ES"/>
              <a:pPr>
                <a:defRPr/>
              </a:pPr>
              <a:t>03/08/2025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836E16-79E6-4B58-A98F-117E71C4782C}"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DBD9C5F-53C5-41EB-A492-7FE7065428A6}" type="datetimeFigureOut">
              <a:rPr lang="es-ES"/>
              <a:pPr>
                <a:defRPr/>
              </a:pPr>
              <a:t>03/08/2025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49AA5CF-9646-4EA1-BB2B-792341DDD0F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E8B5876-57FC-4EB1-BB08-57624E9C3FFA}" type="datetimeFigureOut">
              <a:rPr lang="es-ES"/>
              <a:pPr>
                <a:defRPr/>
              </a:pPr>
              <a:t>03/08/2025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0393A8B-5D7C-4B04-848A-896FA5A05630}"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67E82B1-9F8B-495E-9710-17F65B1F8B7D}" type="datetimeFigureOut">
              <a:rPr lang="es-ES"/>
              <a:pPr>
                <a:defRPr/>
              </a:pPr>
              <a:t>03/08/2025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8C49C2F-2891-43A5-B542-A127CC2D6310}"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D5B8E12-41E2-440F-9BA7-2265467FFDC5}" type="datetimeFigureOut">
              <a:rPr lang="es-ES"/>
              <a:pPr>
                <a:defRPr/>
              </a:pPr>
              <a:t>03/08/2025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1A6682-1AFC-4929-876E-6C41D6A11B0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ACAD237-CE4E-49EF-B049-5023BB685B40}" type="datetimeFigureOut">
              <a:rPr lang="es-ES"/>
              <a:pPr>
                <a:defRPr/>
              </a:pPr>
              <a:t>03/08/2025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275326-0BAE-448D-8438-7A84A7CE12CD}"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902EFD3-FD9F-4769-8881-A7D90E2DC144}" type="datetimeFigureOut">
              <a:rPr lang="es-ES"/>
              <a:pPr>
                <a:defRPr/>
              </a:pPr>
              <a:t>03/08/2025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437324F-77B8-42C5-8AD2-121180E7429D}"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DBCBED9-F712-42F5-AEA6-84A49D4D06A3}" type="datetimeFigureOut">
              <a:rPr lang="es-ES"/>
              <a:pPr>
                <a:defRPr/>
              </a:pPr>
              <a:t>03/08/2025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CB20AC-08AB-456F-AC94-AB9490917E47}"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642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6587E31D-0838-451E-8A69-3A28687DB7AD}" type="datetimeFigureOut">
              <a:rPr lang="es-ES"/>
              <a:pPr>
                <a:defRPr/>
              </a:pPr>
              <a:t>03/08/2025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92505BF9-2187-497C-A69C-C38A2A45BDD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96452846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2.bin"/><Relationship Id="rId1" Type="http://schemas.openxmlformats.org/officeDocument/2006/relationships/slideLayout" Target="../slideLayouts/slideLayout2.xml"/><Relationship Id="rId4" Type="http://schemas.openxmlformats.org/officeDocument/2006/relationships/audio" Target="../media/audio2.bin"/></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3" name="Rectángulo 2"/>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043" name="WordArt 3"/>
          <p:cNvSpPr>
            <a:spLocks noChangeArrowheads="1" noChangeShapeType="1" noTextEdit="1"/>
          </p:cNvSpPr>
          <p:nvPr/>
        </p:nvSpPr>
        <p:spPr bwMode="auto">
          <a:xfrm>
            <a:off x="1403648" y="2425452"/>
            <a:ext cx="6480720" cy="100811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REGRESO A PUY DU FOU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ESPAÑA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 name="WordArt 3"/>
          <p:cNvSpPr>
            <a:spLocks noChangeArrowheads="1" noChangeShapeType="1" noTextEdit="1"/>
          </p:cNvSpPr>
          <p:nvPr/>
        </p:nvSpPr>
        <p:spPr bwMode="auto">
          <a:xfrm>
            <a:off x="683568" y="2353444"/>
            <a:ext cx="7848872"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Allende La Mar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Océana</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r>
              <a:rPr lang="es-ES" sz="3600" b="1" kern="10" dirty="0" smtClean="0">
                <a:ln w="9525">
                  <a:round/>
                  <a:headEnd/>
                  <a:tailEnd/>
                </a:ln>
                <a:solidFill>
                  <a:srgbClr val="00B05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y</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El Tambor de La Libertad  </a:t>
            </a:r>
            <a:endParaRPr lang="es-ES" sz="3600" b="1" kern="10" dirty="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83568" y="2425452"/>
            <a:ext cx="7776864" cy="792088"/>
          </a:xfrm>
          <a:prstGeom prst="rect">
            <a:avLst/>
          </a:prstGeom>
        </p:spPr>
        <p:txBody>
          <a:bodyPr wrap="none" fromWordArt="1">
            <a:prstTxWarp prst="textInflate">
              <a:avLst>
                <a:gd name="adj" fmla="val 2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b="1" kern="10" dirty="0" smtClean="0">
                <a:ln w="12700">
                  <a:solidFill>
                    <a:srgbClr val="EAEAEA"/>
                  </a:solidFill>
                  <a:round/>
                  <a:headEnd/>
                  <a:tailEnd/>
                </a:ln>
                <a:solidFill>
                  <a:srgbClr val="C00000"/>
                </a:solidFill>
                <a:latin typeface="Arial Black"/>
                <a:cs typeface="+mn-cs"/>
              </a:rPr>
              <a:t>La </a:t>
            </a:r>
            <a:r>
              <a:rPr lang="es-ES" sz="3200" b="1" kern="10" dirty="0" smtClean="0">
                <a:ln w="12700">
                  <a:solidFill>
                    <a:srgbClr val="EAEAEA"/>
                  </a:solidFill>
                  <a:round/>
                  <a:headEnd/>
                  <a:tailEnd/>
                </a:ln>
                <a:solidFill>
                  <a:srgbClr val="C00000"/>
                </a:solidFill>
                <a:effectLst>
                  <a:reflection blurRad="6350" stA="55000" endA="50" endPos="85000" dir="5400000" sy="-100000" algn="bl" rotWithShape="0"/>
                </a:effectLst>
                <a:latin typeface="Arial Black"/>
                <a:cs typeface="+mn-cs"/>
              </a:rPr>
              <a:t>Fotografía es mía</a:t>
            </a:r>
            <a:r>
              <a:rPr lang="es-ES" sz="32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55000" endA="50" endPos="85000" dir="5400000" sy="-100000" algn="bl" rotWithShape="0"/>
                </a:effectLst>
                <a:latin typeface="Arial Black"/>
                <a:cs typeface="+mn-cs"/>
              </a:rPr>
              <a:t> y </a:t>
            </a:r>
            <a:r>
              <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Recopilada de la </a:t>
            </a:r>
            <a:r>
              <a:rPr lang="es-ES" sz="3200" b="1" kern="10" dirty="0" smtClean="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Red  </a:t>
            </a:r>
            <a:endPar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1259632" y="2353444"/>
            <a:ext cx="6336704" cy="697260"/>
          </a:xfrm>
          <a:prstGeom prst="rect">
            <a:avLst/>
          </a:prstGeom>
        </p:spPr>
        <p:txBody>
          <a:bodyPr wrap="none" fromWordArt="1">
            <a:prstTxWarp prst="textFadeUp">
              <a:avLst>
                <a:gd name="adj" fmla="val 588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solidFill>
                  <a:srgbClr val="C00000"/>
                </a:soli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 </a:t>
            </a:r>
          </a:p>
        </p:txBody>
      </p:sp>
      <p:sp>
        <p:nvSpPr>
          <p:cNvPr id="87046" name="WordArt 6"/>
          <p:cNvSpPr>
            <a:spLocks noChangeArrowheads="1" noChangeShapeType="1" noTextEdit="1"/>
          </p:cNvSpPr>
          <p:nvPr/>
        </p:nvSpPr>
        <p:spPr bwMode="auto">
          <a:xfrm>
            <a:off x="1331640" y="2425452"/>
            <a:ext cx="6192688" cy="732840"/>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solidFill>
                  <a:srgbClr val="FFC000"/>
                </a:soli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1979712" y="2425452"/>
            <a:ext cx="4680520" cy="800586"/>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smtClean="0">
                <a:ln w="9525">
                  <a:noFill/>
                  <a:round/>
                  <a:headEnd/>
                  <a:tailEnd/>
                </a:ln>
                <a:solidFill>
                  <a:srgbClr val="C00000"/>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b="1" kern="10" dirty="0" smtClean="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endParaRPr lang="es-ES" sz="3600" i="1" kern="10" dirty="0">
              <a:ln w="9525">
                <a:noFill/>
                <a:round/>
                <a:headEnd/>
                <a:tailEnd/>
              </a:ln>
              <a:solidFill>
                <a:srgbClr val="FFFFFF"/>
              </a:solidFill>
              <a:effectLst>
                <a:prstShdw prst="shdw17" dist="17961" dir="13500000">
                  <a:srgbClr val="999999"/>
                </a:prstShdw>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wipe/>
      </p:transition>
    </mc:Choice>
    <mc:Fallback xmlns="">
      <p:transition spd="slow" advTm="4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2000"/>
                                  </p:stCondLst>
                                  <p:childTnLst>
                                    <p:anim calcmode="lin" valueType="num">
                                      <p:cBhvr>
                                        <p:cTn id="11" dur="3000"/>
                                        <p:tgtEl>
                                          <p:spTgt spid="87043"/>
                                        </p:tgtEl>
                                        <p:attrNameLst>
                                          <p:attrName>ppt_w</p:attrName>
                                        </p:attrNameLst>
                                      </p:cBhvr>
                                      <p:tavLst>
                                        <p:tav tm="0">
                                          <p:val>
                                            <p:strVal val="ppt_w"/>
                                          </p:val>
                                        </p:tav>
                                        <p:tav tm="100000">
                                          <p:val>
                                            <p:strVal val="4*ppt_w"/>
                                          </p:val>
                                        </p:tav>
                                      </p:tavLst>
                                    </p:anim>
                                    <p:anim calcmode="lin" valueType="num">
                                      <p:cBhvr>
                                        <p:cTn id="12" dur="3000"/>
                                        <p:tgtEl>
                                          <p:spTgt spid="87043"/>
                                        </p:tgtEl>
                                        <p:attrNameLst>
                                          <p:attrName>ppt_h</p:attrName>
                                        </p:attrNameLst>
                                      </p:cBhvr>
                                      <p:tavLst>
                                        <p:tav tm="0">
                                          <p:val>
                                            <p:strVal val="ppt_h"/>
                                          </p:val>
                                        </p:tav>
                                        <p:tav tm="100000">
                                          <p:val>
                                            <p:strVal val="4*ppt_h"/>
                                          </p:val>
                                        </p:tav>
                                      </p:tavLst>
                                    </p:anim>
                                    <p:set>
                                      <p:cBhvr>
                                        <p:cTn id="13" dur="1" fill="hold">
                                          <p:stCondLst>
                                            <p:cond delay="2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2000"/>
                                  </p:stCondLst>
                                  <p:childTnLst>
                                    <p:animScale>
                                      <p:cBhvr>
                                        <p:cTn id="15" dur="3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3000" accel="50000">
                                          <p:stCondLst>
                                            <p:cond delay="0"/>
                                          </p:stCondLst>
                                        </p:cTn>
                                        <p:tgtEl>
                                          <p:spTgt spid="87043"/>
                                        </p:tgtEl>
                                        <p:attrNameLst>
                                          <p:attrName>ppt_x</p:attrName>
                                          <p:attrName>ppt_y</p:attrName>
                                        </p:attrNameLst>
                                      </p:cBhvr>
                                    </p:animMotion>
                                    <p:animEffect transition="out" filter="fade">
                                      <p:cBhvr>
                                        <p:cTn id="17" dur="3000"/>
                                        <p:tgtEl>
                                          <p:spTgt spid="87043"/>
                                        </p:tgtEl>
                                      </p:cBhvr>
                                    </p:animEffect>
                                    <p:set>
                                      <p:cBhvr>
                                        <p:cTn id="18" dur="1" fill="hold">
                                          <p:stCondLst>
                                            <p:cond delay="2999"/>
                                          </p:stCondLst>
                                        </p:cTn>
                                        <p:tgtEl>
                                          <p:spTgt spid="87043"/>
                                        </p:tgtEl>
                                        <p:attrNameLst>
                                          <p:attrName>style.visibility</p:attrName>
                                        </p:attrNameLst>
                                      </p:cBhvr>
                                      <p:to>
                                        <p:strVal val="hidden"/>
                                      </p:to>
                                    </p:set>
                                  </p:childTnLst>
                                </p:cTn>
                              </p:par>
                            </p:childTnLst>
                          </p:cTn>
                        </p:par>
                        <p:par>
                          <p:cTn id="19" fill="hold">
                            <p:stCondLst>
                              <p:cond delay="8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11000"/>
                            </p:stCondLst>
                            <p:childTnLst>
                              <p:par>
                                <p:cTn id="25" presetID="23" presetClass="exit" presetSubtype="16" fill="hold" nodeType="afterEffect">
                                  <p:stCondLst>
                                    <p:cond delay="2000"/>
                                  </p:stCondLst>
                                  <p:childTnLst>
                                    <p:anim calcmode="lin" valueType="num">
                                      <p:cBhvr>
                                        <p:cTn id="26" dur="3000"/>
                                        <p:tgtEl>
                                          <p:spTgt spid="8"/>
                                        </p:tgtEl>
                                        <p:attrNameLst>
                                          <p:attrName>ppt_w</p:attrName>
                                        </p:attrNameLst>
                                      </p:cBhvr>
                                      <p:tavLst>
                                        <p:tav tm="0">
                                          <p:val>
                                            <p:strVal val="ppt_w"/>
                                          </p:val>
                                        </p:tav>
                                        <p:tav tm="100000">
                                          <p:val>
                                            <p:strVal val="4*ppt_w"/>
                                          </p:val>
                                        </p:tav>
                                      </p:tavLst>
                                    </p:anim>
                                    <p:anim calcmode="lin" valueType="num">
                                      <p:cBhvr>
                                        <p:cTn id="27" dur="3000"/>
                                        <p:tgtEl>
                                          <p:spTgt spid="8"/>
                                        </p:tgtEl>
                                        <p:attrNameLst>
                                          <p:attrName>ppt_h</p:attrName>
                                        </p:attrNameLst>
                                      </p:cBhvr>
                                      <p:tavLst>
                                        <p:tav tm="0">
                                          <p:val>
                                            <p:strVal val="ppt_h"/>
                                          </p:val>
                                        </p:tav>
                                        <p:tav tm="100000">
                                          <p:val>
                                            <p:strVal val="4*ppt_h"/>
                                          </p:val>
                                        </p:tav>
                                      </p:tavLst>
                                    </p:anim>
                                    <p:set>
                                      <p:cBhvr>
                                        <p:cTn id="28" dur="1" fill="hold">
                                          <p:stCondLst>
                                            <p:cond delay="2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2000"/>
                                  </p:stCondLst>
                                  <p:childTnLst>
                                    <p:animScale>
                                      <p:cBhvr>
                                        <p:cTn id="30"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8"/>
                                        </p:tgtEl>
                                        <p:attrNameLst>
                                          <p:attrName>ppt_x</p:attrName>
                                          <p:attrName>ppt_y</p:attrName>
                                        </p:attrNameLst>
                                      </p:cBhvr>
                                    </p:animMotion>
                                    <p:animEffect transition="out" filter="fade">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16000"/>
                            </p:stCondLst>
                            <p:childTnLst>
                              <p:par>
                                <p:cTn id="35" presetID="23" presetClass="entr" presetSubtype="16"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9000"/>
                            </p:stCondLst>
                            <p:childTnLst>
                              <p:par>
                                <p:cTn id="40" presetID="23" presetClass="exit" presetSubtype="16" fill="hold" nodeType="afterEffect">
                                  <p:stCondLst>
                                    <p:cond delay="2000"/>
                                  </p:stCondLst>
                                  <p:childTnLst>
                                    <p:anim calcmode="lin" valueType="num">
                                      <p:cBhvr>
                                        <p:cTn id="41" dur="3000"/>
                                        <p:tgtEl>
                                          <p:spTgt spid="87044"/>
                                        </p:tgtEl>
                                        <p:attrNameLst>
                                          <p:attrName>ppt_w</p:attrName>
                                        </p:attrNameLst>
                                      </p:cBhvr>
                                      <p:tavLst>
                                        <p:tav tm="0">
                                          <p:val>
                                            <p:strVal val="ppt_w"/>
                                          </p:val>
                                        </p:tav>
                                        <p:tav tm="100000">
                                          <p:val>
                                            <p:strVal val="4*ppt_w"/>
                                          </p:val>
                                        </p:tav>
                                      </p:tavLst>
                                    </p:anim>
                                    <p:anim calcmode="lin" valueType="num">
                                      <p:cBhvr>
                                        <p:cTn id="42" dur="3000"/>
                                        <p:tgtEl>
                                          <p:spTgt spid="87044"/>
                                        </p:tgtEl>
                                        <p:attrNameLst>
                                          <p:attrName>ppt_h</p:attrName>
                                        </p:attrNameLst>
                                      </p:cBhvr>
                                      <p:tavLst>
                                        <p:tav tm="0">
                                          <p:val>
                                            <p:strVal val="ppt_h"/>
                                          </p:val>
                                        </p:tav>
                                        <p:tav tm="100000">
                                          <p:val>
                                            <p:strVal val="4*ppt_h"/>
                                          </p:val>
                                        </p:tav>
                                      </p:tavLst>
                                    </p:anim>
                                    <p:set>
                                      <p:cBhvr>
                                        <p:cTn id="43" dur="1" fill="hold">
                                          <p:stCondLst>
                                            <p:cond delay="2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2000"/>
                                  </p:stCondLst>
                                  <p:childTnLst>
                                    <p:animScale>
                                      <p:cBhvr>
                                        <p:cTn id="45" dur="3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3000" accel="50000">
                                          <p:stCondLst>
                                            <p:cond delay="0"/>
                                          </p:stCondLst>
                                        </p:cTn>
                                        <p:tgtEl>
                                          <p:spTgt spid="87044"/>
                                        </p:tgtEl>
                                        <p:attrNameLst>
                                          <p:attrName>ppt_x</p:attrName>
                                          <p:attrName>ppt_y</p:attrName>
                                        </p:attrNameLst>
                                      </p:cBhvr>
                                    </p:animMotion>
                                    <p:animEffect transition="out" filter="fade">
                                      <p:cBhvr>
                                        <p:cTn id="47" dur="3000"/>
                                        <p:tgtEl>
                                          <p:spTgt spid="87044"/>
                                        </p:tgtEl>
                                      </p:cBhvr>
                                    </p:animEffect>
                                    <p:set>
                                      <p:cBhvr>
                                        <p:cTn id="48" dur="1" fill="hold">
                                          <p:stCondLst>
                                            <p:cond delay="2999"/>
                                          </p:stCondLst>
                                        </p:cTn>
                                        <p:tgtEl>
                                          <p:spTgt spid="87044"/>
                                        </p:tgtEl>
                                        <p:attrNameLst>
                                          <p:attrName>style.visibility</p:attrName>
                                        </p:attrNameLst>
                                      </p:cBhvr>
                                      <p:to>
                                        <p:strVal val="hidden"/>
                                      </p:to>
                                    </p:set>
                                  </p:childTnLst>
                                </p:cTn>
                              </p:par>
                            </p:childTnLst>
                          </p:cTn>
                        </p:par>
                        <p:par>
                          <p:cTn id="49" fill="hold" nodeType="afterGroup">
                            <p:stCondLst>
                              <p:cond delay="24000"/>
                            </p:stCondLst>
                            <p:childTnLst>
                              <p:par>
                                <p:cTn id="50" presetID="23" presetClass="entr" presetSubtype="16" fill="hold" nodeType="afterEffect">
                                  <p:stCondLst>
                                    <p:cond delay="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7000"/>
                            </p:stCondLst>
                            <p:childTnLst>
                              <p:par>
                                <p:cTn id="55" presetID="23" presetClass="exit" presetSubtype="16" fill="hold" nodeType="afterEffect">
                                  <p:stCondLst>
                                    <p:cond delay="2000"/>
                                  </p:stCondLst>
                                  <p:childTnLst>
                                    <p:anim calcmode="lin" valueType="num">
                                      <p:cBhvr>
                                        <p:cTn id="56" dur="3000"/>
                                        <p:tgtEl>
                                          <p:spTgt spid="87045"/>
                                        </p:tgtEl>
                                        <p:attrNameLst>
                                          <p:attrName>ppt_w</p:attrName>
                                        </p:attrNameLst>
                                      </p:cBhvr>
                                      <p:tavLst>
                                        <p:tav tm="0">
                                          <p:val>
                                            <p:strVal val="ppt_w"/>
                                          </p:val>
                                        </p:tav>
                                        <p:tav tm="100000">
                                          <p:val>
                                            <p:strVal val="4*ppt_w"/>
                                          </p:val>
                                        </p:tav>
                                      </p:tavLst>
                                    </p:anim>
                                    <p:anim calcmode="lin" valueType="num">
                                      <p:cBhvr>
                                        <p:cTn id="57" dur="3000"/>
                                        <p:tgtEl>
                                          <p:spTgt spid="87045"/>
                                        </p:tgtEl>
                                        <p:attrNameLst>
                                          <p:attrName>ppt_h</p:attrName>
                                        </p:attrNameLst>
                                      </p:cBhvr>
                                      <p:tavLst>
                                        <p:tav tm="0">
                                          <p:val>
                                            <p:strVal val="ppt_h"/>
                                          </p:val>
                                        </p:tav>
                                        <p:tav tm="100000">
                                          <p:val>
                                            <p:strVal val="4*ppt_h"/>
                                          </p:val>
                                        </p:tav>
                                      </p:tavLst>
                                    </p:anim>
                                    <p:set>
                                      <p:cBhvr>
                                        <p:cTn id="58" dur="1" fill="hold">
                                          <p:stCondLst>
                                            <p:cond delay="2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2000"/>
                                  </p:stCondLst>
                                  <p:childTnLst>
                                    <p:animScale>
                                      <p:cBhvr>
                                        <p:cTn id="60" dur="3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3000" accel="50000">
                                          <p:stCondLst>
                                            <p:cond delay="0"/>
                                          </p:stCondLst>
                                        </p:cTn>
                                        <p:tgtEl>
                                          <p:spTgt spid="87045"/>
                                        </p:tgtEl>
                                        <p:attrNameLst>
                                          <p:attrName>ppt_x</p:attrName>
                                          <p:attrName>ppt_y</p:attrName>
                                        </p:attrNameLst>
                                      </p:cBhvr>
                                    </p:animMotion>
                                    <p:animEffect transition="out" filter="fade">
                                      <p:cBhvr>
                                        <p:cTn id="62" dur="3000"/>
                                        <p:tgtEl>
                                          <p:spTgt spid="87045"/>
                                        </p:tgtEl>
                                      </p:cBhvr>
                                    </p:animEffect>
                                    <p:set>
                                      <p:cBhvr>
                                        <p:cTn id="63" dur="1" fill="hold">
                                          <p:stCondLst>
                                            <p:cond delay="2999"/>
                                          </p:stCondLst>
                                        </p:cTn>
                                        <p:tgtEl>
                                          <p:spTgt spid="87045"/>
                                        </p:tgtEl>
                                        <p:attrNameLst>
                                          <p:attrName>style.visibility</p:attrName>
                                        </p:attrNameLst>
                                      </p:cBhvr>
                                      <p:to>
                                        <p:strVal val="hidden"/>
                                      </p:to>
                                    </p:set>
                                  </p:childTnLst>
                                </p:cTn>
                              </p:par>
                            </p:childTnLst>
                          </p:cTn>
                        </p:par>
                        <p:par>
                          <p:cTn id="64" fill="hold">
                            <p:stCondLst>
                              <p:cond delay="32000"/>
                            </p:stCondLst>
                            <p:childTnLst>
                              <p:par>
                                <p:cTn id="65" presetID="23" presetClass="entr" presetSubtype="16" fill="hold" nodeType="afterEffect">
                                  <p:stCondLst>
                                    <p:cond delay="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35000"/>
                            </p:stCondLst>
                            <p:childTnLst>
                              <p:par>
                                <p:cTn id="70" presetID="23" presetClass="exit" presetSubtype="16" fill="hold" nodeType="afterEffect">
                                  <p:stCondLst>
                                    <p:cond delay="2000"/>
                                  </p:stCondLst>
                                  <p:childTnLst>
                                    <p:anim calcmode="lin" valueType="num">
                                      <p:cBhvr>
                                        <p:cTn id="71" dur="3000"/>
                                        <p:tgtEl>
                                          <p:spTgt spid="87046"/>
                                        </p:tgtEl>
                                        <p:attrNameLst>
                                          <p:attrName>ppt_w</p:attrName>
                                        </p:attrNameLst>
                                      </p:cBhvr>
                                      <p:tavLst>
                                        <p:tav tm="0">
                                          <p:val>
                                            <p:strVal val="ppt_w"/>
                                          </p:val>
                                        </p:tav>
                                        <p:tav tm="100000">
                                          <p:val>
                                            <p:strVal val="4*ppt_w"/>
                                          </p:val>
                                        </p:tav>
                                      </p:tavLst>
                                    </p:anim>
                                    <p:anim calcmode="lin" valueType="num">
                                      <p:cBhvr>
                                        <p:cTn id="72" dur="3000"/>
                                        <p:tgtEl>
                                          <p:spTgt spid="87046"/>
                                        </p:tgtEl>
                                        <p:attrNameLst>
                                          <p:attrName>ppt_h</p:attrName>
                                        </p:attrNameLst>
                                      </p:cBhvr>
                                      <p:tavLst>
                                        <p:tav tm="0">
                                          <p:val>
                                            <p:strVal val="ppt_h"/>
                                          </p:val>
                                        </p:tav>
                                        <p:tav tm="100000">
                                          <p:val>
                                            <p:strVal val="4*ppt_h"/>
                                          </p:val>
                                        </p:tav>
                                      </p:tavLst>
                                    </p:anim>
                                    <p:set>
                                      <p:cBhvr>
                                        <p:cTn id="73" dur="1" fill="hold">
                                          <p:stCondLst>
                                            <p:cond delay="2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2000"/>
                                  </p:stCondLst>
                                  <p:childTnLst>
                                    <p:animScale>
                                      <p:cBhvr>
                                        <p:cTn id="75" dur="3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3000" accel="50000">
                                          <p:stCondLst>
                                            <p:cond delay="0"/>
                                          </p:stCondLst>
                                        </p:cTn>
                                        <p:tgtEl>
                                          <p:spTgt spid="87046"/>
                                        </p:tgtEl>
                                        <p:attrNameLst>
                                          <p:attrName>ppt_x</p:attrName>
                                          <p:attrName>ppt_y</p:attrName>
                                        </p:attrNameLst>
                                      </p:cBhvr>
                                    </p:animMotion>
                                    <p:animEffect transition="out" filter="fade">
                                      <p:cBhvr>
                                        <p:cTn id="77" dur="3000"/>
                                        <p:tgtEl>
                                          <p:spTgt spid="87046"/>
                                        </p:tgtEl>
                                      </p:cBhvr>
                                    </p:animEffect>
                                    <p:set>
                                      <p:cBhvr>
                                        <p:cTn id="78" dur="1" fill="hold">
                                          <p:stCondLst>
                                            <p:cond delay="2999"/>
                                          </p:stCondLst>
                                        </p:cTn>
                                        <p:tgtEl>
                                          <p:spTgt spid="87046"/>
                                        </p:tgtEl>
                                        <p:attrNameLst>
                                          <p:attrName>style.visibility</p:attrName>
                                        </p:attrNameLst>
                                      </p:cBhvr>
                                      <p:to>
                                        <p:strVal val="hidden"/>
                                      </p:to>
                                    </p:set>
                                  </p:childTnLst>
                                </p:cTn>
                              </p:par>
                            </p:childTnLst>
                          </p:cTn>
                        </p:par>
                        <p:par>
                          <p:cTn id="79" fill="hold">
                            <p:stCondLst>
                              <p:cond delay="40000"/>
                            </p:stCondLst>
                            <p:childTnLst>
                              <p:par>
                                <p:cTn id="80" presetID="23" presetClass="entr" presetSubtype="16" repeatCount="3000" fill="hold" nodeType="afterEffect">
                                  <p:stCondLst>
                                    <p:cond delay="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childTnLst>
                          </p:cTn>
                        </p:par>
                        <p:par>
                          <p:cTn id="84" fill="hold">
                            <p:stCondLst>
                              <p:cond delay="43000"/>
                            </p:stCondLst>
                            <p:childTnLst>
                              <p:par>
                                <p:cTn id="85" presetID="52" presetClass="exit" presetSubtype="0" fill="hold" grpId="0" nodeType="afterEffect">
                                  <p:stCondLst>
                                    <p:cond delay="0"/>
                                  </p:stCondLst>
                                  <p:childTnLst>
                                    <p:animScale>
                                      <p:cBhvr>
                                        <p:cTn id="86" dur="3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7" dur="3000" accel="50000">
                                          <p:stCondLst>
                                            <p:cond delay="0"/>
                                          </p:stCondLst>
                                        </p:cTn>
                                        <p:tgtEl>
                                          <p:spTgt spid="87047"/>
                                        </p:tgtEl>
                                        <p:attrNameLst>
                                          <p:attrName>ppt_x</p:attrName>
                                          <p:attrName>ppt_y</p:attrName>
                                        </p:attrNameLst>
                                      </p:cBhvr>
                                    </p:animMotion>
                                    <p:animEffect transition="out" filter="fade">
                                      <p:cBhvr>
                                        <p:cTn id="88" dur="3000"/>
                                        <p:tgtEl>
                                          <p:spTgt spid="87047"/>
                                        </p:tgtEl>
                                      </p:cBhvr>
                                    </p:animEffect>
                                    <p:set>
                                      <p:cBhvr>
                                        <p:cTn id="89" dur="1" fill="hold">
                                          <p:stCondLst>
                                            <p:cond delay="2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uy-du-fou-toledo-portada.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0"/>
            <a:ext cx="7344816" cy="777979"/>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ALLENDE LA MAR OCÉANA </a:t>
            </a:r>
            <a:endParaRPr lang="es-ES" sz="3200" b="1" cap="none" spc="0" dirty="0">
              <a:ln/>
              <a:solidFill>
                <a:srgbClr val="C3A525"/>
              </a:solidFill>
              <a:effectLst>
                <a:reflection blurRad="6350" stA="60000" endA="900" endPos="58000" dir="5400000" sy="-100000" algn="bl" rotWithShape="0"/>
              </a:effectLst>
            </a:endParaRPr>
          </a:p>
        </p:txBody>
      </p:sp>
      <p:sp>
        <p:nvSpPr>
          <p:cNvPr id="3" name="2 CuadroTexto"/>
          <p:cNvSpPr txBox="1"/>
          <p:nvPr/>
        </p:nvSpPr>
        <p:spPr>
          <a:xfrm>
            <a:off x="323528" y="769268"/>
            <a:ext cx="8352928"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Nos encontramos en el año 1492, y tres barcos están a punto de partir en la búsqueda de una nueva ruta a las Indias. </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este espectáculo interactivo podemos acompañar a Cristóbal Colón a bordo de la Santa María, en un viaje épico y peligroso que culminará en el descubrimiento de América para los europeos. </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433564"/>
            <a:ext cx="8640960"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espectáculo es diferente ya que nosotros somos los protagonistas. No estamos sentados si no que vamos caminando a través de la historia: pasaremos por el palacio de Granada, por el puerto de Palos, y por las diferentes estancias y camarotes del barco, llenas de efectos especiales que nos trasladarán a alta mar.</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2000">
        <p:wipe/>
      </p:transition>
    </mc:Choice>
    <mc:Fallback xmlns="">
      <p:transition spd="slow" advTm="6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01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3" cstate="print"/>
          <a:stretch>
            <a:fillRect/>
          </a:stretch>
        </p:blipFill>
        <p:spPr bwMode="auto">
          <a:xfrm>
            <a:off x="0" y="-310852"/>
            <a:ext cx="9144000" cy="6336704"/>
          </a:xfrm>
          <a:prstGeom prst="rect">
            <a:avLst/>
          </a:prstGeom>
          <a:noFill/>
          <a:ln w="9525">
            <a:noFill/>
            <a:miter lim="800000"/>
            <a:headEnd/>
            <a:tailEnd/>
          </a:ln>
        </p:spPr>
      </p:pic>
      <p:pic>
        <p:nvPicPr>
          <p:cNvPr id="6" name="5 Imagen" descr="1086.jpg"/>
          <p:cNvPicPr>
            <a:picLocks noChangeAspect="1"/>
          </p:cNvPicPr>
          <p:nvPr/>
        </p:nvPicPr>
        <p:blipFill>
          <a:blip r:embed="rId3" cstate="print"/>
          <a:stretch>
            <a:fillRect/>
          </a:stretch>
        </p:blipFill>
        <p:spPr bwMode="auto">
          <a:xfrm>
            <a:off x="0" y="-310852"/>
            <a:ext cx="9144000" cy="6336704"/>
          </a:xfrm>
          <a:prstGeom prst="rect">
            <a:avLst/>
          </a:prstGeom>
          <a:noFill/>
          <a:ln w="9525">
            <a:noFill/>
            <a:miter lim="800000"/>
            <a:headEnd/>
            <a:tailEnd/>
          </a:ln>
        </p:spPr>
      </p:pic>
      <p:pic>
        <p:nvPicPr>
          <p:cNvPr id="7" name="6 Imagen" descr="1086.jpg"/>
          <p:cNvPicPr>
            <a:picLocks noChangeAspect="1"/>
          </p:cNvPicPr>
          <p:nvPr/>
        </p:nvPicPr>
        <p:blipFill>
          <a:blip r:embed="rId3" cstate="print"/>
          <a:stretch>
            <a:fillRect/>
          </a:stretch>
        </p:blipFill>
        <p:spPr bwMode="auto">
          <a:xfrm flipH="1">
            <a:off x="0" y="-310852"/>
            <a:ext cx="9144000" cy="6336704"/>
          </a:xfrm>
          <a:prstGeom prst="rect">
            <a:avLst/>
          </a:prstGeom>
          <a:noFill/>
          <a:ln w="9525">
            <a:noFill/>
            <a:miter lim="800000"/>
            <a:headEnd/>
            <a:tailEnd/>
          </a:ln>
        </p:spPr>
      </p:pic>
      <p:sp>
        <p:nvSpPr>
          <p:cNvPr id="10" name="9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quieres ver cómo es esta experiencia a bordo de la Santa María, te invito a ver  esta presentación de «Allende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desde el Parque Temático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3995936" y="193204"/>
            <a:ext cx="4104456"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Comentarios: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9" name="8 Rectángulo"/>
          <p:cNvSpPr/>
          <p:nvPr/>
        </p:nvSpPr>
        <p:spPr>
          <a:xfrm>
            <a:off x="3707904" y="193204"/>
            <a:ext cx="5040560"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Puy Du </a:t>
            </a:r>
            <a:r>
              <a:rPr lang="es-ES" sz="4000" b="1" spc="100" dirty="0" err="1"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Fou</a:t>
            </a:r>
            <a:r>
              <a:rPr lang="es-ES" sz="4000" b="1" spc="100" dirty="0" smtClean="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España </a:t>
            </a:r>
            <a:endParaRPr lang="es-ES" sz="4000" b="1" spc="100" dirty="0">
              <a:ln w="18000">
                <a:solidFill>
                  <a:schemeClr val="accent1">
                    <a:satMod val="200000"/>
                    <a:tint val="72000"/>
                  </a:schemeClr>
                </a:solidFill>
                <a:prstDash val="solid"/>
              </a:ln>
              <a:solidFill>
                <a:srgbClr val="0070C0"/>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split/>
        <p:sndAc>
          <p:stSnd loop="1">
            <p:snd r:embed="rId2" name="Variadas.wav"/>
          </p:stSnd>
        </p:sndAc>
      </p:transition>
    </mc:Choice>
    <mc:Fallback xmlns="">
      <p:transition spd="slow" advTm="35000">
        <p:split/>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ppt_w*0.70"/>
                                          </p:val>
                                        </p:tav>
                                      </p:tavLst>
                                    </p:anim>
                                    <p:anim calcmode="lin" valueType="num">
                                      <p:cBhvr>
                                        <p:cTn id="7" dur="5000"/>
                                        <p:tgtEl>
                                          <p:spTgt spid="7"/>
                                        </p:tgtEl>
                                        <p:attrNameLst>
                                          <p:attrName>ppt_h</p:attrName>
                                        </p:attrNameLst>
                                      </p:cBhvr>
                                      <p:tavLst>
                                        <p:tav tm="0">
                                          <p:val>
                                            <p:strVal val="ppt_h"/>
                                          </p:val>
                                        </p:tav>
                                        <p:tav tm="100000">
                                          <p:val>
                                            <p:strVal val="ppt_h"/>
                                          </p:val>
                                        </p:tav>
                                      </p:tavLst>
                                    </p:anim>
                                    <p:animEffect transition="out" filter="fade">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5000"/>
                                        <p:tgtEl>
                                          <p:spTgt spid="6"/>
                                        </p:tgtEl>
                                      </p:cBhvr>
                                    </p:animEffect>
                                    <p:set>
                                      <p:cBhvr>
                                        <p:cTn id="12" dur="1" fill="hold">
                                          <p:stCondLst>
                                            <p:cond delay="4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ppt_w+.3"/>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animEffect transition="in" filter="fade">
                                      <p:cBhvr>
                                        <p:cTn id="17" dur="5000"/>
                                        <p:tgtEl>
                                          <p:spTgt spid="5"/>
                                        </p:tgtEl>
                                      </p:cBhvr>
                                    </p:animEffect>
                                  </p:childTnLst>
                                </p:cTn>
                              </p:par>
                              <p:par>
                                <p:cTn id="18" presetID="3" presetClass="entr" presetSubtype="10" fill="hold"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0"/>
                                        <p:tgtEl>
                                          <p:spTgt spid="5"/>
                                        </p:tgtEl>
                                      </p:cBhvr>
                                    </p:animEffect>
                                  </p:childTnLst>
                                </p:cTn>
                              </p:par>
                            </p:childTnLst>
                          </p:cTn>
                        </p:par>
                        <p:par>
                          <p:cTn id="21" fill="hold">
                            <p:stCondLst>
                              <p:cond delay="5500"/>
                            </p:stCondLst>
                            <p:childTnLst>
                              <p:par>
                                <p:cTn id="22" presetID="23" presetClass="entr" presetSubtype="16"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3000" fill="hold"/>
                                        <p:tgtEl>
                                          <p:spTgt spid="8"/>
                                        </p:tgtEl>
                                        <p:attrNameLst>
                                          <p:attrName>ppt_w</p:attrName>
                                        </p:attrNameLst>
                                      </p:cBhvr>
                                      <p:tavLst>
                                        <p:tav tm="0">
                                          <p:val>
                                            <p:fltVal val="0"/>
                                          </p:val>
                                        </p:tav>
                                        <p:tav tm="100000">
                                          <p:val>
                                            <p:strVal val="#ppt_w"/>
                                          </p:val>
                                        </p:tav>
                                      </p:tavLst>
                                    </p:anim>
                                    <p:anim calcmode="lin" valueType="num">
                                      <p:cBhvr>
                                        <p:cTn id="25" dur="3000" fill="hold"/>
                                        <p:tgtEl>
                                          <p:spTgt spid="8"/>
                                        </p:tgtEl>
                                        <p:attrNameLst>
                                          <p:attrName>ppt_h</p:attrName>
                                        </p:attrNameLst>
                                      </p:cBhvr>
                                      <p:tavLst>
                                        <p:tav tm="0">
                                          <p:val>
                                            <p:fltVal val="0"/>
                                          </p:val>
                                        </p:tav>
                                        <p:tav tm="100000">
                                          <p:val>
                                            <p:strVal val="#ppt_h"/>
                                          </p:val>
                                        </p:tav>
                                      </p:tavLst>
                                    </p:anim>
                                  </p:childTnLst>
                                </p:cTn>
                              </p:par>
                            </p:childTnLst>
                          </p:cTn>
                        </p:par>
                        <p:par>
                          <p:cTn id="26" fill="hold">
                            <p:stCondLst>
                              <p:cond delay="8500"/>
                            </p:stCondLst>
                            <p:childTnLst>
                              <p:par>
                                <p:cTn id="27" presetID="23" presetClass="exit" presetSubtype="32" fill="hold" grpId="1" nodeType="afterEffect">
                                  <p:stCondLst>
                                    <p:cond delay="100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52" presetClass="exit" presetSubtype="0" fill="hold" grpId="2" nodeType="withEffect">
                                  <p:stCondLst>
                                    <p:cond delay="1000"/>
                                  </p:stCondLst>
                                  <p:childTnLst>
                                    <p:animScale>
                                      <p:cBhvr>
                                        <p:cTn id="32"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3" dur="3000" accel="50000">
                                          <p:stCondLst>
                                            <p:cond delay="0"/>
                                          </p:stCondLst>
                                        </p:cTn>
                                        <p:tgtEl>
                                          <p:spTgt spid="8"/>
                                        </p:tgtEl>
                                        <p:attrNameLst>
                                          <p:attrName>ppt_x</p:attrName>
                                          <p:attrName>ppt_y</p:attrName>
                                        </p:attrNameLst>
                                      </p:cBhvr>
                                    </p:animMotion>
                                    <p:animEffect transition="out" filter="fade">
                                      <p:cBhvr>
                                        <p:cTn id="34" dur="3000"/>
                                        <p:tgtEl>
                                          <p:spTgt spid="8"/>
                                        </p:tgtEl>
                                      </p:cBhvr>
                                    </p:animEffect>
                                    <p:set>
                                      <p:cBhvr>
                                        <p:cTn id="35" dur="1" fill="hold">
                                          <p:stCondLst>
                                            <p:cond delay="2999"/>
                                          </p:stCondLst>
                                        </p:cTn>
                                        <p:tgtEl>
                                          <p:spTgt spid="8"/>
                                        </p:tgtEl>
                                        <p:attrNameLst>
                                          <p:attrName>style.visibility</p:attrName>
                                        </p:attrNameLst>
                                      </p:cBhvr>
                                      <p:to>
                                        <p:strVal val="hidden"/>
                                      </p:to>
                                    </p:set>
                                  </p:childTnLst>
                                </p:cTn>
                              </p:par>
                            </p:childTnLst>
                          </p:cTn>
                        </p:par>
                        <p:par>
                          <p:cTn id="36" fill="hold">
                            <p:stCondLst>
                              <p:cond delay="12500"/>
                            </p:stCondLst>
                            <p:childTnLst>
                              <p:par>
                                <p:cTn id="37" presetID="23" presetClass="entr" presetSubtype="16"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childTnLst>
                                </p:cTn>
                              </p:par>
                            </p:childTnLst>
                          </p:cTn>
                        </p:par>
                        <p:par>
                          <p:cTn id="41" fill="hold">
                            <p:stCondLst>
                              <p:cond delay="15500"/>
                            </p:stCondLst>
                            <p:childTnLst>
                              <p:par>
                                <p:cTn id="42" presetID="23" presetClass="exit" presetSubtype="32" fill="hold" grpId="1" nodeType="afterEffect">
                                  <p:stCondLst>
                                    <p:cond delay="1000"/>
                                  </p:stCondLst>
                                  <p:childTnLst>
                                    <p:anim calcmode="lin" valueType="num">
                                      <p:cBhvr>
                                        <p:cTn id="43" dur="3000"/>
                                        <p:tgtEl>
                                          <p:spTgt spid="9"/>
                                        </p:tgtEl>
                                        <p:attrNameLst>
                                          <p:attrName>ppt_w</p:attrName>
                                        </p:attrNameLst>
                                      </p:cBhvr>
                                      <p:tavLst>
                                        <p:tav tm="0">
                                          <p:val>
                                            <p:strVal val="ppt_w"/>
                                          </p:val>
                                        </p:tav>
                                        <p:tav tm="100000">
                                          <p:val>
                                            <p:fltVal val="0"/>
                                          </p:val>
                                        </p:tav>
                                      </p:tavLst>
                                    </p:anim>
                                    <p:anim calcmode="lin" valueType="num">
                                      <p:cBhvr>
                                        <p:cTn id="44" dur="3000"/>
                                        <p:tgtEl>
                                          <p:spTgt spid="9"/>
                                        </p:tgtEl>
                                        <p:attrNameLst>
                                          <p:attrName>ppt_h</p:attrName>
                                        </p:attrNameLst>
                                      </p:cBhvr>
                                      <p:tavLst>
                                        <p:tav tm="0">
                                          <p:val>
                                            <p:strVal val="ppt_h"/>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52" presetClass="exit" presetSubtype="0" fill="hold" grpId="2" nodeType="withEffect">
                                  <p:stCondLst>
                                    <p:cond delay="1000"/>
                                  </p:stCondLst>
                                  <p:childTnLst>
                                    <p:animScale>
                                      <p:cBhvr>
                                        <p:cTn id="47" dur="3000" accel="50000">
                                          <p:stCondLst>
                                            <p:cond delay="0"/>
                                          </p:stCondLst>
                                        </p:cTn>
                                        <p:tgtEl>
                                          <p:spTgt spid="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8" dur="3000" accel="50000">
                                          <p:stCondLst>
                                            <p:cond delay="0"/>
                                          </p:stCondLst>
                                        </p:cTn>
                                        <p:tgtEl>
                                          <p:spTgt spid="9"/>
                                        </p:tgtEl>
                                        <p:attrNameLst>
                                          <p:attrName>ppt_x</p:attrName>
                                          <p:attrName>ppt_y</p:attrName>
                                        </p:attrNameLst>
                                      </p:cBhvr>
                                    </p:animMotion>
                                    <p:animEffect transition="out" filter="fade">
                                      <p:cBhvr>
                                        <p:cTn id="49" dur="3000"/>
                                        <p:tgtEl>
                                          <p:spTgt spid="9"/>
                                        </p:tgtEl>
                                      </p:cBhvr>
                                    </p:animEffect>
                                    <p:set>
                                      <p:cBhvr>
                                        <p:cTn id="50" dur="1" fill="hold">
                                          <p:stCondLst>
                                            <p:cond delay="2999"/>
                                          </p:stCondLst>
                                        </p:cTn>
                                        <p:tgtEl>
                                          <p:spTgt spid="9"/>
                                        </p:tgtEl>
                                        <p:attrNameLst>
                                          <p:attrName>style.visibility</p:attrName>
                                        </p:attrNameLst>
                                      </p:cBhvr>
                                      <p:to>
                                        <p:strVal val="hidden"/>
                                      </p:to>
                                    </p:set>
                                  </p:childTnLst>
                                </p:cTn>
                              </p:par>
                              <p:par>
                                <p:cTn id="51" presetID="40" presetClass="entr" presetSubtype="0" fill="hold" grpId="0" nodeType="withEffect">
                                  <p:stCondLst>
                                    <p:cond delay="1000"/>
                                  </p:stCondLst>
                                  <p:iterate type="lt">
                                    <p:tmPct val="10000"/>
                                  </p:iterate>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1"/>
                                          </p:val>
                                        </p:tav>
                                        <p:tav tm="100000">
                                          <p:val>
                                            <p:strVal val="#ppt_x"/>
                                          </p:val>
                                        </p:tav>
                                      </p:tavLst>
                                    </p:anim>
                                    <p:anim calcmode="lin" valueType="num">
                                      <p:cBhvr>
                                        <p:cTn id="5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8" grpId="1"/>
      <p:bldP spid="8" grpId="2"/>
      <p:bldP spid="9" grpId="0"/>
      <p:bldP spid="9" grpId="1"/>
      <p:bldP spid="9"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pic>
        <p:nvPicPr>
          <p:cNvPr id="5" name="4 Imagen" descr="imagen-330.jpg"/>
          <p:cNvPicPr>
            <a:picLocks noChangeAspect="1"/>
          </p:cNvPicPr>
          <p:nvPr/>
        </p:nvPicPr>
        <p:blipFill>
          <a:blip r:embed="rId2" cstate="print"/>
          <a:stretch>
            <a:fillRect/>
          </a:stretch>
        </p:blipFill>
        <p:spPr bwMode="auto">
          <a:xfrm flipH="1">
            <a:off x="0" y="-310852"/>
            <a:ext cx="9144000" cy="6408712"/>
          </a:xfrm>
          <a:prstGeom prst="rect">
            <a:avLst/>
          </a:prstGeom>
          <a:noFill/>
          <a:ln w="9525">
            <a:noFill/>
            <a:miter lim="800000"/>
            <a:headEnd/>
            <a:tailEnd/>
          </a:ln>
        </p:spPr>
      </p:pic>
      <p:pic>
        <p:nvPicPr>
          <p:cNvPr id="6" name="5 Imagen" descr="imagen-330.jpg"/>
          <p:cNvPicPr>
            <a:picLocks noChangeAspect="1"/>
          </p:cNvPicPr>
          <p:nvPr/>
        </p:nvPicPr>
        <p:blipFill>
          <a:blip r:embed="rId2" cstate="print"/>
          <a:stretch>
            <a:fillRect/>
          </a:stretch>
        </p:blipFill>
        <p:spPr bwMode="auto">
          <a:xfrm flipH="1">
            <a:off x="0" y="-310852"/>
            <a:ext cx="9144000" cy="6408712"/>
          </a:xfrm>
          <a:prstGeom prst="rect">
            <a:avLst/>
          </a:prstGeom>
          <a:noFill/>
          <a:ln w="9525">
            <a:noFill/>
            <a:miter lim="800000"/>
            <a:headEnd/>
            <a:tailEnd/>
          </a:ln>
        </p:spPr>
      </p:pic>
      <p:sp>
        <p:nvSpPr>
          <p:cNvPr id="7" name="6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espectáculo totalmente a cubierto, y se encuentra en el centro del parque. Al ser un show interactivo, no nos sentamos en ningún momento, si no que vamos caminando a través de sus escenas.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split/>
      </p:transition>
    </mc:Choice>
    <mc:Fallback xmlns="">
      <p:transition spd="slow" advTm="25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0" y="-382860"/>
            <a:ext cx="9143999" cy="6336703"/>
          </a:xfrm>
          <a:prstGeom prst="rect">
            <a:avLst/>
          </a:prstGeom>
          <a:noFill/>
          <a:ln w="9525">
            <a:noFill/>
            <a:miter lim="800000"/>
            <a:headEnd/>
            <a:tailEnd/>
          </a:ln>
        </p:spPr>
      </p:pic>
      <p:pic>
        <p:nvPicPr>
          <p:cNvPr id="5" name="4 Imagen" descr="Mirando_al_mar_1[2].jpg"/>
          <p:cNvPicPr>
            <a:picLocks noChangeAspect="1"/>
          </p:cNvPicPr>
          <p:nvPr/>
        </p:nvPicPr>
        <p:blipFill>
          <a:blip r:embed="rId2" cstate="print"/>
          <a:stretch>
            <a:fillRect/>
          </a:stretch>
        </p:blipFill>
        <p:spPr bwMode="auto">
          <a:xfrm>
            <a:off x="0" y="-382860"/>
            <a:ext cx="9143999" cy="6336703"/>
          </a:xfrm>
          <a:prstGeom prst="rect">
            <a:avLst/>
          </a:prstGeom>
          <a:noFill/>
          <a:ln w="9525">
            <a:noFill/>
            <a:miter lim="800000"/>
            <a:headEnd/>
            <a:tailEnd/>
          </a:ln>
        </p:spPr>
      </p:pic>
      <p:pic>
        <p:nvPicPr>
          <p:cNvPr id="6" name="5 Imagen" descr="Mirando_al_mar_1[2].jpg"/>
          <p:cNvPicPr>
            <a:picLocks noChangeAspect="1"/>
          </p:cNvPicPr>
          <p:nvPr/>
        </p:nvPicPr>
        <p:blipFill>
          <a:blip r:embed="rId2" cstate="print"/>
          <a:stretch>
            <a:fillRect/>
          </a:stretch>
        </p:blipFill>
        <p:spPr bwMode="auto">
          <a:xfrm>
            <a:off x="0" y="-382860"/>
            <a:ext cx="9143999" cy="6336703"/>
          </a:xfrm>
          <a:prstGeom prst="rect">
            <a:avLst/>
          </a:prstGeom>
          <a:noFill/>
          <a:ln w="9525">
            <a:noFill/>
            <a:miter lim="800000"/>
            <a:headEnd/>
            <a:tailEnd/>
          </a:ln>
        </p:spPr>
      </p:pic>
      <p:sp>
        <p:nvSpPr>
          <p:cNvPr id="6149" name="8 CuadroTexto"/>
          <p:cNvSpPr txBox="1">
            <a:spLocks noChangeArrowheads="1"/>
          </p:cNvSpPr>
          <p:nvPr/>
        </p:nvSpPr>
        <p:spPr bwMode="auto">
          <a:xfrm>
            <a:off x="5625148" y="5526378"/>
            <a:ext cx="220980" cy="383798"/>
          </a:xfrm>
          <a:prstGeom prst="rect">
            <a:avLst/>
          </a:prstGeom>
          <a:noFill/>
          <a:ln w="9525">
            <a:noFill/>
            <a:miter lim="800000"/>
            <a:headEnd/>
            <a:tailEnd/>
          </a:ln>
        </p:spPr>
        <p:txBody>
          <a:bodyPr wrap="square">
            <a:spAutoFit/>
          </a:bodyPr>
          <a:lstStyle/>
          <a:p>
            <a:endParaRPr lang="es-ES">
              <a:latin typeface="Calibri" pitchFamily="34" charset="0"/>
            </a:endParaRPr>
          </a:p>
        </p:txBody>
      </p:sp>
      <p:sp>
        <p:nvSpPr>
          <p:cNvPr id="7" name="6 CuadroTexto"/>
          <p:cNvSpPr txBox="1"/>
          <p:nvPr/>
        </p:nvSpPr>
        <p:spPr>
          <a:xfrm>
            <a:off x="251520"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espectáculo también su banda sonora a cargo de Samuel </a:t>
            </a:r>
            <a:r>
              <a:rPr lang="es-ES" i="1" dirty="0" err="1" smtClean="0">
                <a:effectLst>
                  <a:glow rad="101600">
                    <a:srgbClr val="C00000">
                      <a:alpha val="60000"/>
                    </a:srgbClr>
                  </a:glow>
                  <a:outerShdw blurRad="38100" dist="38100" dir="2700000" algn="tl">
                    <a:srgbClr val="000000">
                      <a:alpha val="43137"/>
                    </a:srgbClr>
                  </a:outerShdw>
                </a:effectLst>
              </a:rPr>
              <a:t>Pegg</a:t>
            </a:r>
            <a:r>
              <a:rPr lang="es-ES" i="1" dirty="0" smtClean="0">
                <a:effectLst>
                  <a:glow rad="101600">
                    <a:srgbClr val="C00000">
                      <a:alpha val="60000"/>
                    </a:srgbClr>
                  </a:glow>
                  <a:outerShdw blurRad="38100" dist="38100" dir="2700000" algn="tl">
                    <a:srgbClr val="000000">
                      <a:alpha val="43137"/>
                    </a:srgbClr>
                  </a:outerShdw>
                </a:effectLst>
              </a:rPr>
              <a:t> y Martin </a:t>
            </a:r>
            <a:r>
              <a:rPr lang="es-ES" i="1" dirty="0" err="1" smtClean="0">
                <a:effectLst>
                  <a:glow rad="101600">
                    <a:srgbClr val="C00000">
                      <a:alpha val="60000"/>
                    </a:srgbClr>
                  </a:glow>
                  <a:outerShdw blurRad="38100" dist="38100" dir="2700000" algn="tl">
                    <a:srgbClr val="000000">
                      <a:alpha val="43137"/>
                    </a:srgbClr>
                  </a:outerShdw>
                </a:effectLst>
              </a:rPr>
              <a:t>Batchelar</a:t>
            </a:r>
            <a:r>
              <a:rPr lang="es-ES" i="1" dirty="0" smtClean="0">
                <a:effectLst>
                  <a:glow rad="101600">
                    <a:srgbClr val="C00000">
                      <a:alpha val="60000"/>
                    </a:srgbClr>
                  </a:glow>
                  <a:outerShdw blurRad="38100" dist="38100" dir="2700000" algn="tl">
                    <a:srgbClr val="000000">
                      <a:alpha val="43137"/>
                    </a:srgbClr>
                  </a:outerShdw>
                </a:effectLst>
              </a:rPr>
              <a:t>, que se basan en la música de </a:t>
            </a:r>
            <a:r>
              <a:rPr lang="es-ES" i="1" dirty="0" err="1" smtClean="0">
                <a:effectLst>
                  <a:glow rad="101600">
                    <a:srgbClr val="C00000">
                      <a:alpha val="60000"/>
                    </a:srgbClr>
                  </a:glow>
                  <a:outerShdw blurRad="38100" dist="38100" dir="2700000" algn="tl">
                    <a:srgbClr val="000000">
                      <a:alpha val="43137"/>
                    </a:srgbClr>
                  </a:outerShdw>
                </a:effectLst>
              </a:rPr>
              <a:t>Nathan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Stornetta</a:t>
            </a:r>
            <a:r>
              <a:rPr lang="es-ES" i="1" dirty="0" smtClean="0">
                <a:effectLst>
                  <a:glow rad="101600">
                    <a:srgbClr val="C00000">
                      <a:alpha val="60000"/>
                    </a:srgbClr>
                  </a:glow>
                  <a:outerShdw blurRad="38100" dist="38100" dir="2700000" algn="tl">
                    <a:srgbClr val="000000">
                      <a:alpha val="43137"/>
                    </a:srgbClr>
                  </a:outerShdw>
                </a:effectLst>
              </a:rPr>
              <a:t>, con un tema musical que nació en el espectáculo nocturno, «El Sueño de Toledo».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split/>
      </p:transition>
    </mc:Choice>
    <mc:Fallback xmlns="">
      <p:transition spd="slow" advTm="2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6349" y="1"/>
            <a:ext cx="9156698" cy="5722936"/>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99592"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da la bienvenida nada menos que la reina Isabel la Católica, en una escena que se presenta como sucedida antes del Descubrimiento –en la que accede a financiar el viaje de Colón.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split/>
      </p:transition>
    </mc:Choice>
    <mc:Fallback xmlns="">
      <p:transition spd="slow" advTm="2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ppt_w+.3"/>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animEffect transition="in" filter="fade">
                                      <p:cBhvr>
                                        <p:cTn id="9" dur="5000"/>
                                        <p:tgtEl>
                                          <p:spTgt spid="5"/>
                                        </p:tgtEl>
                                      </p:cBhvr>
                                    </p:animEffect>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681697"/>
          </a:xfrm>
          <a:prstGeom prst="rect">
            <a:avLst/>
          </a:prstGeom>
          <a:noFill/>
          <a:ln w="9525">
            <a:noFill/>
            <a:miter lim="800000"/>
            <a:headEnd/>
            <a:tailEnd/>
          </a:ln>
        </p:spPr>
      </p:pic>
      <p:pic>
        <p:nvPicPr>
          <p:cNvPr id="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que en realidad condensa en el breve diálogo con el Almirante la voluntad expresada por la Reina sobre el conjunto de la empresa americana, ya que le compromete a «extender la Palabra de Dios hasta los confines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eelOff"/>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wedge">
                                      <p:cBhvr>
                                        <p:cTn id="10" dur="5000"/>
                                        <p:tgtEl>
                                          <p:spTgt spid="3072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p:cTn id="13" dur="5000" fill="hold"/>
                                        <p:tgtEl>
                                          <p:spTgt spid="30724"/>
                                        </p:tgtEl>
                                        <p:attrNameLst>
                                          <p:attrName>ppt_w</p:attrName>
                                        </p:attrNameLst>
                                      </p:cBhvr>
                                      <p:tavLst>
                                        <p:tav tm="0">
                                          <p:val>
                                            <p:strVal val="#ppt_w+.3"/>
                                          </p:val>
                                        </p:tav>
                                        <p:tav tm="100000">
                                          <p:val>
                                            <p:strVal val="#ppt_w"/>
                                          </p:val>
                                        </p:tav>
                                      </p:tavLst>
                                    </p:anim>
                                    <p:anim calcmode="lin" valueType="num">
                                      <p:cBhvr>
                                        <p:cTn id="14" dur="5000" fill="hold"/>
                                        <p:tgtEl>
                                          <p:spTgt spid="30724"/>
                                        </p:tgtEl>
                                        <p:attrNameLst>
                                          <p:attrName>ppt_h</p:attrName>
                                        </p:attrNameLst>
                                      </p:cBhvr>
                                      <p:tavLst>
                                        <p:tav tm="0">
                                          <p:val>
                                            <p:strVal val="#ppt_h"/>
                                          </p:val>
                                        </p:tav>
                                        <p:tav tm="100000">
                                          <p:val>
                                            <p:strVal val="#ppt_h"/>
                                          </p:val>
                                        </p:tav>
                                      </p:tavLst>
                                    </p:anim>
                                    <p:animEffect transition="in" filter="fade">
                                      <p:cBhvr>
                                        <p:cTn id="15" dur="5000"/>
                                        <p:tgtEl>
                                          <p:spTgt spid="3072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MIS COSAS\DOCUMENTOS ANA\PAISAJES\PLAYAS\384386.jpg"/>
          <p:cNvPicPr>
            <a:picLocks noChangeAspect="1" noChangeArrowheads="1"/>
          </p:cNvPicPr>
          <p:nvPr/>
        </p:nvPicPr>
        <p:blipFill>
          <a:blip r:embed="rId2" cstate="print"/>
          <a:stretch>
            <a:fillRect/>
          </a:stretch>
        </p:blipFill>
        <p:spPr bwMode="auto">
          <a:xfrm>
            <a:off x="0" y="-311570"/>
            <a:ext cx="9144000" cy="6408712"/>
          </a:xfrm>
          <a:prstGeom prst="rect">
            <a:avLst/>
          </a:prstGeom>
          <a:noFill/>
          <a:ln w="9525">
            <a:noFill/>
            <a:miter lim="800000"/>
            <a:headEnd/>
            <a:tailEnd/>
          </a:ln>
        </p:spPr>
      </p:pic>
      <p:pic>
        <p:nvPicPr>
          <p:cNvPr id="6146" name="Picture 2" descr="F:\MIS COSAS\DOCUMENTOS ANA\PAISAJES\PLAYAS\384386.jpg"/>
          <p:cNvPicPr>
            <a:picLocks noChangeAspect="1" noChangeArrowheads="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4" name="3 CuadroTexto"/>
          <p:cNvSpPr txBox="1"/>
          <p:nvPr/>
        </p:nvSpPr>
        <p:spPr>
          <a:xfrm>
            <a:off x="899592"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prohíbe «que los indígenas residentes y habitantes de dichas Indias y Continentes sufran algún daño o sean tratados injustamente».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circle/>
      </p:transition>
    </mc:Choice>
    <mc:Fallback xmlns="">
      <p:transition spd="slow" advTm="21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6146"/>
                                        </p:tgtEl>
                                        <p:attrNameLst>
                                          <p:attrName>ppt_w</p:attrName>
                                        </p:attrNameLst>
                                      </p:cBhvr>
                                      <p:tavLst>
                                        <p:tav tm="0">
                                          <p:val>
                                            <p:strVal val="ppt_w"/>
                                          </p:val>
                                        </p:tav>
                                        <p:tav tm="100000">
                                          <p:val>
                                            <p:strVal val="ppt_w+.3"/>
                                          </p:val>
                                        </p:tav>
                                      </p:tavLst>
                                    </p:anim>
                                    <p:anim calcmode="lin" valueType="num">
                                      <p:cBhvr>
                                        <p:cTn id="10" dur="5000"/>
                                        <p:tgtEl>
                                          <p:spTgt spid="6146"/>
                                        </p:tgtEl>
                                        <p:attrNameLst>
                                          <p:attrName>ppt_h</p:attrName>
                                        </p:attrNameLst>
                                      </p:cBhvr>
                                      <p:tavLst>
                                        <p:tav tm="0">
                                          <p:val>
                                            <p:strVal val="ppt_h"/>
                                          </p:val>
                                        </p:tav>
                                        <p:tav tm="100000">
                                          <p:val>
                                            <p:strVal val="ppt_h"/>
                                          </p:val>
                                        </p:tav>
                                      </p:tavLst>
                                    </p:anim>
                                    <p:animEffect transition="out" filter="fade">
                                      <p:cBhvr>
                                        <p:cTn id="11" dur="5000"/>
                                        <p:tgtEl>
                                          <p:spTgt spid="6146"/>
                                        </p:tgtEl>
                                      </p:cBhvr>
                                    </p:animEffect>
                                    <p:set>
                                      <p:cBhvr>
                                        <p:cTn id="12" dur="1" fill="hold">
                                          <p:stCondLst>
                                            <p:cond delay="4999"/>
                                          </p:stCondLst>
                                        </p:cTn>
                                        <p:tgtEl>
                                          <p:spTgt spid="6146"/>
                                        </p:tgtEl>
                                        <p:attrNameLst>
                                          <p:attrName>style.visibility</p:attrName>
                                        </p:attrNameLst>
                                      </p:cBhvr>
                                      <p:to>
                                        <p:strVal val="hidden"/>
                                      </p:to>
                                    </p:set>
                                  </p:childTnLst>
                                </p:cTn>
                              </p:par>
                              <p:par>
                                <p:cTn id="13" presetID="20" presetClass="entr" presetSubtype="0"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5000"/>
                                        <p:tgtEl>
                                          <p:spTgt spid="7"/>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4" name="3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Unas órdenes que presuponen ya el contacto con los indígenas y nos sitúan más bien en el encuentro de Colón con los Reyes Católicos en Barcelona en 1493, después de que el navegante les hubiera relatado por carta que los habitantes de las Indias parecían pacíficos y fáciles de convertir al cristianismo.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circle/>
      </p:transition>
    </mc:Choice>
    <mc:Fallback xmlns="">
      <p:transition spd="slow" advTm="3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2/3*#ppt_w"/>
                                          </p:val>
                                        </p:tav>
                                        <p:tav tm="100000">
                                          <p:val>
                                            <p:strVal val="#ppt_w"/>
                                          </p:val>
                                        </p:tav>
                                      </p:tavLst>
                                    </p:anim>
                                    <p:anim calcmode="lin" valueType="num">
                                      <p:cBhvr>
                                        <p:cTn id="11" dur="5000" fill="hold"/>
                                        <p:tgtEl>
                                          <p:spTgt spid="3"/>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0"/>
                                        <p:tgtEl>
                                          <p:spTgt spid="6146"/>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1"/>
            <a:ext cx="9144000" cy="6203556"/>
          </a:xfrm>
          <a:prstGeom prst="rect">
            <a:avLst/>
          </a:prstGeom>
          <a:noFill/>
          <a:ln w="9525">
            <a:noFill/>
            <a:miter lim="800000"/>
            <a:headEnd/>
            <a:tailEnd/>
          </a:ln>
        </p:spPr>
      </p:pic>
      <p:pic>
        <p:nvPicPr>
          <p:cNvPr id="5" name="4 Imagen" descr="20120323_2588861.jpg"/>
          <p:cNvPicPr>
            <a:picLocks noChangeAspect="1"/>
          </p:cNvPicPr>
          <p:nvPr/>
        </p:nvPicPr>
        <p:blipFill>
          <a:blip r:embed="rId2" cstate="print"/>
          <a:stretch>
            <a:fillRect/>
          </a:stretch>
        </p:blipFill>
        <p:spPr bwMode="auto">
          <a:xfrm>
            <a:off x="0" y="1"/>
            <a:ext cx="9144000" cy="6203556"/>
          </a:xfrm>
          <a:prstGeom prst="rect">
            <a:avLst/>
          </a:prstGeom>
          <a:noFill/>
          <a:ln w="9525">
            <a:noFill/>
            <a:miter lim="800000"/>
            <a:headEnd/>
            <a:tailEnd/>
          </a:ln>
        </p:spPr>
      </p:pic>
      <p:pic>
        <p:nvPicPr>
          <p:cNvPr id="6" name="5 Imagen" descr="20120323_2588861.jpg"/>
          <p:cNvPicPr>
            <a:picLocks noChangeAspect="1"/>
          </p:cNvPicPr>
          <p:nvPr/>
        </p:nvPicPr>
        <p:blipFill>
          <a:blip r:embed="rId2" cstate="print"/>
          <a:stretch>
            <a:fillRect/>
          </a:stretch>
        </p:blipFill>
        <p:spPr bwMode="auto">
          <a:xfrm>
            <a:off x="0" y="1"/>
            <a:ext cx="9144000" cy="6203556"/>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nos acerca al primer viaje de Colón a América. La buena relación de Isabel la Católica con Colón, en cambio, no puede prolongarse más allá del segundo viaje del Almirante, en el que ignoró las órdenes de la Reina al capturar a más de un millar de indios.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ircle/>
      </p:transition>
    </mc:Choice>
    <mc:Fallback xmlns="">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pic>
        <p:nvPicPr>
          <p:cNvPr id="8" name="7 Imagen" descr="3_1.jp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relato, por tanto, condensa las intenciones de la Monarquía Católica sobre América, expresadas en el afán evangelizador y de justicia impuesto en el mismo año 1493 a los Reyes Católicos en la bula con que el papa Adriano VI les daba posesión de las nuevas tierras.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ircle/>
      </p:transition>
    </mc:Choice>
    <mc:Fallback xmlns="">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ppt_w+.3"/>
                                          </p:val>
                                        </p:tav>
                                        <p:tav tm="100000">
                                          <p:val>
                                            <p:strVal val="#ppt_w"/>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animEffect transition="in" filter="fade">
                                      <p:cBhvr>
                                        <p:cTn id="16" dur="5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0"/>
                                        <p:tgtEl>
                                          <p:spTgt spid="8"/>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tretch>
            <a:fillRect/>
          </a:stretch>
        </p:blipFill>
        <p:spPr bwMode="auto">
          <a:xfrm>
            <a:off x="4762" y="0"/>
            <a:ext cx="9134475" cy="5715000"/>
          </a:xfrm>
          <a:prstGeom prst="rect">
            <a:avLst/>
          </a:prstGeom>
          <a:noFill/>
          <a:ln w="9525">
            <a:noFill/>
            <a:miter lim="800000"/>
            <a:headEnd/>
            <a:tailEnd/>
          </a:ln>
        </p:spPr>
      </p:pic>
      <p:pic>
        <p:nvPicPr>
          <p:cNvPr id="5" name="4 Imagen" descr="20130204_65816.jpg"/>
          <p:cNvPicPr>
            <a:picLocks noChangeAspect="1"/>
          </p:cNvPicPr>
          <p:nvPr/>
        </p:nvPicPr>
        <p:blipFill>
          <a:blip r:embed="rId2" cstate="print"/>
          <a:stretch>
            <a:fillRect/>
          </a:stretch>
        </p:blipFill>
        <p:spPr bwMode="auto">
          <a:xfrm>
            <a:off x="4762" y="0"/>
            <a:ext cx="9134475" cy="5715000"/>
          </a:xfrm>
          <a:prstGeom prst="rect">
            <a:avLst/>
          </a:prstGeom>
          <a:noFill/>
          <a:ln w="9525">
            <a:noFill/>
            <a:miter lim="800000"/>
            <a:headEnd/>
            <a:tailEnd/>
          </a:ln>
        </p:spPr>
      </p:pic>
      <p:pic>
        <p:nvPicPr>
          <p:cNvPr id="6" name="5 Imagen" descr="20130204_65816.jpg"/>
          <p:cNvPicPr>
            <a:picLocks noChangeAspect="1"/>
          </p:cNvPicPr>
          <p:nvPr/>
        </p:nvPicPr>
        <p:blipFill>
          <a:blip r:embed="rId2" cstate="print"/>
          <a:stretch>
            <a:fillRect/>
          </a:stretch>
        </p:blipFill>
        <p:spPr bwMode="auto">
          <a:xfrm>
            <a:off x="4762" y="0"/>
            <a:ext cx="9134475" cy="5715000"/>
          </a:xfrm>
          <a:prstGeom prst="rect">
            <a:avLst/>
          </a:prstGeom>
          <a:noFill/>
          <a:ln w="9525">
            <a:noFill/>
            <a:miter lim="800000"/>
            <a:headEnd/>
            <a:tailEnd/>
          </a:ln>
        </p:spPr>
      </p:pic>
      <p:sp>
        <p:nvSpPr>
          <p:cNvPr id="7" name="6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Testamento de Isabel la Católica (1504), en las Leyes de Burgos promulgadas en 1512 por Fernando el Católico, tras las discusiones en las que se admitió que ni siquiera una bula papal puede autorizar a quedarse con tierras que ya tienen dueño– en las Nuevas Leyes de Indias promulgadas por Carlos V en 1542.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ircle/>
      </p:transition>
    </mc:Choice>
    <mc:Fallback xmlns="">
      <p:transition spd="slow" advTm="3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5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10391"/>
            <a:ext cx="9143999" cy="5694217"/>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0" y="10391"/>
            <a:ext cx="9143999" cy="5694217"/>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0" y="10391"/>
            <a:ext cx="9143999" cy="5694217"/>
          </a:xfrm>
          <a:prstGeom prst="rect">
            <a:avLst/>
          </a:prstGeom>
          <a:noFill/>
          <a:ln w="9525">
            <a:noFill/>
            <a:miter lim="800000"/>
            <a:headEnd/>
            <a:tailEnd/>
          </a:ln>
        </p:spPr>
      </p:pic>
      <p:sp>
        <p:nvSpPr>
          <p:cNvPr id="7" name="6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nos acerca a las cosas que llevaban los hombres que descubrieron América. Sin necesidad de mencionar fechas, u otros personajes aparte de Isabel y Colón, como recurso educativo, 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no solo nos acerca a la esencia de la Historia, sino también al conocimiento.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ircle/>
      </p:transition>
    </mc:Choice>
    <mc:Fallback xmlns="">
      <p:transition spd="slow" advTm="3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272"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16 NOV 1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16 NOV 1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395536"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las cosas que llevaban los hombres que lucharon (en este caso descubrieron); las estrecheces y angustias del viaje se pueden revivir en cierta escala –no del todo realista, ya que si hubiera que meter a tanto público en los escasos 20 metros de longitud de la Nao Santa María…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prestig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…habría que hacer muchas horas de cola, y si realmente tuviéramos que experimentar los olores y sabores generados por la presencia de 90 hombres en un barco de apenas seis metros de calado durante tres meses… la visita sería sencillamente insoportable.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push dir="u"/>
      </p:transition>
    </mc:Choice>
    <mc:Fallback xmlns="">
      <p:transition spd="slow" advTm="31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Right)">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0" y="-3175"/>
            <a:ext cx="9144000" cy="5715000"/>
          </a:xfrm>
        </p:spPr>
      </p:pic>
      <p:pic>
        <p:nvPicPr>
          <p:cNvPr id="5"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decoración de 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corrió a cargo de la oscarizada Pilar Revuelta. La penumbra del recorrido, una vez dentro del barco, nos permite experimentar mejor las sensaciones de movimiento, en este caso de las paredes y techos, y por tanto de las cosas que de ellas cuelgan en el barco.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push dir="u"/>
      </p:transition>
    </mc:Choice>
    <mc:Fallback xmlns="">
      <p:transition spd="slow" advTm="34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angustia ante las tormentas y el regocijo por llegar a tierra, aunque al final recorreremos un kilómetro dentro del espectáculo, conviene no apresurarse, para captar cuantos más detalles mejor.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push dir="u"/>
      </p:transition>
    </mc:Choice>
    <mc:Fallback xmlns="">
      <p:transition spd="slow" advTm="26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3"/>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21"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11890" y="-24753"/>
            <a:ext cx="9167780" cy="5925719"/>
          </a:xfrm>
        </p:spPr>
      </p:pic>
      <p:pic>
        <p:nvPicPr>
          <p:cNvPr id="5" name="3 Marcador de contenido" descr="6265080460_c9d5bc5501_b.jpg"/>
          <p:cNvPicPr>
            <a:picLocks noChangeAspect="1"/>
          </p:cNvPicPr>
          <p:nvPr/>
        </p:nvPicPr>
        <p:blipFill>
          <a:blip r:embed="rId2" cstate="print"/>
          <a:stretch>
            <a:fillRect/>
          </a:stretch>
        </p:blipFill>
        <p:spPr bwMode="auto">
          <a:xfrm>
            <a:off x="0" y="-25308"/>
            <a:ext cx="9144000" cy="5910349"/>
          </a:xfrm>
          <a:prstGeom prst="rect">
            <a:avLst/>
          </a:prstGeom>
          <a:noFill/>
          <a:ln w="9525">
            <a:noFill/>
            <a:miter lim="800000"/>
            <a:headEnd/>
            <a:tailEnd/>
          </a:ln>
        </p:spPr>
      </p:pic>
      <p:pic>
        <p:nvPicPr>
          <p:cNvPr id="6" name="3 Marcador de contenido" descr="6265080460_c9d5bc5501_b.jpg"/>
          <p:cNvPicPr>
            <a:picLocks noChangeAspect="1"/>
          </p:cNvPicPr>
          <p:nvPr/>
        </p:nvPicPr>
        <p:blipFill>
          <a:blip r:embed="rId2" cstate="print"/>
          <a:stretch>
            <a:fillRect/>
          </a:stretch>
        </p:blipFill>
        <p:spPr bwMode="auto">
          <a:xfrm>
            <a:off x="0" y="-25308"/>
            <a:ext cx="9144000" cy="5910349"/>
          </a:xfrm>
          <a:prstGeom prst="rect">
            <a:avLst/>
          </a:prstGeom>
          <a:noFill/>
          <a:ln w="9525">
            <a:noFill/>
            <a:miter lim="800000"/>
            <a:headEnd/>
            <a:tailEnd/>
          </a:ln>
        </p:spPr>
      </p:pic>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decoración del espectáculo corre a cargo de Pilar Revuelta, directora de arte ganadora del Óscar a la mejor dirección artística en 2007 junto a Eugenio Caballero por la película El Laberinto del Fauno.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push dir="u"/>
      </p:transition>
    </mc:Choice>
    <mc:Fallback xmlns="">
      <p:transition spd="slow" advTm="26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2410827105_f1269c5976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2410827105_f1269c5976_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251520" y="4297660"/>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tardan unos 20 o 30 minutos en recorrer este espectáculo interactivo. Depende de lo que nos entretengamos en ver las cosas. Suele estar abierto durante un periodo amplio de tiempo cada día, no tiene pases a horas específicas. Eso sí, normalmente hay que hacer cola para acceder.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push dir="u"/>
      </p:transition>
    </mc:Choice>
    <mc:Fallback xmlns="">
      <p:transition spd="slow" advTm="33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2011_4_21_nakagaw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espectáculo y su banda sonora están a cargo de Samuel </a:t>
            </a:r>
            <a:r>
              <a:rPr lang="es-ES" i="1" dirty="0" err="1" smtClean="0">
                <a:effectLst>
                  <a:glow rad="101600">
                    <a:srgbClr val="C00000">
                      <a:alpha val="60000"/>
                    </a:srgbClr>
                  </a:glow>
                  <a:outerShdw blurRad="38100" dist="38100" dir="2700000" algn="tl">
                    <a:srgbClr val="000000">
                      <a:alpha val="43137"/>
                    </a:srgbClr>
                  </a:outerShdw>
                </a:effectLst>
              </a:rPr>
              <a:t>Pegg</a:t>
            </a:r>
            <a:r>
              <a:rPr lang="es-ES" i="1" dirty="0" smtClean="0">
                <a:effectLst>
                  <a:glow rad="101600">
                    <a:srgbClr val="C00000">
                      <a:alpha val="60000"/>
                    </a:srgbClr>
                  </a:glow>
                  <a:outerShdw blurRad="38100" dist="38100" dir="2700000" algn="tl">
                    <a:srgbClr val="000000">
                      <a:alpha val="43137"/>
                    </a:srgbClr>
                  </a:outerShdw>
                </a:effectLst>
              </a:rPr>
              <a:t> y Martin </a:t>
            </a:r>
            <a:r>
              <a:rPr lang="es-ES" i="1" dirty="0" err="1" smtClean="0">
                <a:effectLst>
                  <a:glow rad="101600">
                    <a:srgbClr val="C00000">
                      <a:alpha val="60000"/>
                    </a:srgbClr>
                  </a:glow>
                  <a:outerShdw blurRad="38100" dist="38100" dir="2700000" algn="tl">
                    <a:srgbClr val="000000">
                      <a:alpha val="43137"/>
                    </a:srgbClr>
                  </a:outerShdw>
                </a:effectLst>
              </a:rPr>
              <a:t>Batchelar</a:t>
            </a:r>
            <a:r>
              <a:rPr lang="es-ES" i="1" dirty="0" smtClean="0">
                <a:effectLst>
                  <a:glow rad="101600">
                    <a:srgbClr val="C00000">
                      <a:alpha val="60000"/>
                    </a:srgbClr>
                  </a:glow>
                  <a:outerShdw blurRad="38100" dist="38100" dir="2700000" algn="tl">
                    <a:srgbClr val="000000">
                      <a:alpha val="43137"/>
                    </a:srgbClr>
                  </a:outerShdw>
                </a:effectLst>
              </a:rPr>
              <a:t>, que se basan en la música de </a:t>
            </a:r>
            <a:r>
              <a:rPr lang="es-ES" i="1" dirty="0" err="1" smtClean="0">
                <a:effectLst>
                  <a:glow rad="101600">
                    <a:srgbClr val="C00000">
                      <a:alpha val="60000"/>
                    </a:srgbClr>
                  </a:glow>
                  <a:outerShdw blurRad="38100" dist="38100" dir="2700000" algn="tl">
                    <a:srgbClr val="000000">
                      <a:alpha val="43137"/>
                    </a:srgbClr>
                  </a:outerShdw>
                </a:effectLst>
              </a:rPr>
              <a:t>Nathan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Stornetta</a:t>
            </a:r>
            <a:r>
              <a:rPr lang="es-ES" i="1" dirty="0" smtClean="0">
                <a:effectLst>
                  <a:glow rad="101600">
                    <a:srgbClr val="C00000">
                      <a:alpha val="60000"/>
                    </a:srgbClr>
                  </a:glow>
                  <a:outerShdw blurRad="38100" dist="38100" dir="2700000" algn="tl">
                    <a:srgbClr val="000000">
                      <a:alpha val="43137"/>
                    </a:srgbClr>
                  </a:outerShdw>
                </a:effectLst>
              </a:rPr>
              <a:t>, con un tema musical que nació en el espectáculo nocturno, «El Sueño de Toledo».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push dir="u"/>
      </p:transition>
    </mc:Choice>
    <mc:Fallback xmlns="">
      <p:transition spd="slow" advTm="27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ppt_w+.3"/>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animEffect transition="in" filter="fade">
                                      <p:cBhvr>
                                        <p:cTn id="18" dur="5000"/>
                                        <p:tgtEl>
                                          <p:spTgt spid="6"/>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 Consiste en revivir los comienzos de tal empresa y las dificultades que atravesaron aquellos hombres en el primer viaje hacia 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951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Llegar a Oriente por el oeste era algo que ya se preguntaban desde muy antiguo. Por ejemplo Aristóteles dijo que se podía navegar desde las Columnas de Hércules - el Estrecho de Gibraltar - hasta las tierras del Extremo Oriente en pocos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pull/>
      </p:transition>
    </mc:Choice>
    <mc:Fallback xmlns="">
      <p:transition spd="slow" advTm="29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nte-a22959036.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pic>
        <p:nvPicPr>
          <p:cNvPr id="5" name="4 Imagen" descr="Gante-a22959036.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pic>
        <p:nvPicPr>
          <p:cNvPr id="6" name="5 Imagen" descr="Gante-a22959036.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sp>
        <p:nvSpPr>
          <p:cNvPr id="7" name="6 CuadroTexto"/>
          <p:cNvSpPr txBox="1"/>
          <p:nvPr/>
        </p:nvSpPr>
        <p:spPr>
          <a:xfrm>
            <a:off x="467544"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 tras demostrar que la Tierra es esférica. Durante largos siglos faltó alguien que se propusiera llevar a cabo esta empresa y, sobre todo, financiarla.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pull/>
      </p:transition>
    </mc:Choice>
    <mc:Fallback xmlns="">
      <p:transition spd="slow" advTm="23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0" y="0"/>
            <a:ext cx="9144000" cy="5715000"/>
          </a:xfrm>
        </p:spPr>
      </p:pic>
      <p:pic>
        <p:nvPicPr>
          <p:cNvPr id="5"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3 Marcador de contenido" descr="6269296814_eab758b532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llegamos a finales del siglo XV. El marinero de origen genovés llega a Portugal en 1476 tras un naufragio y en la corona portuguesa vivió hasta 1485. Desde allí realizaría frecuentes viajes hacia las Azores, Madeira, o la ruta del África Occidental que tenían establecida los propios portugueses.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pull/>
      </p:transition>
    </mc:Choice>
    <mc:Fallback xmlns="">
      <p:transition spd="slow" advTm="3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0" y="-310851"/>
            <a:ext cx="9143999" cy="6025852"/>
          </a:xfrm>
          <a:prstGeom prst="rect">
            <a:avLst/>
          </a:prstGeom>
          <a:noFill/>
          <a:ln w="9525">
            <a:noFill/>
            <a:miter lim="800000"/>
            <a:headEnd/>
            <a:tailEnd/>
          </a:ln>
        </p:spPr>
      </p:pic>
      <p:pic>
        <p:nvPicPr>
          <p:cNvPr id="7" name="6 Imagen" descr="EasyCapture1.jpg"/>
          <p:cNvPicPr>
            <a:picLocks noChangeAspect="1"/>
          </p:cNvPicPr>
          <p:nvPr/>
        </p:nvPicPr>
        <p:blipFill>
          <a:blip r:embed="rId2" cstate="print"/>
          <a:stretch>
            <a:fillRect/>
          </a:stretch>
        </p:blipFill>
        <p:spPr bwMode="auto">
          <a:xfrm>
            <a:off x="0" y="-310851"/>
            <a:ext cx="9143999" cy="6025852"/>
          </a:xfrm>
          <a:prstGeom prst="rect">
            <a:avLst/>
          </a:prstGeom>
          <a:noFill/>
          <a:ln w="9525">
            <a:noFill/>
            <a:miter lim="800000"/>
            <a:headEnd/>
            <a:tailEnd/>
          </a:ln>
        </p:spPr>
      </p:pic>
      <p:sp>
        <p:nvSpPr>
          <p:cNvPr id="4" name="3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comienzos de 1477 Colón emprendió viaje hacia Islandia para la compañía genovesa para la que trabajaba. En ese viaje paró en Bristol, en Galway y finalmente llegó a su destino.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pull/>
      </p:transition>
    </mc:Choice>
    <mc:Fallback xmlns="">
      <p:transition spd="slow"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style.rotation</p:attrName>
                                        </p:attrNameLst>
                                      </p:cBhvr>
                                      <p:tavLst>
                                        <p:tav tm="0">
                                          <p:val>
                                            <p:fltVal val="90"/>
                                          </p:val>
                                        </p:tav>
                                        <p:tav tm="100000">
                                          <p:val>
                                            <p:fltVal val="0"/>
                                          </p:val>
                                        </p:tav>
                                      </p:tavLst>
                                    </p:anim>
                                    <p:animEffect transition="in" filter="fade">
                                      <p:cBhvr>
                                        <p:cTn id="27" dur="3000"/>
                                        <p:tgtEl>
                                          <p:spTgt spid="7"/>
                                        </p:tgtEl>
                                      </p:cBhvr>
                                    </p:animEffec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7 Imagen" descr="24 plaza-con-la-fuente-de-los-leones-en-oporto-harry-potter-en-oporto.jpg"/>
          <p:cNvPicPr>
            <a:picLocks noChangeAspect="1"/>
          </p:cNvPicPr>
          <p:nvPr/>
        </p:nvPicPr>
        <p:blipFill>
          <a:blip r:embed="rId2" cstate="print"/>
          <a:srcRect r="50000"/>
          <a:stretch>
            <a:fillRect/>
          </a:stretch>
        </p:blipFill>
        <p:spPr>
          <a:xfrm>
            <a:off x="0" y="0"/>
            <a:ext cx="4572000" cy="5715000"/>
          </a:xfrm>
          <a:prstGeom prst="rect">
            <a:avLst/>
          </a:prstGeom>
        </p:spPr>
      </p:pic>
      <p:sp>
        <p:nvSpPr>
          <p:cNvPr id="7" name="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unas anotaciones que el propio Colón hizo en uno de los libros de su biblioteca personal - el Historia </a:t>
            </a:r>
            <a:r>
              <a:rPr lang="es-ES" i="1" dirty="0" err="1" smtClean="0">
                <a:effectLst>
                  <a:glow rad="101600">
                    <a:srgbClr val="C00000">
                      <a:alpha val="60000"/>
                    </a:srgbClr>
                  </a:glow>
                  <a:outerShdw blurRad="38100" dist="38100" dir="2700000" algn="tl">
                    <a:srgbClr val="000000">
                      <a:alpha val="43137"/>
                    </a:srgbClr>
                  </a:outerShdw>
                </a:effectLst>
              </a:rPr>
              <a:t>rerum</a:t>
            </a:r>
            <a:r>
              <a:rPr lang="es-ES" i="1" dirty="0" smtClean="0">
                <a:effectLst>
                  <a:glow rad="101600">
                    <a:srgbClr val="C00000">
                      <a:alpha val="60000"/>
                    </a:srgbClr>
                  </a:glow>
                  <a:outerShdw blurRad="38100" dist="38100" dir="2700000" algn="tl">
                    <a:srgbClr val="000000">
                      <a:alpha val="43137"/>
                    </a:srgbClr>
                  </a:outerShdw>
                </a:effectLst>
              </a:rPr>
              <a:t> ubique </a:t>
            </a:r>
            <a:r>
              <a:rPr lang="es-ES" i="1" dirty="0" err="1" smtClean="0">
                <a:effectLst>
                  <a:glow rad="101600">
                    <a:srgbClr val="C00000">
                      <a:alpha val="60000"/>
                    </a:srgbClr>
                  </a:glow>
                  <a:outerShdw blurRad="38100" dist="38100" dir="2700000" algn="tl">
                    <a:srgbClr val="000000">
                      <a:alpha val="43137"/>
                    </a:srgbClr>
                  </a:outerShdw>
                </a:effectLst>
              </a:rPr>
              <a:t>gestarum</a:t>
            </a:r>
            <a:r>
              <a:rPr lang="es-ES" i="1" dirty="0" smtClean="0">
                <a:effectLst>
                  <a:glow rad="101600">
                    <a:srgbClr val="C00000">
                      <a:alpha val="60000"/>
                    </a:srgbClr>
                  </a:glow>
                  <a:outerShdw blurRad="38100" dist="38100" dir="2700000" algn="tl">
                    <a:srgbClr val="000000">
                      <a:alpha val="43137"/>
                    </a:srgbClr>
                  </a:outerShdw>
                </a:effectLst>
              </a:rPr>
              <a:t> de Eneas Silvio </a:t>
            </a:r>
            <a:r>
              <a:rPr lang="es-ES" i="1" dirty="0" err="1" smtClean="0">
                <a:effectLst>
                  <a:glow rad="101600">
                    <a:srgbClr val="C00000">
                      <a:alpha val="60000"/>
                    </a:srgbClr>
                  </a:glow>
                  <a:outerShdw blurRad="38100" dist="38100" dir="2700000" algn="tl">
                    <a:srgbClr val="000000">
                      <a:alpha val="43137"/>
                    </a:srgbClr>
                  </a:outerShdw>
                </a:effectLst>
              </a:rPr>
              <a:t>Piccolomini</a:t>
            </a:r>
            <a:r>
              <a:rPr lang="es-ES" i="1" dirty="0" smtClean="0">
                <a:effectLst>
                  <a:glow rad="101600">
                    <a:srgbClr val="C00000">
                      <a:alpha val="60000"/>
                    </a:srgbClr>
                  </a:glow>
                  <a:outerShdw blurRad="38100" dist="38100" dir="2700000" algn="tl">
                    <a:srgbClr val="000000">
                      <a:alpha val="43137"/>
                    </a:srgbClr>
                  </a:outerShdw>
                </a:effectLst>
              </a:rPr>
              <a:t> - conocemos dos datos interesantes. Navegó 100 leguas más al norte de Islandia, el límite septentrional del mundo conocido.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pull/>
      </p:transition>
    </mc:Choice>
    <mc:Fallback xmlns="">
      <p:transition spd="slow" advTm="3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ppt_w/2"/>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0"/>
                                        <p:tgtEl>
                                          <p:spTgt spid="6"/>
                                        </p:tgtEl>
                                      </p:cBhvr>
                                    </p:animEffect>
                                  </p:childTnLst>
                                </p:cTn>
                              </p:par>
                              <p:par>
                                <p:cTn id="14" presetID="17"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ppt_x</p:attrName>
                                        </p:attrNameLst>
                                      </p:cBhvr>
                                      <p:tavLst>
                                        <p:tav tm="0">
                                          <p:val>
                                            <p:strVal val="#ppt_x-#ppt_w/2"/>
                                          </p:val>
                                        </p:tav>
                                        <p:tav tm="100000">
                                          <p:val>
                                            <p:strVal val="#ppt_x"/>
                                          </p:val>
                                        </p:tav>
                                      </p:tavLst>
                                    </p:anim>
                                    <p:anim calcmode="lin" valueType="num">
                                      <p:cBhvr>
                                        <p:cTn id="17" dur="5000" fill="hold"/>
                                        <p:tgtEl>
                                          <p:spTgt spid="8"/>
                                        </p:tgtEl>
                                        <p:attrNameLst>
                                          <p:attrName>ppt_y</p:attrName>
                                        </p:attrNameLst>
                                      </p:cBhvr>
                                      <p:tavLst>
                                        <p:tav tm="0">
                                          <p:val>
                                            <p:strVal val="#ppt_y"/>
                                          </p:val>
                                        </p:tav>
                                        <p:tav tm="100000">
                                          <p:val>
                                            <p:strVal val="#ppt_y"/>
                                          </p:val>
                                        </p:tav>
                                      </p:tavLst>
                                    </p:anim>
                                    <p:anim calcmode="lin" valueType="num">
                                      <p:cBhvr>
                                        <p:cTn id="18" dur="5000" fill="hold"/>
                                        <p:tgtEl>
                                          <p:spTgt spid="8"/>
                                        </p:tgtEl>
                                        <p:attrNameLst>
                                          <p:attrName>ppt_w</p:attrName>
                                        </p:attrNameLst>
                                      </p:cBhvr>
                                      <p:tavLst>
                                        <p:tav tm="0">
                                          <p:val>
                                            <p:fltVal val="0"/>
                                          </p:val>
                                        </p:tav>
                                        <p:tav tm="100000">
                                          <p:val>
                                            <p:strVal val="#ppt_w"/>
                                          </p:val>
                                        </p:tav>
                                      </p:tavLst>
                                    </p:anim>
                                    <p:anim calcmode="lin" valueType="num">
                                      <p:cBhvr>
                                        <p:cTn id="19" dur="5000" fill="hold"/>
                                        <p:tgtEl>
                                          <p:spTgt spid="8"/>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downRight)">
                                      <p:cBhvr>
                                        <p:cTn id="22" dur="5000"/>
                                        <p:tgtEl>
                                          <p:spTgt spid="8"/>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5000"/>
                                        <p:tgtEl>
                                          <p:spTgt spid="5"/>
                                        </p:tgtEl>
                                        <p:attrNameLst>
                                          <p:attrName>style.opacity</p:attrName>
                                        </p:attrNameLst>
                                      </p:cBhvr>
                                      <p:to>
                                        <p:strVal val="0.25"/>
                                      </p:to>
                                    </p:set>
                                    <p:animEffect filter="image" prLst="opacity: 0.25">
                                      <p:cBhvr rctx="IE">
                                        <p:cTn id="29" dur="5000"/>
                                        <p:tgtEl>
                                          <p:spTgt spid="5"/>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pic>
        <p:nvPicPr>
          <p:cNvPr id="5" name="4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pic>
        <p:nvPicPr>
          <p:cNvPr id="6" name="5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sp>
        <p:nvSpPr>
          <p:cNvPr id="7" name="6 CuadroTexto"/>
          <p:cNvSpPr txBox="1"/>
          <p:nvPr/>
        </p:nvSpPr>
        <p:spPr>
          <a:xfrm>
            <a:off x="179512" y="4297660"/>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nos dice que le gustaba ir hacia lo desconocido. Además cuenta como en Galway, en la costa irlandesa, “hombres de </a:t>
            </a:r>
            <a:r>
              <a:rPr lang="es-ES" i="1" dirty="0" err="1" smtClean="0">
                <a:effectLst>
                  <a:glow rad="101600">
                    <a:srgbClr val="C00000">
                      <a:alpha val="60000"/>
                    </a:srgbClr>
                  </a:glow>
                  <a:outerShdw blurRad="38100" dist="38100" dir="2700000" algn="tl">
                    <a:srgbClr val="000000">
                      <a:alpha val="43137"/>
                    </a:srgbClr>
                  </a:outerShdw>
                </a:effectLst>
              </a:rPr>
              <a:t>Catayo</a:t>
            </a:r>
            <a:r>
              <a:rPr lang="es-ES" i="1" dirty="0" smtClean="0">
                <a:effectLst>
                  <a:glow rad="101600">
                    <a:srgbClr val="C00000">
                      <a:alpha val="60000"/>
                    </a:srgbClr>
                  </a:glow>
                  <a:outerShdw blurRad="38100" dist="38100" dir="2700000" algn="tl">
                    <a:srgbClr val="000000">
                      <a:alpha val="43137"/>
                    </a:srgbClr>
                  </a:outerShdw>
                </a:effectLst>
              </a:rPr>
              <a:t> vinieron al oriente. Nosotros hemos visto muchas cosas notables y sobre todo en Galway, en Irlanda, un hombre y una mujer en unos leños arrastrados por la tempestad de forma admirable”.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pull/>
      </p:transition>
    </mc:Choice>
    <mc:Fallback xmlns="">
      <p:transition spd="slow" advTm="3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5938838"/>
          </a:xfrm>
        </p:spPr>
      </p:pic>
      <p:pic>
        <p:nvPicPr>
          <p:cNvPr id="5" name="3 Marcador de contenido" descr="img_8198.jpg"/>
          <p:cNvPicPr>
            <a:picLocks noChangeAspect="1"/>
          </p:cNvPicPr>
          <p:nvPr/>
        </p:nvPicPr>
        <p:blipFill>
          <a:blip r:embed="rId2" cstate="print"/>
          <a:stretch>
            <a:fillRect/>
          </a:stretch>
        </p:blipFill>
        <p:spPr bwMode="auto">
          <a:xfrm>
            <a:off x="0" y="0"/>
            <a:ext cx="9144000" cy="5938838"/>
          </a:xfrm>
          <a:prstGeom prst="rect">
            <a:avLst/>
          </a:prstGeom>
          <a:noFill/>
          <a:ln w="9525">
            <a:noFill/>
            <a:miter lim="800000"/>
            <a:headEnd/>
            <a:tailEnd/>
          </a:ln>
        </p:spPr>
      </p:pic>
      <p:pic>
        <p:nvPicPr>
          <p:cNvPr id="6" name="3 Marcador de contenido" descr="img_8198.jpg"/>
          <p:cNvPicPr>
            <a:picLocks noChangeAspect="1"/>
          </p:cNvPicPr>
          <p:nvPr/>
        </p:nvPicPr>
        <p:blipFill>
          <a:blip r:embed="rId2" cstate="print"/>
          <a:stretch>
            <a:fillRect/>
          </a:stretch>
        </p:blipFill>
        <p:spPr bwMode="auto">
          <a:xfrm>
            <a:off x="0" y="0"/>
            <a:ext cx="9144000" cy="5938838"/>
          </a:xfrm>
          <a:prstGeom prst="rect">
            <a:avLst/>
          </a:prstGeom>
          <a:noFill/>
          <a:ln w="9525">
            <a:noFill/>
            <a:miter lim="800000"/>
            <a:headEnd/>
            <a:tailEnd/>
          </a:ln>
        </p:spPr>
      </p:pic>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estas anotaciones de Colón, unos expertos opinan que vinieron flotando unos maderos desde el Atlántico profundo con tallas de un hombre y una mujer de rasgos orientales. Otros piensan que directamente fueron un hombre y una mujer reales que vinieron desde </a:t>
            </a:r>
            <a:r>
              <a:rPr lang="es-ES" i="1" dirty="0" err="1" smtClean="0">
                <a:effectLst>
                  <a:glow rad="101600">
                    <a:srgbClr val="C00000">
                      <a:alpha val="60000"/>
                    </a:srgbClr>
                  </a:glow>
                  <a:outerShdw blurRad="38100" dist="38100" dir="2700000" algn="tl">
                    <a:srgbClr val="000000">
                      <a:alpha val="43137"/>
                    </a:srgbClr>
                  </a:outerShdw>
                </a:effectLst>
              </a:rPr>
              <a:t>Catay</a:t>
            </a:r>
            <a:r>
              <a:rPr lang="es-ES" i="1" dirty="0" smtClean="0">
                <a:effectLst>
                  <a:glow rad="101600">
                    <a:srgbClr val="C00000">
                      <a:alpha val="60000"/>
                    </a:srgbClr>
                  </a:glow>
                  <a:outerShdw blurRad="38100" dist="38100" dir="2700000" algn="tl">
                    <a:srgbClr val="000000">
                      <a:alpha val="43137"/>
                    </a:srgbClr>
                  </a:outerShdw>
                </a:effectLst>
              </a:rPr>
              <a:t> (China) por el Atlántico.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5000">
        <p15:prstTrans prst="win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Sea como fuere, se deben sumar estas experiencias al estudio de otras fuentes. Tradicionalmente, la historiografía atribuye una gran influencia del florentino </a:t>
            </a:r>
            <a:r>
              <a:rPr lang="es-ES" i="1" dirty="0" err="1" smtClean="0">
                <a:effectLst>
                  <a:glow rad="101600">
                    <a:srgbClr val="C00000">
                      <a:alpha val="60000"/>
                    </a:srgbClr>
                  </a:glow>
                  <a:outerShdw blurRad="38100" dist="38100" dir="2700000" algn="tl">
                    <a:srgbClr val="000000">
                      <a:alpha val="43137"/>
                    </a:srgbClr>
                  </a:outerShdw>
                </a:effectLst>
              </a:rPr>
              <a:t>Toscanelli</a:t>
            </a:r>
            <a:r>
              <a:rPr lang="es-ES" i="1" dirty="0" smtClean="0">
                <a:effectLst>
                  <a:glow rad="101600">
                    <a:srgbClr val="C00000">
                      <a:alpha val="60000"/>
                    </a:srgbClr>
                  </a:glow>
                  <a:outerShdw blurRad="38100" dist="38100" dir="2700000" algn="tl">
                    <a:srgbClr val="000000">
                      <a:alpha val="43137"/>
                    </a:srgbClr>
                  </a:outerShdw>
                </a:effectLst>
              </a:rPr>
              <a:t>, como mencionan en el espectáculo Allende la Mar </a:t>
            </a:r>
            <a:r>
              <a:rPr lang="es-ES" i="1" dirty="0" err="1" smtClean="0">
                <a:effectLst>
                  <a:glow rad="101600">
                    <a:srgbClr val="C00000">
                      <a:alpha val="60000"/>
                    </a:srgbClr>
                  </a:glow>
                  <a:outerShdw blurRad="38100" dist="38100" dir="2700000" algn="tl">
                    <a:srgbClr val="000000">
                      <a:alpha val="43137"/>
                    </a:srgbClr>
                  </a:outerShdw>
                </a:effectLst>
              </a:rPr>
              <a:t>Océana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wedge/>
      </p:transition>
    </mc:Choice>
    <mc:Fallback xmlns="">
      <p:transition spd="slow" advTm="2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06784.jpg"/>
          <p:cNvPicPr>
            <a:picLocks noChangeAspect="1"/>
          </p:cNvPicPr>
          <p:nvPr/>
        </p:nvPicPr>
        <p:blipFill>
          <a:blip r:embed="rId2" cstate="print"/>
          <a:stretch>
            <a:fillRect/>
          </a:stretch>
        </p:blipFill>
        <p:spPr bwMode="auto">
          <a:xfrm>
            <a:off x="10167" y="0"/>
            <a:ext cx="9133833" cy="5905500"/>
          </a:xfrm>
          <a:prstGeom prst="rect">
            <a:avLst/>
          </a:prstGeom>
          <a:noFill/>
          <a:ln w="9525">
            <a:noFill/>
            <a:miter lim="800000"/>
            <a:headEnd/>
            <a:tailEnd/>
          </a:ln>
        </p:spPr>
      </p:pic>
      <p:pic>
        <p:nvPicPr>
          <p:cNvPr id="4" name="3 Imagen" descr="06784.jpg"/>
          <p:cNvPicPr>
            <a:picLocks noChangeAspect="1"/>
          </p:cNvPicPr>
          <p:nvPr/>
        </p:nvPicPr>
        <p:blipFill>
          <a:blip r:embed="rId2" cstate="print"/>
          <a:stretch>
            <a:fillRect/>
          </a:stretch>
        </p:blipFill>
        <p:spPr bwMode="auto">
          <a:xfrm>
            <a:off x="10167" y="0"/>
            <a:ext cx="9133833" cy="59055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autores mencionan también la influencia del suegro de Colón,  hombre que participó en la colonización de las islas atlánticas activamente. Aunque Colón no llegó a conocerle, pero presuponen que pudo consultar toda la documentación recabada por el suegro.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edge/>
      </p:transition>
    </mc:Choice>
    <mc:Fallback xmlns="">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Horizontal)">
                                      <p:cBhvr>
                                        <p:cTn id="15" dur="5000"/>
                                        <p:tgtEl>
                                          <p:spTgt spid="1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resumen, en Portugal es donde Cristóbal Colón empezó a pensar en la empresa de las Indias presentando el proyecto al rey de Portugal Juan II en 1484. Lo rechazó y al año siguiente tenemos a Colón, ya viudo, y su hijo Diego, en Huelva.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wedge/>
      </p:transition>
    </mc:Choice>
    <mc:Fallback xmlns="">
      <p:transition spd="slow" advTm="29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vivían sus cuñados y allí, en el Monasterio de la Rábida (Palos de la Frontera) tomó contacto con un fraile franciscano, Antonio de Marchena. Hombre interesado en la astrología que ayudaría a Colón en sus gestiones con los Reyes Católicos.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edge/>
      </p:transition>
    </mc:Choice>
    <mc:Fallback xmlns="">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6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3.jpg"/>
          <p:cNvPicPr>
            <a:picLocks noChangeAspect="1"/>
          </p:cNvPicPr>
          <p:nvPr/>
        </p:nvPicPr>
        <p:blipFill>
          <a:blip r:embed="rId3"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11560" y="0"/>
            <a:ext cx="7848872" cy="1057300"/>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EL TAMBOR DE LA LIBERTAD </a:t>
            </a:r>
            <a:endParaRPr lang="es-ES" sz="3200" b="1" cap="none" spc="0" dirty="0">
              <a:ln/>
              <a:solidFill>
                <a:srgbClr val="C3A525"/>
              </a:solidFill>
              <a:effectLst>
                <a:reflection blurRad="6350" stA="60000" endA="900" endPos="58000" dir="5400000" sy="-100000" algn="bl" rotWithShape="0"/>
              </a:effectLst>
            </a:endParaRPr>
          </a:p>
        </p:txBody>
      </p:sp>
      <p:sp>
        <p:nvSpPr>
          <p:cNvPr id="3" name="2 CuadroTexto"/>
          <p:cNvSpPr txBox="1"/>
          <p:nvPr/>
        </p:nvSpPr>
        <p:spPr>
          <a:xfrm>
            <a:off x="395536" y="1201316"/>
            <a:ext cx="8352928"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2025 llega un nuevo espectáculo al aire libre: «El Tambor de la Libertad». En él nos trasladamos al Toledo de principios de siglo XIX, en plena invasión napoleónica de la Guerra de la Independencia.</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Podemos ver cómo el pueblo toledano y español luchó por su libertad frente a las tropas francesas, con el sonido de un tambor como símbolo de esperanza y desafío.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937620"/>
            <a:ext cx="8424936" cy="1446550"/>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nuevo espectáculo está situado en la parte trasera del edificio donde se representa «A Pluma y Espada», tiene un amplio graderío para 3000 espectadores, y una escenografía a dos niveles de más de 22 metros de altura.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58000">
        <p:wedge/>
        <p:sndAc>
          <p:stSnd loop="1">
            <p:snd r:embed="rId2" name="Variadas2.wav"/>
          </p:stSnd>
        </p:sndAc>
      </p:transition>
    </mc:Choice>
    <mc:Fallback xmlns="">
      <p:transition spd="slow" advTm="58000">
        <p:wedge/>
        <p:sndAc>
          <p:stSnd loop="1">
            <p:snd r:embed="rId4"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50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Enamorad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puesta en escena incorpora acrobacias, bailes y efectos especiales, y más de una sorpresa, como nos tiene acostumbrado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en sus espectáculos.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Rectángulo"/>
          <p:cNvSpPr/>
          <p:nvPr/>
        </p:nvSpPr>
        <p:spPr>
          <a:xfrm>
            <a:off x="3059832" y="769268"/>
            <a:ext cx="4104456"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Comentarios: </a:t>
            </a:r>
            <a:endParaRPr lang="es-ES" sz="4000" b="1" spc="100" dirty="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9" name="8 Rectángulo"/>
          <p:cNvSpPr/>
          <p:nvPr/>
        </p:nvSpPr>
        <p:spPr>
          <a:xfrm>
            <a:off x="2699792" y="872257"/>
            <a:ext cx="5040560" cy="707886"/>
          </a:xfrm>
          <a:prstGeom prst="rect">
            <a:avLst/>
          </a:prstGeom>
          <a:noFill/>
        </p:spPr>
        <p:txBody>
          <a:bodyPr wrap="square">
            <a:prstTxWarp prst="textFadeUp">
              <a:avLst>
                <a:gd name="adj" fmla="val 11364"/>
              </a:avLst>
            </a:prstTxWarp>
            <a:spAutoFit/>
          </a:bodyPr>
          <a:lstStyle/>
          <a:p>
            <a:pPr algn="ctr">
              <a:defRPr/>
            </a:pPr>
            <a:r>
              <a:rPr lang="es-ES" sz="4000" b="1" spc="100" dirty="0" smtClean="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Puy Du </a:t>
            </a:r>
            <a:r>
              <a:rPr lang="es-ES" sz="4000" b="1" spc="100" dirty="0" err="1" smtClean="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Fou</a:t>
            </a:r>
            <a:r>
              <a:rPr lang="es-ES" sz="4000" b="1" spc="100" dirty="0" smtClean="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España </a:t>
            </a:r>
            <a:endParaRPr lang="es-ES" sz="4000" b="1" spc="100" dirty="0">
              <a:ln w="18000">
                <a:solidFill>
                  <a:schemeClr val="accent1">
                    <a:satMod val="200000"/>
                    <a:tint val="72000"/>
                  </a:schemeClr>
                </a:solidFill>
                <a:prstDash val="solid"/>
              </a:ln>
              <a:solidFill>
                <a:srgbClr val="0070C0">
                  <a:alpha val="5700"/>
                </a:srgb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3000">
        <p15:prstTrans prst="drap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2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childTnLst>
                          </p:cTn>
                        </p:par>
                        <p:par>
                          <p:cTn id="19" fill="hold">
                            <p:stCondLst>
                              <p:cond delay="8000"/>
                            </p:stCondLst>
                            <p:childTnLst>
                              <p:par>
                                <p:cTn id="20" presetID="23" presetClass="exit" presetSubtype="32" fill="hold" grpId="1" nodeType="afterEffect">
                                  <p:stCondLst>
                                    <p:cond delay="1000"/>
                                  </p:stCondLst>
                                  <p:childTnLst>
                                    <p:anim calcmode="lin" valueType="num">
                                      <p:cBhvr>
                                        <p:cTn id="21" dur="3000"/>
                                        <p:tgtEl>
                                          <p:spTgt spid="8"/>
                                        </p:tgtEl>
                                        <p:attrNameLst>
                                          <p:attrName>ppt_w</p:attrName>
                                        </p:attrNameLst>
                                      </p:cBhvr>
                                      <p:tavLst>
                                        <p:tav tm="0">
                                          <p:val>
                                            <p:strVal val="ppt_w"/>
                                          </p:val>
                                        </p:tav>
                                        <p:tav tm="100000">
                                          <p:val>
                                            <p:fltVal val="0"/>
                                          </p:val>
                                        </p:tav>
                                      </p:tavLst>
                                    </p:anim>
                                    <p:anim calcmode="lin" valueType="num">
                                      <p:cBhvr>
                                        <p:cTn id="22" dur="3000"/>
                                        <p:tgtEl>
                                          <p:spTgt spid="8"/>
                                        </p:tgtEl>
                                        <p:attrNameLst>
                                          <p:attrName>ppt_h</p:attrName>
                                        </p:attrNameLst>
                                      </p:cBhvr>
                                      <p:tavLst>
                                        <p:tav tm="0">
                                          <p:val>
                                            <p:strVal val="ppt_h"/>
                                          </p:val>
                                        </p:tav>
                                        <p:tav tm="100000">
                                          <p:val>
                                            <p:fltVal val="0"/>
                                          </p:val>
                                        </p:tav>
                                      </p:tavLst>
                                    </p:anim>
                                    <p:set>
                                      <p:cBhvr>
                                        <p:cTn id="23" dur="1" fill="hold">
                                          <p:stCondLst>
                                            <p:cond delay="2999"/>
                                          </p:stCondLst>
                                        </p:cTn>
                                        <p:tgtEl>
                                          <p:spTgt spid="8"/>
                                        </p:tgtEl>
                                        <p:attrNameLst>
                                          <p:attrName>style.visibility</p:attrName>
                                        </p:attrNameLst>
                                      </p:cBhvr>
                                      <p:to>
                                        <p:strVal val="hidden"/>
                                      </p:to>
                                    </p:set>
                                  </p:childTnLst>
                                </p:cTn>
                              </p:par>
                              <p:par>
                                <p:cTn id="24" presetID="52" presetClass="exit" presetSubtype="0" fill="hold" grpId="2" nodeType="withEffect">
                                  <p:stCondLst>
                                    <p:cond delay="1000"/>
                                  </p:stCondLst>
                                  <p:childTnLst>
                                    <p:animScale>
                                      <p:cBhvr>
                                        <p:cTn id="25"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6" dur="3000" accel="50000">
                                          <p:stCondLst>
                                            <p:cond delay="0"/>
                                          </p:stCondLst>
                                        </p:cTn>
                                        <p:tgtEl>
                                          <p:spTgt spid="8"/>
                                        </p:tgtEl>
                                        <p:attrNameLst>
                                          <p:attrName>ppt_x</p:attrName>
                                          <p:attrName>ppt_y</p:attrName>
                                        </p:attrNameLst>
                                      </p:cBhvr>
                                    </p:animMotion>
                                    <p:animEffect transition="out" filter="fade">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childTnLst>
                          </p:cTn>
                        </p:par>
                        <p:par>
                          <p:cTn id="29" fill="hold">
                            <p:stCondLst>
                              <p:cond delay="12000"/>
                            </p:stCondLst>
                            <p:childTnLst>
                              <p:par>
                                <p:cTn id="30" presetID="23" presetClass="entr" presetSubtype="16"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ppt_w</p:attrName>
                                        </p:attrNameLst>
                                      </p:cBhvr>
                                      <p:tavLst>
                                        <p:tav tm="0">
                                          <p:val>
                                            <p:fltVal val="0"/>
                                          </p:val>
                                        </p:tav>
                                        <p:tav tm="100000">
                                          <p:val>
                                            <p:strVal val="#ppt_w"/>
                                          </p:val>
                                        </p:tav>
                                      </p:tavLst>
                                    </p:anim>
                                    <p:anim calcmode="lin" valueType="num">
                                      <p:cBhvr>
                                        <p:cTn id="33" dur="3000" fill="hold"/>
                                        <p:tgtEl>
                                          <p:spTgt spid="9"/>
                                        </p:tgtEl>
                                        <p:attrNameLst>
                                          <p:attrName>ppt_h</p:attrName>
                                        </p:attrNameLst>
                                      </p:cBhvr>
                                      <p:tavLst>
                                        <p:tav tm="0">
                                          <p:val>
                                            <p:fltVal val="0"/>
                                          </p:val>
                                        </p:tav>
                                        <p:tav tm="100000">
                                          <p:val>
                                            <p:strVal val="#ppt_h"/>
                                          </p:val>
                                        </p:tav>
                                      </p:tavLst>
                                    </p:anim>
                                  </p:childTnLst>
                                </p:cTn>
                              </p:par>
                            </p:childTnLst>
                          </p:cTn>
                        </p:par>
                        <p:par>
                          <p:cTn id="34" fill="hold">
                            <p:stCondLst>
                              <p:cond delay="15000"/>
                            </p:stCondLst>
                            <p:childTnLst>
                              <p:par>
                                <p:cTn id="35" presetID="23" presetClass="exit" presetSubtype="32" fill="hold" grpId="1" nodeType="afterEffect">
                                  <p:stCondLst>
                                    <p:cond delay="1000"/>
                                  </p:stCondLst>
                                  <p:childTnLst>
                                    <p:anim calcmode="lin" valueType="num">
                                      <p:cBhvr>
                                        <p:cTn id="36" dur="3000"/>
                                        <p:tgtEl>
                                          <p:spTgt spid="9"/>
                                        </p:tgtEl>
                                        <p:attrNameLst>
                                          <p:attrName>ppt_w</p:attrName>
                                        </p:attrNameLst>
                                      </p:cBhvr>
                                      <p:tavLst>
                                        <p:tav tm="0">
                                          <p:val>
                                            <p:strVal val="ppt_w"/>
                                          </p:val>
                                        </p:tav>
                                        <p:tav tm="100000">
                                          <p:val>
                                            <p:fltVal val="0"/>
                                          </p:val>
                                        </p:tav>
                                      </p:tavLst>
                                    </p:anim>
                                    <p:anim calcmode="lin" valueType="num">
                                      <p:cBhvr>
                                        <p:cTn id="37" dur="3000"/>
                                        <p:tgtEl>
                                          <p:spTgt spid="9"/>
                                        </p:tgtEl>
                                        <p:attrNameLst>
                                          <p:attrName>ppt_h</p:attrName>
                                        </p:attrNameLst>
                                      </p:cBhvr>
                                      <p:tavLst>
                                        <p:tav tm="0">
                                          <p:val>
                                            <p:strVal val="ppt_h"/>
                                          </p:val>
                                        </p:tav>
                                        <p:tav tm="100000">
                                          <p:val>
                                            <p:fltVal val="0"/>
                                          </p:val>
                                        </p:tav>
                                      </p:tavLst>
                                    </p:anim>
                                    <p:set>
                                      <p:cBhvr>
                                        <p:cTn id="38" dur="1" fill="hold">
                                          <p:stCondLst>
                                            <p:cond delay="2999"/>
                                          </p:stCondLst>
                                        </p:cTn>
                                        <p:tgtEl>
                                          <p:spTgt spid="9"/>
                                        </p:tgtEl>
                                        <p:attrNameLst>
                                          <p:attrName>style.visibility</p:attrName>
                                        </p:attrNameLst>
                                      </p:cBhvr>
                                      <p:to>
                                        <p:strVal val="hidden"/>
                                      </p:to>
                                    </p:set>
                                  </p:childTnLst>
                                </p:cTn>
                              </p:par>
                              <p:par>
                                <p:cTn id="39" presetID="52" presetClass="exit" presetSubtype="0" fill="hold" grpId="2" nodeType="withEffect">
                                  <p:stCondLst>
                                    <p:cond delay="1000"/>
                                  </p:stCondLst>
                                  <p:childTnLst>
                                    <p:animScale>
                                      <p:cBhvr>
                                        <p:cTn id="40" dur="3000" accel="50000">
                                          <p:stCondLst>
                                            <p:cond delay="0"/>
                                          </p:stCondLst>
                                        </p:cTn>
                                        <p:tgtEl>
                                          <p:spTgt spid="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1" dur="3000" accel="50000">
                                          <p:stCondLst>
                                            <p:cond delay="0"/>
                                          </p:stCondLst>
                                        </p:cTn>
                                        <p:tgtEl>
                                          <p:spTgt spid="9"/>
                                        </p:tgtEl>
                                        <p:attrNameLst>
                                          <p:attrName>ppt_x</p:attrName>
                                          <p:attrName>ppt_y</p:attrName>
                                        </p:attrNameLst>
                                      </p:cBhvr>
                                    </p:animMotion>
                                    <p:animEffect transition="out" filter="fade">
                                      <p:cBhvr>
                                        <p:cTn id="42" dur="3000"/>
                                        <p:tgtEl>
                                          <p:spTgt spid="9"/>
                                        </p:tgtEl>
                                      </p:cBhvr>
                                    </p:animEffect>
                                    <p:set>
                                      <p:cBhvr>
                                        <p:cTn id="43" dur="1" fill="hold">
                                          <p:stCondLst>
                                            <p:cond delay="2999"/>
                                          </p:stCondLst>
                                        </p:cTn>
                                        <p:tgtEl>
                                          <p:spTgt spid="9"/>
                                        </p:tgtEl>
                                        <p:attrNameLst>
                                          <p:attrName>style.visibility</p:attrName>
                                        </p:attrNameLst>
                                      </p:cBhvr>
                                      <p:to>
                                        <p:strVal val="hidden"/>
                                      </p:to>
                                    </p:set>
                                  </p:childTnLst>
                                </p:cTn>
                              </p:par>
                              <p:par>
                                <p:cTn id="44" presetID="40" presetClass="entr" presetSubtype="0" fill="hold" grpId="0" nodeType="withEffect">
                                  <p:stCondLst>
                                    <p:cond delay="100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8" grpId="1"/>
      <p:bldP spid="8" grpId="2"/>
      <p:bldP spid="9" grpId="0"/>
      <p:bldP spid="9" grpId="1"/>
      <p:bldP spid="9" grpId="2"/>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espectáculo al aire libre, aunque techado, así que id preparados por si llueve (los espectáculos no se cancelan). Si vais en verano, intentad ir al primer o al último pase, para evitar así las horas de más calor. Nosotros hemos venido en Semana Santa y, el día antes llovió pero este día nos hizo muy bueno.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4000"/>
                                        <p:tgtEl>
                                          <p:spTgt spid="3"/>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15" name="14 Imagen" descr="611670610_o.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reconocido como el parque más premiado del mundo regresa con un nuevo espectáculo: El Tambor de la Libertad. Nos sumergimos en un episodio crucial de la historia de España, la resistencia del pueblo español frente a la invasión napoleónica.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5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441" y="0"/>
            <a:ext cx="9176081" cy="5735051"/>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protagonista del nuevo espectáculo El Tambor de la Libertad se llama Valle, un nombre tan poético como significativo. Inspirado en la tradición toledana, Valle representa a todas aquellas mujeres valientes y anónimas que, en tiempos de guerra, empuñaron el valor como única arma.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50" presetClass="exit" presetSubtype="0" accel="10000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strVal val="ppt_w+.3"/>
                                          </p:val>
                                        </p:tav>
                                      </p:tavLst>
                                    </p:anim>
                                    <p:anim calcmode="lin" valueType="num">
                                      <p:cBhvr>
                                        <p:cTn id="10" dur="5000"/>
                                        <p:tgtEl>
                                          <p:spTgt spid="4"/>
                                        </p:tgtEl>
                                        <p:attrNameLst>
                                          <p:attrName>ppt_h</p:attrName>
                                        </p:attrNameLst>
                                      </p:cBhvr>
                                      <p:tavLst>
                                        <p:tav tm="0">
                                          <p:val>
                                            <p:strVal val="ppt_h"/>
                                          </p:val>
                                        </p:tav>
                                        <p:tav tm="100000">
                                          <p:val>
                                            <p:strVal val="ppt_h"/>
                                          </p:val>
                                        </p:tav>
                                      </p:tavLst>
                                    </p:anim>
                                    <p:animEffect transition="out" filter="fade">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blinds(horizontal)">
                                      <p:cBhvr>
                                        <p:cTn id="15" dur="5000"/>
                                        <p:tgtEl>
                                          <p:spTgt spid="26626"/>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101126_145410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101126_145410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espectáculo, ese tambor se convierte en algo más que un instrumento: es un símbolo de resistencia y un grito de libertad que resuena en manos de Antonio y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5000"/>
                                        <p:tgtEl>
                                          <p:spTgt spid="6"/>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7362343406_8af61c346e_h.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Tambor de la Libertad irrumpe en escena uno de los antagonistas de la Guerra de la Independencia Española: el mariscal Jean-de-</a:t>
            </a:r>
            <a:r>
              <a:rPr lang="es-ES" i="1" dirty="0" err="1" smtClean="0">
                <a:effectLst>
                  <a:glow rad="101600">
                    <a:srgbClr val="C00000">
                      <a:alpha val="60000"/>
                    </a:srgbClr>
                  </a:glow>
                  <a:outerShdw blurRad="38100" dist="38100" dir="2700000" algn="tl">
                    <a:srgbClr val="000000">
                      <a:alpha val="43137"/>
                    </a:srgbClr>
                  </a:outerShdw>
                </a:effectLst>
              </a:rPr>
              <a:t>Dieu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Soult</a:t>
            </a:r>
            <a:r>
              <a:rPr lang="es-ES" i="1" dirty="0" smtClean="0">
                <a:effectLst>
                  <a:glow rad="101600">
                    <a:srgbClr val="C00000">
                      <a:alpha val="60000"/>
                    </a:srgbClr>
                  </a:glow>
                  <a:outerShdw blurRad="38100" dist="38100" dir="2700000" algn="tl">
                    <a:srgbClr val="000000">
                      <a:alpha val="43137"/>
                    </a:srgbClr>
                  </a:outerShdw>
                </a:effectLst>
              </a:rPr>
              <a:t>, uno de los más brillantes y temidos comandantes del ejército napoleónico.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5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fltVal val="0"/>
                                          </p:val>
                                        </p:tav>
                                        <p:tav tm="100000">
                                          <p:val>
                                            <p:strVal val="#ppt_w"/>
                                          </p:val>
                                        </p:tav>
                                      </p:tavLst>
                                    </p:anim>
                                    <p:anim calcmode="lin" valueType="num">
                                      <p:cBhvr>
                                        <p:cTn id="18" dur="5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10505 0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110505 0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Conocido por su astucia militar y su férrea determinación, </a:t>
            </a:r>
            <a:r>
              <a:rPr lang="es-ES" i="1" dirty="0" err="1" smtClean="0">
                <a:effectLst>
                  <a:glow rad="101600">
                    <a:srgbClr val="C00000">
                      <a:alpha val="60000"/>
                    </a:srgbClr>
                  </a:glow>
                  <a:outerShdw blurRad="38100" dist="38100" dir="2700000" algn="tl">
                    <a:srgbClr val="000000">
                      <a:alpha val="43137"/>
                    </a:srgbClr>
                  </a:outerShdw>
                </a:effectLst>
              </a:rPr>
              <a:t>Soult</a:t>
            </a:r>
            <a:r>
              <a:rPr lang="es-ES" i="1" dirty="0" smtClean="0">
                <a:effectLst>
                  <a:glow rad="101600">
                    <a:srgbClr val="C00000">
                      <a:alpha val="60000"/>
                    </a:srgbClr>
                  </a:glow>
                  <a:outerShdw blurRad="38100" dist="38100" dir="2700000" algn="tl">
                    <a:srgbClr val="000000">
                      <a:alpha val="43137"/>
                    </a:srgbClr>
                  </a:outerShdw>
                </a:effectLst>
              </a:rPr>
              <a:t> lideró varias de las campañas más intensas en territorio español. Su presencia en el espectáculo añade un poderoso contraste: el orden marcial frente al coraje del pueblo que se niega a rendirse. Su figura, tan real como imponente, intensifica la épica de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66_full.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66_full.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tradición que, en la batalla del Bruch, el eco de los disparos, tambores y campanas hizo creer al general francés que se enfrentaba a un levantamiento generalizado.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fallOve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4" presetClass="exit" presetSubtype="16" fill="hold" nodeType="withEffect">
                                  <p:stCondLst>
                                    <p:cond delay="0"/>
                                  </p:stCondLst>
                                  <p:childTnLst>
                                    <p:animEffect transition="out" filter="box(in)">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17" presetClass="exit" presetSubtype="10"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flowers_578-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Afbeelding 5" descr="flowers_578-1024x768.jpg">
            <a:hlinkClick r:id="rId3"/>
          </p:cNvPr>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Formó un cuadro defensivo, pero el ritmo incesante del tambor provocó la retirada francesa hacia Barcelona, hostigada por guerrilleros españoles animados por ese latido heroico.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Rectángulo"/>
          <p:cNvSpPr/>
          <p:nvPr/>
        </p:nvSpPr>
        <p:spPr>
          <a:xfrm>
            <a:off x="0" y="1"/>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85750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72000" y="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285750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narrativa poderosa, impresionantes efectos especiales y una banda sonora inolvidable, El Tambor de la Libertad está dejando una huella imborrable en todos los que lo están viviendo.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1"/>
                                          </p:val>
                                        </p:tav>
                                        <p:tav tm="100000">
                                          <p:val>
                                            <p:strVal val="#ppt_x"/>
                                          </p:val>
                                        </p:tav>
                                      </p:tavLst>
                                    </p:anim>
                                    <p:anim calcmode="lin" valueType="num">
                                      <p:cBhvr>
                                        <p:cTn id="2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395536" y="4657700"/>
            <a:ext cx="8352928" cy="923330"/>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No luchan por ellos, luchan por aquellos que no pudieron. Año 1812. Las tropas napoleónicas avanzan, el alma de España se resiste a ser doblegada. Las sombras cubren Toledo, un tambor resuena de esperanza desafiando el destino.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lythrough/>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147" name="Picture 3" descr="J Sans titre 10"/>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148" name="Picture 4" descr="J Sans titre 10"/>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camino, Antonio, con el polvo sobre sus hombros. A su lado, Valle, espíritu indomable, avanzan con el brillo de la victoria. Cada golpe del tambor es una chispa del fuego, un llamado a los hijos del fuego.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lythroug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4000" fill="hold"/>
                                        <p:tgtEl>
                                          <p:spTgt spid="20482"/>
                                        </p:tgtEl>
                                        <p:attrNameLst>
                                          <p:attrName>ppt_w</p:attrName>
                                        </p:attrNameLst>
                                      </p:cBhvr>
                                      <p:tavLst>
                                        <p:tav tm="0">
                                          <p:val>
                                            <p:strVal val="#ppt_w+.3"/>
                                          </p:val>
                                        </p:tav>
                                        <p:tav tm="100000">
                                          <p:val>
                                            <p:strVal val="#ppt_w"/>
                                          </p:val>
                                        </p:tav>
                                      </p:tavLst>
                                    </p:anim>
                                    <p:anim calcmode="lin" valueType="num">
                                      <p:cBhvr>
                                        <p:cTn id="8" dur="4000" fill="hold"/>
                                        <p:tgtEl>
                                          <p:spTgt spid="20482"/>
                                        </p:tgtEl>
                                        <p:attrNameLst>
                                          <p:attrName>ppt_h</p:attrName>
                                        </p:attrNameLst>
                                      </p:cBhvr>
                                      <p:tavLst>
                                        <p:tav tm="0">
                                          <p:val>
                                            <p:strVal val="#ppt_h"/>
                                          </p:val>
                                        </p:tav>
                                        <p:tav tm="100000">
                                          <p:val>
                                            <p:strVal val="#ppt_h"/>
                                          </p:val>
                                        </p:tav>
                                      </p:tavLst>
                                    </p:anim>
                                    <p:animEffect transition="in" filter="fade">
                                      <p:cBhvr>
                                        <p:cTn id="9" dur="4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4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0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0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000" accel="50000" fill="hold">
                                          <p:stCondLst>
                                            <p:cond delay="2000"/>
                                          </p:stCondLst>
                                        </p:cTn>
                                        <p:tgtEl>
                                          <p:spTgt spid="6147"/>
                                        </p:tgtEl>
                                        <p:attrNameLst>
                                          <p:attrName>ppt_w</p:attrName>
                                        </p:attrNameLst>
                                      </p:cBhvr>
                                      <p:tavLst>
                                        <p:tav tm="0">
                                          <p:val>
                                            <p:strVal val="#ppt_w*.05"/>
                                          </p:val>
                                        </p:tav>
                                        <p:tav tm="100000">
                                          <p:val>
                                            <p:strVal val="#ppt_w"/>
                                          </p:val>
                                        </p:tav>
                                      </p:tavLst>
                                    </p:anim>
                                    <p:anim calcmode="lin" valueType="num">
                                      <p:cBhvr>
                                        <p:cTn id="18" dur="4000" fill="hold"/>
                                        <p:tgtEl>
                                          <p:spTgt spid="6147"/>
                                        </p:tgtEl>
                                        <p:attrNameLst>
                                          <p:attrName>ppt_h</p:attrName>
                                        </p:attrNameLst>
                                      </p:cBhvr>
                                      <p:tavLst>
                                        <p:tav tm="0">
                                          <p:val>
                                            <p:strVal val="#ppt_h"/>
                                          </p:val>
                                        </p:tav>
                                        <p:tav tm="100000">
                                          <p:val>
                                            <p:strVal val="#ppt_h"/>
                                          </p:val>
                                        </p:tav>
                                      </p:tavLst>
                                    </p:anim>
                                    <p:anim calcmode="lin" valueType="num">
                                      <p:cBhvr>
                                        <p:cTn id="19" dur="20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0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000" accel="50000" fill="hold">
                                          <p:stCondLst>
                                            <p:cond delay="2000"/>
                                          </p:stCondLst>
                                        </p:cTn>
                                        <p:tgtEl>
                                          <p:spTgt spid="6147"/>
                                        </p:tgtEl>
                                        <p:attrNameLst>
                                          <p:attrName>ppt_y</p:attrName>
                                        </p:attrNameLst>
                                      </p:cBhvr>
                                      <p:tavLst>
                                        <p:tav tm="0">
                                          <p:val>
                                            <p:strVal val="#ppt_y+.1"/>
                                          </p:val>
                                        </p:tav>
                                        <p:tav tm="100000">
                                          <p:val>
                                            <p:strVal val="#ppt_y"/>
                                          </p:val>
                                        </p:tav>
                                      </p:tavLst>
                                    </p:anim>
                                    <p:animEffect transition="in" filter="fade">
                                      <p:cBhvr>
                                        <p:cTn id="22" dur="4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4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4000" fill="hold"/>
                                        <p:tgtEl>
                                          <p:spTgt spid="6148"/>
                                        </p:tgtEl>
                                        <p:attrNameLst>
                                          <p:attrName>ppt_w</p:attrName>
                                        </p:attrNameLst>
                                      </p:cBhvr>
                                      <p:tavLst>
                                        <p:tav tm="0">
                                          <p:val>
                                            <p:strVal val="4*#ppt_w"/>
                                          </p:val>
                                        </p:tav>
                                        <p:tav tm="100000">
                                          <p:val>
                                            <p:strVal val="#ppt_w"/>
                                          </p:val>
                                        </p:tav>
                                      </p:tavLst>
                                    </p:anim>
                                    <p:anim calcmode="lin" valueType="num">
                                      <p:cBhvr>
                                        <p:cTn id="29" dur="4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cstate="print"/>
          <a:stretch>
            <a:fillRect/>
          </a:stretch>
        </p:blipFill>
        <p:spPr bwMode="auto">
          <a:xfrm>
            <a:off x="13507" y="0"/>
            <a:ext cx="9116986" cy="5715000"/>
          </a:xfrm>
          <a:prstGeom prst="rect">
            <a:avLst/>
          </a:prstGeom>
          <a:noFill/>
          <a:ln w="228600" cap="sq" cmpd="thickThin">
            <a:noFill/>
            <a:miter lim="800000"/>
            <a:headEnd/>
            <a:tailEnd/>
          </a:ln>
        </p:spPr>
      </p:pic>
      <p:pic>
        <p:nvPicPr>
          <p:cNvPr id="5" name="4 Imagen" descr="P2W3.JPG"/>
          <p:cNvPicPr>
            <a:picLocks noChangeAspect="1"/>
          </p:cNvPicPr>
          <p:nvPr/>
        </p:nvPicPr>
        <p:blipFill>
          <a:blip r:embed="rId2" cstate="print"/>
          <a:stretch>
            <a:fillRect/>
          </a:stretch>
        </p:blipFill>
        <p:spPr bwMode="auto">
          <a:xfrm>
            <a:off x="13507" y="0"/>
            <a:ext cx="9116986" cy="5715000"/>
          </a:xfrm>
          <a:prstGeom prst="rect">
            <a:avLst/>
          </a:prstGeom>
          <a:noFill/>
          <a:ln w="3175" cap="sq" cmpd="thickThin">
            <a:noFill/>
            <a:miter lim="800000"/>
            <a:headEnd/>
            <a:tailEnd/>
          </a:ln>
        </p:spPr>
      </p:pic>
      <p:pic>
        <p:nvPicPr>
          <p:cNvPr id="6" name="5 Imagen" descr="P2W3.JPG"/>
          <p:cNvPicPr>
            <a:picLocks noChangeAspect="1"/>
          </p:cNvPicPr>
          <p:nvPr/>
        </p:nvPicPr>
        <p:blipFill>
          <a:blip r:embed="rId2" cstate="print"/>
          <a:stretch>
            <a:fillRect/>
          </a:stretch>
        </p:blipFill>
        <p:spPr bwMode="auto">
          <a:xfrm>
            <a:off x="13507" y="0"/>
            <a:ext cx="9116986" cy="5715000"/>
          </a:xfrm>
          <a:prstGeom prst="rect">
            <a:avLst/>
          </a:prstGeom>
          <a:noFill/>
          <a:ln w="3175" cap="sq" cmpd="thickThin">
            <a:noFill/>
            <a:miter lim="800000"/>
            <a:headEnd/>
            <a:tailEnd/>
          </a:ln>
        </p:spPr>
      </p:pic>
      <p:sp>
        <p:nvSpPr>
          <p:cNvPr id="7" name="6 CuadroTexto"/>
          <p:cNvSpPr txBox="1"/>
          <p:nvPr/>
        </p:nvSpPr>
        <p:spPr>
          <a:xfrm>
            <a:off x="251520" y="4657700"/>
            <a:ext cx="8640960" cy="923330"/>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La gesta de un pueblo invencible. La historia de honor y sacrificio que cobra vida en un escenario imponente con decorados que se alzan hasta 22 metros de altura. Un espectáculo grandioso que emocionará a 3.000 personas en cada función.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flythroug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9155" name="4 CuadroTexto"/>
          <p:cNvSpPr txBox="1">
            <a:spLocks noChangeArrowheads="1"/>
          </p:cNvSpPr>
          <p:nvPr/>
        </p:nvSpPr>
        <p:spPr bwMode="auto">
          <a:xfrm>
            <a:off x="3571875" y="6072188"/>
            <a:ext cx="5000625" cy="369887"/>
          </a:xfrm>
          <a:prstGeom prst="rect">
            <a:avLst/>
          </a:prstGeom>
          <a:noFill/>
          <a:ln w="9525">
            <a:noFill/>
            <a:miter lim="800000"/>
            <a:headEnd/>
            <a:tailEnd/>
          </a:ln>
        </p:spPr>
        <p:txBody>
          <a:bodyPr>
            <a:spAutoFit/>
          </a:bodyPr>
          <a:lstStyle/>
          <a:p>
            <a:endParaRPr lang="es-ES">
              <a:solidFill>
                <a:schemeClr val="bg1"/>
              </a:solidFill>
              <a:latin typeface="Calibri" pitchFamily="34" charset="0"/>
            </a:endParaRPr>
          </a:p>
        </p:txBody>
      </p:sp>
      <p:pic>
        <p:nvPicPr>
          <p:cNvPr id="6" name="5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755576"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protagonistas de la resistencia del pueblo español ante la invasión francesa son dos hermanos, Antonio y, sobre todo,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5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J Sans titre 13"/>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8196" name="Picture 4" descr="J Sans titre 13"/>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tambor de la libertad' contiene un gran escenario de 22 metros de altura -el más grande hasta la fecha-, decenas de actores, acrobacias, baile y música regados con historia, los ingredientes habituales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fractur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5000" accel="50000">
                                          <p:stCondLst>
                                            <p:cond delay="0"/>
                                          </p:stCondLst>
                                        </p:cTn>
                                        <p:tgtEl>
                                          <p:spTgt spid="8195"/>
                                        </p:tgtEl>
                                      </p:cBhvr>
                                    </p:animEffect>
                                    <p:anim calcmode="lin" valueType="num">
                                      <p:cBhvr>
                                        <p:cTn id="7" dur="2500" accel="50000">
                                          <p:stCondLst>
                                            <p:cond delay="0"/>
                                          </p:stCondLst>
                                        </p:cTn>
                                        <p:tgtEl>
                                          <p:spTgt spid="8195"/>
                                        </p:tgtEl>
                                        <p:attrNameLst>
                                          <p:attrName>ppt_y</p:attrName>
                                        </p:attrNameLst>
                                      </p:cBhvr>
                                      <p:tavLst>
                                        <p:tav tm="0">
                                          <p:val>
                                            <p:strVal val="ppt_y"/>
                                          </p:val>
                                        </p:tav>
                                        <p:tav tm="100000">
                                          <p:val>
                                            <p:strVal val="ppt_y+.1"/>
                                          </p:val>
                                        </p:tav>
                                      </p:tavLst>
                                    </p:anim>
                                    <p:anim calcmode="lin" valueType="num">
                                      <p:cBhvr>
                                        <p:cTn id="8" dur="2500" decel="50000">
                                          <p:stCondLst>
                                            <p:cond delay="2500"/>
                                          </p:stCondLst>
                                        </p:cTn>
                                        <p:tgtEl>
                                          <p:spTgt spid="8195"/>
                                        </p:tgtEl>
                                        <p:attrNameLst>
                                          <p:attrName>ppt_y</p:attrName>
                                        </p:attrNameLst>
                                      </p:cBhvr>
                                      <p:tavLst>
                                        <p:tav tm="0">
                                          <p:val>
                                            <p:strVal val="ppt_y"/>
                                          </p:val>
                                        </p:tav>
                                        <p:tav tm="100000">
                                          <p:val>
                                            <p:strVal val="ppt_y-.1"/>
                                          </p:val>
                                        </p:tav>
                                      </p:tavLst>
                                    </p:anim>
                                    <p:anim calcmode="lin" valueType="num">
                                      <p:cBhvr>
                                        <p:cTn id="9" dur="2500" accel="50000">
                                          <p:stCondLst>
                                            <p:cond delay="2500"/>
                                          </p:stCondLst>
                                        </p:cTn>
                                        <p:tgtEl>
                                          <p:spTgt spid="8195"/>
                                        </p:tgtEl>
                                        <p:attrNameLst>
                                          <p:attrName>ppt_x</p:attrName>
                                        </p:attrNameLst>
                                      </p:cBhvr>
                                      <p:tavLst>
                                        <p:tav tm="0">
                                          <p:val>
                                            <p:strVal val="ppt_x"/>
                                          </p:val>
                                        </p:tav>
                                        <p:tav tm="100000">
                                          <p:val>
                                            <p:strVal val="ppt_x+.4"/>
                                          </p:val>
                                        </p:tav>
                                      </p:tavLst>
                                    </p:anim>
                                    <p:anim calcmode="lin" valueType="num">
                                      <p:cBhvr>
                                        <p:cTn id="10" dur="5000"/>
                                        <p:tgtEl>
                                          <p:spTgt spid="8195"/>
                                        </p:tgtEl>
                                        <p:attrNameLst>
                                          <p:attrName>ppt_h</p:attrName>
                                        </p:attrNameLst>
                                      </p:cBhvr>
                                      <p:tavLst>
                                        <p:tav tm="0">
                                          <p:val>
                                            <p:strVal val="ppt_h"/>
                                          </p:val>
                                        </p:tav>
                                        <p:tav tm="100000">
                                          <p:val>
                                            <p:strVal val="ppt_h"/>
                                          </p:val>
                                        </p:tav>
                                      </p:tavLst>
                                    </p:anim>
                                    <p:anim calcmode="lin" valueType="num">
                                      <p:cBhvr>
                                        <p:cTn id="11" dur="2500" accel="50000">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12" dur="2500" decel="50000">
                                          <p:stCondLst>
                                            <p:cond delay="2500"/>
                                          </p:stCondLst>
                                        </p:cTn>
                                        <p:tgtEl>
                                          <p:spTgt spid="8195"/>
                                        </p:tgtEl>
                                        <p:attrNameLst>
                                          <p:attrName>ppt_w</p:attrName>
                                        </p:attrNameLst>
                                      </p:cBhvr>
                                      <p:tavLst>
                                        <p:tav tm="0">
                                          <p:val>
                                            <p:strVal val="ppt_w"/>
                                          </p:val>
                                        </p:tav>
                                        <p:tav tm="100000">
                                          <p:val>
                                            <p:strVal val="ppt_w/.05"/>
                                          </p:val>
                                        </p:tav>
                                      </p:tavLst>
                                    </p:anim>
                                    <p:anim calcmode="lin" valueType="num">
                                      <p:cBhvr>
                                        <p:cTn id="13" dur="2500" accel="50000">
                                          <p:stCondLst>
                                            <p:cond delay="2500"/>
                                          </p:stCondLst>
                                        </p:cTn>
                                        <p:tgtEl>
                                          <p:spTgt spid="8195"/>
                                        </p:tgtEl>
                                        <p:attrNameLst>
                                          <p:attrName>style.rotation</p:attrName>
                                        </p:attrNameLst>
                                      </p:cBhvr>
                                      <p:tavLst>
                                        <p:tav tm="0">
                                          <p:val>
                                            <p:fltVal val="0"/>
                                          </p:val>
                                        </p:tav>
                                        <p:tav tm="100000">
                                          <p:val>
                                            <p:fltVal val="-90"/>
                                          </p:val>
                                        </p:tav>
                                      </p:tavLst>
                                    </p:anim>
                                    <p:set>
                                      <p:cBhvr>
                                        <p:cTn id="14" dur="1" fill="hold">
                                          <p:stCondLst>
                                            <p:cond delay="4999"/>
                                          </p:stCondLst>
                                        </p:cTn>
                                        <p:tgtEl>
                                          <p:spTgt spid="8195"/>
                                        </p:tgtEl>
                                        <p:attrNameLst>
                                          <p:attrName>style.visibility</p:attrName>
                                        </p:attrNameLst>
                                      </p:cBhvr>
                                      <p:to>
                                        <p:strVal val="hidden"/>
                                      </p:to>
                                    </p:se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8196"/>
                                        </p:tgtEl>
                                        <p:attrNameLst>
                                          <p:attrName>style.visibility</p:attrName>
                                        </p:attrNameLst>
                                      </p:cBhvr>
                                      <p:to>
                                        <p:strVal val="visible"/>
                                      </p:to>
                                    </p:set>
                                    <p:anim calcmode="lin" valueType="num">
                                      <p:cBhvr>
                                        <p:cTn id="17" dur="5000" fill="hold"/>
                                        <p:tgtEl>
                                          <p:spTgt spid="8196"/>
                                        </p:tgtEl>
                                        <p:attrNameLst>
                                          <p:attrName>ppt_x</p:attrName>
                                        </p:attrNameLst>
                                      </p:cBhvr>
                                      <p:tavLst>
                                        <p:tav tm="0">
                                          <p:val>
                                            <p:strVal val="#ppt_x-.2"/>
                                          </p:val>
                                        </p:tav>
                                        <p:tav tm="100000">
                                          <p:val>
                                            <p:strVal val="#ppt_x"/>
                                          </p:val>
                                        </p:tav>
                                      </p:tavLst>
                                    </p:anim>
                                    <p:anim calcmode="lin" valueType="num">
                                      <p:cBhvr>
                                        <p:cTn id="18" dur="5000" fill="hold"/>
                                        <p:tgtEl>
                                          <p:spTgt spid="8196"/>
                                        </p:tgtEl>
                                        <p:attrNameLst>
                                          <p:attrName>ppt_y</p:attrName>
                                        </p:attrNameLst>
                                      </p:cBhvr>
                                      <p:tavLst>
                                        <p:tav tm="0">
                                          <p:val>
                                            <p:strVal val="#ppt_y"/>
                                          </p:val>
                                        </p:tav>
                                        <p:tav tm="100000">
                                          <p:val>
                                            <p:strVal val="#ppt_y"/>
                                          </p:val>
                                        </p:tav>
                                      </p:tavLst>
                                    </p:anim>
                                    <p:animEffect transition="in" filter="wipe(right)" prLst="gradientSize: 0.1">
                                      <p:cBhvr>
                                        <p:cTn id="19" dur="5000"/>
                                        <p:tgtEl>
                                          <p:spTgt spid="8196"/>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8196"/>
                                        </p:tgtEl>
                                        <p:attrNameLst>
                                          <p:attrName>style.visibility</p:attrName>
                                        </p:attrNameLst>
                                      </p:cBhvr>
                                      <p:to>
                                        <p:strVal val="visible"/>
                                      </p:to>
                                    </p:set>
                                    <p:anim calcmode="lin" valueType="num">
                                      <p:cBhvr>
                                        <p:cTn id="22" dur="5000" fill="hold"/>
                                        <p:tgtEl>
                                          <p:spTgt spid="8196"/>
                                        </p:tgtEl>
                                        <p:attrNameLst>
                                          <p:attrName>ppt_w</p:attrName>
                                        </p:attrNameLst>
                                      </p:cBhvr>
                                      <p:tavLst>
                                        <p:tav tm="0">
                                          <p:val>
                                            <p:fltVal val="0"/>
                                          </p:val>
                                        </p:tav>
                                        <p:tav tm="100000">
                                          <p:val>
                                            <p:strVal val="#ppt_w"/>
                                          </p:val>
                                        </p:tav>
                                      </p:tavLst>
                                    </p:anim>
                                    <p:anim calcmode="lin" valueType="num">
                                      <p:cBhvr>
                                        <p:cTn id="23" dur="5000" fill="hold"/>
                                        <p:tgtEl>
                                          <p:spTgt spid="8196"/>
                                        </p:tgtEl>
                                        <p:attrNameLst>
                                          <p:attrName>ppt_h</p:attrName>
                                        </p:attrNameLst>
                                      </p:cBhvr>
                                      <p:tavLst>
                                        <p:tav tm="0">
                                          <p:val>
                                            <p:fltVal val="0"/>
                                          </p:val>
                                        </p:tav>
                                        <p:tav tm="100000">
                                          <p:val>
                                            <p:strVal val="#ppt_h"/>
                                          </p:val>
                                        </p:tav>
                                      </p:tavLst>
                                    </p:anim>
                                    <p:anim calcmode="lin" valueType="num">
                                      <p:cBhvr>
                                        <p:cTn id="24" dur="5000" fill="hold"/>
                                        <p:tgtEl>
                                          <p:spTgt spid="8196"/>
                                        </p:tgtEl>
                                        <p:attrNameLst>
                                          <p:attrName>style.rotation</p:attrName>
                                        </p:attrNameLst>
                                      </p:cBhvr>
                                      <p:tavLst>
                                        <p:tav tm="0">
                                          <p:val>
                                            <p:fltVal val="90"/>
                                          </p:val>
                                        </p:tav>
                                        <p:tav tm="100000">
                                          <p:val>
                                            <p:fltVal val="0"/>
                                          </p:val>
                                        </p:tav>
                                      </p:tavLst>
                                    </p:anim>
                                    <p:animEffect transition="in" filter="fade">
                                      <p:cBhvr>
                                        <p:cTn id="25" dur="5000"/>
                                        <p:tgtEl>
                                          <p:spTgt spid="819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k_razvlechenij_Ferrari_World_4.jpg"/>
          <p:cNvPicPr>
            <a:picLocks noGrp="1" noChangeAspect="1"/>
          </p:cNvPicPr>
          <p:nvPr>
            <p:ph idx="1"/>
          </p:nvPr>
        </p:nvPicPr>
        <p:blipFill>
          <a:blip r:embed="rId2" cstate="print"/>
          <a:stretch>
            <a:fillRect/>
          </a:stretch>
        </p:blipFill>
        <p:spPr>
          <a:xfrm>
            <a:off x="-586173" y="0"/>
            <a:ext cx="10172330" cy="5715000"/>
          </a:xfrm>
        </p:spPr>
      </p:pic>
      <p:pic>
        <p:nvPicPr>
          <p:cNvPr id="5" name="3 Marcador de contenido" descr="Park_razvlechenij_Ferrari_World_4.jpg"/>
          <p:cNvPicPr>
            <a:picLocks noChangeAspect="1"/>
          </p:cNvPicPr>
          <p:nvPr/>
        </p:nvPicPr>
        <p:blipFill>
          <a:blip r:embed="rId2" cstate="print"/>
          <a:stretch>
            <a:fillRect/>
          </a:stretch>
        </p:blipFill>
        <p:spPr bwMode="auto">
          <a:xfrm>
            <a:off x="-586173" y="0"/>
            <a:ext cx="10172330" cy="5715000"/>
          </a:xfrm>
          <a:prstGeom prst="rect">
            <a:avLst/>
          </a:prstGeom>
          <a:noFill/>
          <a:ln w="9525">
            <a:noFill/>
            <a:miter lim="800000"/>
            <a:headEnd/>
            <a:tailEnd/>
          </a:ln>
        </p:spPr>
      </p:pic>
      <p:sp>
        <p:nvSpPr>
          <p:cNvPr id="6" name="5 CuadroTexto"/>
          <p:cNvSpPr txBox="1"/>
          <p:nvPr/>
        </p:nvSpPr>
        <p:spPr>
          <a:xfrm>
            <a:off x="971600" y="4657700"/>
            <a:ext cx="70567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creamos espectáculos no somos franceses, chinos o italianos; somos artistas que nos ponemos al servicio de una historia y de una cultura popular magnífica y muy emocionante“….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ripple dir="l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….aseguraba el consejero delegado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Erwan</a:t>
            </a:r>
            <a:r>
              <a:rPr lang="es-ES" i="1" dirty="0" smtClean="0">
                <a:effectLst>
                  <a:glow rad="101600">
                    <a:srgbClr val="C00000">
                      <a:alpha val="60000"/>
                    </a:srgbClr>
                  </a:glow>
                  <a:outerShdw blurRad="38100" dist="38100" dir="2700000" algn="tl">
                    <a:srgbClr val="000000">
                      <a:alpha val="43137"/>
                    </a:srgbClr>
                  </a:outerShdw>
                </a:effectLst>
              </a:rPr>
              <a:t> de la </a:t>
            </a:r>
            <a:r>
              <a:rPr lang="es-ES" i="1" dirty="0" err="1" smtClean="0">
                <a:effectLst>
                  <a:glow rad="101600">
                    <a:srgbClr val="C00000">
                      <a:alpha val="60000"/>
                    </a:srgbClr>
                  </a:glow>
                  <a:outerShdw blurRad="38100" dist="38100" dir="2700000" algn="tl">
                    <a:srgbClr val="000000">
                      <a:alpha val="43137"/>
                    </a:srgbClr>
                  </a:outerShdw>
                </a:effectLst>
              </a:rPr>
              <a:t>Villeon</a:t>
            </a:r>
            <a:r>
              <a:rPr lang="es-ES" i="1" dirty="0" smtClean="0">
                <a:effectLst>
                  <a:glow rad="101600">
                    <a:srgbClr val="C00000">
                      <a:alpha val="60000"/>
                    </a:srgbClr>
                  </a:glow>
                  <a:outerShdw blurRad="38100" dist="38100" dir="2700000" algn="tl">
                    <a:srgbClr val="000000">
                      <a:alpha val="43137"/>
                    </a:srgbClr>
                  </a:outerShdw>
                </a:effectLst>
              </a:rPr>
              <a:t>, que explicaba que se han inspirado en la imagen de Agustina de Aragón y la de 'Los fusilamientos del Tres de Mayo' de Goya.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ripple dir="l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7" presetClass="exit" presetSubtype="8" fill="hold" nodeType="withEffect">
                                  <p:stCondLst>
                                    <p:cond delay="0"/>
                                  </p:stCondLst>
                                  <p:childTnLst>
                                    <p:anim calcmode="lin" valueType="num">
                                      <p:cBhvr>
                                        <p:cTn id="14" dur="5000"/>
                                        <p:tgtEl>
                                          <p:spTgt spid="5"/>
                                        </p:tgtEl>
                                        <p:attrNameLst>
                                          <p:attrName>ppt_x</p:attrName>
                                        </p:attrNameLst>
                                      </p:cBhvr>
                                      <p:tavLst>
                                        <p:tav tm="0">
                                          <p:val>
                                            <p:strVal val="ppt_x"/>
                                          </p:val>
                                        </p:tav>
                                        <p:tav tm="100000">
                                          <p:val>
                                            <p:strVal val="ppt_x-ppt_w/2"/>
                                          </p:val>
                                        </p:tav>
                                      </p:tavLst>
                                    </p:anim>
                                    <p:anim calcmode="lin" valueType="num">
                                      <p:cBhvr>
                                        <p:cTn id="15" dur="5000"/>
                                        <p:tgtEl>
                                          <p:spTgt spid="5"/>
                                        </p:tgtEl>
                                        <p:attrNameLst>
                                          <p:attrName>ppt_y</p:attrName>
                                        </p:attrNameLst>
                                      </p:cBhvr>
                                      <p:tavLst>
                                        <p:tav tm="0">
                                          <p:val>
                                            <p:strVal val="ppt_y"/>
                                          </p:val>
                                        </p:tav>
                                        <p:tav tm="100000">
                                          <p:val>
                                            <p:strVal val="ppt_y"/>
                                          </p:val>
                                        </p:tav>
                                      </p:tavLst>
                                    </p:anim>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17" presetClass="exit" presetSubtype="2" fill="hold" nodeType="withEffect">
                                  <p:stCondLst>
                                    <p:cond delay="0"/>
                                  </p:stCondLst>
                                  <p:childTnLst>
                                    <p:anim calcmode="lin" valueType="num">
                                      <p:cBhvr>
                                        <p:cTn id="23" dur="5000"/>
                                        <p:tgtEl>
                                          <p:spTgt spid="6"/>
                                        </p:tgtEl>
                                        <p:attrNameLst>
                                          <p:attrName>ppt_x</p:attrName>
                                        </p:attrNameLst>
                                      </p:cBhvr>
                                      <p:tavLst>
                                        <p:tav tm="0">
                                          <p:val>
                                            <p:strVal val="ppt_x"/>
                                          </p:val>
                                        </p:tav>
                                        <p:tav tm="100000">
                                          <p:val>
                                            <p:strVal val="ppt_x+ppt_w/2"/>
                                          </p:val>
                                        </p:tav>
                                      </p:tavLst>
                                    </p:anim>
                                    <p:anim calcmode="lin" valueType="num">
                                      <p:cBhvr>
                                        <p:cTn id="24" dur="5000"/>
                                        <p:tgtEl>
                                          <p:spTgt spid="6"/>
                                        </p:tgtEl>
                                        <p:attrNameLst>
                                          <p:attrName>ppt_y</p:attrName>
                                        </p:attrNameLst>
                                      </p:cBhvr>
                                      <p:tavLst>
                                        <p:tav tm="0">
                                          <p:val>
                                            <p:strVal val="ppt_y"/>
                                          </p:val>
                                        </p:tav>
                                        <p:tav tm="100000">
                                          <p:val>
                                            <p:strVal val="ppt_y"/>
                                          </p:val>
                                        </p:tav>
                                      </p:tavLst>
                                    </p:anim>
                                    <p:anim calcmode="lin" valueType="num">
                                      <p:cBhvr>
                                        <p:cTn id="25" dur="5000"/>
                                        <p:tgtEl>
                                          <p:spTgt spid="6"/>
                                        </p:tgtEl>
                                        <p:attrNameLst>
                                          <p:attrName>ppt_w</p:attrName>
                                        </p:attrNameLst>
                                      </p:cBhvr>
                                      <p:tavLst>
                                        <p:tav tm="0">
                                          <p:val>
                                            <p:strVal val="ppt_w"/>
                                          </p:val>
                                        </p:tav>
                                        <p:tav tm="100000">
                                          <p:val>
                                            <p:fltVal val="0"/>
                                          </p:val>
                                        </p:tav>
                                      </p:tavLst>
                                    </p:anim>
                                    <p:anim calcmode="lin" valueType="num">
                                      <p:cBhvr>
                                        <p:cTn id="26" dur="5000"/>
                                        <p:tgtEl>
                                          <p:spTgt spid="6"/>
                                        </p:tgtEl>
                                        <p:attrNameLst>
                                          <p:attrName>ppt_h</p:attrName>
                                        </p:attrNameLst>
                                      </p:cBhvr>
                                      <p:tavLst>
                                        <p:tav tm="0">
                                          <p:val>
                                            <p:strVal val="ppt_h"/>
                                          </p:val>
                                        </p:tav>
                                        <p:tav tm="100000">
                                          <p:val>
                                            <p:strVal val="ppt_h"/>
                                          </p:val>
                                        </p:tav>
                                      </p:tavLst>
                                    </p:anim>
                                    <p:set>
                                      <p:cBhvr>
                                        <p:cTn id="27" dur="1" fill="hold">
                                          <p:stCondLst>
                                            <p:cond delay="4999"/>
                                          </p:stCondLst>
                                        </p:cTn>
                                        <p:tgtEl>
                                          <p:spTgt spid="6"/>
                                        </p:tgtEl>
                                        <p:attrNameLst>
                                          <p:attrName>style.visibility</p:attrName>
                                        </p:attrNameLst>
                                      </p:cBhvr>
                                      <p:to>
                                        <p:strVal val="hidden"/>
                                      </p:to>
                                    </p:set>
                                  </p:childTnLst>
                                </p:cTn>
                              </p:par>
                              <p:par>
                                <p:cTn id="28" presetID="6" presetClass="exit" presetSubtype="32" fill="hold" nodeType="withEffect">
                                  <p:stCondLst>
                                    <p:cond delay="0"/>
                                  </p:stCondLst>
                                  <p:childTnLst>
                                    <p:animEffect transition="out" filter="circle(out)">
                                      <p:cBhvr>
                                        <p:cTn id="29" dur="5000"/>
                                        <p:tgtEl>
                                          <p:spTgt spid="6"/>
                                        </p:tgtEl>
                                      </p:cBhvr>
                                    </p:animEffect>
                                    <p:set>
                                      <p:cBhvr>
                                        <p:cTn id="30" dur="1" fill="hold">
                                          <p:stCondLst>
                                            <p:cond delay="4999"/>
                                          </p:stCondLst>
                                        </p:cTn>
                                        <p:tgtEl>
                                          <p:spTgt spid="6"/>
                                        </p:tgtEl>
                                        <p:attrNameLst>
                                          <p:attrName>style.visibility</p:attrName>
                                        </p:attrNameLst>
                                      </p:cBhvr>
                                      <p:to>
                                        <p:strVal val="hidden"/>
                                      </p:to>
                                    </p:se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7" name="Picture 33" descr="223138572_b4e0c2e697_om1"/>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179" name="Picture 35" descr="0520m"/>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Tambor de la Libertad es la novedad de este 2025 para los espectáculos de gran formato. Su trama tiene lugar durante la ocupación napoleónica a principios del siglo XIX y, no se centra en grandes personajes sino en las vivencias de la gente humilde en una Toledo ocupada por los soldados franceses.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ripple dir="l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177"/>
                                        </p:tgtEl>
                                        <p:attrNameLst>
                                          <p:attrName>ppt_w</p:attrName>
                                        </p:attrNameLst>
                                      </p:cBhvr>
                                      <p:tavLst>
                                        <p:tav tm="0">
                                          <p:val>
                                            <p:strVal val="ppt_w"/>
                                          </p:val>
                                        </p:tav>
                                        <p:tav tm="100000">
                                          <p:val>
                                            <p:fltVal val="0"/>
                                          </p:val>
                                        </p:tav>
                                      </p:tavLst>
                                    </p:anim>
                                    <p:anim calcmode="lin" valueType="num">
                                      <p:cBhvr>
                                        <p:cTn id="7" dur="5000"/>
                                        <p:tgtEl>
                                          <p:spTgt spid="6177"/>
                                        </p:tgtEl>
                                        <p:attrNameLst>
                                          <p:attrName>ppt_h</p:attrName>
                                        </p:attrNameLst>
                                      </p:cBhvr>
                                      <p:tavLst>
                                        <p:tav tm="0">
                                          <p:val>
                                            <p:strVal val="ppt_h"/>
                                          </p:val>
                                        </p:tav>
                                        <p:tav tm="100000">
                                          <p:val>
                                            <p:strVal val="ppt_h"/>
                                          </p:val>
                                        </p:tav>
                                      </p:tavLst>
                                    </p:anim>
                                    <p:set>
                                      <p:cBhvr>
                                        <p:cTn id="8" dur="1" fill="hold">
                                          <p:stCondLst>
                                            <p:cond delay="4999"/>
                                          </p:stCondLst>
                                        </p:cTn>
                                        <p:tgtEl>
                                          <p:spTgt spid="6177"/>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6179"/>
                                        </p:tgtEl>
                                        <p:attrNameLst>
                                          <p:attrName>style.visibility</p:attrName>
                                        </p:attrNameLst>
                                      </p:cBhvr>
                                      <p:to>
                                        <p:strVal val="visible"/>
                                      </p:to>
                                    </p:set>
                                    <p:anim calcmode="lin" valueType="num">
                                      <p:cBhvr>
                                        <p:cTn id="11" dur="5000" fill="hold"/>
                                        <p:tgtEl>
                                          <p:spTgt spid="6179"/>
                                        </p:tgtEl>
                                        <p:attrNameLst>
                                          <p:attrName>ppt_w</p:attrName>
                                        </p:attrNameLst>
                                      </p:cBhvr>
                                      <p:tavLst>
                                        <p:tav tm="0">
                                          <p:val>
                                            <p:fltVal val="0"/>
                                          </p:val>
                                        </p:tav>
                                        <p:tav tm="100000">
                                          <p:val>
                                            <p:strVal val="#ppt_w"/>
                                          </p:val>
                                        </p:tav>
                                      </p:tavLst>
                                    </p:anim>
                                    <p:anim calcmode="lin" valueType="num">
                                      <p:cBhvr>
                                        <p:cTn id="12" dur="5000" fill="hold"/>
                                        <p:tgtEl>
                                          <p:spTgt spid="6179"/>
                                        </p:tgtEl>
                                        <p:attrNameLst>
                                          <p:attrName>ppt_h</p:attrName>
                                        </p:attrNameLst>
                                      </p:cBhvr>
                                      <p:tavLst>
                                        <p:tav tm="0">
                                          <p:val>
                                            <p:strVal val="#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179"/>
                                        </p:tgtEl>
                                        <p:attrNameLst>
                                          <p:attrName>style.visibility</p:attrName>
                                        </p:attrNameLst>
                                      </p:cBhvr>
                                      <p:to>
                                        <p:strVal val="visible"/>
                                      </p:to>
                                    </p:set>
                                    <p:animEffect transition="in" filter="diamond(in)">
                                      <p:cBhvr>
                                        <p:cTn id="15" dur="5000"/>
                                        <p:tgtEl>
                                          <p:spTgt spid="6179"/>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Junior_G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024px-Junior_G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incorpora interesantes novedades como el uso de pólvora para simular cañonazos reales, lo cual crea la impresión de estar viendo una escena de una película o serie y sumerge al espectador en la historia de una forma más intensa.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dir="l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5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4762" y="1"/>
            <a:ext cx="9134475" cy="5715000"/>
          </a:xfrm>
          <a:prstGeom prst="rect">
            <a:avLst/>
          </a:prstGeom>
          <a:noFill/>
          <a:ln w="9525">
            <a:noFill/>
            <a:miter lim="800000"/>
            <a:headEnd/>
            <a:tailEnd/>
          </a:ln>
        </p:spPr>
      </p:pic>
      <p:pic>
        <p:nvPicPr>
          <p:cNvPr id="8" name="7 Imagen" descr="ccabc48f8829c0cf2d6c0c24d3a62cde.jpg"/>
          <p:cNvPicPr>
            <a:picLocks noChangeAspect="1"/>
          </p:cNvPicPr>
          <p:nvPr/>
        </p:nvPicPr>
        <p:blipFill>
          <a:blip r:embed="rId2" cstate="print"/>
          <a:stretch>
            <a:fillRect/>
          </a:stretch>
        </p:blipFill>
        <p:spPr bwMode="auto">
          <a:xfrm>
            <a:off x="4762" y="1"/>
            <a:ext cx="9134475" cy="5715000"/>
          </a:xfrm>
          <a:prstGeom prst="rect">
            <a:avLst/>
          </a:prstGeom>
          <a:noFill/>
          <a:ln w="9525">
            <a:noFill/>
            <a:miter lim="800000"/>
            <a:headEnd/>
            <a:tailEnd/>
          </a:ln>
        </p:spPr>
      </p:pic>
      <p:sp>
        <p:nvSpPr>
          <p:cNvPr id="6" name="5 CuadroTexto"/>
          <p:cNvSpPr txBox="1"/>
          <p:nvPr/>
        </p:nvSpPr>
        <p:spPr>
          <a:xfrm>
            <a:off x="683568"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corazón de Toledo, el eco de un tambor rompe el silencio, desafiando ejércitos y despertando almas. Una fragua arde como un juramento y una lucha se teje entre llamas. ¿Qué queda de nosotros si olvidamos nuestros antepasados? ¿Qué queda de las historias que marcaron esta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ripple dir="l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2/3*#ppt_w"/>
                                          </p:val>
                                        </p:tav>
                                        <p:tav tm="100000">
                                          <p:val>
                                            <p:strVal val="#ppt_w"/>
                                          </p:val>
                                        </p:tav>
                                      </p:tavLst>
                                    </p:anim>
                                    <p:anim calcmode="lin" valueType="num">
                                      <p:cBhvr>
                                        <p:cTn id="15" dur="5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11" name="10 Imagen" descr="la morena de mi copla.jpg"/>
          <p:cNvPicPr>
            <a:picLocks noChangeAspect="1"/>
          </p:cNvPicPr>
          <p:nvPr/>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12" name="11 Imagen" descr="la morena de mi copla.jpg"/>
          <p:cNvPicPr>
            <a:picLocks noChangeAspect="1"/>
          </p:cNvPicPr>
          <p:nvPr/>
        </p:nvPicPr>
        <p:blipFill>
          <a:blip r:embed="rId2" cstate="print"/>
          <a:srcRect l="50000" t="50000"/>
          <a:stretch>
            <a:fillRect/>
          </a:stretch>
        </p:blipFill>
        <p:spPr bwMode="auto">
          <a:xfrm>
            <a:off x="4572000" y="2857500"/>
            <a:ext cx="4571999" cy="2857501"/>
          </a:xfrm>
          <a:prstGeom prst="rect">
            <a:avLst/>
          </a:prstGeom>
          <a:noFill/>
          <a:ln w="9525">
            <a:noFill/>
            <a:miter lim="800000"/>
            <a:headEnd/>
            <a:tailEnd/>
          </a:ln>
        </p:spPr>
      </p:pic>
      <p:pic>
        <p:nvPicPr>
          <p:cNvPr id="13" name="12 Imagen" descr="la morena de mi copla.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4" name="13 Imagen" descr="la morena de mi copla.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espectáculo, ese tambor se convierte en algo más que un instrumento: es un símbolo de resistencia y un grito de libertad que resuena en manos de Antonio y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3000">
        <p15:prstTrans prst="origami"/>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ser los protagonistas gente común, se </a:t>
            </a:r>
            <a:r>
              <a:rPr lang="es-ES" i="1" dirty="0" err="1" smtClean="0">
                <a:effectLst>
                  <a:glow rad="101600">
                    <a:srgbClr val="C00000">
                      <a:alpha val="60000"/>
                    </a:srgbClr>
                  </a:glow>
                  <a:outerShdw blurRad="38100" dist="38100" dir="2700000" algn="tl">
                    <a:srgbClr val="000000">
                      <a:alpha val="43137"/>
                    </a:srgbClr>
                  </a:outerShdw>
                </a:effectLst>
              </a:rPr>
              <a:t>empatiza</a:t>
            </a:r>
            <a:r>
              <a:rPr lang="es-ES" i="1" dirty="0" smtClean="0">
                <a:effectLst>
                  <a:glow rad="101600">
                    <a:srgbClr val="C00000">
                      <a:alpha val="60000"/>
                    </a:srgbClr>
                  </a:glow>
                  <a:outerShdw blurRad="38100" dist="38100" dir="2700000" algn="tl">
                    <a:srgbClr val="000000">
                      <a:alpha val="43137"/>
                    </a:srgbClr>
                  </a:outerShdw>
                </a:effectLst>
              </a:rPr>
              <a:t> más fácilmente con ellos. De nuevo, como sucede con El Misterio de </a:t>
            </a:r>
            <a:r>
              <a:rPr lang="es-ES" i="1" dirty="0" err="1" smtClean="0">
                <a:effectLst>
                  <a:glow rad="101600">
                    <a:srgbClr val="C00000">
                      <a:alpha val="60000"/>
                    </a:srgbClr>
                  </a:glow>
                  <a:outerShdw blurRad="38100" dist="38100" dir="2700000" algn="tl">
                    <a:srgbClr val="000000">
                      <a:alpha val="43137"/>
                    </a:srgbClr>
                  </a:outerShdw>
                </a:effectLst>
              </a:rPr>
              <a:t>Sorbaces</a:t>
            </a:r>
            <a:r>
              <a:rPr lang="es-ES" i="1" dirty="0" smtClean="0">
                <a:effectLst>
                  <a:glow rad="101600">
                    <a:srgbClr val="C00000">
                      <a:alpha val="60000"/>
                    </a:srgbClr>
                  </a:glow>
                  <a:outerShdw blurRad="38100" dist="38100" dir="2700000" algn="tl">
                    <a:srgbClr val="000000">
                      <a:alpha val="43137"/>
                    </a:srgbClr>
                  </a:outerShdw>
                </a:effectLst>
              </a:rPr>
              <a:t>, su único fallo es que las demás sean más espectaculares (aunque eso siempre es subjetivo).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ppt_w+.3"/>
                                          </p:val>
                                        </p:tav>
                                        <p:tav tm="100000">
                                          <p:val>
                                            <p:strVal val="#ppt_w"/>
                                          </p:val>
                                        </p:tav>
                                      </p:tavLst>
                                    </p:anim>
                                    <p:anim calcmode="lin" valueType="num">
                                      <p:cBhvr>
                                        <p:cTn id="14" dur="5000" fill="hold"/>
                                        <p:tgtEl>
                                          <p:spTgt spid="6"/>
                                        </p:tgtEl>
                                        <p:attrNameLst>
                                          <p:attrName>ppt_h</p:attrName>
                                        </p:attrNameLst>
                                      </p:cBhvr>
                                      <p:tavLst>
                                        <p:tav tm="0">
                                          <p:val>
                                            <p:strVal val="#ppt_h"/>
                                          </p:val>
                                        </p:tav>
                                        <p:tav tm="100000">
                                          <p:val>
                                            <p:strVal val="#ppt_h"/>
                                          </p:val>
                                        </p:tav>
                                      </p:tavLst>
                                    </p:anim>
                                    <p:animEffect transition="in" filter="fade">
                                      <p:cBhvr>
                                        <p:cTn id="15" dur="5000"/>
                                        <p:tgtEl>
                                          <p:spTgt spid="6"/>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recrea la lucha de los toledanos, mostrando la valentía de sus habitantes frente a la adversidad y el sacrificio de aquellos que lucharon por la libertad. La figura del tamborilero, inspirado en la leyenda del "Tambor del Bruch", resalta la importancia del valor y la determinación en la lucha contra la opresión.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warp dir="in"/>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pic>
        <p:nvPicPr>
          <p:cNvPr id="6" name="5 Imagen" descr="1086.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pic>
        <p:nvPicPr>
          <p:cNvPr id="7" name="6 Imagen" descr="1086.jpg"/>
          <p:cNvPicPr>
            <a:picLocks noChangeAspect="1"/>
          </p:cNvPicPr>
          <p:nvPr/>
        </p:nvPicPr>
        <p:blipFill>
          <a:blip r:embed="rId2" cstate="print"/>
          <a:stretch>
            <a:fillRect/>
          </a:stretch>
        </p:blipFill>
        <p:spPr bwMode="auto">
          <a:xfrm flipH="1">
            <a:off x="0" y="-310852"/>
            <a:ext cx="9144000" cy="6336704"/>
          </a:xfrm>
          <a:prstGeom prst="rect">
            <a:avLst/>
          </a:prstGeom>
          <a:noFill/>
          <a:ln w="9525">
            <a:noFill/>
            <a:miter lim="800000"/>
            <a:headEnd/>
            <a:tailEnd/>
          </a:ln>
        </p:spPr>
      </p:pic>
      <p:sp>
        <p:nvSpPr>
          <p:cNvPr id="8" name="7 CuadroTexto"/>
          <p:cNvSpPr txBox="1"/>
          <p:nvPr/>
        </p:nvSpPr>
        <p:spPr>
          <a:xfrm>
            <a:off x="1043608"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culmina con la representación de una fragua, donde el tambor resuena con fuerza, simbolizando la unión y la resistencia del pueblo toledano.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ppt_w*0.70"/>
                                          </p:val>
                                        </p:tav>
                                      </p:tavLst>
                                    </p:anim>
                                    <p:anim calcmode="lin" valueType="num">
                                      <p:cBhvr>
                                        <p:cTn id="7" dur="5000"/>
                                        <p:tgtEl>
                                          <p:spTgt spid="7"/>
                                        </p:tgtEl>
                                        <p:attrNameLst>
                                          <p:attrName>ppt_h</p:attrName>
                                        </p:attrNameLst>
                                      </p:cBhvr>
                                      <p:tavLst>
                                        <p:tav tm="0">
                                          <p:val>
                                            <p:strVal val="ppt_h"/>
                                          </p:val>
                                        </p:tav>
                                        <p:tav tm="100000">
                                          <p:val>
                                            <p:strVal val="ppt_h"/>
                                          </p:val>
                                        </p:tav>
                                      </p:tavLst>
                                    </p:anim>
                                    <p:animEffect transition="out" filter="fade">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5000"/>
                                        <p:tgtEl>
                                          <p:spTgt spid="6"/>
                                        </p:tgtEl>
                                      </p:cBhvr>
                                    </p:animEffect>
                                    <p:set>
                                      <p:cBhvr>
                                        <p:cTn id="12" dur="1" fill="hold">
                                          <p:stCondLst>
                                            <p:cond delay="4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ppt_w+.3"/>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animEffect transition="in" filter="fade">
                                      <p:cBhvr>
                                        <p:cTn id="17" dur="5000"/>
                                        <p:tgtEl>
                                          <p:spTgt spid="5"/>
                                        </p:tgtEl>
                                      </p:cBhvr>
                                    </p:animEffect>
                                  </p:childTnLst>
                                </p:cTn>
                              </p:par>
                              <p:par>
                                <p:cTn id="18" presetID="3" presetClass="entr" presetSubtype="10" fill="hold"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5000"/>
                                        <p:tgtEl>
                                          <p:spTgt spid="5"/>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5769707"/>
          </a:xfrm>
          <a:prstGeom prst="rect">
            <a:avLst/>
          </a:prstGeom>
          <a:noFill/>
          <a:ln w="9525">
            <a:noFill/>
            <a:miter lim="800000"/>
            <a:headEnd/>
            <a:tailEnd/>
          </a:ln>
        </p:spPr>
      </p:pic>
      <p:pic>
        <p:nvPicPr>
          <p:cNvPr id="5" name="4 Imagen" descr="imagen-330.jpg"/>
          <p:cNvPicPr>
            <a:picLocks noChangeAspect="1"/>
          </p:cNvPicPr>
          <p:nvPr/>
        </p:nvPicPr>
        <p:blipFill>
          <a:blip r:embed="rId2" cstate="print"/>
          <a:stretch>
            <a:fillRect/>
          </a:stretch>
        </p:blipFill>
        <p:spPr bwMode="auto">
          <a:xfrm flipH="1">
            <a:off x="0" y="0"/>
            <a:ext cx="9144000" cy="5769707"/>
          </a:xfrm>
          <a:prstGeom prst="rect">
            <a:avLst/>
          </a:prstGeom>
          <a:noFill/>
          <a:ln w="9525">
            <a:noFill/>
            <a:miter lim="800000"/>
            <a:headEnd/>
            <a:tailEnd/>
          </a:ln>
        </p:spPr>
      </p:pic>
      <p:pic>
        <p:nvPicPr>
          <p:cNvPr id="6" name="5 Imagen" descr="imagen-330.jpg"/>
          <p:cNvPicPr>
            <a:picLocks noChangeAspect="1"/>
          </p:cNvPicPr>
          <p:nvPr/>
        </p:nvPicPr>
        <p:blipFill>
          <a:blip r:embed="rId2" cstate="print"/>
          <a:stretch>
            <a:fillRect/>
          </a:stretch>
        </p:blipFill>
        <p:spPr bwMode="auto">
          <a:xfrm flipH="1">
            <a:off x="0" y="0"/>
            <a:ext cx="9144000" cy="5769707"/>
          </a:xfrm>
          <a:prstGeom prst="rect">
            <a:avLst/>
          </a:prstGeom>
          <a:noFill/>
          <a:ln w="9525">
            <a:noFill/>
            <a:miter lim="800000"/>
            <a:headEnd/>
            <a:tailEnd/>
          </a:ln>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Tambor de la Libertad" no solo narra un hecho histórico, sino que también evoca las emociones y el espíritu de un pueblo que luchó por su independencia, con la música como un personaje más, transmitiendo la lucha, el sacrificio y la determinación.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arp dir="i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6349" y="1"/>
            <a:ext cx="9156698" cy="5722935"/>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467544"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corazón de Toledo, el eco de un tambor rompe el silencio, desafiando ejércitos y despertando almas. Una fragua arde como un juramento y una lucha se teje entre llamas.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ppt_w+.3"/>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animEffect transition="in" filter="fade">
                                      <p:cBhvr>
                                        <p:cTn id="9" dur="5000"/>
                                        <p:tgtEl>
                                          <p:spTgt spid="5"/>
                                        </p:tgtEl>
                                      </p:cBhvr>
                                    </p:animEffect>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252536" y="-16651"/>
            <a:ext cx="9649072" cy="5714999"/>
          </a:xfrm>
          <a:prstGeom prst="rect">
            <a:avLst/>
          </a:prstGeom>
          <a:noFill/>
          <a:ln w="9525">
            <a:noFill/>
            <a:miter lim="800000"/>
            <a:headEnd/>
            <a:tailEnd/>
          </a:ln>
        </p:spPr>
      </p:pic>
      <p:pic>
        <p:nvPicPr>
          <p:cNvPr id="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252536" y="0"/>
            <a:ext cx="9649072" cy="5714999"/>
          </a:xfrm>
          <a:prstGeom prst="rect">
            <a:avLst/>
          </a:prstGeom>
          <a:noFill/>
          <a:ln w="9525">
            <a:noFill/>
            <a:miter lim="800000"/>
            <a:headEnd/>
            <a:tailEnd/>
          </a:ln>
        </p:spPr>
      </p:pic>
      <p:sp>
        <p:nvSpPr>
          <p:cNvPr id="5" name="4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Tambor de la Libertad resuena sin cesar, como el martillo en el yunque, forjando el espíritu de un pueblo que se niega a morir. ¿Lo escuchas? Es el latido de una tierra que jamás se rendirá, un recuerdo grabado en el alma.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wedge">
                                      <p:cBhvr>
                                        <p:cTn id="10" dur="5000"/>
                                        <p:tgtEl>
                                          <p:spTgt spid="3072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p:cTn id="13" dur="5000" fill="hold"/>
                                        <p:tgtEl>
                                          <p:spTgt spid="30724"/>
                                        </p:tgtEl>
                                        <p:attrNameLst>
                                          <p:attrName>ppt_w</p:attrName>
                                        </p:attrNameLst>
                                      </p:cBhvr>
                                      <p:tavLst>
                                        <p:tav tm="0">
                                          <p:val>
                                            <p:strVal val="#ppt_w+.3"/>
                                          </p:val>
                                        </p:tav>
                                        <p:tav tm="100000">
                                          <p:val>
                                            <p:strVal val="#ppt_w"/>
                                          </p:val>
                                        </p:tav>
                                      </p:tavLst>
                                    </p:anim>
                                    <p:anim calcmode="lin" valueType="num">
                                      <p:cBhvr>
                                        <p:cTn id="14" dur="5000" fill="hold"/>
                                        <p:tgtEl>
                                          <p:spTgt spid="30724"/>
                                        </p:tgtEl>
                                        <p:attrNameLst>
                                          <p:attrName>ppt_h</p:attrName>
                                        </p:attrNameLst>
                                      </p:cBhvr>
                                      <p:tavLst>
                                        <p:tav tm="0">
                                          <p:val>
                                            <p:strVal val="#ppt_h"/>
                                          </p:val>
                                        </p:tav>
                                        <p:tav tm="100000">
                                          <p:val>
                                            <p:strVal val="#ppt_h"/>
                                          </p:val>
                                        </p:tav>
                                      </p:tavLst>
                                    </p:anim>
                                    <p:animEffect transition="in" filter="fade">
                                      <p:cBhvr>
                                        <p:cTn id="15" dur="5000"/>
                                        <p:tgtEl>
                                          <p:spTgt spid="3072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MIS COSAS\DOCUMENTOS ANA\PAISAJES\PLAYAS\384386.jpg"/>
          <p:cNvPicPr>
            <a:picLocks noChangeAspect="1" noChangeArrowheads="1"/>
          </p:cNvPicPr>
          <p:nvPr/>
        </p:nvPicPr>
        <p:blipFill>
          <a:blip r:embed="rId2" cstate="print"/>
          <a:stretch>
            <a:fillRect/>
          </a:stretch>
        </p:blipFill>
        <p:spPr bwMode="auto">
          <a:xfrm>
            <a:off x="0" y="-311570"/>
            <a:ext cx="9144000" cy="6408712"/>
          </a:xfrm>
          <a:prstGeom prst="rect">
            <a:avLst/>
          </a:prstGeom>
          <a:noFill/>
          <a:ln w="9525">
            <a:noFill/>
            <a:miter lim="800000"/>
            <a:headEnd/>
            <a:tailEnd/>
          </a:ln>
        </p:spPr>
      </p:pic>
      <p:pic>
        <p:nvPicPr>
          <p:cNvPr id="6146" name="Picture 2" descr="F:\MIS COSAS\DOCUMENTOS ANA\PAISAJES\PLAYAS\384386.jpg"/>
          <p:cNvPicPr>
            <a:picLocks noChangeAspect="1" noChangeArrowheads="1"/>
          </p:cNvPicPr>
          <p:nvPr/>
        </p:nvPicPr>
        <p:blipFill>
          <a:blip r:embed="rId2" cstate="print"/>
          <a:stretch>
            <a:fillRect/>
          </a:stretch>
        </p:blipFill>
        <p:spPr bwMode="auto">
          <a:xfrm flipH="1">
            <a:off x="0" y="-310852"/>
            <a:ext cx="9144000" cy="6408712"/>
          </a:xfrm>
          <a:prstGeom prst="rect">
            <a:avLst/>
          </a:prstGeom>
          <a:noFill/>
          <a:ln w="9525">
            <a:noFill/>
            <a:miter lim="800000"/>
            <a:headEnd/>
            <a:tailEnd/>
          </a:ln>
        </p:spPr>
      </p:pic>
      <p:sp>
        <p:nvSpPr>
          <p:cNvPr id="4" name="3 CuadroTexto"/>
          <p:cNvSpPr txBox="1"/>
          <p:nvPr/>
        </p:nvSpPr>
        <p:spPr>
          <a:xfrm>
            <a:off x="251520" y="4945732"/>
            <a:ext cx="8568952" cy="646331"/>
          </a:xfrm>
          <a:prstGeom prst="rect">
            <a:avLst/>
          </a:prstGeom>
          <a:noFill/>
        </p:spPr>
        <p:txBody>
          <a:bodyPr wrap="square" rtlCol="0">
            <a:spAutoFit/>
          </a:bodyPr>
          <a:lstStyle/>
          <a:p>
            <a:pPr latinLnBrk="0"/>
            <a:r>
              <a:rPr lang="es-ES" i="1" dirty="0" smtClean="0">
                <a:effectLst>
                  <a:glow rad="101600">
                    <a:srgbClr val="C00000">
                      <a:alpha val="60000"/>
                    </a:srgbClr>
                  </a:glow>
                  <a:outerShdw blurRad="38100" dist="38100" dir="2700000" algn="tl">
                    <a:srgbClr val="000000">
                      <a:alpha val="43137"/>
                    </a:srgbClr>
                  </a:outerShdw>
                </a:effectLst>
              </a:rPr>
              <a:t>Las Banderas de los Batallones: símbolos de unidad. En El Tambor de la Libertad, las banderas ondean como el alma colectiva de nuestros antepasados.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6146"/>
                                        </p:tgtEl>
                                        <p:attrNameLst>
                                          <p:attrName>ppt_w</p:attrName>
                                        </p:attrNameLst>
                                      </p:cBhvr>
                                      <p:tavLst>
                                        <p:tav tm="0">
                                          <p:val>
                                            <p:strVal val="ppt_w"/>
                                          </p:val>
                                        </p:tav>
                                        <p:tav tm="100000">
                                          <p:val>
                                            <p:strVal val="ppt_w+.3"/>
                                          </p:val>
                                        </p:tav>
                                      </p:tavLst>
                                    </p:anim>
                                    <p:anim calcmode="lin" valueType="num">
                                      <p:cBhvr>
                                        <p:cTn id="10" dur="5000"/>
                                        <p:tgtEl>
                                          <p:spTgt spid="6146"/>
                                        </p:tgtEl>
                                        <p:attrNameLst>
                                          <p:attrName>ppt_h</p:attrName>
                                        </p:attrNameLst>
                                      </p:cBhvr>
                                      <p:tavLst>
                                        <p:tav tm="0">
                                          <p:val>
                                            <p:strVal val="ppt_h"/>
                                          </p:val>
                                        </p:tav>
                                        <p:tav tm="100000">
                                          <p:val>
                                            <p:strVal val="ppt_h"/>
                                          </p:val>
                                        </p:tav>
                                      </p:tavLst>
                                    </p:anim>
                                    <p:animEffect transition="out" filter="fade">
                                      <p:cBhvr>
                                        <p:cTn id="11" dur="5000"/>
                                        <p:tgtEl>
                                          <p:spTgt spid="6146"/>
                                        </p:tgtEl>
                                      </p:cBhvr>
                                    </p:animEffect>
                                    <p:set>
                                      <p:cBhvr>
                                        <p:cTn id="12" dur="1" fill="hold">
                                          <p:stCondLst>
                                            <p:cond delay="4999"/>
                                          </p:stCondLst>
                                        </p:cTn>
                                        <p:tgtEl>
                                          <p:spTgt spid="6146"/>
                                        </p:tgtEl>
                                        <p:attrNameLst>
                                          <p:attrName>style.visibility</p:attrName>
                                        </p:attrNameLst>
                                      </p:cBhvr>
                                      <p:to>
                                        <p:strVal val="hidden"/>
                                      </p:to>
                                    </p:set>
                                  </p:childTnLst>
                                </p:cTn>
                              </p:par>
                              <p:par>
                                <p:cTn id="13" presetID="20" presetClass="entr" presetSubtype="0"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5000"/>
                                        <p:tgtEl>
                                          <p:spTgt spid="7"/>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pic>
        <p:nvPicPr>
          <p:cNvPr id="8" name="7 Imagen" descr="3_1.jp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5" name="4 CuadroTexto"/>
          <p:cNvSpPr txBox="1"/>
          <p:nvPr/>
        </p:nvSpPr>
        <p:spPr>
          <a:xfrm>
            <a:off x="971600" y="4873724"/>
            <a:ext cx="71642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una representa a los batallones que, desde distintos rincones del país, se alzaron para defender su tierra con valentía.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ppt_w+.3"/>
                                          </p:val>
                                        </p:tav>
                                        <p:tav tm="100000">
                                          <p:val>
                                            <p:strVal val="#ppt_w"/>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animEffect transition="in" filter="fade">
                                      <p:cBhvr>
                                        <p:cTn id="16" dur="5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0"/>
                                        <p:tgtEl>
                                          <p:spTgt spid="8"/>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tretch>
            <a:fillRect/>
          </a:stretch>
        </p:blipFill>
        <p:spPr bwMode="auto">
          <a:xfrm>
            <a:off x="0" y="-166836"/>
            <a:ext cx="9144000" cy="6120680"/>
          </a:xfrm>
          <a:prstGeom prst="rect">
            <a:avLst/>
          </a:prstGeom>
          <a:noFill/>
          <a:ln w="9525">
            <a:noFill/>
            <a:miter lim="800000"/>
            <a:headEnd/>
            <a:tailEnd/>
          </a:ln>
        </p:spPr>
      </p:pic>
      <p:pic>
        <p:nvPicPr>
          <p:cNvPr id="5" name="4 Imagen" descr="20130204_65816.jpg"/>
          <p:cNvPicPr>
            <a:picLocks noChangeAspect="1"/>
          </p:cNvPicPr>
          <p:nvPr/>
        </p:nvPicPr>
        <p:blipFill>
          <a:blip r:embed="rId2" cstate="print"/>
          <a:stretch>
            <a:fillRect/>
          </a:stretch>
        </p:blipFill>
        <p:spPr bwMode="auto">
          <a:xfrm>
            <a:off x="0" y="-166836"/>
            <a:ext cx="9144000" cy="6120680"/>
          </a:xfrm>
          <a:prstGeom prst="rect">
            <a:avLst/>
          </a:prstGeom>
          <a:noFill/>
          <a:ln w="9525">
            <a:noFill/>
            <a:miter lim="800000"/>
            <a:headEnd/>
            <a:tailEnd/>
          </a:ln>
        </p:spPr>
      </p:pic>
      <p:pic>
        <p:nvPicPr>
          <p:cNvPr id="6" name="5 Imagen" descr="20130204_65816.jpg"/>
          <p:cNvPicPr>
            <a:picLocks noChangeAspect="1"/>
          </p:cNvPicPr>
          <p:nvPr/>
        </p:nvPicPr>
        <p:blipFill>
          <a:blip r:embed="rId2" cstate="print"/>
          <a:stretch>
            <a:fillRect/>
          </a:stretch>
        </p:blipFill>
        <p:spPr bwMode="auto">
          <a:xfrm>
            <a:off x="0" y="-166836"/>
            <a:ext cx="9144000" cy="6120680"/>
          </a:xfrm>
          <a:prstGeom prst="rect">
            <a:avLst/>
          </a:prstGeom>
          <a:noFill/>
          <a:ln w="9525">
            <a:noFill/>
            <a:miter lim="800000"/>
            <a:headEnd/>
            <a:tailEnd/>
          </a:ln>
        </p:spPr>
      </p:pic>
      <p:sp>
        <p:nvSpPr>
          <p:cNvPr id="7" name="6 CuadroTexto"/>
          <p:cNvSpPr txBox="1"/>
          <p:nvPr/>
        </p:nvSpPr>
        <p:spPr>
          <a:xfrm>
            <a:off x="611560"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ellas, destacan enseñas como la del batallón universitario de Toledo, el de Barcelona o el de Murcia. Más que estandartes, son símbolos que nos recuerdan que la historia sigue viva, y que, en tiempos de oscuridad, la unidad fue nuestra mayor fuerza.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5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324544" y="0"/>
            <a:ext cx="9721080" cy="5715000"/>
          </a:xfrm>
          <a:prstGeom prst="rect">
            <a:avLst/>
          </a:prstGeom>
          <a:noFill/>
          <a:ln w="9525">
            <a:noFill/>
            <a:miter lim="800000"/>
            <a:headEnd/>
            <a:tailEnd/>
          </a:ln>
        </p:spPr>
      </p:pic>
      <p:sp>
        <p:nvSpPr>
          <p:cNvPr id="7" name="6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figura del tambor en El Tambor de la Libertad se inspira en una de las leyendas más significativas de la Guerra de la Independencia Española: la del Tambor del Bruch, el joven catalán que, con su redoble, confundió a las tropas francesas y encendió el valor de los guerrilleros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272"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664" y="0"/>
            <a:ext cx="6119812" cy="828675"/>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267744" y="913284"/>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763688" y="1561356"/>
            <a:ext cx="5040610" cy="720725"/>
          </a:xfrm>
          <a:prstGeom prst="rect">
            <a:avLst/>
          </a:prstGeom>
        </p:spPr>
        <p:txBody>
          <a:bodyPr wrap="none" fromWordArt="1">
            <a:prstTxWarp prst="textInflateTop">
              <a:avLst>
                <a:gd name="adj" fmla="val 34795"/>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A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Tierras</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Incógnitas</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907704" y="2281436"/>
            <a:ext cx="5471989" cy="599430"/>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Nuevo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Mundo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907704" y="2785492"/>
            <a:ext cx="4896544" cy="660400"/>
          </a:xfrm>
          <a:prstGeom prst="rect">
            <a:avLst/>
          </a:prstGeom>
        </p:spPr>
        <p:txBody>
          <a:bodyPr wrap="none" fromWordArt="1">
            <a:prstTxWarp prst="textInflateTop">
              <a:avLst>
                <a:gd name="adj" fmla="val 3191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 Pluma y Espada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69641" name="WordArt 9"/>
          <p:cNvSpPr>
            <a:spLocks noChangeArrowheads="1" noChangeShapeType="1" noTextEdit="1"/>
          </p:cNvSpPr>
          <p:nvPr/>
        </p:nvSpPr>
        <p:spPr bwMode="auto">
          <a:xfrm>
            <a:off x="1835696" y="3361556"/>
            <a:ext cx="5616624" cy="720080"/>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9900"/>
                </a:solidFill>
                <a:effectLst>
                  <a:prstShdw prst="shdw17" dist="17961" dir="2700000">
                    <a:srgbClr val="995C00"/>
                  </a:prstShdw>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Carrusel en </a:t>
            </a:r>
            <a:r>
              <a:rPr lang="es-ES" sz="3600" kern="10" dirty="0" err="1"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Zocodover</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endPar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1907704" y="4009628"/>
            <a:ext cx="5184576" cy="720725"/>
          </a:xfrm>
          <a:prstGeom prst="rect">
            <a:avLst/>
          </a:prstGeom>
        </p:spPr>
        <p:txBody>
          <a:bodyPr wrap="none" fromWordArt="1">
            <a:prstTxWarp prst="textInflateTop">
              <a:avLst>
                <a:gd name="adj" fmla="val 34795"/>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El Amor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Enamorado</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9" name="WordArt 6"/>
          <p:cNvSpPr>
            <a:spLocks noChangeArrowheads="1" noChangeShapeType="1" noTextEdit="1"/>
          </p:cNvSpPr>
          <p:nvPr/>
        </p:nvSpPr>
        <p:spPr bwMode="auto">
          <a:xfrm>
            <a:off x="1259632" y="4801716"/>
            <a:ext cx="6696744" cy="648072"/>
          </a:xfrm>
          <a:prstGeom prst="rect">
            <a:avLst/>
          </a:prstGeom>
        </p:spPr>
        <p:txBody>
          <a:bodyPr wrap="none" fromWordArt="1">
            <a:prstTxWarp prst="textCanUp">
              <a:avLst>
                <a:gd name="adj" fmla="val 98311"/>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Nathan</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Stornetta</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Samuel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Pegg</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Martin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Batchelar</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y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Erica</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Sciandrone</a:t>
            </a:r>
            <a:r>
              <a:rPr lang="es-ES" sz="3600" b="1" kern="10" dirty="0" smtClean="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3" presetClass="entr" presetSubtype="16"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p:cTn id="22" dur="2000" fill="hold"/>
                                        <p:tgtEl>
                                          <p:spTgt spid="62468"/>
                                        </p:tgtEl>
                                        <p:attrNameLst>
                                          <p:attrName>ppt_w</p:attrName>
                                        </p:attrNameLst>
                                      </p:cBhvr>
                                      <p:tavLst>
                                        <p:tav tm="0">
                                          <p:val>
                                            <p:fltVal val="0"/>
                                          </p:val>
                                        </p:tav>
                                        <p:tav tm="100000">
                                          <p:val>
                                            <p:strVal val="#ppt_w"/>
                                          </p:val>
                                        </p:tav>
                                      </p:tavLst>
                                    </p:anim>
                                    <p:anim calcmode="lin" valueType="num">
                                      <p:cBhvr>
                                        <p:cTn id="23" dur="2000" fill="hold"/>
                                        <p:tgtEl>
                                          <p:spTgt spid="62468"/>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p:cTn id="27" dur="2000" fill="hold"/>
                                        <p:tgtEl>
                                          <p:spTgt spid="62469"/>
                                        </p:tgtEl>
                                        <p:attrNameLst>
                                          <p:attrName>ppt_w</p:attrName>
                                        </p:attrNameLst>
                                      </p:cBhvr>
                                      <p:tavLst>
                                        <p:tav tm="0">
                                          <p:val>
                                            <p:fltVal val="0"/>
                                          </p:val>
                                        </p:tav>
                                        <p:tav tm="100000">
                                          <p:val>
                                            <p:strVal val="#ppt_w"/>
                                          </p:val>
                                        </p:tav>
                                      </p:tavLst>
                                    </p:anim>
                                    <p:anim calcmode="lin" valueType="num">
                                      <p:cBhvr>
                                        <p:cTn id="28" dur="2000" fill="hold"/>
                                        <p:tgtEl>
                                          <p:spTgt spid="62469"/>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23" presetClass="entr" presetSubtype="16" fill="hold" nodeType="afterEffect">
                                  <p:stCondLst>
                                    <p:cond delay="500"/>
                                  </p:stCondLst>
                                  <p:childTnLst>
                                    <p:set>
                                      <p:cBhvr>
                                        <p:cTn id="36" dur="1" fill="hold">
                                          <p:stCondLst>
                                            <p:cond delay="0"/>
                                          </p:stCondLst>
                                        </p:cTn>
                                        <p:tgtEl>
                                          <p:spTgt spid="69641"/>
                                        </p:tgtEl>
                                        <p:attrNameLst>
                                          <p:attrName>style.visibility</p:attrName>
                                        </p:attrNameLst>
                                      </p:cBhvr>
                                      <p:to>
                                        <p:strVal val="visible"/>
                                      </p:to>
                                    </p:set>
                                    <p:anim calcmode="lin" valueType="num">
                                      <p:cBhvr>
                                        <p:cTn id="37" dur="2000" fill="hold"/>
                                        <p:tgtEl>
                                          <p:spTgt spid="69641"/>
                                        </p:tgtEl>
                                        <p:attrNameLst>
                                          <p:attrName>ppt_w</p:attrName>
                                        </p:attrNameLst>
                                      </p:cBhvr>
                                      <p:tavLst>
                                        <p:tav tm="0">
                                          <p:val>
                                            <p:fltVal val="0"/>
                                          </p:val>
                                        </p:tav>
                                        <p:tav tm="100000">
                                          <p:val>
                                            <p:strVal val="#ppt_w"/>
                                          </p:val>
                                        </p:tav>
                                      </p:tavLst>
                                    </p:anim>
                                    <p:anim calcmode="lin" valueType="num">
                                      <p:cBhvr>
                                        <p:cTn id="38" dur="2000" fill="hold"/>
                                        <p:tgtEl>
                                          <p:spTgt spid="69641"/>
                                        </p:tgtEl>
                                        <p:attrNameLst>
                                          <p:attrName>ppt_h</p:attrName>
                                        </p:attrNameLst>
                                      </p:cBhvr>
                                      <p:tavLst>
                                        <p:tav tm="0">
                                          <p:val>
                                            <p:fltVal val="0"/>
                                          </p:val>
                                        </p:tav>
                                        <p:tav tm="100000">
                                          <p:val>
                                            <p:strVal val="#ppt_h"/>
                                          </p:val>
                                        </p:tav>
                                      </p:tavLst>
                                    </p:anim>
                                  </p:childTnLst>
                                </p:cTn>
                              </p:par>
                            </p:childTnLst>
                          </p:cTn>
                        </p:par>
                        <p:par>
                          <p:cTn id="39" fill="hold">
                            <p:stCondLst>
                              <p:cond delay="14500"/>
                            </p:stCondLst>
                            <p:childTnLst>
                              <p:par>
                                <p:cTn id="40" presetID="23" presetClass="entr" presetSubtype="16" fill="hold" nodeType="afterEffect">
                                  <p:stCondLst>
                                    <p:cond delay="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fltVal val="0"/>
                                          </p:val>
                                        </p:tav>
                                        <p:tav tm="100000">
                                          <p:val>
                                            <p:strVal val="#ppt_w"/>
                                          </p:val>
                                        </p:tav>
                                      </p:tavLst>
                                    </p:anim>
                                    <p:anim calcmode="lin" valueType="num">
                                      <p:cBhvr>
                                        <p:cTn id="43" dur="2000" fill="hold"/>
                                        <p:tgtEl>
                                          <p:spTgt spid="8"/>
                                        </p:tgtEl>
                                        <p:attrNameLst>
                                          <p:attrName>ppt_h</p:attrName>
                                        </p:attrNameLst>
                                      </p:cBhvr>
                                      <p:tavLst>
                                        <p:tav tm="0">
                                          <p:val>
                                            <p:fltVal val="0"/>
                                          </p:val>
                                        </p:tav>
                                        <p:tav tm="100000">
                                          <p:val>
                                            <p:strVal val="#ppt_h"/>
                                          </p:val>
                                        </p:tav>
                                      </p:tavLst>
                                    </p:anim>
                                  </p:childTnLst>
                                </p:cTn>
                              </p:par>
                            </p:childTnLst>
                          </p:cTn>
                        </p:par>
                        <p:par>
                          <p:cTn id="44" fill="hold">
                            <p:stCondLst>
                              <p:cond delay="17000"/>
                            </p:stCondLst>
                            <p:childTnLst>
                              <p:par>
                                <p:cTn id="45" presetID="56" presetClass="entr" presetSubtype="0" fill="hold" grpId="0" nodeType="afterEffect">
                                  <p:stCondLst>
                                    <p:cond delay="1000"/>
                                  </p:stCondLst>
                                  <p:iterate type="lt">
                                    <p:tmPct val="10000"/>
                                  </p:iterate>
                                  <p:childTnLst>
                                    <p:set>
                                      <p:cBhvr>
                                        <p:cTn id="46" dur="1" fill="hold">
                                          <p:stCondLst>
                                            <p:cond delay="0"/>
                                          </p:stCondLst>
                                        </p:cTn>
                                        <p:tgtEl>
                                          <p:spTgt spid="9"/>
                                        </p:tgtEl>
                                        <p:attrNameLst>
                                          <p:attrName>style.visibility</p:attrName>
                                        </p:attrNameLst>
                                      </p:cBhvr>
                                      <p:to>
                                        <p:strVal val="visible"/>
                                      </p:to>
                                    </p:set>
                                    <p:anim by="(-#ppt_w*2)" calcmode="lin" valueType="num">
                                      <p:cBhvr rctx="PPT">
                                        <p:cTn id="47" dur="500" autoRev="1" fill="hold">
                                          <p:stCondLst>
                                            <p:cond delay="0"/>
                                          </p:stCondLst>
                                        </p:cTn>
                                        <p:tgtEl>
                                          <p:spTgt spid="9"/>
                                        </p:tgtEl>
                                        <p:attrNameLst>
                                          <p:attrName>ppt_w</p:attrName>
                                        </p:attrNameLst>
                                      </p:cBhvr>
                                    </p:anim>
                                    <p:anim by="(#ppt_w*0.50)" calcmode="lin" valueType="num">
                                      <p:cBhvr>
                                        <p:cTn id="48" dur="500" decel="50000" autoRev="1" fill="hold">
                                          <p:stCondLst>
                                            <p:cond delay="0"/>
                                          </p:stCondLst>
                                        </p:cTn>
                                        <p:tgtEl>
                                          <p:spTgt spid="9"/>
                                        </p:tgtEl>
                                        <p:attrNameLst>
                                          <p:attrName>ppt_x</p:attrName>
                                        </p:attrNameLst>
                                      </p:cBhvr>
                                    </p:anim>
                                    <p:anim from="(-#ppt_h/2)" to="(#ppt_y)" calcmode="lin" valueType="num">
                                      <p:cBhvr>
                                        <p:cTn id="49" dur="1000" fill="hold">
                                          <p:stCondLst>
                                            <p:cond delay="0"/>
                                          </p:stCondLst>
                                        </p:cTn>
                                        <p:tgtEl>
                                          <p:spTgt spid="9"/>
                                        </p:tgtEl>
                                        <p:attrNameLst>
                                          <p:attrName>ppt_y</p:attrName>
                                        </p:attrNameLst>
                                      </p:cBhvr>
                                    </p:anim>
                                    <p:animRot by="21600000">
                                      <p:cBhvr>
                                        <p:cTn id="50" dur="1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56639317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5327</TotalTime>
  <Words>3155</Words>
  <Application>Microsoft Office PowerPoint</Application>
  <PresentationFormat>Presentación en pantalla (16:10)</PresentationFormat>
  <Paragraphs>89</Paragraphs>
  <Slides>66</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66</vt:i4>
      </vt:variant>
    </vt:vector>
  </HeadingPairs>
  <TitlesOfParts>
    <vt:vector size="75"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402</cp:revision>
  <dcterms:created xsi:type="dcterms:W3CDTF">2013-09-24T23:00:48Z</dcterms:created>
  <dcterms:modified xsi:type="dcterms:W3CDTF">2025-08-02T22:13:29Z</dcterms:modified>
</cp:coreProperties>
</file>