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78" r:id="rId3"/>
    <p:sldId id="379" r:id="rId4"/>
    <p:sldId id="376" r:id="rId5"/>
    <p:sldId id="256" r:id="rId6"/>
    <p:sldId id="257" r:id="rId7"/>
    <p:sldId id="258" r:id="rId8"/>
    <p:sldId id="260" r:id="rId9"/>
    <p:sldId id="261" r:id="rId10"/>
    <p:sldId id="262" r:id="rId11"/>
    <p:sldId id="263" r:id="rId12"/>
    <p:sldId id="264" r:id="rId13"/>
    <p:sldId id="265" r:id="rId14"/>
    <p:sldId id="266" r:id="rId15"/>
    <p:sldId id="267" r:id="rId16"/>
    <p:sldId id="268" r:id="rId17"/>
    <p:sldId id="271" r:id="rId18"/>
    <p:sldId id="272" r:id="rId19"/>
    <p:sldId id="273" r:id="rId20"/>
    <p:sldId id="274" r:id="rId21"/>
    <p:sldId id="281" r:id="rId22"/>
    <p:sldId id="279" r:id="rId23"/>
    <p:sldId id="278" r:id="rId24"/>
    <p:sldId id="277" r:id="rId25"/>
    <p:sldId id="276" r:id="rId26"/>
    <p:sldId id="275" r:id="rId27"/>
    <p:sldId id="308" r:id="rId28"/>
    <p:sldId id="307" r:id="rId29"/>
    <p:sldId id="306" r:id="rId30"/>
    <p:sldId id="302" r:id="rId31"/>
    <p:sldId id="300" r:id="rId32"/>
    <p:sldId id="299" r:id="rId33"/>
    <p:sldId id="298" r:id="rId34"/>
    <p:sldId id="297" r:id="rId35"/>
    <p:sldId id="296" r:id="rId36"/>
    <p:sldId id="295" r:id="rId37"/>
    <p:sldId id="294" r:id="rId38"/>
    <p:sldId id="293" r:id="rId39"/>
    <p:sldId id="292" r:id="rId40"/>
    <p:sldId id="291" r:id="rId41"/>
    <p:sldId id="290" r:id="rId42"/>
    <p:sldId id="288" r:id="rId43"/>
    <p:sldId id="287" r:id="rId44"/>
    <p:sldId id="286" r:id="rId45"/>
    <p:sldId id="284" r:id="rId46"/>
    <p:sldId id="283" r:id="rId47"/>
    <p:sldId id="282" r:id="rId48"/>
    <p:sldId id="373" r:id="rId49"/>
    <p:sldId id="372" r:id="rId50"/>
    <p:sldId id="377" r:id="rId51"/>
    <p:sldId id="380" r:id="rId52"/>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AES" cryptAlgorithmClass="hash" cryptAlgorithmType="typeAny" cryptAlgorithmSid="14" spinCount="100000" saltData="KsKQd1K8m3jdv5zxc231Vw==" hashData="v9GP3lvVQtnXpnjkU+QmQVii8gcYWvYi07K5pfM9sT9pDy416dzwCv9SZixS7H7u011DdsfVPEQVMCgZVI7tIQ=="/>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403" autoAdjust="0"/>
    <p:restoredTop sz="94660"/>
  </p:normalViewPr>
  <p:slideViewPr>
    <p:cSldViewPr>
      <p:cViewPr>
        <p:scale>
          <a:sx n="60" d="100"/>
          <a:sy n="60" d="100"/>
        </p:scale>
        <p:origin x="629" y="365"/>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1C5C12F8-15E2-41D3-BD80-292A93C387EE}" type="datetimeFigureOut">
              <a:rPr lang="es-ES"/>
              <a:pPr>
                <a:defRPr/>
              </a:pPr>
              <a:t>10/06/2025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1D216A9-57C7-42C8-AC73-EEB57082C8C0}" type="slidenum">
              <a:rPr lang="es-ES"/>
              <a:pPr>
                <a:defRPr/>
              </a:pPr>
              <a:t>‹Nº›</a:t>
            </a:fld>
            <a:endParaRPr lang="es-ES"/>
          </a:p>
        </p:txBody>
      </p:sp>
    </p:spTree>
  </p:cSld>
  <p:clrMapOvr>
    <a:masterClrMapping/>
  </p:clrMapOvr>
  <p:transition advTm="8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D700CCE-E617-40F7-9B51-785F9B8130EC}" type="datetimeFigureOut">
              <a:rPr lang="es-ES"/>
              <a:pPr>
                <a:defRPr/>
              </a:pPr>
              <a:t>10/06/2025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2A83FFB-3DEB-41EF-A656-D6FCE731B4A3}" type="slidenum">
              <a:rPr lang="es-ES"/>
              <a:pPr>
                <a:defRPr/>
              </a:pPr>
              <a:t>‹Nº›</a:t>
            </a:fld>
            <a:endParaRPr lang="es-ES"/>
          </a:p>
        </p:txBody>
      </p:sp>
    </p:spTree>
  </p:cSld>
  <p:clrMapOvr>
    <a:masterClrMapping/>
  </p:clrMapOvr>
  <p:transition advTm="8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B9E390AB-C0BC-4732-B8F5-09D22E2AEA68}" type="datetimeFigureOut">
              <a:rPr lang="es-ES"/>
              <a:pPr>
                <a:defRPr/>
              </a:pPr>
              <a:t>10/06/2025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955CA64-BAEB-4015-8FF6-5A56675F68AE}" type="slidenum">
              <a:rPr lang="es-ES"/>
              <a:pPr>
                <a:defRPr/>
              </a:pPr>
              <a:t>‹Nº›</a:t>
            </a:fld>
            <a:endParaRPr lang="es-ES"/>
          </a:p>
        </p:txBody>
      </p:sp>
    </p:spTree>
  </p:cSld>
  <p:clrMapOvr>
    <a:masterClrMapping/>
  </p:clrMapOvr>
  <p:transition advTm="8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000125"/>
            <a:ext cx="4038600" cy="282839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000125"/>
            <a:ext cx="4038600" cy="282839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39F2219-BA22-4E29-A02C-2FEFB1317FFA}" type="datetimeFigureOut">
              <a:rPr lang="es-ES"/>
              <a:pPr>
                <a:defRPr/>
              </a:pPr>
              <a:t>10/06/2025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22110EB-485B-4845-B586-0DFC0C526BFE}" type="slidenum">
              <a:rPr lang="es-ES"/>
              <a:pPr>
                <a:defRPr/>
              </a:pPr>
              <a:t>‹Nº›</a:t>
            </a:fld>
            <a:endParaRPr lang="es-ES"/>
          </a:p>
        </p:txBody>
      </p:sp>
    </p:spTree>
  </p:cSld>
  <p:clrMapOvr>
    <a:masterClrMapping/>
  </p:clrMapOvr>
  <p:transition advTm="8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28866"/>
            <a:ext cx="8229600" cy="9525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8F042BF4-04F1-464C-91C3-0F14C9101BC7}" type="datetimeFigureOut">
              <a:rPr lang="es-ES"/>
              <a:pPr>
                <a:defRPr/>
              </a:pPr>
              <a:t>10/06/2025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EF6D52C-05D9-469B-94D5-B0CF482F98FF}" type="slidenum">
              <a:rPr lang="es-ES"/>
              <a:pPr>
                <a:defRPr/>
              </a:pPr>
              <a:t>‹Nº›</a:t>
            </a:fld>
            <a:endParaRPr lang="es-ES"/>
          </a:p>
        </p:txBody>
      </p:sp>
    </p:spTree>
  </p:cSld>
  <p:clrMapOvr>
    <a:masterClrMapping/>
  </p:clrMapOvr>
  <p:transition advTm="8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073E23FC-AB06-41F8-BB7A-2FEEC1F8E84F}" type="datetimeFigureOut">
              <a:rPr lang="es-ES"/>
              <a:pPr>
                <a:defRPr/>
              </a:pPr>
              <a:t>10/06/2025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854C5C3-6777-47DE-8818-77E1A6091ADC}" type="slidenum">
              <a:rPr lang="es-ES"/>
              <a:pPr>
                <a:defRPr/>
              </a:pPr>
              <a:t>‹Nº›</a:t>
            </a:fld>
            <a:endParaRPr lang="es-ES"/>
          </a:p>
        </p:txBody>
      </p:sp>
    </p:spTree>
  </p:cSld>
  <p:clrMapOvr>
    <a:masterClrMapping/>
  </p:clrMapOvr>
  <p:transition advTm="8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ACDA167A-DC1E-47C5-9986-61844E82B624}" type="datetimeFigureOut">
              <a:rPr lang="es-ES"/>
              <a:pPr>
                <a:defRPr/>
              </a:pPr>
              <a:t>10/06/2025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EDDFA34-7EAE-4E6F-A3CC-68028125911A}" type="slidenum">
              <a:rPr lang="es-ES"/>
              <a:pPr>
                <a:defRPr/>
              </a:pPr>
              <a:t>‹Nº›</a:t>
            </a:fld>
            <a:endParaRPr lang="es-ES"/>
          </a:p>
        </p:txBody>
      </p:sp>
    </p:spTree>
  </p:cSld>
  <p:clrMapOvr>
    <a:masterClrMapping/>
  </p:clrMapOvr>
  <p:transition advTm="8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9C778E8-1179-41C7-B434-8D4F5614A736}" type="datetimeFigureOut">
              <a:rPr lang="es-ES"/>
              <a:pPr>
                <a:defRPr/>
              </a:pPr>
              <a:t>10/06/2025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7880511-2FB8-4B6E-9F54-3DE36D22F78E}" type="slidenum">
              <a:rPr lang="es-ES"/>
              <a:pPr>
                <a:defRPr/>
              </a:pPr>
              <a:t>‹Nº›</a:t>
            </a:fld>
            <a:endParaRPr lang="es-ES"/>
          </a:p>
        </p:txBody>
      </p:sp>
    </p:spTree>
  </p:cSld>
  <p:clrMapOvr>
    <a:masterClrMapping/>
  </p:clrMapOvr>
  <p:transition advTm="8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0C7CB5C-731E-4E62-BA72-EFA3401B8698}" type="datetimeFigureOut">
              <a:rPr lang="es-ES"/>
              <a:pPr>
                <a:defRPr/>
              </a:pPr>
              <a:t>10/06/2025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5CF58A-DDEC-41E2-8E90-99874173F4EC}" type="slidenum">
              <a:rPr lang="es-ES"/>
              <a:pPr>
                <a:defRPr/>
              </a:pPr>
              <a:t>‹Nº›</a:t>
            </a:fld>
            <a:endParaRPr lang="es-ES"/>
          </a:p>
        </p:txBody>
      </p:sp>
    </p:spTree>
  </p:cSld>
  <p:clrMapOvr>
    <a:masterClrMapping/>
  </p:clrMapOvr>
  <p:transition advTm="8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A8A43C0-FE3A-4212-BCF6-E25BF1133E0E}" type="datetimeFigureOut">
              <a:rPr lang="es-ES"/>
              <a:pPr>
                <a:defRPr/>
              </a:pPr>
              <a:t>10/06/2025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3671E5E-AF84-45FE-8C50-31D11187B32A}" type="slidenum">
              <a:rPr lang="es-ES"/>
              <a:pPr>
                <a:defRPr/>
              </a:pPr>
              <a:t>‹Nº›</a:t>
            </a:fld>
            <a:endParaRPr lang="es-ES"/>
          </a:p>
        </p:txBody>
      </p:sp>
    </p:spTree>
  </p:cSld>
  <p:clrMapOvr>
    <a:masterClrMapping/>
  </p:clrMapOvr>
  <p:transition advTm="8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71979"/>
            <a:ext cx="2057400" cy="36565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71979"/>
            <a:ext cx="6019800" cy="36565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34EEDAF-CB3E-47E9-9864-B2C6C714C5ED}" type="datetimeFigureOut">
              <a:rPr lang="es-ES"/>
              <a:pPr>
                <a:defRPr/>
              </a:pPr>
              <a:t>10/06/2025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9E1723B-C1AB-4B03-8F87-4D389DB89D99}" type="slidenum">
              <a:rPr lang="es-ES"/>
              <a:pPr>
                <a:defRPr/>
              </a:pPr>
              <a:t>‹Nº›</a:t>
            </a:fld>
            <a:endParaRPr lang="es-ES"/>
          </a:p>
        </p:txBody>
      </p:sp>
    </p:spTree>
  </p:cSld>
  <p:clrMapOvr>
    <a:masterClrMapping/>
  </p:clrMapOvr>
  <p:transition advTm="8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743242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BC503B5E-C801-468C-8560-A39CEACBE9A6}" type="datetimeFigureOut">
              <a:rPr lang="es-ES"/>
              <a:pPr>
                <a:defRPr/>
              </a:pPr>
              <a:t>10/06/2025</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FC9B71F6-F7E3-4F73-85A2-D9C006A4C69F}"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8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extLst>
      <p:ext uri="{BB962C8B-B14F-4D97-AF65-F5344CB8AC3E}">
        <p14:creationId xmlns:p14="http://schemas.microsoft.com/office/powerpoint/2010/main" val="1355905169"/>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bin"/><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puy-du-fou-toledo-portada.jpg"/>
          <p:cNvPicPr>
            <a:picLocks noChangeAspect="1"/>
          </p:cNvPicPr>
          <p:nvPr/>
        </p:nvPicPr>
        <p:blipFill>
          <a:blip r:embed="rId2" cstate="print"/>
          <a:stretch>
            <a:fillRect/>
          </a:stretch>
        </p:blipFill>
        <p:spPr>
          <a:xfrm>
            <a:off x="0" y="0"/>
            <a:ext cx="9144000" cy="5715000"/>
          </a:xfrm>
          <a:prstGeom prst="rect">
            <a:avLst/>
          </a:prstGeom>
        </p:spPr>
      </p:pic>
      <p:sp>
        <p:nvSpPr>
          <p:cNvPr id="10" name="9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043" name="WordArt 3"/>
          <p:cNvSpPr>
            <a:spLocks noChangeArrowheads="1" noChangeShapeType="1" noTextEdit="1"/>
          </p:cNvSpPr>
          <p:nvPr/>
        </p:nvSpPr>
        <p:spPr bwMode="auto">
          <a:xfrm>
            <a:off x="1259632" y="2137420"/>
            <a:ext cx="6480720" cy="1008112"/>
          </a:xfrm>
          <a:prstGeom prst="rect">
            <a:avLst/>
          </a:prstGeom>
        </p:spPr>
        <p:txBody>
          <a:bodyPr wrap="none" fromWordArt="1">
            <a:prstTxWarp prst="textTriangle">
              <a:avLst>
                <a:gd name="adj" fmla="val 33926"/>
              </a:avLst>
            </a:prstTxWarp>
            <a:scene3d>
              <a:camera prst="perspectiveRelaxedModerately"/>
              <a:lightRig rig="legacyNormal3" dir="r"/>
            </a:scene3d>
            <a:sp3d extrusionH="201600" prstMaterial="legacyMatte">
              <a:bevelT h="25400" prst="softRound"/>
              <a:extrusionClr>
                <a:srgbClr val="0066CC"/>
              </a:extrusionClr>
            </a:sp3d>
          </a:bodyPr>
          <a:lstStyle/>
          <a:p>
            <a:pPr algn="ctr" fontAlgn="auto">
              <a:spcBef>
                <a:spcPts val="0"/>
              </a:spcBef>
              <a:spcAft>
                <a:spcPts val="0"/>
              </a:spcAft>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b="1" kern="10" dirty="0" smtClean="0">
                <a:ln w="9525">
                  <a:round/>
                  <a:headEnd/>
                  <a:tailEnd/>
                </a:ln>
                <a:solidFill>
                  <a:srgbClr val="C00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REGRESO A PUY DU FOU </a:t>
            </a:r>
            <a:r>
              <a:rPr lang="es-ES" sz="3600" b="1" kern="10" dirty="0" smtClean="0">
                <a:ln w="9525">
                  <a:round/>
                  <a:headEnd/>
                  <a:tailEnd/>
                </a:ln>
                <a:solidFill>
                  <a:srgbClr val="FFC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   </a:t>
            </a:r>
            <a:endParaRPr lang="es-ES" sz="3600" b="1" kern="10" dirty="0">
              <a:ln w="9525">
                <a:round/>
                <a:headEnd/>
                <a:tailEnd/>
              </a:ln>
              <a:solidFill>
                <a:srgbClr val="FFC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endParaRPr>
          </a:p>
        </p:txBody>
      </p:sp>
      <p:sp>
        <p:nvSpPr>
          <p:cNvPr id="8" name="WordArt 3"/>
          <p:cNvSpPr>
            <a:spLocks noChangeArrowheads="1" noChangeShapeType="1" noTextEdit="1"/>
          </p:cNvSpPr>
          <p:nvPr/>
        </p:nvSpPr>
        <p:spPr bwMode="auto">
          <a:xfrm>
            <a:off x="611560" y="2281436"/>
            <a:ext cx="7848872" cy="936104"/>
          </a:xfrm>
          <a:prstGeom prst="rect">
            <a:avLst/>
          </a:prstGeom>
        </p:spPr>
        <p:txBody>
          <a:bodyPr wrap="none" fromWordArt="1">
            <a:prstTxWarp prst="textTriangle">
              <a:avLst>
                <a:gd name="adj" fmla="val 33926"/>
              </a:avLst>
            </a:prstTxWarp>
            <a:scene3d>
              <a:camera prst="perspectiveRelaxedModerately"/>
              <a:lightRig rig="legacyNormal3" dir="r"/>
            </a:scene3d>
            <a:sp3d extrusionH="201600" prstMaterial="legacyMatte">
              <a:bevelT h="25400" prst="softRound"/>
              <a:extrusionClr>
                <a:srgbClr val="0066CC"/>
              </a:extrusionClr>
            </a:sp3d>
          </a:bodyPr>
          <a:lstStyle/>
          <a:p>
            <a:pPr algn="ctr" fontAlgn="auto">
              <a:spcBef>
                <a:spcPts val="0"/>
              </a:spcBef>
              <a:spcAft>
                <a:spcPts val="0"/>
              </a:spcAft>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b="1" kern="10" dirty="0" smtClean="0">
                <a:ln w="9525">
                  <a:round/>
                  <a:headEnd/>
                  <a:tailEnd/>
                </a:ln>
                <a:solidFill>
                  <a:srgbClr val="FFC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A PLUMA Y ESPADA</a:t>
            </a:r>
            <a:r>
              <a:rPr lang="es-ES" sz="3600" b="1" kern="10" dirty="0" smtClean="0">
                <a:ln w="9525">
                  <a:round/>
                  <a:headEnd/>
                  <a:tailEnd/>
                </a:ln>
                <a:solidFill>
                  <a:srgbClr val="C00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rPr>
              <a:t>  </a:t>
            </a:r>
            <a:endParaRPr lang="es-ES" sz="3600" b="1" kern="10" dirty="0">
              <a:ln w="9525">
                <a:round/>
                <a:headEnd/>
                <a:tailEnd/>
              </a:ln>
              <a:solidFill>
                <a:srgbClr val="C00000"/>
              </a:solidFill>
              <a:effectLst>
                <a:outerShdw blurRad="38100" dist="38100" dir="2700000" algn="tl">
                  <a:srgbClr val="000000">
                    <a:alpha val="43137"/>
                  </a:srgbClr>
                </a:outerShdw>
                <a:reflection blurRad="6350" stA="55000" endA="50" endPos="85000" dir="5400000" sy="-100000" algn="bl" rotWithShape="0"/>
              </a:effectLst>
              <a:latin typeface="Times New Roman"/>
              <a:cs typeface="Times New Roman"/>
            </a:endParaRPr>
          </a:p>
        </p:txBody>
      </p:sp>
      <p:sp>
        <p:nvSpPr>
          <p:cNvPr id="87044" name="WordArt 4"/>
          <p:cNvSpPr>
            <a:spLocks noChangeArrowheads="1" noChangeShapeType="1" noTextEdit="1"/>
          </p:cNvSpPr>
          <p:nvPr/>
        </p:nvSpPr>
        <p:spPr bwMode="auto">
          <a:xfrm>
            <a:off x="539552" y="2209428"/>
            <a:ext cx="7776864" cy="792088"/>
          </a:xfrm>
          <a:prstGeom prst="rect">
            <a:avLst/>
          </a:prstGeom>
        </p:spPr>
        <p:txBody>
          <a:bodyPr wrap="none" fromWordArt="1">
            <a:prstTxWarp prst="textInflate">
              <a:avLst>
                <a:gd name="adj" fmla="val 20000"/>
              </a:avLst>
            </a:prstTxWarp>
            <a:scene3d>
              <a:camera prst="perspectiveAbove"/>
              <a:lightRig rig="threePt" dir="t"/>
            </a:scene3d>
            <a:sp3d extrusionH="57150">
              <a:bevelT w="82550" h="38100" prst="coolSlant"/>
            </a:sp3d>
          </a:bodyPr>
          <a:lstStyle/>
          <a:p>
            <a:pPr algn="ctr" fontAlgn="auto">
              <a:spcBef>
                <a:spcPts val="0"/>
              </a:spcBef>
              <a:spcAft>
                <a:spcPts val="0"/>
              </a:spcAft>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mn-cs"/>
              </a:rPr>
              <a:t> </a:t>
            </a:r>
            <a:r>
              <a:rPr lang="es-ES" sz="3200" b="1" kern="10" dirty="0" smtClean="0">
                <a:ln w="12700">
                  <a:solidFill>
                    <a:srgbClr val="EAEAEA"/>
                  </a:solidFill>
                  <a:round/>
                  <a:headEnd/>
                  <a:tailEnd/>
                </a:ln>
                <a:solidFill>
                  <a:srgbClr val="C00000"/>
                </a:solidFill>
                <a:latin typeface="Arial Black"/>
                <a:cs typeface="+mn-cs"/>
              </a:rPr>
              <a:t>La </a:t>
            </a:r>
            <a:r>
              <a:rPr lang="es-ES" sz="3200" b="1" kern="10" dirty="0" smtClean="0">
                <a:ln w="12700">
                  <a:solidFill>
                    <a:srgbClr val="EAEAEA"/>
                  </a:solidFill>
                  <a:round/>
                  <a:headEnd/>
                  <a:tailEnd/>
                </a:ln>
                <a:solidFill>
                  <a:srgbClr val="C00000"/>
                </a:solidFill>
                <a:effectLst>
                  <a:reflection blurRad="6350" stA="55000" endA="50" endPos="85000" dir="5400000" sy="-100000" algn="bl" rotWithShape="0"/>
                </a:effectLst>
                <a:latin typeface="Arial Black"/>
                <a:cs typeface="+mn-cs"/>
              </a:rPr>
              <a:t>Fotografía es mía</a:t>
            </a:r>
            <a:r>
              <a:rPr lang="es-ES" sz="3200" b="1"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reflection blurRad="6350" stA="55000" endA="50" endPos="85000" dir="5400000" sy="-100000" algn="bl" rotWithShape="0"/>
                </a:effectLst>
                <a:latin typeface="Arial Black"/>
                <a:cs typeface="+mn-cs"/>
              </a:rPr>
              <a:t> y </a:t>
            </a:r>
            <a:r>
              <a:rPr lang="es-ES" sz="3200" b="1" kern="10" dirty="0">
                <a:ln w="12700">
                  <a:solidFill>
                    <a:srgbClr val="EAEAEA"/>
                  </a:solidFill>
                  <a:round/>
                  <a:headEnd/>
                  <a:tailEnd/>
                </a:ln>
                <a:solidFill>
                  <a:srgbClr val="FFC000"/>
                </a:solidFill>
                <a:effectLst>
                  <a:reflection blurRad="6350" stA="55000" endA="50" endPos="85000" dir="5400000" sy="-100000" algn="bl" rotWithShape="0"/>
                </a:effectLst>
                <a:latin typeface="Arial Black"/>
                <a:cs typeface="+mn-cs"/>
              </a:rPr>
              <a:t>Recopilada de la </a:t>
            </a:r>
            <a:r>
              <a:rPr lang="es-ES" sz="3200" b="1" kern="10" dirty="0" smtClean="0">
                <a:ln w="12700">
                  <a:solidFill>
                    <a:srgbClr val="EAEAEA"/>
                  </a:solidFill>
                  <a:round/>
                  <a:headEnd/>
                  <a:tailEnd/>
                </a:ln>
                <a:solidFill>
                  <a:srgbClr val="FFC000"/>
                </a:solidFill>
                <a:effectLst>
                  <a:reflection blurRad="6350" stA="55000" endA="50" endPos="85000" dir="5400000" sy="-100000" algn="bl" rotWithShape="0"/>
                </a:effectLst>
                <a:latin typeface="Arial Black"/>
                <a:cs typeface="+mn-cs"/>
              </a:rPr>
              <a:t>Red  </a:t>
            </a:r>
            <a:endParaRPr lang="es-ES" sz="3200" b="1" kern="10" dirty="0">
              <a:ln w="12700">
                <a:solidFill>
                  <a:srgbClr val="EAEAEA"/>
                </a:solidFill>
                <a:round/>
                <a:headEnd/>
                <a:tailEnd/>
              </a:ln>
              <a:solidFill>
                <a:srgbClr val="FFC000"/>
              </a:solidFill>
              <a:effectLst>
                <a:reflection blurRad="6350" stA="55000" endA="50" endPos="85000" dir="5400000" sy="-100000" algn="bl" rotWithShape="0"/>
              </a:effectLst>
              <a:latin typeface="Arial Black"/>
              <a:cs typeface="+mn-cs"/>
            </a:endParaRPr>
          </a:p>
        </p:txBody>
      </p:sp>
      <p:sp>
        <p:nvSpPr>
          <p:cNvPr id="87045" name="WordArt 5"/>
          <p:cNvSpPr>
            <a:spLocks noChangeArrowheads="1" noChangeShapeType="1" noTextEdit="1"/>
          </p:cNvSpPr>
          <p:nvPr/>
        </p:nvSpPr>
        <p:spPr bwMode="auto">
          <a:xfrm>
            <a:off x="1331640" y="2353444"/>
            <a:ext cx="6336704" cy="697260"/>
          </a:xfrm>
          <a:prstGeom prst="rect">
            <a:avLst/>
          </a:prstGeom>
        </p:spPr>
        <p:txBody>
          <a:bodyPr wrap="none" fromWordArt="1">
            <a:prstTxWarp prst="textFadeUp">
              <a:avLst>
                <a:gd name="adj" fmla="val 5880"/>
              </a:avLst>
            </a:prstTxWarp>
            <a:scene3d>
              <a:camera prst="perspectiveAbove"/>
              <a:lightRig rig="threePt" dir="t"/>
            </a:scene3d>
            <a:sp3d extrusionH="57150">
              <a:bevelT w="82550" h="38100" prst="coolSlant"/>
            </a:sp3d>
          </a:bodyPr>
          <a:lstStyle/>
          <a:p>
            <a:pPr algn="ctr" fontAlgn="auto">
              <a:spcBef>
                <a:spcPts val="0"/>
              </a:spcBef>
              <a:spcAft>
                <a:spcPts val="0"/>
              </a:spcAft>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mn-cs"/>
              </a:rPr>
              <a:t> </a:t>
            </a:r>
            <a:r>
              <a:rPr lang="es-ES" sz="3200" kern="10" dirty="0">
                <a:ln w="12700">
                  <a:solidFill>
                    <a:srgbClr val="B2B2B2"/>
                  </a:solidFill>
                  <a:round/>
                  <a:headEnd/>
                  <a:tailEnd/>
                </a:ln>
                <a:solidFill>
                  <a:srgbClr val="C00000"/>
                </a:solidFill>
                <a:effectLst>
                  <a:outerShdw dist="35921" dir="2700000" sy="50000" rotWithShape="0">
                    <a:srgbClr val="875B0D">
                      <a:alpha val="70000"/>
                    </a:srgbClr>
                  </a:outerShdw>
                  <a:reflection blurRad="6350" stA="55000" endA="50" endPos="85000" dir="5400000" sy="-100000" algn="bl" rotWithShape="0"/>
                </a:effectLst>
                <a:latin typeface="Arial Black"/>
                <a:cs typeface="+mn-cs"/>
              </a:rPr>
              <a:t>Creación y Diseño:</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55000" endA="50" endPos="85000" dir="5400000" sy="-100000" algn="bl" rotWithShape="0"/>
                </a:effectLst>
                <a:latin typeface="Arial Black"/>
                <a:cs typeface="+mn-cs"/>
              </a:rPr>
              <a:t> </a:t>
            </a:r>
          </a:p>
        </p:txBody>
      </p:sp>
      <p:sp>
        <p:nvSpPr>
          <p:cNvPr id="87046" name="WordArt 6"/>
          <p:cNvSpPr>
            <a:spLocks noChangeArrowheads="1" noChangeShapeType="1" noTextEdit="1"/>
          </p:cNvSpPr>
          <p:nvPr/>
        </p:nvSpPr>
        <p:spPr bwMode="auto">
          <a:xfrm>
            <a:off x="1475656" y="2353444"/>
            <a:ext cx="6192688" cy="732840"/>
          </a:xfrm>
          <a:prstGeom prst="rect">
            <a:avLst/>
          </a:prstGeom>
        </p:spPr>
        <p:txBody>
          <a:bodyPr wrap="none" fromWordArt="1">
            <a:prstTxWarp prst="textPlain">
              <a:avLst>
                <a:gd name="adj" fmla="val 50000"/>
              </a:avLst>
            </a:prstTxWarp>
            <a:scene3d>
              <a:camera prst="perspectiveAbove"/>
              <a:lightRig rig="threePt" dir="t"/>
            </a:scene3d>
            <a:sp3d extrusionH="57150">
              <a:bevelT w="82550" h="38100" prst="coolSlant"/>
            </a:sp3d>
          </a:bodyPr>
          <a:lstStyle/>
          <a:p>
            <a:pPr algn="ctr" fontAlgn="auto">
              <a:spcBef>
                <a:spcPts val="0"/>
              </a:spcBef>
              <a:spcAft>
                <a:spcPts val="0"/>
              </a:spcAft>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cs typeface="+mn-cs"/>
              </a:rPr>
              <a:t>  </a:t>
            </a:r>
            <a:r>
              <a:rPr lang="es-ES" sz="3600" b="1" kern="10" dirty="0">
                <a:ln w="9525">
                  <a:noFill/>
                  <a:round/>
                  <a:headEnd/>
                  <a:tailEnd/>
                </a:ln>
                <a:solidFill>
                  <a:srgbClr val="FFC000"/>
                </a:solidFill>
                <a:effectLst>
                  <a:prstShdw prst="shdw17" dist="17961" dir="13500000">
                    <a:srgbClr val="009900"/>
                  </a:prstShdw>
                  <a:reflection blurRad="6350" stA="55000" endA="50" endPos="85000" dir="5400000" sy="-100000" algn="bl" rotWithShape="0"/>
                </a:effectLst>
                <a:latin typeface="High Tower Text"/>
                <a:cs typeface="+mn-cs"/>
              </a:rPr>
              <a:t>V I C E N T E  G A R C Í A  </a:t>
            </a:r>
          </a:p>
        </p:txBody>
      </p:sp>
      <p:sp>
        <p:nvSpPr>
          <p:cNvPr id="87047" name="WordArt 7"/>
          <p:cNvSpPr>
            <a:spLocks noChangeArrowheads="1" noChangeShapeType="1" noTextEdit="1"/>
          </p:cNvSpPr>
          <p:nvPr/>
        </p:nvSpPr>
        <p:spPr bwMode="auto">
          <a:xfrm>
            <a:off x="2123728" y="2209428"/>
            <a:ext cx="4680520" cy="800586"/>
          </a:xfrm>
          <a:prstGeom prst="rect">
            <a:avLst/>
          </a:prstGeom>
        </p:spPr>
        <p:txBody>
          <a:bodyPr wrap="none" fromWordArt="1">
            <a:prstTxWarp prst="textPlain">
              <a:avLst>
                <a:gd name="adj" fmla="val 50000"/>
              </a:avLst>
            </a:prstTxWarp>
            <a:scene3d>
              <a:camera prst="perspectiveAbove"/>
              <a:lightRig rig="threePt" dir="t"/>
            </a:scene3d>
            <a:sp3d extrusionH="57150">
              <a:bevelT w="82550" h="38100" prst="coolSlant"/>
            </a:sp3d>
          </a:bodyPr>
          <a:lstStyle/>
          <a:p>
            <a:pPr algn="ctr" fontAlgn="auto">
              <a:spcBef>
                <a:spcPts val="0"/>
              </a:spcBef>
              <a:spcAft>
                <a:spcPts val="0"/>
              </a:spcAft>
              <a:defRPr/>
            </a:pPr>
            <a:r>
              <a:rPr lang="es-ES" sz="3600" i="1" kern="10" dirty="0">
                <a:ln w="9525">
                  <a:noFill/>
                  <a:round/>
                  <a:headEnd/>
                  <a:tailEnd/>
                </a:ln>
                <a:solidFill>
                  <a:srgbClr val="FFFFFF"/>
                </a:solidFill>
                <a:effectLst>
                  <a:prstShdw prst="shdw17" dist="17961" dir="13500000">
                    <a:srgbClr val="999999"/>
                  </a:prstShdw>
                </a:effectLst>
                <a:latin typeface="High Tower Text"/>
                <a:cs typeface="+mn-cs"/>
              </a:rPr>
              <a:t> </a:t>
            </a:r>
            <a:r>
              <a:rPr lang="es-ES" sz="3600" i="1" kern="10" dirty="0" smtClean="0">
                <a:ln w="9525">
                  <a:noFill/>
                  <a:round/>
                  <a:headEnd/>
                  <a:tailEnd/>
                </a:ln>
                <a:solidFill>
                  <a:srgbClr val="FFFFFF"/>
                </a:solidFill>
                <a:effectLst>
                  <a:prstShdw prst="shdw17" dist="17961" dir="13500000">
                    <a:srgbClr val="999999"/>
                  </a:prstShdw>
                </a:effectLst>
                <a:latin typeface="High Tower Text"/>
                <a:cs typeface="+mn-cs"/>
              </a:rPr>
              <a:t> </a:t>
            </a:r>
            <a:r>
              <a:rPr lang="es-ES" sz="3600" b="1" kern="10" dirty="0" smtClean="0">
                <a:ln w="9525">
                  <a:noFill/>
                  <a:round/>
                  <a:headEnd/>
                  <a:tailEnd/>
                </a:ln>
                <a:solidFill>
                  <a:srgbClr val="C00000"/>
                </a:solidFill>
                <a:effectLst>
                  <a:prstShdw prst="shdw17" dist="17961" dir="13500000">
                    <a:srgbClr val="999999"/>
                  </a:prstShdw>
                  <a:reflection blurRad="6350" stA="55000" endA="50" endPos="85000" dir="5400000" sy="-100000" algn="bl" rotWithShape="0"/>
                </a:effectLst>
                <a:latin typeface="High Tower Text"/>
                <a:cs typeface="+mn-cs"/>
              </a:rPr>
              <a:t>Automático</a:t>
            </a:r>
            <a:r>
              <a:rPr lang="es-ES" sz="3600" b="1" kern="10" dirty="0" smtClean="0">
                <a:ln w="9525">
                  <a:noFill/>
                  <a:round/>
                  <a:headEnd/>
                  <a:tailEnd/>
                </a:ln>
                <a:solidFill>
                  <a:srgbClr val="FFFFFF"/>
                </a:solidFill>
                <a:effectLst>
                  <a:prstShdw prst="shdw17" dist="17961" dir="13500000">
                    <a:srgbClr val="999999"/>
                  </a:prstShdw>
                  <a:reflection blurRad="6350" stA="55000" endA="50" endPos="85000" dir="5400000" sy="-100000" algn="bl" rotWithShape="0"/>
                </a:effectLst>
                <a:latin typeface="High Tower Text"/>
                <a:cs typeface="+mn-cs"/>
              </a:rPr>
              <a:t> </a:t>
            </a:r>
            <a:r>
              <a:rPr lang="es-ES" sz="3600" i="1" kern="10" dirty="0" smtClean="0">
                <a:ln w="9525">
                  <a:noFill/>
                  <a:round/>
                  <a:headEnd/>
                  <a:tailEnd/>
                </a:ln>
                <a:solidFill>
                  <a:srgbClr val="FFFFFF"/>
                </a:solidFill>
                <a:effectLst>
                  <a:prstShdw prst="shdw17" dist="17961" dir="13500000">
                    <a:srgbClr val="999999"/>
                  </a:prstShdw>
                </a:effectLst>
                <a:latin typeface="High Tower Text"/>
                <a:cs typeface="+mn-cs"/>
              </a:rPr>
              <a:t> </a:t>
            </a:r>
            <a:endParaRPr lang="es-ES" sz="3600" i="1" kern="10" dirty="0">
              <a:ln w="9525">
                <a:noFill/>
                <a:round/>
                <a:headEnd/>
                <a:tailEnd/>
              </a:ln>
              <a:solidFill>
                <a:srgbClr val="FFFFFF"/>
              </a:solidFill>
              <a:effectLst>
                <a:prstShdw prst="shdw17" dist="17961" dir="13500000">
                  <a:srgbClr val="999999"/>
                </a:prstShdw>
              </a:effectLst>
              <a:latin typeface="High Tower Text"/>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2250" advTm="45000">
        <p:wipe/>
      </p:transition>
    </mc:Choice>
    <mc:Fallback>
      <p:transition spd="slow" advTm="45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87043"/>
                                        </p:tgtEl>
                                        <p:attrNameLst>
                                          <p:attrName>style.visibility</p:attrName>
                                        </p:attrNameLst>
                                      </p:cBhvr>
                                      <p:to>
                                        <p:strVal val="visible"/>
                                      </p:to>
                                    </p:set>
                                    <p:anim calcmode="lin" valueType="num">
                                      <p:cBhvr>
                                        <p:cTn id="7" dur="3000" fill="hold"/>
                                        <p:tgtEl>
                                          <p:spTgt spid="87043"/>
                                        </p:tgtEl>
                                        <p:attrNameLst>
                                          <p:attrName>ppt_w</p:attrName>
                                        </p:attrNameLst>
                                      </p:cBhvr>
                                      <p:tavLst>
                                        <p:tav tm="0">
                                          <p:val>
                                            <p:fltVal val="0"/>
                                          </p:val>
                                        </p:tav>
                                        <p:tav tm="100000">
                                          <p:val>
                                            <p:strVal val="#ppt_w"/>
                                          </p:val>
                                        </p:tav>
                                      </p:tavLst>
                                    </p:anim>
                                    <p:anim calcmode="lin" valueType="num">
                                      <p:cBhvr>
                                        <p:cTn id="8" dur="3000" fill="hold"/>
                                        <p:tgtEl>
                                          <p:spTgt spid="87043"/>
                                        </p:tgtEl>
                                        <p:attrNameLst>
                                          <p:attrName>ppt_h</p:attrName>
                                        </p:attrNameLst>
                                      </p:cBhvr>
                                      <p:tavLst>
                                        <p:tav tm="0">
                                          <p:val>
                                            <p:fltVal val="0"/>
                                          </p:val>
                                        </p:tav>
                                        <p:tav tm="100000">
                                          <p:val>
                                            <p:strVal val="#ppt_h"/>
                                          </p:val>
                                        </p:tav>
                                      </p:tavLst>
                                    </p:anim>
                                  </p:childTnLst>
                                </p:cTn>
                              </p:par>
                            </p:childTnLst>
                          </p:cTn>
                        </p:par>
                        <p:par>
                          <p:cTn id="9" fill="hold" nodeType="afterGroup">
                            <p:stCondLst>
                              <p:cond delay="3000"/>
                            </p:stCondLst>
                            <p:childTnLst>
                              <p:par>
                                <p:cTn id="10" presetID="23" presetClass="exit" presetSubtype="16" fill="hold" nodeType="afterEffect">
                                  <p:stCondLst>
                                    <p:cond delay="2000"/>
                                  </p:stCondLst>
                                  <p:childTnLst>
                                    <p:anim calcmode="lin" valueType="num">
                                      <p:cBhvr>
                                        <p:cTn id="11" dur="3000"/>
                                        <p:tgtEl>
                                          <p:spTgt spid="87043"/>
                                        </p:tgtEl>
                                        <p:attrNameLst>
                                          <p:attrName>ppt_w</p:attrName>
                                        </p:attrNameLst>
                                      </p:cBhvr>
                                      <p:tavLst>
                                        <p:tav tm="0">
                                          <p:val>
                                            <p:strVal val="ppt_w"/>
                                          </p:val>
                                        </p:tav>
                                        <p:tav tm="100000">
                                          <p:val>
                                            <p:strVal val="4*ppt_w"/>
                                          </p:val>
                                        </p:tav>
                                      </p:tavLst>
                                    </p:anim>
                                    <p:anim calcmode="lin" valueType="num">
                                      <p:cBhvr>
                                        <p:cTn id="12" dur="3000"/>
                                        <p:tgtEl>
                                          <p:spTgt spid="87043"/>
                                        </p:tgtEl>
                                        <p:attrNameLst>
                                          <p:attrName>ppt_h</p:attrName>
                                        </p:attrNameLst>
                                      </p:cBhvr>
                                      <p:tavLst>
                                        <p:tav tm="0">
                                          <p:val>
                                            <p:strVal val="ppt_h"/>
                                          </p:val>
                                        </p:tav>
                                        <p:tav tm="100000">
                                          <p:val>
                                            <p:strVal val="4*ppt_h"/>
                                          </p:val>
                                        </p:tav>
                                      </p:tavLst>
                                    </p:anim>
                                    <p:set>
                                      <p:cBhvr>
                                        <p:cTn id="13" dur="1" fill="hold">
                                          <p:stCondLst>
                                            <p:cond delay="2999"/>
                                          </p:stCondLst>
                                        </p:cTn>
                                        <p:tgtEl>
                                          <p:spTgt spid="87043"/>
                                        </p:tgtEl>
                                        <p:attrNameLst>
                                          <p:attrName>style.visibility</p:attrName>
                                        </p:attrNameLst>
                                      </p:cBhvr>
                                      <p:to>
                                        <p:strVal val="hidden"/>
                                      </p:to>
                                    </p:set>
                                  </p:childTnLst>
                                </p:cTn>
                              </p:par>
                              <p:par>
                                <p:cTn id="14" presetID="52" presetClass="exit" presetSubtype="0" fill="hold" grpId="0" nodeType="withEffect">
                                  <p:stCondLst>
                                    <p:cond delay="2000"/>
                                  </p:stCondLst>
                                  <p:childTnLst>
                                    <p:animScale>
                                      <p:cBhvr>
                                        <p:cTn id="15" dur="3000" accel="50000">
                                          <p:stCondLst>
                                            <p:cond delay="0"/>
                                          </p:stCondLst>
                                        </p:cTn>
                                        <p:tgtEl>
                                          <p:spTgt spid="8704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6" dur="3000" accel="50000">
                                          <p:stCondLst>
                                            <p:cond delay="0"/>
                                          </p:stCondLst>
                                        </p:cTn>
                                        <p:tgtEl>
                                          <p:spTgt spid="87043"/>
                                        </p:tgtEl>
                                        <p:attrNameLst>
                                          <p:attrName>ppt_x</p:attrName>
                                          <p:attrName>ppt_y</p:attrName>
                                        </p:attrNameLst>
                                      </p:cBhvr>
                                    </p:animMotion>
                                    <p:animEffect transition="out" filter="fade">
                                      <p:cBhvr>
                                        <p:cTn id="17" dur="3000"/>
                                        <p:tgtEl>
                                          <p:spTgt spid="87043"/>
                                        </p:tgtEl>
                                      </p:cBhvr>
                                    </p:animEffect>
                                    <p:set>
                                      <p:cBhvr>
                                        <p:cTn id="18" dur="1" fill="hold">
                                          <p:stCondLst>
                                            <p:cond delay="2999"/>
                                          </p:stCondLst>
                                        </p:cTn>
                                        <p:tgtEl>
                                          <p:spTgt spid="87043"/>
                                        </p:tgtEl>
                                        <p:attrNameLst>
                                          <p:attrName>style.visibility</p:attrName>
                                        </p:attrNameLst>
                                      </p:cBhvr>
                                      <p:to>
                                        <p:strVal val="hidden"/>
                                      </p:to>
                                    </p:set>
                                  </p:childTnLst>
                                </p:cTn>
                              </p:par>
                            </p:childTnLst>
                          </p:cTn>
                        </p:par>
                        <p:par>
                          <p:cTn id="19" fill="hold">
                            <p:stCondLst>
                              <p:cond delay="8000"/>
                            </p:stCondLst>
                            <p:childTnLst>
                              <p:par>
                                <p:cTn id="20" presetID="23" presetClass="entr" presetSubtype="16"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11000"/>
                            </p:stCondLst>
                            <p:childTnLst>
                              <p:par>
                                <p:cTn id="25" presetID="23" presetClass="exit" presetSubtype="16" fill="hold" nodeType="afterEffect">
                                  <p:stCondLst>
                                    <p:cond delay="2000"/>
                                  </p:stCondLst>
                                  <p:childTnLst>
                                    <p:anim calcmode="lin" valueType="num">
                                      <p:cBhvr>
                                        <p:cTn id="26" dur="3000"/>
                                        <p:tgtEl>
                                          <p:spTgt spid="8"/>
                                        </p:tgtEl>
                                        <p:attrNameLst>
                                          <p:attrName>ppt_w</p:attrName>
                                        </p:attrNameLst>
                                      </p:cBhvr>
                                      <p:tavLst>
                                        <p:tav tm="0">
                                          <p:val>
                                            <p:strVal val="ppt_w"/>
                                          </p:val>
                                        </p:tav>
                                        <p:tav tm="100000">
                                          <p:val>
                                            <p:strVal val="4*ppt_w"/>
                                          </p:val>
                                        </p:tav>
                                      </p:tavLst>
                                    </p:anim>
                                    <p:anim calcmode="lin" valueType="num">
                                      <p:cBhvr>
                                        <p:cTn id="27" dur="3000"/>
                                        <p:tgtEl>
                                          <p:spTgt spid="8"/>
                                        </p:tgtEl>
                                        <p:attrNameLst>
                                          <p:attrName>ppt_h</p:attrName>
                                        </p:attrNameLst>
                                      </p:cBhvr>
                                      <p:tavLst>
                                        <p:tav tm="0">
                                          <p:val>
                                            <p:strVal val="ppt_h"/>
                                          </p:val>
                                        </p:tav>
                                        <p:tav tm="100000">
                                          <p:val>
                                            <p:strVal val="4*ppt_h"/>
                                          </p:val>
                                        </p:tav>
                                      </p:tavLst>
                                    </p:anim>
                                    <p:set>
                                      <p:cBhvr>
                                        <p:cTn id="28" dur="1" fill="hold">
                                          <p:stCondLst>
                                            <p:cond delay="2999"/>
                                          </p:stCondLst>
                                        </p:cTn>
                                        <p:tgtEl>
                                          <p:spTgt spid="8"/>
                                        </p:tgtEl>
                                        <p:attrNameLst>
                                          <p:attrName>style.visibility</p:attrName>
                                        </p:attrNameLst>
                                      </p:cBhvr>
                                      <p:to>
                                        <p:strVal val="hidden"/>
                                      </p:to>
                                    </p:set>
                                  </p:childTnLst>
                                </p:cTn>
                              </p:par>
                              <p:par>
                                <p:cTn id="29" presetID="52" presetClass="exit" presetSubtype="0" fill="hold" grpId="0" nodeType="withEffect">
                                  <p:stCondLst>
                                    <p:cond delay="2000"/>
                                  </p:stCondLst>
                                  <p:childTnLst>
                                    <p:animScale>
                                      <p:cBhvr>
                                        <p:cTn id="30" dur="3000" accel="50000">
                                          <p:stCondLst>
                                            <p:cond delay="0"/>
                                          </p:stCondLst>
                                        </p:cTn>
                                        <p:tgtEl>
                                          <p:spTgt spid="8"/>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1" dur="3000" accel="50000">
                                          <p:stCondLst>
                                            <p:cond delay="0"/>
                                          </p:stCondLst>
                                        </p:cTn>
                                        <p:tgtEl>
                                          <p:spTgt spid="8"/>
                                        </p:tgtEl>
                                        <p:attrNameLst>
                                          <p:attrName>ppt_x</p:attrName>
                                          <p:attrName>ppt_y</p:attrName>
                                        </p:attrNameLst>
                                      </p:cBhvr>
                                    </p:animMotion>
                                    <p:animEffect transition="out" filter="fade">
                                      <p:cBhvr>
                                        <p:cTn id="32" dur="3000"/>
                                        <p:tgtEl>
                                          <p:spTgt spid="8"/>
                                        </p:tgtEl>
                                      </p:cBhvr>
                                    </p:animEffect>
                                    <p:set>
                                      <p:cBhvr>
                                        <p:cTn id="33" dur="1" fill="hold">
                                          <p:stCondLst>
                                            <p:cond delay="2999"/>
                                          </p:stCondLst>
                                        </p:cTn>
                                        <p:tgtEl>
                                          <p:spTgt spid="8"/>
                                        </p:tgtEl>
                                        <p:attrNameLst>
                                          <p:attrName>style.visibility</p:attrName>
                                        </p:attrNameLst>
                                      </p:cBhvr>
                                      <p:to>
                                        <p:strVal val="hidden"/>
                                      </p:to>
                                    </p:set>
                                  </p:childTnLst>
                                </p:cTn>
                              </p:par>
                            </p:childTnLst>
                          </p:cTn>
                        </p:par>
                        <p:par>
                          <p:cTn id="34" fill="hold">
                            <p:stCondLst>
                              <p:cond delay="16000"/>
                            </p:stCondLst>
                            <p:childTnLst>
                              <p:par>
                                <p:cTn id="35" presetID="23" presetClass="entr" presetSubtype="16" fill="hold" nodeType="afterEffect">
                                  <p:stCondLst>
                                    <p:cond delay="0"/>
                                  </p:stCondLst>
                                  <p:childTnLst>
                                    <p:set>
                                      <p:cBhvr>
                                        <p:cTn id="36" dur="1" fill="hold">
                                          <p:stCondLst>
                                            <p:cond delay="0"/>
                                          </p:stCondLst>
                                        </p:cTn>
                                        <p:tgtEl>
                                          <p:spTgt spid="87044"/>
                                        </p:tgtEl>
                                        <p:attrNameLst>
                                          <p:attrName>style.visibility</p:attrName>
                                        </p:attrNameLst>
                                      </p:cBhvr>
                                      <p:to>
                                        <p:strVal val="visible"/>
                                      </p:to>
                                    </p:set>
                                    <p:anim calcmode="lin" valueType="num">
                                      <p:cBhvr>
                                        <p:cTn id="37" dur="3000" fill="hold"/>
                                        <p:tgtEl>
                                          <p:spTgt spid="87044"/>
                                        </p:tgtEl>
                                        <p:attrNameLst>
                                          <p:attrName>ppt_w</p:attrName>
                                        </p:attrNameLst>
                                      </p:cBhvr>
                                      <p:tavLst>
                                        <p:tav tm="0">
                                          <p:val>
                                            <p:fltVal val="0"/>
                                          </p:val>
                                        </p:tav>
                                        <p:tav tm="100000">
                                          <p:val>
                                            <p:strVal val="#ppt_w"/>
                                          </p:val>
                                        </p:tav>
                                      </p:tavLst>
                                    </p:anim>
                                    <p:anim calcmode="lin" valueType="num">
                                      <p:cBhvr>
                                        <p:cTn id="38" dur="3000" fill="hold"/>
                                        <p:tgtEl>
                                          <p:spTgt spid="87044"/>
                                        </p:tgtEl>
                                        <p:attrNameLst>
                                          <p:attrName>ppt_h</p:attrName>
                                        </p:attrNameLst>
                                      </p:cBhvr>
                                      <p:tavLst>
                                        <p:tav tm="0">
                                          <p:val>
                                            <p:fltVal val="0"/>
                                          </p:val>
                                        </p:tav>
                                        <p:tav tm="100000">
                                          <p:val>
                                            <p:strVal val="#ppt_h"/>
                                          </p:val>
                                        </p:tav>
                                      </p:tavLst>
                                    </p:anim>
                                  </p:childTnLst>
                                </p:cTn>
                              </p:par>
                            </p:childTnLst>
                          </p:cTn>
                        </p:par>
                        <p:par>
                          <p:cTn id="39" fill="hold" nodeType="afterGroup">
                            <p:stCondLst>
                              <p:cond delay="19000"/>
                            </p:stCondLst>
                            <p:childTnLst>
                              <p:par>
                                <p:cTn id="40" presetID="23" presetClass="exit" presetSubtype="16" fill="hold" nodeType="afterEffect">
                                  <p:stCondLst>
                                    <p:cond delay="2000"/>
                                  </p:stCondLst>
                                  <p:childTnLst>
                                    <p:anim calcmode="lin" valueType="num">
                                      <p:cBhvr>
                                        <p:cTn id="41" dur="3000"/>
                                        <p:tgtEl>
                                          <p:spTgt spid="87044"/>
                                        </p:tgtEl>
                                        <p:attrNameLst>
                                          <p:attrName>ppt_w</p:attrName>
                                        </p:attrNameLst>
                                      </p:cBhvr>
                                      <p:tavLst>
                                        <p:tav tm="0">
                                          <p:val>
                                            <p:strVal val="ppt_w"/>
                                          </p:val>
                                        </p:tav>
                                        <p:tav tm="100000">
                                          <p:val>
                                            <p:strVal val="4*ppt_w"/>
                                          </p:val>
                                        </p:tav>
                                      </p:tavLst>
                                    </p:anim>
                                    <p:anim calcmode="lin" valueType="num">
                                      <p:cBhvr>
                                        <p:cTn id="42" dur="3000"/>
                                        <p:tgtEl>
                                          <p:spTgt spid="87044"/>
                                        </p:tgtEl>
                                        <p:attrNameLst>
                                          <p:attrName>ppt_h</p:attrName>
                                        </p:attrNameLst>
                                      </p:cBhvr>
                                      <p:tavLst>
                                        <p:tav tm="0">
                                          <p:val>
                                            <p:strVal val="ppt_h"/>
                                          </p:val>
                                        </p:tav>
                                        <p:tav tm="100000">
                                          <p:val>
                                            <p:strVal val="4*ppt_h"/>
                                          </p:val>
                                        </p:tav>
                                      </p:tavLst>
                                    </p:anim>
                                    <p:set>
                                      <p:cBhvr>
                                        <p:cTn id="43" dur="1" fill="hold">
                                          <p:stCondLst>
                                            <p:cond delay="2999"/>
                                          </p:stCondLst>
                                        </p:cTn>
                                        <p:tgtEl>
                                          <p:spTgt spid="87044"/>
                                        </p:tgtEl>
                                        <p:attrNameLst>
                                          <p:attrName>style.visibility</p:attrName>
                                        </p:attrNameLst>
                                      </p:cBhvr>
                                      <p:to>
                                        <p:strVal val="hidden"/>
                                      </p:to>
                                    </p:set>
                                  </p:childTnLst>
                                </p:cTn>
                              </p:par>
                              <p:par>
                                <p:cTn id="44" presetID="52" presetClass="exit" presetSubtype="0" fill="hold" grpId="0" nodeType="withEffect">
                                  <p:stCondLst>
                                    <p:cond delay="2000"/>
                                  </p:stCondLst>
                                  <p:childTnLst>
                                    <p:animScale>
                                      <p:cBhvr>
                                        <p:cTn id="45" dur="3000" accel="50000">
                                          <p:stCondLst>
                                            <p:cond delay="0"/>
                                          </p:stCondLst>
                                        </p:cTn>
                                        <p:tgtEl>
                                          <p:spTgt spid="8704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46" dur="3000" accel="50000">
                                          <p:stCondLst>
                                            <p:cond delay="0"/>
                                          </p:stCondLst>
                                        </p:cTn>
                                        <p:tgtEl>
                                          <p:spTgt spid="87044"/>
                                        </p:tgtEl>
                                        <p:attrNameLst>
                                          <p:attrName>ppt_x</p:attrName>
                                          <p:attrName>ppt_y</p:attrName>
                                        </p:attrNameLst>
                                      </p:cBhvr>
                                    </p:animMotion>
                                    <p:animEffect transition="out" filter="fade">
                                      <p:cBhvr>
                                        <p:cTn id="47" dur="3000"/>
                                        <p:tgtEl>
                                          <p:spTgt spid="87044"/>
                                        </p:tgtEl>
                                      </p:cBhvr>
                                    </p:animEffect>
                                    <p:set>
                                      <p:cBhvr>
                                        <p:cTn id="48" dur="1" fill="hold">
                                          <p:stCondLst>
                                            <p:cond delay="2999"/>
                                          </p:stCondLst>
                                        </p:cTn>
                                        <p:tgtEl>
                                          <p:spTgt spid="87044"/>
                                        </p:tgtEl>
                                        <p:attrNameLst>
                                          <p:attrName>style.visibility</p:attrName>
                                        </p:attrNameLst>
                                      </p:cBhvr>
                                      <p:to>
                                        <p:strVal val="hidden"/>
                                      </p:to>
                                    </p:set>
                                  </p:childTnLst>
                                </p:cTn>
                              </p:par>
                            </p:childTnLst>
                          </p:cTn>
                        </p:par>
                        <p:par>
                          <p:cTn id="49" fill="hold" nodeType="afterGroup">
                            <p:stCondLst>
                              <p:cond delay="24000"/>
                            </p:stCondLst>
                            <p:childTnLst>
                              <p:par>
                                <p:cTn id="50" presetID="23" presetClass="entr" presetSubtype="16" fill="hold" nodeType="afterEffect">
                                  <p:stCondLst>
                                    <p:cond delay="0"/>
                                  </p:stCondLst>
                                  <p:childTnLst>
                                    <p:set>
                                      <p:cBhvr>
                                        <p:cTn id="51" dur="1" fill="hold">
                                          <p:stCondLst>
                                            <p:cond delay="0"/>
                                          </p:stCondLst>
                                        </p:cTn>
                                        <p:tgtEl>
                                          <p:spTgt spid="87045"/>
                                        </p:tgtEl>
                                        <p:attrNameLst>
                                          <p:attrName>style.visibility</p:attrName>
                                        </p:attrNameLst>
                                      </p:cBhvr>
                                      <p:to>
                                        <p:strVal val="visible"/>
                                      </p:to>
                                    </p:set>
                                    <p:anim calcmode="lin" valueType="num">
                                      <p:cBhvr>
                                        <p:cTn id="52" dur="3000" fill="hold"/>
                                        <p:tgtEl>
                                          <p:spTgt spid="87045"/>
                                        </p:tgtEl>
                                        <p:attrNameLst>
                                          <p:attrName>ppt_w</p:attrName>
                                        </p:attrNameLst>
                                      </p:cBhvr>
                                      <p:tavLst>
                                        <p:tav tm="0">
                                          <p:val>
                                            <p:fltVal val="0"/>
                                          </p:val>
                                        </p:tav>
                                        <p:tav tm="100000">
                                          <p:val>
                                            <p:strVal val="#ppt_w"/>
                                          </p:val>
                                        </p:tav>
                                      </p:tavLst>
                                    </p:anim>
                                    <p:anim calcmode="lin" valueType="num">
                                      <p:cBhvr>
                                        <p:cTn id="53" dur="3000" fill="hold"/>
                                        <p:tgtEl>
                                          <p:spTgt spid="87045"/>
                                        </p:tgtEl>
                                        <p:attrNameLst>
                                          <p:attrName>ppt_h</p:attrName>
                                        </p:attrNameLst>
                                      </p:cBhvr>
                                      <p:tavLst>
                                        <p:tav tm="0">
                                          <p:val>
                                            <p:fltVal val="0"/>
                                          </p:val>
                                        </p:tav>
                                        <p:tav tm="100000">
                                          <p:val>
                                            <p:strVal val="#ppt_h"/>
                                          </p:val>
                                        </p:tav>
                                      </p:tavLst>
                                    </p:anim>
                                  </p:childTnLst>
                                </p:cTn>
                              </p:par>
                            </p:childTnLst>
                          </p:cTn>
                        </p:par>
                        <p:par>
                          <p:cTn id="54" fill="hold" nodeType="afterGroup">
                            <p:stCondLst>
                              <p:cond delay="27000"/>
                            </p:stCondLst>
                            <p:childTnLst>
                              <p:par>
                                <p:cTn id="55" presetID="23" presetClass="exit" presetSubtype="16" fill="hold" nodeType="afterEffect">
                                  <p:stCondLst>
                                    <p:cond delay="2000"/>
                                  </p:stCondLst>
                                  <p:childTnLst>
                                    <p:anim calcmode="lin" valueType="num">
                                      <p:cBhvr>
                                        <p:cTn id="56" dur="3000"/>
                                        <p:tgtEl>
                                          <p:spTgt spid="87045"/>
                                        </p:tgtEl>
                                        <p:attrNameLst>
                                          <p:attrName>ppt_w</p:attrName>
                                        </p:attrNameLst>
                                      </p:cBhvr>
                                      <p:tavLst>
                                        <p:tav tm="0">
                                          <p:val>
                                            <p:strVal val="ppt_w"/>
                                          </p:val>
                                        </p:tav>
                                        <p:tav tm="100000">
                                          <p:val>
                                            <p:strVal val="4*ppt_w"/>
                                          </p:val>
                                        </p:tav>
                                      </p:tavLst>
                                    </p:anim>
                                    <p:anim calcmode="lin" valueType="num">
                                      <p:cBhvr>
                                        <p:cTn id="57" dur="3000"/>
                                        <p:tgtEl>
                                          <p:spTgt spid="87045"/>
                                        </p:tgtEl>
                                        <p:attrNameLst>
                                          <p:attrName>ppt_h</p:attrName>
                                        </p:attrNameLst>
                                      </p:cBhvr>
                                      <p:tavLst>
                                        <p:tav tm="0">
                                          <p:val>
                                            <p:strVal val="ppt_h"/>
                                          </p:val>
                                        </p:tav>
                                        <p:tav tm="100000">
                                          <p:val>
                                            <p:strVal val="4*ppt_h"/>
                                          </p:val>
                                        </p:tav>
                                      </p:tavLst>
                                    </p:anim>
                                    <p:set>
                                      <p:cBhvr>
                                        <p:cTn id="58" dur="1" fill="hold">
                                          <p:stCondLst>
                                            <p:cond delay="2999"/>
                                          </p:stCondLst>
                                        </p:cTn>
                                        <p:tgtEl>
                                          <p:spTgt spid="87045"/>
                                        </p:tgtEl>
                                        <p:attrNameLst>
                                          <p:attrName>style.visibility</p:attrName>
                                        </p:attrNameLst>
                                      </p:cBhvr>
                                      <p:to>
                                        <p:strVal val="hidden"/>
                                      </p:to>
                                    </p:set>
                                  </p:childTnLst>
                                </p:cTn>
                              </p:par>
                              <p:par>
                                <p:cTn id="59" presetID="52" presetClass="exit" presetSubtype="0" fill="hold" grpId="0" nodeType="withEffect">
                                  <p:stCondLst>
                                    <p:cond delay="2000"/>
                                  </p:stCondLst>
                                  <p:childTnLst>
                                    <p:animScale>
                                      <p:cBhvr>
                                        <p:cTn id="60" dur="3000" accel="50000">
                                          <p:stCondLst>
                                            <p:cond delay="0"/>
                                          </p:stCondLst>
                                        </p:cTn>
                                        <p:tgtEl>
                                          <p:spTgt spid="8704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61" dur="3000" accel="50000">
                                          <p:stCondLst>
                                            <p:cond delay="0"/>
                                          </p:stCondLst>
                                        </p:cTn>
                                        <p:tgtEl>
                                          <p:spTgt spid="87045"/>
                                        </p:tgtEl>
                                        <p:attrNameLst>
                                          <p:attrName>ppt_x</p:attrName>
                                          <p:attrName>ppt_y</p:attrName>
                                        </p:attrNameLst>
                                      </p:cBhvr>
                                    </p:animMotion>
                                    <p:animEffect transition="out" filter="fade">
                                      <p:cBhvr>
                                        <p:cTn id="62" dur="3000"/>
                                        <p:tgtEl>
                                          <p:spTgt spid="87045"/>
                                        </p:tgtEl>
                                      </p:cBhvr>
                                    </p:animEffect>
                                    <p:set>
                                      <p:cBhvr>
                                        <p:cTn id="63" dur="1" fill="hold">
                                          <p:stCondLst>
                                            <p:cond delay="2999"/>
                                          </p:stCondLst>
                                        </p:cTn>
                                        <p:tgtEl>
                                          <p:spTgt spid="87045"/>
                                        </p:tgtEl>
                                        <p:attrNameLst>
                                          <p:attrName>style.visibility</p:attrName>
                                        </p:attrNameLst>
                                      </p:cBhvr>
                                      <p:to>
                                        <p:strVal val="hidden"/>
                                      </p:to>
                                    </p:set>
                                  </p:childTnLst>
                                </p:cTn>
                              </p:par>
                            </p:childTnLst>
                          </p:cTn>
                        </p:par>
                        <p:par>
                          <p:cTn id="64" fill="hold">
                            <p:stCondLst>
                              <p:cond delay="32000"/>
                            </p:stCondLst>
                            <p:childTnLst>
                              <p:par>
                                <p:cTn id="65" presetID="23" presetClass="entr" presetSubtype="16" fill="hold" nodeType="afterEffect">
                                  <p:stCondLst>
                                    <p:cond delay="0"/>
                                  </p:stCondLst>
                                  <p:childTnLst>
                                    <p:set>
                                      <p:cBhvr>
                                        <p:cTn id="66" dur="1" fill="hold">
                                          <p:stCondLst>
                                            <p:cond delay="0"/>
                                          </p:stCondLst>
                                        </p:cTn>
                                        <p:tgtEl>
                                          <p:spTgt spid="87046"/>
                                        </p:tgtEl>
                                        <p:attrNameLst>
                                          <p:attrName>style.visibility</p:attrName>
                                        </p:attrNameLst>
                                      </p:cBhvr>
                                      <p:to>
                                        <p:strVal val="visible"/>
                                      </p:to>
                                    </p:set>
                                    <p:anim calcmode="lin" valueType="num">
                                      <p:cBhvr>
                                        <p:cTn id="67" dur="3000" fill="hold"/>
                                        <p:tgtEl>
                                          <p:spTgt spid="87046"/>
                                        </p:tgtEl>
                                        <p:attrNameLst>
                                          <p:attrName>ppt_w</p:attrName>
                                        </p:attrNameLst>
                                      </p:cBhvr>
                                      <p:tavLst>
                                        <p:tav tm="0">
                                          <p:val>
                                            <p:fltVal val="0"/>
                                          </p:val>
                                        </p:tav>
                                        <p:tav tm="100000">
                                          <p:val>
                                            <p:strVal val="#ppt_w"/>
                                          </p:val>
                                        </p:tav>
                                      </p:tavLst>
                                    </p:anim>
                                    <p:anim calcmode="lin" valueType="num">
                                      <p:cBhvr>
                                        <p:cTn id="68" dur="3000" fill="hold"/>
                                        <p:tgtEl>
                                          <p:spTgt spid="87046"/>
                                        </p:tgtEl>
                                        <p:attrNameLst>
                                          <p:attrName>ppt_h</p:attrName>
                                        </p:attrNameLst>
                                      </p:cBhvr>
                                      <p:tavLst>
                                        <p:tav tm="0">
                                          <p:val>
                                            <p:fltVal val="0"/>
                                          </p:val>
                                        </p:tav>
                                        <p:tav tm="100000">
                                          <p:val>
                                            <p:strVal val="#ppt_h"/>
                                          </p:val>
                                        </p:tav>
                                      </p:tavLst>
                                    </p:anim>
                                  </p:childTnLst>
                                </p:cTn>
                              </p:par>
                            </p:childTnLst>
                          </p:cTn>
                        </p:par>
                        <p:par>
                          <p:cTn id="69" fill="hold" nodeType="afterGroup">
                            <p:stCondLst>
                              <p:cond delay="35000"/>
                            </p:stCondLst>
                            <p:childTnLst>
                              <p:par>
                                <p:cTn id="70" presetID="23" presetClass="exit" presetSubtype="16" fill="hold" nodeType="afterEffect">
                                  <p:stCondLst>
                                    <p:cond delay="2000"/>
                                  </p:stCondLst>
                                  <p:childTnLst>
                                    <p:anim calcmode="lin" valueType="num">
                                      <p:cBhvr>
                                        <p:cTn id="71" dur="3000"/>
                                        <p:tgtEl>
                                          <p:spTgt spid="87046"/>
                                        </p:tgtEl>
                                        <p:attrNameLst>
                                          <p:attrName>ppt_w</p:attrName>
                                        </p:attrNameLst>
                                      </p:cBhvr>
                                      <p:tavLst>
                                        <p:tav tm="0">
                                          <p:val>
                                            <p:strVal val="ppt_w"/>
                                          </p:val>
                                        </p:tav>
                                        <p:tav tm="100000">
                                          <p:val>
                                            <p:strVal val="4*ppt_w"/>
                                          </p:val>
                                        </p:tav>
                                      </p:tavLst>
                                    </p:anim>
                                    <p:anim calcmode="lin" valueType="num">
                                      <p:cBhvr>
                                        <p:cTn id="72" dur="3000"/>
                                        <p:tgtEl>
                                          <p:spTgt spid="87046"/>
                                        </p:tgtEl>
                                        <p:attrNameLst>
                                          <p:attrName>ppt_h</p:attrName>
                                        </p:attrNameLst>
                                      </p:cBhvr>
                                      <p:tavLst>
                                        <p:tav tm="0">
                                          <p:val>
                                            <p:strVal val="ppt_h"/>
                                          </p:val>
                                        </p:tav>
                                        <p:tav tm="100000">
                                          <p:val>
                                            <p:strVal val="4*ppt_h"/>
                                          </p:val>
                                        </p:tav>
                                      </p:tavLst>
                                    </p:anim>
                                    <p:set>
                                      <p:cBhvr>
                                        <p:cTn id="73" dur="1" fill="hold">
                                          <p:stCondLst>
                                            <p:cond delay="2999"/>
                                          </p:stCondLst>
                                        </p:cTn>
                                        <p:tgtEl>
                                          <p:spTgt spid="87046"/>
                                        </p:tgtEl>
                                        <p:attrNameLst>
                                          <p:attrName>style.visibility</p:attrName>
                                        </p:attrNameLst>
                                      </p:cBhvr>
                                      <p:to>
                                        <p:strVal val="hidden"/>
                                      </p:to>
                                    </p:set>
                                  </p:childTnLst>
                                </p:cTn>
                              </p:par>
                              <p:par>
                                <p:cTn id="74" presetID="52" presetClass="exit" presetSubtype="0" fill="hold" grpId="0" nodeType="withEffect">
                                  <p:stCondLst>
                                    <p:cond delay="2000"/>
                                  </p:stCondLst>
                                  <p:childTnLst>
                                    <p:animScale>
                                      <p:cBhvr>
                                        <p:cTn id="75" dur="3000" accel="50000">
                                          <p:stCondLst>
                                            <p:cond delay="0"/>
                                          </p:stCondLst>
                                        </p:cTn>
                                        <p:tgtEl>
                                          <p:spTgt spid="87046"/>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76" dur="3000" accel="50000">
                                          <p:stCondLst>
                                            <p:cond delay="0"/>
                                          </p:stCondLst>
                                        </p:cTn>
                                        <p:tgtEl>
                                          <p:spTgt spid="87046"/>
                                        </p:tgtEl>
                                        <p:attrNameLst>
                                          <p:attrName>ppt_x</p:attrName>
                                          <p:attrName>ppt_y</p:attrName>
                                        </p:attrNameLst>
                                      </p:cBhvr>
                                    </p:animMotion>
                                    <p:animEffect transition="out" filter="fade">
                                      <p:cBhvr>
                                        <p:cTn id="77" dur="3000"/>
                                        <p:tgtEl>
                                          <p:spTgt spid="87046"/>
                                        </p:tgtEl>
                                      </p:cBhvr>
                                    </p:animEffect>
                                    <p:set>
                                      <p:cBhvr>
                                        <p:cTn id="78" dur="1" fill="hold">
                                          <p:stCondLst>
                                            <p:cond delay="2999"/>
                                          </p:stCondLst>
                                        </p:cTn>
                                        <p:tgtEl>
                                          <p:spTgt spid="87046"/>
                                        </p:tgtEl>
                                        <p:attrNameLst>
                                          <p:attrName>style.visibility</p:attrName>
                                        </p:attrNameLst>
                                      </p:cBhvr>
                                      <p:to>
                                        <p:strVal val="hidden"/>
                                      </p:to>
                                    </p:set>
                                  </p:childTnLst>
                                </p:cTn>
                              </p:par>
                            </p:childTnLst>
                          </p:cTn>
                        </p:par>
                        <p:par>
                          <p:cTn id="79" fill="hold">
                            <p:stCondLst>
                              <p:cond delay="40000"/>
                            </p:stCondLst>
                            <p:childTnLst>
                              <p:par>
                                <p:cTn id="80" presetID="23" presetClass="entr" presetSubtype="16" repeatCount="3000" fill="hold" nodeType="afterEffect">
                                  <p:stCondLst>
                                    <p:cond delay="0"/>
                                  </p:stCondLst>
                                  <p:childTnLst>
                                    <p:set>
                                      <p:cBhvr>
                                        <p:cTn id="81" dur="1" fill="hold">
                                          <p:stCondLst>
                                            <p:cond delay="0"/>
                                          </p:stCondLst>
                                        </p:cTn>
                                        <p:tgtEl>
                                          <p:spTgt spid="87047"/>
                                        </p:tgtEl>
                                        <p:attrNameLst>
                                          <p:attrName>style.visibility</p:attrName>
                                        </p:attrNameLst>
                                      </p:cBhvr>
                                      <p:to>
                                        <p:strVal val="visible"/>
                                      </p:to>
                                    </p:set>
                                    <p:anim calcmode="lin" valueType="num">
                                      <p:cBhvr>
                                        <p:cTn id="82" dur="1000" fill="hold"/>
                                        <p:tgtEl>
                                          <p:spTgt spid="87047"/>
                                        </p:tgtEl>
                                        <p:attrNameLst>
                                          <p:attrName>ppt_w</p:attrName>
                                        </p:attrNameLst>
                                      </p:cBhvr>
                                      <p:tavLst>
                                        <p:tav tm="0">
                                          <p:val>
                                            <p:fltVal val="0"/>
                                          </p:val>
                                        </p:tav>
                                        <p:tav tm="100000">
                                          <p:val>
                                            <p:strVal val="#ppt_w"/>
                                          </p:val>
                                        </p:tav>
                                      </p:tavLst>
                                    </p:anim>
                                    <p:anim calcmode="lin" valueType="num">
                                      <p:cBhvr>
                                        <p:cTn id="83" dur="1000" fill="hold"/>
                                        <p:tgtEl>
                                          <p:spTgt spid="87047"/>
                                        </p:tgtEl>
                                        <p:attrNameLst>
                                          <p:attrName>ppt_h</p:attrName>
                                        </p:attrNameLst>
                                      </p:cBhvr>
                                      <p:tavLst>
                                        <p:tav tm="0">
                                          <p:val>
                                            <p:fltVal val="0"/>
                                          </p:val>
                                        </p:tav>
                                        <p:tav tm="100000">
                                          <p:val>
                                            <p:strVal val="#ppt_h"/>
                                          </p:val>
                                        </p:tav>
                                      </p:tavLst>
                                    </p:anim>
                                  </p:childTnLst>
                                </p:cTn>
                              </p:par>
                            </p:childTnLst>
                          </p:cTn>
                        </p:par>
                        <p:par>
                          <p:cTn id="84" fill="hold">
                            <p:stCondLst>
                              <p:cond delay="43000"/>
                            </p:stCondLst>
                            <p:childTnLst>
                              <p:par>
                                <p:cTn id="85" presetID="52" presetClass="exit" presetSubtype="0" fill="hold" grpId="0" nodeType="afterEffect">
                                  <p:stCondLst>
                                    <p:cond delay="0"/>
                                  </p:stCondLst>
                                  <p:childTnLst>
                                    <p:animScale>
                                      <p:cBhvr>
                                        <p:cTn id="86" dur="3000" accel="50000">
                                          <p:stCondLst>
                                            <p:cond delay="0"/>
                                          </p:stCondLst>
                                        </p:cTn>
                                        <p:tgtEl>
                                          <p:spTgt spid="87047"/>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87" dur="3000" accel="50000">
                                          <p:stCondLst>
                                            <p:cond delay="0"/>
                                          </p:stCondLst>
                                        </p:cTn>
                                        <p:tgtEl>
                                          <p:spTgt spid="87047"/>
                                        </p:tgtEl>
                                        <p:attrNameLst>
                                          <p:attrName>ppt_x</p:attrName>
                                          <p:attrName>ppt_y</p:attrName>
                                        </p:attrNameLst>
                                      </p:cBhvr>
                                    </p:animMotion>
                                    <p:animEffect transition="out" filter="fade">
                                      <p:cBhvr>
                                        <p:cTn id="88" dur="3000"/>
                                        <p:tgtEl>
                                          <p:spTgt spid="87047"/>
                                        </p:tgtEl>
                                      </p:cBhvr>
                                    </p:animEffect>
                                    <p:set>
                                      <p:cBhvr>
                                        <p:cTn id="89" dur="1" fill="hold">
                                          <p:stCondLst>
                                            <p:cond delay="2999"/>
                                          </p:stCondLst>
                                        </p:cTn>
                                        <p:tgtEl>
                                          <p:spTgt spid="8704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3" grpId="0"/>
      <p:bldP spid="8" grpId="0"/>
      <p:bldP spid="87044" grpId="0"/>
      <p:bldP spid="87045" grpId="0"/>
      <p:bldP spid="87046" grpId="0"/>
      <p:bldP spid="8704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puy-du-fou-toledo-portada2.jpg"/>
          <p:cNvPicPr>
            <a:picLocks noChangeAspect="1"/>
          </p:cNvPicPr>
          <p:nvPr/>
        </p:nvPicPr>
        <p:blipFill>
          <a:blip r:embed="rId2" cstate="print"/>
          <a:stretch>
            <a:fillRect/>
          </a:stretch>
        </p:blipFill>
        <p:spPr>
          <a:xfrm>
            <a:off x="0" y="0"/>
            <a:ext cx="9144000" cy="5714999"/>
          </a:xfrm>
          <a:prstGeom prst="rect">
            <a:avLst/>
          </a:prstGeom>
        </p:spPr>
      </p:pic>
      <p:sp>
        <p:nvSpPr>
          <p:cNvPr id="7" name="6 Rectángulo"/>
          <p:cNvSpPr/>
          <p:nvPr/>
        </p:nvSpPr>
        <p:spPr>
          <a:xfrm>
            <a:off x="0" y="0"/>
            <a:ext cx="9144000" cy="5715000"/>
          </a:xfrm>
          <a:prstGeom prst="rect">
            <a:avLst/>
          </a:prstGeom>
          <a:solidFill>
            <a:schemeClr val="bg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043608" y="0"/>
            <a:ext cx="7344816" cy="777979"/>
          </a:xfrm>
          <a:prstGeom prst="rect">
            <a:avLst/>
          </a:prstGeom>
          <a:noFill/>
        </p:spPr>
        <p:txBody>
          <a:bodyPr wrap="none" lIns="91440" tIns="45720" rIns="91440" bIns="45720">
            <a:prstTxWarp prst="textInflateTop">
              <a:avLst/>
            </a:prstTxWarp>
            <a:spAutoFit/>
            <a:scene3d>
              <a:camera prst="perspectiveRelaxedModerately"/>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3200" b="1" dirty="0" smtClean="0">
                <a:ln/>
                <a:solidFill>
                  <a:srgbClr val="C00000"/>
                </a:solidFill>
                <a:effectLst>
                  <a:reflection blurRad="6350" stA="60000" endA="900" endPos="58000" dir="5400000" sy="-100000" algn="bl" rotWithShape="0"/>
                </a:effectLst>
              </a:rPr>
              <a:t>  REGRESO A PUY DU FOU – </a:t>
            </a:r>
            <a:r>
              <a:rPr lang="es-ES" sz="3200" b="1" dirty="0" smtClean="0">
                <a:ln/>
                <a:solidFill>
                  <a:srgbClr val="C3A525"/>
                </a:solidFill>
                <a:effectLst>
                  <a:reflection blurRad="6350" stA="60000" endA="900" endPos="58000" dir="5400000" sy="-100000" algn="bl" rotWithShape="0"/>
                </a:effectLst>
              </a:rPr>
              <a:t>A PLUMA Y ESPADA  </a:t>
            </a:r>
            <a:endParaRPr lang="es-ES" sz="3200" b="1" cap="none" spc="0" dirty="0">
              <a:ln/>
              <a:solidFill>
                <a:srgbClr val="C3A525"/>
              </a:solidFill>
              <a:effectLst>
                <a:reflection blurRad="6350" stA="60000" endA="900" endPos="58000" dir="5400000" sy="-100000" algn="bl" rotWithShape="0"/>
              </a:effectLst>
            </a:endParaRPr>
          </a:p>
        </p:txBody>
      </p:sp>
      <p:sp>
        <p:nvSpPr>
          <p:cNvPr id="3" name="2 CuadroTexto"/>
          <p:cNvSpPr txBox="1"/>
          <p:nvPr/>
        </p:nvSpPr>
        <p:spPr>
          <a:xfrm>
            <a:off x="251520" y="913284"/>
            <a:ext cx="8640960" cy="1938992"/>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000" i="1" dirty="0" smtClean="0">
                <a:solidFill>
                  <a:schemeClr val="accent5">
                    <a:lumMod val="20000"/>
                    <a:lumOff val="80000"/>
                  </a:schemeClr>
                </a:solidFill>
                <a:effectLst>
                  <a:outerShdw blurRad="38100" dist="38100" dir="2700000" algn="tl">
                    <a:srgbClr val="000000">
                      <a:alpha val="43137"/>
                    </a:srgbClr>
                  </a:outerShdw>
                </a:effectLst>
                <a:latin typeface="Lucida Calligraphy" pitchFamily="66" charset="0"/>
              </a:rPr>
              <a:t>En lo alto del </a:t>
            </a:r>
            <a:r>
              <a:rPr lang="es-ES" sz="2000" i="1" dirty="0" err="1" smtClean="0">
                <a:solidFill>
                  <a:schemeClr val="accent5">
                    <a:lumMod val="20000"/>
                    <a:lumOff val="80000"/>
                  </a:schemeClr>
                </a:solidFill>
                <a:effectLst>
                  <a:outerShdw blurRad="38100" dist="38100" dir="2700000" algn="tl">
                    <a:srgbClr val="000000">
                      <a:alpha val="43137"/>
                    </a:srgbClr>
                  </a:outerShdw>
                </a:effectLst>
                <a:latin typeface="Lucida Calligraphy" pitchFamily="66" charset="0"/>
              </a:rPr>
              <a:t>ránking</a:t>
            </a:r>
            <a:r>
              <a:rPr lang="es-ES" sz="2000" i="1" dirty="0" smtClean="0">
                <a:solidFill>
                  <a:schemeClr val="accent5">
                    <a:lumMod val="20000"/>
                    <a:lumOff val="80000"/>
                  </a:schemeClr>
                </a:solidFill>
                <a:effectLst>
                  <a:outerShdw blurRad="38100" dist="38100" dir="2700000" algn="tl">
                    <a:srgbClr val="000000">
                      <a:alpha val="43137"/>
                    </a:srgbClr>
                  </a:outerShdw>
                </a:effectLst>
                <a:latin typeface="Lucida Calligraphy" pitchFamily="66" charset="0"/>
              </a:rPr>
              <a:t> de espectáculos diurnos encontramos </a:t>
            </a:r>
            <a:r>
              <a:rPr lang="es-ES" sz="2000" b="1" i="1" dirty="0" smtClean="0">
                <a:solidFill>
                  <a:schemeClr val="accent5">
                    <a:lumMod val="20000"/>
                    <a:lumOff val="80000"/>
                  </a:schemeClr>
                </a:solidFill>
                <a:effectLst>
                  <a:outerShdw blurRad="38100" dist="38100" dir="2700000" algn="tl">
                    <a:srgbClr val="000000">
                      <a:alpha val="43137"/>
                    </a:srgbClr>
                  </a:outerShdw>
                </a:effectLst>
                <a:latin typeface="Lucida Calligraphy" pitchFamily="66" charset="0"/>
              </a:rPr>
              <a:t>A Pluma y Espada,</a:t>
            </a:r>
            <a:r>
              <a:rPr lang="es-ES" sz="2000" i="1" dirty="0" smtClean="0">
                <a:solidFill>
                  <a:schemeClr val="accent5">
                    <a:lumMod val="20000"/>
                    <a:lumOff val="80000"/>
                  </a:schemeClr>
                </a:solidFill>
                <a:effectLst>
                  <a:outerShdw blurRad="38100" dist="38100" dir="2700000" algn="tl">
                    <a:srgbClr val="000000">
                      <a:alpha val="43137"/>
                    </a:srgbClr>
                  </a:outerShdw>
                </a:effectLst>
                <a:latin typeface="Lucida Calligraphy" pitchFamily="66" charset="0"/>
              </a:rPr>
              <a:t> una comedia protagonizada por el escritor y aventurero </a:t>
            </a:r>
            <a:r>
              <a:rPr lang="es-ES" sz="2000" b="1" i="1" dirty="0" smtClean="0">
                <a:solidFill>
                  <a:schemeClr val="accent5">
                    <a:lumMod val="20000"/>
                    <a:lumOff val="80000"/>
                  </a:schemeClr>
                </a:solidFill>
                <a:effectLst>
                  <a:outerShdw blurRad="38100" dist="38100" dir="2700000" algn="tl">
                    <a:srgbClr val="000000">
                      <a:alpha val="43137"/>
                    </a:srgbClr>
                  </a:outerShdw>
                </a:effectLst>
                <a:latin typeface="Lucida Calligraphy" pitchFamily="66" charset="0"/>
              </a:rPr>
              <a:t>Lope de Vega, </a:t>
            </a:r>
            <a:r>
              <a:rPr lang="es-ES" sz="2000" i="1" dirty="0" smtClean="0">
                <a:solidFill>
                  <a:schemeClr val="accent5">
                    <a:lumMod val="20000"/>
                    <a:lumOff val="80000"/>
                  </a:schemeClr>
                </a:solidFill>
                <a:effectLst>
                  <a:outerShdw blurRad="38100" dist="38100" dir="2700000" algn="tl">
                    <a:srgbClr val="000000">
                      <a:alpha val="43137"/>
                    </a:srgbClr>
                  </a:outerShdw>
                </a:effectLst>
                <a:latin typeface="Lucida Calligraphy" pitchFamily="66" charset="0"/>
              </a:rPr>
              <a:t>que se ve implicado en una conspiración urdida por el Corregidor de Toledo. La trama   mezcla humor e insolencia, pero si se sitúa en el segundo lugar de la lista es sobre todo por su excelencia técnica.</a:t>
            </a:r>
            <a:endParaRPr lang="es-ES" sz="2000" i="1" dirty="0">
              <a:solidFill>
                <a:schemeClr val="accent5">
                  <a:lumMod val="20000"/>
                  <a:lumOff val="80000"/>
                </a:schemeClr>
              </a:solidFill>
              <a:effectLst>
                <a:outerShdw blurRad="38100" dist="38100" dir="2700000" algn="tl">
                  <a:srgbClr val="000000">
                    <a:alpha val="43137"/>
                  </a:srgbClr>
                </a:outerShdw>
              </a:effectLst>
              <a:latin typeface="Lucida Calligraphy" pitchFamily="66" charset="0"/>
            </a:endParaRPr>
          </a:p>
        </p:txBody>
      </p:sp>
      <p:sp>
        <p:nvSpPr>
          <p:cNvPr id="5" name="4 CuadroTexto"/>
          <p:cNvSpPr txBox="1"/>
          <p:nvPr/>
        </p:nvSpPr>
        <p:spPr>
          <a:xfrm>
            <a:off x="251520" y="3073524"/>
            <a:ext cx="8568952" cy="2246769"/>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000" i="1" dirty="0" smtClean="0">
                <a:solidFill>
                  <a:schemeClr val="accent5">
                    <a:lumMod val="20000"/>
                    <a:lumOff val="80000"/>
                  </a:schemeClr>
                </a:solidFill>
                <a:effectLst>
                  <a:outerShdw blurRad="38100" dist="38100" dir="2700000" algn="tl">
                    <a:srgbClr val="000000">
                      <a:alpha val="43137"/>
                    </a:srgbClr>
                  </a:outerShdw>
                </a:effectLst>
                <a:latin typeface="Lucida Calligraphy" pitchFamily="66" charset="0"/>
              </a:rPr>
              <a:t>A nivel de puesta en escena, </a:t>
            </a:r>
            <a:r>
              <a:rPr lang="es-ES" sz="2000" b="1" i="1" dirty="0" smtClean="0">
                <a:solidFill>
                  <a:schemeClr val="accent5">
                    <a:lumMod val="20000"/>
                    <a:lumOff val="80000"/>
                  </a:schemeClr>
                </a:solidFill>
                <a:effectLst>
                  <a:outerShdw blurRad="38100" dist="38100" dir="2700000" algn="tl">
                    <a:srgbClr val="000000">
                      <a:alpha val="43137"/>
                    </a:srgbClr>
                  </a:outerShdw>
                </a:effectLst>
                <a:latin typeface="Lucida Calligraphy" pitchFamily="66" charset="0"/>
              </a:rPr>
              <a:t>A Pluma y Espada </a:t>
            </a:r>
            <a:r>
              <a:rPr lang="es-ES" sz="2000" i="1" dirty="0" smtClean="0">
                <a:solidFill>
                  <a:schemeClr val="accent5">
                    <a:lumMod val="20000"/>
                    <a:lumOff val="80000"/>
                  </a:schemeClr>
                </a:solidFill>
                <a:effectLst>
                  <a:outerShdw blurRad="38100" dist="38100" dir="2700000" algn="tl">
                    <a:srgbClr val="000000">
                      <a:alpha val="43137"/>
                    </a:srgbClr>
                  </a:outerShdw>
                </a:effectLst>
                <a:latin typeface="Lucida Calligraphy" pitchFamily="66" charset="0"/>
              </a:rPr>
              <a:t>seguramente supera a cualquier otro espectáculo diurno de </a:t>
            </a:r>
            <a:r>
              <a:rPr lang="es-ES" sz="2000" b="1" i="1" dirty="0" smtClean="0">
                <a:solidFill>
                  <a:schemeClr val="accent5">
                    <a:lumMod val="20000"/>
                    <a:lumOff val="80000"/>
                  </a:schemeClr>
                </a:solidFill>
                <a:effectLst>
                  <a:outerShdw blurRad="38100" dist="38100" dir="2700000" algn="tl">
                    <a:srgbClr val="000000">
                      <a:alpha val="43137"/>
                    </a:srgbClr>
                  </a:outerShdw>
                </a:effectLst>
                <a:latin typeface="Lucida Calligraphy" pitchFamily="66" charset="0"/>
              </a:rPr>
              <a:t>Puy du </a:t>
            </a:r>
            <a:r>
              <a:rPr lang="es-ES" sz="2000" b="1" i="1" dirty="0" err="1" smtClean="0">
                <a:solidFill>
                  <a:schemeClr val="accent5">
                    <a:lumMod val="20000"/>
                    <a:lumOff val="80000"/>
                  </a:schemeClr>
                </a:solidFill>
                <a:effectLst>
                  <a:outerShdw blurRad="38100" dist="38100" dir="2700000" algn="tl">
                    <a:srgbClr val="000000">
                      <a:alpha val="43137"/>
                    </a:srgbClr>
                  </a:outerShdw>
                </a:effectLst>
                <a:latin typeface="Lucida Calligraphy" pitchFamily="66" charset="0"/>
              </a:rPr>
              <a:t>Fou</a:t>
            </a:r>
            <a:r>
              <a:rPr lang="es-ES" sz="2000" b="1" i="1" dirty="0" smtClean="0">
                <a:solidFill>
                  <a:schemeClr val="accent5">
                    <a:lumMod val="20000"/>
                    <a:lumOff val="80000"/>
                  </a:schemeClr>
                </a:solidFill>
                <a:effectLst>
                  <a:outerShdw blurRad="38100" dist="38100" dir="2700000" algn="tl">
                    <a:srgbClr val="000000">
                      <a:alpha val="43137"/>
                    </a:srgbClr>
                  </a:outerShdw>
                </a:effectLst>
                <a:latin typeface="Lucida Calligraphy" pitchFamily="66" charset="0"/>
              </a:rPr>
              <a:t> España,</a:t>
            </a:r>
            <a:r>
              <a:rPr lang="es-ES" sz="2000" i="1" dirty="0" smtClean="0">
                <a:solidFill>
                  <a:schemeClr val="accent5">
                    <a:lumMod val="20000"/>
                    <a:lumOff val="80000"/>
                  </a:schemeClr>
                </a:solidFill>
                <a:effectLst>
                  <a:outerShdw blurRad="38100" dist="38100" dir="2700000" algn="tl">
                    <a:srgbClr val="000000">
                      <a:alpha val="43137"/>
                    </a:srgbClr>
                  </a:outerShdw>
                </a:effectLst>
                <a:latin typeface="Lucida Calligraphy" pitchFamily="66" charset="0"/>
              </a:rPr>
              <a:t> solo por debajo de </a:t>
            </a:r>
            <a:r>
              <a:rPr lang="es-ES" sz="2000" b="1" i="1" dirty="0" smtClean="0">
                <a:solidFill>
                  <a:schemeClr val="accent5">
                    <a:lumMod val="20000"/>
                    <a:lumOff val="80000"/>
                  </a:schemeClr>
                </a:solidFill>
                <a:effectLst>
                  <a:outerShdw blurRad="38100" dist="38100" dir="2700000" algn="tl">
                    <a:srgbClr val="000000">
                      <a:alpha val="43137"/>
                    </a:srgbClr>
                  </a:outerShdw>
                </a:effectLst>
                <a:latin typeface="Lucida Calligraphy" pitchFamily="66" charset="0"/>
              </a:rPr>
              <a:t>El Sueño de Toledo. </a:t>
            </a:r>
            <a:r>
              <a:rPr lang="es-ES" sz="2000" i="1" dirty="0" smtClean="0">
                <a:solidFill>
                  <a:schemeClr val="accent5">
                    <a:lumMod val="20000"/>
                    <a:lumOff val="80000"/>
                  </a:schemeClr>
                </a:solidFill>
                <a:effectLst>
                  <a:outerShdw blurRad="38100" dist="38100" dir="2700000" algn="tl">
                    <a:srgbClr val="000000">
                      <a:alpha val="43137"/>
                    </a:srgbClr>
                  </a:outerShdw>
                </a:effectLst>
                <a:latin typeface="Lucida Calligraphy" pitchFamily="66" charset="0"/>
              </a:rPr>
              <a:t>Esto se debe a tres factores: su coreografía, con grandes acrobacias y persecuciones; su banda sonora y sobre todo, su espectacular uso del escenario, que no revelaremos para no estropear sorpresas al espectador que quiera ir a verlo.</a:t>
            </a:r>
            <a:endParaRPr lang="es-ES" sz="2000" i="1" dirty="0">
              <a:solidFill>
                <a:schemeClr val="accent5">
                  <a:lumMod val="20000"/>
                  <a:lumOff val="80000"/>
                </a:schemeClr>
              </a:solidFill>
              <a:effectLst>
                <a:outerShdw blurRad="38100" dist="38100" dir="2700000" algn="tl">
                  <a:srgbClr val="000000">
                    <a:alpha val="43137"/>
                  </a:srgbClr>
                </a:outerShdw>
              </a:effectLst>
              <a:latin typeface="Lucida Calligraphy" pitchFamily="66"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71000">
        <p:wipe dir="r"/>
      </p:transition>
    </mc:Choice>
    <mc:Fallback>
      <p:transition spd="slow" advTm="71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ppt_w"/>
                                          </p:val>
                                        </p:tav>
                                        <p:tav tm="100000">
                                          <p:val>
                                            <p:strVal val="#ppt_w"/>
                                          </p:val>
                                        </p:tav>
                                      </p:tavLst>
                                    </p:anim>
                                    <p:anim calcmode="lin" valueType="num">
                                      <p:cBhvr>
                                        <p:cTn id="8" dur="3000" fill="hold"/>
                                        <p:tgtEl>
                                          <p:spTgt spid="4"/>
                                        </p:tgtEl>
                                        <p:attrNameLst>
                                          <p:attrName>ppt_h</p:attrName>
                                        </p:attrNameLst>
                                      </p:cBhvr>
                                      <p:tavLst>
                                        <p:tav tm="0">
                                          <p:val>
                                            <p:strVal val="4*#ppt_h"/>
                                          </p:val>
                                        </p:tav>
                                        <p:tav tm="100000">
                                          <p:val>
                                            <p:strVal val="#ppt_h"/>
                                          </p:val>
                                        </p:tav>
                                      </p:tavLst>
                                    </p:anim>
                                  </p:childTnLst>
                                </p:cTn>
                              </p:par>
                            </p:childTnLst>
                          </p:cTn>
                        </p:par>
                        <p:par>
                          <p:cTn id="9" fill="hold">
                            <p:stCondLst>
                              <p:cond delay="3000"/>
                            </p:stCondLst>
                            <p:childTnLst>
                              <p:par>
                                <p:cTn id="10" presetID="40" presetClass="entr" presetSubtype="0" fill="hold" grpId="0" nodeType="afterEffect">
                                  <p:stCondLst>
                                    <p:cond delay="10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33600"/>
                            </p:stCondLst>
                            <p:childTnLst>
                              <p:par>
                                <p:cTn id="16" presetID="40" presetClass="entr" presetSubtype="0" fill="hold" grpId="0" nodeType="afterEffect">
                                  <p:stCondLst>
                                    <p:cond delay="10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3 Imagen" descr="cartel.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3 Imagen" descr="cartel.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se ha convertido en una auténtica referencia en España y en uno de los 5 parques de atracciones más visitado de España, porque nos propone una jornada de ocio totalmente innovadora y pedagógica.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split orient="vert"/>
        <p:sndAc>
          <p:stSnd loop="1">
            <p:snd r:embed="rId2" name="Variadas.wav"/>
          </p:stSnd>
        </p:sndAc>
      </p:transition>
    </mc:Choice>
    <mc:Fallback>
      <p:transition spd="slow" advTm="28000">
        <p:split orient="vert"/>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arn(outHorizontal)">
                                      <p:cBhvr>
                                        <p:cTn id="7" dur="5000"/>
                                        <p:tgtEl>
                                          <p:spTgt spid="4098"/>
                                        </p:tgtEl>
                                      </p:cBhvr>
                                    </p:animEffect>
                                  </p:childTnLst>
                                </p:cTn>
                              </p:par>
                              <p:par>
                                <p:cTn id="8" presetID="23" presetClass="entr" presetSubtype="288"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 calcmode="lin" valueType="num">
                                      <p:cBhvr>
                                        <p:cTn id="10" dur="5000" fill="hold"/>
                                        <p:tgtEl>
                                          <p:spTgt spid="4098"/>
                                        </p:tgtEl>
                                        <p:attrNameLst>
                                          <p:attrName>ppt_w</p:attrName>
                                        </p:attrNameLst>
                                      </p:cBhvr>
                                      <p:tavLst>
                                        <p:tav tm="0">
                                          <p:val>
                                            <p:strVal val="4/3*#ppt_w"/>
                                          </p:val>
                                        </p:tav>
                                        <p:tav tm="100000">
                                          <p:val>
                                            <p:strVal val="#ppt_w"/>
                                          </p:val>
                                        </p:tav>
                                      </p:tavLst>
                                    </p:anim>
                                    <p:anim calcmode="lin" valueType="num">
                                      <p:cBhvr>
                                        <p:cTn id="11" dur="5000" fill="hold"/>
                                        <p:tgtEl>
                                          <p:spTgt spid="4098"/>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Vertical)">
                                      <p:cBhvr>
                                        <p:cTn id="14" dur="5000"/>
                                        <p:tgtEl>
                                          <p:spTgt spid="7"/>
                                        </p:tgtEl>
                                      </p:cBhvr>
                                    </p:animEffect>
                                  </p:childTnLst>
                                </p:cTn>
                              </p:par>
                              <p:par>
                                <p:cTn id="15" presetID="23" presetClass="entr" presetSubtype="28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0" fill="hold"/>
                                        <p:tgtEl>
                                          <p:spTgt spid="7"/>
                                        </p:tgtEl>
                                        <p:attrNameLst>
                                          <p:attrName>ppt_w</p:attrName>
                                        </p:attrNameLst>
                                      </p:cBhvr>
                                      <p:tavLst>
                                        <p:tav tm="0">
                                          <p:val>
                                            <p:strVal val="4/3*#ppt_w"/>
                                          </p:val>
                                        </p:tav>
                                        <p:tav tm="100000">
                                          <p:val>
                                            <p:strVal val="#ppt_w"/>
                                          </p:val>
                                        </p:tav>
                                      </p:tavLst>
                                    </p:anim>
                                    <p:anim calcmode="lin" valueType="num">
                                      <p:cBhvr>
                                        <p:cTn id="18" dur="5000" fill="hold"/>
                                        <p:tgtEl>
                                          <p:spTgt spid="7"/>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descr="01.jpg"/>
          <p:cNvPicPr>
            <a:picLocks noChangeAspect="1"/>
          </p:cNvPicPr>
          <p:nvPr/>
        </p:nvPicPr>
        <p:blipFill>
          <a:blip r:embed="rId2" cstate="print"/>
          <a:stretch>
            <a:fillRect/>
          </a:stretch>
        </p:blipFill>
        <p:spPr bwMode="auto">
          <a:xfrm>
            <a:off x="-324544" y="0"/>
            <a:ext cx="986509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611560" y="4657700"/>
            <a:ext cx="79563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Viajando a través de la Historia y viviendo en nuestra piel como lo hacían nuestros antecesores. Se recrean poblados antiguos de manera muy fiel en plena naturaleza, en los Montes de Toledo.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split orient="vert"/>
      </p:transition>
    </mc:Choice>
    <mc:Fallback>
      <p:transition spd="slow" advTm="2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outVertical)">
                                      <p:cBhvr>
                                        <p:cTn id="7" dur="5000"/>
                                        <p:tgtEl>
                                          <p:spTgt spid="5122"/>
                                        </p:tgtEl>
                                      </p:cBhvr>
                                    </p:animEffect>
                                  </p:childTnLst>
                                </p:cTn>
                              </p:par>
                              <p:par>
                                <p:cTn id="8" presetID="23" presetClass="entr" presetSubtype="288"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 calcmode="lin" valueType="num">
                                      <p:cBhvr>
                                        <p:cTn id="10" dur="5000" fill="hold"/>
                                        <p:tgtEl>
                                          <p:spTgt spid="5122"/>
                                        </p:tgtEl>
                                        <p:attrNameLst>
                                          <p:attrName>ppt_w</p:attrName>
                                        </p:attrNameLst>
                                      </p:cBhvr>
                                      <p:tavLst>
                                        <p:tav tm="0">
                                          <p:val>
                                            <p:strVal val="4/3*#ppt_w"/>
                                          </p:val>
                                        </p:tav>
                                        <p:tav tm="100000">
                                          <p:val>
                                            <p:strVal val="#ppt_w"/>
                                          </p:val>
                                        </p:tav>
                                      </p:tavLst>
                                    </p:anim>
                                    <p:anim calcmode="lin" valueType="num">
                                      <p:cBhvr>
                                        <p:cTn id="11" dur="5000" fill="hold"/>
                                        <p:tgtEl>
                                          <p:spTgt spid="5122"/>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1 Imagen" descr="0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si destaca por algo, es por sus espectáculos con una cuidadosa escenografía, música, etc. Entre ellos, hoy os voy a hablar de A Pluma y Espada de </a:t>
            </a:r>
            <a:r>
              <a:rPr lang="es-ES" b="1" i="1" dirty="0" smtClean="0">
                <a:effectLst>
                  <a:glow rad="101600">
                    <a:srgbClr val="C00000">
                      <a:alpha val="60000"/>
                    </a:srgbClr>
                  </a:glow>
                  <a:outerShdw blurRad="38100" dist="38100" dir="2700000" algn="tl">
                    <a:srgbClr val="000000">
                      <a:alpha val="43137"/>
                    </a:srgbClr>
                  </a:outerShdw>
                </a:effectLst>
              </a:rPr>
              <a:t>Puy du </a:t>
            </a:r>
            <a:r>
              <a:rPr lang="es-ES" b="1" i="1" dirty="0" err="1" smtClean="0">
                <a:effectLst>
                  <a:glow rad="101600">
                    <a:srgbClr val="C00000">
                      <a:alpha val="60000"/>
                    </a:srgbClr>
                  </a:glow>
                  <a:outerShdw blurRad="38100" dist="38100" dir="2700000" algn="tl">
                    <a:srgbClr val="000000">
                      <a:alpha val="43137"/>
                    </a:srgbClr>
                  </a:outerShdw>
                </a:effectLst>
              </a:rPr>
              <a:t>Fou</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un show diurno que nos hará partícipes de una espectacular lucha en pleno Siglo de Oro.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split orient="vert" dir="in"/>
      </p:transition>
    </mc:Choice>
    <mc:Fallback>
      <p:transition spd="slow" advTm="30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barn(outVertical)">
                                      <p:cBhvr>
                                        <p:cTn id="7" dur="5000"/>
                                        <p:tgtEl>
                                          <p:spTgt spid="6146"/>
                                        </p:tgtEl>
                                      </p:cBhvr>
                                    </p:animEffect>
                                  </p:childTnLst>
                                </p:cTn>
                              </p:par>
                              <p:par>
                                <p:cTn id="8" presetID="23" presetClass="entr" presetSubtype="272" fill="hold" nodeType="withEffect">
                                  <p:stCondLst>
                                    <p:cond delay="0"/>
                                  </p:stCondLst>
                                  <p:childTnLst>
                                    <p:set>
                                      <p:cBhvr>
                                        <p:cTn id="9" dur="1" fill="hold">
                                          <p:stCondLst>
                                            <p:cond delay="0"/>
                                          </p:stCondLst>
                                        </p:cTn>
                                        <p:tgtEl>
                                          <p:spTgt spid="6146"/>
                                        </p:tgtEl>
                                        <p:attrNameLst>
                                          <p:attrName>style.visibility</p:attrName>
                                        </p:attrNameLst>
                                      </p:cBhvr>
                                      <p:to>
                                        <p:strVal val="visible"/>
                                      </p:to>
                                    </p:set>
                                    <p:anim calcmode="lin" valueType="num">
                                      <p:cBhvr>
                                        <p:cTn id="10" dur="5000" fill="hold"/>
                                        <p:tgtEl>
                                          <p:spTgt spid="6146"/>
                                        </p:tgtEl>
                                        <p:attrNameLst>
                                          <p:attrName>ppt_w</p:attrName>
                                        </p:attrNameLst>
                                      </p:cBhvr>
                                      <p:tavLst>
                                        <p:tav tm="0">
                                          <p:val>
                                            <p:strVal val="2/3*#ppt_w"/>
                                          </p:val>
                                        </p:tav>
                                        <p:tav tm="100000">
                                          <p:val>
                                            <p:strVal val="#ppt_w"/>
                                          </p:val>
                                        </p:tav>
                                      </p:tavLst>
                                    </p:anim>
                                    <p:anim calcmode="lin" valueType="num">
                                      <p:cBhvr>
                                        <p:cTn id="11" dur="5000" fill="hold"/>
                                        <p:tgtEl>
                                          <p:spTgt spid="6146"/>
                                        </p:tgtEl>
                                        <p:attrNameLst>
                                          <p:attrName>ppt_h</p:attrName>
                                        </p:attrNameLst>
                                      </p:cBhvr>
                                      <p:tavLst>
                                        <p:tav tm="0">
                                          <p:val>
                                            <p:strVal val="2/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1 Imagen" descr="0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España no es ni un parque temático ni un parque de atracciones: es un nuevo concepto de parque centrado en ofrecer emocionantes espectáculos      que nos acercan de una manera lúdica, sorprendente y vivencias diferentes de episodios de la historia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2000">
        <p14:glitter pattern="hexagon"/>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outVertical)">
                                      <p:cBhvr>
                                        <p:cTn id="7" dur="5000"/>
                                        <p:tgtEl>
                                          <p:spTgt spid="7170"/>
                                        </p:tgtEl>
                                      </p:cBhvr>
                                    </p:animEffect>
                                  </p:childTnLst>
                                </p:cTn>
                              </p:par>
                              <p:par>
                                <p:cTn id="8" presetID="23" presetClass="entr" presetSubtype="288" fill="hold" nodeType="withEffect">
                                  <p:stCondLst>
                                    <p:cond delay="0"/>
                                  </p:stCondLst>
                                  <p:childTnLst>
                                    <p:set>
                                      <p:cBhvr>
                                        <p:cTn id="9" dur="1" fill="hold">
                                          <p:stCondLst>
                                            <p:cond delay="0"/>
                                          </p:stCondLst>
                                        </p:cTn>
                                        <p:tgtEl>
                                          <p:spTgt spid="7170"/>
                                        </p:tgtEl>
                                        <p:attrNameLst>
                                          <p:attrName>style.visibility</p:attrName>
                                        </p:attrNameLst>
                                      </p:cBhvr>
                                      <p:to>
                                        <p:strVal val="visible"/>
                                      </p:to>
                                    </p:set>
                                    <p:anim calcmode="lin" valueType="num">
                                      <p:cBhvr>
                                        <p:cTn id="10" dur="5000" fill="hold"/>
                                        <p:tgtEl>
                                          <p:spTgt spid="7170"/>
                                        </p:tgtEl>
                                        <p:attrNameLst>
                                          <p:attrName>ppt_w</p:attrName>
                                        </p:attrNameLst>
                                      </p:cBhvr>
                                      <p:tavLst>
                                        <p:tav tm="0">
                                          <p:val>
                                            <p:strVal val="4/3*#ppt_w"/>
                                          </p:val>
                                        </p:tav>
                                        <p:tav tm="100000">
                                          <p:val>
                                            <p:strVal val="#ppt_w"/>
                                          </p:val>
                                        </p:tav>
                                      </p:tavLst>
                                    </p:anim>
                                    <p:anim calcmode="lin" valueType="num">
                                      <p:cBhvr>
                                        <p:cTn id="11" dur="5000" fill="hold"/>
                                        <p:tgtEl>
                                          <p:spTgt spid="7170"/>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1 Imagen" descr="0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95536" y="4873724"/>
            <a:ext cx="856895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 espacio donde tanto pequeños como mayores pueden aprender de manera lúdica, sobretodo es una parada obligatoria si viajas a Toledo con niños.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3000">
        <p14:glitter pattern="hexagon"/>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barn(outVertical)">
                                      <p:cBhvr>
                                        <p:cTn id="7" dur="5000"/>
                                        <p:tgtEl>
                                          <p:spTgt spid="9218"/>
                                        </p:tgtEl>
                                      </p:cBhvr>
                                    </p:animEffect>
                                  </p:childTnLst>
                                </p:cTn>
                              </p:par>
                              <p:par>
                                <p:cTn id="8" presetID="23" presetClass="entr" presetSubtype="288" fill="hold" nodeType="withEffect">
                                  <p:stCondLst>
                                    <p:cond delay="0"/>
                                  </p:stCondLst>
                                  <p:childTnLst>
                                    <p:set>
                                      <p:cBhvr>
                                        <p:cTn id="9" dur="1" fill="hold">
                                          <p:stCondLst>
                                            <p:cond delay="0"/>
                                          </p:stCondLst>
                                        </p:cTn>
                                        <p:tgtEl>
                                          <p:spTgt spid="9218"/>
                                        </p:tgtEl>
                                        <p:attrNameLst>
                                          <p:attrName>style.visibility</p:attrName>
                                        </p:attrNameLst>
                                      </p:cBhvr>
                                      <p:to>
                                        <p:strVal val="visible"/>
                                      </p:to>
                                    </p:set>
                                    <p:anim calcmode="lin" valueType="num">
                                      <p:cBhvr>
                                        <p:cTn id="10" dur="5000" fill="hold"/>
                                        <p:tgtEl>
                                          <p:spTgt spid="9218"/>
                                        </p:tgtEl>
                                        <p:attrNameLst>
                                          <p:attrName>ppt_w</p:attrName>
                                        </p:attrNameLst>
                                      </p:cBhvr>
                                      <p:tavLst>
                                        <p:tav tm="0">
                                          <p:val>
                                            <p:strVal val="4/3*#ppt_w"/>
                                          </p:val>
                                        </p:tav>
                                        <p:tav tm="100000">
                                          <p:val>
                                            <p:strVal val="#ppt_w"/>
                                          </p:val>
                                        </p:tav>
                                      </p:tavLst>
                                    </p:anim>
                                    <p:anim calcmode="lin" valueType="num">
                                      <p:cBhvr>
                                        <p:cTn id="11" dur="5000" fill="hold"/>
                                        <p:tgtEl>
                                          <p:spTgt spid="9218"/>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1 Imagen" descr="06.jpg"/>
          <p:cNvPicPr>
            <a:picLocks noChangeAspect="1"/>
          </p:cNvPicPr>
          <p:nvPr/>
        </p:nvPicPr>
        <p:blipFill>
          <a:blip r:embed="rId2" cstate="print"/>
          <a:stretch>
            <a:fillRect/>
          </a:stretch>
        </p:blipFill>
        <p:spPr bwMode="auto">
          <a:xfrm>
            <a:off x="-324544" y="0"/>
            <a:ext cx="9793088"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251520" y="4873724"/>
            <a:ext cx="824440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Nos vamos a la Toledo de 1592, al pleno Siglo de Oro, conocido mundialmente como la época clásica o el apogeo de la cultura española.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0000">
        <p14:glitter dir="r" pattern="hexagon"/>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barn(outVertical)">
                                      <p:cBhvr>
                                        <p:cTn id="7" dur="5000"/>
                                        <p:tgtEl>
                                          <p:spTgt spid="10242"/>
                                        </p:tgtEl>
                                      </p:cBhvr>
                                    </p:animEffect>
                                  </p:childTnLst>
                                </p:cTn>
                              </p:par>
                              <p:par>
                                <p:cTn id="8" presetID="23" presetClass="entr" presetSubtype="272" fill="hold" nodeType="withEffect">
                                  <p:stCondLst>
                                    <p:cond delay="0"/>
                                  </p:stCondLst>
                                  <p:childTnLst>
                                    <p:set>
                                      <p:cBhvr>
                                        <p:cTn id="9" dur="1" fill="hold">
                                          <p:stCondLst>
                                            <p:cond delay="0"/>
                                          </p:stCondLst>
                                        </p:cTn>
                                        <p:tgtEl>
                                          <p:spTgt spid="10242"/>
                                        </p:tgtEl>
                                        <p:attrNameLst>
                                          <p:attrName>style.visibility</p:attrName>
                                        </p:attrNameLst>
                                      </p:cBhvr>
                                      <p:to>
                                        <p:strVal val="visible"/>
                                      </p:to>
                                    </p:set>
                                    <p:anim calcmode="lin" valueType="num">
                                      <p:cBhvr>
                                        <p:cTn id="10" dur="5000" fill="hold"/>
                                        <p:tgtEl>
                                          <p:spTgt spid="10242"/>
                                        </p:tgtEl>
                                        <p:attrNameLst>
                                          <p:attrName>ppt_w</p:attrName>
                                        </p:attrNameLst>
                                      </p:cBhvr>
                                      <p:tavLst>
                                        <p:tav tm="0">
                                          <p:val>
                                            <p:strVal val="2/3*#ppt_w"/>
                                          </p:val>
                                        </p:tav>
                                        <p:tav tm="100000">
                                          <p:val>
                                            <p:strVal val="#ppt_w"/>
                                          </p:val>
                                        </p:tav>
                                      </p:tavLst>
                                    </p:anim>
                                    <p:anim calcmode="lin" valueType="num">
                                      <p:cBhvr>
                                        <p:cTn id="11" dur="5000" fill="hold"/>
                                        <p:tgtEl>
                                          <p:spTgt spid="10242"/>
                                        </p:tgtEl>
                                        <p:attrNameLst>
                                          <p:attrName>ppt_h</p:attrName>
                                        </p:attrNameLst>
                                      </p:cBhvr>
                                      <p:tavLst>
                                        <p:tav tm="0">
                                          <p:val>
                                            <p:strVal val="2/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1 Imagen" descr="07.jpg"/>
          <p:cNvPicPr>
            <a:picLocks noChangeAspect="1"/>
          </p:cNvPicPr>
          <p:nvPr/>
        </p:nvPicPr>
        <p:blipFill>
          <a:blip r:embed="rId2" cstate="print"/>
          <a:stretch>
            <a:fillRect/>
          </a:stretch>
        </p:blipFill>
        <p:spPr bwMode="auto">
          <a:xfrm>
            <a:off x="0" y="-382860"/>
            <a:ext cx="9144000" cy="633670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539552"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Entramos en el Gran Corral de Comedias, un modelo de teatro público permanente que se instalaba al descubierto en los patios y corrales interiores que separaban los edificios de la época.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5000">
        <p15:prstTrans prst="wind"/>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arn(outVertical)">
                                      <p:cBhvr>
                                        <p:cTn id="7" dur="5000"/>
                                        <p:tgtEl>
                                          <p:spTgt spid="11266"/>
                                        </p:tgtEl>
                                      </p:cBhvr>
                                    </p:animEffect>
                                  </p:childTnLst>
                                </p:cTn>
                              </p:par>
                              <p:par>
                                <p:cTn id="8" presetID="29" presetClass="entr" presetSubtype="0" fill="hold" nodeType="withEffect">
                                  <p:stCondLst>
                                    <p:cond delay="0"/>
                                  </p:stCondLst>
                                  <p:childTnLst>
                                    <p:set>
                                      <p:cBhvr>
                                        <p:cTn id="9" dur="1" fill="hold">
                                          <p:stCondLst>
                                            <p:cond delay="0"/>
                                          </p:stCondLst>
                                        </p:cTn>
                                        <p:tgtEl>
                                          <p:spTgt spid="11266"/>
                                        </p:tgtEl>
                                        <p:attrNameLst>
                                          <p:attrName>style.visibility</p:attrName>
                                        </p:attrNameLst>
                                      </p:cBhvr>
                                      <p:to>
                                        <p:strVal val="visible"/>
                                      </p:to>
                                    </p:set>
                                    <p:anim calcmode="lin" valueType="num">
                                      <p:cBhvr>
                                        <p:cTn id="10" dur="5000" fill="hold"/>
                                        <p:tgtEl>
                                          <p:spTgt spid="11266"/>
                                        </p:tgtEl>
                                        <p:attrNameLst>
                                          <p:attrName>ppt_x</p:attrName>
                                        </p:attrNameLst>
                                      </p:cBhvr>
                                      <p:tavLst>
                                        <p:tav tm="0">
                                          <p:val>
                                            <p:strVal val="#ppt_x-.2"/>
                                          </p:val>
                                        </p:tav>
                                        <p:tav tm="100000">
                                          <p:val>
                                            <p:strVal val="#ppt_x"/>
                                          </p:val>
                                        </p:tav>
                                      </p:tavLst>
                                    </p:anim>
                                    <p:anim calcmode="lin" valueType="num">
                                      <p:cBhvr>
                                        <p:cTn id="11" dur="5000" fill="hold"/>
                                        <p:tgtEl>
                                          <p:spTgt spid="11266"/>
                                        </p:tgtEl>
                                        <p:attrNameLst>
                                          <p:attrName>ppt_y</p:attrName>
                                        </p:attrNameLst>
                                      </p:cBhvr>
                                      <p:tavLst>
                                        <p:tav tm="0">
                                          <p:val>
                                            <p:strVal val="#ppt_y"/>
                                          </p:val>
                                        </p:tav>
                                        <p:tav tm="100000">
                                          <p:val>
                                            <p:strVal val="#ppt_y"/>
                                          </p:val>
                                        </p:tav>
                                      </p:tavLst>
                                    </p:anim>
                                    <p:animEffect transition="in" filter="wipe(right)" prLst="gradientSize: 0.1">
                                      <p:cBhvr>
                                        <p:cTn id="12" dur="5000"/>
                                        <p:tgtEl>
                                          <p:spTgt spid="11266"/>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1 Imagen" descr="08.jpg"/>
          <p:cNvPicPr>
            <a:picLocks noChangeAspect="1"/>
          </p:cNvPicPr>
          <p:nvPr/>
        </p:nvPicPr>
        <p:blipFill>
          <a:blip r:embed="rId2" cstate="print"/>
          <a:stretch>
            <a:fillRect/>
          </a:stretch>
        </p:blipFill>
        <p:spPr bwMode="auto">
          <a:xfrm>
            <a:off x="0" y="0"/>
            <a:ext cx="975657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827584" y="4801716"/>
            <a:ext cx="7992888" cy="646331"/>
          </a:xfrm>
          <a:prstGeom prst="rect">
            <a:avLst/>
          </a:prstGeom>
          <a:noFill/>
        </p:spPr>
        <p:txBody>
          <a:bodyPr wrap="square" rtlCol="0">
            <a:spAutoFit/>
          </a:bodyPr>
          <a:lstStyle/>
          <a:p>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Fue el escenario de la dramaturgia de grandes autores como Lope de Vega, Tirso de Molina o Pedro Calderón de la Barca.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19000">
        <p14:vortex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barn(outVertical)">
                                      <p:cBhvr>
                                        <p:cTn id="7" dur="5000"/>
                                        <p:tgtEl>
                                          <p:spTgt spid="12290"/>
                                        </p:tgtEl>
                                      </p:cBhvr>
                                    </p:animEffect>
                                  </p:childTnLst>
                                </p:cTn>
                              </p:par>
                              <p:par>
                                <p:cTn id="8" presetID="29" presetClass="entr" presetSubtype="0" fill="hold" nodeType="withEffect">
                                  <p:stCondLst>
                                    <p:cond delay="0"/>
                                  </p:stCondLst>
                                  <p:childTnLst>
                                    <p:set>
                                      <p:cBhvr>
                                        <p:cTn id="9" dur="1" fill="hold">
                                          <p:stCondLst>
                                            <p:cond delay="0"/>
                                          </p:stCondLst>
                                        </p:cTn>
                                        <p:tgtEl>
                                          <p:spTgt spid="12290"/>
                                        </p:tgtEl>
                                        <p:attrNameLst>
                                          <p:attrName>style.visibility</p:attrName>
                                        </p:attrNameLst>
                                      </p:cBhvr>
                                      <p:to>
                                        <p:strVal val="visible"/>
                                      </p:to>
                                    </p:set>
                                    <p:anim calcmode="lin" valueType="num">
                                      <p:cBhvr>
                                        <p:cTn id="10" dur="5000" fill="hold"/>
                                        <p:tgtEl>
                                          <p:spTgt spid="12290"/>
                                        </p:tgtEl>
                                        <p:attrNameLst>
                                          <p:attrName>ppt_x</p:attrName>
                                        </p:attrNameLst>
                                      </p:cBhvr>
                                      <p:tavLst>
                                        <p:tav tm="0">
                                          <p:val>
                                            <p:strVal val="#ppt_x-.2"/>
                                          </p:val>
                                        </p:tav>
                                        <p:tav tm="100000">
                                          <p:val>
                                            <p:strVal val="#ppt_x"/>
                                          </p:val>
                                        </p:tav>
                                      </p:tavLst>
                                    </p:anim>
                                    <p:anim calcmode="lin" valueType="num">
                                      <p:cBhvr>
                                        <p:cTn id="11" dur="5000" fill="hold"/>
                                        <p:tgtEl>
                                          <p:spTgt spid="12290"/>
                                        </p:tgtEl>
                                        <p:attrNameLst>
                                          <p:attrName>ppt_y</p:attrName>
                                        </p:attrNameLst>
                                      </p:cBhvr>
                                      <p:tavLst>
                                        <p:tav tm="0">
                                          <p:val>
                                            <p:strVal val="#ppt_y"/>
                                          </p:val>
                                        </p:tav>
                                        <p:tav tm="100000">
                                          <p:val>
                                            <p:strVal val="#ppt_y"/>
                                          </p:val>
                                        </p:tav>
                                      </p:tavLst>
                                    </p:anim>
                                    <p:animEffect transition="in" filter="wipe(right)" prLst="gradientSize: 0.1">
                                      <p:cBhvr>
                                        <p:cTn id="12" dur="5000"/>
                                        <p:tgtEl>
                                          <p:spTgt spid="12290"/>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1 Imagen" descr="0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a:t>
            </a:r>
            <a:r>
              <a:rPr lang="es-ES" b="1" i="1" dirty="0" smtClean="0">
                <a:effectLst>
                  <a:glow rad="101600">
                    <a:srgbClr val="C00000">
                      <a:alpha val="60000"/>
                    </a:srgbClr>
                  </a:glow>
                  <a:outerShdw blurRad="38100" dist="38100" dir="2700000" algn="tl">
                    <a:srgbClr val="000000">
                      <a:alpha val="43137"/>
                    </a:srgbClr>
                  </a:outerShdw>
                </a:effectLst>
              </a:rPr>
              <a:t>A pluma y Espada</a:t>
            </a:r>
            <a:r>
              <a:rPr lang="es-ES" i="1" dirty="0" smtClean="0">
                <a:effectLst>
                  <a:glow rad="101600">
                    <a:srgbClr val="C00000">
                      <a:alpha val="60000"/>
                    </a:srgbClr>
                  </a:glow>
                  <a:outerShdw blurRad="38100" dist="38100" dir="2700000" algn="tl">
                    <a:srgbClr val="000000">
                      <a:alpha val="43137"/>
                    </a:srgbClr>
                  </a:outerShdw>
                </a:effectLst>
              </a:rPr>
              <a:t>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el lugar luce sus mejores galas porque el corregidor de Toledo y camarero mayor del rey, don Fernán Gómez, se estrena como autor de teatro con la obra Fuenteovejuna.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barn(inVertical)">
                                      <p:cBhvr>
                                        <p:cTn id="7" dur="5000"/>
                                        <p:tgtEl>
                                          <p:spTgt spid="13314"/>
                                        </p:tgtEl>
                                      </p:cBhvr>
                                    </p:animEffect>
                                  </p:childTnLst>
                                </p:cTn>
                              </p:par>
                              <p:par>
                                <p:cTn id="8" presetID="29" presetClass="entr" presetSubtype="0" fill="hold" nodeType="withEffect">
                                  <p:stCondLst>
                                    <p:cond delay="0"/>
                                  </p:stCondLst>
                                  <p:childTnLst>
                                    <p:set>
                                      <p:cBhvr>
                                        <p:cTn id="9" dur="1" fill="hold">
                                          <p:stCondLst>
                                            <p:cond delay="0"/>
                                          </p:stCondLst>
                                        </p:cTn>
                                        <p:tgtEl>
                                          <p:spTgt spid="13314"/>
                                        </p:tgtEl>
                                        <p:attrNameLst>
                                          <p:attrName>style.visibility</p:attrName>
                                        </p:attrNameLst>
                                      </p:cBhvr>
                                      <p:to>
                                        <p:strVal val="visible"/>
                                      </p:to>
                                    </p:set>
                                    <p:anim calcmode="lin" valueType="num">
                                      <p:cBhvr>
                                        <p:cTn id="10" dur="5000" fill="hold"/>
                                        <p:tgtEl>
                                          <p:spTgt spid="13314"/>
                                        </p:tgtEl>
                                        <p:attrNameLst>
                                          <p:attrName>ppt_x</p:attrName>
                                        </p:attrNameLst>
                                      </p:cBhvr>
                                      <p:tavLst>
                                        <p:tav tm="0">
                                          <p:val>
                                            <p:strVal val="#ppt_x-.2"/>
                                          </p:val>
                                        </p:tav>
                                        <p:tav tm="100000">
                                          <p:val>
                                            <p:strVal val="#ppt_x"/>
                                          </p:val>
                                        </p:tav>
                                      </p:tavLst>
                                    </p:anim>
                                    <p:anim calcmode="lin" valueType="num">
                                      <p:cBhvr>
                                        <p:cTn id="11" dur="5000" fill="hold"/>
                                        <p:tgtEl>
                                          <p:spTgt spid="13314"/>
                                        </p:tgtEl>
                                        <p:attrNameLst>
                                          <p:attrName>ppt_y</p:attrName>
                                        </p:attrNameLst>
                                      </p:cBhvr>
                                      <p:tavLst>
                                        <p:tav tm="0">
                                          <p:val>
                                            <p:strVal val="#ppt_y"/>
                                          </p:val>
                                        </p:tav>
                                        <p:tav tm="100000">
                                          <p:val>
                                            <p:strVal val="#ppt_y"/>
                                          </p:val>
                                        </p:tav>
                                      </p:tavLst>
                                    </p:anim>
                                    <p:animEffect transition="in" filter="wipe(right)" prLst="gradientSize: 0.1">
                                      <p:cBhvr>
                                        <p:cTn id="12" dur="5000"/>
                                        <p:tgtEl>
                                          <p:spTgt spid="13314"/>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1 Imagen" descr="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179512" y="4297660"/>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todo un evento social que nadie se quiere perder; dicen que será un espectáculo divertidísimo en el que no faltarán las risas. Pero las cosas no salen como estaban previstas, ya que parece que el autor de la obra no es él, sino el ingenioso e impetuoso Lope de Vega.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2000">
        <p14:vortex/>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barn(outHorizontal)">
                                      <p:cBhvr>
                                        <p:cTn id="7" dur="5000"/>
                                        <p:tgtEl>
                                          <p:spTgt spid="14338"/>
                                        </p:tgtEl>
                                      </p:cBhvr>
                                    </p:animEffect>
                                  </p:childTnLst>
                                </p:cTn>
                              </p:par>
                              <p:par>
                                <p:cTn id="8" presetID="29" presetClass="entr" presetSubtype="0" fill="hold" nodeType="withEffect">
                                  <p:stCondLst>
                                    <p:cond delay="0"/>
                                  </p:stCondLst>
                                  <p:childTnLst>
                                    <p:set>
                                      <p:cBhvr>
                                        <p:cTn id="9" dur="1" fill="hold">
                                          <p:stCondLst>
                                            <p:cond delay="0"/>
                                          </p:stCondLst>
                                        </p:cTn>
                                        <p:tgtEl>
                                          <p:spTgt spid="14338"/>
                                        </p:tgtEl>
                                        <p:attrNameLst>
                                          <p:attrName>style.visibility</p:attrName>
                                        </p:attrNameLst>
                                      </p:cBhvr>
                                      <p:to>
                                        <p:strVal val="visible"/>
                                      </p:to>
                                    </p:set>
                                    <p:anim calcmode="lin" valueType="num">
                                      <p:cBhvr>
                                        <p:cTn id="10" dur="5000" fill="hold"/>
                                        <p:tgtEl>
                                          <p:spTgt spid="14338"/>
                                        </p:tgtEl>
                                        <p:attrNameLst>
                                          <p:attrName>ppt_x</p:attrName>
                                        </p:attrNameLst>
                                      </p:cBhvr>
                                      <p:tavLst>
                                        <p:tav tm="0">
                                          <p:val>
                                            <p:strVal val="#ppt_x-.2"/>
                                          </p:val>
                                        </p:tav>
                                        <p:tav tm="100000">
                                          <p:val>
                                            <p:strVal val="#ppt_x"/>
                                          </p:val>
                                        </p:tav>
                                      </p:tavLst>
                                    </p:anim>
                                    <p:anim calcmode="lin" valueType="num">
                                      <p:cBhvr>
                                        <p:cTn id="11" dur="5000" fill="hold"/>
                                        <p:tgtEl>
                                          <p:spTgt spid="14338"/>
                                        </p:tgtEl>
                                        <p:attrNameLst>
                                          <p:attrName>ppt_y</p:attrName>
                                        </p:attrNameLst>
                                      </p:cBhvr>
                                      <p:tavLst>
                                        <p:tav tm="0">
                                          <p:val>
                                            <p:strVal val="#ppt_y"/>
                                          </p:val>
                                        </p:tav>
                                        <p:tav tm="100000">
                                          <p:val>
                                            <p:strVal val="#ppt_y"/>
                                          </p:val>
                                        </p:tav>
                                      </p:tavLst>
                                    </p:anim>
                                    <p:animEffect transition="in" filter="wipe(right)" prLst="gradientSize: 0.1">
                                      <p:cBhvr>
                                        <p:cTn id="12" dur="5000"/>
                                        <p:tgtEl>
                                          <p:spTgt spid="14338"/>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1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dramaturgo no se quedará de brazos cruzados e irá al Gran Corral de Comedias a recuperar lo que dice que es suyo, así como proteger a su novia </a:t>
            </a:r>
            <a:r>
              <a:rPr lang="es-ES" i="1" dirty="0" err="1" smtClean="0">
                <a:effectLst>
                  <a:glow rad="101600">
                    <a:srgbClr val="C00000">
                      <a:alpha val="60000"/>
                    </a:srgbClr>
                  </a:glow>
                  <a:outerShdw blurRad="38100" dist="38100" dir="2700000" algn="tl">
                    <a:srgbClr val="000000">
                      <a:alpha val="43137"/>
                    </a:srgbClr>
                  </a:outerShdw>
                </a:effectLst>
              </a:rPr>
              <a:t>Laurencia</a:t>
            </a:r>
            <a:r>
              <a:rPr lang="es-ES" i="1" dirty="0" smtClean="0">
                <a:effectLst>
                  <a:glow rad="101600">
                    <a:srgbClr val="C00000">
                      <a:alpha val="60000"/>
                    </a:srgbClr>
                  </a:glow>
                  <a:outerShdw blurRad="38100" dist="38100" dir="2700000" algn="tl">
                    <a:srgbClr val="000000">
                      <a:alpha val="43137"/>
                    </a:srgbClr>
                  </a:outerShdw>
                </a:effectLst>
              </a:rPr>
              <a:t> y a evitar que se atente contra la vida del rey.</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5000">
        <p14:shred pattern="rectangle"/>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outVertical)">
                                      <p:cBhvr>
                                        <p:cTn id="7" dur="5000"/>
                                        <p:tgtEl>
                                          <p:spTgt spid="15362"/>
                                        </p:tgtEl>
                                      </p:cBhvr>
                                    </p:animEffect>
                                  </p:childTnLst>
                                </p:cTn>
                              </p:par>
                              <p:par>
                                <p:cTn id="8" presetID="23" presetClass="entr" presetSubtype="272"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5000" fill="hold"/>
                                        <p:tgtEl>
                                          <p:spTgt spid="15362"/>
                                        </p:tgtEl>
                                        <p:attrNameLst>
                                          <p:attrName>ppt_w</p:attrName>
                                        </p:attrNameLst>
                                      </p:cBhvr>
                                      <p:tavLst>
                                        <p:tav tm="0">
                                          <p:val>
                                            <p:strVal val="2/3*#ppt_w"/>
                                          </p:val>
                                        </p:tav>
                                        <p:tav tm="100000">
                                          <p:val>
                                            <p:strVal val="#ppt_w"/>
                                          </p:val>
                                        </p:tav>
                                      </p:tavLst>
                                    </p:anim>
                                    <p:anim calcmode="lin" valueType="num">
                                      <p:cBhvr>
                                        <p:cTn id="11" dur="5000" fill="hold"/>
                                        <p:tgtEl>
                                          <p:spTgt spid="15362"/>
                                        </p:tgtEl>
                                        <p:attrNameLst>
                                          <p:attrName>ppt_h</p:attrName>
                                        </p:attrNameLst>
                                      </p:cBhvr>
                                      <p:tavLst>
                                        <p:tav tm="0">
                                          <p:val>
                                            <p:strVal val="2/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251520"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ello, protagonizará una lucha a capa y espada de lo más espectacular.</a:t>
            </a:r>
          </a:p>
          <a:p>
            <a:r>
              <a:rPr lang="es-ES" i="1" dirty="0" smtClean="0">
                <a:effectLst>
                  <a:glow rad="101600">
                    <a:srgbClr val="C00000">
                      <a:alpha val="60000"/>
                    </a:srgbClr>
                  </a:glow>
                  <a:outerShdw blurRad="38100" dist="38100" dir="2700000" algn="tl">
                    <a:srgbClr val="000000">
                      <a:alpha val="43137"/>
                    </a:srgbClr>
                  </a:outerShdw>
                </a:effectLst>
              </a:rPr>
              <a:t>Así que A pluma y Espada es un show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en el que no falta la acción a través de un espadachín de brío con duelos, complots y una historia de amor.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8000">
        <p14:shred pattern="rectangl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inVertical)">
                                      <p:cBhvr>
                                        <p:cTn id="7" dur="5000"/>
                                        <p:tgtEl>
                                          <p:spTgt spid="15362"/>
                                        </p:tgtEl>
                                      </p:cBhvr>
                                    </p:animEffect>
                                  </p:childTnLst>
                                </p:cTn>
                              </p:par>
                              <p:par>
                                <p:cTn id="8" presetID="23" presetClass="entr" presetSubtype="288"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5000" fill="hold"/>
                                        <p:tgtEl>
                                          <p:spTgt spid="15362"/>
                                        </p:tgtEl>
                                        <p:attrNameLst>
                                          <p:attrName>ppt_w</p:attrName>
                                        </p:attrNameLst>
                                      </p:cBhvr>
                                      <p:tavLst>
                                        <p:tav tm="0">
                                          <p:val>
                                            <p:strVal val="4/3*#ppt_w"/>
                                          </p:val>
                                        </p:tav>
                                        <p:tav tm="100000">
                                          <p:val>
                                            <p:strVal val="#ppt_w"/>
                                          </p:val>
                                        </p:tav>
                                      </p:tavLst>
                                    </p:anim>
                                    <p:anim calcmode="lin" valueType="num">
                                      <p:cBhvr>
                                        <p:cTn id="11" dur="5000" fill="hold"/>
                                        <p:tgtEl>
                                          <p:spTgt spid="15362"/>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1 Imagen" descr="1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611560"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Hay un combate con los soldados del corregidor sobre los tejados de Toledo y una estelar aparición ante el rey en la que le desvela el complot que le amenazaba, pasando por épocas escenas de la Gran Armada.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6000">
        <p14:shred pattern="rectangle" dir="out"/>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arn(inVertical)">
                                      <p:cBhvr>
                                        <p:cTn id="7" dur="5000"/>
                                        <p:tgtEl>
                                          <p:spTgt spid="16386"/>
                                        </p:tgtEl>
                                      </p:cBhvr>
                                    </p:animEffect>
                                  </p:childTnLst>
                                </p:cTn>
                              </p:par>
                              <p:par>
                                <p:cTn id="8" presetID="23" presetClass="entr" presetSubtype="272" fill="hold" nodeType="withEffect">
                                  <p:stCondLst>
                                    <p:cond delay="0"/>
                                  </p:stCondLst>
                                  <p:childTnLst>
                                    <p:set>
                                      <p:cBhvr>
                                        <p:cTn id="9" dur="1" fill="hold">
                                          <p:stCondLst>
                                            <p:cond delay="0"/>
                                          </p:stCondLst>
                                        </p:cTn>
                                        <p:tgtEl>
                                          <p:spTgt spid="16386"/>
                                        </p:tgtEl>
                                        <p:attrNameLst>
                                          <p:attrName>style.visibility</p:attrName>
                                        </p:attrNameLst>
                                      </p:cBhvr>
                                      <p:to>
                                        <p:strVal val="visible"/>
                                      </p:to>
                                    </p:set>
                                    <p:anim calcmode="lin" valueType="num">
                                      <p:cBhvr>
                                        <p:cTn id="10" dur="5000" fill="hold"/>
                                        <p:tgtEl>
                                          <p:spTgt spid="16386"/>
                                        </p:tgtEl>
                                        <p:attrNameLst>
                                          <p:attrName>ppt_w</p:attrName>
                                        </p:attrNameLst>
                                      </p:cBhvr>
                                      <p:tavLst>
                                        <p:tav tm="0">
                                          <p:val>
                                            <p:strVal val="2/3*#ppt_w"/>
                                          </p:val>
                                        </p:tav>
                                        <p:tav tm="100000">
                                          <p:val>
                                            <p:strVal val="#ppt_w"/>
                                          </p:val>
                                        </p:tav>
                                      </p:tavLst>
                                    </p:anim>
                                    <p:anim calcmode="lin" valueType="num">
                                      <p:cBhvr>
                                        <p:cTn id="11" dur="5000" fill="hold"/>
                                        <p:tgtEl>
                                          <p:spTgt spid="16386"/>
                                        </p:tgtEl>
                                        <p:attrNameLst>
                                          <p:attrName>ppt_h</p:attrName>
                                        </p:attrNameLst>
                                      </p:cBhvr>
                                      <p:tavLst>
                                        <p:tav tm="0">
                                          <p:val>
                                            <p:strVal val="2/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1 Imagen" descr="1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611560"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acompañado de monumentales coreografías de caballos andaluces y bailarinas toledanas.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18000">
        <p14:honeycomb/>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barn(inHorizontal)">
                                      <p:cBhvr>
                                        <p:cTn id="7" dur="5000"/>
                                        <p:tgtEl>
                                          <p:spTgt spid="19458"/>
                                        </p:tgtEl>
                                      </p:cBhvr>
                                    </p:animEffect>
                                  </p:childTnLst>
                                </p:cTn>
                              </p:par>
                              <p:par>
                                <p:cTn id="8" presetID="23" presetClass="entr" presetSubtype="272" fill="hold" nodeType="withEffect">
                                  <p:stCondLst>
                                    <p:cond delay="0"/>
                                  </p:stCondLst>
                                  <p:childTnLst>
                                    <p:set>
                                      <p:cBhvr>
                                        <p:cTn id="9" dur="1" fill="hold">
                                          <p:stCondLst>
                                            <p:cond delay="0"/>
                                          </p:stCondLst>
                                        </p:cTn>
                                        <p:tgtEl>
                                          <p:spTgt spid="19458"/>
                                        </p:tgtEl>
                                        <p:attrNameLst>
                                          <p:attrName>style.visibility</p:attrName>
                                        </p:attrNameLst>
                                      </p:cBhvr>
                                      <p:to>
                                        <p:strVal val="visible"/>
                                      </p:to>
                                    </p:set>
                                    <p:anim calcmode="lin" valueType="num">
                                      <p:cBhvr>
                                        <p:cTn id="10" dur="5000" fill="hold"/>
                                        <p:tgtEl>
                                          <p:spTgt spid="19458"/>
                                        </p:tgtEl>
                                        <p:attrNameLst>
                                          <p:attrName>ppt_w</p:attrName>
                                        </p:attrNameLst>
                                      </p:cBhvr>
                                      <p:tavLst>
                                        <p:tav tm="0">
                                          <p:val>
                                            <p:strVal val="2/3*#ppt_w"/>
                                          </p:val>
                                        </p:tav>
                                        <p:tav tm="100000">
                                          <p:val>
                                            <p:strVal val="#ppt_w"/>
                                          </p:val>
                                        </p:tav>
                                      </p:tavLst>
                                    </p:anim>
                                    <p:anim calcmode="lin" valueType="num">
                                      <p:cBhvr>
                                        <p:cTn id="11" dur="5000" fill="hold"/>
                                        <p:tgtEl>
                                          <p:spTgt spid="19458"/>
                                        </p:tgtEl>
                                        <p:attrNameLst>
                                          <p:attrName>ppt_h</p:attrName>
                                        </p:attrNameLst>
                                      </p:cBhvr>
                                      <p:tavLst>
                                        <p:tav tm="0">
                                          <p:val>
                                            <p:strVal val="2/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1 Imagen" descr="1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gran despliegue sobre el escenario con el que no sabréis a dónde mirar! Y todo con una música compuesta específicamente para la ocasión por </a:t>
            </a:r>
            <a:r>
              <a:rPr lang="es-ES" i="1" dirty="0" err="1" smtClean="0">
                <a:effectLst>
                  <a:glow rad="101600">
                    <a:srgbClr val="C00000">
                      <a:alpha val="60000"/>
                    </a:srgbClr>
                  </a:glow>
                  <a:outerShdw blurRad="38100" dist="38100" dir="2700000" algn="tl">
                    <a:srgbClr val="000000">
                      <a:alpha val="43137"/>
                    </a:srgbClr>
                  </a:outerShdw>
                </a:effectLst>
              </a:rPr>
              <a:t>Nathan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Stornetta</a:t>
            </a:r>
            <a:r>
              <a:rPr lang="es-ES" i="1" dirty="0" smtClean="0">
                <a:effectLst>
                  <a:glow rad="101600">
                    <a:srgbClr val="C00000">
                      <a:alpha val="60000"/>
                    </a:srgbClr>
                  </a:glow>
                  <a:outerShdw blurRad="38100" dist="38100" dir="2700000" algn="tl">
                    <a:srgbClr val="000000">
                      <a:alpha val="43137"/>
                    </a:srgbClr>
                  </a:outerShdw>
                </a:effectLst>
              </a:rPr>
              <a:t>. La música de esta presentación es la misma de esta obra.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wheel spokes="1"/>
      </p:transition>
    </mc:Choice>
    <mc:Fallback>
      <p:transition spd="slow" advTm="28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barn(inVertical)">
                                      <p:cBhvr>
                                        <p:cTn id="7" dur="5000"/>
                                        <p:tgtEl>
                                          <p:spTgt spid="20482"/>
                                        </p:tgtEl>
                                      </p:cBhvr>
                                    </p:animEffect>
                                  </p:childTnLst>
                                </p:cTn>
                              </p:par>
                              <p:par>
                                <p:cTn id="8" presetID="23" presetClass="entr" presetSubtype="272" fill="hold" nodeType="withEffect">
                                  <p:stCondLst>
                                    <p:cond delay="0"/>
                                  </p:stCondLst>
                                  <p:childTnLst>
                                    <p:set>
                                      <p:cBhvr>
                                        <p:cTn id="9" dur="1" fill="hold">
                                          <p:stCondLst>
                                            <p:cond delay="0"/>
                                          </p:stCondLst>
                                        </p:cTn>
                                        <p:tgtEl>
                                          <p:spTgt spid="20482"/>
                                        </p:tgtEl>
                                        <p:attrNameLst>
                                          <p:attrName>style.visibility</p:attrName>
                                        </p:attrNameLst>
                                      </p:cBhvr>
                                      <p:to>
                                        <p:strVal val="visible"/>
                                      </p:to>
                                    </p:set>
                                    <p:anim calcmode="lin" valueType="num">
                                      <p:cBhvr>
                                        <p:cTn id="10" dur="5000" fill="hold"/>
                                        <p:tgtEl>
                                          <p:spTgt spid="20482"/>
                                        </p:tgtEl>
                                        <p:attrNameLst>
                                          <p:attrName>ppt_w</p:attrName>
                                        </p:attrNameLst>
                                      </p:cBhvr>
                                      <p:tavLst>
                                        <p:tav tm="0">
                                          <p:val>
                                            <p:strVal val="2/3*#ppt_w"/>
                                          </p:val>
                                        </p:tav>
                                        <p:tav tm="100000">
                                          <p:val>
                                            <p:strVal val="#ppt_w"/>
                                          </p:val>
                                        </p:tav>
                                      </p:tavLst>
                                    </p:anim>
                                    <p:anim calcmode="lin" valueType="num">
                                      <p:cBhvr>
                                        <p:cTn id="11" dur="5000" fill="hold"/>
                                        <p:tgtEl>
                                          <p:spTgt spid="20482"/>
                                        </p:tgtEl>
                                        <p:attrNameLst>
                                          <p:attrName>ppt_h</p:attrName>
                                        </p:attrNameLst>
                                      </p:cBhvr>
                                      <p:tavLst>
                                        <p:tav tm="0">
                                          <p:val>
                                            <p:strVal val="2/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1 Imagen" descr="1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95536"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Pluma y Espada es uno de los </a:t>
            </a:r>
            <a:r>
              <a:rPr lang="es-ES" b="1" i="1" dirty="0" smtClean="0">
                <a:effectLst>
                  <a:glow rad="101600">
                    <a:srgbClr val="C00000">
                      <a:alpha val="60000"/>
                    </a:srgbClr>
                  </a:glow>
                  <a:outerShdw blurRad="38100" dist="38100" dir="2700000" algn="tl">
                    <a:srgbClr val="000000">
                      <a:alpha val="43137"/>
                    </a:srgbClr>
                  </a:outerShdw>
                </a:effectLst>
              </a:rPr>
              <a:t>espectáculos de Puy du </a:t>
            </a:r>
            <a:r>
              <a:rPr lang="es-ES" b="1"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a:t>
            </a:r>
            <a:r>
              <a:rPr lang="es-ES" b="1" i="1" dirty="0" smtClean="0">
                <a:effectLst>
                  <a:glow rad="101600">
                    <a:srgbClr val="C00000">
                      <a:alpha val="60000"/>
                    </a:srgbClr>
                  </a:glow>
                  <a:outerShdw blurRad="38100" dist="38100" dir="2700000" algn="tl">
                    <a:srgbClr val="000000">
                      <a:alpha val="43137"/>
                    </a:srgbClr>
                  </a:outerShdw>
                </a:effectLst>
              </a:rPr>
              <a:t>diurno</a:t>
            </a:r>
            <a:r>
              <a:rPr lang="es-ES" i="1" dirty="0" smtClean="0">
                <a:effectLst>
                  <a:glow rad="101600">
                    <a:srgbClr val="C00000">
                      <a:alpha val="60000"/>
                    </a:srgbClr>
                  </a:glow>
                  <a:outerShdw blurRad="38100" dist="38100" dir="2700000" algn="tl">
                    <a:srgbClr val="000000">
                      <a:alpha val="43137"/>
                    </a:srgbClr>
                  </a:outerShdw>
                </a:effectLst>
              </a:rPr>
              <a:t>, por lo que se interpreta durante el día en el parque de ocio. Como todos los de este tipo, </a:t>
            </a:r>
            <a:r>
              <a:rPr lang="es-ES" b="1" i="1" dirty="0" smtClean="0">
                <a:effectLst>
                  <a:glow rad="101600">
                    <a:srgbClr val="C00000">
                      <a:alpha val="60000"/>
                    </a:srgbClr>
                  </a:glow>
                  <a:outerShdw blurRad="38100" dist="38100" dir="2700000" algn="tl">
                    <a:srgbClr val="000000">
                      <a:alpha val="43137"/>
                    </a:srgbClr>
                  </a:outerShdw>
                </a:effectLst>
              </a:rPr>
              <a:t>dura media hora</a:t>
            </a:r>
            <a:r>
              <a:rPr lang="es-ES" i="1" dirty="0" smtClean="0">
                <a:effectLst>
                  <a:glow rad="101600">
                    <a:srgbClr val="C00000">
                      <a:alpha val="60000"/>
                    </a:srgbClr>
                  </a:glow>
                  <a:outerShdw blurRad="38100" dist="38100" dir="2700000" algn="tl">
                    <a:srgbClr val="000000">
                      <a:alpha val="43137"/>
                    </a:srgbClr>
                  </a:outerShdw>
                </a:effectLst>
              </a:rPr>
              <a:t> y se suele interpretar varias veces al día.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wheel spokes="1"/>
      </p:transition>
    </mc:Choice>
    <mc:Fallback>
      <p:transition spd="slow" advTm="26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barn(outVertical)">
                                      <p:cBhvr>
                                        <p:cTn id="7" dur="5000"/>
                                        <p:tgtEl>
                                          <p:spTgt spid="21506"/>
                                        </p:tgtEl>
                                      </p:cBhvr>
                                    </p:animEffect>
                                  </p:childTnLst>
                                </p:cTn>
                              </p:par>
                              <p:par>
                                <p:cTn id="8" presetID="23" presetClass="entr" presetSubtype="288" fill="hold" nodeType="withEffect">
                                  <p:stCondLst>
                                    <p:cond delay="0"/>
                                  </p:stCondLst>
                                  <p:childTnLst>
                                    <p:set>
                                      <p:cBhvr>
                                        <p:cTn id="9" dur="1" fill="hold">
                                          <p:stCondLst>
                                            <p:cond delay="0"/>
                                          </p:stCondLst>
                                        </p:cTn>
                                        <p:tgtEl>
                                          <p:spTgt spid="21506"/>
                                        </p:tgtEl>
                                        <p:attrNameLst>
                                          <p:attrName>style.visibility</p:attrName>
                                        </p:attrNameLst>
                                      </p:cBhvr>
                                      <p:to>
                                        <p:strVal val="visible"/>
                                      </p:to>
                                    </p:set>
                                    <p:anim calcmode="lin" valueType="num">
                                      <p:cBhvr>
                                        <p:cTn id="10" dur="5000" fill="hold"/>
                                        <p:tgtEl>
                                          <p:spTgt spid="21506"/>
                                        </p:tgtEl>
                                        <p:attrNameLst>
                                          <p:attrName>ppt_w</p:attrName>
                                        </p:attrNameLst>
                                      </p:cBhvr>
                                      <p:tavLst>
                                        <p:tav tm="0">
                                          <p:val>
                                            <p:strVal val="4/3*#ppt_w"/>
                                          </p:val>
                                        </p:tav>
                                        <p:tav tm="100000">
                                          <p:val>
                                            <p:strVal val="#ppt_w"/>
                                          </p:val>
                                        </p:tav>
                                      </p:tavLst>
                                    </p:anim>
                                    <p:anim calcmode="lin" valueType="num">
                                      <p:cBhvr>
                                        <p:cTn id="11" dur="5000" fill="hold"/>
                                        <p:tgtEl>
                                          <p:spTgt spid="21506"/>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1 Imagen" descr="1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1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sábado, por ejemplo, se puede hacer a las 10.30h, a las 12h, a las 13.30h, a las 15h, a las 16.30h, a las 18h y a las 19.30h, por lo que tienes muchas oportunidades para verlo e, incluso, para repetir.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wheelReverse spokes="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barn(outVertical)">
                                      <p:cBhvr>
                                        <p:cTn id="7" dur="5000"/>
                                        <p:tgtEl>
                                          <p:spTgt spid="22530"/>
                                        </p:tgtEl>
                                      </p:cBhvr>
                                    </p:animEffect>
                                  </p:childTnLst>
                                </p:cTn>
                              </p:par>
                              <p:par>
                                <p:cTn id="8" presetID="23" presetClass="entr" presetSubtype="288" fill="hold" nodeType="withEffect">
                                  <p:stCondLst>
                                    <p:cond delay="0"/>
                                  </p:stCondLst>
                                  <p:childTnLst>
                                    <p:set>
                                      <p:cBhvr>
                                        <p:cTn id="9" dur="1" fill="hold">
                                          <p:stCondLst>
                                            <p:cond delay="0"/>
                                          </p:stCondLst>
                                        </p:cTn>
                                        <p:tgtEl>
                                          <p:spTgt spid="22530"/>
                                        </p:tgtEl>
                                        <p:attrNameLst>
                                          <p:attrName>style.visibility</p:attrName>
                                        </p:attrNameLst>
                                      </p:cBhvr>
                                      <p:to>
                                        <p:strVal val="visible"/>
                                      </p:to>
                                    </p:set>
                                    <p:anim calcmode="lin" valueType="num">
                                      <p:cBhvr>
                                        <p:cTn id="10" dur="5000" fill="hold"/>
                                        <p:tgtEl>
                                          <p:spTgt spid="22530"/>
                                        </p:tgtEl>
                                        <p:attrNameLst>
                                          <p:attrName>ppt_w</p:attrName>
                                        </p:attrNameLst>
                                      </p:cBhvr>
                                      <p:tavLst>
                                        <p:tav tm="0">
                                          <p:val>
                                            <p:strVal val="4/3*#ppt_w"/>
                                          </p:val>
                                        </p:tav>
                                        <p:tav tm="100000">
                                          <p:val>
                                            <p:strVal val="#ppt_w"/>
                                          </p:val>
                                        </p:tav>
                                      </p:tavLst>
                                    </p:anim>
                                    <p:anim calcmode="lin" valueType="num">
                                      <p:cBhvr>
                                        <p:cTn id="11" dur="5000" fill="hold"/>
                                        <p:tgtEl>
                                          <p:spTgt spid="22530"/>
                                        </p:tgtEl>
                                        <p:attrNameLst>
                                          <p:attrName>ppt_h</p:attrName>
                                        </p:attrNameLst>
                                      </p:cBhvr>
                                      <p:tavLst>
                                        <p:tav tm="0">
                                          <p:val>
                                            <p:strVal val="4/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2/3*#ppt_w"/>
                                          </p:val>
                                        </p:tav>
                                        <p:tav tm="100000">
                                          <p:val>
                                            <p:strVal val="#ppt_w"/>
                                          </p:val>
                                        </p:tav>
                                      </p:tavLst>
                                    </p:anim>
                                    <p:anim calcmode="lin" valueType="num">
                                      <p:cBhvr>
                                        <p:cTn id="18" dur="5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1 Imagen" descr="2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20.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espectáculo </a:t>
            </a:r>
            <a:r>
              <a:rPr lang="es-ES" b="1" i="1" dirty="0" smtClean="0">
                <a:effectLst>
                  <a:glow rad="101600">
                    <a:srgbClr val="C00000">
                      <a:alpha val="60000"/>
                    </a:srgbClr>
                  </a:glow>
                  <a:outerShdw blurRad="38100" dist="38100" dir="2700000" algn="tl">
                    <a:srgbClr val="000000">
                      <a:alpha val="43137"/>
                    </a:srgbClr>
                  </a:outerShdw>
                </a:effectLst>
              </a:rPr>
              <a:t>A Pluma y Espada </a:t>
            </a:r>
            <a:r>
              <a:rPr lang="es-ES" i="1" dirty="0" smtClean="0">
                <a:effectLst>
                  <a:glow rad="101600">
                    <a:srgbClr val="C00000">
                      <a:alpha val="60000"/>
                    </a:srgbClr>
                  </a:glow>
                  <a:outerShdw blurRad="38100" dist="38100" dir="2700000" algn="tl">
                    <a:srgbClr val="000000">
                      <a:alpha val="43137"/>
                    </a:srgbClr>
                  </a:outerShdw>
                </a:effectLst>
              </a:rPr>
              <a:t>es uno de los más aclamados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–con permiso del brutal show nocturno </a:t>
            </a:r>
            <a:r>
              <a:rPr lang="es-ES" b="1" i="1" dirty="0" smtClean="0">
                <a:effectLst>
                  <a:glow rad="101600">
                    <a:srgbClr val="C00000">
                      <a:alpha val="60000"/>
                    </a:srgbClr>
                  </a:glow>
                  <a:outerShdw blurRad="38100" dist="38100" dir="2700000" algn="tl">
                    <a:srgbClr val="000000">
                      <a:alpha val="43137"/>
                    </a:srgbClr>
                  </a:outerShdw>
                </a:effectLst>
              </a:rPr>
              <a:t>El Sueño de Toledo</a:t>
            </a:r>
            <a:r>
              <a:rPr lang="es-ES" i="1" dirty="0" smtClean="0">
                <a:effectLst>
                  <a:glow rad="101600">
                    <a:srgbClr val="C00000">
                      <a:alpha val="60000"/>
                    </a:srgbClr>
                  </a:glow>
                  <a:outerShdw blurRad="38100" dist="38100" dir="2700000" algn="tl">
                    <a:srgbClr val="000000">
                      <a:alpha val="43137"/>
                    </a:srgbClr>
                  </a:outerShdw>
                </a:effectLst>
              </a:rPr>
              <a:t>, así que mejor ir a verlo en una hora estratégica en la que haya menos gente; en todo caso, cuenta con una capacidad considerable, ya que tiene 1.800 plazas.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3000">
        <p15:prstTrans prst="curtains"/>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barn(outHorizontal)">
                                      <p:cBhvr>
                                        <p:cTn id="7" dur="5000"/>
                                        <p:tgtEl>
                                          <p:spTgt spid="23554"/>
                                        </p:tgtEl>
                                      </p:cBhvr>
                                    </p:animEffect>
                                  </p:childTnLst>
                                </p:cTn>
                              </p:par>
                              <p:par>
                                <p:cTn id="8" presetID="23" presetClass="entr" presetSubtype="288" fill="hold" nodeType="withEffect">
                                  <p:stCondLst>
                                    <p:cond delay="0"/>
                                  </p:stCondLst>
                                  <p:childTnLst>
                                    <p:set>
                                      <p:cBhvr>
                                        <p:cTn id="9" dur="1" fill="hold">
                                          <p:stCondLst>
                                            <p:cond delay="0"/>
                                          </p:stCondLst>
                                        </p:cTn>
                                        <p:tgtEl>
                                          <p:spTgt spid="23554"/>
                                        </p:tgtEl>
                                        <p:attrNameLst>
                                          <p:attrName>style.visibility</p:attrName>
                                        </p:attrNameLst>
                                      </p:cBhvr>
                                      <p:to>
                                        <p:strVal val="visible"/>
                                      </p:to>
                                    </p:set>
                                    <p:anim calcmode="lin" valueType="num">
                                      <p:cBhvr>
                                        <p:cTn id="10" dur="5000" fill="hold"/>
                                        <p:tgtEl>
                                          <p:spTgt spid="23554"/>
                                        </p:tgtEl>
                                        <p:attrNameLst>
                                          <p:attrName>ppt_w</p:attrName>
                                        </p:attrNameLst>
                                      </p:cBhvr>
                                      <p:tavLst>
                                        <p:tav tm="0">
                                          <p:val>
                                            <p:strVal val="4/3*#ppt_w"/>
                                          </p:val>
                                        </p:tav>
                                        <p:tav tm="100000">
                                          <p:val>
                                            <p:strVal val="#ppt_w"/>
                                          </p:val>
                                        </p:tav>
                                      </p:tavLst>
                                    </p:anim>
                                    <p:anim calcmode="lin" valueType="num">
                                      <p:cBhvr>
                                        <p:cTn id="11" dur="5000" fill="hold"/>
                                        <p:tgtEl>
                                          <p:spTgt spid="23554"/>
                                        </p:tgtEl>
                                        <p:attrNameLst>
                                          <p:attrName>ppt_h</p:attrName>
                                        </p:attrNameLst>
                                      </p:cBhvr>
                                      <p:tavLst>
                                        <p:tav tm="0">
                                          <p:val>
                                            <p:strVal val="4/3*#ppt_h"/>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Horizontal)">
                                      <p:cBhvr>
                                        <p:cTn id="14" dur="5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2/3*#ppt_w"/>
                                          </p:val>
                                        </p:tav>
                                        <p:tav tm="100000">
                                          <p:val>
                                            <p:strVal val="#ppt_w"/>
                                          </p:val>
                                        </p:tav>
                                      </p:tavLst>
                                    </p:anim>
                                    <p:anim calcmode="lin" valueType="num">
                                      <p:cBhvr>
                                        <p:cTn id="18" dur="5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1 Imagen" descr="2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2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hecho, en 2024 ha sido galardonado con el premio al Mejor Espectáculo del Mundo de los “</a:t>
            </a:r>
            <a:r>
              <a:rPr lang="es-ES" i="1" dirty="0" err="1" smtClean="0">
                <a:effectLst>
                  <a:glow rad="101600">
                    <a:srgbClr val="C00000">
                      <a:alpha val="60000"/>
                    </a:srgbClr>
                  </a:glow>
                  <a:outerShdw blurRad="38100" dist="38100" dir="2700000" algn="tl">
                    <a:srgbClr val="000000">
                      <a:alpha val="43137"/>
                    </a:srgbClr>
                  </a:outerShdw>
                </a:effectLst>
              </a:rPr>
              <a:t>Brass</a:t>
            </a:r>
            <a:r>
              <a:rPr lang="es-ES" i="1" dirty="0" smtClean="0">
                <a:effectLst>
                  <a:glow rad="101600">
                    <a:srgbClr val="C00000">
                      <a:alpha val="60000"/>
                    </a:srgbClr>
                  </a:glow>
                  <a:outerShdw blurRad="38100" dist="38100" dir="2700000" algn="tl">
                    <a:srgbClr val="000000">
                      <a:alpha val="43137"/>
                    </a:srgbClr>
                  </a:outerShdw>
                </a:effectLst>
              </a:rPr>
              <a:t> Ring </a:t>
            </a:r>
            <a:r>
              <a:rPr lang="es-ES" i="1" dirty="0" err="1" smtClean="0">
                <a:effectLst>
                  <a:glow rad="101600">
                    <a:srgbClr val="C00000">
                      <a:alpha val="60000"/>
                    </a:srgbClr>
                  </a:glow>
                  <a:outerShdw blurRad="38100" dist="38100" dir="2700000" algn="tl">
                    <a:srgbClr val="000000">
                      <a:alpha val="43137"/>
                    </a:srgbClr>
                  </a:outerShdw>
                </a:effectLst>
              </a:rPr>
              <a:t>Excellence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Awards</a:t>
            </a:r>
            <a:r>
              <a:rPr lang="es-ES" i="1" dirty="0" smtClean="0">
                <a:effectLst>
                  <a:glow rad="101600">
                    <a:srgbClr val="C00000">
                      <a:alpha val="60000"/>
                    </a:srgbClr>
                  </a:glow>
                  <a:outerShdw blurRad="38100" dist="38100" dir="2700000" algn="tl">
                    <a:srgbClr val="000000">
                      <a:alpha val="43137"/>
                    </a:srgbClr>
                  </a:outerShdw>
                </a:effectLst>
              </a:rPr>
              <a:t>” de IAAPA en Las Vegas (EEUU), que vendrían a ser algo así como “los </a:t>
            </a:r>
            <a:r>
              <a:rPr lang="es-ES" i="1" dirty="0" err="1" smtClean="0">
                <a:effectLst>
                  <a:glow rad="101600">
                    <a:srgbClr val="C00000">
                      <a:alpha val="60000"/>
                    </a:srgbClr>
                  </a:glow>
                  <a:outerShdw blurRad="38100" dist="38100" dir="2700000" algn="tl">
                    <a:srgbClr val="000000">
                      <a:alpha val="43137"/>
                    </a:srgbClr>
                  </a:outerShdw>
                </a:effectLst>
              </a:rPr>
              <a:t>Oscars</a:t>
            </a:r>
            <a:r>
              <a:rPr lang="es-ES" i="1" dirty="0" smtClean="0">
                <a:effectLst>
                  <a:glow rad="101600">
                    <a:srgbClr val="C00000">
                      <a:alpha val="60000"/>
                    </a:srgbClr>
                  </a:glow>
                  <a:outerShdw blurRad="38100" dist="38100" dir="2700000" algn="tl">
                    <a:srgbClr val="000000">
                      <a:alpha val="43137"/>
                    </a:srgbClr>
                  </a:outerShdw>
                </a:effectLst>
              </a:rPr>
              <a:t>” de los espectáculos.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7000">
        <p:wedge/>
      </p:transition>
    </mc:Choice>
    <mc:Fallback>
      <p:transition spd="slow" advTm="27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barn(outVertical)">
                                      <p:cBhvr>
                                        <p:cTn id="7" dur="5000"/>
                                        <p:tgtEl>
                                          <p:spTgt spid="25602"/>
                                        </p:tgtEl>
                                      </p:cBhvr>
                                    </p:animEffect>
                                  </p:childTnLst>
                                </p:cTn>
                              </p:par>
                              <p:par>
                                <p:cTn id="8" presetID="23" presetClass="entr" presetSubtype="288" fill="hold" nodeType="withEffect">
                                  <p:stCondLst>
                                    <p:cond delay="0"/>
                                  </p:stCondLst>
                                  <p:childTnLst>
                                    <p:set>
                                      <p:cBhvr>
                                        <p:cTn id="9" dur="1" fill="hold">
                                          <p:stCondLst>
                                            <p:cond delay="0"/>
                                          </p:stCondLst>
                                        </p:cTn>
                                        <p:tgtEl>
                                          <p:spTgt spid="25602"/>
                                        </p:tgtEl>
                                        <p:attrNameLst>
                                          <p:attrName>style.visibility</p:attrName>
                                        </p:attrNameLst>
                                      </p:cBhvr>
                                      <p:to>
                                        <p:strVal val="visible"/>
                                      </p:to>
                                    </p:set>
                                    <p:anim calcmode="lin" valueType="num">
                                      <p:cBhvr>
                                        <p:cTn id="10" dur="5000" fill="hold"/>
                                        <p:tgtEl>
                                          <p:spTgt spid="25602"/>
                                        </p:tgtEl>
                                        <p:attrNameLst>
                                          <p:attrName>ppt_w</p:attrName>
                                        </p:attrNameLst>
                                      </p:cBhvr>
                                      <p:tavLst>
                                        <p:tav tm="0">
                                          <p:val>
                                            <p:strVal val="4/3*#ppt_w"/>
                                          </p:val>
                                        </p:tav>
                                        <p:tav tm="100000">
                                          <p:val>
                                            <p:strVal val="#ppt_w"/>
                                          </p:val>
                                        </p:tav>
                                      </p:tavLst>
                                    </p:anim>
                                    <p:anim calcmode="lin" valueType="num">
                                      <p:cBhvr>
                                        <p:cTn id="11" dur="5000" fill="hold"/>
                                        <p:tgtEl>
                                          <p:spTgt spid="25602"/>
                                        </p:tgtEl>
                                        <p:attrNameLst>
                                          <p:attrName>ppt_h</p:attrName>
                                        </p:attrNameLst>
                                      </p:cBhvr>
                                      <p:tavLst>
                                        <p:tav tm="0">
                                          <p:val>
                                            <p:strVal val="4/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4/3*#ppt_w"/>
                                          </p:val>
                                        </p:tav>
                                        <p:tav tm="100000">
                                          <p:val>
                                            <p:strVal val="#ppt_w"/>
                                          </p:val>
                                        </p:tav>
                                      </p:tavLst>
                                    </p:anim>
                                    <p:anim calcmode="lin" valueType="num">
                                      <p:cBhvr>
                                        <p:cTn id="18" dur="5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1 Imagen" descr="2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2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Está claro que visitar el famoso parque </a:t>
            </a:r>
            <a:r>
              <a:rPr lang="es-ES" b="1" i="1" dirty="0" smtClean="0">
                <a:effectLst>
                  <a:glow rad="101600">
                    <a:srgbClr val="C00000">
                      <a:alpha val="60000"/>
                    </a:srgbClr>
                  </a:glow>
                  <a:outerShdw blurRad="38100" dist="38100" dir="2700000" algn="tl">
                    <a:srgbClr val="000000">
                      <a:alpha val="43137"/>
                    </a:srgbClr>
                  </a:outerShdw>
                </a:effectLst>
              </a:rPr>
              <a:t>Puy du </a:t>
            </a:r>
            <a:r>
              <a:rPr lang="es-ES" b="1" i="1" dirty="0" err="1" smtClean="0">
                <a:effectLst>
                  <a:glow rad="101600">
                    <a:srgbClr val="C00000">
                      <a:alpha val="60000"/>
                    </a:srgbClr>
                  </a:glow>
                  <a:outerShdw blurRad="38100" dist="38100" dir="2700000" algn="tl">
                    <a:srgbClr val="000000">
                      <a:alpha val="43137"/>
                    </a:srgbClr>
                  </a:outerShdw>
                </a:effectLst>
              </a:rPr>
              <a:t>Fou</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es uno de los mejores planes que ver y hacer en Toledo, ya que estamos hablando de un parque de ocio ideal para el aprendizaje sobre la historia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wedge/>
      </p:transition>
    </mc:Choice>
    <mc:Fallback>
      <p:transition spd="slow" advTm="2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arn(outVertical)">
                                      <p:cBhvr>
                                        <p:cTn id="7" dur="5000"/>
                                        <p:tgtEl>
                                          <p:spTgt spid="26626"/>
                                        </p:tgtEl>
                                      </p:cBhvr>
                                    </p:animEffect>
                                  </p:childTnLst>
                                </p:cTn>
                              </p:par>
                              <p:par>
                                <p:cTn id="8" presetID="23" presetClass="entr" presetSubtype="288"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 calcmode="lin" valueType="num">
                                      <p:cBhvr>
                                        <p:cTn id="10" dur="5000" fill="hold"/>
                                        <p:tgtEl>
                                          <p:spTgt spid="26626"/>
                                        </p:tgtEl>
                                        <p:attrNameLst>
                                          <p:attrName>ppt_w</p:attrName>
                                        </p:attrNameLst>
                                      </p:cBhvr>
                                      <p:tavLst>
                                        <p:tav tm="0">
                                          <p:val>
                                            <p:strVal val="4/3*#ppt_w"/>
                                          </p:val>
                                        </p:tav>
                                        <p:tav tm="100000">
                                          <p:val>
                                            <p:strVal val="#ppt_w"/>
                                          </p:val>
                                        </p:tav>
                                      </p:tavLst>
                                    </p:anim>
                                    <p:anim calcmode="lin" valueType="num">
                                      <p:cBhvr>
                                        <p:cTn id="11" dur="5000" fill="hold"/>
                                        <p:tgtEl>
                                          <p:spTgt spid="26626"/>
                                        </p:tgtEl>
                                        <p:attrNameLst>
                                          <p:attrName>ppt_h</p:attrName>
                                        </p:attrNameLst>
                                      </p:cBhvr>
                                      <p:tavLst>
                                        <p:tav tm="0">
                                          <p:val>
                                            <p:strVal val="4/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Horizontal)">
                                      <p:cBhvr>
                                        <p:cTn id="14" dur="5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4/3*#ppt_w"/>
                                          </p:val>
                                        </p:tav>
                                        <p:tav tm="100000">
                                          <p:val>
                                            <p:strVal val="#ppt_w"/>
                                          </p:val>
                                        </p:tav>
                                      </p:tavLst>
                                    </p:anim>
                                    <p:anim calcmode="lin" valueType="num">
                                      <p:cBhvr>
                                        <p:cTn id="18" dur="5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1 Imagen" descr="2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2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espectáculo </a:t>
            </a:r>
            <a:r>
              <a:rPr lang="es-ES" b="1" i="1" dirty="0" smtClean="0">
                <a:effectLst>
                  <a:glow rad="101600">
                    <a:srgbClr val="C00000">
                      <a:alpha val="60000"/>
                    </a:srgbClr>
                  </a:glow>
                  <a:outerShdw blurRad="38100" dist="38100" dir="2700000" algn="tl">
                    <a:srgbClr val="000000">
                      <a:alpha val="43137"/>
                    </a:srgbClr>
                  </a:outerShdw>
                </a:effectLst>
              </a:rPr>
              <a:t>A Pluma y Espada de Puy du </a:t>
            </a:r>
            <a:r>
              <a:rPr lang="es-ES" b="1" i="1" dirty="0" err="1" smtClean="0">
                <a:effectLst>
                  <a:glow rad="101600">
                    <a:srgbClr val="C00000">
                      <a:alpha val="60000"/>
                    </a:srgbClr>
                  </a:glow>
                  <a:outerShdw blurRad="38100" dist="38100" dir="2700000" algn="tl">
                    <a:srgbClr val="000000">
                      <a:alpha val="43137"/>
                    </a:srgbClr>
                  </a:outerShdw>
                </a:effectLst>
              </a:rPr>
              <a:t>Fou</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lo encontraréis en el poblado histórico de Villanueva del Corral. Aquí os sumergiréis en un viaje en el tiempo en el que apareceréis en una villa manchega del siglo XVI que está orgullosa de tener el mayor corral de comedias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ripple dir="ru"/>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arn(outVertical)">
                                      <p:cBhvr>
                                        <p:cTn id="7" dur="5000"/>
                                        <p:tgtEl>
                                          <p:spTgt spid="27650"/>
                                        </p:tgtEl>
                                      </p:cBhvr>
                                    </p:animEffect>
                                  </p:childTnLst>
                                </p:cTn>
                              </p:par>
                              <p:par>
                                <p:cTn id="8" presetID="29" presetClass="entr" presetSubtype="0" fill="hold" nodeType="withEffect">
                                  <p:stCondLst>
                                    <p:cond delay="0"/>
                                  </p:stCondLst>
                                  <p:childTnLst>
                                    <p:set>
                                      <p:cBhvr>
                                        <p:cTn id="9" dur="1" fill="hold">
                                          <p:stCondLst>
                                            <p:cond delay="0"/>
                                          </p:stCondLst>
                                        </p:cTn>
                                        <p:tgtEl>
                                          <p:spTgt spid="27650"/>
                                        </p:tgtEl>
                                        <p:attrNameLst>
                                          <p:attrName>style.visibility</p:attrName>
                                        </p:attrNameLst>
                                      </p:cBhvr>
                                      <p:to>
                                        <p:strVal val="visible"/>
                                      </p:to>
                                    </p:set>
                                    <p:anim calcmode="lin" valueType="num">
                                      <p:cBhvr>
                                        <p:cTn id="10" dur="5000" fill="hold"/>
                                        <p:tgtEl>
                                          <p:spTgt spid="27650"/>
                                        </p:tgtEl>
                                        <p:attrNameLst>
                                          <p:attrName>ppt_x</p:attrName>
                                        </p:attrNameLst>
                                      </p:cBhvr>
                                      <p:tavLst>
                                        <p:tav tm="0">
                                          <p:val>
                                            <p:strVal val="#ppt_x-.2"/>
                                          </p:val>
                                        </p:tav>
                                        <p:tav tm="100000">
                                          <p:val>
                                            <p:strVal val="#ppt_x"/>
                                          </p:val>
                                        </p:tav>
                                      </p:tavLst>
                                    </p:anim>
                                    <p:anim calcmode="lin" valueType="num">
                                      <p:cBhvr>
                                        <p:cTn id="11" dur="5000" fill="hold"/>
                                        <p:tgtEl>
                                          <p:spTgt spid="27650"/>
                                        </p:tgtEl>
                                        <p:attrNameLst>
                                          <p:attrName>ppt_y</p:attrName>
                                        </p:attrNameLst>
                                      </p:cBhvr>
                                      <p:tavLst>
                                        <p:tav tm="0">
                                          <p:val>
                                            <p:strVal val="#ppt_y"/>
                                          </p:val>
                                        </p:tav>
                                        <p:tav tm="100000">
                                          <p:val>
                                            <p:strVal val="#ppt_y"/>
                                          </p:val>
                                        </p:tav>
                                      </p:tavLst>
                                    </p:anim>
                                    <p:animEffect transition="in" filter="wipe(right)" prLst="gradientSize: 0.1">
                                      <p:cBhvr>
                                        <p:cTn id="12" dur="5000"/>
                                        <p:tgtEl>
                                          <p:spTgt spid="27650"/>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Vertical)">
                                      <p:cBhvr>
                                        <p:cTn id="15" dur="5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ppt_x</p:attrName>
                                        </p:attrNameLst>
                                      </p:cBhvr>
                                      <p:tavLst>
                                        <p:tav tm="0">
                                          <p:val>
                                            <p:strVal val="#ppt_x-.2"/>
                                          </p:val>
                                        </p:tav>
                                        <p:tav tm="100000">
                                          <p:val>
                                            <p:strVal val="#ppt_x"/>
                                          </p:val>
                                        </p:tav>
                                      </p:tavLst>
                                    </p:anim>
                                    <p:anim calcmode="lin" valueType="num">
                                      <p:cBhvr>
                                        <p:cTn id="19" dur="5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5000"/>
                                        <p:tgtEl>
                                          <p:spTgt spid="3"/>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1 Imagen" descr="2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2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Villanueva del Corral es la cuna de los héroes de los Tercios de Flandes, así como de literatos que son inmortales. Pasear por sus calles nos recordará la grandeza del imperio de los </a:t>
            </a:r>
            <a:r>
              <a:rPr lang="es-ES" i="1" dirty="0" err="1" smtClean="0">
                <a:effectLst>
                  <a:glow rad="101600">
                    <a:srgbClr val="C00000">
                      <a:alpha val="60000"/>
                    </a:srgbClr>
                  </a:glow>
                  <a:outerShdw blurRad="38100" dist="38100" dir="2700000" algn="tl">
                    <a:srgbClr val="000000">
                      <a:alpha val="43137"/>
                    </a:srgbClr>
                  </a:outerShdw>
                </a:effectLst>
              </a:rPr>
              <a:t>Austrias</a:t>
            </a:r>
            <a:r>
              <a:rPr lang="es-ES" i="1" dirty="0" smtClean="0">
                <a:effectLst>
                  <a:glow rad="101600">
                    <a:srgbClr val="C00000">
                      <a:alpha val="60000"/>
                    </a:srgbClr>
                  </a:glow>
                  <a:outerShdw blurRad="38100" dist="38100" dir="2700000" algn="tl">
                    <a:srgbClr val="000000">
                      <a:alpha val="43137"/>
                    </a:srgbClr>
                  </a:outerShdw>
                </a:effectLst>
              </a:rPr>
              <a:t> y la nobleza de sus versos.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dir="r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barn(outVertical)">
                                      <p:cBhvr>
                                        <p:cTn id="7" dur="5000"/>
                                        <p:tgtEl>
                                          <p:spTgt spid="28674"/>
                                        </p:tgtEl>
                                      </p:cBhvr>
                                    </p:animEffect>
                                  </p:childTnLst>
                                </p:cTn>
                              </p:par>
                              <p:par>
                                <p:cTn id="8" presetID="29" presetClass="entr" presetSubtype="0" fill="hold" nodeType="withEffect">
                                  <p:stCondLst>
                                    <p:cond delay="0"/>
                                  </p:stCondLst>
                                  <p:childTnLst>
                                    <p:set>
                                      <p:cBhvr>
                                        <p:cTn id="9" dur="1" fill="hold">
                                          <p:stCondLst>
                                            <p:cond delay="0"/>
                                          </p:stCondLst>
                                        </p:cTn>
                                        <p:tgtEl>
                                          <p:spTgt spid="28674"/>
                                        </p:tgtEl>
                                        <p:attrNameLst>
                                          <p:attrName>style.visibility</p:attrName>
                                        </p:attrNameLst>
                                      </p:cBhvr>
                                      <p:to>
                                        <p:strVal val="visible"/>
                                      </p:to>
                                    </p:set>
                                    <p:anim calcmode="lin" valueType="num">
                                      <p:cBhvr>
                                        <p:cTn id="10" dur="5000" fill="hold"/>
                                        <p:tgtEl>
                                          <p:spTgt spid="28674"/>
                                        </p:tgtEl>
                                        <p:attrNameLst>
                                          <p:attrName>ppt_x</p:attrName>
                                        </p:attrNameLst>
                                      </p:cBhvr>
                                      <p:tavLst>
                                        <p:tav tm="0">
                                          <p:val>
                                            <p:strVal val="#ppt_x-.2"/>
                                          </p:val>
                                        </p:tav>
                                        <p:tav tm="100000">
                                          <p:val>
                                            <p:strVal val="#ppt_x"/>
                                          </p:val>
                                        </p:tav>
                                      </p:tavLst>
                                    </p:anim>
                                    <p:anim calcmode="lin" valueType="num">
                                      <p:cBhvr>
                                        <p:cTn id="11" dur="5000" fill="hold"/>
                                        <p:tgtEl>
                                          <p:spTgt spid="28674"/>
                                        </p:tgtEl>
                                        <p:attrNameLst>
                                          <p:attrName>ppt_y</p:attrName>
                                        </p:attrNameLst>
                                      </p:cBhvr>
                                      <p:tavLst>
                                        <p:tav tm="0">
                                          <p:val>
                                            <p:strVal val="#ppt_y"/>
                                          </p:val>
                                        </p:tav>
                                        <p:tav tm="100000">
                                          <p:val>
                                            <p:strVal val="#ppt_y"/>
                                          </p:val>
                                        </p:tav>
                                      </p:tavLst>
                                    </p:anim>
                                    <p:animEffect transition="in" filter="wipe(right)" prLst="gradientSize: 0.1">
                                      <p:cBhvr>
                                        <p:cTn id="12" dur="5000"/>
                                        <p:tgtEl>
                                          <p:spTgt spid="28674"/>
                                        </p:tgtEl>
                                      </p:cBhvr>
                                    </p:animEffect>
                                  </p:childTnLst>
                                </p:cTn>
                              </p:par>
                              <p:par>
                                <p:cTn id="13" presetID="16" presetClass="entr" presetSubtype="4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outHorizontal)">
                                      <p:cBhvr>
                                        <p:cTn id="15" dur="5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ppt_x</p:attrName>
                                        </p:attrNameLst>
                                      </p:cBhvr>
                                      <p:tavLst>
                                        <p:tav tm="0">
                                          <p:val>
                                            <p:strVal val="#ppt_x-.2"/>
                                          </p:val>
                                        </p:tav>
                                        <p:tav tm="100000">
                                          <p:val>
                                            <p:strVal val="#ppt_x"/>
                                          </p:val>
                                        </p:tav>
                                      </p:tavLst>
                                    </p:anim>
                                    <p:anim calcmode="lin" valueType="num">
                                      <p:cBhvr>
                                        <p:cTn id="19" dur="5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5000"/>
                                        <p:tgtEl>
                                          <p:spTgt spid="3"/>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1 Imagen" descr="26.jpg"/>
          <p:cNvPicPr>
            <a:picLocks noChangeAspect="1"/>
          </p:cNvPicPr>
          <p:nvPr/>
        </p:nvPicPr>
        <p:blipFill>
          <a:blip r:embed="rId2" cstate="print"/>
          <a:stretch>
            <a:fillRect/>
          </a:stretch>
        </p:blipFill>
        <p:spPr bwMode="auto">
          <a:xfrm>
            <a:off x="0" y="10391"/>
            <a:ext cx="9144000" cy="569421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26.jpg"/>
          <p:cNvPicPr>
            <a:picLocks noChangeAspect="1"/>
          </p:cNvPicPr>
          <p:nvPr/>
        </p:nvPicPr>
        <p:blipFill>
          <a:blip r:embed="rId2" cstate="print"/>
          <a:stretch>
            <a:fillRect/>
          </a:stretch>
        </p:blipFill>
        <p:spPr bwMode="auto">
          <a:xfrm>
            <a:off x="1" y="10391"/>
            <a:ext cx="9144000" cy="569421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esta recreación no falta el Corral de Comedias en el que se interpreta el espectáculo A Pluma y Espada, así como un mentidero, un bodegón y tascas de la época.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ripple dir="lu"/>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barn(inVertical)">
                                      <p:cBhvr>
                                        <p:cTn id="7" dur="5000"/>
                                        <p:tgtEl>
                                          <p:spTgt spid="29698"/>
                                        </p:tgtEl>
                                      </p:cBhvr>
                                    </p:animEffect>
                                  </p:childTnLst>
                                </p:cTn>
                              </p:par>
                              <p:par>
                                <p:cTn id="8" presetID="29" presetClass="entr" presetSubtype="0" fill="hold" nodeType="withEffect">
                                  <p:stCondLst>
                                    <p:cond delay="0"/>
                                  </p:stCondLst>
                                  <p:childTnLst>
                                    <p:set>
                                      <p:cBhvr>
                                        <p:cTn id="9" dur="1" fill="hold">
                                          <p:stCondLst>
                                            <p:cond delay="0"/>
                                          </p:stCondLst>
                                        </p:cTn>
                                        <p:tgtEl>
                                          <p:spTgt spid="29698"/>
                                        </p:tgtEl>
                                        <p:attrNameLst>
                                          <p:attrName>style.visibility</p:attrName>
                                        </p:attrNameLst>
                                      </p:cBhvr>
                                      <p:to>
                                        <p:strVal val="visible"/>
                                      </p:to>
                                    </p:set>
                                    <p:anim calcmode="lin" valueType="num">
                                      <p:cBhvr>
                                        <p:cTn id="10" dur="5000" fill="hold"/>
                                        <p:tgtEl>
                                          <p:spTgt spid="29698"/>
                                        </p:tgtEl>
                                        <p:attrNameLst>
                                          <p:attrName>ppt_x</p:attrName>
                                        </p:attrNameLst>
                                      </p:cBhvr>
                                      <p:tavLst>
                                        <p:tav tm="0">
                                          <p:val>
                                            <p:strVal val="#ppt_x-.2"/>
                                          </p:val>
                                        </p:tav>
                                        <p:tav tm="100000">
                                          <p:val>
                                            <p:strVal val="#ppt_x"/>
                                          </p:val>
                                        </p:tav>
                                      </p:tavLst>
                                    </p:anim>
                                    <p:anim calcmode="lin" valueType="num">
                                      <p:cBhvr>
                                        <p:cTn id="11" dur="5000" fill="hold"/>
                                        <p:tgtEl>
                                          <p:spTgt spid="29698"/>
                                        </p:tgtEl>
                                        <p:attrNameLst>
                                          <p:attrName>ppt_y</p:attrName>
                                        </p:attrNameLst>
                                      </p:cBhvr>
                                      <p:tavLst>
                                        <p:tav tm="0">
                                          <p:val>
                                            <p:strVal val="#ppt_y"/>
                                          </p:val>
                                        </p:tav>
                                        <p:tav tm="100000">
                                          <p:val>
                                            <p:strVal val="#ppt_y"/>
                                          </p:val>
                                        </p:tav>
                                      </p:tavLst>
                                    </p:anim>
                                    <p:animEffect transition="in" filter="wipe(right)" prLst="gradientSize: 0.1">
                                      <p:cBhvr>
                                        <p:cTn id="12" dur="5000"/>
                                        <p:tgtEl>
                                          <p:spTgt spid="29698"/>
                                        </p:tgtEl>
                                      </p:cBhvr>
                                    </p:animEffect>
                                  </p:childTnLst>
                                </p:cTn>
                              </p:par>
                              <p:par>
                                <p:cTn id="13" presetID="16" presetClass="entr" presetSubtype="4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outHorizontal)">
                                      <p:cBhvr>
                                        <p:cTn id="15" dur="5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ppt_x</p:attrName>
                                        </p:attrNameLst>
                                      </p:cBhvr>
                                      <p:tavLst>
                                        <p:tav tm="0">
                                          <p:val>
                                            <p:strVal val="#ppt_x-.2"/>
                                          </p:val>
                                        </p:tav>
                                        <p:tav tm="100000">
                                          <p:val>
                                            <p:strVal val="#ppt_x"/>
                                          </p:val>
                                        </p:tav>
                                      </p:tavLst>
                                    </p:anim>
                                    <p:anim calcmode="lin" valueType="num">
                                      <p:cBhvr>
                                        <p:cTn id="19" dur="5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5000"/>
                                        <p:tgtEl>
                                          <p:spTgt spid="3"/>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1 Imagen" descr="27.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2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 </a:t>
            </a:r>
            <a:r>
              <a:rPr lang="es-ES" b="1" i="1" dirty="0" smtClean="0">
                <a:effectLst>
                  <a:glow rad="101600">
                    <a:srgbClr val="C00000">
                      <a:alpha val="60000"/>
                    </a:srgbClr>
                  </a:glow>
                  <a:outerShdw blurRad="38100" dist="38100" dir="2700000" algn="tl">
                    <a:srgbClr val="000000">
                      <a:alpha val="43137"/>
                    </a:srgbClr>
                  </a:outerShdw>
                </a:effectLst>
              </a:rPr>
              <a:t>A Pluma y Espada</a:t>
            </a:r>
            <a:r>
              <a:rPr lang="es-ES" i="1" dirty="0" smtClean="0">
                <a:effectLst>
                  <a:glow rad="101600">
                    <a:srgbClr val="C00000">
                      <a:alpha val="60000"/>
                    </a:srgbClr>
                  </a:glow>
                  <a:outerShdw blurRad="38100" dist="38100" dir="2700000" algn="tl">
                    <a:srgbClr val="000000">
                      <a:alpha val="43137"/>
                    </a:srgbClr>
                  </a:outerShdw>
                </a:effectLst>
              </a:rPr>
              <a:t>, el espectáculo que honra la vida y obra de Lope de Vega, pero en realidad a toda la literatura del Siglo de Oro Español, representada en el episodio ficticio de un encuentro del Félix de los Ingenios con el mismísimo Cervantes en un calabozo.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circle/>
      </p:transition>
    </mc:Choice>
    <mc:Fallback>
      <p:transition spd="slow" advTm="33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barn(inVertical)">
                                      <p:cBhvr>
                                        <p:cTn id="7" dur="5000"/>
                                        <p:tgtEl>
                                          <p:spTgt spid="30722"/>
                                        </p:tgtEl>
                                      </p:cBhvr>
                                    </p:animEffect>
                                  </p:childTnLst>
                                </p:cTn>
                              </p:par>
                              <p:par>
                                <p:cTn id="8" presetID="29" presetClass="entr" presetSubtype="0" fill="hold" nodeType="withEffect">
                                  <p:stCondLst>
                                    <p:cond delay="0"/>
                                  </p:stCondLst>
                                  <p:childTnLst>
                                    <p:set>
                                      <p:cBhvr>
                                        <p:cTn id="9" dur="1" fill="hold">
                                          <p:stCondLst>
                                            <p:cond delay="0"/>
                                          </p:stCondLst>
                                        </p:cTn>
                                        <p:tgtEl>
                                          <p:spTgt spid="30722"/>
                                        </p:tgtEl>
                                        <p:attrNameLst>
                                          <p:attrName>style.visibility</p:attrName>
                                        </p:attrNameLst>
                                      </p:cBhvr>
                                      <p:to>
                                        <p:strVal val="visible"/>
                                      </p:to>
                                    </p:set>
                                    <p:anim calcmode="lin" valueType="num">
                                      <p:cBhvr>
                                        <p:cTn id="10" dur="5000" fill="hold"/>
                                        <p:tgtEl>
                                          <p:spTgt spid="30722"/>
                                        </p:tgtEl>
                                        <p:attrNameLst>
                                          <p:attrName>ppt_x</p:attrName>
                                        </p:attrNameLst>
                                      </p:cBhvr>
                                      <p:tavLst>
                                        <p:tav tm="0">
                                          <p:val>
                                            <p:strVal val="#ppt_x-.2"/>
                                          </p:val>
                                        </p:tav>
                                        <p:tav tm="100000">
                                          <p:val>
                                            <p:strVal val="#ppt_x"/>
                                          </p:val>
                                        </p:tav>
                                      </p:tavLst>
                                    </p:anim>
                                    <p:anim calcmode="lin" valueType="num">
                                      <p:cBhvr>
                                        <p:cTn id="11" dur="5000" fill="hold"/>
                                        <p:tgtEl>
                                          <p:spTgt spid="30722"/>
                                        </p:tgtEl>
                                        <p:attrNameLst>
                                          <p:attrName>ppt_y</p:attrName>
                                        </p:attrNameLst>
                                      </p:cBhvr>
                                      <p:tavLst>
                                        <p:tav tm="0">
                                          <p:val>
                                            <p:strVal val="#ppt_y"/>
                                          </p:val>
                                        </p:tav>
                                        <p:tav tm="100000">
                                          <p:val>
                                            <p:strVal val="#ppt_y"/>
                                          </p:val>
                                        </p:tav>
                                      </p:tavLst>
                                    </p:anim>
                                    <p:animEffect transition="in" filter="wipe(right)" prLst="gradientSize: 0.1">
                                      <p:cBhvr>
                                        <p:cTn id="12" dur="5000"/>
                                        <p:tgtEl>
                                          <p:spTgt spid="30722"/>
                                        </p:tgtEl>
                                      </p:cBhvr>
                                    </p:animEffect>
                                  </p:childTnLst>
                                </p:cTn>
                              </p:par>
                              <p:par>
                                <p:cTn id="13" presetID="16" presetClass="entr" presetSubtype="2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Horizontal)">
                                      <p:cBhvr>
                                        <p:cTn id="15" dur="5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ppt_x</p:attrName>
                                        </p:attrNameLst>
                                      </p:cBhvr>
                                      <p:tavLst>
                                        <p:tav tm="0">
                                          <p:val>
                                            <p:strVal val="#ppt_x-.2"/>
                                          </p:val>
                                        </p:tav>
                                        <p:tav tm="100000">
                                          <p:val>
                                            <p:strVal val="#ppt_x"/>
                                          </p:val>
                                        </p:tav>
                                      </p:tavLst>
                                    </p:anim>
                                    <p:anim calcmode="lin" valueType="num">
                                      <p:cBhvr>
                                        <p:cTn id="19" dur="5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5000"/>
                                        <p:tgtEl>
                                          <p:spTgt spid="3"/>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1 Imagen" descr="28.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28.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369668"/>
            <a:ext cx="856895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A Pluma y Espada</a:t>
            </a:r>
            <a:r>
              <a:rPr lang="es-ES" i="1" dirty="0" smtClean="0">
                <a:effectLst>
                  <a:glow rad="101600">
                    <a:srgbClr val="C00000">
                      <a:alpha val="60000"/>
                    </a:srgbClr>
                  </a:glow>
                  <a:outerShdw blurRad="38100" dist="38100" dir="2700000" algn="tl">
                    <a:srgbClr val="000000">
                      <a:alpha val="43137"/>
                    </a:srgbClr>
                  </a:outerShdw>
                </a:effectLst>
              </a:rPr>
              <a:t> recrea la historia, pero también la reescribe, porque nos presenta a un Lope de Vega que viene a reparar su honor herido por un comendador que pretende no solo apoderarse de la autoría de Fuenteovejuna, sino interferir en sus amoríos.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1000">
        <p:diamond/>
      </p:transition>
    </mc:Choice>
    <mc:Fallback>
      <p:transition spd="slow" advTm="31000">
        <p:diamon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barn(inVertical)">
                                      <p:cBhvr>
                                        <p:cTn id="7" dur="5000"/>
                                        <p:tgtEl>
                                          <p:spTgt spid="31746"/>
                                        </p:tgtEl>
                                      </p:cBhvr>
                                    </p:animEffect>
                                  </p:childTnLst>
                                </p:cTn>
                              </p:par>
                              <p:par>
                                <p:cTn id="8" presetID="29" presetClass="entr" presetSubtype="0" fill="hold" nodeType="withEffect">
                                  <p:stCondLst>
                                    <p:cond delay="0"/>
                                  </p:stCondLst>
                                  <p:childTnLst>
                                    <p:set>
                                      <p:cBhvr>
                                        <p:cTn id="9" dur="1" fill="hold">
                                          <p:stCondLst>
                                            <p:cond delay="0"/>
                                          </p:stCondLst>
                                        </p:cTn>
                                        <p:tgtEl>
                                          <p:spTgt spid="31746"/>
                                        </p:tgtEl>
                                        <p:attrNameLst>
                                          <p:attrName>style.visibility</p:attrName>
                                        </p:attrNameLst>
                                      </p:cBhvr>
                                      <p:to>
                                        <p:strVal val="visible"/>
                                      </p:to>
                                    </p:set>
                                    <p:anim calcmode="lin" valueType="num">
                                      <p:cBhvr>
                                        <p:cTn id="10" dur="5000" fill="hold"/>
                                        <p:tgtEl>
                                          <p:spTgt spid="31746"/>
                                        </p:tgtEl>
                                        <p:attrNameLst>
                                          <p:attrName>ppt_x</p:attrName>
                                        </p:attrNameLst>
                                      </p:cBhvr>
                                      <p:tavLst>
                                        <p:tav tm="0">
                                          <p:val>
                                            <p:strVal val="#ppt_x-.2"/>
                                          </p:val>
                                        </p:tav>
                                        <p:tav tm="100000">
                                          <p:val>
                                            <p:strVal val="#ppt_x"/>
                                          </p:val>
                                        </p:tav>
                                      </p:tavLst>
                                    </p:anim>
                                    <p:anim calcmode="lin" valueType="num">
                                      <p:cBhvr>
                                        <p:cTn id="11" dur="5000" fill="hold"/>
                                        <p:tgtEl>
                                          <p:spTgt spid="31746"/>
                                        </p:tgtEl>
                                        <p:attrNameLst>
                                          <p:attrName>ppt_y</p:attrName>
                                        </p:attrNameLst>
                                      </p:cBhvr>
                                      <p:tavLst>
                                        <p:tav tm="0">
                                          <p:val>
                                            <p:strVal val="#ppt_y"/>
                                          </p:val>
                                        </p:tav>
                                        <p:tav tm="100000">
                                          <p:val>
                                            <p:strVal val="#ppt_y"/>
                                          </p:val>
                                        </p:tav>
                                      </p:tavLst>
                                    </p:anim>
                                    <p:animEffect transition="in" filter="wipe(right)" prLst="gradientSize: 0.1">
                                      <p:cBhvr>
                                        <p:cTn id="12" dur="5000"/>
                                        <p:tgtEl>
                                          <p:spTgt spid="31746"/>
                                        </p:tgtEl>
                                      </p:cBhvr>
                                    </p:animEffect>
                                  </p:childTnLst>
                                </p:cTn>
                              </p:par>
                              <p:par>
                                <p:cTn id="13" presetID="16" presetClass="entr" presetSubtype="37"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outVertical)">
                                      <p:cBhvr>
                                        <p:cTn id="15" dur="5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ppt_x</p:attrName>
                                        </p:attrNameLst>
                                      </p:cBhvr>
                                      <p:tavLst>
                                        <p:tav tm="0">
                                          <p:val>
                                            <p:strVal val="#ppt_x-.2"/>
                                          </p:val>
                                        </p:tav>
                                        <p:tav tm="100000">
                                          <p:val>
                                            <p:strVal val="#ppt_x"/>
                                          </p:val>
                                        </p:tav>
                                      </p:tavLst>
                                    </p:anim>
                                    <p:anim calcmode="lin" valueType="num">
                                      <p:cBhvr>
                                        <p:cTn id="19" dur="5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5000"/>
                                        <p:tgtEl>
                                          <p:spTgt spid="3"/>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1 Imagen" descr="2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2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cierto que al dramaturgo le saldrán a lo largo de esta ingeniosa recreación múltiples admiradoras que le sacarán de apuros en las escenas de combate y en sus huidas por los tejados que evocan la ciudad de Toledo.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plus/>
      </p:transition>
    </mc:Choice>
    <mc:Fallback>
      <p:transition spd="slow" advTm="28000">
        <p:plu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barn(inVertical)">
                                      <p:cBhvr>
                                        <p:cTn id="7" dur="5000"/>
                                        <p:tgtEl>
                                          <p:spTgt spid="32770"/>
                                        </p:tgtEl>
                                      </p:cBhvr>
                                    </p:animEffect>
                                  </p:childTnLst>
                                </p:cTn>
                              </p:par>
                              <p:par>
                                <p:cTn id="8" presetID="23" presetClass="entr" presetSubtype="272" fill="hold" nodeType="withEffect">
                                  <p:stCondLst>
                                    <p:cond delay="0"/>
                                  </p:stCondLst>
                                  <p:childTnLst>
                                    <p:set>
                                      <p:cBhvr>
                                        <p:cTn id="9" dur="1" fill="hold">
                                          <p:stCondLst>
                                            <p:cond delay="0"/>
                                          </p:stCondLst>
                                        </p:cTn>
                                        <p:tgtEl>
                                          <p:spTgt spid="32770"/>
                                        </p:tgtEl>
                                        <p:attrNameLst>
                                          <p:attrName>style.visibility</p:attrName>
                                        </p:attrNameLst>
                                      </p:cBhvr>
                                      <p:to>
                                        <p:strVal val="visible"/>
                                      </p:to>
                                    </p:set>
                                    <p:anim calcmode="lin" valueType="num">
                                      <p:cBhvr>
                                        <p:cTn id="10" dur="5000" fill="hold"/>
                                        <p:tgtEl>
                                          <p:spTgt spid="32770"/>
                                        </p:tgtEl>
                                        <p:attrNameLst>
                                          <p:attrName>ppt_w</p:attrName>
                                        </p:attrNameLst>
                                      </p:cBhvr>
                                      <p:tavLst>
                                        <p:tav tm="0">
                                          <p:val>
                                            <p:strVal val="2/3*#ppt_w"/>
                                          </p:val>
                                        </p:tav>
                                        <p:tav tm="100000">
                                          <p:val>
                                            <p:strVal val="#ppt_w"/>
                                          </p:val>
                                        </p:tav>
                                      </p:tavLst>
                                    </p:anim>
                                    <p:anim calcmode="lin" valueType="num">
                                      <p:cBhvr>
                                        <p:cTn id="11" dur="5000" fill="hold"/>
                                        <p:tgtEl>
                                          <p:spTgt spid="32770"/>
                                        </p:tgtEl>
                                        <p:attrNameLst>
                                          <p:attrName>ppt_h</p:attrName>
                                        </p:attrNameLst>
                                      </p:cBhvr>
                                      <p:tavLst>
                                        <p:tav tm="0">
                                          <p:val>
                                            <p:strVal val="2/3*#ppt_h"/>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Horizontal)">
                                      <p:cBhvr>
                                        <p:cTn id="14" dur="5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2/3*#ppt_w"/>
                                          </p:val>
                                        </p:tav>
                                        <p:tav tm="100000">
                                          <p:val>
                                            <p:strVal val="#ppt_w"/>
                                          </p:val>
                                        </p:tav>
                                      </p:tavLst>
                                    </p:anim>
                                    <p:anim calcmode="lin" valueType="num">
                                      <p:cBhvr>
                                        <p:cTn id="18" dur="5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1 Imagen" descr="3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3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755576"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cierto que en esta trama de pícaros y villanos, junto a la invención de un supuesto traidor, hay elementos de la vida de Lope de Vega, como su participación en la Gran Armada de 1588 contra Inglaterra.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zoom dir="in"/>
      </p:transition>
    </mc:Choice>
    <mc:Fallback>
      <p:transition spd="slow" advTm="27000">
        <p:zoom dir="in"/>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barn(outVertical)">
                                      <p:cBhvr>
                                        <p:cTn id="7" dur="5000"/>
                                        <p:tgtEl>
                                          <p:spTgt spid="36866"/>
                                        </p:tgtEl>
                                      </p:cBhvr>
                                    </p:animEffect>
                                  </p:childTnLst>
                                </p:cTn>
                              </p:par>
                              <p:par>
                                <p:cTn id="8" presetID="23" presetClass="entr" presetSubtype="272" fill="hold" nodeType="withEffect">
                                  <p:stCondLst>
                                    <p:cond delay="0"/>
                                  </p:stCondLst>
                                  <p:childTnLst>
                                    <p:set>
                                      <p:cBhvr>
                                        <p:cTn id="9" dur="1" fill="hold">
                                          <p:stCondLst>
                                            <p:cond delay="0"/>
                                          </p:stCondLst>
                                        </p:cTn>
                                        <p:tgtEl>
                                          <p:spTgt spid="36866"/>
                                        </p:tgtEl>
                                        <p:attrNameLst>
                                          <p:attrName>style.visibility</p:attrName>
                                        </p:attrNameLst>
                                      </p:cBhvr>
                                      <p:to>
                                        <p:strVal val="visible"/>
                                      </p:to>
                                    </p:set>
                                    <p:anim calcmode="lin" valueType="num">
                                      <p:cBhvr>
                                        <p:cTn id="10" dur="5000" fill="hold"/>
                                        <p:tgtEl>
                                          <p:spTgt spid="36866"/>
                                        </p:tgtEl>
                                        <p:attrNameLst>
                                          <p:attrName>ppt_w</p:attrName>
                                        </p:attrNameLst>
                                      </p:cBhvr>
                                      <p:tavLst>
                                        <p:tav tm="0">
                                          <p:val>
                                            <p:strVal val="2/3*#ppt_w"/>
                                          </p:val>
                                        </p:tav>
                                        <p:tav tm="100000">
                                          <p:val>
                                            <p:strVal val="#ppt_w"/>
                                          </p:val>
                                        </p:tav>
                                      </p:tavLst>
                                    </p:anim>
                                    <p:anim calcmode="lin" valueType="num">
                                      <p:cBhvr>
                                        <p:cTn id="11" dur="5000" fill="hold"/>
                                        <p:tgtEl>
                                          <p:spTgt spid="36866"/>
                                        </p:tgtEl>
                                        <p:attrNameLst>
                                          <p:attrName>ppt_h</p:attrName>
                                        </p:attrNameLst>
                                      </p:cBhvr>
                                      <p:tavLst>
                                        <p:tav tm="0">
                                          <p:val>
                                            <p:strVal val="2/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2/3*#ppt_w"/>
                                          </p:val>
                                        </p:tav>
                                        <p:tav tm="100000">
                                          <p:val>
                                            <p:strVal val="#ppt_w"/>
                                          </p:val>
                                        </p:tav>
                                      </p:tavLst>
                                    </p:anim>
                                    <p:anim calcmode="lin" valueType="num">
                                      <p:cBhvr>
                                        <p:cTn id="18" dur="5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1 Imagen" descr="3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3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Recientemente se ha probado que no eran fantasías del poeta (en concreto en un censo de naves hallado por Geoffrey Parker en Viena en 2021). De algún modo también el Cervantes reposado que en esta recreación prefiere quedarse en la cárcel antes que acompañar a Lope de Vega en su fuga,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3000">
        <p15:prstTrans prst="peelOff"/>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8914"/>
                                        </p:tgtEl>
                                        <p:attrNameLst>
                                          <p:attrName>style.visibility</p:attrName>
                                        </p:attrNameLst>
                                      </p:cBhvr>
                                      <p:to>
                                        <p:strVal val="visible"/>
                                      </p:to>
                                    </p:set>
                                    <p:animEffect transition="in" filter="barn(inVertical)">
                                      <p:cBhvr>
                                        <p:cTn id="7" dur="5000"/>
                                        <p:tgtEl>
                                          <p:spTgt spid="38914"/>
                                        </p:tgtEl>
                                      </p:cBhvr>
                                    </p:animEffect>
                                  </p:childTnLst>
                                </p:cTn>
                              </p:par>
                              <p:par>
                                <p:cTn id="8" presetID="23" presetClass="entr" presetSubtype="288" fill="hold" nodeType="withEffect">
                                  <p:stCondLst>
                                    <p:cond delay="0"/>
                                  </p:stCondLst>
                                  <p:childTnLst>
                                    <p:set>
                                      <p:cBhvr>
                                        <p:cTn id="9" dur="1" fill="hold">
                                          <p:stCondLst>
                                            <p:cond delay="0"/>
                                          </p:stCondLst>
                                        </p:cTn>
                                        <p:tgtEl>
                                          <p:spTgt spid="38914"/>
                                        </p:tgtEl>
                                        <p:attrNameLst>
                                          <p:attrName>style.visibility</p:attrName>
                                        </p:attrNameLst>
                                      </p:cBhvr>
                                      <p:to>
                                        <p:strVal val="visible"/>
                                      </p:to>
                                    </p:set>
                                    <p:anim calcmode="lin" valueType="num">
                                      <p:cBhvr>
                                        <p:cTn id="10" dur="5000" fill="hold"/>
                                        <p:tgtEl>
                                          <p:spTgt spid="38914"/>
                                        </p:tgtEl>
                                        <p:attrNameLst>
                                          <p:attrName>ppt_w</p:attrName>
                                        </p:attrNameLst>
                                      </p:cBhvr>
                                      <p:tavLst>
                                        <p:tav tm="0">
                                          <p:val>
                                            <p:strVal val="4/3*#ppt_w"/>
                                          </p:val>
                                        </p:tav>
                                        <p:tav tm="100000">
                                          <p:val>
                                            <p:strVal val="#ppt_w"/>
                                          </p:val>
                                        </p:tav>
                                      </p:tavLst>
                                    </p:anim>
                                    <p:anim calcmode="lin" valueType="num">
                                      <p:cBhvr>
                                        <p:cTn id="11" dur="5000" fill="hold"/>
                                        <p:tgtEl>
                                          <p:spTgt spid="38914"/>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outVertical)">
                                      <p:cBhvr>
                                        <p:cTn id="14" dur="5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4/3*#ppt_w"/>
                                          </p:val>
                                        </p:tav>
                                        <p:tav tm="100000">
                                          <p:val>
                                            <p:strVal val="#ppt_w"/>
                                          </p:val>
                                        </p:tav>
                                      </p:tavLst>
                                    </p:anim>
                                    <p:anim calcmode="lin" valueType="num">
                                      <p:cBhvr>
                                        <p:cTn id="18" dur="5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1 Imagen" descr="36.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36.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Nos recuerda veladamente la crítica que en la vida real hacía al teatro del Fénix de los Ingenios por su excesiva acción, que sin embargo le convierte en héroe de este espectáculo.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5000">
        <p:checker/>
      </p:transition>
    </mc:Choice>
    <mc:Fallback>
      <p:transition spd="slow" advTm="25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strips(downLeft)">
                                      <p:cBhvr>
                                        <p:cTn id="7" dur="5000"/>
                                        <p:tgtEl>
                                          <p:spTgt spid="39938"/>
                                        </p:tgtEl>
                                      </p:cBhvr>
                                    </p:animEffect>
                                  </p:childTnLst>
                                </p:cTn>
                              </p:par>
                              <p:par>
                                <p:cTn id="8" presetID="23" presetClass="entr" presetSubtype="272" fill="hold" nodeType="withEffect">
                                  <p:stCondLst>
                                    <p:cond delay="0"/>
                                  </p:stCondLst>
                                  <p:childTnLst>
                                    <p:set>
                                      <p:cBhvr>
                                        <p:cTn id="9" dur="1" fill="hold">
                                          <p:stCondLst>
                                            <p:cond delay="0"/>
                                          </p:stCondLst>
                                        </p:cTn>
                                        <p:tgtEl>
                                          <p:spTgt spid="39938"/>
                                        </p:tgtEl>
                                        <p:attrNameLst>
                                          <p:attrName>style.visibility</p:attrName>
                                        </p:attrNameLst>
                                      </p:cBhvr>
                                      <p:to>
                                        <p:strVal val="visible"/>
                                      </p:to>
                                    </p:set>
                                    <p:anim calcmode="lin" valueType="num">
                                      <p:cBhvr>
                                        <p:cTn id="10" dur="5000" fill="hold"/>
                                        <p:tgtEl>
                                          <p:spTgt spid="39938"/>
                                        </p:tgtEl>
                                        <p:attrNameLst>
                                          <p:attrName>ppt_w</p:attrName>
                                        </p:attrNameLst>
                                      </p:cBhvr>
                                      <p:tavLst>
                                        <p:tav tm="0">
                                          <p:val>
                                            <p:strVal val="2/3*#ppt_w"/>
                                          </p:val>
                                        </p:tav>
                                        <p:tav tm="100000">
                                          <p:val>
                                            <p:strVal val="#ppt_w"/>
                                          </p:val>
                                        </p:tav>
                                      </p:tavLst>
                                    </p:anim>
                                    <p:anim calcmode="lin" valueType="num">
                                      <p:cBhvr>
                                        <p:cTn id="11" dur="5000" fill="hold"/>
                                        <p:tgtEl>
                                          <p:spTgt spid="39938"/>
                                        </p:tgtEl>
                                        <p:attrNameLst>
                                          <p:attrName>ppt_h</p:attrName>
                                        </p:attrNameLst>
                                      </p:cBhvr>
                                      <p:tavLst>
                                        <p:tav tm="0">
                                          <p:val>
                                            <p:strVal val="2/3*#ppt_h"/>
                                          </p:val>
                                        </p:tav>
                                        <p:tav tm="100000">
                                          <p:val>
                                            <p:strVal val="#ppt_h"/>
                                          </p:val>
                                        </p:tav>
                                      </p:tavLst>
                                    </p:anim>
                                  </p:childTnLst>
                                </p:cTn>
                              </p:par>
                              <p:par>
                                <p:cTn id="12" presetID="18" presetClass="entr" presetSubtype="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strips(downRight)">
                                      <p:cBhvr>
                                        <p:cTn id="14" dur="5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2/3*#ppt_w"/>
                                          </p:val>
                                        </p:tav>
                                        <p:tav tm="100000">
                                          <p:val>
                                            <p:strVal val="#ppt_w"/>
                                          </p:val>
                                        </p:tav>
                                      </p:tavLst>
                                    </p:anim>
                                    <p:anim calcmode="lin" valueType="num">
                                      <p:cBhvr>
                                        <p:cTn id="18" dur="5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1 Imagen" descr="37.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37.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para sacar provecho de este espectáculo que al mostrar la grandeza de las artes escénicas, atrae a jóvenes y mayores al aprecio de nuestra mejor literatura, nos han traído a Víctor Hugo </a:t>
            </a:r>
            <a:r>
              <a:rPr lang="es-ES" i="1" dirty="0" err="1" smtClean="0">
                <a:effectLst>
                  <a:glow rad="101600">
                    <a:srgbClr val="C00000">
                      <a:alpha val="60000"/>
                    </a:srgbClr>
                  </a:glow>
                  <a:outerShdw blurRad="38100" dist="38100" dir="2700000" algn="tl">
                    <a:srgbClr val="000000">
                      <a:alpha val="43137"/>
                    </a:srgbClr>
                  </a:outerShdw>
                </a:effectLst>
              </a:rPr>
              <a:t>Sangronis</a:t>
            </a:r>
            <a:r>
              <a:rPr lang="es-ES" i="1" dirty="0" smtClean="0">
                <a:effectLst>
                  <a:glow rad="101600">
                    <a:srgbClr val="C00000">
                      <a:alpha val="60000"/>
                    </a:srgbClr>
                  </a:glow>
                  <a:outerShdw blurRad="38100" dist="38100" dir="2700000" algn="tl">
                    <a:srgbClr val="000000">
                      <a:alpha val="43137"/>
                    </a:srgbClr>
                  </a:outerShdw>
                </a:effectLst>
              </a:rPr>
              <a:t>, venezolano formado en las artes del Periodismo y las Redes Sociales en universidades de su país y de Argentina.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6000">
        <p:checker/>
      </p:transition>
    </mc:Choice>
    <mc:Fallback>
      <p:transition spd="slow" advTm="3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nodeType="withEffect">
                                  <p:stCondLst>
                                    <p:cond delay="0"/>
                                  </p:stCondLst>
                                  <p:childTnLst>
                                    <p:set>
                                      <p:cBhvr>
                                        <p:cTn id="6" dur="1" fill="hold">
                                          <p:stCondLst>
                                            <p:cond delay="0"/>
                                          </p:stCondLst>
                                        </p:cTn>
                                        <p:tgtEl>
                                          <p:spTgt spid="40962"/>
                                        </p:tgtEl>
                                        <p:attrNameLst>
                                          <p:attrName>style.visibility</p:attrName>
                                        </p:attrNameLst>
                                      </p:cBhvr>
                                      <p:to>
                                        <p:strVal val="visible"/>
                                      </p:to>
                                    </p:set>
                                    <p:animEffect transition="in" filter="strips(upLeft)">
                                      <p:cBhvr>
                                        <p:cTn id="7" dur="5000"/>
                                        <p:tgtEl>
                                          <p:spTgt spid="40962"/>
                                        </p:tgtEl>
                                      </p:cBhvr>
                                    </p:animEffect>
                                  </p:childTnLst>
                                </p:cTn>
                              </p:par>
                              <p:par>
                                <p:cTn id="8" presetID="23" presetClass="entr" presetSubtype="272" fill="hold" nodeType="withEffect">
                                  <p:stCondLst>
                                    <p:cond delay="0"/>
                                  </p:stCondLst>
                                  <p:childTnLst>
                                    <p:set>
                                      <p:cBhvr>
                                        <p:cTn id="9" dur="1" fill="hold">
                                          <p:stCondLst>
                                            <p:cond delay="0"/>
                                          </p:stCondLst>
                                        </p:cTn>
                                        <p:tgtEl>
                                          <p:spTgt spid="40962"/>
                                        </p:tgtEl>
                                        <p:attrNameLst>
                                          <p:attrName>style.visibility</p:attrName>
                                        </p:attrNameLst>
                                      </p:cBhvr>
                                      <p:to>
                                        <p:strVal val="visible"/>
                                      </p:to>
                                    </p:set>
                                    <p:anim calcmode="lin" valueType="num">
                                      <p:cBhvr>
                                        <p:cTn id="10" dur="5000" fill="hold"/>
                                        <p:tgtEl>
                                          <p:spTgt spid="40962"/>
                                        </p:tgtEl>
                                        <p:attrNameLst>
                                          <p:attrName>ppt_w</p:attrName>
                                        </p:attrNameLst>
                                      </p:cBhvr>
                                      <p:tavLst>
                                        <p:tav tm="0">
                                          <p:val>
                                            <p:strVal val="2/3*#ppt_w"/>
                                          </p:val>
                                        </p:tav>
                                        <p:tav tm="100000">
                                          <p:val>
                                            <p:strVal val="#ppt_w"/>
                                          </p:val>
                                        </p:tav>
                                      </p:tavLst>
                                    </p:anim>
                                    <p:anim calcmode="lin" valueType="num">
                                      <p:cBhvr>
                                        <p:cTn id="11" dur="5000" fill="hold"/>
                                        <p:tgtEl>
                                          <p:spTgt spid="40962"/>
                                        </p:tgtEl>
                                        <p:attrNameLst>
                                          <p:attrName>ppt_h</p:attrName>
                                        </p:attrNameLst>
                                      </p:cBhvr>
                                      <p:tavLst>
                                        <p:tav tm="0">
                                          <p:val>
                                            <p:strVal val="2/3*#ppt_h"/>
                                          </p:val>
                                        </p:tav>
                                        <p:tav tm="100000">
                                          <p:val>
                                            <p:strVal val="#ppt_h"/>
                                          </p:val>
                                        </p:tav>
                                      </p:tavLst>
                                    </p:anim>
                                  </p:childTnLst>
                                </p:cTn>
                              </p:par>
                              <p:par>
                                <p:cTn id="12" presetID="18" presetClass="entr" presetSubtype="3"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strips(upRight)">
                                      <p:cBhvr>
                                        <p:cTn id="14" dur="5000"/>
                                        <p:tgtEl>
                                          <p:spTgt spid="3"/>
                                        </p:tgtEl>
                                      </p:cBhvr>
                                    </p:animEffect>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2/3*#ppt_w"/>
                                          </p:val>
                                        </p:tav>
                                        <p:tav tm="100000">
                                          <p:val>
                                            <p:strVal val="#ppt_w"/>
                                          </p:val>
                                        </p:tav>
                                      </p:tavLst>
                                    </p:anim>
                                    <p:anim calcmode="lin" valueType="num">
                                      <p:cBhvr>
                                        <p:cTn id="18" dur="5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1 Imagen" descr="3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3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369668"/>
            <a:ext cx="856895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A Pluma y Espada </a:t>
            </a:r>
            <a:r>
              <a:rPr lang="es-ES" i="1" dirty="0" smtClean="0">
                <a:effectLst>
                  <a:glow rad="101600">
                    <a:srgbClr val="C00000">
                      <a:alpha val="60000"/>
                    </a:srgbClr>
                  </a:glow>
                  <a:outerShdw blurRad="38100" dist="38100" dir="2700000" algn="tl">
                    <a:srgbClr val="000000">
                      <a:alpha val="43137"/>
                    </a:srgbClr>
                  </a:outerShdw>
                </a:effectLst>
              </a:rPr>
              <a:t>incluye una coreografía en la que bailan actores y caballos. Responsable de Espectáculos (diurnos) de </a:t>
            </a:r>
            <a:r>
              <a:rPr lang="es-ES" b="1" i="1" dirty="0" smtClean="0">
                <a:effectLst>
                  <a:glow rad="101600">
                    <a:srgbClr val="C00000">
                      <a:alpha val="60000"/>
                    </a:srgbClr>
                  </a:glow>
                  <a:outerShdw blurRad="38100" dist="38100" dir="2700000" algn="tl">
                    <a:srgbClr val="000000">
                      <a:alpha val="43137"/>
                    </a:srgbClr>
                  </a:outerShdw>
                </a:effectLst>
              </a:rPr>
              <a:t>Puy du </a:t>
            </a:r>
            <a:r>
              <a:rPr lang="es-ES" b="1" i="1" dirty="0" err="1" smtClean="0">
                <a:effectLst>
                  <a:glow rad="101600">
                    <a:srgbClr val="C00000">
                      <a:alpha val="60000"/>
                    </a:srgbClr>
                  </a:glow>
                  <a:outerShdw blurRad="38100" dist="38100" dir="2700000" algn="tl">
                    <a:srgbClr val="000000">
                      <a:alpha val="43137"/>
                    </a:srgbClr>
                  </a:outerShdw>
                </a:effectLst>
              </a:rPr>
              <a:t>Fou</a:t>
            </a:r>
            <a:r>
              <a:rPr lang="es-ES" b="1" i="1" dirty="0" smtClean="0">
                <a:effectLst>
                  <a:glow rad="101600">
                    <a:srgbClr val="C00000">
                      <a:alpha val="60000"/>
                    </a:srgbClr>
                  </a:glow>
                  <a:outerShdw blurRad="38100" dist="38100" dir="2700000" algn="tl">
                    <a:srgbClr val="000000">
                      <a:alpha val="43137"/>
                    </a:srgbClr>
                  </a:outerShdw>
                </a:effectLst>
              </a:rPr>
              <a:t> España</a:t>
            </a:r>
            <a:r>
              <a:rPr lang="es-ES" i="1" dirty="0" smtClean="0">
                <a:effectLst>
                  <a:glow rad="101600">
                    <a:srgbClr val="C00000">
                      <a:alpha val="60000"/>
                    </a:srgbClr>
                  </a:glow>
                  <a:outerShdw blurRad="38100" dist="38100" dir="2700000" algn="tl">
                    <a:srgbClr val="000000">
                      <a:alpha val="43137"/>
                    </a:srgbClr>
                  </a:outerShdw>
                </a:effectLst>
              </a:rPr>
              <a:t>, donde trabaja desde que se fundó en 2019, pasando del primer elenco de actores del Sueño de Toledo en el curso 2020-21 al Parque de Día desde 2021.</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warp dir="in"/>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strips(downLeft)">
                                      <p:cBhvr>
                                        <p:cTn id="7" dur="5000"/>
                                        <p:tgtEl>
                                          <p:spTgt spid="41986"/>
                                        </p:tgtEl>
                                      </p:cBhvr>
                                    </p:animEffect>
                                  </p:childTnLst>
                                </p:cTn>
                              </p:par>
                              <p:par>
                                <p:cTn id="8" presetID="23" presetClass="entr" presetSubtype="288" fill="hold" nodeType="withEffect">
                                  <p:stCondLst>
                                    <p:cond delay="0"/>
                                  </p:stCondLst>
                                  <p:childTnLst>
                                    <p:set>
                                      <p:cBhvr>
                                        <p:cTn id="9" dur="1" fill="hold">
                                          <p:stCondLst>
                                            <p:cond delay="0"/>
                                          </p:stCondLst>
                                        </p:cTn>
                                        <p:tgtEl>
                                          <p:spTgt spid="41986"/>
                                        </p:tgtEl>
                                        <p:attrNameLst>
                                          <p:attrName>style.visibility</p:attrName>
                                        </p:attrNameLst>
                                      </p:cBhvr>
                                      <p:to>
                                        <p:strVal val="visible"/>
                                      </p:to>
                                    </p:set>
                                    <p:anim calcmode="lin" valueType="num">
                                      <p:cBhvr>
                                        <p:cTn id="10" dur="5000" fill="hold"/>
                                        <p:tgtEl>
                                          <p:spTgt spid="41986"/>
                                        </p:tgtEl>
                                        <p:attrNameLst>
                                          <p:attrName>ppt_w</p:attrName>
                                        </p:attrNameLst>
                                      </p:cBhvr>
                                      <p:tavLst>
                                        <p:tav tm="0">
                                          <p:val>
                                            <p:strVal val="4/3*#ppt_w"/>
                                          </p:val>
                                        </p:tav>
                                        <p:tav tm="100000">
                                          <p:val>
                                            <p:strVal val="#ppt_w"/>
                                          </p:val>
                                        </p:tav>
                                      </p:tavLst>
                                    </p:anim>
                                    <p:anim calcmode="lin" valueType="num">
                                      <p:cBhvr>
                                        <p:cTn id="11" dur="5000" fill="hold"/>
                                        <p:tgtEl>
                                          <p:spTgt spid="41986"/>
                                        </p:tgtEl>
                                        <p:attrNameLst>
                                          <p:attrName>ppt_h</p:attrName>
                                        </p:attrNameLst>
                                      </p:cBhvr>
                                      <p:tavLst>
                                        <p:tav tm="0">
                                          <p:val>
                                            <p:strVal val="4/3*#ppt_h"/>
                                          </p:val>
                                        </p:tav>
                                        <p:tav tm="100000">
                                          <p:val>
                                            <p:strVal val="#ppt_h"/>
                                          </p:val>
                                        </p:tav>
                                      </p:tavLst>
                                    </p:anim>
                                  </p:childTnLst>
                                </p:cTn>
                              </p:par>
                              <p:par>
                                <p:cTn id="12" presetID="18" presetClass="entr" presetSubtype="9"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strips(upLeft)">
                                      <p:cBhvr>
                                        <p:cTn id="14" dur="5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4/3*#ppt_w"/>
                                          </p:val>
                                        </p:tav>
                                        <p:tav tm="100000">
                                          <p:val>
                                            <p:strVal val="#ppt_w"/>
                                          </p:val>
                                        </p:tav>
                                      </p:tavLst>
                                    </p:anim>
                                    <p:anim calcmode="lin" valueType="num">
                                      <p:cBhvr>
                                        <p:cTn id="18" dur="5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1 Imagen" descr="39.jpg"/>
          <p:cNvPicPr>
            <a:picLocks noChangeAspect="1"/>
          </p:cNvPicPr>
          <p:nvPr/>
        </p:nvPicPr>
        <p:blipFill>
          <a:blip r:embed="rId2" cstate="print"/>
          <a:stretch>
            <a:fillRect/>
          </a:stretch>
        </p:blipFill>
        <p:spPr bwMode="auto">
          <a:xfrm>
            <a:off x="0" y="8467"/>
            <a:ext cx="9143999" cy="56980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39.jpg"/>
          <p:cNvPicPr>
            <a:picLocks noChangeAspect="1"/>
          </p:cNvPicPr>
          <p:nvPr/>
        </p:nvPicPr>
        <p:blipFill>
          <a:blip r:embed="rId2" cstate="print"/>
          <a:stretch>
            <a:fillRect/>
          </a:stretch>
        </p:blipFill>
        <p:spPr bwMode="auto">
          <a:xfrm>
            <a:off x="0" y="0"/>
            <a:ext cx="9143999" cy="56980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297660"/>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para </a:t>
            </a:r>
            <a:r>
              <a:rPr lang="es-ES" i="1" dirty="0" err="1" smtClean="0">
                <a:effectLst>
                  <a:glow rad="101600">
                    <a:srgbClr val="C00000">
                      <a:alpha val="60000"/>
                    </a:srgbClr>
                  </a:glow>
                  <a:outerShdw blurRad="38100" dist="38100" dir="2700000" algn="tl">
                    <a:srgbClr val="000000">
                      <a:alpha val="43137"/>
                    </a:srgbClr>
                  </a:outerShdw>
                </a:effectLst>
              </a:rPr>
              <a:t>Sangronis</a:t>
            </a:r>
            <a:r>
              <a:rPr lang="es-ES" i="1" dirty="0" smtClean="0">
                <a:effectLst>
                  <a:glow rad="101600">
                    <a:srgbClr val="C00000">
                      <a:alpha val="60000"/>
                    </a:srgbClr>
                  </a:glow>
                  <a:outerShdw blurRad="38100" dist="38100" dir="2700000" algn="tl">
                    <a:srgbClr val="000000">
                      <a:alpha val="43137"/>
                    </a:srgbClr>
                  </a:outerShdw>
                </a:effectLst>
              </a:rPr>
              <a:t> los espectáculos de menor dimensión son «igual de importantes», sobre </a:t>
            </a:r>
            <a:r>
              <a:rPr lang="es-ES" b="1" i="1" dirty="0" smtClean="0">
                <a:effectLst>
                  <a:glow rad="101600">
                    <a:srgbClr val="C00000">
                      <a:alpha val="60000"/>
                    </a:srgbClr>
                  </a:glow>
                  <a:outerShdw blurRad="38100" dist="38100" dir="2700000" algn="tl">
                    <a:srgbClr val="000000">
                      <a:alpha val="43137"/>
                    </a:srgbClr>
                  </a:outerShdw>
                </a:effectLst>
              </a:rPr>
              <a:t>A Pluma y Espada</a:t>
            </a:r>
            <a:r>
              <a:rPr lang="es-ES" i="1" dirty="0" smtClean="0">
                <a:effectLst>
                  <a:glow rad="101600">
                    <a:srgbClr val="C00000">
                      <a:alpha val="60000"/>
                    </a:srgbClr>
                  </a:glow>
                  <a:outerShdw blurRad="38100" dist="38100" dir="2700000" algn="tl">
                    <a:srgbClr val="000000">
                      <a:alpha val="43137"/>
                    </a:srgbClr>
                  </a:outerShdw>
                </a:effectLst>
              </a:rPr>
              <a:t> opina que «lo que ha hecho que triunfe es la gran particularidad de que es un espectáculo multidisciplinar que combina lo espectacular del combate y lo bonito del baile.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warp/>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strips(downRight)">
                                      <p:cBhvr>
                                        <p:cTn id="7" dur="5000"/>
                                        <p:tgtEl>
                                          <p:spTgt spid="43010"/>
                                        </p:tgtEl>
                                      </p:cBhvr>
                                    </p:animEffect>
                                  </p:childTnLst>
                                </p:cTn>
                              </p:par>
                              <p:par>
                                <p:cTn id="8" presetID="7" presetClass="entr" presetSubtype="8" fill="hold" nodeType="withEffect">
                                  <p:stCondLst>
                                    <p:cond delay="0"/>
                                  </p:stCondLst>
                                  <p:childTnLst>
                                    <p:set>
                                      <p:cBhvr>
                                        <p:cTn id="9" dur="1" fill="hold">
                                          <p:stCondLst>
                                            <p:cond delay="0"/>
                                          </p:stCondLst>
                                        </p:cTn>
                                        <p:tgtEl>
                                          <p:spTgt spid="43010"/>
                                        </p:tgtEl>
                                        <p:attrNameLst>
                                          <p:attrName>style.visibility</p:attrName>
                                        </p:attrNameLst>
                                      </p:cBhvr>
                                      <p:to>
                                        <p:strVal val="visible"/>
                                      </p:to>
                                    </p:set>
                                    <p:anim calcmode="lin" valueType="num">
                                      <p:cBhvr additive="base">
                                        <p:cTn id="10" dur="5000" fill="hold"/>
                                        <p:tgtEl>
                                          <p:spTgt spid="43010"/>
                                        </p:tgtEl>
                                        <p:attrNameLst>
                                          <p:attrName>ppt_x</p:attrName>
                                        </p:attrNameLst>
                                      </p:cBhvr>
                                      <p:tavLst>
                                        <p:tav tm="0">
                                          <p:val>
                                            <p:strVal val="0-#ppt_w/2"/>
                                          </p:val>
                                        </p:tav>
                                        <p:tav tm="100000">
                                          <p:val>
                                            <p:strVal val="#ppt_x"/>
                                          </p:val>
                                        </p:tav>
                                      </p:tavLst>
                                    </p:anim>
                                    <p:anim calcmode="lin" valueType="num">
                                      <p:cBhvr additive="base">
                                        <p:cTn id="11" dur="5000" fill="hold"/>
                                        <p:tgtEl>
                                          <p:spTgt spid="43010"/>
                                        </p:tgtEl>
                                        <p:attrNameLst>
                                          <p:attrName>ppt_y</p:attrName>
                                        </p:attrNameLst>
                                      </p:cBhvr>
                                      <p:tavLst>
                                        <p:tav tm="0">
                                          <p:val>
                                            <p:strVal val="#ppt_y"/>
                                          </p:val>
                                        </p:tav>
                                        <p:tav tm="100000">
                                          <p:val>
                                            <p:strVal val="#ppt_y"/>
                                          </p:val>
                                        </p:tav>
                                      </p:tavLst>
                                    </p:anim>
                                  </p:childTnLst>
                                </p:cTn>
                              </p:par>
                              <p:par>
                                <p:cTn id="12" presetID="18" presetClass="entr" presetSubtype="3"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strips(upRight)">
                                      <p:cBhvr>
                                        <p:cTn id="14" dur="5000"/>
                                        <p:tgtEl>
                                          <p:spTgt spid="3"/>
                                        </p:tgtEl>
                                      </p:cBhvr>
                                    </p:animEffect>
                                  </p:childTnLst>
                                </p:cTn>
                              </p:par>
                              <p:par>
                                <p:cTn id="15" presetID="7" presetClass="entr" presetSubtype="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0" fill="hold"/>
                                        <p:tgtEl>
                                          <p:spTgt spid="3"/>
                                        </p:tgtEl>
                                        <p:attrNameLst>
                                          <p:attrName>ppt_x</p:attrName>
                                        </p:attrNameLst>
                                      </p:cBhvr>
                                      <p:tavLst>
                                        <p:tav tm="0">
                                          <p:val>
                                            <p:strVal val="0-#ppt_w/2"/>
                                          </p:val>
                                        </p:tav>
                                        <p:tav tm="100000">
                                          <p:val>
                                            <p:strVal val="#ppt_x"/>
                                          </p:val>
                                        </p:tav>
                                      </p:tavLst>
                                    </p:anim>
                                    <p:anim calcmode="lin" valueType="num">
                                      <p:cBhvr additive="base">
                                        <p:cTn id="18" dur="50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1 Imagen" descr="40.jpg"/>
          <p:cNvPicPr>
            <a:picLocks noChangeAspect="1"/>
          </p:cNvPicPr>
          <p:nvPr/>
        </p:nvPicPr>
        <p:blipFill>
          <a:blip r:embed="rId2" cstate="print"/>
          <a:stretch>
            <a:fillRect/>
          </a:stretch>
        </p:blipFill>
        <p:spPr bwMode="auto">
          <a:xfrm>
            <a:off x="0" y="2078"/>
            <a:ext cx="9144000" cy="571084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Son dos elementos que se ponen de manifiesto durante todo el espectáculo. Además tiene interpretación, porque son matrices y pilares de los espectáculos de Puy du </a:t>
            </a:r>
            <a:r>
              <a:rPr lang="es-ES" i="1" dirty="0" err="1" smtClean="0">
                <a:effectLst>
                  <a:glow rad="101600">
                    <a:srgbClr val="C00000">
                      <a:alpha val="60000"/>
                    </a:srgbClr>
                  </a:glow>
                  <a:outerShdw blurRad="38100" dist="38100" dir="2700000" algn="tl">
                    <a:srgbClr val="000000">
                      <a:alpha val="43137"/>
                    </a:srgbClr>
                  </a:outerShdw>
                </a:effectLst>
              </a:rPr>
              <a:t>Fou</a:t>
            </a:r>
            <a:r>
              <a:rPr lang="es-ES" i="1" dirty="0" smtClean="0">
                <a:effectLst>
                  <a:glow rad="101600">
                    <a:srgbClr val="C00000">
                      <a:alpha val="60000"/>
                    </a:srgbClr>
                  </a:glow>
                  <a:outerShdw blurRad="38100" dist="38100" dir="2700000" algn="tl">
                    <a:srgbClr val="000000">
                      <a:alpha val="43137"/>
                    </a:srgbClr>
                  </a:outerShdw>
                </a:effectLst>
              </a:rPr>
              <a:t>, que tienen distintas disciplinas en marcha.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doors dir="vert"/>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barn(outVertical)">
                                      <p:cBhvr>
                                        <p:cTn id="7" dur="5000"/>
                                        <p:tgtEl>
                                          <p:spTgt spid="44034"/>
                                        </p:tgtEl>
                                      </p:cBhvr>
                                    </p:animEffect>
                                  </p:childTnLst>
                                </p:cTn>
                              </p:par>
                              <p:par>
                                <p:cTn id="8" presetID="23" presetClass="entr" presetSubtype="288" fill="hold" nodeType="withEffect">
                                  <p:stCondLst>
                                    <p:cond delay="0"/>
                                  </p:stCondLst>
                                  <p:childTnLst>
                                    <p:set>
                                      <p:cBhvr>
                                        <p:cTn id="9" dur="1" fill="hold">
                                          <p:stCondLst>
                                            <p:cond delay="0"/>
                                          </p:stCondLst>
                                        </p:cTn>
                                        <p:tgtEl>
                                          <p:spTgt spid="44034"/>
                                        </p:tgtEl>
                                        <p:attrNameLst>
                                          <p:attrName>style.visibility</p:attrName>
                                        </p:attrNameLst>
                                      </p:cBhvr>
                                      <p:to>
                                        <p:strVal val="visible"/>
                                      </p:to>
                                    </p:set>
                                    <p:anim calcmode="lin" valueType="num">
                                      <p:cBhvr>
                                        <p:cTn id="10" dur="5000" fill="hold"/>
                                        <p:tgtEl>
                                          <p:spTgt spid="44034"/>
                                        </p:tgtEl>
                                        <p:attrNameLst>
                                          <p:attrName>ppt_w</p:attrName>
                                        </p:attrNameLst>
                                      </p:cBhvr>
                                      <p:tavLst>
                                        <p:tav tm="0">
                                          <p:val>
                                            <p:strVal val="4/3*#ppt_w"/>
                                          </p:val>
                                        </p:tav>
                                        <p:tav tm="100000">
                                          <p:val>
                                            <p:strVal val="#ppt_w"/>
                                          </p:val>
                                        </p:tav>
                                      </p:tavLst>
                                    </p:anim>
                                    <p:anim calcmode="lin" valueType="num">
                                      <p:cBhvr>
                                        <p:cTn id="11" dur="5000" fill="hold"/>
                                        <p:tgtEl>
                                          <p:spTgt spid="44034"/>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1 Imagen" descr="4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467544"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es verdad que el combate y en especial el baile, con un Lope de Vega bailando en una plaza de </a:t>
            </a:r>
            <a:r>
              <a:rPr lang="es-ES" i="1" dirty="0" err="1" smtClean="0">
                <a:effectLst>
                  <a:glow rad="101600">
                    <a:srgbClr val="C00000">
                      <a:alpha val="60000"/>
                    </a:srgbClr>
                  </a:glow>
                  <a:outerShdw blurRad="38100" dist="38100" dir="2700000" algn="tl">
                    <a:srgbClr val="000000">
                      <a:alpha val="43137"/>
                    </a:srgbClr>
                  </a:outerShdw>
                </a:effectLst>
              </a:rPr>
              <a:t>Zocodover</a:t>
            </a:r>
            <a:r>
              <a:rPr lang="es-ES" i="1" dirty="0" smtClean="0">
                <a:effectLst>
                  <a:glow rad="101600">
                    <a:srgbClr val="C00000">
                      <a:alpha val="60000"/>
                    </a:srgbClr>
                  </a:glow>
                  <a:outerShdw blurRad="38100" dist="38100" dir="2700000" algn="tl">
                    <a:srgbClr val="000000">
                      <a:alpha val="43137"/>
                    </a:srgbClr>
                  </a:outerShdw>
                </a:effectLst>
              </a:rPr>
              <a:t> que de repente se inunda con las aguas del Tajo, hace que A Pluma y Espada tenga un matiz muy bonito.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doors dir="vert"/>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5058"/>
                                        </p:tgtEl>
                                        <p:attrNameLst>
                                          <p:attrName>style.visibility</p:attrName>
                                        </p:attrNameLst>
                                      </p:cBhvr>
                                      <p:to>
                                        <p:strVal val="visible"/>
                                      </p:to>
                                    </p:set>
                                    <p:animEffect transition="in" filter="barn(outVertical)">
                                      <p:cBhvr>
                                        <p:cTn id="7" dur="5000"/>
                                        <p:tgtEl>
                                          <p:spTgt spid="45058"/>
                                        </p:tgtEl>
                                      </p:cBhvr>
                                    </p:animEffect>
                                  </p:childTnLst>
                                </p:cTn>
                              </p:par>
                              <p:par>
                                <p:cTn id="8" presetID="23" presetClass="entr" presetSubtype="288" fill="hold" nodeType="withEffect">
                                  <p:stCondLst>
                                    <p:cond delay="0"/>
                                  </p:stCondLst>
                                  <p:childTnLst>
                                    <p:set>
                                      <p:cBhvr>
                                        <p:cTn id="9" dur="1" fill="hold">
                                          <p:stCondLst>
                                            <p:cond delay="0"/>
                                          </p:stCondLst>
                                        </p:cTn>
                                        <p:tgtEl>
                                          <p:spTgt spid="45058"/>
                                        </p:tgtEl>
                                        <p:attrNameLst>
                                          <p:attrName>style.visibility</p:attrName>
                                        </p:attrNameLst>
                                      </p:cBhvr>
                                      <p:to>
                                        <p:strVal val="visible"/>
                                      </p:to>
                                    </p:set>
                                    <p:anim calcmode="lin" valueType="num">
                                      <p:cBhvr>
                                        <p:cTn id="10" dur="5000" fill="hold"/>
                                        <p:tgtEl>
                                          <p:spTgt spid="45058"/>
                                        </p:tgtEl>
                                        <p:attrNameLst>
                                          <p:attrName>ppt_w</p:attrName>
                                        </p:attrNameLst>
                                      </p:cBhvr>
                                      <p:tavLst>
                                        <p:tav tm="0">
                                          <p:val>
                                            <p:strVal val="4/3*#ppt_w"/>
                                          </p:val>
                                        </p:tav>
                                        <p:tav tm="100000">
                                          <p:val>
                                            <p:strVal val="#ppt_w"/>
                                          </p:val>
                                        </p:tav>
                                      </p:tavLst>
                                    </p:anim>
                                    <p:anim calcmode="lin" valueType="num">
                                      <p:cBhvr>
                                        <p:cTn id="11" dur="5000" fill="hold"/>
                                        <p:tgtEl>
                                          <p:spTgt spid="45058"/>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1 Imagen" descr="42.jpg"/>
          <p:cNvPicPr>
            <a:picLocks noChangeAspect="1"/>
          </p:cNvPicPr>
          <p:nvPr/>
        </p:nvPicPr>
        <p:blipFill>
          <a:blip r:embed="rId2" cstate="print"/>
          <a:stretch>
            <a:fillRect/>
          </a:stretch>
        </p:blipFill>
        <p:spPr bwMode="auto">
          <a:xfrm>
            <a:off x="0" y="0"/>
            <a:ext cx="9143999"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539552"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color de los vestuarios, el color del cuadro de luces, hace que el espectáculo funcione muy bien: todos esos personajes en escena, a ratos combatiendo, a ratos bailando, a ratos ejecutando Fuenteovejuna de Lope de Vega, lo hacen especial».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flythrough/>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6082"/>
                                        </p:tgtEl>
                                        <p:attrNameLst>
                                          <p:attrName>style.visibility</p:attrName>
                                        </p:attrNameLst>
                                      </p:cBhvr>
                                      <p:to>
                                        <p:strVal val="visible"/>
                                      </p:to>
                                    </p:set>
                                    <p:animEffect transition="in" filter="barn(outVertical)">
                                      <p:cBhvr>
                                        <p:cTn id="7" dur="5000"/>
                                        <p:tgtEl>
                                          <p:spTgt spid="46082"/>
                                        </p:tgtEl>
                                      </p:cBhvr>
                                    </p:animEffect>
                                  </p:childTnLst>
                                </p:cTn>
                              </p:par>
                              <p:par>
                                <p:cTn id="8" presetID="23" presetClass="entr" presetSubtype="272" fill="hold" nodeType="withEffect">
                                  <p:stCondLst>
                                    <p:cond delay="0"/>
                                  </p:stCondLst>
                                  <p:childTnLst>
                                    <p:set>
                                      <p:cBhvr>
                                        <p:cTn id="9" dur="1" fill="hold">
                                          <p:stCondLst>
                                            <p:cond delay="0"/>
                                          </p:stCondLst>
                                        </p:cTn>
                                        <p:tgtEl>
                                          <p:spTgt spid="46082"/>
                                        </p:tgtEl>
                                        <p:attrNameLst>
                                          <p:attrName>style.visibility</p:attrName>
                                        </p:attrNameLst>
                                      </p:cBhvr>
                                      <p:to>
                                        <p:strVal val="visible"/>
                                      </p:to>
                                    </p:set>
                                    <p:anim calcmode="lin" valueType="num">
                                      <p:cBhvr>
                                        <p:cTn id="10" dur="5000" fill="hold"/>
                                        <p:tgtEl>
                                          <p:spTgt spid="46082"/>
                                        </p:tgtEl>
                                        <p:attrNameLst>
                                          <p:attrName>ppt_w</p:attrName>
                                        </p:attrNameLst>
                                      </p:cBhvr>
                                      <p:tavLst>
                                        <p:tav tm="0">
                                          <p:val>
                                            <p:strVal val="2/3*#ppt_w"/>
                                          </p:val>
                                        </p:tav>
                                        <p:tav tm="100000">
                                          <p:val>
                                            <p:strVal val="#ppt_w"/>
                                          </p:val>
                                        </p:tav>
                                      </p:tavLst>
                                    </p:anim>
                                    <p:anim calcmode="lin" valueType="num">
                                      <p:cBhvr>
                                        <p:cTn id="11" dur="5000" fill="hold"/>
                                        <p:tgtEl>
                                          <p:spTgt spid="46082"/>
                                        </p:tgtEl>
                                        <p:attrNameLst>
                                          <p:attrName>ppt_h</p:attrName>
                                        </p:attrNameLst>
                                      </p:cBhvr>
                                      <p:tavLst>
                                        <p:tav tm="0">
                                          <p:val>
                                            <p:strVal val="2/3*#ppt_h"/>
                                          </p:val>
                                        </p:tav>
                                        <p:tav tm="100000">
                                          <p:val>
                                            <p:strVal val="#ppt_h"/>
                                          </p:val>
                                        </p:tav>
                                      </p:tavLst>
                                    </p:anim>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1 Imagen" descr="4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4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369668"/>
            <a:ext cx="8496944"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A Pluma y Espada</a:t>
            </a:r>
            <a:r>
              <a:rPr lang="es-ES" i="1" dirty="0" smtClean="0">
                <a:effectLst>
                  <a:glow rad="101600">
                    <a:srgbClr val="C00000">
                      <a:alpha val="60000"/>
                    </a:srgbClr>
                  </a:glow>
                  <a:outerShdw blurRad="38100" dist="38100" dir="2700000" algn="tl">
                    <a:srgbClr val="000000">
                      <a:alpha val="43137"/>
                    </a:srgbClr>
                  </a:outerShdw>
                </a:effectLst>
              </a:rPr>
              <a:t> tiene una narrativa muy poética, fundamentándose en Lope de Vega, y añadiendo una coreografía en la que bailan no solo las personas, sino también los caballos, una particularidad que, en opinión de </a:t>
            </a:r>
            <a:r>
              <a:rPr lang="es-ES" i="1" dirty="0" err="1" smtClean="0">
                <a:effectLst>
                  <a:glow rad="101600">
                    <a:srgbClr val="C00000">
                      <a:alpha val="60000"/>
                    </a:srgbClr>
                  </a:glow>
                  <a:outerShdw blurRad="38100" dist="38100" dir="2700000" algn="tl">
                    <a:srgbClr val="000000">
                      <a:alpha val="43137"/>
                    </a:srgbClr>
                  </a:outerShdw>
                </a:effectLst>
              </a:rPr>
              <a:t>Sangronis</a:t>
            </a:r>
            <a:r>
              <a:rPr lang="es-ES" i="1" dirty="0" smtClean="0">
                <a:effectLst>
                  <a:glow rad="101600">
                    <a:srgbClr val="C00000">
                      <a:alpha val="60000"/>
                    </a:srgbClr>
                  </a:glow>
                  <a:outerShdw blurRad="38100" dist="38100" dir="2700000" algn="tl">
                    <a:srgbClr val="000000">
                      <a:alpha val="43137"/>
                    </a:srgbClr>
                  </a:outerShdw>
                </a:effectLst>
              </a:rPr>
              <a:t>, le da un encanto especial a este baile.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flythrough/>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7106"/>
                                        </p:tgtEl>
                                        <p:attrNameLst>
                                          <p:attrName>style.visibility</p:attrName>
                                        </p:attrNameLst>
                                      </p:cBhvr>
                                      <p:to>
                                        <p:strVal val="visible"/>
                                      </p:to>
                                    </p:set>
                                    <p:animEffect transition="in" filter="barn(outVertical)">
                                      <p:cBhvr>
                                        <p:cTn id="7" dur="5000"/>
                                        <p:tgtEl>
                                          <p:spTgt spid="47106"/>
                                        </p:tgtEl>
                                      </p:cBhvr>
                                    </p:animEffect>
                                  </p:childTnLst>
                                </p:cTn>
                              </p:par>
                              <p:par>
                                <p:cTn id="8" presetID="16" presetClass="entr" presetSubtype="2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Horizontal)">
                                      <p:cBhvr>
                                        <p:cTn id="10" dur="5000"/>
                                        <p:tgtEl>
                                          <p:spTgt spid="3"/>
                                        </p:tgtEl>
                                      </p:cBhvr>
                                    </p:animEffect>
                                  </p:childTnLst>
                                </p:cTn>
                              </p:par>
                            </p:childTnLst>
                          </p:cTn>
                        </p:par>
                        <p:par>
                          <p:cTn id="11" fill="hold">
                            <p:stCondLst>
                              <p:cond delay="5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1 Imagen" descr="44.jpg"/>
          <p:cNvPicPr>
            <a:picLocks noChangeAspect="1"/>
          </p:cNvPicPr>
          <p:nvPr/>
        </p:nvPicPr>
        <p:blipFill>
          <a:blip r:embed="rId2"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44.jpg"/>
          <p:cNvPicPr>
            <a:picLocks noChangeAspect="1"/>
          </p:cNvPicPr>
          <p:nvPr/>
        </p:nvPicPr>
        <p:blipFill>
          <a:blip r:embed="rId2"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827584" y="4585692"/>
            <a:ext cx="7704856"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Puy du </a:t>
            </a:r>
            <a:r>
              <a:rPr lang="es-ES" b="1" i="1" dirty="0" err="1" smtClean="0">
                <a:effectLst>
                  <a:glow rad="101600">
                    <a:srgbClr val="C00000">
                      <a:alpha val="60000"/>
                    </a:srgbClr>
                  </a:glow>
                  <a:outerShdw blurRad="38100" dist="38100" dir="2700000" algn="tl">
                    <a:srgbClr val="000000">
                      <a:alpha val="43137"/>
                    </a:srgbClr>
                  </a:outerShdw>
                </a:effectLst>
              </a:rPr>
              <a:t>Fou</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no da cátedras de historia, se inspira en hechos y personajes históricos para crear grandes espectáculos. No da clases pero recrean la historia y se inspiran en ella para representar los espectáculos.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randomBar dir="vert"/>
      </p:transition>
    </mc:Choice>
    <mc:Fallback>
      <p:transition spd="slow" advTm="28000">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8130"/>
                                        </p:tgtEl>
                                        <p:attrNameLst>
                                          <p:attrName>style.visibility</p:attrName>
                                        </p:attrNameLst>
                                      </p:cBhvr>
                                      <p:to>
                                        <p:strVal val="visible"/>
                                      </p:to>
                                    </p:set>
                                    <p:animEffect transition="in" filter="barn(outVertical)">
                                      <p:cBhvr>
                                        <p:cTn id="7" dur="5000"/>
                                        <p:tgtEl>
                                          <p:spTgt spid="48130"/>
                                        </p:tgtEl>
                                      </p:cBhvr>
                                    </p:animEffect>
                                  </p:childTnLst>
                                </p:cTn>
                              </p:par>
                              <p:par>
                                <p:cTn id="8" presetID="16" presetClass="entr" presetSubtype="4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outHorizontal)">
                                      <p:cBhvr>
                                        <p:cTn id="10" dur="5000"/>
                                        <p:tgtEl>
                                          <p:spTgt spid="3"/>
                                        </p:tgtEl>
                                      </p:cBhvr>
                                    </p:animEffect>
                                  </p:childTnLst>
                                </p:cTn>
                              </p:par>
                              <p:par>
                                <p:cTn id="11" presetID="8" presetClass="emph" presetSubtype="0" fill="hold" nodeType="withEffect">
                                  <p:stCondLst>
                                    <p:cond delay="0"/>
                                  </p:stCondLst>
                                  <p:childTnLst>
                                    <p:animRot by="21600000">
                                      <p:cBhvr>
                                        <p:cTn id="12" dur="3500" fill="hold"/>
                                        <p:tgtEl>
                                          <p:spTgt spid="48130"/>
                                        </p:tgtEl>
                                        <p:attrNameLst>
                                          <p:attrName>r</p:attrName>
                                        </p:attrNameLst>
                                      </p:cBhvr>
                                    </p:animRot>
                                  </p:childTnLst>
                                </p:cTn>
                              </p:par>
                              <p:par>
                                <p:cTn id="13" presetID="8" presetClass="emph" presetSubtype="0" fill="hold" nodeType="withEffect">
                                  <p:stCondLst>
                                    <p:cond delay="0"/>
                                  </p:stCondLst>
                                  <p:childTnLst>
                                    <p:animRot by="21600000">
                                      <p:cBhvr>
                                        <p:cTn id="14" dur="3500" fill="hold"/>
                                        <p:tgtEl>
                                          <p:spTgt spid="3"/>
                                        </p:tgtEl>
                                        <p:attrNameLst>
                                          <p:attrName>r</p:attrName>
                                        </p:attrNameLst>
                                      </p:cBhvr>
                                    </p:animRot>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1 Imagen" descr="45.jpg"/>
          <p:cNvPicPr>
            <a:picLocks noChangeAspect="1"/>
          </p:cNvPicPr>
          <p:nvPr/>
        </p:nvPicPr>
        <p:blipFill>
          <a:blip r:embed="rId2" cstate="print"/>
          <a:stretch>
            <a:fillRect/>
          </a:stretch>
        </p:blipFill>
        <p:spPr bwMode="auto">
          <a:xfrm>
            <a:off x="0" y="2078"/>
            <a:ext cx="9144000" cy="571084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45.jpg"/>
          <p:cNvPicPr>
            <a:picLocks noChangeAspect="1"/>
          </p:cNvPicPr>
          <p:nvPr/>
        </p:nvPicPr>
        <p:blipFill>
          <a:blip r:embed="rId2" cstate="print"/>
          <a:stretch>
            <a:fillRect/>
          </a:stretch>
        </p:blipFill>
        <p:spPr bwMode="auto">
          <a:xfrm>
            <a:off x="0" y="2078"/>
            <a:ext cx="9144000" cy="571084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muchas horas de ensayo, de formación por separado, de los bailarines y de los caballos con sus jinetes, llega el momento de unirlos en cuatro minutos de baile, con el elemento mágico del agua, lo que requiere mucha preparación.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9000">
        <p15:prstTrans prst="prestige"/>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9154"/>
                                        </p:tgtEl>
                                        <p:attrNameLst>
                                          <p:attrName>style.visibility</p:attrName>
                                        </p:attrNameLst>
                                      </p:cBhvr>
                                      <p:to>
                                        <p:strVal val="visible"/>
                                      </p:to>
                                    </p:set>
                                    <p:animEffect transition="in" filter="box(out)">
                                      <p:cBhvr>
                                        <p:cTn id="7" dur="5000"/>
                                        <p:tgtEl>
                                          <p:spTgt spid="49154"/>
                                        </p:tgtEl>
                                      </p:cBhvr>
                                    </p:animEffect>
                                  </p:childTnLst>
                                </p:cTn>
                              </p:par>
                              <p:par>
                                <p:cTn id="8" presetID="8"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in)">
                                      <p:cBhvr>
                                        <p:cTn id="10" dur="5000"/>
                                        <p:tgtEl>
                                          <p:spTgt spid="3"/>
                                        </p:tgtEl>
                                      </p:cBhvr>
                                    </p:animEffect>
                                  </p:childTnLst>
                                </p:cTn>
                              </p:par>
                              <p:par>
                                <p:cTn id="11" presetID="23" presetClass="entr" presetSubtype="272" fill="hold" nodeType="withEffect">
                                  <p:stCondLst>
                                    <p:cond delay="0"/>
                                  </p:stCondLst>
                                  <p:childTnLst>
                                    <p:set>
                                      <p:cBhvr>
                                        <p:cTn id="12" dur="1" fill="hold">
                                          <p:stCondLst>
                                            <p:cond delay="0"/>
                                          </p:stCondLst>
                                        </p:cTn>
                                        <p:tgtEl>
                                          <p:spTgt spid="49154"/>
                                        </p:tgtEl>
                                        <p:attrNameLst>
                                          <p:attrName>style.visibility</p:attrName>
                                        </p:attrNameLst>
                                      </p:cBhvr>
                                      <p:to>
                                        <p:strVal val="visible"/>
                                      </p:to>
                                    </p:set>
                                    <p:anim calcmode="lin" valueType="num">
                                      <p:cBhvr>
                                        <p:cTn id="13" dur="5000" fill="hold"/>
                                        <p:tgtEl>
                                          <p:spTgt spid="49154"/>
                                        </p:tgtEl>
                                        <p:attrNameLst>
                                          <p:attrName>ppt_w</p:attrName>
                                        </p:attrNameLst>
                                      </p:cBhvr>
                                      <p:tavLst>
                                        <p:tav tm="0">
                                          <p:val>
                                            <p:strVal val="2/3*#ppt_w"/>
                                          </p:val>
                                        </p:tav>
                                        <p:tav tm="100000">
                                          <p:val>
                                            <p:strVal val="#ppt_w"/>
                                          </p:val>
                                        </p:tav>
                                      </p:tavLst>
                                    </p:anim>
                                    <p:anim calcmode="lin" valueType="num">
                                      <p:cBhvr>
                                        <p:cTn id="14" dur="5000" fill="hold"/>
                                        <p:tgtEl>
                                          <p:spTgt spid="49154"/>
                                        </p:tgtEl>
                                        <p:attrNameLst>
                                          <p:attrName>ppt_h</p:attrName>
                                        </p:attrNameLst>
                                      </p:cBhvr>
                                      <p:tavLst>
                                        <p:tav tm="0">
                                          <p:val>
                                            <p:strVal val="2/3*#ppt_h"/>
                                          </p:val>
                                        </p:tav>
                                        <p:tav tm="100000">
                                          <p:val>
                                            <p:strVal val="#ppt_h"/>
                                          </p:val>
                                        </p:tav>
                                      </p:tavLst>
                                    </p:anim>
                                  </p:childTnLst>
                                </p:cTn>
                              </p:par>
                              <p:par>
                                <p:cTn id="15" presetID="23" presetClass="entr" presetSubtype="272"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0" fill="hold"/>
                                        <p:tgtEl>
                                          <p:spTgt spid="3"/>
                                        </p:tgtEl>
                                        <p:attrNameLst>
                                          <p:attrName>ppt_w</p:attrName>
                                        </p:attrNameLst>
                                      </p:cBhvr>
                                      <p:tavLst>
                                        <p:tav tm="0">
                                          <p:val>
                                            <p:strVal val="2/3*#ppt_w"/>
                                          </p:val>
                                        </p:tav>
                                        <p:tav tm="100000">
                                          <p:val>
                                            <p:strVal val="#ppt_w"/>
                                          </p:val>
                                        </p:tav>
                                      </p:tavLst>
                                    </p:anim>
                                    <p:anim calcmode="lin" valueType="num">
                                      <p:cBhvr>
                                        <p:cTn id="18" dur="5000" fill="hold"/>
                                        <p:tgtEl>
                                          <p:spTgt spid="3"/>
                                        </p:tgtEl>
                                        <p:attrNameLst>
                                          <p:attrName>ppt_h</p:attrName>
                                        </p:attrNameLst>
                                      </p:cBhvr>
                                      <p:tavLst>
                                        <p:tav tm="0">
                                          <p:val>
                                            <p:strVal val="2/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1 Imagen" descr="47.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4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preguntar a </a:t>
            </a:r>
            <a:r>
              <a:rPr lang="es-ES" i="1" dirty="0" err="1" smtClean="0">
                <a:effectLst>
                  <a:glow rad="101600">
                    <a:srgbClr val="C00000">
                      <a:alpha val="60000"/>
                    </a:srgbClr>
                  </a:glow>
                  <a:outerShdw blurRad="38100" dist="38100" dir="2700000" algn="tl">
                    <a:srgbClr val="000000">
                      <a:alpha val="43137"/>
                    </a:srgbClr>
                  </a:outerShdw>
                </a:effectLst>
              </a:rPr>
              <a:t>Sangronis</a:t>
            </a:r>
            <a:r>
              <a:rPr lang="es-ES" i="1" dirty="0" smtClean="0">
                <a:effectLst>
                  <a:glow rad="101600">
                    <a:srgbClr val="C00000">
                      <a:alpha val="60000"/>
                    </a:srgbClr>
                  </a:glow>
                  <a:outerShdw blurRad="38100" dist="38100" dir="2700000" algn="tl">
                    <a:srgbClr val="000000">
                      <a:alpha val="43137"/>
                    </a:srgbClr>
                  </a:outerShdw>
                </a:effectLst>
              </a:rPr>
              <a:t> por la procedencia de los actores y jinetes, nos dice que hay de todo: mucha gente toledana, de los pueblos de alrededor, pero también hay muchísima gente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window dir="vert"/>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barn(outVertical)">
                                      <p:cBhvr>
                                        <p:cTn id="7" dur="4000"/>
                                        <p:tgtEl>
                                          <p:spTgt spid="51202"/>
                                        </p:tgtEl>
                                      </p:cBhvr>
                                    </p:animEffect>
                                  </p:childTnLst>
                                </p:cTn>
                              </p:par>
                              <p:par>
                                <p:cTn id="8" presetID="16" presetClass="entr" presetSubtype="21"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4000"/>
                                        <p:tgtEl>
                                          <p:spTgt spid="3"/>
                                        </p:tgtEl>
                                      </p:cBhvr>
                                    </p:animEffect>
                                  </p:childTnLst>
                                </p:cTn>
                              </p:par>
                              <p:par>
                                <p:cTn id="11" presetID="8" presetClass="emph" presetSubtype="0" fill="hold" nodeType="withEffect">
                                  <p:stCondLst>
                                    <p:cond delay="0"/>
                                  </p:stCondLst>
                                  <p:childTnLst>
                                    <p:animRot by="21600000">
                                      <p:cBhvr>
                                        <p:cTn id="12" dur="4000" fill="hold"/>
                                        <p:tgtEl>
                                          <p:spTgt spid="51202"/>
                                        </p:tgtEl>
                                        <p:attrNameLst>
                                          <p:attrName>r</p:attrName>
                                        </p:attrNameLst>
                                      </p:cBhvr>
                                    </p:animRot>
                                  </p:childTnLst>
                                </p:cTn>
                              </p:par>
                              <p:par>
                                <p:cTn id="13" presetID="8" presetClass="emph" presetSubtype="0" fill="hold" nodeType="withEffect">
                                  <p:stCondLst>
                                    <p:cond delay="0"/>
                                  </p:stCondLst>
                                  <p:childTnLst>
                                    <p:animRot by="21600000">
                                      <p:cBhvr>
                                        <p:cTn id="14" dur="4000" fill="hold"/>
                                        <p:tgtEl>
                                          <p:spTgt spid="3"/>
                                        </p:tgtEl>
                                        <p:attrNameLst>
                                          <p:attrName>r</p:attrName>
                                        </p:attrNameLst>
                                      </p:cBhvr>
                                    </p:animRot>
                                  </p:childTnLst>
                                </p:cTn>
                              </p:par>
                              <p:par>
                                <p:cTn id="15" presetID="23" presetClass="entr" presetSubtype="16" fill="hold" nodeType="withEffect">
                                  <p:stCondLst>
                                    <p:cond delay="0"/>
                                  </p:stCondLst>
                                  <p:childTnLst>
                                    <p:set>
                                      <p:cBhvr>
                                        <p:cTn id="16" dur="1" fill="hold">
                                          <p:stCondLst>
                                            <p:cond delay="0"/>
                                          </p:stCondLst>
                                        </p:cTn>
                                        <p:tgtEl>
                                          <p:spTgt spid="51202"/>
                                        </p:tgtEl>
                                        <p:attrNameLst>
                                          <p:attrName>style.visibility</p:attrName>
                                        </p:attrNameLst>
                                      </p:cBhvr>
                                      <p:to>
                                        <p:strVal val="visible"/>
                                      </p:to>
                                    </p:set>
                                    <p:anim calcmode="lin" valueType="num">
                                      <p:cBhvr>
                                        <p:cTn id="17" dur="5000" fill="hold"/>
                                        <p:tgtEl>
                                          <p:spTgt spid="51202"/>
                                        </p:tgtEl>
                                        <p:attrNameLst>
                                          <p:attrName>ppt_w</p:attrName>
                                        </p:attrNameLst>
                                      </p:cBhvr>
                                      <p:tavLst>
                                        <p:tav tm="0">
                                          <p:val>
                                            <p:fltVal val="0"/>
                                          </p:val>
                                        </p:tav>
                                        <p:tav tm="100000">
                                          <p:val>
                                            <p:strVal val="#ppt_w"/>
                                          </p:val>
                                        </p:tav>
                                      </p:tavLst>
                                    </p:anim>
                                    <p:anim calcmode="lin" valueType="num">
                                      <p:cBhvr>
                                        <p:cTn id="18" dur="5000" fill="hold"/>
                                        <p:tgtEl>
                                          <p:spTgt spid="51202"/>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0" fill="hold"/>
                                        <p:tgtEl>
                                          <p:spTgt spid="3"/>
                                        </p:tgtEl>
                                        <p:attrNameLst>
                                          <p:attrName>ppt_w</p:attrName>
                                        </p:attrNameLst>
                                      </p:cBhvr>
                                      <p:tavLst>
                                        <p:tav tm="0">
                                          <p:val>
                                            <p:fltVal val="0"/>
                                          </p:val>
                                        </p:tav>
                                        <p:tav tm="100000">
                                          <p:val>
                                            <p:strVal val="#ppt_w"/>
                                          </p:val>
                                        </p:tav>
                                      </p:tavLst>
                                    </p:anim>
                                    <p:anim calcmode="lin" valueType="num">
                                      <p:cBhvr>
                                        <p:cTn id="22" dur="5000" fill="hold"/>
                                        <p:tgtEl>
                                          <p:spTgt spid="3"/>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1 Imagen" descr="4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4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…gente que se viene de Valencia, algunos de Andalucía, de Barcelona, que han venido a los </a:t>
            </a:r>
            <a:r>
              <a:rPr lang="es-ES" i="1" dirty="0" err="1" smtClean="0">
                <a:effectLst>
                  <a:glow rad="101600">
                    <a:srgbClr val="C00000">
                      <a:alpha val="60000"/>
                    </a:srgbClr>
                  </a:glow>
                  <a:outerShdw blurRad="38100" dist="38100" dir="2700000" algn="tl">
                    <a:srgbClr val="000000">
                      <a:alpha val="43137"/>
                    </a:srgbClr>
                  </a:outerShdw>
                </a:effectLst>
              </a:rPr>
              <a:t>cástings</a:t>
            </a:r>
            <a:r>
              <a:rPr lang="es-ES" i="1" dirty="0" smtClean="0">
                <a:effectLst>
                  <a:glow rad="101600">
                    <a:srgbClr val="C00000">
                      <a:alpha val="60000"/>
                    </a:srgbClr>
                  </a:glow>
                  <a:outerShdw blurRad="38100" dist="38100" dir="2700000" algn="tl">
                    <a:srgbClr val="000000">
                      <a:alpha val="43137"/>
                    </a:srgbClr>
                  </a:outerShdw>
                </a:effectLst>
              </a:rPr>
              <a:t>, han descubierto la forma de trabajar y se han quedado. Toledo nos ha adoptado. En realidad </a:t>
            </a:r>
            <a:r>
              <a:rPr lang="es-ES" b="1" i="1" dirty="0" smtClean="0">
                <a:effectLst>
                  <a:glow rad="101600">
                    <a:srgbClr val="C00000">
                      <a:alpha val="60000"/>
                    </a:srgbClr>
                  </a:glow>
                  <a:outerShdw blurRad="38100" dist="38100" dir="2700000" algn="tl">
                    <a:srgbClr val="000000">
                      <a:alpha val="43137"/>
                    </a:srgbClr>
                  </a:outerShdw>
                </a:effectLst>
              </a:rPr>
              <a:t>Puy du </a:t>
            </a:r>
            <a:r>
              <a:rPr lang="es-ES" b="1" i="1" dirty="0" err="1" smtClean="0">
                <a:effectLst>
                  <a:glow rad="101600">
                    <a:srgbClr val="C00000">
                      <a:alpha val="60000"/>
                    </a:srgbClr>
                  </a:glow>
                  <a:outerShdw blurRad="38100" dist="38100" dir="2700000" algn="tl">
                    <a:srgbClr val="000000">
                      <a:alpha val="43137"/>
                    </a:srgbClr>
                  </a:outerShdw>
                </a:effectLst>
              </a:rPr>
              <a:t>Fou</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nos ha adoptado.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window dir="vert"/>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fade">
                                      <p:cBhvr>
                                        <p:cTn id="7" dur="5000"/>
                                        <p:tgtEl>
                                          <p:spTgt spid="52226"/>
                                        </p:tgtEl>
                                      </p:cBhvr>
                                    </p:animEffect>
                                  </p:childTnLst>
                                </p:cTn>
                              </p:par>
                              <p:par>
                                <p:cTn id="8" presetID="42" presetClass="entr" presetSubtype="0" fill="hold" nodeType="withEffect">
                                  <p:stCondLst>
                                    <p:cond delay="0"/>
                                  </p:stCondLst>
                                  <p:childTnLst>
                                    <p:set>
                                      <p:cBhvr>
                                        <p:cTn id="9" dur="1" fill="hold">
                                          <p:stCondLst>
                                            <p:cond delay="0"/>
                                          </p:stCondLst>
                                        </p:cTn>
                                        <p:tgtEl>
                                          <p:spTgt spid="52226"/>
                                        </p:tgtEl>
                                        <p:attrNameLst>
                                          <p:attrName>style.visibility</p:attrName>
                                        </p:attrNameLst>
                                      </p:cBhvr>
                                      <p:to>
                                        <p:strVal val="visible"/>
                                      </p:to>
                                    </p:set>
                                    <p:animEffect transition="in" filter="fade">
                                      <p:cBhvr>
                                        <p:cTn id="10" dur="5000"/>
                                        <p:tgtEl>
                                          <p:spTgt spid="52226"/>
                                        </p:tgtEl>
                                      </p:cBhvr>
                                    </p:animEffect>
                                    <p:anim calcmode="lin" valueType="num">
                                      <p:cBhvr>
                                        <p:cTn id="11" dur="5000" fill="hold"/>
                                        <p:tgtEl>
                                          <p:spTgt spid="52226"/>
                                        </p:tgtEl>
                                        <p:attrNameLst>
                                          <p:attrName>ppt_x</p:attrName>
                                        </p:attrNameLst>
                                      </p:cBhvr>
                                      <p:tavLst>
                                        <p:tav tm="0">
                                          <p:val>
                                            <p:strVal val="#ppt_x"/>
                                          </p:val>
                                        </p:tav>
                                        <p:tav tm="100000">
                                          <p:val>
                                            <p:strVal val="#ppt_x"/>
                                          </p:val>
                                        </p:tav>
                                      </p:tavLst>
                                    </p:anim>
                                    <p:anim calcmode="lin" valueType="num">
                                      <p:cBhvr>
                                        <p:cTn id="12" dur="5000" fill="hold"/>
                                        <p:tgtEl>
                                          <p:spTgt spid="5222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0"/>
                                        <p:tgtEl>
                                          <p:spTgt spid="3"/>
                                        </p:tgtEl>
                                      </p:cBhvr>
                                    </p:animEffect>
                                  </p:childTnLst>
                                </p:cTn>
                              </p:par>
                              <p:par>
                                <p:cTn id="16" presetID="47"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0"/>
                                        <p:tgtEl>
                                          <p:spTgt spid="3"/>
                                        </p:tgtEl>
                                      </p:cBhvr>
                                    </p:animEffect>
                                    <p:anim calcmode="lin" valueType="num">
                                      <p:cBhvr>
                                        <p:cTn id="19" dur="5000" fill="hold"/>
                                        <p:tgtEl>
                                          <p:spTgt spid="3"/>
                                        </p:tgtEl>
                                        <p:attrNameLst>
                                          <p:attrName>ppt_x</p:attrName>
                                        </p:attrNameLst>
                                      </p:cBhvr>
                                      <p:tavLst>
                                        <p:tav tm="0">
                                          <p:val>
                                            <p:strVal val="#ppt_x"/>
                                          </p:val>
                                        </p:tav>
                                        <p:tav tm="100000">
                                          <p:val>
                                            <p:strVal val="#ppt_x"/>
                                          </p:val>
                                        </p:tav>
                                      </p:tavLst>
                                    </p:anim>
                                    <p:anim calcmode="lin" valueType="num">
                                      <p:cBhvr>
                                        <p:cTn id="20" dur="5000" fill="hold"/>
                                        <p:tgtEl>
                                          <p:spTgt spid="3"/>
                                        </p:tgtEl>
                                        <p:attrNameLst>
                                          <p:attrName>ppt_y</p:attrName>
                                        </p:attrNameLst>
                                      </p:cBhvr>
                                      <p:tavLst>
                                        <p:tav tm="0">
                                          <p:val>
                                            <p:strVal val="#ppt_y-.1"/>
                                          </p:val>
                                        </p:tav>
                                        <p:tav tm="100000">
                                          <p:val>
                                            <p:strVal val="#ppt_y"/>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1 Imagen" descr="49.jpg"/>
          <p:cNvPicPr>
            <a:picLocks noChangeAspect="1"/>
          </p:cNvPicPr>
          <p:nvPr/>
        </p:nvPicPr>
        <p:blipFill>
          <a:blip r:embed="rId2" cstate="print"/>
          <a:stretch>
            <a:fillRect/>
          </a:stretch>
        </p:blipFill>
        <p:spPr bwMode="auto">
          <a:xfrm>
            <a:off x="0" y="0"/>
            <a:ext cx="9143999"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aplauso del público, la principal vitamina. ¿Cuál es el secreto de </a:t>
            </a:r>
            <a:r>
              <a:rPr lang="es-ES" b="1" i="1" dirty="0" smtClean="0">
                <a:effectLst>
                  <a:glow rad="101600">
                    <a:srgbClr val="C00000">
                      <a:alpha val="60000"/>
                    </a:srgbClr>
                  </a:glow>
                  <a:outerShdw blurRad="38100" dist="38100" dir="2700000" algn="tl">
                    <a:srgbClr val="000000">
                      <a:alpha val="43137"/>
                    </a:srgbClr>
                  </a:outerShdw>
                </a:effectLst>
              </a:rPr>
              <a:t>Puy du </a:t>
            </a:r>
            <a:r>
              <a:rPr lang="es-ES" b="1" i="1" dirty="0" err="1" smtClean="0">
                <a:effectLst>
                  <a:glow rad="101600">
                    <a:srgbClr val="C00000">
                      <a:alpha val="60000"/>
                    </a:srgbClr>
                  </a:glow>
                  <a:outerShdw blurRad="38100" dist="38100" dir="2700000" algn="tl">
                    <a:srgbClr val="000000">
                      <a:alpha val="43137"/>
                    </a:srgbClr>
                  </a:outerShdw>
                </a:effectLst>
              </a:rPr>
              <a:t>Fou</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para que sus actores no se cansen de repetir? «Nuestra motivación es trabajar con los sentimientos -asegura </a:t>
            </a:r>
            <a:r>
              <a:rPr lang="es-ES" i="1" dirty="0" err="1" smtClean="0">
                <a:effectLst>
                  <a:glow rad="101600">
                    <a:srgbClr val="C00000">
                      <a:alpha val="60000"/>
                    </a:srgbClr>
                  </a:glow>
                  <a:outerShdw blurRad="38100" dist="38100" dir="2700000" algn="tl">
                    <a:srgbClr val="000000">
                      <a:alpha val="43137"/>
                    </a:srgbClr>
                  </a:outerShdw>
                </a:effectLst>
              </a:rPr>
              <a:t>Sangronis</a:t>
            </a:r>
            <a:r>
              <a:rPr lang="es-ES" i="1" dirty="0" smtClean="0">
                <a:effectLst>
                  <a:glow rad="101600">
                    <a:srgbClr val="C00000">
                      <a:alpha val="60000"/>
                    </a:srgbClr>
                  </a:glow>
                  <a:outerShdw blurRad="38100" dist="38100" dir="2700000" algn="tl">
                    <a:srgbClr val="000000">
                      <a:alpha val="43137"/>
                    </a:srgbClr>
                  </a:outerShdw>
                </a:effectLst>
              </a:rPr>
              <a:t>-, buscamos que cada pase sea singular, porque hay días que hacemos seis o siete pases de un mismo espectáculo….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glitte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barn(outVertical)">
                                      <p:cBhvr>
                                        <p:cTn id="7" dur="5000"/>
                                        <p:tgtEl>
                                          <p:spTgt spid="53250"/>
                                        </p:tgtEl>
                                      </p:cBhvr>
                                    </p:animEffect>
                                  </p:childTnLst>
                                </p:cTn>
                              </p:par>
                              <p:par>
                                <p:cTn id="8" presetID="29" presetClass="entr" presetSubtype="0" fill="hold" nodeType="withEffect">
                                  <p:stCondLst>
                                    <p:cond delay="0"/>
                                  </p:stCondLst>
                                  <p:childTnLst>
                                    <p:set>
                                      <p:cBhvr>
                                        <p:cTn id="9" dur="1" fill="hold">
                                          <p:stCondLst>
                                            <p:cond delay="0"/>
                                          </p:stCondLst>
                                        </p:cTn>
                                        <p:tgtEl>
                                          <p:spTgt spid="53250"/>
                                        </p:tgtEl>
                                        <p:attrNameLst>
                                          <p:attrName>style.visibility</p:attrName>
                                        </p:attrNameLst>
                                      </p:cBhvr>
                                      <p:to>
                                        <p:strVal val="visible"/>
                                      </p:to>
                                    </p:set>
                                    <p:anim calcmode="lin" valueType="num">
                                      <p:cBhvr>
                                        <p:cTn id="10" dur="5000" fill="hold"/>
                                        <p:tgtEl>
                                          <p:spTgt spid="53250"/>
                                        </p:tgtEl>
                                        <p:attrNameLst>
                                          <p:attrName>ppt_x</p:attrName>
                                        </p:attrNameLst>
                                      </p:cBhvr>
                                      <p:tavLst>
                                        <p:tav tm="0">
                                          <p:val>
                                            <p:strVal val="#ppt_x-.2"/>
                                          </p:val>
                                        </p:tav>
                                        <p:tav tm="100000">
                                          <p:val>
                                            <p:strVal val="#ppt_x"/>
                                          </p:val>
                                        </p:tav>
                                      </p:tavLst>
                                    </p:anim>
                                    <p:anim calcmode="lin" valueType="num">
                                      <p:cBhvr>
                                        <p:cTn id="11" dur="5000" fill="hold"/>
                                        <p:tgtEl>
                                          <p:spTgt spid="53250"/>
                                        </p:tgtEl>
                                        <p:attrNameLst>
                                          <p:attrName>ppt_y</p:attrName>
                                        </p:attrNameLst>
                                      </p:cBhvr>
                                      <p:tavLst>
                                        <p:tav tm="0">
                                          <p:val>
                                            <p:strVal val="#ppt_y"/>
                                          </p:val>
                                        </p:tav>
                                        <p:tav tm="100000">
                                          <p:val>
                                            <p:strVal val="#ppt_y"/>
                                          </p:val>
                                        </p:tav>
                                      </p:tavLst>
                                    </p:anim>
                                    <p:animEffect transition="in" filter="wipe(right)" prLst="gradientSize: 0.1">
                                      <p:cBhvr>
                                        <p:cTn id="12" dur="5000"/>
                                        <p:tgtEl>
                                          <p:spTgt spid="53250"/>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1 Imagen" descr="5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cada público es distinto para nosotros. Y luego en la rutina diaria variamos los personajes para que no tengan que hacer siete pases con el mismo personaje, promovemos roles distintos para que la gente tenga dinámicas de trabajo que le permitan tener estímulos distintos en cada pase».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5000">
        <p14:glitte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5298"/>
                                        </p:tgtEl>
                                        <p:attrNameLst>
                                          <p:attrName>style.visibility</p:attrName>
                                        </p:attrNameLst>
                                      </p:cBhvr>
                                      <p:to>
                                        <p:strVal val="visible"/>
                                      </p:to>
                                    </p:set>
                                    <p:animEffect transition="in" filter="barn(inVertical)">
                                      <p:cBhvr>
                                        <p:cTn id="7" dur="5000"/>
                                        <p:tgtEl>
                                          <p:spTgt spid="55298"/>
                                        </p:tgtEl>
                                      </p:cBhvr>
                                    </p:animEffect>
                                  </p:childTnLst>
                                </p:cTn>
                              </p:par>
                              <p:par>
                                <p:cTn id="8" presetID="29" presetClass="entr" presetSubtype="0" fill="hold" nodeType="withEffect">
                                  <p:stCondLst>
                                    <p:cond delay="0"/>
                                  </p:stCondLst>
                                  <p:childTnLst>
                                    <p:set>
                                      <p:cBhvr>
                                        <p:cTn id="9" dur="1" fill="hold">
                                          <p:stCondLst>
                                            <p:cond delay="0"/>
                                          </p:stCondLst>
                                        </p:cTn>
                                        <p:tgtEl>
                                          <p:spTgt spid="55298"/>
                                        </p:tgtEl>
                                        <p:attrNameLst>
                                          <p:attrName>style.visibility</p:attrName>
                                        </p:attrNameLst>
                                      </p:cBhvr>
                                      <p:to>
                                        <p:strVal val="visible"/>
                                      </p:to>
                                    </p:set>
                                    <p:anim calcmode="lin" valueType="num">
                                      <p:cBhvr>
                                        <p:cTn id="10" dur="5000" fill="hold"/>
                                        <p:tgtEl>
                                          <p:spTgt spid="55298"/>
                                        </p:tgtEl>
                                        <p:attrNameLst>
                                          <p:attrName>ppt_x</p:attrName>
                                        </p:attrNameLst>
                                      </p:cBhvr>
                                      <p:tavLst>
                                        <p:tav tm="0">
                                          <p:val>
                                            <p:strVal val="#ppt_x-.2"/>
                                          </p:val>
                                        </p:tav>
                                        <p:tav tm="100000">
                                          <p:val>
                                            <p:strVal val="#ppt_x"/>
                                          </p:val>
                                        </p:tav>
                                      </p:tavLst>
                                    </p:anim>
                                    <p:anim calcmode="lin" valueType="num">
                                      <p:cBhvr>
                                        <p:cTn id="11" dur="5000" fill="hold"/>
                                        <p:tgtEl>
                                          <p:spTgt spid="55298"/>
                                        </p:tgtEl>
                                        <p:attrNameLst>
                                          <p:attrName>ppt_y</p:attrName>
                                        </p:attrNameLst>
                                      </p:cBhvr>
                                      <p:tavLst>
                                        <p:tav tm="0">
                                          <p:val>
                                            <p:strVal val="#ppt_y"/>
                                          </p:val>
                                        </p:tav>
                                        <p:tav tm="100000">
                                          <p:val>
                                            <p:strVal val="#ppt_y"/>
                                          </p:val>
                                        </p:tav>
                                      </p:tavLst>
                                    </p:anim>
                                    <p:animEffect transition="in" filter="wipe(right)" prLst="gradientSize: 0.1">
                                      <p:cBhvr>
                                        <p:cTn id="12" dur="5000"/>
                                        <p:tgtEl>
                                          <p:spTgt spid="55298"/>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1 Imagen" descr="5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251520" y="4369668"/>
            <a:ext cx="8712968"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A Pluma y Espada </a:t>
            </a:r>
            <a:r>
              <a:rPr lang="es-ES" i="1" dirty="0" smtClean="0">
                <a:effectLst>
                  <a:glow rad="101600">
                    <a:srgbClr val="C00000">
                      <a:alpha val="60000"/>
                    </a:srgbClr>
                  </a:glow>
                  <a:outerShdw blurRad="38100" dist="38100" dir="2700000" algn="tl">
                    <a:srgbClr val="000000">
                      <a:alpha val="43137"/>
                    </a:srgbClr>
                  </a:outerShdw>
                </a:effectLst>
              </a:rPr>
              <a:t>integra cinco escenarios que suceden unos a otros </a:t>
            </a:r>
            <a:r>
              <a:rPr lang="es-ES" b="1" i="1" dirty="0" smtClean="0">
                <a:effectLst>
                  <a:glow rad="101600">
                    <a:srgbClr val="C00000">
                      <a:alpha val="60000"/>
                    </a:srgbClr>
                  </a:glow>
                  <a:outerShdw blurRad="38100" dist="38100" dir="2700000" algn="tl">
                    <a:srgbClr val="000000">
                      <a:alpha val="43137"/>
                    </a:srgbClr>
                  </a:outerShdw>
                </a:effectLst>
              </a:rPr>
              <a:t>(Puy du </a:t>
            </a:r>
            <a:r>
              <a:rPr lang="es-ES" b="1" i="1" dirty="0" err="1" smtClean="0">
                <a:effectLst>
                  <a:glow rad="101600">
                    <a:srgbClr val="C00000">
                      <a:alpha val="60000"/>
                    </a:srgbClr>
                  </a:glow>
                  <a:outerShdw blurRad="38100" dist="38100" dir="2700000" algn="tl">
                    <a:srgbClr val="000000">
                      <a:alpha val="43137"/>
                    </a:srgbClr>
                  </a:outerShdw>
                </a:effectLst>
              </a:rPr>
              <a:t>Fou</a:t>
            </a:r>
            <a:r>
              <a:rPr lang="es-ES" b="1" i="1" dirty="0" smtClean="0">
                <a:effectLst>
                  <a:glow rad="101600">
                    <a:srgbClr val="C00000">
                      <a:alpha val="60000"/>
                    </a:srgbClr>
                  </a:glow>
                  <a:outerShdw blurRad="38100" dist="38100" dir="2700000" algn="tl">
                    <a:srgbClr val="000000">
                      <a:alpha val="43137"/>
                    </a:srgbClr>
                  </a:outerShdw>
                </a:effectLst>
              </a:rPr>
              <a:t> España). </a:t>
            </a:r>
            <a:r>
              <a:rPr lang="es-ES" i="1" dirty="0" smtClean="0">
                <a:effectLst>
                  <a:glow rad="101600">
                    <a:srgbClr val="C00000">
                      <a:alpha val="60000"/>
                    </a:srgbClr>
                  </a:glow>
                  <a:outerShdw blurRad="38100" dist="38100" dir="2700000" algn="tl">
                    <a:srgbClr val="000000">
                      <a:alpha val="43137"/>
                    </a:srgbClr>
                  </a:outerShdw>
                </a:effectLst>
              </a:rPr>
              <a:t>En cuanto a las habilidades que se buscan para trabajar en </a:t>
            </a:r>
            <a:r>
              <a:rPr lang="es-ES" b="1" i="1" dirty="0" smtClean="0">
                <a:effectLst>
                  <a:glow rad="101600">
                    <a:srgbClr val="C00000">
                      <a:alpha val="60000"/>
                    </a:srgbClr>
                  </a:glow>
                  <a:outerShdw blurRad="38100" dist="38100" dir="2700000" algn="tl">
                    <a:srgbClr val="000000">
                      <a:alpha val="43137"/>
                    </a:srgbClr>
                  </a:outerShdw>
                </a:effectLst>
              </a:rPr>
              <a:t>Puy du </a:t>
            </a:r>
            <a:r>
              <a:rPr lang="es-ES" b="1" i="1" dirty="0" err="1" smtClean="0">
                <a:effectLst>
                  <a:glow rad="101600">
                    <a:srgbClr val="C00000">
                      <a:alpha val="60000"/>
                    </a:srgbClr>
                  </a:glow>
                  <a:outerShdw blurRad="38100" dist="38100" dir="2700000" algn="tl">
                    <a:srgbClr val="000000">
                      <a:alpha val="43137"/>
                    </a:srgbClr>
                  </a:outerShdw>
                </a:effectLst>
              </a:rPr>
              <a:t>Fou</a:t>
            </a:r>
            <a:r>
              <a:rPr lang="es-ES" b="1" i="1" dirty="0" smtClean="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 el responsable de Espectáculos afirma que «cuando se hacen los </a:t>
            </a:r>
            <a:r>
              <a:rPr lang="es-ES" i="1" dirty="0" err="1" smtClean="0">
                <a:effectLst>
                  <a:glow rad="101600">
                    <a:srgbClr val="C00000">
                      <a:alpha val="60000"/>
                    </a:srgbClr>
                  </a:glow>
                  <a:outerShdw blurRad="38100" dist="38100" dir="2700000" algn="tl">
                    <a:srgbClr val="000000">
                      <a:alpha val="43137"/>
                    </a:srgbClr>
                  </a:outerShdw>
                </a:effectLst>
              </a:rPr>
              <a:t>cástings</a:t>
            </a:r>
            <a:r>
              <a:rPr lang="es-ES" i="1" dirty="0" smtClean="0">
                <a:effectLst>
                  <a:glow rad="101600">
                    <a:srgbClr val="C00000">
                      <a:alpha val="60000"/>
                    </a:srgbClr>
                  </a:glow>
                  <a:outerShdw blurRad="38100" dist="38100" dir="2700000" algn="tl">
                    <a:srgbClr val="000000">
                      <a:alpha val="43137"/>
                    </a:srgbClr>
                  </a:outerShdw>
                </a:effectLst>
              </a:rPr>
              <a:t> se buscan distintos perfiles, aunque tratamos que sean lo más polivalentes posible.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6000">
        <p:blinds dir="vert"/>
      </p:transition>
    </mc:Choice>
    <mc:Fallback>
      <p:transition spd="slow" advTm="36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6322"/>
                                        </p:tgtEl>
                                        <p:attrNameLst>
                                          <p:attrName>style.visibility</p:attrName>
                                        </p:attrNameLst>
                                      </p:cBhvr>
                                      <p:to>
                                        <p:strVal val="visible"/>
                                      </p:to>
                                    </p:set>
                                    <p:animEffect transition="in" filter="barn(inVertical)">
                                      <p:cBhvr>
                                        <p:cTn id="7" dur="5000"/>
                                        <p:tgtEl>
                                          <p:spTgt spid="56322"/>
                                        </p:tgtEl>
                                      </p:cBhvr>
                                    </p:animEffect>
                                  </p:childTnLst>
                                </p:cTn>
                              </p:par>
                              <p:par>
                                <p:cTn id="8" presetID="29" presetClass="entr" presetSubtype="0" fill="hold" nodeType="withEffect">
                                  <p:stCondLst>
                                    <p:cond delay="0"/>
                                  </p:stCondLst>
                                  <p:childTnLst>
                                    <p:set>
                                      <p:cBhvr>
                                        <p:cTn id="9" dur="1" fill="hold">
                                          <p:stCondLst>
                                            <p:cond delay="0"/>
                                          </p:stCondLst>
                                        </p:cTn>
                                        <p:tgtEl>
                                          <p:spTgt spid="56322"/>
                                        </p:tgtEl>
                                        <p:attrNameLst>
                                          <p:attrName>style.visibility</p:attrName>
                                        </p:attrNameLst>
                                      </p:cBhvr>
                                      <p:to>
                                        <p:strVal val="visible"/>
                                      </p:to>
                                    </p:set>
                                    <p:anim calcmode="lin" valueType="num">
                                      <p:cBhvr>
                                        <p:cTn id="10" dur="5000" fill="hold"/>
                                        <p:tgtEl>
                                          <p:spTgt spid="56322"/>
                                        </p:tgtEl>
                                        <p:attrNameLst>
                                          <p:attrName>ppt_x</p:attrName>
                                        </p:attrNameLst>
                                      </p:cBhvr>
                                      <p:tavLst>
                                        <p:tav tm="0">
                                          <p:val>
                                            <p:strVal val="#ppt_x-.2"/>
                                          </p:val>
                                        </p:tav>
                                        <p:tav tm="100000">
                                          <p:val>
                                            <p:strVal val="#ppt_x"/>
                                          </p:val>
                                        </p:tav>
                                      </p:tavLst>
                                    </p:anim>
                                    <p:anim calcmode="lin" valueType="num">
                                      <p:cBhvr>
                                        <p:cTn id="11" dur="5000" fill="hold"/>
                                        <p:tgtEl>
                                          <p:spTgt spid="56322"/>
                                        </p:tgtEl>
                                        <p:attrNameLst>
                                          <p:attrName>ppt_y</p:attrName>
                                        </p:attrNameLst>
                                      </p:cBhvr>
                                      <p:tavLst>
                                        <p:tav tm="0">
                                          <p:val>
                                            <p:strVal val="#ppt_y"/>
                                          </p:val>
                                        </p:tav>
                                        <p:tav tm="100000">
                                          <p:val>
                                            <p:strVal val="#ppt_y"/>
                                          </p:val>
                                        </p:tav>
                                      </p:tavLst>
                                    </p:anim>
                                    <p:animEffect transition="in" filter="wipe(right)" prLst="gradientSize: 0.1">
                                      <p:cBhvr>
                                        <p:cTn id="12" dur="5000"/>
                                        <p:tgtEl>
                                          <p:spTgt spid="56322"/>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1 Imagen" descr="53.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Buscamos que puedan bailar, combatir, actuar. Algunos hacen un poco de todo, otros están más en el baile, otros son netamente acróbatas. Hay dificultad en distintas acciones y niveles. No tenemos por ejemplo chicas acróbatas, por lo que para ellas sería difícil».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blinds dir="vert"/>
      </p:transition>
    </mc:Choice>
    <mc:Fallback>
      <p:transition spd="slow" advTm="3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barn(inVertical)">
                                      <p:cBhvr>
                                        <p:cTn id="7" dur="5000"/>
                                        <p:tgtEl>
                                          <p:spTgt spid="57346"/>
                                        </p:tgtEl>
                                      </p:cBhvr>
                                    </p:animEffect>
                                  </p:childTnLst>
                                </p:cTn>
                              </p:par>
                              <p:par>
                                <p:cTn id="8" presetID="29" presetClass="entr" presetSubtype="0" fill="hold" nodeType="withEffect">
                                  <p:stCondLst>
                                    <p:cond delay="0"/>
                                  </p:stCondLst>
                                  <p:childTnLst>
                                    <p:set>
                                      <p:cBhvr>
                                        <p:cTn id="9" dur="1" fill="hold">
                                          <p:stCondLst>
                                            <p:cond delay="0"/>
                                          </p:stCondLst>
                                        </p:cTn>
                                        <p:tgtEl>
                                          <p:spTgt spid="57346"/>
                                        </p:tgtEl>
                                        <p:attrNameLst>
                                          <p:attrName>style.visibility</p:attrName>
                                        </p:attrNameLst>
                                      </p:cBhvr>
                                      <p:to>
                                        <p:strVal val="visible"/>
                                      </p:to>
                                    </p:set>
                                    <p:anim calcmode="lin" valueType="num">
                                      <p:cBhvr>
                                        <p:cTn id="10" dur="5000" fill="hold"/>
                                        <p:tgtEl>
                                          <p:spTgt spid="57346"/>
                                        </p:tgtEl>
                                        <p:attrNameLst>
                                          <p:attrName>ppt_x</p:attrName>
                                        </p:attrNameLst>
                                      </p:cBhvr>
                                      <p:tavLst>
                                        <p:tav tm="0">
                                          <p:val>
                                            <p:strVal val="#ppt_x-.2"/>
                                          </p:val>
                                        </p:tav>
                                        <p:tav tm="100000">
                                          <p:val>
                                            <p:strVal val="#ppt_x"/>
                                          </p:val>
                                        </p:tav>
                                      </p:tavLst>
                                    </p:anim>
                                    <p:anim calcmode="lin" valueType="num">
                                      <p:cBhvr>
                                        <p:cTn id="11" dur="5000" fill="hold"/>
                                        <p:tgtEl>
                                          <p:spTgt spid="57346"/>
                                        </p:tgtEl>
                                        <p:attrNameLst>
                                          <p:attrName>ppt_y</p:attrName>
                                        </p:attrNameLst>
                                      </p:cBhvr>
                                      <p:tavLst>
                                        <p:tav tm="0">
                                          <p:val>
                                            <p:strVal val="#ppt_y"/>
                                          </p:val>
                                        </p:tav>
                                        <p:tav tm="100000">
                                          <p:val>
                                            <p:strVal val="#ppt_y"/>
                                          </p:val>
                                        </p:tav>
                                      </p:tavLst>
                                    </p:anim>
                                    <p:animEffect transition="in" filter="wipe(right)" prLst="gradientSize: 0.1">
                                      <p:cBhvr>
                                        <p:cTn id="12" dur="5000"/>
                                        <p:tgtEl>
                                          <p:spTgt spid="57346"/>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1 Imagen" descr="54.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1 Imagen" descr="54.jpg"/>
          <p:cNvPicPr>
            <a:picLocks noChangeAspect="1"/>
          </p:cNvPicPr>
          <p:nvPr/>
        </p:nvPicPr>
        <p:blipFill>
          <a:blip r:embed="rId2" cstate="print"/>
          <a:stretch>
            <a:fillRect/>
          </a:stretch>
        </p:blipFill>
        <p:spPr bwMode="auto">
          <a:xfrm>
            <a:off x="0" y="1"/>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Según </a:t>
            </a:r>
            <a:r>
              <a:rPr lang="es-ES" i="1" dirty="0" err="1" smtClean="0">
                <a:effectLst>
                  <a:glow rad="101600">
                    <a:srgbClr val="C00000">
                      <a:alpha val="60000"/>
                    </a:srgbClr>
                  </a:glow>
                  <a:outerShdw blurRad="38100" dist="38100" dir="2700000" algn="tl">
                    <a:srgbClr val="000000">
                      <a:alpha val="43137"/>
                    </a:srgbClr>
                  </a:outerShdw>
                </a:effectLst>
              </a:rPr>
              <a:t>Sangronis</a:t>
            </a:r>
            <a:r>
              <a:rPr lang="es-ES" i="1" dirty="0" smtClean="0">
                <a:effectLst>
                  <a:glow rad="101600">
                    <a:srgbClr val="C00000">
                      <a:alpha val="60000"/>
                    </a:srgbClr>
                  </a:glow>
                  <a:outerShdw blurRad="38100" dist="38100" dir="2700000" algn="tl">
                    <a:srgbClr val="000000">
                      <a:alpha val="43137"/>
                    </a:srgbClr>
                  </a:outerShdw>
                </a:effectLst>
              </a:rPr>
              <a:t>, no son los galardones internacionales el principal estímulo para los actores del parque: «Lo más gratificante es el aplauso del público. Lo vivía hace unos años como actor y lo vivo ahora como responsable de espectáculos.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0000">
        <p15:prstTrans prst="fallOve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8370"/>
                                        </p:tgtEl>
                                        <p:attrNameLst>
                                          <p:attrName>style.visibility</p:attrName>
                                        </p:attrNameLst>
                                      </p:cBhvr>
                                      <p:to>
                                        <p:strVal val="visible"/>
                                      </p:to>
                                    </p:set>
                                    <p:animEffect transition="in" filter="barn(inVertical)">
                                      <p:cBhvr>
                                        <p:cTn id="7" dur="5000"/>
                                        <p:tgtEl>
                                          <p:spTgt spid="58370"/>
                                        </p:tgtEl>
                                      </p:cBhvr>
                                    </p:animEffect>
                                  </p:childTnLst>
                                </p:cTn>
                              </p:par>
                              <p:par>
                                <p:cTn id="8" presetID="29" presetClass="entr" presetSubtype="0" fill="hold" nodeType="withEffect">
                                  <p:stCondLst>
                                    <p:cond delay="0"/>
                                  </p:stCondLst>
                                  <p:childTnLst>
                                    <p:set>
                                      <p:cBhvr>
                                        <p:cTn id="9" dur="1" fill="hold">
                                          <p:stCondLst>
                                            <p:cond delay="0"/>
                                          </p:stCondLst>
                                        </p:cTn>
                                        <p:tgtEl>
                                          <p:spTgt spid="58370"/>
                                        </p:tgtEl>
                                        <p:attrNameLst>
                                          <p:attrName>style.visibility</p:attrName>
                                        </p:attrNameLst>
                                      </p:cBhvr>
                                      <p:to>
                                        <p:strVal val="visible"/>
                                      </p:to>
                                    </p:set>
                                    <p:anim calcmode="lin" valueType="num">
                                      <p:cBhvr>
                                        <p:cTn id="10" dur="5000" fill="hold"/>
                                        <p:tgtEl>
                                          <p:spTgt spid="58370"/>
                                        </p:tgtEl>
                                        <p:attrNameLst>
                                          <p:attrName>ppt_x</p:attrName>
                                        </p:attrNameLst>
                                      </p:cBhvr>
                                      <p:tavLst>
                                        <p:tav tm="0">
                                          <p:val>
                                            <p:strVal val="#ppt_x-.2"/>
                                          </p:val>
                                        </p:tav>
                                        <p:tav tm="100000">
                                          <p:val>
                                            <p:strVal val="#ppt_x"/>
                                          </p:val>
                                        </p:tav>
                                      </p:tavLst>
                                    </p:anim>
                                    <p:anim calcmode="lin" valueType="num">
                                      <p:cBhvr>
                                        <p:cTn id="11" dur="5000" fill="hold"/>
                                        <p:tgtEl>
                                          <p:spTgt spid="58370"/>
                                        </p:tgtEl>
                                        <p:attrNameLst>
                                          <p:attrName>ppt_y</p:attrName>
                                        </p:attrNameLst>
                                      </p:cBhvr>
                                      <p:tavLst>
                                        <p:tav tm="0">
                                          <p:val>
                                            <p:strVal val="#ppt_y"/>
                                          </p:val>
                                        </p:tav>
                                        <p:tav tm="100000">
                                          <p:val>
                                            <p:strVal val="#ppt_y"/>
                                          </p:val>
                                        </p:tav>
                                      </p:tavLst>
                                    </p:anim>
                                    <p:animEffect transition="in" filter="wipe(right)" prLst="gradientSize: 0.1">
                                      <p:cBhvr>
                                        <p:cTn id="12" dur="5000"/>
                                        <p:tgtEl>
                                          <p:spTgt spid="58370"/>
                                        </p:tgtEl>
                                      </p:cBhvr>
                                    </p:animEffect>
                                  </p:childTnLst>
                                </p:cTn>
                              </p:par>
                              <p:par>
                                <p:cTn id="13" presetID="16" presetClass="entr" presetSubtype="37"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outVertical)">
                                      <p:cBhvr>
                                        <p:cTn id="15" dur="5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ppt_x</p:attrName>
                                        </p:attrNameLst>
                                      </p:cBhvr>
                                      <p:tavLst>
                                        <p:tav tm="0">
                                          <p:val>
                                            <p:strVal val="#ppt_x-.2"/>
                                          </p:val>
                                        </p:tav>
                                        <p:tav tm="100000">
                                          <p:val>
                                            <p:strVal val="#ppt_x"/>
                                          </p:val>
                                        </p:tav>
                                      </p:tavLst>
                                    </p:anim>
                                    <p:anim calcmode="lin" valueType="num">
                                      <p:cBhvr>
                                        <p:cTn id="19" dur="5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5000"/>
                                        <p:tgtEl>
                                          <p:spTgt spid="3"/>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1 Imagen" descr="55.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3" name="1 Imagen" descr="55.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Ver que acaba cada pase de los distintos espectáculos con un público de pie aplaudiendo lo que se está haciendo. Es al final lo que nos motiva y nos mantiene día a día haciendo cada uno de estos espectáculos. Es la principal vitamina».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2000">
        <p14:vortex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barn(inHorizontal)">
                                      <p:cBhvr>
                                        <p:cTn id="7" dur="5000"/>
                                        <p:tgtEl>
                                          <p:spTgt spid="59394"/>
                                        </p:tgtEl>
                                      </p:cBhvr>
                                    </p:animEffect>
                                  </p:childTnLst>
                                </p:cTn>
                              </p:par>
                              <p:par>
                                <p:cTn id="8" presetID="29" presetClass="entr" presetSubtype="0" fill="hold" nodeType="withEffect">
                                  <p:stCondLst>
                                    <p:cond delay="0"/>
                                  </p:stCondLst>
                                  <p:childTnLst>
                                    <p:set>
                                      <p:cBhvr>
                                        <p:cTn id="9" dur="1" fill="hold">
                                          <p:stCondLst>
                                            <p:cond delay="0"/>
                                          </p:stCondLst>
                                        </p:cTn>
                                        <p:tgtEl>
                                          <p:spTgt spid="59394"/>
                                        </p:tgtEl>
                                        <p:attrNameLst>
                                          <p:attrName>style.visibility</p:attrName>
                                        </p:attrNameLst>
                                      </p:cBhvr>
                                      <p:to>
                                        <p:strVal val="visible"/>
                                      </p:to>
                                    </p:set>
                                    <p:anim calcmode="lin" valueType="num">
                                      <p:cBhvr>
                                        <p:cTn id="10" dur="5000" fill="hold"/>
                                        <p:tgtEl>
                                          <p:spTgt spid="59394"/>
                                        </p:tgtEl>
                                        <p:attrNameLst>
                                          <p:attrName>ppt_x</p:attrName>
                                        </p:attrNameLst>
                                      </p:cBhvr>
                                      <p:tavLst>
                                        <p:tav tm="0">
                                          <p:val>
                                            <p:strVal val="#ppt_x-.2"/>
                                          </p:val>
                                        </p:tav>
                                        <p:tav tm="100000">
                                          <p:val>
                                            <p:strVal val="#ppt_x"/>
                                          </p:val>
                                        </p:tav>
                                      </p:tavLst>
                                    </p:anim>
                                    <p:anim calcmode="lin" valueType="num">
                                      <p:cBhvr>
                                        <p:cTn id="11" dur="5000" fill="hold"/>
                                        <p:tgtEl>
                                          <p:spTgt spid="59394"/>
                                        </p:tgtEl>
                                        <p:attrNameLst>
                                          <p:attrName>ppt_y</p:attrName>
                                        </p:attrNameLst>
                                      </p:cBhvr>
                                      <p:tavLst>
                                        <p:tav tm="0">
                                          <p:val>
                                            <p:strVal val="#ppt_y"/>
                                          </p:val>
                                        </p:tav>
                                        <p:tav tm="100000">
                                          <p:val>
                                            <p:strVal val="#ppt_y"/>
                                          </p:val>
                                        </p:tav>
                                      </p:tavLst>
                                    </p:anim>
                                    <p:animEffect transition="in" filter="wipe(right)" prLst="gradientSize: 0.1">
                                      <p:cBhvr>
                                        <p:cTn id="12" dur="5000"/>
                                        <p:tgtEl>
                                          <p:spTgt spid="59394"/>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Vertical)">
                                      <p:cBhvr>
                                        <p:cTn id="15" dur="5000"/>
                                        <p:tgtEl>
                                          <p:spTgt spid="3"/>
                                        </p:tgtEl>
                                      </p:cBhvr>
                                    </p:animEffect>
                                  </p:childTnLst>
                                </p:cTn>
                              </p:par>
                              <p:par>
                                <p:cTn id="16" presetID="29"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ppt_x</p:attrName>
                                        </p:attrNameLst>
                                      </p:cBhvr>
                                      <p:tavLst>
                                        <p:tav tm="0">
                                          <p:val>
                                            <p:strVal val="#ppt_x-.2"/>
                                          </p:val>
                                        </p:tav>
                                        <p:tav tm="100000">
                                          <p:val>
                                            <p:strVal val="#ppt_x"/>
                                          </p:val>
                                        </p:tav>
                                      </p:tavLst>
                                    </p:anim>
                                    <p:anim calcmode="lin" valueType="num">
                                      <p:cBhvr>
                                        <p:cTn id="19" dur="5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20" dur="5000"/>
                                        <p:tgtEl>
                                          <p:spTgt spid="3"/>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WordArt 2"/>
          <p:cNvSpPr>
            <a:spLocks noChangeArrowheads="1" noChangeShapeType="1" noTextEdit="1"/>
          </p:cNvSpPr>
          <p:nvPr/>
        </p:nvSpPr>
        <p:spPr bwMode="auto">
          <a:xfrm>
            <a:off x="1475656" y="0"/>
            <a:ext cx="6337300" cy="840052"/>
          </a:xfrm>
          <a:prstGeom prst="rect">
            <a:avLst/>
          </a:prstGeom>
        </p:spPr>
        <p:txBody>
          <a:bodyPr wrap="none" fromWordArt="1">
            <a:prstTxWarp prst="textCanUp">
              <a:avLst>
                <a:gd name="adj" fmla="val 70306"/>
              </a:avLst>
            </a:prstTxWarp>
            <a:scene3d>
              <a:camera prst="perspectiveAbove"/>
              <a:lightRig rig="legacyHarsh3" dir="t"/>
            </a:scene3d>
            <a:sp3d extrusionH="887400" prstMaterial="legacyMatte">
              <a:bevelT w="38100" h="38100" prst="angle"/>
              <a:extrusionClr>
                <a:srgbClr val="FF6600"/>
              </a:extrusionClr>
            </a:sp3d>
          </a:bodyPr>
          <a:lstStyle/>
          <a:p>
            <a:pPr algn="ctr" fontAlgn="auto">
              <a:spcBef>
                <a:spcPts val="0"/>
              </a:spcBef>
              <a:spcAft>
                <a:spcPts val="0"/>
              </a:spcAft>
              <a:defRPr/>
            </a:pPr>
            <a:r>
              <a:rPr lang="es-ES" sz="3600" kern="10" dirty="0">
                <a:ln w="9525">
                  <a:round/>
                  <a:headEnd/>
                  <a:tailEnd/>
                </a:ln>
                <a:gradFill rotWithShape="1">
                  <a:gsLst>
                    <a:gs pos="0">
                      <a:srgbClr val="FFE701"/>
                    </a:gs>
                    <a:gs pos="100000">
                      <a:srgbClr val="FE3E02"/>
                    </a:gs>
                  </a:gsLst>
                  <a:lin ang="5400000" scaled="1"/>
                </a:gradFill>
                <a:latin typeface="High Tower Text"/>
                <a:cs typeface="+mn-cs"/>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cs typeface="+mn-cs"/>
              </a:rPr>
              <a:t>Música Enlazada </a:t>
            </a:r>
          </a:p>
        </p:txBody>
      </p:sp>
      <p:sp>
        <p:nvSpPr>
          <p:cNvPr id="86019" name="WordArt 3"/>
          <p:cNvSpPr>
            <a:spLocks noChangeArrowheads="1" noChangeShapeType="1" noTextEdit="1"/>
          </p:cNvSpPr>
          <p:nvPr/>
        </p:nvSpPr>
        <p:spPr bwMode="auto">
          <a:xfrm>
            <a:off x="1763688" y="841276"/>
            <a:ext cx="5473700" cy="1008779"/>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fontAlgn="auto">
              <a:spcBef>
                <a:spcPts val="0"/>
              </a:spcBef>
              <a:spcAft>
                <a:spcPts val="0"/>
              </a:spcAft>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mn-cs"/>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cs typeface="+mn-cs"/>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mn-cs"/>
              </a:rPr>
              <a:t> </a:t>
            </a:r>
          </a:p>
        </p:txBody>
      </p:sp>
      <p:sp>
        <p:nvSpPr>
          <p:cNvPr id="86020" name="WordArt 4"/>
          <p:cNvSpPr>
            <a:spLocks noChangeArrowheads="1" noChangeShapeType="1" noTextEdit="1"/>
          </p:cNvSpPr>
          <p:nvPr/>
        </p:nvSpPr>
        <p:spPr bwMode="auto">
          <a:xfrm>
            <a:off x="1475656" y="1993404"/>
            <a:ext cx="6264696" cy="78268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smtClean="0">
                <a:ln w="19050">
                  <a:noFill/>
                  <a:round/>
                  <a:headEnd/>
                  <a:tailEnd/>
                </a:ln>
                <a:solidFill>
                  <a:srgbClr val="0066CC"/>
                </a:solidFill>
                <a:effectLst>
                  <a:prstShdw prst="shdw17" dist="17961" dir="13500000">
                    <a:srgbClr val="003D7A"/>
                  </a:prstShdw>
                </a:effectLst>
                <a:latin typeface="High Tower Text"/>
                <a:cs typeface="+mn-cs"/>
              </a:rPr>
              <a:t> </a:t>
            </a:r>
            <a:r>
              <a:rPr lang="es-ES" sz="3600" kern="10" dirty="0" smtClean="0">
                <a:ln w="19050">
                  <a:noFill/>
                  <a:round/>
                  <a:headEnd/>
                  <a:tailEnd/>
                </a:ln>
                <a:solidFill>
                  <a:srgbClr val="FFFF00"/>
                </a:solidFill>
                <a:effectLst>
                  <a:prstShdw prst="shdw17" dist="17961" dir="13500000">
                    <a:srgbClr val="003D7A"/>
                  </a:prstShdw>
                  <a:reflection blurRad="6350" stA="60000" endA="900" endPos="58000" dir="5400000" sy="-100000" algn="bl" rotWithShape="0"/>
                </a:effectLst>
                <a:latin typeface="High Tower Text"/>
                <a:cs typeface="+mn-cs"/>
              </a:rPr>
              <a:t>- El Amor Enamorado – La Gran Armada    </a:t>
            </a:r>
            <a:endParaRPr lang="es-ES" sz="3600" kern="10" dirty="0">
              <a:ln w="19050">
                <a:noFill/>
                <a:round/>
                <a:headEnd/>
                <a:tailEnd/>
              </a:ln>
              <a:solidFill>
                <a:srgbClr val="FFFF00"/>
              </a:solidFill>
              <a:effectLst>
                <a:prstShdw prst="shdw17" dist="17961" dir="13500000">
                  <a:srgbClr val="003D7A"/>
                </a:prstShdw>
                <a:reflection blurRad="6350" stA="60000" endA="900" endPos="58000" dir="5400000" sy="-100000" algn="bl" rotWithShape="0"/>
              </a:effectLst>
              <a:latin typeface="High Tower Text"/>
              <a:cs typeface="+mn-cs"/>
            </a:endParaRPr>
          </a:p>
        </p:txBody>
      </p:sp>
      <p:sp>
        <p:nvSpPr>
          <p:cNvPr id="86021" name="WordArt 5"/>
          <p:cNvSpPr>
            <a:spLocks noChangeArrowheads="1" noChangeShapeType="1" noTextEdit="1"/>
          </p:cNvSpPr>
          <p:nvPr/>
        </p:nvSpPr>
        <p:spPr bwMode="auto">
          <a:xfrm>
            <a:off x="827584" y="2785492"/>
            <a:ext cx="7416824" cy="81899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2700">
                  <a:solidFill>
                    <a:srgbClr val="3333CC"/>
                  </a:solidFill>
                  <a:round/>
                  <a:headEnd/>
                  <a:tailEnd/>
                </a:ln>
                <a:solidFill>
                  <a:srgbClr val="B2B2B2">
                    <a:alpha val="50195"/>
                  </a:srgbClr>
                </a:solidFill>
                <a:effectLst>
                  <a:outerShdw dist="45791" dir="2021404" algn="ctr" rotWithShape="0">
                    <a:srgbClr val="9999FF"/>
                  </a:outerShdw>
                </a:effectLst>
                <a:latin typeface="High Tower Text"/>
                <a:cs typeface="+mn-cs"/>
              </a:rPr>
              <a:t>  </a:t>
            </a:r>
            <a:r>
              <a:rPr lang="es-ES" sz="3600" kern="10" dirty="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 </a:t>
            </a:r>
            <a:r>
              <a:rPr lang="es-ES" sz="3600" kern="10" dirty="0" smtClean="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rPr>
              <a:t>A Pluma y Espada – Confidencias de Cervantes   </a:t>
            </a:r>
            <a:endParaRPr lang="es-ES" sz="3600" kern="10" dirty="0">
              <a:ln w="12700">
                <a:solidFill>
                  <a:srgbClr val="3333CC"/>
                </a:solidFill>
                <a:round/>
                <a:headEnd/>
                <a:tailEnd/>
              </a:ln>
              <a:solidFill>
                <a:srgbClr val="B2B2B2">
                  <a:alpha val="50195"/>
                </a:srgbClr>
              </a:solidFill>
              <a:effectLst>
                <a:outerShdw dist="45791" dir="2021404" algn="ctr" rotWithShape="0">
                  <a:srgbClr val="9999FF"/>
                </a:outerShdw>
                <a:reflection blurRad="6350" stA="60000" endA="900" endPos="58000" dir="5400000" sy="-100000" algn="bl" rotWithShape="0"/>
              </a:effectLst>
              <a:latin typeface="High Tower Text"/>
              <a:cs typeface="+mn-cs"/>
            </a:endParaRPr>
          </a:p>
        </p:txBody>
      </p:sp>
      <p:sp>
        <p:nvSpPr>
          <p:cNvPr id="86022" name="WordArt 6"/>
          <p:cNvSpPr>
            <a:spLocks noChangeArrowheads="1" noChangeShapeType="1" noTextEdit="1"/>
          </p:cNvSpPr>
          <p:nvPr/>
        </p:nvSpPr>
        <p:spPr bwMode="auto">
          <a:xfrm>
            <a:off x="1043608" y="3793604"/>
            <a:ext cx="6840760" cy="69114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mn-cs"/>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rPr>
              <a:t>- Uno contra todos – El Autor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cs typeface="+mn-cs"/>
            </a:endParaRPr>
          </a:p>
        </p:txBody>
      </p:sp>
      <p:sp>
        <p:nvSpPr>
          <p:cNvPr id="86023" name="WordArt 7"/>
          <p:cNvSpPr>
            <a:spLocks noChangeArrowheads="1" noChangeShapeType="1" noTextEdit="1"/>
          </p:cNvSpPr>
          <p:nvPr/>
        </p:nvSpPr>
        <p:spPr bwMode="auto">
          <a:xfrm>
            <a:off x="1907704" y="4801716"/>
            <a:ext cx="5472608" cy="59928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fontAlgn="auto">
              <a:spcBef>
                <a:spcPts val="0"/>
              </a:spcBef>
              <a:spcAft>
                <a:spcPts val="0"/>
              </a:spcAft>
              <a:defRPr/>
            </a:pPr>
            <a:r>
              <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effectLst>
                <a:latin typeface="High Tower Text"/>
                <a:cs typeface="+mn-cs"/>
              </a:rPr>
              <a:t> </a:t>
            </a:r>
            <a:r>
              <a:rPr lang="es-ES" sz="3600" kern="10" dirty="0"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 Compositor: </a:t>
            </a:r>
            <a:r>
              <a:rPr lang="es-ES" sz="3600" kern="10" dirty="0" err="1"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Nathan</a:t>
            </a:r>
            <a:r>
              <a:rPr lang="es-ES" sz="3600" kern="10" dirty="0"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 </a:t>
            </a:r>
            <a:r>
              <a:rPr lang="es-ES" sz="3600" kern="10" dirty="0" err="1"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Stafetta</a:t>
            </a:r>
            <a:r>
              <a:rPr lang="es-ES" sz="3600" kern="10" dirty="0" smtClean="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rPr>
              <a:t> ) </a:t>
            </a:r>
            <a:endParaRPr lang="es-ES" sz="3600" kern="10" dirty="0">
              <a:ln w="12700">
                <a:noFill/>
                <a:round/>
                <a:headEnd/>
                <a:tailEnd/>
              </a:ln>
              <a:gradFill rotWithShape="1">
                <a:gsLst>
                  <a:gs pos="0">
                    <a:srgbClr val="5E9EFF"/>
                  </a:gs>
                  <a:gs pos="39999">
                    <a:srgbClr val="85C2FF">
                      <a:alpha val="80001"/>
                    </a:srgbClr>
                  </a:gs>
                  <a:gs pos="70000">
                    <a:srgbClr val="C4D6EB">
                      <a:alpha val="65000"/>
                    </a:srgbClr>
                  </a:gs>
                  <a:gs pos="100000">
                    <a:srgbClr val="FFEBFA">
                      <a:alpha val="50000"/>
                    </a:srgbClr>
                  </a:gs>
                </a:gsLst>
                <a:lin ang="5400000" scaled="1"/>
              </a:gradFill>
              <a:effectLst>
                <a:prstShdw prst="shdw18" dist="17961" dir="13500000">
                  <a:srgbClr val="5E9EFF">
                    <a:gamma/>
                    <a:shade val="60000"/>
                    <a:invGamma/>
                  </a:srgbClr>
                </a:prstShdw>
                <a:reflection blurRad="6350" stA="60000" endA="900" endPos="58000" dir="5400000" sy="-100000" algn="bl" rotWithShape="0"/>
              </a:effectLst>
              <a:latin typeface="High Tower Text"/>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86018"/>
                                        </p:tgtEl>
                                        <p:attrNameLst>
                                          <p:attrName>style.visibility</p:attrName>
                                        </p:attrNameLst>
                                      </p:cBhvr>
                                      <p:to>
                                        <p:strVal val="visible"/>
                                      </p:to>
                                    </p:set>
                                    <p:animEffect transition="in" filter="fade">
                                      <p:cBhvr>
                                        <p:cTn id="7" dur="2000"/>
                                        <p:tgtEl>
                                          <p:spTgt spid="86018"/>
                                        </p:tgtEl>
                                      </p:cBhvr>
                                    </p:animEffect>
                                    <p:anim calcmode="lin" valueType="num">
                                      <p:cBhvr>
                                        <p:cTn id="8" dur="2000" fill="hold"/>
                                        <p:tgtEl>
                                          <p:spTgt spid="86018"/>
                                        </p:tgtEl>
                                        <p:attrNameLst>
                                          <p:attrName>ppt_x</p:attrName>
                                        </p:attrNameLst>
                                      </p:cBhvr>
                                      <p:tavLst>
                                        <p:tav tm="0">
                                          <p:val>
                                            <p:strVal val="#ppt_x"/>
                                          </p:val>
                                        </p:tav>
                                        <p:tav tm="100000">
                                          <p:val>
                                            <p:strVal val="#ppt_x"/>
                                          </p:val>
                                        </p:tav>
                                      </p:tavLst>
                                    </p:anim>
                                    <p:anim calcmode="lin" valueType="num">
                                      <p:cBhvr>
                                        <p:cTn id="9" dur="2000" fill="hold"/>
                                        <p:tgtEl>
                                          <p:spTgt spid="86018"/>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2" presetClass="entr" presetSubtype="4" fill="hold" nodeType="afterEffect">
                                  <p:stCondLst>
                                    <p:cond delay="0"/>
                                  </p:stCondLst>
                                  <p:childTnLst>
                                    <p:set>
                                      <p:cBhvr>
                                        <p:cTn id="12" dur="1" fill="hold">
                                          <p:stCondLst>
                                            <p:cond delay="0"/>
                                          </p:stCondLst>
                                        </p:cTn>
                                        <p:tgtEl>
                                          <p:spTgt spid="86019"/>
                                        </p:tgtEl>
                                        <p:attrNameLst>
                                          <p:attrName>style.visibility</p:attrName>
                                        </p:attrNameLst>
                                      </p:cBhvr>
                                      <p:to>
                                        <p:strVal val="visible"/>
                                      </p:to>
                                    </p:set>
                                    <p:anim calcmode="lin" valueType="num">
                                      <p:cBhvr additive="base">
                                        <p:cTn id="13" dur="2000" fill="hold"/>
                                        <p:tgtEl>
                                          <p:spTgt spid="86019"/>
                                        </p:tgtEl>
                                        <p:attrNameLst>
                                          <p:attrName>ppt_x</p:attrName>
                                        </p:attrNameLst>
                                      </p:cBhvr>
                                      <p:tavLst>
                                        <p:tav tm="0">
                                          <p:val>
                                            <p:strVal val="#ppt_x"/>
                                          </p:val>
                                        </p:tav>
                                        <p:tav tm="100000">
                                          <p:val>
                                            <p:strVal val="#ppt_x"/>
                                          </p:val>
                                        </p:tav>
                                      </p:tavLst>
                                    </p:anim>
                                    <p:anim calcmode="lin" valueType="num">
                                      <p:cBhvr additive="base">
                                        <p:cTn id="14" dur="2000" fill="hold"/>
                                        <p:tgtEl>
                                          <p:spTgt spid="86019"/>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0"/>
                                  </p:stCondLst>
                                  <p:childTnLst>
                                    <p:set>
                                      <p:cBhvr>
                                        <p:cTn id="16" dur="1" fill="hold">
                                          <p:stCondLst>
                                            <p:cond delay="0"/>
                                          </p:stCondLst>
                                        </p:cTn>
                                        <p:tgtEl>
                                          <p:spTgt spid="86019"/>
                                        </p:tgtEl>
                                        <p:attrNameLst>
                                          <p:attrName>style.visibility</p:attrName>
                                        </p:attrNameLst>
                                      </p:cBhvr>
                                      <p:to>
                                        <p:strVal val="visible"/>
                                      </p:to>
                                    </p:set>
                                    <p:anim calcmode="lin" valueType="num">
                                      <p:cBhvr>
                                        <p:cTn id="17" dur="2000" fill="hold"/>
                                        <p:tgtEl>
                                          <p:spTgt spid="86019"/>
                                        </p:tgtEl>
                                        <p:attrNameLst>
                                          <p:attrName>ppt_w</p:attrName>
                                        </p:attrNameLst>
                                      </p:cBhvr>
                                      <p:tavLst>
                                        <p:tav tm="0" fmla="#ppt_w*sin(2.5*pi*$)">
                                          <p:val>
                                            <p:fltVal val="0"/>
                                          </p:val>
                                        </p:tav>
                                        <p:tav tm="100000">
                                          <p:val>
                                            <p:fltVal val="1"/>
                                          </p:val>
                                        </p:tav>
                                      </p:tavLst>
                                    </p:anim>
                                    <p:anim calcmode="lin" valueType="num">
                                      <p:cBhvr>
                                        <p:cTn id="18" dur="2000" fill="hold"/>
                                        <p:tgtEl>
                                          <p:spTgt spid="86019"/>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4000"/>
                            </p:stCondLst>
                            <p:childTnLst>
                              <p:par>
                                <p:cTn id="20" presetID="56" presetClass="entr" presetSubtype="0" fill="hold" nodeType="afterEffect">
                                  <p:stCondLst>
                                    <p:cond delay="500"/>
                                  </p:stCondLst>
                                  <p:iterate type="lt">
                                    <p:tmPct val="10000"/>
                                  </p:iterate>
                                  <p:childTnLst>
                                    <p:set>
                                      <p:cBhvr>
                                        <p:cTn id="21" dur="1" fill="hold">
                                          <p:stCondLst>
                                            <p:cond delay="0"/>
                                          </p:stCondLst>
                                        </p:cTn>
                                        <p:tgtEl>
                                          <p:spTgt spid="86020"/>
                                        </p:tgtEl>
                                        <p:attrNameLst>
                                          <p:attrName>style.visibility</p:attrName>
                                        </p:attrNameLst>
                                      </p:cBhvr>
                                      <p:to>
                                        <p:strVal val="visible"/>
                                      </p:to>
                                    </p:set>
                                    <p:anim by="(-#ppt_w*2)" calcmode="lin" valueType="num">
                                      <p:cBhvr rctx="PPT">
                                        <p:cTn id="22" dur="500" autoRev="1" fill="hold">
                                          <p:stCondLst>
                                            <p:cond delay="0"/>
                                          </p:stCondLst>
                                        </p:cTn>
                                        <p:tgtEl>
                                          <p:spTgt spid="86020"/>
                                        </p:tgtEl>
                                        <p:attrNameLst>
                                          <p:attrName>ppt_w</p:attrName>
                                        </p:attrNameLst>
                                      </p:cBhvr>
                                    </p:anim>
                                    <p:anim by="(#ppt_w*0.50)" calcmode="lin" valueType="num">
                                      <p:cBhvr>
                                        <p:cTn id="23" dur="500" decel="50000" autoRev="1" fill="hold">
                                          <p:stCondLst>
                                            <p:cond delay="0"/>
                                          </p:stCondLst>
                                        </p:cTn>
                                        <p:tgtEl>
                                          <p:spTgt spid="86020"/>
                                        </p:tgtEl>
                                        <p:attrNameLst>
                                          <p:attrName>ppt_x</p:attrName>
                                        </p:attrNameLst>
                                      </p:cBhvr>
                                    </p:anim>
                                    <p:anim from="(-#ppt_h/2)" to="(#ppt_y)" calcmode="lin" valueType="num">
                                      <p:cBhvr>
                                        <p:cTn id="24" dur="1000" fill="hold">
                                          <p:stCondLst>
                                            <p:cond delay="0"/>
                                          </p:stCondLst>
                                        </p:cTn>
                                        <p:tgtEl>
                                          <p:spTgt spid="86020"/>
                                        </p:tgtEl>
                                        <p:attrNameLst>
                                          <p:attrName>ppt_y</p:attrName>
                                        </p:attrNameLst>
                                      </p:cBhvr>
                                    </p:anim>
                                    <p:animRot by="21600000">
                                      <p:cBhvr>
                                        <p:cTn id="25" dur="1000" fill="hold">
                                          <p:stCondLst>
                                            <p:cond delay="0"/>
                                          </p:stCondLst>
                                        </p:cTn>
                                        <p:tgtEl>
                                          <p:spTgt spid="86020"/>
                                        </p:tgtEl>
                                        <p:attrNameLst>
                                          <p:attrName>r</p:attrName>
                                        </p:attrNameLst>
                                      </p:cBhvr>
                                    </p:animRot>
                                  </p:childTnLst>
                                </p:cTn>
                              </p:par>
                            </p:childTnLst>
                          </p:cTn>
                        </p:par>
                        <p:par>
                          <p:cTn id="26" fill="hold" nodeType="afterGroup">
                            <p:stCondLst>
                              <p:cond delay="8300"/>
                            </p:stCondLst>
                            <p:childTnLst>
                              <p:par>
                                <p:cTn id="27" presetID="56" presetClass="entr" presetSubtype="0" fill="hold" nodeType="afterEffect">
                                  <p:stCondLst>
                                    <p:cond delay="500"/>
                                  </p:stCondLst>
                                  <p:iterate type="lt">
                                    <p:tmPct val="10000"/>
                                  </p:iterate>
                                  <p:childTnLst>
                                    <p:set>
                                      <p:cBhvr>
                                        <p:cTn id="28" dur="1" fill="hold">
                                          <p:stCondLst>
                                            <p:cond delay="0"/>
                                          </p:stCondLst>
                                        </p:cTn>
                                        <p:tgtEl>
                                          <p:spTgt spid="86021"/>
                                        </p:tgtEl>
                                        <p:attrNameLst>
                                          <p:attrName>style.visibility</p:attrName>
                                        </p:attrNameLst>
                                      </p:cBhvr>
                                      <p:to>
                                        <p:strVal val="visible"/>
                                      </p:to>
                                    </p:set>
                                    <p:anim by="(-#ppt_w*2)" calcmode="lin" valueType="num">
                                      <p:cBhvr rctx="PPT">
                                        <p:cTn id="29" dur="500" autoRev="1" fill="hold">
                                          <p:stCondLst>
                                            <p:cond delay="0"/>
                                          </p:stCondLst>
                                        </p:cTn>
                                        <p:tgtEl>
                                          <p:spTgt spid="86021"/>
                                        </p:tgtEl>
                                        <p:attrNameLst>
                                          <p:attrName>ppt_w</p:attrName>
                                        </p:attrNameLst>
                                      </p:cBhvr>
                                    </p:anim>
                                    <p:anim by="(#ppt_w*0.50)" calcmode="lin" valueType="num">
                                      <p:cBhvr>
                                        <p:cTn id="30" dur="500" decel="50000" autoRev="1" fill="hold">
                                          <p:stCondLst>
                                            <p:cond delay="0"/>
                                          </p:stCondLst>
                                        </p:cTn>
                                        <p:tgtEl>
                                          <p:spTgt spid="86021"/>
                                        </p:tgtEl>
                                        <p:attrNameLst>
                                          <p:attrName>ppt_x</p:attrName>
                                        </p:attrNameLst>
                                      </p:cBhvr>
                                    </p:anim>
                                    <p:anim from="(-#ppt_h/2)" to="(#ppt_y)" calcmode="lin" valueType="num">
                                      <p:cBhvr>
                                        <p:cTn id="31" dur="1000" fill="hold">
                                          <p:stCondLst>
                                            <p:cond delay="0"/>
                                          </p:stCondLst>
                                        </p:cTn>
                                        <p:tgtEl>
                                          <p:spTgt spid="86021"/>
                                        </p:tgtEl>
                                        <p:attrNameLst>
                                          <p:attrName>ppt_y</p:attrName>
                                        </p:attrNameLst>
                                      </p:cBhvr>
                                    </p:anim>
                                    <p:animRot by="21600000">
                                      <p:cBhvr>
                                        <p:cTn id="32" dur="1000" fill="hold">
                                          <p:stCondLst>
                                            <p:cond delay="0"/>
                                          </p:stCondLst>
                                        </p:cTn>
                                        <p:tgtEl>
                                          <p:spTgt spid="86021"/>
                                        </p:tgtEl>
                                        <p:attrNameLst>
                                          <p:attrName>r</p:attrName>
                                        </p:attrNameLst>
                                      </p:cBhvr>
                                    </p:animRot>
                                  </p:childTnLst>
                                </p:cTn>
                              </p:par>
                            </p:childTnLst>
                          </p:cTn>
                        </p:par>
                        <p:par>
                          <p:cTn id="33" fill="hold" nodeType="afterGroup">
                            <p:stCondLst>
                              <p:cond delay="13500"/>
                            </p:stCondLst>
                            <p:childTnLst>
                              <p:par>
                                <p:cTn id="34" presetID="56" presetClass="entr" presetSubtype="0" fill="hold" nodeType="afterEffect">
                                  <p:stCondLst>
                                    <p:cond delay="500"/>
                                  </p:stCondLst>
                                  <p:iterate type="lt">
                                    <p:tmPct val="10000"/>
                                  </p:iterate>
                                  <p:childTnLst>
                                    <p:set>
                                      <p:cBhvr>
                                        <p:cTn id="35" dur="1" fill="hold">
                                          <p:stCondLst>
                                            <p:cond delay="0"/>
                                          </p:stCondLst>
                                        </p:cTn>
                                        <p:tgtEl>
                                          <p:spTgt spid="86022"/>
                                        </p:tgtEl>
                                        <p:attrNameLst>
                                          <p:attrName>style.visibility</p:attrName>
                                        </p:attrNameLst>
                                      </p:cBhvr>
                                      <p:to>
                                        <p:strVal val="visible"/>
                                      </p:to>
                                    </p:set>
                                    <p:anim by="(-#ppt_w*2)" calcmode="lin" valueType="num">
                                      <p:cBhvr rctx="PPT">
                                        <p:cTn id="36" dur="500" autoRev="1" fill="hold">
                                          <p:stCondLst>
                                            <p:cond delay="0"/>
                                          </p:stCondLst>
                                        </p:cTn>
                                        <p:tgtEl>
                                          <p:spTgt spid="86022"/>
                                        </p:tgtEl>
                                        <p:attrNameLst>
                                          <p:attrName>ppt_w</p:attrName>
                                        </p:attrNameLst>
                                      </p:cBhvr>
                                    </p:anim>
                                    <p:anim by="(#ppt_w*0.50)" calcmode="lin" valueType="num">
                                      <p:cBhvr>
                                        <p:cTn id="37" dur="500" decel="50000" autoRev="1" fill="hold">
                                          <p:stCondLst>
                                            <p:cond delay="0"/>
                                          </p:stCondLst>
                                        </p:cTn>
                                        <p:tgtEl>
                                          <p:spTgt spid="86022"/>
                                        </p:tgtEl>
                                        <p:attrNameLst>
                                          <p:attrName>ppt_x</p:attrName>
                                        </p:attrNameLst>
                                      </p:cBhvr>
                                    </p:anim>
                                    <p:anim from="(-#ppt_h/2)" to="(#ppt_y)" calcmode="lin" valueType="num">
                                      <p:cBhvr>
                                        <p:cTn id="38" dur="1000" fill="hold">
                                          <p:stCondLst>
                                            <p:cond delay="0"/>
                                          </p:stCondLst>
                                        </p:cTn>
                                        <p:tgtEl>
                                          <p:spTgt spid="86022"/>
                                        </p:tgtEl>
                                        <p:attrNameLst>
                                          <p:attrName>ppt_y</p:attrName>
                                        </p:attrNameLst>
                                      </p:cBhvr>
                                    </p:anim>
                                    <p:animRot by="21600000">
                                      <p:cBhvr>
                                        <p:cTn id="39" dur="1000" fill="hold">
                                          <p:stCondLst>
                                            <p:cond delay="0"/>
                                          </p:stCondLst>
                                        </p:cTn>
                                        <p:tgtEl>
                                          <p:spTgt spid="86022"/>
                                        </p:tgtEl>
                                        <p:attrNameLst>
                                          <p:attrName>r</p:attrName>
                                        </p:attrNameLst>
                                      </p:cBhvr>
                                    </p:animRot>
                                  </p:childTnLst>
                                </p:cTn>
                              </p:par>
                            </p:childTnLst>
                          </p:cTn>
                        </p:par>
                        <p:par>
                          <p:cTn id="40" fill="hold" nodeType="afterGroup">
                            <p:stCondLst>
                              <p:cond delay="17200"/>
                            </p:stCondLst>
                            <p:childTnLst>
                              <p:par>
                                <p:cTn id="41" presetID="56" presetClass="entr" presetSubtype="0" fill="hold" nodeType="afterEffect">
                                  <p:stCondLst>
                                    <p:cond delay="500"/>
                                  </p:stCondLst>
                                  <p:iterate type="lt">
                                    <p:tmPct val="10000"/>
                                  </p:iterate>
                                  <p:childTnLst>
                                    <p:set>
                                      <p:cBhvr>
                                        <p:cTn id="42" dur="1" fill="hold">
                                          <p:stCondLst>
                                            <p:cond delay="0"/>
                                          </p:stCondLst>
                                        </p:cTn>
                                        <p:tgtEl>
                                          <p:spTgt spid="86023"/>
                                        </p:tgtEl>
                                        <p:attrNameLst>
                                          <p:attrName>style.visibility</p:attrName>
                                        </p:attrNameLst>
                                      </p:cBhvr>
                                      <p:to>
                                        <p:strVal val="visible"/>
                                      </p:to>
                                    </p:set>
                                    <p:anim by="(-#ppt_w*2)" calcmode="lin" valueType="num">
                                      <p:cBhvr rctx="PPT">
                                        <p:cTn id="43" dur="500" autoRev="1" fill="hold">
                                          <p:stCondLst>
                                            <p:cond delay="0"/>
                                          </p:stCondLst>
                                        </p:cTn>
                                        <p:tgtEl>
                                          <p:spTgt spid="86023"/>
                                        </p:tgtEl>
                                        <p:attrNameLst>
                                          <p:attrName>ppt_w</p:attrName>
                                        </p:attrNameLst>
                                      </p:cBhvr>
                                    </p:anim>
                                    <p:anim by="(#ppt_w*0.50)" calcmode="lin" valueType="num">
                                      <p:cBhvr>
                                        <p:cTn id="44" dur="500" decel="50000" autoRev="1" fill="hold">
                                          <p:stCondLst>
                                            <p:cond delay="0"/>
                                          </p:stCondLst>
                                        </p:cTn>
                                        <p:tgtEl>
                                          <p:spTgt spid="86023"/>
                                        </p:tgtEl>
                                        <p:attrNameLst>
                                          <p:attrName>ppt_x</p:attrName>
                                        </p:attrNameLst>
                                      </p:cBhvr>
                                    </p:anim>
                                    <p:anim from="(-#ppt_h/2)" to="(#ppt_y)" calcmode="lin" valueType="num">
                                      <p:cBhvr>
                                        <p:cTn id="45" dur="1000" fill="hold">
                                          <p:stCondLst>
                                            <p:cond delay="0"/>
                                          </p:stCondLst>
                                        </p:cTn>
                                        <p:tgtEl>
                                          <p:spTgt spid="86023"/>
                                        </p:tgtEl>
                                        <p:attrNameLst>
                                          <p:attrName>ppt_y</p:attrName>
                                        </p:attrNameLst>
                                      </p:cBhvr>
                                    </p:anim>
                                    <p:animRot by="21600000">
                                      <p:cBhvr>
                                        <p:cTn id="46" dur="1000" fill="hold">
                                          <p:stCondLst>
                                            <p:cond delay="0"/>
                                          </p:stCondLst>
                                        </p:cTn>
                                        <p:tgtEl>
                                          <p:spTgt spid="860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329289775"/>
      </p:ext>
    </p:extLst>
  </p:cSld>
  <p:clrMapOvr>
    <a:masterClrMapping/>
  </p:clrMapOvr>
  <mc:AlternateContent xmlns:mc="http://schemas.openxmlformats.org/markup-compatibility/2006">
    <mc:Choice xmlns:p14="http://schemas.microsoft.com/office/powerpoint/2010/main" Requires="p14">
      <p:transition spd="slow" p14:dur="4000">
        <p14:vortex/>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2172</TotalTime>
  <Words>2385</Words>
  <Application>Microsoft Office PowerPoint</Application>
  <PresentationFormat>Presentación en pantalla (16:10)</PresentationFormat>
  <Paragraphs>64</Paragraphs>
  <Slides>50</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50</vt:i4>
      </vt:variant>
    </vt:vector>
  </HeadingPairs>
  <TitlesOfParts>
    <vt:vector size="59" baseType="lpstr">
      <vt:lpstr>Arial</vt:lpstr>
      <vt:lpstr>Arial Black</vt:lpstr>
      <vt:lpstr>Calibri</vt:lpstr>
      <vt:lpstr>High Tower Text</vt:lpstr>
      <vt:lpstr>Kristen ITC</vt:lpstr>
      <vt:lpstr>Lucida Calligraphy</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240</cp:revision>
  <dcterms:created xsi:type="dcterms:W3CDTF">2021-08-31T22:22:05Z</dcterms:created>
  <dcterms:modified xsi:type="dcterms:W3CDTF">2025-06-10T19:04:20Z</dcterms:modified>
</cp:coreProperties>
</file>