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2" r:id="rId2"/>
  </p:sldMasterIdLst>
  <p:notesMasterIdLst>
    <p:notesMasterId r:id="rId75"/>
  </p:notesMasterIdLst>
  <p:sldIdLst>
    <p:sldId id="330" r:id="rId3"/>
    <p:sldId id="361" r:id="rId4"/>
    <p:sldId id="356" r:id="rId5"/>
    <p:sldId id="266" r:id="rId6"/>
    <p:sldId id="309" r:id="rId7"/>
    <p:sldId id="306" r:id="rId8"/>
    <p:sldId id="276" r:id="rId9"/>
    <p:sldId id="272" r:id="rId10"/>
    <p:sldId id="303" r:id="rId11"/>
    <p:sldId id="284" r:id="rId12"/>
    <p:sldId id="280" r:id="rId13"/>
    <p:sldId id="273" r:id="rId14"/>
    <p:sldId id="263" r:id="rId15"/>
    <p:sldId id="275" r:id="rId16"/>
    <p:sldId id="320" r:id="rId17"/>
    <p:sldId id="269" r:id="rId18"/>
    <p:sldId id="271" r:id="rId19"/>
    <p:sldId id="295" r:id="rId20"/>
    <p:sldId id="314" r:id="rId21"/>
    <p:sldId id="268" r:id="rId22"/>
    <p:sldId id="300" r:id="rId23"/>
    <p:sldId id="287" r:id="rId24"/>
    <p:sldId id="270" r:id="rId25"/>
    <p:sldId id="316" r:id="rId26"/>
    <p:sldId id="267" r:id="rId27"/>
    <p:sldId id="346" r:id="rId28"/>
    <p:sldId id="324" r:id="rId29"/>
    <p:sldId id="274" r:id="rId30"/>
    <p:sldId id="313" r:id="rId31"/>
    <p:sldId id="265" r:id="rId32"/>
    <p:sldId id="335" r:id="rId33"/>
    <p:sldId id="323" r:id="rId34"/>
    <p:sldId id="296" r:id="rId35"/>
    <p:sldId id="289" r:id="rId36"/>
    <p:sldId id="293" r:id="rId37"/>
    <p:sldId id="347" r:id="rId38"/>
    <p:sldId id="299" r:id="rId39"/>
    <p:sldId id="345" r:id="rId40"/>
    <p:sldId id="321" r:id="rId41"/>
    <p:sldId id="319" r:id="rId42"/>
    <p:sldId id="318" r:id="rId43"/>
    <p:sldId id="288" r:id="rId44"/>
    <p:sldId id="354" r:id="rId45"/>
    <p:sldId id="325" r:id="rId46"/>
    <p:sldId id="308" r:id="rId47"/>
    <p:sldId id="328" r:id="rId48"/>
    <p:sldId id="332" r:id="rId49"/>
    <p:sldId id="334" r:id="rId50"/>
    <p:sldId id="336" r:id="rId51"/>
    <p:sldId id="339" r:id="rId52"/>
    <p:sldId id="342" r:id="rId53"/>
    <p:sldId id="338" r:id="rId54"/>
    <p:sldId id="337" r:id="rId55"/>
    <p:sldId id="350" r:id="rId56"/>
    <p:sldId id="340" r:id="rId57"/>
    <p:sldId id="353" r:id="rId58"/>
    <p:sldId id="357" r:id="rId59"/>
    <p:sldId id="281" r:id="rId60"/>
    <p:sldId id="343" r:id="rId61"/>
    <p:sldId id="344" r:id="rId62"/>
    <p:sldId id="351" r:id="rId63"/>
    <p:sldId id="348" r:id="rId64"/>
    <p:sldId id="349" r:id="rId65"/>
    <p:sldId id="358" r:id="rId66"/>
    <p:sldId id="352" r:id="rId67"/>
    <p:sldId id="322" r:id="rId68"/>
    <p:sldId id="297" r:id="rId69"/>
    <p:sldId id="359" r:id="rId70"/>
    <p:sldId id="360" r:id="rId71"/>
    <p:sldId id="362" r:id="rId72"/>
    <p:sldId id="331" r:id="rId73"/>
    <p:sldId id="363" r:id="rId7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wqIjk+3GIDzS5C+O0GQ1Tw==" hashData="/ckrRoJz0PlhDUGY92vDu0HTv0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24" autoAdjust="0"/>
    <p:restoredTop sz="94660"/>
  </p:normalViewPr>
  <p:slideViewPr>
    <p:cSldViewPr>
      <p:cViewPr>
        <p:scale>
          <a:sx n="60" d="100"/>
          <a:sy n="60" d="100"/>
        </p:scale>
        <p:origin x="-739"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479FC049-C84C-4967-803C-2456AA5A5E6E}" type="datetimeFigureOut">
              <a:rPr lang="es-ES"/>
              <a:pPr>
                <a:defRPr/>
              </a:pPr>
              <a:t>08/09/2022</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46257E75-19BD-4169-A059-496E7BAEC605}" type="slidenum">
              <a:rPr lang="es-ES"/>
              <a:pPr>
                <a:defRPr/>
              </a:pPr>
              <a:t>‹Nº›</a:t>
            </a:fld>
            <a:endParaRPr lang="es-ES"/>
          </a:p>
        </p:txBody>
      </p:sp>
    </p:spTree>
    <p:extLst>
      <p:ext uri="{BB962C8B-B14F-4D97-AF65-F5344CB8AC3E}">
        <p14:creationId xmlns:p14="http://schemas.microsoft.com/office/powerpoint/2010/main" val="40706565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38D9C9A3-4434-46D7-B2DD-ED33242DC039}" type="slidenum">
              <a:rPr lang="es-ES" smtClean="0"/>
              <a:pPr/>
              <a:t>45</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F45D2BF-479D-48A1-AB6E-07B317465C4C}" type="datetimeFigureOut">
              <a:rPr lang="es-ES"/>
              <a:pPr>
                <a:defRPr/>
              </a:pPr>
              <a:t>08/09/2022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8C52657-B0C9-41A9-9B89-910AD1F72776}"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58C5114-CA48-4ED1-9869-B2410185DB87}" type="datetimeFigureOut">
              <a:rPr lang="es-ES"/>
              <a:pPr>
                <a:defRPr/>
              </a:pPr>
              <a:t>08/09/2022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BF3EF5C-36CC-4BE9-B0AD-7373BFA23067}"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BBB5C02-DA0F-4B2F-8C5A-6442E6687DA6}" type="datetimeFigureOut">
              <a:rPr lang="es-ES"/>
              <a:pPr>
                <a:defRPr/>
              </a:pPr>
              <a:t>08/09/2022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B4F8724-5607-459D-8E41-BAE39B94696D}"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305DA6-EFA2-4FA6-A8DA-532FCC4675EF}" type="datetimeFigureOut">
              <a:rPr lang="es-ES"/>
              <a:pPr>
                <a:defRPr/>
              </a:pPr>
              <a:t>08/09/2022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389FF2F-83A5-4003-B222-4840D04F998D}"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F19F7FC-E36E-45B2-8461-381A43B5FF11}" type="datetimeFigureOut">
              <a:rPr lang="es-ES"/>
              <a:pPr>
                <a:defRPr/>
              </a:pPr>
              <a:t>08/09/2022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820C564-E5F3-4177-AAA3-450AA49C2614}"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54362B5-E2A8-4441-A8AD-F2768D2BD06A}" type="datetimeFigureOut">
              <a:rPr lang="es-ES"/>
              <a:pPr>
                <a:defRPr/>
              </a:pPr>
              <a:t>08/09/2022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76A1F42-A271-4A6C-BB04-55C6DF18E385}"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11BA7AA-B7C3-4991-A346-CAB22EECA963}" type="datetimeFigureOut">
              <a:rPr lang="es-ES"/>
              <a:pPr>
                <a:defRPr/>
              </a:pPr>
              <a:t>08/09/2022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BB0A4796-F5B0-4505-9431-46F9027F793F}"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7384248-8D26-4A59-B2EF-E0E7A0DB9735}" type="datetimeFigureOut">
              <a:rPr lang="es-ES"/>
              <a:pPr>
                <a:defRPr/>
              </a:pPr>
              <a:t>08/09/2022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8EE85D-195B-4A8A-A38D-DCB410AA65BE}"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527317-9ABD-4C47-8AF7-126BD6F65D32}" type="datetimeFigureOut">
              <a:rPr lang="es-ES"/>
              <a:pPr>
                <a:defRPr/>
              </a:pPr>
              <a:t>08/09/2022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23BC8FD-04A6-4B4B-A107-17F998C08DA2}"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6B84309-C15B-4537-9D74-FF929D597030}" type="datetimeFigureOut">
              <a:rPr lang="es-ES"/>
              <a:pPr>
                <a:defRPr/>
              </a:pPr>
              <a:t>08/09/2022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40E6345-B017-4139-9740-BF2FC49E39BF}"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191AB20-5FE3-4172-B130-8CF66E718800}" type="datetimeFigureOut">
              <a:rPr lang="es-ES"/>
              <a:pPr>
                <a:defRPr/>
              </a:pPr>
              <a:t>08/09/2022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6FCDE1A-BCC9-4253-8DCD-D194344EF13D}"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58267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141F8ED2-67E2-49DF-A67B-F8DA77FBE868}" type="datetimeFigureOut">
              <a:rPr lang="es-ES"/>
              <a:pPr>
                <a:defRPr/>
              </a:pPr>
              <a:t>08/09/2022</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2C5888CA-00A0-400A-902F-F36A79F7D4B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57224" y="2071682"/>
            <a:ext cx="7345362" cy="1224136"/>
          </a:xfrm>
          <a:prstGeom prst="rect">
            <a:avLst/>
          </a:prstGeom>
        </p:spPr>
        <p:txBody>
          <a:bodyPr wrap="none" fromWordArt="1">
            <a:prstTxWarp prst="textTriangle">
              <a:avLst>
                <a:gd name="adj" fmla="val 49306"/>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RECORDANDO  A:</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p>
        </p:txBody>
      </p:sp>
      <p:sp>
        <p:nvSpPr>
          <p:cNvPr id="16388" name="WordArt 4"/>
          <p:cNvSpPr>
            <a:spLocks noChangeArrowheads="1" noChangeShapeType="1" noTextEdit="1"/>
          </p:cNvSpPr>
          <p:nvPr/>
        </p:nvSpPr>
        <p:spPr bwMode="auto">
          <a:xfrm>
            <a:off x="323528" y="1489348"/>
            <a:ext cx="8568952" cy="1152128"/>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recopiladas de internet  </a:t>
            </a:r>
          </a:p>
        </p:txBody>
      </p:sp>
      <p:sp>
        <p:nvSpPr>
          <p:cNvPr id="16389" name="WordArt 5"/>
          <p:cNvSpPr>
            <a:spLocks noChangeArrowheads="1" noChangeShapeType="1" noTextEdit="1"/>
          </p:cNvSpPr>
          <p:nvPr/>
        </p:nvSpPr>
        <p:spPr bwMode="auto">
          <a:xfrm>
            <a:off x="714348" y="2857500"/>
            <a:ext cx="7704138" cy="864096"/>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785918" y="4071946"/>
            <a:ext cx="5832647" cy="71058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I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857488" y="4929202"/>
            <a:ext cx="3600400" cy="55133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
        <p:nvSpPr>
          <p:cNvPr id="7" name="WordArt 3"/>
          <p:cNvSpPr>
            <a:spLocks noChangeArrowheads="1" noChangeShapeType="1" noTextEdit="1"/>
          </p:cNvSpPr>
          <p:nvPr/>
        </p:nvSpPr>
        <p:spPr bwMode="auto">
          <a:xfrm>
            <a:off x="1071538" y="142856"/>
            <a:ext cx="7345362" cy="1224136"/>
          </a:xfrm>
          <a:prstGeom prst="rect">
            <a:avLst/>
          </a:prstGeom>
        </p:spPr>
        <p:txBody>
          <a:bodyPr wrap="none" fromWordArt="1">
            <a:prstTxWarp prst="textTriangle">
              <a:avLst>
                <a:gd name="adj" fmla="val 49306"/>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SARA MONTIEL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glitter pattern="hexago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fltVal val="0"/>
                                          </p:val>
                                        </p:tav>
                                        <p:tav tm="100000">
                                          <p:val>
                                            <p:strVal val="#ppt_w"/>
                                          </p:val>
                                        </p:tav>
                                      </p:tavLst>
                                    </p:anim>
                                    <p:anim calcmode="lin" valueType="num">
                                      <p:cBhvr>
                                        <p:cTn id="8" dur="2000" fill="hold"/>
                                        <p:tgtEl>
                                          <p:spTgt spid="16387"/>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xit" presetSubtype="16" fill="hold" nodeType="afterEffect">
                                  <p:stCondLst>
                                    <p:cond delay="1000"/>
                                  </p:stCondLst>
                                  <p:childTnLst>
                                    <p:anim calcmode="lin" valueType="num">
                                      <p:cBhvr>
                                        <p:cTn id="11" dur="2000"/>
                                        <p:tgtEl>
                                          <p:spTgt spid="16387"/>
                                        </p:tgtEl>
                                        <p:attrNameLst>
                                          <p:attrName>ppt_w</p:attrName>
                                        </p:attrNameLst>
                                      </p:cBhvr>
                                      <p:tavLst>
                                        <p:tav tm="0">
                                          <p:val>
                                            <p:strVal val="ppt_w"/>
                                          </p:val>
                                        </p:tav>
                                        <p:tav tm="100000">
                                          <p:val>
                                            <p:strVal val="4*ppt_w"/>
                                          </p:val>
                                        </p:tav>
                                      </p:tavLst>
                                    </p:anim>
                                    <p:anim calcmode="lin" valueType="num">
                                      <p:cBhvr>
                                        <p:cTn id="12" dur="2000"/>
                                        <p:tgtEl>
                                          <p:spTgt spid="16387"/>
                                        </p:tgtEl>
                                        <p:attrNameLst>
                                          <p:attrName>ppt_h</p:attrName>
                                        </p:attrNameLst>
                                      </p:cBhvr>
                                      <p:tavLst>
                                        <p:tav tm="0">
                                          <p:val>
                                            <p:strVal val="ppt_h"/>
                                          </p:val>
                                        </p:tav>
                                        <p:tav tm="100000">
                                          <p:val>
                                            <p:strVal val="4*ppt_h"/>
                                          </p:val>
                                        </p:tav>
                                      </p:tavLst>
                                    </p:anim>
                                    <p:set>
                                      <p:cBhvr>
                                        <p:cTn id="13" dur="1" fill="hold">
                                          <p:stCondLst>
                                            <p:cond delay="1999"/>
                                          </p:stCondLst>
                                        </p:cTn>
                                        <p:tgtEl>
                                          <p:spTgt spid="16387"/>
                                        </p:tgtEl>
                                        <p:attrNameLst>
                                          <p:attrName>style.visibility</p:attrName>
                                        </p:attrNameLst>
                                      </p:cBhvr>
                                      <p:to>
                                        <p:strVal val="hidden"/>
                                      </p:to>
                                    </p:set>
                                  </p:childTnLst>
                                </p:cTn>
                              </p:par>
                            </p:childTnLst>
                          </p:cTn>
                        </p:par>
                        <p:par>
                          <p:cTn id="14" fill="hold">
                            <p:stCondLst>
                              <p:cond delay="5000"/>
                            </p:stCondLst>
                            <p:childTnLst>
                              <p:par>
                                <p:cTn id="15" presetID="23" presetClass="entr" presetSubtype="32" fill="hold"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strVal val="4*#ppt_w"/>
                                          </p:val>
                                        </p:tav>
                                        <p:tav tm="100000">
                                          <p:val>
                                            <p:strVal val="#ppt_w"/>
                                          </p:val>
                                        </p:tav>
                                      </p:tavLst>
                                    </p:anim>
                                    <p:anim calcmode="lin" valueType="num">
                                      <p:cBhvr>
                                        <p:cTn id="18" dur="2000" fill="hold"/>
                                        <p:tgtEl>
                                          <p:spTgt spid="7"/>
                                        </p:tgtEl>
                                        <p:attrNameLst>
                                          <p:attrName>ppt_h</p:attrName>
                                        </p:attrNameLst>
                                      </p:cBhvr>
                                      <p:tavLst>
                                        <p:tav tm="0">
                                          <p:val>
                                            <p:strVal val="4*#ppt_h"/>
                                          </p:val>
                                        </p:tav>
                                        <p:tav tm="100000">
                                          <p:val>
                                            <p:strVal val="#ppt_h"/>
                                          </p:val>
                                        </p:tav>
                                      </p:tavLst>
                                    </p:anim>
                                  </p:childTnLst>
                                </p:cTn>
                              </p:par>
                            </p:childTnLst>
                          </p:cTn>
                        </p:par>
                        <p:par>
                          <p:cTn id="19" fill="hold">
                            <p:stCondLst>
                              <p:cond delay="7500"/>
                            </p:stCondLst>
                            <p:childTnLst>
                              <p:par>
                                <p:cTn id="20" presetID="55" presetClass="entr" presetSubtype="0" fill="hold" nodeType="afterEffect">
                                  <p:stCondLst>
                                    <p:cond delay="500"/>
                                  </p:stCondLst>
                                  <p:childTnLst>
                                    <p:set>
                                      <p:cBhvr>
                                        <p:cTn id="21" dur="1" fill="hold">
                                          <p:stCondLst>
                                            <p:cond delay="0"/>
                                          </p:stCondLst>
                                        </p:cTn>
                                        <p:tgtEl>
                                          <p:spTgt spid="16388"/>
                                        </p:tgtEl>
                                        <p:attrNameLst>
                                          <p:attrName>style.visibility</p:attrName>
                                        </p:attrNameLst>
                                      </p:cBhvr>
                                      <p:to>
                                        <p:strVal val="visible"/>
                                      </p:to>
                                    </p:set>
                                    <p:anim calcmode="lin" valueType="num">
                                      <p:cBhvr>
                                        <p:cTn id="22" dur="2000" fill="hold"/>
                                        <p:tgtEl>
                                          <p:spTgt spid="16388"/>
                                        </p:tgtEl>
                                        <p:attrNameLst>
                                          <p:attrName>ppt_w</p:attrName>
                                        </p:attrNameLst>
                                      </p:cBhvr>
                                      <p:tavLst>
                                        <p:tav tm="0">
                                          <p:val>
                                            <p:strVal val="#ppt_w*0.70"/>
                                          </p:val>
                                        </p:tav>
                                        <p:tav tm="100000">
                                          <p:val>
                                            <p:strVal val="#ppt_w"/>
                                          </p:val>
                                        </p:tav>
                                      </p:tavLst>
                                    </p:anim>
                                    <p:anim calcmode="lin" valueType="num">
                                      <p:cBhvr>
                                        <p:cTn id="23" dur="2000" fill="hold"/>
                                        <p:tgtEl>
                                          <p:spTgt spid="16388"/>
                                        </p:tgtEl>
                                        <p:attrNameLst>
                                          <p:attrName>ppt_h</p:attrName>
                                        </p:attrNameLst>
                                      </p:cBhvr>
                                      <p:tavLst>
                                        <p:tav tm="0">
                                          <p:val>
                                            <p:strVal val="#ppt_h"/>
                                          </p:val>
                                        </p:tav>
                                        <p:tav tm="100000">
                                          <p:val>
                                            <p:strVal val="#ppt_h"/>
                                          </p:val>
                                        </p:tav>
                                      </p:tavLst>
                                    </p:anim>
                                    <p:animEffect transition="in" filter="fade">
                                      <p:cBhvr>
                                        <p:cTn id="24" dur="2000"/>
                                        <p:tgtEl>
                                          <p:spTgt spid="16388"/>
                                        </p:tgtEl>
                                      </p:cBhvr>
                                    </p:animEffect>
                                  </p:childTnLst>
                                </p:cTn>
                              </p:par>
                            </p:childTnLst>
                          </p:cTn>
                        </p:par>
                        <p:par>
                          <p:cTn id="25" fill="hold">
                            <p:stCondLst>
                              <p:cond delay="10000"/>
                            </p:stCondLst>
                            <p:childTnLst>
                              <p:par>
                                <p:cTn id="26" presetID="42" presetClass="entr" presetSubtype="0" fill="hold" nodeType="afterEffect">
                                  <p:stCondLst>
                                    <p:cond delay="500"/>
                                  </p:stCondLst>
                                  <p:childTnLst>
                                    <p:set>
                                      <p:cBhvr>
                                        <p:cTn id="27" dur="1" fill="hold">
                                          <p:stCondLst>
                                            <p:cond delay="0"/>
                                          </p:stCondLst>
                                        </p:cTn>
                                        <p:tgtEl>
                                          <p:spTgt spid="16389"/>
                                        </p:tgtEl>
                                        <p:attrNameLst>
                                          <p:attrName>style.visibility</p:attrName>
                                        </p:attrNameLst>
                                      </p:cBhvr>
                                      <p:to>
                                        <p:strVal val="visible"/>
                                      </p:to>
                                    </p:set>
                                    <p:animEffect transition="in" filter="fade">
                                      <p:cBhvr>
                                        <p:cTn id="28" dur="2000"/>
                                        <p:tgtEl>
                                          <p:spTgt spid="16389"/>
                                        </p:tgtEl>
                                      </p:cBhvr>
                                    </p:animEffect>
                                    <p:anim calcmode="lin" valueType="num">
                                      <p:cBhvr>
                                        <p:cTn id="29" dur="2000" fill="hold"/>
                                        <p:tgtEl>
                                          <p:spTgt spid="16389"/>
                                        </p:tgtEl>
                                        <p:attrNameLst>
                                          <p:attrName>ppt_x</p:attrName>
                                        </p:attrNameLst>
                                      </p:cBhvr>
                                      <p:tavLst>
                                        <p:tav tm="0">
                                          <p:val>
                                            <p:strVal val="#ppt_x"/>
                                          </p:val>
                                        </p:tav>
                                        <p:tav tm="100000">
                                          <p:val>
                                            <p:strVal val="#ppt_x"/>
                                          </p:val>
                                        </p:tav>
                                      </p:tavLst>
                                    </p:anim>
                                    <p:anim calcmode="lin" valueType="num">
                                      <p:cBhvr>
                                        <p:cTn id="30" dur="2000" fill="hold"/>
                                        <p:tgtEl>
                                          <p:spTgt spid="16389"/>
                                        </p:tgtEl>
                                        <p:attrNameLst>
                                          <p:attrName>ppt_y</p:attrName>
                                        </p:attrNameLst>
                                      </p:cBhvr>
                                      <p:tavLst>
                                        <p:tav tm="0">
                                          <p:val>
                                            <p:strVal val="#ppt_y+.1"/>
                                          </p:val>
                                        </p:tav>
                                        <p:tav tm="100000">
                                          <p:val>
                                            <p:strVal val="#ppt_y"/>
                                          </p:val>
                                        </p:tav>
                                      </p:tavLst>
                                    </p:anim>
                                  </p:childTnLst>
                                </p:cTn>
                              </p:par>
                            </p:childTnLst>
                          </p:cTn>
                        </p:par>
                        <p:par>
                          <p:cTn id="31" fill="hold">
                            <p:stCondLst>
                              <p:cond delay="12500"/>
                            </p:stCondLst>
                            <p:childTnLst>
                              <p:par>
                                <p:cTn id="32" presetID="34" presetClass="entr" presetSubtype="0" fill="hold" nodeType="afterEffect">
                                  <p:stCondLst>
                                    <p:cond delay="500"/>
                                  </p:stCondLst>
                                  <p:childTnLst>
                                    <p:set>
                                      <p:cBhvr>
                                        <p:cTn id="33" dur="1" fill="hold">
                                          <p:stCondLst>
                                            <p:cond delay="0"/>
                                          </p:stCondLst>
                                        </p:cTn>
                                        <p:tgtEl>
                                          <p:spTgt spid="16390"/>
                                        </p:tgtEl>
                                        <p:attrNameLst>
                                          <p:attrName>style.visibility</p:attrName>
                                        </p:attrNameLst>
                                      </p:cBhvr>
                                      <p:to>
                                        <p:strVal val="visible"/>
                                      </p:to>
                                    </p:set>
                                    <p:anim from="(-#ppt_w/2)" to="(#ppt_x)" calcmode="lin" valueType="num">
                                      <p:cBhvr>
                                        <p:cTn id="34" dur="1200" fill="hold">
                                          <p:stCondLst>
                                            <p:cond delay="0"/>
                                          </p:stCondLst>
                                        </p:cTn>
                                        <p:tgtEl>
                                          <p:spTgt spid="16390"/>
                                        </p:tgtEl>
                                        <p:attrNameLst>
                                          <p:attrName>ppt_x</p:attrName>
                                        </p:attrNameLst>
                                      </p:cBhvr>
                                    </p:anim>
                                    <p:anim from="0" to="-1.0" calcmode="lin" valueType="num">
                                      <p:cBhvr>
                                        <p:cTn id="35" dur="400" decel="50000" autoRev="1" fill="hold">
                                          <p:stCondLst>
                                            <p:cond delay="1200"/>
                                          </p:stCondLst>
                                        </p:cTn>
                                        <p:tgtEl>
                                          <p:spTgt spid="16390"/>
                                        </p:tgtEl>
                                        <p:attrNameLst>
                                          <p:attrName>xshear</p:attrName>
                                        </p:attrNameLst>
                                      </p:cBhvr>
                                    </p:anim>
                                    <p:animScale>
                                      <p:cBhvr>
                                        <p:cTn id="36" dur="400" decel="100000" autoRev="1" fill="hold">
                                          <p:stCondLst>
                                            <p:cond delay="1200"/>
                                          </p:stCondLst>
                                        </p:cTn>
                                        <p:tgtEl>
                                          <p:spTgt spid="16390"/>
                                        </p:tgtEl>
                                      </p:cBhvr>
                                      <p:from x="100000" y="100000"/>
                                      <p:to x="80000" y="100000"/>
                                    </p:animScale>
                                    <p:anim by="(#ppt_h/3+#ppt_w*0.1)" calcmode="lin" valueType="num">
                                      <p:cBhvr additive="sum">
                                        <p:cTn id="37" dur="400" decel="100000" autoRev="1" fill="hold">
                                          <p:stCondLst>
                                            <p:cond delay="1200"/>
                                          </p:stCondLst>
                                        </p:cTn>
                                        <p:tgtEl>
                                          <p:spTgt spid="16390"/>
                                        </p:tgtEl>
                                        <p:attrNameLst>
                                          <p:attrName>ppt_x</p:attrName>
                                        </p:attrNameLst>
                                      </p:cBhvr>
                                    </p:anim>
                                  </p:childTnLst>
                                </p:cTn>
                              </p:par>
                            </p:childTnLst>
                          </p:cTn>
                        </p:par>
                        <p:par>
                          <p:cTn id="38" fill="hold">
                            <p:stCondLst>
                              <p:cond delay="15000"/>
                            </p:stCondLst>
                            <p:childTnLst>
                              <p:par>
                                <p:cTn id="39" presetID="23" presetClass="entr" presetSubtype="16" repeatCount="3000" fill="hold" nodeType="afterEffect">
                                  <p:stCondLst>
                                    <p:cond delay="500"/>
                                  </p:stCondLst>
                                  <p:childTnLst>
                                    <p:set>
                                      <p:cBhvr>
                                        <p:cTn id="40" dur="1" fill="hold">
                                          <p:stCondLst>
                                            <p:cond delay="0"/>
                                          </p:stCondLst>
                                        </p:cTn>
                                        <p:tgtEl>
                                          <p:spTgt spid="16391"/>
                                        </p:tgtEl>
                                        <p:attrNameLst>
                                          <p:attrName>style.visibility</p:attrName>
                                        </p:attrNameLst>
                                      </p:cBhvr>
                                      <p:to>
                                        <p:strVal val="visible"/>
                                      </p:to>
                                    </p:set>
                                    <p:anim calcmode="lin" valueType="num">
                                      <p:cBhvr>
                                        <p:cTn id="41" dur="1000" fill="hold"/>
                                        <p:tgtEl>
                                          <p:spTgt spid="16391"/>
                                        </p:tgtEl>
                                        <p:attrNameLst>
                                          <p:attrName>ppt_w</p:attrName>
                                        </p:attrNameLst>
                                      </p:cBhvr>
                                      <p:tavLst>
                                        <p:tav tm="0">
                                          <p:val>
                                            <p:fltVal val="0"/>
                                          </p:val>
                                        </p:tav>
                                        <p:tav tm="100000">
                                          <p:val>
                                            <p:strVal val="#ppt_w"/>
                                          </p:val>
                                        </p:tav>
                                      </p:tavLst>
                                    </p:anim>
                                    <p:anim calcmode="lin" valueType="num">
                                      <p:cBhvr>
                                        <p:cTn id="4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99592" y="121196"/>
            <a:ext cx="6984776" cy="923330"/>
          </a:xfrm>
          <a:prstGeom prst="rect">
            <a:avLst/>
          </a:prstGeom>
          <a:noFill/>
        </p:spPr>
        <p:txBody>
          <a:bodyPr wrap="none">
            <a:prstTxWarp prst="textDeflate">
              <a:avLst>
                <a:gd name="adj" fmla="val 28779"/>
              </a:avLst>
            </a:prstTxWarp>
            <a:spAutoFit/>
            <a:scene3d>
              <a:camera prst="orthographicFront"/>
              <a:lightRig rig="brightRoom" dir="t"/>
            </a:scene3d>
            <a:sp3d contourW="6350" prstMaterial="plastic">
              <a:contourClr>
                <a:schemeClr val="accent1">
                  <a:tint val="100000"/>
                  <a:shade val="100000"/>
                  <a:hueMod val="100000"/>
                  <a:satMod val="100000"/>
                </a:schemeClr>
              </a:contourClr>
            </a:sp3d>
          </a:bodyPr>
          <a:lstStyle/>
          <a:p>
            <a:pPr algn="ctr">
              <a:defRPr/>
            </a:pPr>
            <a:r>
              <a:rPr lang="es-E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Sara  </a:t>
            </a:r>
            <a:r>
              <a:rPr lang="es-ES" sz="5400" b="1" cap="all" dirty="0" err="1">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montiel</a:t>
            </a:r>
            <a:r>
              <a:rPr lang="es-E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p>
        </p:txBody>
      </p:sp>
      <p:sp>
        <p:nvSpPr>
          <p:cNvPr id="5" name="4 CuadroTexto"/>
          <p:cNvSpPr txBox="1"/>
          <p:nvPr/>
        </p:nvSpPr>
        <p:spPr>
          <a:xfrm>
            <a:off x="468313" y="985838"/>
            <a:ext cx="7920037" cy="1568450"/>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 bautizada con el nombre de María Antonia Alejandra Vicenta </a:t>
            </a:r>
            <a:r>
              <a:rPr lang="es-ES" sz="2400"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Elpidia</a:t>
            </a: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Isidora Abad Fernández.​ Nació en el seno de una familia manchega humilde que subsistía por medio de la agricultura.</a:t>
            </a:r>
          </a:p>
        </p:txBody>
      </p:sp>
      <p:sp>
        <p:nvSpPr>
          <p:cNvPr id="6" name="5 CuadroTexto"/>
          <p:cNvSpPr txBox="1"/>
          <p:nvPr/>
        </p:nvSpPr>
        <p:spPr>
          <a:xfrm>
            <a:off x="468313" y="2857500"/>
            <a:ext cx="8424862" cy="2677656"/>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Sus padres fueron Isidoro Abad (1892-1944) y la segunda esposa de éste, María Vicenta Fernández Palacios (1898-1969). Tras la Guerra Civil, la familia se estableció en Orihuela (Alicante) en busca de un clima más benigno dado que el padre padecía asma; </a:t>
            </a:r>
            <a:endParaRPr lang="es-ES" sz="24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4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él </a:t>
            </a: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trabajó en Orihuela como distribuidor </a:t>
            </a:r>
            <a:endParaRPr lang="es-ES" sz="24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a:p>
            <a:pPr>
              <a:defRPr/>
            </a:pPr>
            <a:r>
              <a:rPr lang="es-ES" sz="2400"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 </a:t>
            </a: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vinos.</a:t>
            </a:r>
          </a:p>
        </p:txBody>
      </p:sp>
    </p:spTree>
  </p:cSld>
  <p:clrMapOvr>
    <a:masterClrMapping/>
  </p:clrMapOvr>
  <mc:AlternateContent xmlns:mc="http://schemas.openxmlformats.org/markup-compatibility/2006">
    <mc:Choice xmlns:p14="http://schemas.microsoft.com/office/powerpoint/2010/main" Requires="p14">
      <p:transition spd="slow" p14:dur="2000" advTm="49000">
        <p14:glitter pattern="hexagon"/>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92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2352.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p:spPr>
      </p:pic>
      <p:pic>
        <p:nvPicPr>
          <p:cNvPr id="5" name="4 Imagen" descr="222352.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750" y="4945063"/>
            <a:ext cx="82089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esta localidad de Ciudad Real nació la artista manchega Sara Montiel, hace ahora 95 años.</a:t>
            </a:r>
          </a:p>
        </p:txBody>
      </p:sp>
      <p:sp>
        <p:nvSpPr>
          <p:cNvPr id="8" name="7 Rectángulo"/>
          <p:cNvSpPr/>
          <p:nvPr/>
        </p:nvSpPr>
        <p:spPr>
          <a:xfrm>
            <a:off x="395536" y="2281436"/>
            <a:ext cx="8496944" cy="923330"/>
          </a:xfrm>
          <a:prstGeom prst="rect">
            <a:avLst/>
          </a:prstGeom>
          <a:noFill/>
        </p:spPr>
        <p:txBody>
          <a:bodyPr wrap="none">
            <a:prstTxWarp prst="textFadeUp">
              <a:avLst>
                <a:gd name="adj" fmla="val 11834"/>
              </a:avLst>
            </a:prstTxWarp>
            <a:spAutoFit/>
            <a:scene3d>
              <a:camera prst="perspectiveAbove"/>
              <a:lightRig rig="threePt" dir="t"/>
            </a:scene3d>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dirty="0">
                <a:ln w="1905"/>
                <a:solidFill>
                  <a:schemeClr val="bg1">
                    <a:lumMod val="50000"/>
                    <a:lumOff val="50000"/>
                  </a:schemeClr>
                </a:solidFill>
                <a:effectLst>
                  <a:innerShdw blurRad="69850" dist="43180" dir="5400000">
                    <a:srgbClr val="000000">
                      <a:alpha val="65000"/>
                    </a:srgbClr>
                  </a:innerShdw>
                  <a:reflection blurRad="6350" stA="60000" endA="900" endPos="58000" dir="5400000" sy="-100000" algn="bl" rotWithShape="0"/>
                </a:effectLst>
              </a:rPr>
              <a:t>Campo de </a:t>
            </a:r>
            <a:r>
              <a:rPr lang="es-ES" sz="5400" b="1" dirty="0" err="1">
                <a:ln w="1905"/>
                <a:solidFill>
                  <a:schemeClr val="bg1">
                    <a:lumMod val="50000"/>
                    <a:lumOff val="50000"/>
                  </a:schemeClr>
                </a:solidFill>
                <a:effectLst>
                  <a:innerShdw blurRad="69850" dist="43180" dir="5400000">
                    <a:srgbClr val="000000">
                      <a:alpha val="65000"/>
                    </a:srgbClr>
                  </a:innerShdw>
                  <a:reflection blurRad="6350" stA="60000" endA="900" endPos="58000" dir="5400000" sy="-100000" algn="bl" rotWithShape="0"/>
                </a:effectLst>
              </a:rPr>
              <a:t>Criptana</a:t>
            </a:r>
            <a:r>
              <a:rPr lang="es-ES" sz="5400" b="1" dirty="0">
                <a:ln w="1905"/>
                <a:solidFill>
                  <a:schemeClr val="bg1">
                    <a:lumMod val="50000"/>
                    <a:lumOff val="50000"/>
                  </a:schemeClr>
                </a:solidFill>
                <a:effectLst>
                  <a:innerShdw blurRad="69850" dist="43180" dir="5400000">
                    <a:srgbClr val="000000">
                      <a:alpha val="65000"/>
                    </a:srgbClr>
                  </a:innerShdw>
                  <a:reflection blurRad="6350" stA="60000" endA="900" endPos="58000" dir="5400000" sy="-100000" algn="bl" rotWithShape="0"/>
                </a:effectLst>
              </a:rPr>
              <a:t> </a:t>
            </a:r>
          </a:p>
        </p:txBody>
      </p:sp>
    </p:spTree>
  </p:cSld>
  <p:clrMapOvr>
    <a:masterClrMapping/>
  </p:clrMapOvr>
  <mc:AlternateContent xmlns:mc="http://schemas.openxmlformats.org/markup-compatibility/2006">
    <mc:Choice xmlns:p14="http://schemas.microsoft.com/office/powerpoint/2010/main" Requires="p14">
      <p:transition spd="slow" p14:dur="2000" advTm="23000">
        <p14:glitter pattern="hexagon"/>
        <p:sndAc>
          <p:stSnd loop="1">
            <p:snd r:embed="rId2" name="Variadas 1.wav"/>
          </p:stSnd>
        </p:sndAc>
      </p:transition>
    </mc:Choice>
    <mc:Fallback>
      <p:transition spd="slow" advTm="23000">
        <p:fade/>
        <p:sndAc>
          <p:stSnd loop="1">
            <p:snd r:embed="rId2" name="Variada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2000"/>
                                        <p:tgtEl>
                                          <p:spTgt spid="6"/>
                                        </p:tgtEl>
                                        <p:attrNameLst>
                                          <p:attrName>ppt_w</p:attrName>
                                        </p:attrNameLst>
                                      </p:cBhvr>
                                      <p:tavLst>
                                        <p:tav tm="0">
                                          <p:val>
                                            <p:strVal val="ppt_w"/>
                                          </p:val>
                                        </p:tav>
                                        <p:tav tm="100000">
                                          <p:val>
                                            <p:strVal val="ppt_w*0.70"/>
                                          </p:val>
                                        </p:tav>
                                      </p:tavLst>
                                    </p:anim>
                                    <p:anim calcmode="lin" valueType="num">
                                      <p:cBhvr>
                                        <p:cTn id="7" dur="2000"/>
                                        <p:tgtEl>
                                          <p:spTgt spid="6"/>
                                        </p:tgtEl>
                                        <p:attrNameLst>
                                          <p:attrName>ppt_h</p:attrName>
                                        </p:attrNameLst>
                                      </p:cBhvr>
                                      <p:tavLst>
                                        <p:tav tm="0">
                                          <p:val>
                                            <p:strVal val="ppt_h"/>
                                          </p:val>
                                        </p:tav>
                                        <p:tav tm="100000">
                                          <p:val>
                                            <p:strVal val="ppt_h"/>
                                          </p:val>
                                        </p:tav>
                                      </p:tavLst>
                                    </p:anim>
                                    <p:animEffect transition="out" filter="fade">
                                      <p:cBhvr>
                                        <p:cTn id="8" dur="2000"/>
                                        <p:tgtEl>
                                          <p:spTgt spid="6"/>
                                        </p:tgtEl>
                                      </p:cBhvr>
                                    </p:animEffect>
                                    <p:set>
                                      <p:cBhvr>
                                        <p:cTn id="9" dur="1" fill="hold">
                                          <p:stCondLst>
                                            <p:cond delay="1999"/>
                                          </p:stCondLst>
                                        </p:cTn>
                                        <p:tgtEl>
                                          <p:spTgt spid="6"/>
                                        </p:tgtEl>
                                        <p:attrNameLst>
                                          <p:attrName>style.visibility</p:attrName>
                                        </p:attrNameLst>
                                      </p:cBhvr>
                                      <p:to>
                                        <p:strVal val="hidden"/>
                                      </p:to>
                                    </p:set>
                                  </p:childTnLst>
                                </p:cTn>
                              </p:par>
                              <p:par>
                                <p:cTn id="10" presetID="50" presetClass="exit" presetSubtype="0" accel="100000" fill="hold" nodeType="withEffect">
                                  <p:stCondLst>
                                    <p:cond delay="0"/>
                                  </p:stCondLst>
                                  <p:childTnLst>
                                    <p:anim calcmode="lin" valueType="num">
                                      <p:cBhvr>
                                        <p:cTn id="11" dur="3000"/>
                                        <p:tgtEl>
                                          <p:spTgt spid="5"/>
                                        </p:tgtEl>
                                        <p:attrNameLst>
                                          <p:attrName>ppt_w</p:attrName>
                                        </p:attrNameLst>
                                      </p:cBhvr>
                                      <p:tavLst>
                                        <p:tav tm="0">
                                          <p:val>
                                            <p:strVal val="ppt_w"/>
                                          </p:val>
                                        </p:tav>
                                        <p:tav tm="100000">
                                          <p:val>
                                            <p:strVal val="ppt_w+.3"/>
                                          </p:val>
                                        </p:tav>
                                      </p:tavLst>
                                    </p:anim>
                                    <p:anim calcmode="lin" valueType="num">
                                      <p:cBhvr>
                                        <p:cTn id="12" dur="3000"/>
                                        <p:tgtEl>
                                          <p:spTgt spid="5"/>
                                        </p:tgtEl>
                                        <p:attrNameLst>
                                          <p:attrName>ppt_h</p:attrName>
                                        </p:attrNameLst>
                                      </p:cBhvr>
                                      <p:tavLst>
                                        <p:tav tm="0">
                                          <p:val>
                                            <p:strVal val="ppt_h"/>
                                          </p:val>
                                        </p:tav>
                                        <p:tav tm="100000">
                                          <p:val>
                                            <p:strVal val="ppt_h"/>
                                          </p:val>
                                        </p:tav>
                                      </p:tavLst>
                                    </p:anim>
                                    <p:animEffect transition="out" filter="fad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par>
                          <p:cTn id="22" fill="hold">
                            <p:stCondLst>
                              <p:cond delay="3000"/>
                            </p:stCondLst>
                            <p:childTnLst>
                              <p:par>
                                <p:cTn id="23" presetID="23" presetClass="entr" presetSubtype="32" fill="hold" nodeType="afterEffect">
                                  <p:stCondLst>
                                    <p:cond delay="100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strVal val="4*#ppt_w"/>
                                          </p:val>
                                        </p:tav>
                                        <p:tav tm="100000">
                                          <p:val>
                                            <p:strVal val="#ppt_w"/>
                                          </p:val>
                                        </p:tav>
                                      </p:tavLst>
                                    </p:anim>
                                    <p:anim calcmode="lin" valueType="num">
                                      <p:cBhvr>
                                        <p:cTn id="26" dur="2000" fill="hold"/>
                                        <p:tgtEl>
                                          <p:spTgt spid="8"/>
                                        </p:tgtEl>
                                        <p:attrNameLst>
                                          <p:attrName>ppt_h</p:attrName>
                                        </p:attrNameLst>
                                      </p:cBhvr>
                                      <p:tavLst>
                                        <p:tav tm="0">
                                          <p:val>
                                            <p:strVal val="4*#ppt_h"/>
                                          </p:val>
                                        </p:tav>
                                        <p:tav tm="100000">
                                          <p:val>
                                            <p:strVal val="#ppt_h"/>
                                          </p:val>
                                        </p:tav>
                                      </p:tavLst>
                                    </p:anim>
                                  </p:childTnLst>
                                </p:cTn>
                              </p:par>
                            </p:childTnLst>
                          </p:cTn>
                        </p:par>
                        <p:par>
                          <p:cTn id="27" fill="hold">
                            <p:stCondLst>
                              <p:cond delay="6000"/>
                            </p:stCondLst>
                            <p:childTnLst>
                              <p:par>
                                <p:cTn id="28" presetID="2" presetClass="exit" presetSubtype="1" fill="hold" nodeType="afterEffect">
                                  <p:stCondLst>
                                    <p:cond delay="2000"/>
                                  </p:stCondLst>
                                  <p:childTnLst>
                                    <p:anim calcmode="lin" valueType="num">
                                      <p:cBhvr additive="base">
                                        <p:cTn id="29" dur="3000"/>
                                        <p:tgtEl>
                                          <p:spTgt spid="8"/>
                                        </p:tgtEl>
                                        <p:attrNameLst>
                                          <p:attrName>ppt_x</p:attrName>
                                        </p:attrNameLst>
                                      </p:cBhvr>
                                      <p:tavLst>
                                        <p:tav tm="0">
                                          <p:val>
                                            <p:strVal val="ppt_x"/>
                                          </p:val>
                                        </p:tav>
                                        <p:tav tm="100000">
                                          <p:val>
                                            <p:strVal val="ppt_x"/>
                                          </p:val>
                                        </p:tav>
                                      </p:tavLst>
                                    </p:anim>
                                    <p:anim calcmode="lin" valueType="num">
                                      <p:cBhvr additive="base">
                                        <p:cTn id="30" dur="3000"/>
                                        <p:tgtEl>
                                          <p:spTgt spid="8"/>
                                        </p:tgtEl>
                                        <p:attrNameLst>
                                          <p:attrName>ppt_y</p:attrName>
                                        </p:attrNameLst>
                                      </p:cBhvr>
                                      <p:tavLst>
                                        <p:tav tm="0">
                                          <p:val>
                                            <p:strVal val="ppt_y"/>
                                          </p:val>
                                        </p:tav>
                                        <p:tav tm="100000">
                                          <p:val>
                                            <p:strVal val="0-ppt_h/2"/>
                                          </p:val>
                                        </p:tav>
                                      </p:tavLst>
                                    </p:anim>
                                    <p:set>
                                      <p:cBhvr>
                                        <p:cTn id="31" dur="1" fill="hold">
                                          <p:stCondLst>
                                            <p:cond delay="2999"/>
                                          </p:stCondLst>
                                        </p:cTn>
                                        <p:tgtEl>
                                          <p:spTgt spid="8"/>
                                        </p:tgtEl>
                                        <p:attrNameLst>
                                          <p:attrName>style.visibility</p:attrName>
                                        </p:attrNameLst>
                                      </p:cBhvr>
                                      <p:to>
                                        <p:strVal val="hidden"/>
                                      </p:to>
                                    </p:set>
                                  </p:childTnLst>
                                </p:cTn>
                              </p:par>
                              <p:par>
                                <p:cTn id="32" presetID="23" presetClass="exit" presetSubtype="32" fill="hold" nodeType="withEffect">
                                  <p:stCondLst>
                                    <p:cond delay="2000"/>
                                  </p:stCondLst>
                                  <p:childTnLst>
                                    <p:anim calcmode="lin" valueType="num">
                                      <p:cBhvr>
                                        <p:cTn id="33" dur="3000"/>
                                        <p:tgtEl>
                                          <p:spTgt spid="8"/>
                                        </p:tgtEl>
                                        <p:attrNameLst>
                                          <p:attrName>ppt_w</p:attrName>
                                        </p:attrNameLst>
                                      </p:cBhvr>
                                      <p:tavLst>
                                        <p:tav tm="0">
                                          <p:val>
                                            <p:strVal val="ppt_w"/>
                                          </p:val>
                                        </p:tav>
                                        <p:tav tm="100000">
                                          <p:val>
                                            <p:fltVal val="0"/>
                                          </p:val>
                                        </p:tav>
                                      </p:tavLst>
                                    </p:anim>
                                    <p:anim calcmode="lin" valueType="num">
                                      <p:cBhvr>
                                        <p:cTn id="34" dur="3000"/>
                                        <p:tgtEl>
                                          <p:spTgt spid="8"/>
                                        </p:tgtEl>
                                        <p:attrNameLst>
                                          <p:attrName>ppt_h</p:attrName>
                                        </p:attrNameLst>
                                      </p:cBhvr>
                                      <p:tavLst>
                                        <p:tav tm="0">
                                          <p:val>
                                            <p:strVal val="ppt_h"/>
                                          </p:val>
                                        </p:tav>
                                        <p:tav tm="100000">
                                          <p:val>
                                            <p:fltVal val="0"/>
                                          </p:val>
                                        </p:tav>
                                      </p:tavLst>
                                    </p:anim>
                                    <p:set>
                                      <p:cBhvr>
                                        <p:cTn id="35" dur="1" fill="hold">
                                          <p:stCondLst>
                                            <p:cond delay="2999"/>
                                          </p:stCondLst>
                                        </p:cTn>
                                        <p:tgtEl>
                                          <p:spTgt spid="8"/>
                                        </p:tgtEl>
                                        <p:attrNameLst>
                                          <p:attrName>style.visibility</p:attrName>
                                        </p:attrNameLst>
                                      </p:cBhvr>
                                      <p:to>
                                        <p:strVal val="hidden"/>
                                      </p:to>
                                    </p:set>
                                  </p:childTnLst>
                                </p:cTn>
                              </p:par>
                            </p:childTnLst>
                          </p:cTn>
                        </p:par>
                        <p:par>
                          <p:cTn id="36" fill="hold">
                            <p:stCondLst>
                              <p:cond delay="11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a:srcRect/>
          <a:stretch>
            <a:fillRect/>
          </a:stretch>
        </p:blipFill>
        <p:spPr bwMode="auto">
          <a:xfrm>
            <a:off x="-323850" y="0"/>
            <a:ext cx="9467850" cy="5715000"/>
          </a:xfrm>
          <a:prstGeom prst="rect">
            <a:avLst/>
          </a:prstGeom>
          <a:noFill/>
          <a:ln w="9525">
            <a:noFill/>
            <a:miter lim="800000"/>
            <a:headEnd/>
            <a:tailEnd/>
          </a:ln>
        </p:spPr>
      </p:pic>
      <p:pic>
        <p:nvPicPr>
          <p:cNvPr id="5" name="4 Imagen" descr="0(25).jpg"/>
          <p:cNvPicPr>
            <a:picLocks noChangeAspect="1"/>
          </p:cNvPicPr>
          <p:nvPr/>
        </p:nvPicPr>
        <p:blipFill>
          <a:blip r:embed="rId2"/>
          <a:srcRect/>
          <a:stretch>
            <a:fillRect/>
          </a:stretch>
        </p:blipFill>
        <p:spPr bwMode="auto">
          <a:xfrm>
            <a:off x="-323850" y="0"/>
            <a:ext cx="9467850" cy="5715000"/>
          </a:xfrm>
          <a:prstGeom prst="rect">
            <a:avLst/>
          </a:prstGeom>
          <a:noFill/>
          <a:ln w="9525">
            <a:noFill/>
            <a:miter lim="800000"/>
            <a:headEnd/>
            <a:tailEnd/>
          </a:ln>
        </p:spPr>
      </p:pic>
      <p:sp>
        <p:nvSpPr>
          <p:cNvPr id="6" name="5 CuadroTexto"/>
          <p:cNvSpPr txBox="1"/>
          <p:nvPr/>
        </p:nvSpPr>
        <p:spPr>
          <a:xfrm>
            <a:off x="323850" y="4370388"/>
            <a:ext cx="86407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historia de esta localidad es la de los diferentes poblamientos que existieron dentro de su actual término municipal, varios de los cuales se unieron en el siglo XIV para formar la actual localidad de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 Es el lugar de nacimiento de Sara Montiel. 1928-2013.</a:t>
            </a:r>
          </a:p>
        </p:txBody>
      </p:sp>
    </p:spTree>
  </p:cSld>
  <p:clrMapOvr>
    <a:masterClrMapping/>
  </p:clrMapOvr>
  <mc:AlternateContent xmlns:mc="http://schemas.openxmlformats.org/markup-compatibility/2006">
    <mc:Choice xmlns:p14="http://schemas.microsoft.com/office/powerpoint/2010/main" Requires="p14">
      <p:transition spd="slow" p14:dur="200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a:srcRect/>
          <a:stretch>
            <a:fillRect/>
          </a:stretch>
        </p:blipFill>
        <p:spPr bwMode="auto">
          <a:xfrm>
            <a:off x="0" y="-693738"/>
            <a:ext cx="4175125" cy="6408738"/>
          </a:xfrm>
          <a:prstGeom prst="rect">
            <a:avLst/>
          </a:prstGeom>
          <a:noFill/>
          <a:ln w="9525">
            <a:noFill/>
            <a:miter lim="800000"/>
            <a:headEnd/>
            <a:tailEnd/>
          </a:ln>
        </p:spPr>
      </p:pic>
      <p:pic>
        <p:nvPicPr>
          <p:cNvPr id="5" name="4 Imagen" descr="look.com.ua-63163.jpg"/>
          <p:cNvPicPr>
            <a:picLocks noChangeAspect="1"/>
          </p:cNvPicPr>
          <p:nvPr/>
        </p:nvPicPr>
        <p:blipFill>
          <a:blip r:embed="rId2"/>
          <a:srcRect/>
          <a:stretch>
            <a:fillRect/>
          </a:stretch>
        </p:blipFill>
        <p:spPr bwMode="auto">
          <a:xfrm>
            <a:off x="0" y="-693738"/>
            <a:ext cx="4175125" cy="6408738"/>
          </a:xfrm>
          <a:prstGeom prst="rect">
            <a:avLst/>
          </a:prstGeom>
          <a:noFill/>
          <a:ln w="9525">
            <a:noFill/>
            <a:miter lim="800000"/>
            <a:headEnd/>
            <a:tailEnd/>
          </a:ln>
        </p:spPr>
      </p:pic>
      <p:pic>
        <p:nvPicPr>
          <p:cNvPr id="6" name="5 Imagen" descr="look.com.ua-63163.jpg"/>
          <p:cNvPicPr>
            <a:picLocks noChangeAspect="1"/>
          </p:cNvPicPr>
          <p:nvPr/>
        </p:nvPicPr>
        <p:blipFill>
          <a:blip r:embed="rId2"/>
          <a:srcRect/>
          <a:stretch>
            <a:fillRect/>
          </a:stretch>
        </p:blipFill>
        <p:spPr bwMode="auto">
          <a:xfrm>
            <a:off x="0" y="-693738"/>
            <a:ext cx="4175125" cy="6408738"/>
          </a:xfrm>
          <a:prstGeom prst="rect">
            <a:avLst/>
          </a:prstGeom>
          <a:noFill/>
          <a:ln w="9525">
            <a:noFill/>
            <a:miter lim="800000"/>
            <a:headEnd/>
            <a:tailEnd/>
          </a:ln>
        </p:spPr>
      </p:pic>
      <p:sp>
        <p:nvSpPr>
          <p:cNvPr id="7" name="6 Rectángulo"/>
          <p:cNvSpPr/>
          <p:nvPr/>
        </p:nvSpPr>
        <p:spPr>
          <a:xfrm>
            <a:off x="4211638" y="0"/>
            <a:ext cx="49323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356100" y="2136775"/>
            <a:ext cx="4464050" cy="156966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SARA NIÑA. A los dos años, posando con autoridad. Sara </a:t>
            </a:r>
            <a:r>
              <a:rPr lang="es-ES" sz="2400" b="1" dirty="0" smtClean="0">
                <a:effectLst>
                  <a:glow rad="101600">
                    <a:schemeClr val="accent2">
                      <a:satMod val="175000"/>
                      <a:alpha val="40000"/>
                    </a:schemeClr>
                  </a:glow>
                  <a:outerShdw blurRad="38100" dist="38100" dir="2700000" algn="tl">
                    <a:srgbClr val="000000">
                      <a:alpha val="43137"/>
                    </a:srgbClr>
                  </a:outerShdw>
                </a:effectLst>
              </a:rPr>
              <a:t>decía que de mayor </a:t>
            </a:r>
            <a:r>
              <a:rPr lang="es-ES" sz="2400" b="1" dirty="0">
                <a:effectLst>
                  <a:glow rad="101600">
                    <a:schemeClr val="accent2">
                      <a:satMod val="175000"/>
                      <a:alpha val="40000"/>
                    </a:schemeClr>
                  </a:glow>
                  <a:outerShdw blurRad="38100" dist="38100" dir="2700000" algn="tl">
                    <a:srgbClr val="000000">
                      <a:alpha val="43137"/>
                    </a:srgbClr>
                  </a:outerShdw>
                </a:effectLst>
              </a:rPr>
              <a:t>quería ser una estrella.</a:t>
            </a:r>
          </a:p>
        </p:txBody>
      </p:sp>
    </p:spTree>
  </p:cSld>
  <p:clrMapOvr>
    <a:masterClrMapping/>
  </p:clrMapOvr>
  <mc:AlternateContent xmlns:mc="http://schemas.openxmlformats.org/markup-compatibility/2006">
    <mc:Choice xmlns:p14="http://schemas.microsoft.com/office/powerpoint/2010/main" Requires="p14">
      <p:transition spd="slow" p14:dur="2000" advTm="15000">
        <p14:glitter pattern="hexagon"/>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2"/>
          <a:srcRect/>
          <a:stretch>
            <a:fillRect/>
          </a:stretch>
        </p:blipFill>
        <p:spPr bwMode="auto">
          <a:xfrm>
            <a:off x="2195513" y="-311150"/>
            <a:ext cx="4752975" cy="6026150"/>
          </a:xfrm>
          <a:prstGeom prst="rect">
            <a:avLst/>
          </a:prstGeom>
          <a:noFill/>
          <a:ln w="9525">
            <a:noFill/>
            <a:miter lim="800000"/>
            <a:headEnd/>
            <a:tailEnd/>
          </a:ln>
        </p:spPr>
      </p:pic>
      <p:pic>
        <p:nvPicPr>
          <p:cNvPr id="5" name="4 Imagen" descr="0(1).jpeg"/>
          <p:cNvPicPr>
            <a:picLocks noChangeAspect="1"/>
          </p:cNvPicPr>
          <p:nvPr/>
        </p:nvPicPr>
        <p:blipFill>
          <a:blip r:embed="rId2"/>
          <a:srcRect/>
          <a:stretch>
            <a:fillRect/>
          </a:stretch>
        </p:blipFill>
        <p:spPr bwMode="auto">
          <a:xfrm>
            <a:off x="2195513" y="-311150"/>
            <a:ext cx="4752975" cy="6026150"/>
          </a:xfrm>
          <a:prstGeom prst="rect">
            <a:avLst/>
          </a:prstGeom>
          <a:noFill/>
          <a:ln w="9525">
            <a:noFill/>
            <a:miter lim="800000"/>
            <a:headEnd/>
            <a:tailEnd/>
          </a:ln>
        </p:spPr>
      </p:pic>
      <p:pic>
        <p:nvPicPr>
          <p:cNvPr id="6" name="5 Imagen" descr="0(1).jpeg"/>
          <p:cNvPicPr>
            <a:picLocks noChangeAspect="1"/>
          </p:cNvPicPr>
          <p:nvPr/>
        </p:nvPicPr>
        <p:blipFill>
          <a:blip r:embed="rId2"/>
          <a:srcRect/>
          <a:stretch>
            <a:fillRect/>
          </a:stretch>
        </p:blipFill>
        <p:spPr bwMode="auto">
          <a:xfrm>
            <a:off x="2195513" y="-311150"/>
            <a:ext cx="4752975" cy="6026150"/>
          </a:xfrm>
          <a:prstGeom prst="rect">
            <a:avLst/>
          </a:prstGeom>
          <a:noFill/>
          <a:ln w="9525">
            <a:noFill/>
            <a:miter lim="800000"/>
            <a:headEnd/>
            <a:tailEnd/>
          </a:ln>
        </p:spPr>
      </p:pic>
      <p:pic>
        <p:nvPicPr>
          <p:cNvPr id="9221" name="6 Imagen" descr="51.jpg"/>
          <p:cNvPicPr>
            <a:picLocks noChangeAspect="1"/>
          </p:cNvPicPr>
          <p:nvPr/>
        </p:nvPicPr>
        <p:blipFill>
          <a:blip r:embed="rId3"/>
          <a:srcRect/>
          <a:stretch>
            <a:fillRect/>
          </a:stretch>
        </p:blipFill>
        <p:spPr bwMode="auto">
          <a:xfrm>
            <a:off x="0" y="0"/>
            <a:ext cx="2195513" cy="5715000"/>
          </a:xfrm>
          <a:prstGeom prst="rect">
            <a:avLst/>
          </a:prstGeom>
          <a:noFill/>
          <a:ln w="9525">
            <a:noFill/>
            <a:miter lim="800000"/>
            <a:headEnd/>
            <a:tailEnd/>
          </a:ln>
        </p:spPr>
      </p:pic>
      <p:pic>
        <p:nvPicPr>
          <p:cNvPr id="9222" name="7 Imagen" descr="51.jpg"/>
          <p:cNvPicPr>
            <a:picLocks noChangeAspect="1"/>
          </p:cNvPicPr>
          <p:nvPr/>
        </p:nvPicPr>
        <p:blipFill>
          <a:blip r:embed="rId3"/>
          <a:srcRect/>
          <a:stretch>
            <a:fillRect/>
          </a:stretch>
        </p:blipFill>
        <p:spPr bwMode="auto">
          <a:xfrm>
            <a:off x="6948488" y="0"/>
            <a:ext cx="2195512" cy="5715000"/>
          </a:xfrm>
          <a:prstGeom prst="rect">
            <a:avLst/>
          </a:prstGeom>
          <a:noFill/>
          <a:ln w="9525">
            <a:noFill/>
            <a:miter lim="800000"/>
            <a:headEnd/>
            <a:tailEnd/>
          </a:ln>
        </p:spPr>
      </p:pic>
      <p:sp>
        <p:nvSpPr>
          <p:cNvPr id="11" name="10 CuadroTexto"/>
          <p:cNvSpPr txBox="1"/>
          <p:nvPr/>
        </p:nvSpPr>
        <p:spPr>
          <a:xfrm>
            <a:off x="1116013" y="4370388"/>
            <a:ext cx="61928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su adolescencia, tuvo agridulces recuerdos de sus orígenes, rememoraba con cariño aquellas mañanas en las que visitaba a sus tías y jugaba a ser actriz con sus primas.</a:t>
            </a:r>
          </a:p>
        </p:txBody>
      </p:sp>
    </p:spTree>
  </p:cSld>
  <p:clrMapOvr>
    <a:masterClrMapping/>
  </p:clrMapOvr>
  <mc:AlternateContent xmlns:mc="http://schemas.openxmlformats.org/markup-compatibility/2006">
    <mc:Choice xmlns:p14="http://schemas.microsoft.com/office/powerpoint/2010/main" Requires="p14">
      <p:transition spd="slow" p14:dur="2000" advTm="22000">
        <p14:ripp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1"/>
                                          </p:val>
                                        </p:tav>
                                        <p:tav tm="100000">
                                          <p:val>
                                            <p:strVal val="#ppt_x"/>
                                          </p:val>
                                        </p:tav>
                                      </p:tavLst>
                                    </p:anim>
                                    <p:anim calcmode="lin" valueType="num">
                                      <p:cBhvr>
                                        <p:cTn id="3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a:srcRect/>
          <a:stretch>
            <a:fillRect/>
          </a:stretch>
        </p:blipFill>
        <p:spPr bwMode="auto">
          <a:xfrm>
            <a:off x="0" y="0"/>
            <a:ext cx="4752975" cy="6086475"/>
          </a:xfrm>
          <a:prstGeom prst="rect">
            <a:avLst/>
          </a:prstGeom>
          <a:noFill/>
          <a:ln w="9525">
            <a:noFill/>
            <a:miter lim="800000"/>
            <a:headEnd/>
            <a:tailEnd/>
          </a:ln>
        </p:spPr>
      </p:pic>
      <p:pic>
        <p:nvPicPr>
          <p:cNvPr id="5" name="4 Imagen" descr="0(14).jpg"/>
          <p:cNvPicPr>
            <a:picLocks noChangeAspect="1"/>
          </p:cNvPicPr>
          <p:nvPr/>
        </p:nvPicPr>
        <p:blipFill>
          <a:blip r:embed="rId2"/>
          <a:srcRect/>
          <a:stretch>
            <a:fillRect/>
          </a:stretch>
        </p:blipFill>
        <p:spPr bwMode="auto">
          <a:xfrm>
            <a:off x="0" y="0"/>
            <a:ext cx="4752975" cy="6097588"/>
          </a:xfrm>
          <a:prstGeom prst="rect">
            <a:avLst/>
          </a:prstGeom>
          <a:noFill/>
          <a:ln w="9525">
            <a:noFill/>
            <a:miter lim="800000"/>
            <a:headEnd/>
            <a:tailEnd/>
          </a:ln>
        </p:spPr>
      </p:pic>
      <p:sp>
        <p:nvSpPr>
          <p:cNvPr id="6" name="5 Rectángulo"/>
          <p:cNvSpPr/>
          <p:nvPr/>
        </p:nvSpPr>
        <p:spPr>
          <a:xfrm>
            <a:off x="4787900" y="0"/>
            <a:ext cx="43561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787900" y="1562100"/>
            <a:ext cx="4213225" cy="3046413"/>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Ya instalada junto a su familia en la localidad alicantina de Orihuela, y cuando apenas tenía 13 años, varios productores pusieron sus ojos en ella mientras cantaba una saeta a la imagen del Cristo.</a:t>
            </a:r>
          </a:p>
        </p:txBody>
      </p:sp>
    </p:spTree>
  </p:cSld>
  <p:clrMapOvr>
    <a:masterClrMapping/>
  </p:clrMapOvr>
  <mc:AlternateContent xmlns:mc="http://schemas.openxmlformats.org/markup-compatibility/2006">
    <mc:Choice xmlns:p14="http://schemas.microsoft.com/office/powerpoint/2010/main" Requires="p14">
      <p:transition spd="slow" p14:dur="2000" advTm="24000">
        <p14:ripple dir="r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a:srcRect/>
          <a:stretch>
            <a:fillRect/>
          </a:stretch>
        </p:blipFill>
        <p:spPr bwMode="auto">
          <a:xfrm>
            <a:off x="4751388" y="0"/>
            <a:ext cx="4392612" cy="5715000"/>
          </a:xfrm>
          <a:prstGeom prst="rect">
            <a:avLst/>
          </a:prstGeom>
          <a:noFill/>
          <a:ln w="9525">
            <a:noFill/>
            <a:miter lim="800000"/>
            <a:headEnd/>
            <a:tailEnd/>
          </a:ln>
        </p:spPr>
      </p:pic>
      <p:pic>
        <p:nvPicPr>
          <p:cNvPr id="6" name="5 Imagen" descr="0(18).jpg"/>
          <p:cNvPicPr>
            <a:picLocks noChangeAspect="1"/>
          </p:cNvPicPr>
          <p:nvPr/>
        </p:nvPicPr>
        <p:blipFill>
          <a:blip r:embed="rId2"/>
          <a:srcRect/>
          <a:stretch>
            <a:fillRect/>
          </a:stretch>
        </p:blipFill>
        <p:spPr bwMode="auto">
          <a:xfrm>
            <a:off x="4751388" y="0"/>
            <a:ext cx="4392612" cy="5715000"/>
          </a:xfrm>
          <a:prstGeom prst="rect">
            <a:avLst/>
          </a:prstGeom>
          <a:noFill/>
          <a:ln w="9525">
            <a:noFill/>
            <a:miter lim="800000"/>
            <a:headEnd/>
            <a:tailEnd/>
          </a:ln>
        </p:spPr>
      </p:pic>
      <p:pic>
        <p:nvPicPr>
          <p:cNvPr id="7" name="6 Imagen" descr="0(18).jpg"/>
          <p:cNvPicPr>
            <a:picLocks noChangeAspect="1"/>
          </p:cNvPicPr>
          <p:nvPr/>
        </p:nvPicPr>
        <p:blipFill>
          <a:blip r:embed="rId2"/>
          <a:srcRect/>
          <a:stretch>
            <a:fillRect/>
          </a:stretch>
        </p:blipFill>
        <p:spPr bwMode="auto">
          <a:xfrm>
            <a:off x="4751388" y="0"/>
            <a:ext cx="4392612" cy="5715000"/>
          </a:xfrm>
          <a:prstGeom prst="rect">
            <a:avLst/>
          </a:prstGeom>
          <a:noFill/>
          <a:ln w="9525">
            <a:noFill/>
            <a:miter lim="800000"/>
            <a:headEnd/>
            <a:tailEnd/>
          </a:ln>
        </p:spPr>
      </p:pic>
      <p:sp>
        <p:nvSpPr>
          <p:cNvPr id="8" name="7 Rectángulo"/>
          <p:cNvSpPr/>
          <p:nvPr/>
        </p:nvSpPr>
        <p:spPr>
          <a:xfrm>
            <a:off x="0" y="0"/>
            <a:ext cx="47164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95288" y="1273175"/>
            <a:ext cx="4032250" cy="4154488"/>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En 1942, la futura actriz, con 14 años, se presentó a un concurso de jóvenes talentos que presentaba Bobby </a:t>
            </a:r>
            <a:r>
              <a:rPr lang="es-ES" sz="2400" b="1" dirty="0" err="1">
                <a:effectLst>
                  <a:glow rad="101600">
                    <a:schemeClr val="accent2">
                      <a:satMod val="175000"/>
                      <a:alpha val="40000"/>
                    </a:schemeClr>
                  </a:glow>
                  <a:outerShdw blurRad="38100" dist="38100" dir="2700000" algn="tl">
                    <a:srgbClr val="000000">
                      <a:alpha val="43137"/>
                    </a:srgbClr>
                  </a:outerShdw>
                </a:effectLst>
              </a:rPr>
              <a:t>Deglané</a:t>
            </a:r>
            <a:r>
              <a:rPr lang="es-ES" sz="2400" b="1" dirty="0">
                <a:effectLst>
                  <a:glow rad="101600">
                    <a:schemeClr val="accent2">
                      <a:satMod val="175000"/>
                      <a:alpha val="40000"/>
                    </a:schemeClr>
                  </a:glow>
                  <a:outerShdw blurRad="38100" dist="38100" dir="2700000" algn="tl">
                    <a:srgbClr val="000000">
                      <a:alpha val="43137"/>
                    </a:srgbClr>
                  </a:outerShdw>
                </a:effectLst>
              </a:rPr>
              <a:t>, popular locutor de la época, en el Parque del Retiro de Madrid. Al cantar un tema de Imperio Argentina, logró ganar el primer premio.</a:t>
            </a:r>
          </a:p>
        </p:txBody>
      </p:sp>
    </p:spTree>
  </p:cSld>
  <p:clrMapOvr>
    <a:masterClrMapping/>
  </p:clrMapOvr>
  <mc:AlternateContent xmlns:mc="http://schemas.openxmlformats.org/markup-compatibility/2006">
    <mc:Choice xmlns:p14="http://schemas.microsoft.com/office/powerpoint/2010/main" Requires="p14">
      <p:transition spd="slow" p14:dur="2000" advTm="28000">
        <p14:ripple dir="l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a:srcRect/>
          <a:stretch>
            <a:fillRect/>
          </a:stretch>
        </p:blipFill>
        <p:spPr bwMode="auto">
          <a:xfrm>
            <a:off x="0" y="0"/>
            <a:ext cx="4392613" cy="5715000"/>
          </a:xfrm>
          <a:prstGeom prst="rect">
            <a:avLst/>
          </a:prstGeom>
          <a:noFill/>
          <a:ln w="9525">
            <a:noFill/>
            <a:miter lim="800000"/>
            <a:headEnd/>
            <a:tailEnd/>
          </a:ln>
        </p:spPr>
      </p:pic>
      <p:pic>
        <p:nvPicPr>
          <p:cNvPr id="5" name="4 Imagen" descr="0(2).jpg"/>
          <p:cNvPicPr>
            <a:picLocks noChangeAspect="1"/>
          </p:cNvPicPr>
          <p:nvPr/>
        </p:nvPicPr>
        <p:blipFill>
          <a:blip r:embed="rId2"/>
          <a:srcRect/>
          <a:stretch>
            <a:fillRect/>
          </a:stretch>
        </p:blipFill>
        <p:spPr bwMode="auto">
          <a:xfrm>
            <a:off x="0" y="0"/>
            <a:ext cx="4392613" cy="5715000"/>
          </a:xfrm>
          <a:prstGeom prst="rect">
            <a:avLst/>
          </a:prstGeom>
          <a:noFill/>
          <a:ln w="9525">
            <a:noFill/>
            <a:miter lim="800000"/>
            <a:headEnd/>
            <a:tailEnd/>
          </a:ln>
        </p:spPr>
      </p:pic>
      <p:pic>
        <p:nvPicPr>
          <p:cNvPr id="6" name="5 Imagen" descr="0(2).jpg"/>
          <p:cNvPicPr>
            <a:picLocks noChangeAspect="1"/>
          </p:cNvPicPr>
          <p:nvPr/>
        </p:nvPicPr>
        <p:blipFill>
          <a:blip r:embed="rId2"/>
          <a:srcRect/>
          <a:stretch>
            <a:fillRect/>
          </a:stretch>
        </p:blipFill>
        <p:spPr bwMode="auto">
          <a:xfrm>
            <a:off x="0" y="0"/>
            <a:ext cx="4392613" cy="5715000"/>
          </a:xfrm>
          <a:prstGeom prst="rect">
            <a:avLst/>
          </a:prstGeom>
          <a:noFill/>
          <a:ln w="9525">
            <a:noFill/>
            <a:miter lim="800000"/>
            <a:headEnd/>
            <a:tailEnd/>
          </a:ln>
        </p:spPr>
      </p:pic>
      <p:sp>
        <p:nvSpPr>
          <p:cNvPr id="7" name="6 Rectángulo"/>
          <p:cNvSpPr/>
          <p:nvPr/>
        </p:nvSpPr>
        <p:spPr>
          <a:xfrm>
            <a:off x="4427538" y="0"/>
            <a:ext cx="47164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500563" y="1920875"/>
            <a:ext cx="4392612" cy="2308225"/>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1F497D"/>
                  </a:outerShdw>
                </a:effectLst>
              </a:rPr>
              <a:t>Ya con el nombre de Sara Montiel, en 1944 protagoniza 'Empezó en boda', comedia en la que compartió protagonismo con Fernando Fernán Gómez.</a:t>
            </a:r>
            <a:endParaRPr lang="es-ES" sz="2400"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14:glitter dir="u" pattern="hexagon"/>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a:srcRect/>
          <a:stretch>
            <a:fillRect/>
          </a:stretch>
        </p:blipFill>
        <p:spPr bwMode="auto">
          <a:xfrm>
            <a:off x="0" y="4763"/>
            <a:ext cx="9144000" cy="5710237"/>
          </a:xfrm>
          <a:prstGeom prst="rect">
            <a:avLst/>
          </a:prstGeom>
          <a:noFill/>
          <a:ln w="9525">
            <a:noFill/>
            <a:miter lim="800000"/>
            <a:headEnd/>
            <a:tailEnd/>
          </a:ln>
        </p:spPr>
      </p:pic>
      <p:pic>
        <p:nvPicPr>
          <p:cNvPr id="5" name="4 Imagen" descr="0(6).jpg"/>
          <p:cNvPicPr>
            <a:picLocks noChangeAspect="1"/>
          </p:cNvPicPr>
          <p:nvPr/>
        </p:nvPicPr>
        <p:blipFill>
          <a:blip r:embed="rId2"/>
          <a:srcRect/>
          <a:stretch>
            <a:fillRect/>
          </a:stretch>
        </p:blipFill>
        <p:spPr bwMode="auto">
          <a:xfrm>
            <a:off x="0" y="0"/>
            <a:ext cx="9144000" cy="5710238"/>
          </a:xfrm>
          <a:prstGeom prst="rect">
            <a:avLst/>
          </a:prstGeom>
          <a:noFill/>
          <a:ln w="9525">
            <a:noFill/>
            <a:miter lim="800000"/>
            <a:headEnd/>
            <a:tailEnd/>
          </a:ln>
        </p:spPr>
      </p:pic>
      <p:pic>
        <p:nvPicPr>
          <p:cNvPr id="6" name="5 Imagen" descr="0(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288"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interpretación fue muy bien valorada y le permitió protagonizar un año después “Se le fue el novio”, dirigida por Julio Salvador y en la que volvió a compartir protagonismo con Fernando Fernán Gómez.</a:t>
            </a:r>
          </a:p>
        </p:txBody>
      </p:sp>
    </p:spTree>
  </p:cSld>
  <p:clrMapOvr>
    <a:masterClrMapping/>
  </p:clrMapOvr>
  <mc:AlternateContent xmlns:mc="http://schemas.openxmlformats.org/markup-compatibility/2006">
    <mc:Choice xmlns:p14="http://schemas.microsoft.com/office/powerpoint/2010/main" Requires="p14">
      <p:transition spd="slow" p14:dur="2000" advTm="24000">
        <p14:glitte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a:srcRect/>
          <a:stretch>
            <a:fillRect/>
          </a:stretch>
        </p:blipFill>
        <p:spPr bwMode="auto">
          <a:xfrm>
            <a:off x="0" y="3175"/>
            <a:ext cx="4464050" cy="5711825"/>
          </a:xfrm>
          <a:prstGeom prst="rect">
            <a:avLst/>
          </a:prstGeom>
          <a:noFill/>
          <a:ln w="9525">
            <a:noFill/>
            <a:miter lim="800000"/>
            <a:headEnd/>
            <a:tailEnd/>
          </a:ln>
        </p:spPr>
      </p:pic>
      <p:pic>
        <p:nvPicPr>
          <p:cNvPr id="5" name="4 Imagen" descr="0(10).jpg"/>
          <p:cNvPicPr>
            <a:picLocks noChangeAspect="1"/>
          </p:cNvPicPr>
          <p:nvPr/>
        </p:nvPicPr>
        <p:blipFill>
          <a:blip r:embed="rId2"/>
          <a:srcRect/>
          <a:stretch>
            <a:fillRect/>
          </a:stretch>
        </p:blipFill>
        <p:spPr bwMode="auto">
          <a:xfrm>
            <a:off x="0" y="0"/>
            <a:ext cx="4464050" cy="5715000"/>
          </a:xfrm>
          <a:prstGeom prst="rect">
            <a:avLst/>
          </a:prstGeom>
          <a:noFill/>
          <a:ln w="9525">
            <a:noFill/>
            <a:miter lim="800000"/>
            <a:headEnd/>
            <a:tailEnd/>
          </a:ln>
        </p:spPr>
      </p:pic>
      <p:pic>
        <p:nvPicPr>
          <p:cNvPr id="6" name="5 Imagen" descr="0(10).jpg"/>
          <p:cNvPicPr>
            <a:picLocks noChangeAspect="1"/>
          </p:cNvPicPr>
          <p:nvPr/>
        </p:nvPicPr>
        <p:blipFill>
          <a:blip r:embed="rId2"/>
          <a:srcRect/>
          <a:stretch>
            <a:fillRect/>
          </a:stretch>
        </p:blipFill>
        <p:spPr bwMode="auto">
          <a:xfrm>
            <a:off x="0" y="0"/>
            <a:ext cx="4464050" cy="5711825"/>
          </a:xfrm>
          <a:prstGeom prst="rect">
            <a:avLst/>
          </a:prstGeom>
          <a:noFill/>
          <a:ln w="9525">
            <a:noFill/>
            <a:miter lim="800000"/>
            <a:headEnd/>
            <a:tailEnd/>
          </a:ln>
        </p:spPr>
      </p:pic>
      <p:sp>
        <p:nvSpPr>
          <p:cNvPr id="7" name="6 Rectángulo"/>
          <p:cNvSpPr/>
          <p:nvPr/>
        </p:nvSpPr>
        <p:spPr>
          <a:xfrm>
            <a:off x="4500563" y="0"/>
            <a:ext cx="464343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43438" y="2136775"/>
            <a:ext cx="4249737" cy="2308225"/>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Sus padres no podían ni soñar con que la niña saliera de Campo de </a:t>
            </a:r>
            <a:r>
              <a:rPr lang="es-ES" sz="2400" b="1" dirty="0" err="1">
                <a:effectLst>
                  <a:glow rad="101600">
                    <a:schemeClr val="accent2">
                      <a:satMod val="175000"/>
                      <a:alpha val="40000"/>
                    </a:schemeClr>
                  </a:glow>
                  <a:outerShdw blurRad="38100" dist="38100" dir="2700000" algn="tl">
                    <a:srgbClr val="000000">
                      <a:alpha val="43137"/>
                    </a:srgbClr>
                  </a:outerShdw>
                </a:effectLst>
              </a:rPr>
              <a:t>Criptana</a:t>
            </a:r>
            <a:r>
              <a:rPr lang="es-ES" sz="2400" b="1" dirty="0">
                <a:effectLst>
                  <a:glow rad="101600">
                    <a:schemeClr val="accent2">
                      <a:satMod val="175000"/>
                      <a:alpha val="40000"/>
                    </a:schemeClr>
                  </a:glow>
                  <a:outerShdw blurRad="38100" dist="38100" dir="2700000" algn="tl">
                    <a:srgbClr val="000000">
                      <a:alpha val="43137"/>
                    </a:srgbClr>
                  </a:outerShdw>
                </a:effectLst>
              </a:rPr>
              <a:t>, y la reconocieran más allá de un océano que ni siquiera imaginaban.</a:t>
            </a:r>
          </a:p>
        </p:txBody>
      </p:sp>
    </p:spTree>
  </p:cSld>
  <p:clrMapOvr>
    <a:masterClrMapping/>
  </p:clrMapOvr>
  <mc:AlternateContent xmlns:mc="http://schemas.openxmlformats.org/markup-compatibility/2006">
    <mc:Choice xmlns:p14="http://schemas.microsoft.com/office/powerpoint/2010/main" Requires="p14">
      <p:transition spd="slow" p14:dur="2000" advTm="19000">
        <p14:doors dir="vert"/>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a:srcRect/>
          <a:stretch>
            <a:fillRect/>
          </a:stretch>
        </p:blipFill>
        <p:spPr bwMode="auto">
          <a:xfrm>
            <a:off x="4537075" y="0"/>
            <a:ext cx="4606925" cy="5715000"/>
          </a:xfrm>
          <a:prstGeom prst="rect">
            <a:avLst/>
          </a:prstGeom>
          <a:solidFill>
            <a:schemeClr val="bg1"/>
          </a:solidFill>
          <a:ln w="9525">
            <a:noFill/>
            <a:miter lim="800000"/>
            <a:headEnd/>
            <a:tailEnd/>
          </a:ln>
        </p:spPr>
      </p:pic>
      <p:pic>
        <p:nvPicPr>
          <p:cNvPr id="5" name="4 Imagen" descr="0(17).jpg"/>
          <p:cNvPicPr>
            <a:picLocks noChangeAspect="1"/>
          </p:cNvPicPr>
          <p:nvPr/>
        </p:nvPicPr>
        <p:blipFill>
          <a:blip r:embed="rId2"/>
          <a:srcRect/>
          <a:stretch>
            <a:fillRect/>
          </a:stretch>
        </p:blipFill>
        <p:spPr bwMode="auto">
          <a:xfrm>
            <a:off x="4537075" y="0"/>
            <a:ext cx="4606925" cy="5715000"/>
          </a:xfrm>
          <a:prstGeom prst="rect">
            <a:avLst/>
          </a:prstGeom>
          <a:noFill/>
          <a:ln w="9525">
            <a:noFill/>
            <a:miter lim="800000"/>
            <a:headEnd/>
            <a:tailEnd/>
          </a:ln>
        </p:spPr>
      </p:pic>
      <p:pic>
        <p:nvPicPr>
          <p:cNvPr id="6" name="5 Imagen" descr="0(17).jpg"/>
          <p:cNvPicPr>
            <a:picLocks noChangeAspect="1"/>
          </p:cNvPicPr>
          <p:nvPr/>
        </p:nvPicPr>
        <p:blipFill>
          <a:blip r:embed="rId2"/>
          <a:srcRect/>
          <a:stretch>
            <a:fillRect/>
          </a:stretch>
        </p:blipFill>
        <p:spPr bwMode="auto">
          <a:xfrm>
            <a:off x="4537075" y="0"/>
            <a:ext cx="4606925" cy="5715000"/>
          </a:xfrm>
          <a:prstGeom prst="rect">
            <a:avLst/>
          </a:prstGeom>
          <a:noFill/>
          <a:ln w="9525">
            <a:noFill/>
            <a:miter lim="800000"/>
            <a:headEnd/>
            <a:tailEnd/>
          </a:ln>
        </p:spPr>
      </p:pic>
      <p:sp>
        <p:nvSpPr>
          <p:cNvPr id="7" name="6 Rectángulo"/>
          <p:cNvSpPr/>
          <p:nvPr/>
        </p:nvSpPr>
        <p:spPr>
          <a:xfrm>
            <a:off x="0" y="0"/>
            <a:ext cx="45005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79388" y="985838"/>
            <a:ext cx="4248150" cy="4522787"/>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1F497D"/>
                  </a:outerShdw>
                </a:effectLst>
              </a:rPr>
              <a:t>Pero Sara Montiel, niña vivaz que no había quién callara, triunfó. Aquí y allende los mares. Ya famosa en España por su intervención junto a Aurora Bautista en la mítica “Locura de amor” de Juan de Orduña, no se amilanó ante el reto de ser Nina, entre Gary Cooper y </a:t>
            </a:r>
            <a:r>
              <a:rPr lang="es-ES" sz="2400" b="1" dirty="0" err="1">
                <a:effectLst>
                  <a:glow rad="101600">
                    <a:schemeClr val="accent2">
                      <a:satMod val="175000"/>
                      <a:alpha val="40000"/>
                    </a:schemeClr>
                  </a:glow>
                  <a:outerShdw blurRad="38100" dist="38100" dir="2700000" algn="tl">
                    <a:srgbClr val="1F497D"/>
                  </a:outerShdw>
                </a:effectLst>
              </a:rPr>
              <a:t>Burt</a:t>
            </a:r>
            <a:r>
              <a:rPr lang="es-ES" sz="2400" b="1" dirty="0">
                <a:effectLst>
                  <a:glow rad="101600">
                    <a:schemeClr val="accent2">
                      <a:satMod val="175000"/>
                      <a:alpha val="40000"/>
                    </a:schemeClr>
                  </a:glow>
                  <a:outerShdw blurRad="38100" dist="38100" dir="2700000" algn="tl">
                    <a:srgbClr val="1F497D"/>
                  </a:outerShdw>
                </a:effectLst>
              </a:rPr>
              <a:t> Lancaster en “Veracruz”.</a:t>
            </a:r>
          </a:p>
        </p:txBody>
      </p:sp>
    </p:spTree>
  </p:cSld>
  <p:clrMapOvr>
    <a:masterClrMapping/>
  </p:clrMapOvr>
  <mc:AlternateContent xmlns:mc="http://schemas.openxmlformats.org/markup-compatibility/2006">
    <mc:Choice xmlns:p14="http://schemas.microsoft.com/office/powerpoint/2010/main" Requires="p14">
      <p:transition spd="slow" p14:dur="200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a:srcRect/>
          <a:stretch>
            <a:fillRect/>
          </a:stretch>
        </p:blipFill>
        <p:spPr bwMode="auto">
          <a:xfrm>
            <a:off x="0" y="-527050"/>
            <a:ext cx="9144000" cy="6408738"/>
          </a:xfrm>
          <a:prstGeom prst="rect">
            <a:avLst/>
          </a:prstGeom>
          <a:noFill/>
          <a:ln w="9525">
            <a:noFill/>
            <a:miter lim="800000"/>
            <a:headEnd/>
            <a:tailEnd/>
          </a:ln>
        </p:spPr>
      </p:pic>
      <p:pic>
        <p:nvPicPr>
          <p:cNvPr id="6" name="5 Imagen" descr="0(30).jpg"/>
          <p:cNvPicPr>
            <a:picLocks noChangeAspect="1"/>
          </p:cNvPicPr>
          <p:nvPr/>
        </p:nvPicPr>
        <p:blipFill>
          <a:blip r:embed="rId2"/>
          <a:srcRect/>
          <a:stretch>
            <a:fillRect/>
          </a:stretch>
        </p:blipFill>
        <p:spPr bwMode="auto">
          <a:xfrm>
            <a:off x="0" y="-527050"/>
            <a:ext cx="9144000" cy="6408738"/>
          </a:xfrm>
          <a:prstGeom prst="rect">
            <a:avLst/>
          </a:prstGeom>
          <a:noFill/>
          <a:ln w="9525">
            <a:noFill/>
            <a:miter lim="800000"/>
            <a:headEnd/>
            <a:tailEnd/>
          </a:ln>
        </p:spPr>
      </p:pic>
      <p:sp>
        <p:nvSpPr>
          <p:cNvPr id="5" name="4 CuadroTexto"/>
          <p:cNvSpPr txBox="1"/>
          <p:nvPr/>
        </p:nvSpPr>
        <p:spPr>
          <a:xfrm>
            <a:off x="539750" y="4657725"/>
            <a:ext cx="83534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matrimonio con Anthony Mann, uno de los directores más reconocidos de los años 40, 50 y 60 en Hollywood, le permitió conocer al </a:t>
            </a:r>
            <a:r>
              <a:rPr lang="es-ES" b="1" dirty="0" err="1">
                <a:effectLst>
                  <a:glow rad="101600">
                    <a:schemeClr val="accent2">
                      <a:satMod val="175000"/>
                      <a:alpha val="40000"/>
                    </a:schemeClr>
                  </a:glow>
                  <a:outerShdw blurRad="38100" dist="38100" dir="2700000" algn="tl">
                    <a:srgbClr val="000000">
                      <a:alpha val="43137"/>
                    </a:srgbClr>
                  </a:outerShdw>
                </a:effectLst>
              </a:rPr>
              <a:t>star-system</a:t>
            </a:r>
            <a:r>
              <a:rPr lang="es-ES" b="1" dirty="0">
                <a:effectLst>
                  <a:glow rad="101600">
                    <a:schemeClr val="accent2">
                      <a:satMod val="175000"/>
                      <a:alpha val="40000"/>
                    </a:schemeClr>
                  </a:glow>
                  <a:outerShdw blurRad="38100" dist="38100" dir="2700000" algn="tl">
                    <a:srgbClr val="000000">
                      <a:alpha val="43137"/>
                    </a:srgbClr>
                  </a:outerShdw>
                </a:effectLst>
              </a:rPr>
              <a:t> hollywoodiense.</a:t>
            </a:r>
          </a:p>
        </p:txBody>
      </p:sp>
    </p:spTree>
  </p:cSld>
  <p:clrMapOvr>
    <a:masterClrMapping/>
  </p:clrMapOvr>
  <mc:AlternateContent xmlns:mc="http://schemas.openxmlformats.org/markup-compatibility/2006">
    <mc:Choice xmlns:p14="http://schemas.microsoft.com/office/powerpoint/2010/main" Requires="p14">
      <p:transition spd="slow" p14:dur="2000" advTm="21000">
        <p14:flip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strVal val="ppt_h"/>
                                          </p:val>
                                        </p:tav>
                                      </p:tavLst>
                                    </p:anim>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4" name="3 Imagen" descr="0(1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71500" y="4429125"/>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Entre las amistades del matrimonio estuvieron figuras como Greta Garbo, Ingrid Bergman (a la que Sara Montiel admiraba desde adolescente), Frank Sinatra, Kirk Douglas, Marlene </a:t>
            </a:r>
            <a:r>
              <a:rPr lang="es-ES" b="1" dirty="0" err="1">
                <a:effectLst>
                  <a:glow rad="101600">
                    <a:schemeClr val="accent2">
                      <a:satMod val="175000"/>
                      <a:alpha val="40000"/>
                    </a:schemeClr>
                  </a:glow>
                  <a:outerShdw blurRad="38100" dist="38100" dir="2700000" algn="tl">
                    <a:srgbClr val="000000">
                      <a:alpha val="43137"/>
                    </a:srgbClr>
                  </a:outerShdw>
                </a:effectLst>
              </a:rPr>
              <a:t>Dietrich</a:t>
            </a:r>
            <a:r>
              <a:rPr lang="es-ES" b="1" dirty="0">
                <a:effectLst>
                  <a:glow rad="101600">
                    <a:schemeClr val="accent2">
                      <a:satMod val="175000"/>
                      <a:alpha val="40000"/>
                    </a:schemeClr>
                  </a:glow>
                  <a:outerShdw blurRad="38100" dist="38100" dir="2700000" algn="tl">
                    <a:srgbClr val="000000">
                      <a:alpha val="43137"/>
                    </a:srgbClr>
                  </a:outerShdw>
                </a:effectLst>
              </a:rPr>
              <a:t> y Alfred </a:t>
            </a:r>
            <a:r>
              <a:rPr lang="es-ES" b="1" dirty="0" err="1">
                <a:effectLst>
                  <a:glow rad="101600">
                    <a:schemeClr val="accent2">
                      <a:satMod val="175000"/>
                      <a:alpha val="40000"/>
                    </a:schemeClr>
                  </a:glow>
                  <a:outerShdw blurRad="38100" dist="38100" dir="2700000" algn="tl">
                    <a:srgbClr val="000000">
                      <a:alpha val="43137"/>
                    </a:srgbClr>
                  </a:outerShdw>
                </a:effectLst>
              </a:rPr>
              <a:t>Hitchcock</a:t>
            </a:r>
            <a:r>
              <a:rPr lang="es-ES" b="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mc:Choice xmlns:p14="http://schemas.microsoft.com/office/powerpoint/2010/main" Requires="p14">
      <p:transition spd="slow" p14:dur="200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Scale>
                                      <p:cBhvr>
                                        <p:cTn id="11"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3000" decel="50000" fill="hold">
                                          <p:stCondLst>
                                            <p:cond delay="0"/>
                                          </p:stCondLst>
                                        </p:cTn>
                                        <p:tgtEl>
                                          <p:spTgt spid="4"/>
                                        </p:tgtEl>
                                        <p:attrNameLst>
                                          <p:attrName>ppt_x</p:attrName>
                                          <p:attrName>ppt_y</p:attrName>
                                        </p:attrNameLst>
                                      </p:cBhvr>
                                    </p:animMotion>
                                    <p:animEffect transition="in" filter="fade">
                                      <p:cBhvr>
                                        <p:cTn id="13" dur="3000"/>
                                        <p:tgtEl>
                                          <p:spTgt spid="4"/>
                                        </p:tgtEl>
                                      </p:cBhvr>
                                    </p:animEffect>
                                  </p:childTnLst>
                                </p:cTn>
                              </p:par>
                              <p:par>
                                <p:cTn id="14" presetID="16" presetClass="entr" presetSubtype="37"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3000"/>
                                        <p:tgtEl>
                                          <p:spTgt spid="5"/>
                                        </p:tgtEl>
                                      </p:cBhvr>
                                    </p:animEffect>
                                  </p:childTnLst>
                                </p:cTn>
                              </p:par>
                              <p:par>
                                <p:cTn id="17" presetID="4"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in)">
                                      <p:cBhvr>
                                        <p:cTn id="19" dur="3000"/>
                                        <p:tgtEl>
                                          <p:spTgt spid="5"/>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a:srcRect/>
          <a:stretch>
            <a:fillRect/>
          </a:stretch>
        </p:blipFill>
        <p:spPr bwMode="auto">
          <a:xfrm>
            <a:off x="0" y="-238125"/>
            <a:ext cx="9144000" cy="5953125"/>
          </a:xfrm>
          <a:prstGeom prst="rect">
            <a:avLst/>
          </a:prstGeom>
          <a:noFill/>
          <a:ln w="9525">
            <a:noFill/>
            <a:miter lim="800000"/>
            <a:headEnd/>
            <a:tailEnd/>
          </a:ln>
        </p:spPr>
      </p:pic>
      <p:pic>
        <p:nvPicPr>
          <p:cNvPr id="5" name="4 Imagen" descr="0(50).jpg"/>
          <p:cNvPicPr>
            <a:picLocks noChangeAspect="1"/>
          </p:cNvPicPr>
          <p:nvPr/>
        </p:nvPicPr>
        <p:blipFill>
          <a:blip r:embed="rId2"/>
          <a:srcRect/>
          <a:stretch>
            <a:fillRect/>
          </a:stretch>
        </p:blipFill>
        <p:spPr bwMode="auto">
          <a:xfrm>
            <a:off x="0" y="-238125"/>
            <a:ext cx="9144000" cy="5953125"/>
          </a:xfrm>
          <a:prstGeom prst="rect">
            <a:avLst/>
          </a:prstGeom>
          <a:noFill/>
          <a:ln w="9525">
            <a:noFill/>
            <a:miter lim="800000"/>
            <a:headEnd/>
            <a:tailEnd/>
          </a:ln>
        </p:spPr>
      </p:pic>
      <p:sp>
        <p:nvSpPr>
          <p:cNvPr id="6" name="5 CuadroTexto"/>
          <p:cNvSpPr txBox="1"/>
          <p:nvPr/>
        </p:nvSpPr>
        <p:spPr>
          <a:xfrm>
            <a:off x="539750" y="4370388"/>
            <a:ext cx="80645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suerte y la escapatoria estaba en México, donde se convirtió en una de las reinas del melodrama, este país sería su trampolín para impactar internacionalmente en Hollywood. Se casó con el maestro del western Anthony Mann, aunque había llegado sin saber inglés y sin padrinos. </a:t>
            </a:r>
          </a:p>
        </p:txBody>
      </p:sp>
    </p:spTree>
  </p:cSld>
  <p:clrMapOvr>
    <a:masterClrMapping/>
  </p:clrMapOvr>
  <mc:AlternateContent xmlns:mc="http://schemas.openxmlformats.org/markup-compatibility/2006">
    <mc:Choice xmlns:p14="http://schemas.microsoft.com/office/powerpoint/2010/main" Requires="p14">
      <p:transition spd="slow" p14:dur="2000" advTm="31000">
        <p14:prism/>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a:srcRect/>
          <a:stretch>
            <a:fillRect/>
          </a:stretch>
        </p:blipFill>
        <p:spPr bwMode="auto">
          <a:xfrm>
            <a:off x="0" y="-382588"/>
            <a:ext cx="9144000" cy="6264276"/>
          </a:xfrm>
          <a:prstGeom prst="rect">
            <a:avLst/>
          </a:prstGeom>
          <a:noFill/>
          <a:ln w="9525">
            <a:noFill/>
            <a:miter lim="800000"/>
            <a:headEnd/>
            <a:tailEnd/>
          </a:ln>
        </p:spPr>
      </p:pic>
      <p:pic>
        <p:nvPicPr>
          <p:cNvPr id="6" name="5 Imagen" descr="0(21).jpg"/>
          <p:cNvPicPr>
            <a:picLocks noChangeAspect="1"/>
          </p:cNvPicPr>
          <p:nvPr/>
        </p:nvPicPr>
        <p:blipFill>
          <a:blip r:embed="rId2"/>
          <a:srcRect/>
          <a:stretch>
            <a:fillRect/>
          </a:stretch>
        </p:blipFill>
        <p:spPr bwMode="auto">
          <a:xfrm>
            <a:off x="0" y="-382588"/>
            <a:ext cx="9144000" cy="6264276"/>
          </a:xfrm>
          <a:prstGeom prst="rect">
            <a:avLst/>
          </a:prstGeom>
          <a:noFill/>
          <a:ln w="9525">
            <a:noFill/>
            <a:miter lim="800000"/>
            <a:headEnd/>
            <a:tailEnd/>
          </a:ln>
        </p:spPr>
      </p:pic>
      <p:sp>
        <p:nvSpPr>
          <p:cNvPr id="5" name="4 CuadroTexto"/>
          <p:cNvSpPr txBox="1"/>
          <p:nvPr/>
        </p:nvSpPr>
        <p:spPr>
          <a:xfrm>
            <a:off x="900113" y="4791075"/>
            <a:ext cx="77771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Con sus rasgos raciales, deslumbró a Gary Cooper y </a:t>
            </a:r>
            <a:r>
              <a:rPr lang="es-ES" b="1" dirty="0" err="1">
                <a:effectLst>
                  <a:glow rad="101600">
                    <a:schemeClr val="accent2">
                      <a:satMod val="175000"/>
                      <a:alpha val="40000"/>
                    </a:schemeClr>
                  </a:glow>
                  <a:outerShdw blurRad="38100" dist="38100" dir="2700000" algn="tl">
                    <a:srgbClr val="1F497D"/>
                  </a:outerShdw>
                </a:effectLst>
              </a:rPr>
              <a:t>Burt</a:t>
            </a:r>
            <a:r>
              <a:rPr lang="es-ES" b="1" dirty="0">
                <a:effectLst>
                  <a:glow rad="101600">
                    <a:schemeClr val="accent2">
                      <a:satMod val="175000"/>
                      <a:alpha val="40000"/>
                    </a:schemeClr>
                  </a:glow>
                  <a:outerShdw blurRad="38100" dist="38100" dir="2700000" algn="tl">
                    <a:srgbClr val="1F497D"/>
                  </a:outerShdw>
                </a:effectLst>
              </a:rPr>
              <a:t> Lancaster en </a:t>
            </a:r>
            <a:r>
              <a:rPr lang="es-ES" b="1" i="1" dirty="0">
                <a:effectLst>
                  <a:glow rad="101600">
                    <a:schemeClr val="accent2">
                      <a:satMod val="175000"/>
                      <a:alpha val="40000"/>
                    </a:schemeClr>
                  </a:glow>
                  <a:outerShdw blurRad="38100" dist="38100" dir="2700000" algn="tl">
                    <a:srgbClr val="1F497D"/>
                  </a:outerShdw>
                </a:effectLst>
              </a:rPr>
              <a:t>Veracruz</a:t>
            </a:r>
            <a:r>
              <a:rPr lang="es-ES" b="1" dirty="0">
                <a:effectLst>
                  <a:glow rad="101600">
                    <a:schemeClr val="accent2">
                      <a:satMod val="175000"/>
                      <a:alpha val="40000"/>
                    </a:schemeClr>
                  </a:glow>
                  <a:outerShdw blurRad="38100" dist="38100" dir="2700000" algn="tl">
                    <a:srgbClr val="1F497D"/>
                  </a:outerShdw>
                </a:effectLst>
              </a:rPr>
              <a:t>, y conoció a Marlon Brando rodando junto a él, en </a:t>
            </a:r>
            <a:r>
              <a:rPr lang="es-ES" b="1" i="1" dirty="0">
                <a:effectLst>
                  <a:glow rad="101600">
                    <a:schemeClr val="accent2">
                      <a:satMod val="175000"/>
                      <a:alpha val="40000"/>
                    </a:schemeClr>
                  </a:glow>
                  <a:outerShdw blurRad="38100" dist="38100" dir="2700000" algn="tl">
                    <a:srgbClr val="1F497D"/>
                  </a:outerShdw>
                </a:effectLst>
              </a:rPr>
              <a:t>La ley del silencio</a:t>
            </a:r>
            <a:r>
              <a:rPr lang="es-ES" b="1" dirty="0">
                <a:effectLst>
                  <a:glow rad="101600">
                    <a:schemeClr val="accent2">
                      <a:satMod val="175000"/>
                      <a:alpha val="40000"/>
                    </a:schemeClr>
                  </a:glow>
                  <a:outerShdw blurRad="38100" dist="38100" dir="2700000" algn="tl">
                    <a:srgbClr val="1F497D"/>
                  </a:outerShdw>
                </a:effectLst>
              </a:rPr>
              <a:t>. </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a:srcRect/>
          <a:stretch>
            <a:fillRect/>
          </a:stretch>
        </p:blipFill>
        <p:spPr bwMode="auto">
          <a:xfrm>
            <a:off x="0" y="0"/>
            <a:ext cx="9144000" cy="5697538"/>
          </a:xfrm>
          <a:prstGeom prst="rect">
            <a:avLst/>
          </a:prstGeom>
          <a:noFill/>
          <a:ln w="9525">
            <a:noFill/>
            <a:miter lim="800000"/>
            <a:headEnd/>
            <a:tailEnd/>
          </a:ln>
        </p:spPr>
      </p:pic>
      <p:pic>
        <p:nvPicPr>
          <p:cNvPr id="5" name="4 Imagen" descr="0(19).jpg"/>
          <p:cNvPicPr>
            <a:picLocks noChangeAspect="1"/>
          </p:cNvPicPr>
          <p:nvPr/>
        </p:nvPicPr>
        <p:blipFill>
          <a:blip r:embed="rId2"/>
          <a:srcRect/>
          <a:stretch>
            <a:fillRect/>
          </a:stretch>
        </p:blipFill>
        <p:spPr bwMode="auto">
          <a:xfrm>
            <a:off x="0" y="0"/>
            <a:ext cx="9144000" cy="5697538"/>
          </a:xfrm>
          <a:prstGeom prst="rect">
            <a:avLst/>
          </a:prstGeom>
          <a:noFill/>
          <a:ln w="9525">
            <a:noFill/>
            <a:miter lim="800000"/>
            <a:headEnd/>
            <a:tailEnd/>
          </a:ln>
        </p:spPr>
      </p:pic>
      <p:sp>
        <p:nvSpPr>
          <p:cNvPr id="6" name="5 CuadroTexto"/>
          <p:cNvSpPr txBox="1"/>
          <p:nvPr/>
        </p:nvSpPr>
        <p:spPr>
          <a:xfrm>
            <a:off x="179388" y="4370388"/>
            <a:ext cx="87852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Su exuberante belleza le abrió muchas puertas, tantas que tras una de ellas se encontró a James </a:t>
            </a:r>
            <a:r>
              <a:rPr lang="es-ES" b="1" dirty="0" err="1">
                <a:effectLst>
                  <a:glow rad="101600">
                    <a:schemeClr val="accent2">
                      <a:satMod val="175000"/>
                      <a:alpha val="40000"/>
                    </a:schemeClr>
                  </a:glow>
                  <a:outerShdw blurRad="38100" dist="38100" dir="2700000" algn="tl">
                    <a:srgbClr val="1F497D"/>
                  </a:outerShdw>
                </a:effectLst>
              </a:rPr>
              <a:t>Dean</a:t>
            </a:r>
            <a:r>
              <a:rPr lang="es-ES" b="1" dirty="0">
                <a:effectLst>
                  <a:glow rad="101600">
                    <a:schemeClr val="accent2">
                      <a:satMod val="175000"/>
                      <a:alpha val="40000"/>
                    </a:schemeClr>
                  </a:glow>
                  <a:outerShdw blurRad="38100" dist="38100" dir="2700000" algn="tl">
                    <a:srgbClr val="1F497D"/>
                  </a:outerShdw>
                </a:effectLst>
              </a:rPr>
              <a:t> con el que fue fotografiada en una de las últimas apariciones públicas del actor antes de su fallecimiento en un accidente automovilístico. </a:t>
            </a:r>
          </a:p>
        </p:txBody>
      </p:sp>
    </p:spTree>
  </p:cSld>
  <p:clrMapOvr>
    <a:masterClrMapping/>
  </p:clrMapOvr>
  <mc:AlternateContent xmlns:mc="http://schemas.openxmlformats.org/markup-compatibility/2006">
    <mc:Choice xmlns:p14="http://schemas.microsoft.com/office/powerpoint/2010/main" Requires="p14">
      <p:transition spd="slow" p14:dur="2000" advTm="28000">
        <p14:flythrough/>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100000">
                                          <p:val>
                                            <p:fltVal val="0.5"/>
                                          </p:val>
                                        </p:tav>
                                      </p:tavLst>
                                    </p:anim>
                                    <p:anim calcmode="lin" valueType="num">
                                      <p:cBhvr>
                                        <p:cTn id="12" dur="3000"/>
                                        <p:tgtEl>
                                          <p:spTgt spid="5"/>
                                        </p:tgtEl>
                                        <p:attrNameLst>
                                          <p:attrName>ppt_y</p:attrName>
                                        </p:attrNameLst>
                                      </p:cBhvr>
                                      <p:tavLst>
                                        <p:tav tm="0">
                                          <p:val>
                                            <p:strVal val="ppt_y"/>
                                          </p:val>
                                        </p:tav>
                                        <p:tav tm="100000">
                                          <p:val>
                                            <p:fltVal val="0.5"/>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2"/>
          <a:srcRect/>
          <a:stretch>
            <a:fillRect/>
          </a:stretch>
        </p:blipFill>
        <p:spPr bwMode="auto">
          <a:xfrm>
            <a:off x="0" y="-238125"/>
            <a:ext cx="4356100" cy="5953125"/>
          </a:xfrm>
          <a:prstGeom prst="rect">
            <a:avLst/>
          </a:prstGeom>
          <a:noFill/>
          <a:ln w="9525">
            <a:noFill/>
            <a:miter lim="800000"/>
            <a:headEnd/>
            <a:tailEnd/>
          </a:ln>
        </p:spPr>
      </p:pic>
      <p:pic>
        <p:nvPicPr>
          <p:cNvPr id="5" name="4 Imagen" descr="0(39).jpg"/>
          <p:cNvPicPr>
            <a:picLocks noChangeAspect="1"/>
          </p:cNvPicPr>
          <p:nvPr/>
        </p:nvPicPr>
        <p:blipFill>
          <a:blip r:embed="rId2"/>
          <a:srcRect/>
          <a:stretch>
            <a:fillRect/>
          </a:stretch>
        </p:blipFill>
        <p:spPr bwMode="auto">
          <a:xfrm>
            <a:off x="0" y="-238125"/>
            <a:ext cx="4356100" cy="5953125"/>
          </a:xfrm>
          <a:prstGeom prst="rect">
            <a:avLst/>
          </a:prstGeom>
          <a:noFill/>
          <a:ln w="9525">
            <a:noFill/>
            <a:miter lim="800000"/>
            <a:headEnd/>
            <a:tailEnd/>
          </a:ln>
        </p:spPr>
      </p:pic>
      <p:sp>
        <p:nvSpPr>
          <p:cNvPr id="6" name="5 Rectángulo"/>
          <p:cNvSpPr/>
          <p:nvPr/>
        </p:nvSpPr>
        <p:spPr>
          <a:xfrm>
            <a:off x="4356100" y="0"/>
            <a:ext cx="47879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356100" y="985838"/>
            <a:ext cx="4537075" cy="4494212"/>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1F497D"/>
                  </a:outerShdw>
                </a:effectLst>
              </a:rPr>
              <a:t>Cuando la actriz rodaba “</a:t>
            </a:r>
            <a:r>
              <a:rPr lang="es-ES" sz="2200" b="1" dirty="0" err="1">
                <a:effectLst>
                  <a:glow rad="101600">
                    <a:schemeClr val="accent2">
                      <a:satMod val="175000"/>
                      <a:alpha val="40000"/>
                    </a:schemeClr>
                  </a:glow>
                  <a:outerShdw blurRad="38100" dist="38100" dir="2700000" algn="tl">
                    <a:srgbClr val="1F497D"/>
                  </a:outerShdw>
                </a:effectLst>
              </a:rPr>
              <a:t>Serenade</a:t>
            </a:r>
            <a:r>
              <a:rPr lang="es-ES" sz="2200" b="1" dirty="0">
                <a:effectLst>
                  <a:glow rad="101600">
                    <a:schemeClr val="accent2">
                      <a:satMod val="175000"/>
                      <a:alpha val="40000"/>
                    </a:schemeClr>
                  </a:glow>
                  <a:outerShdw blurRad="38100" dist="38100" dir="2700000" algn="tl">
                    <a:srgbClr val="1F497D"/>
                  </a:outerShdw>
                </a:effectLst>
              </a:rPr>
              <a:t>” en los estudios de la Warner </a:t>
            </a:r>
            <a:r>
              <a:rPr lang="es-ES" sz="2200" b="1" dirty="0" err="1">
                <a:effectLst>
                  <a:glow rad="101600">
                    <a:schemeClr val="accent2">
                      <a:satMod val="175000"/>
                      <a:alpha val="40000"/>
                    </a:schemeClr>
                  </a:glow>
                  <a:outerShdw blurRad="38100" dist="38100" dir="2700000" algn="tl">
                    <a:srgbClr val="1F497D"/>
                  </a:outerShdw>
                </a:effectLst>
              </a:rPr>
              <a:t>Bros</a:t>
            </a:r>
            <a:r>
              <a:rPr lang="es-ES" sz="2200" b="1" dirty="0">
                <a:effectLst>
                  <a:glow rad="101600">
                    <a:schemeClr val="accent2">
                      <a:satMod val="175000"/>
                      <a:alpha val="40000"/>
                    </a:schemeClr>
                  </a:glow>
                  <a:outerShdw blurRad="38100" dist="38100" dir="2700000" algn="tl">
                    <a:srgbClr val="1F497D"/>
                  </a:outerShdw>
                </a:effectLst>
              </a:rPr>
              <a:t>, en uno de los platós se estaba filmando “Gigante”, de George Stevens. En los descansos, Montiel coincidía con Elizabeth Taylor, James </a:t>
            </a:r>
            <a:r>
              <a:rPr lang="es-ES" sz="2200" b="1" dirty="0" err="1">
                <a:effectLst>
                  <a:glow rad="101600">
                    <a:schemeClr val="accent2">
                      <a:satMod val="175000"/>
                      <a:alpha val="40000"/>
                    </a:schemeClr>
                  </a:glow>
                  <a:outerShdw blurRad="38100" dist="38100" dir="2700000" algn="tl">
                    <a:srgbClr val="1F497D"/>
                  </a:outerShdw>
                </a:effectLst>
              </a:rPr>
              <a:t>Dean</a:t>
            </a:r>
            <a:r>
              <a:rPr lang="es-ES" sz="2200" b="1" dirty="0">
                <a:effectLst>
                  <a:glow rad="101600">
                    <a:schemeClr val="accent2">
                      <a:satMod val="175000"/>
                      <a:alpha val="40000"/>
                    </a:schemeClr>
                  </a:glow>
                  <a:outerShdw blurRad="38100" dist="38100" dir="2700000" algn="tl">
                    <a:srgbClr val="1F497D"/>
                  </a:outerShdw>
                </a:effectLst>
              </a:rPr>
              <a:t> y Rock Hudson. De hecho, una de las últimas fotografías del malogrado actor de 'Rebelde sin causa' fue con la actriz española. </a:t>
            </a:r>
          </a:p>
        </p:txBody>
      </p:sp>
    </p:spTree>
  </p:cSld>
  <p:clrMapOvr>
    <a:masterClrMapping/>
  </p:clrMapOvr>
  <mc:AlternateContent xmlns:mc="http://schemas.openxmlformats.org/markup-compatibility/2006">
    <mc:Choice xmlns:p14="http://schemas.microsoft.com/office/powerpoint/2010/main" Requires="p14">
      <p:transition spd="slow" p14:dur="2000" advTm="36000">
        <p14:shre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a:srcRect/>
          <a:stretch>
            <a:fillRect/>
          </a:stretch>
        </p:blipFill>
        <p:spPr bwMode="auto">
          <a:xfrm>
            <a:off x="4500563" y="0"/>
            <a:ext cx="4643437" cy="5715000"/>
          </a:xfrm>
          <a:prstGeom prst="rect">
            <a:avLst/>
          </a:prstGeom>
          <a:noFill/>
          <a:ln w="9525">
            <a:noFill/>
            <a:miter lim="800000"/>
            <a:headEnd/>
            <a:tailEnd/>
          </a:ln>
        </p:spPr>
      </p:pic>
      <p:pic>
        <p:nvPicPr>
          <p:cNvPr id="5" name="4 Imagen" descr="coast_paradise_tropical_sea_sky_sunshine_emerald_blue_beach_1600x1200.jpg"/>
          <p:cNvPicPr>
            <a:picLocks noChangeAspect="1"/>
          </p:cNvPicPr>
          <p:nvPr/>
        </p:nvPicPr>
        <p:blipFill>
          <a:blip r:embed="rId2"/>
          <a:srcRect/>
          <a:stretch>
            <a:fillRect/>
          </a:stretch>
        </p:blipFill>
        <p:spPr bwMode="auto">
          <a:xfrm>
            <a:off x="4500563" y="0"/>
            <a:ext cx="4643437" cy="5715000"/>
          </a:xfrm>
          <a:prstGeom prst="rect">
            <a:avLst/>
          </a:prstGeom>
          <a:noFill/>
          <a:ln w="9525">
            <a:noFill/>
            <a:miter lim="800000"/>
            <a:headEnd/>
            <a:tailEnd/>
          </a:ln>
        </p:spPr>
      </p:pic>
      <p:sp>
        <p:nvSpPr>
          <p:cNvPr id="6" name="5 Rectángulo"/>
          <p:cNvSpPr/>
          <p:nvPr/>
        </p:nvSpPr>
        <p:spPr>
          <a:xfrm>
            <a:off x="0" y="0"/>
            <a:ext cx="450056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79388" y="1704975"/>
            <a:ext cx="4176712" cy="34163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También conoció a </a:t>
            </a:r>
            <a:r>
              <a:rPr lang="es-ES" sz="2400" b="1" dirty="0" err="1">
                <a:effectLst>
                  <a:glow rad="101600">
                    <a:schemeClr val="accent2">
                      <a:satMod val="175000"/>
                      <a:alpha val="40000"/>
                    </a:schemeClr>
                  </a:glow>
                  <a:outerShdw blurRad="38100" dist="38100" dir="2700000" algn="tl">
                    <a:srgbClr val="000000">
                      <a:alpha val="43137"/>
                    </a:srgbClr>
                  </a:outerShdw>
                </a:effectLst>
              </a:rPr>
              <a:t>Marilyn</a:t>
            </a:r>
            <a:r>
              <a:rPr lang="es-ES" sz="2400" b="1" dirty="0">
                <a:effectLst>
                  <a:glow rad="101600">
                    <a:schemeClr val="accent2">
                      <a:satMod val="175000"/>
                      <a:alpha val="40000"/>
                    </a:schemeClr>
                  </a:glow>
                  <a:outerShdw blurRad="38100" dist="38100" dir="2700000" algn="tl">
                    <a:srgbClr val="000000">
                      <a:alpha val="43137"/>
                    </a:srgbClr>
                  </a:outerShdw>
                </a:effectLst>
              </a:rPr>
              <a:t> Monroe y su marido, Arthur Miller, cuando viajó con Anthony Mann a Nueva York para una posible adaptación de su obra 'Panorama desde el puente' que, finalmente, no llegó a rodarse.</a:t>
            </a:r>
          </a:p>
        </p:txBody>
      </p:sp>
    </p:spTree>
  </p:cSld>
  <p:clrMapOvr>
    <a:masterClrMapping/>
  </p:clrMapOvr>
  <mc:AlternateContent xmlns:mc="http://schemas.openxmlformats.org/markup-compatibility/2006">
    <mc:Choice xmlns:p14="http://schemas.microsoft.com/office/powerpoint/2010/main" Requires="p14">
      <p:transition spd="slow" p14:dur="200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a:srcRect/>
          <a:stretch>
            <a:fillRect/>
          </a:stretch>
        </p:blipFill>
        <p:spPr bwMode="auto">
          <a:xfrm>
            <a:off x="0" y="0"/>
            <a:ext cx="5435600" cy="5715000"/>
          </a:xfrm>
          <a:prstGeom prst="rect">
            <a:avLst/>
          </a:prstGeom>
          <a:noFill/>
          <a:ln w="9525">
            <a:noFill/>
            <a:miter lim="800000"/>
            <a:headEnd/>
            <a:tailEnd/>
          </a:ln>
        </p:spPr>
      </p:pic>
      <p:pic>
        <p:nvPicPr>
          <p:cNvPr id="5" name="4 Imagen" descr="0(22).jpg"/>
          <p:cNvPicPr>
            <a:picLocks noChangeAspect="1"/>
          </p:cNvPicPr>
          <p:nvPr/>
        </p:nvPicPr>
        <p:blipFill>
          <a:blip r:embed="rId2"/>
          <a:srcRect/>
          <a:stretch>
            <a:fillRect/>
          </a:stretch>
        </p:blipFill>
        <p:spPr bwMode="auto">
          <a:xfrm>
            <a:off x="0" y="0"/>
            <a:ext cx="5435600" cy="5715000"/>
          </a:xfrm>
          <a:prstGeom prst="rect">
            <a:avLst/>
          </a:prstGeom>
          <a:noFill/>
          <a:ln w="9525">
            <a:noFill/>
            <a:miter lim="800000"/>
            <a:headEnd/>
            <a:tailEnd/>
          </a:ln>
        </p:spPr>
      </p:pic>
      <p:pic>
        <p:nvPicPr>
          <p:cNvPr id="6" name="5 Imagen" descr="0(22).jpg"/>
          <p:cNvPicPr>
            <a:picLocks noChangeAspect="1"/>
          </p:cNvPicPr>
          <p:nvPr/>
        </p:nvPicPr>
        <p:blipFill>
          <a:blip r:embed="rId2"/>
          <a:srcRect/>
          <a:stretch>
            <a:fillRect/>
          </a:stretch>
        </p:blipFill>
        <p:spPr bwMode="auto">
          <a:xfrm>
            <a:off x="0" y="0"/>
            <a:ext cx="5435600" cy="5715000"/>
          </a:xfrm>
          <a:prstGeom prst="rect">
            <a:avLst/>
          </a:prstGeom>
          <a:noFill/>
          <a:ln w="9525">
            <a:noFill/>
            <a:miter lim="800000"/>
            <a:headEnd/>
            <a:tailEnd/>
          </a:ln>
        </p:spPr>
      </p:pic>
      <p:sp>
        <p:nvSpPr>
          <p:cNvPr id="7" name="6 Rectángulo"/>
          <p:cNvSpPr/>
          <p:nvPr/>
        </p:nvSpPr>
        <p:spPr>
          <a:xfrm>
            <a:off x="5435600" y="0"/>
            <a:ext cx="37084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508625" y="1849438"/>
            <a:ext cx="3455988" cy="2678112"/>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También trabó amistad con Bob Hope, Natalie Wood, </a:t>
            </a:r>
            <a:r>
              <a:rPr lang="es-ES" sz="2400" b="1" dirty="0" err="1">
                <a:effectLst>
                  <a:glow rad="101600">
                    <a:schemeClr val="accent2">
                      <a:satMod val="175000"/>
                      <a:alpha val="40000"/>
                    </a:schemeClr>
                  </a:glow>
                  <a:outerShdw blurRad="38100" dist="38100" dir="2700000" algn="tl">
                    <a:srgbClr val="000000">
                      <a:alpha val="43137"/>
                    </a:srgbClr>
                  </a:outerShdw>
                </a:effectLst>
              </a:rPr>
              <a:t>Billie</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sz="2400" b="1" dirty="0" err="1">
                <a:effectLst>
                  <a:glow rad="101600">
                    <a:schemeClr val="accent2">
                      <a:satMod val="175000"/>
                      <a:alpha val="40000"/>
                    </a:schemeClr>
                  </a:glow>
                  <a:outerShdw blurRad="38100" dist="38100" dir="2700000" algn="tl">
                    <a:srgbClr val="000000">
                      <a:alpha val="43137"/>
                    </a:srgbClr>
                  </a:outerShdw>
                </a:effectLst>
              </a:rPr>
              <a:t>Holiday</a:t>
            </a:r>
            <a:r>
              <a:rPr lang="es-ES" sz="2400" b="1" dirty="0">
                <a:effectLst>
                  <a:glow rad="101600">
                    <a:schemeClr val="accent2">
                      <a:satMod val="175000"/>
                      <a:alpha val="40000"/>
                    </a:schemeClr>
                  </a:glow>
                  <a:outerShdw blurRad="38100" dist="38100" dir="2700000" algn="tl">
                    <a:srgbClr val="000000">
                      <a:alpha val="43137"/>
                    </a:srgbClr>
                  </a:outerShdw>
                </a:effectLst>
              </a:rPr>
              <a:t> y Marlon Brando, a este último lo conoció mientras ella rodaba 'Veracruz'.</a:t>
            </a:r>
          </a:p>
        </p:txBody>
      </p:sp>
    </p:spTree>
  </p:cSld>
  <p:clrMapOvr>
    <a:masterClrMapping/>
  </p:clrMapOvr>
  <mc:AlternateContent xmlns:mc="http://schemas.openxmlformats.org/markup-compatibility/2006">
    <mc:Choice xmlns:p14="http://schemas.microsoft.com/office/powerpoint/2010/main" Requires="p14">
      <p:transition spd="slow" p14:dur="2000" advTm="20000">
        <p14:ferris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a:srcRect/>
          <a:stretch>
            <a:fillRect/>
          </a:stretch>
        </p:blipFill>
        <p:spPr bwMode="auto">
          <a:xfrm>
            <a:off x="3779838" y="0"/>
            <a:ext cx="5364162" cy="5715000"/>
          </a:xfrm>
          <a:prstGeom prst="rect">
            <a:avLst/>
          </a:prstGeom>
          <a:noFill/>
          <a:ln w="9525">
            <a:noFill/>
            <a:miter lim="800000"/>
            <a:headEnd/>
            <a:tailEnd/>
          </a:ln>
        </p:spPr>
      </p:pic>
      <p:pic>
        <p:nvPicPr>
          <p:cNvPr id="5" name="4 Imagen" descr="0(34).jpg"/>
          <p:cNvPicPr>
            <a:picLocks noChangeAspect="1"/>
          </p:cNvPicPr>
          <p:nvPr/>
        </p:nvPicPr>
        <p:blipFill>
          <a:blip r:embed="rId2"/>
          <a:srcRect/>
          <a:stretch>
            <a:fillRect/>
          </a:stretch>
        </p:blipFill>
        <p:spPr bwMode="auto">
          <a:xfrm>
            <a:off x="3779838" y="0"/>
            <a:ext cx="5364162" cy="5715000"/>
          </a:xfrm>
          <a:prstGeom prst="rect">
            <a:avLst/>
          </a:prstGeom>
          <a:noFill/>
          <a:ln w="9525">
            <a:noFill/>
            <a:miter lim="800000"/>
            <a:headEnd/>
            <a:tailEnd/>
          </a:ln>
        </p:spPr>
      </p:pic>
      <p:sp>
        <p:nvSpPr>
          <p:cNvPr id="6" name="5 Rectángulo"/>
          <p:cNvSpPr/>
          <p:nvPr/>
        </p:nvSpPr>
        <p:spPr>
          <a:xfrm>
            <a:off x="0" y="0"/>
            <a:ext cx="377983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79388" y="1849438"/>
            <a:ext cx="3529012" cy="2678112"/>
          </a:xfrm>
          <a:prstGeom prst="rect">
            <a:avLst/>
          </a:prstGeom>
          <a:noFill/>
        </p:spPr>
        <p:txBody>
          <a:bodyPr>
            <a:spAutoFit/>
          </a:bodyPr>
          <a:lstStyle/>
          <a:p>
            <a:pPr>
              <a:defRPr/>
            </a:pPr>
            <a:r>
              <a:rPr lang="es-ES" sz="2400" b="1" dirty="0" err="1">
                <a:effectLst>
                  <a:glow rad="101600">
                    <a:schemeClr val="accent2">
                      <a:satMod val="175000"/>
                      <a:alpha val="40000"/>
                    </a:schemeClr>
                  </a:glow>
                  <a:outerShdw blurRad="38100" dist="38100" dir="2700000" algn="tl">
                    <a:srgbClr val="1F497D"/>
                  </a:outerShdw>
                </a:effectLst>
              </a:rPr>
              <a:t>Ernest</a:t>
            </a:r>
            <a:r>
              <a:rPr lang="es-ES" sz="2400" b="1" dirty="0">
                <a:effectLst>
                  <a:glow rad="101600">
                    <a:schemeClr val="accent2">
                      <a:satMod val="175000"/>
                      <a:alpha val="40000"/>
                    </a:schemeClr>
                  </a:glow>
                  <a:outerShdw blurRad="38100" dist="38100" dir="2700000" algn="tl">
                    <a:srgbClr val="1F497D"/>
                  </a:outerShdw>
                </a:effectLst>
              </a:rPr>
              <a:t> Hemingway le enseñó a fumar puros; se casó con Anthony Mann; flirteó con Gary Cooper y acabó convirtiéndose en leyenda.</a:t>
            </a:r>
            <a:r>
              <a:rPr lang="es-ES" dirty="0">
                <a:effectLst>
                  <a:glow rad="101600">
                    <a:schemeClr val="accent2">
                      <a:satMod val="175000"/>
                      <a:alpha val="40000"/>
                    </a:schemeClr>
                  </a:glow>
                </a:effectLst>
              </a:rPr>
              <a:t> </a:t>
            </a:r>
          </a:p>
        </p:txBody>
      </p:sp>
    </p:spTree>
  </p:cSld>
  <p:clrMapOvr>
    <a:masterClrMapping/>
  </p:clrMapOvr>
  <mc:AlternateContent xmlns:mc="http://schemas.openxmlformats.org/markup-compatibility/2006">
    <mc:Choice xmlns:p14="http://schemas.microsoft.com/office/powerpoint/2010/main" Requires="p14">
      <p:transition spd="slow" p14:dur="2000" advTm="18000">
        <p14:ferris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a:srcRect/>
          <a:stretch>
            <a:fillRect/>
          </a:stretch>
        </p:blipFill>
        <p:spPr bwMode="auto">
          <a:xfrm>
            <a:off x="0" y="0"/>
            <a:ext cx="4679950" cy="5715000"/>
          </a:xfrm>
          <a:prstGeom prst="rect">
            <a:avLst/>
          </a:prstGeom>
          <a:noFill/>
          <a:ln w="9525">
            <a:noFill/>
            <a:miter lim="800000"/>
            <a:headEnd/>
            <a:tailEnd/>
          </a:ln>
        </p:spPr>
      </p:pic>
      <p:pic>
        <p:nvPicPr>
          <p:cNvPr id="5" name="4 Imagen" descr="0(49).jpg"/>
          <p:cNvPicPr>
            <a:picLocks noChangeAspect="1"/>
          </p:cNvPicPr>
          <p:nvPr/>
        </p:nvPicPr>
        <p:blipFill>
          <a:blip r:embed="rId2"/>
          <a:srcRect/>
          <a:stretch>
            <a:fillRect/>
          </a:stretch>
        </p:blipFill>
        <p:spPr bwMode="auto">
          <a:xfrm>
            <a:off x="0" y="0"/>
            <a:ext cx="4679950" cy="5715000"/>
          </a:xfrm>
          <a:prstGeom prst="rect">
            <a:avLst/>
          </a:prstGeom>
          <a:noFill/>
          <a:ln w="9525">
            <a:noFill/>
            <a:miter lim="800000"/>
            <a:headEnd/>
            <a:tailEnd/>
          </a:ln>
        </p:spPr>
      </p:pic>
      <p:sp>
        <p:nvSpPr>
          <p:cNvPr id="7" name="6 Rectángulo"/>
          <p:cNvSpPr/>
          <p:nvPr/>
        </p:nvSpPr>
        <p:spPr>
          <a:xfrm>
            <a:off x="4716463" y="0"/>
            <a:ext cx="442753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716463" y="1489075"/>
            <a:ext cx="4103687" cy="37846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Con el paso del tiempo,    Sara Montiel narró su vida en Hollywood envuelta en un halo entre realidad y ficción. No es de extrañar, ya que conoció a gran parte de las grandes estrellas de la época dorada del cine estadounidense.</a:t>
            </a:r>
          </a:p>
        </p:txBody>
      </p:sp>
    </p:spTree>
  </p:cSld>
  <p:clrMapOvr>
    <a:masterClrMapping/>
  </p:clrMapOvr>
  <mc:AlternateContent xmlns:mc="http://schemas.openxmlformats.org/markup-compatibility/2006">
    <mc:Choice xmlns:p14="http://schemas.microsoft.com/office/powerpoint/2010/main" Requires="p14">
      <p:transition spd="slow" p14:dur="2000" advTm="26000">
        <p14:ferris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0(20).jpg"/>
          <p:cNvPicPr>
            <a:picLocks noChangeAspect="1"/>
          </p:cNvPicPr>
          <p:nvPr/>
        </p:nvPicPr>
        <p:blipFill>
          <a:blip r:embed="rId2"/>
          <a:srcRect r="50000"/>
          <a:stretch>
            <a:fillRect/>
          </a:stretch>
        </p:blipFill>
        <p:spPr bwMode="auto">
          <a:xfrm>
            <a:off x="0" y="0"/>
            <a:ext cx="4572000" cy="5715000"/>
          </a:xfrm>
          <a:prstGeom prst="rect">
            <a:avLst/>
          </a:prstGeom>
          <a:noFill/>
          <a:ln w="9525">
            <a:noFill/>
            <a:miter lim="800000"/>
            <a:headEnd/>
            <a:tailEnd/>
          </a:ln>
        </p:spPr>
      </p:pic>
      <p:pic>
        <p:nvPicPr>
          <p:cNvPr id="6" name="5 Imagen" descr="0(20).jpg"/>
          <p:cNvPicPr>
            <a:picLocks noChangeAspect="1"/>
          </p:cNvPicPr>
          <p:nvPr/>
        </p:nvPicPr>
        <p:blipFill>
          <a:blip r:embed="rId2"/>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179388" y="4370388"/>
            <a:ext cx="87852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Convirtiéndose en la única actriz española en triunfar en tierra norteamericana durante muchos años. Solo la llegada de Antonio Banderas y después, la de Penélope Cruz y Javier  </a:t>
            </a:r>
            <a:r>
              <a:rPr lang="es-ES" b="1" dirty="0" err="1">
                <a:effectLst>
                  <a:glow rad="101600">
                    <a:schemeClr val="accent2">
                      <a:satMod val="175000"/>
                      <a:alpha val="40000"/>
                    </a:schemeClr>
                  </a:glow>
                  <a:outerShdw blurRad="38100" dist="38100" dir="2700000" algn="tl">
                    <a:srgbClr val="000000">
                      <a:alpha val="43137"/>
                    </a:srgbClr>
                  </a:outerShdw>
                </a:effectLst>
              </a:rPr>
              <a:t>Bardém</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smtClean="0">
                <a:effectLst>
                  <a:glow rad="101600">
                    <a:schemeClr val="accent2">
                      <a:satMod val="175000"/>
                      <a:alpha val="40000"/>
                    </a:schemeClr>
                  </a:glow>
                  <a:outerShdw blurRad="38100" dist="38100" dir="2700000" algn="tl">
                    <a:srgbClr val="000000">
                      <a:alpha val="43137"/>
                    </a:srgbClr>
                  </a:outerShdw>
                </a:effectLst>
              </a:rPr>
              <a:t>lograron </a:t>
            </a:r>
            <a:r>
              <a:rPr lang="es-ES" b="1" dirty="0">
                <a:effectLst>
                  <a:glow rad="101600">
                    <a:schemeClr val="accent2">
                      <a:satMod val="175000"/>
                      <a:alpha val="40000"/>
                    </a:schemeClr>
                  </a:glow>
                  <a:outerShdw blurRad="38100" dist="38100" dir="2700000" algn="tl">
                    <a:srgbClr val="000000">
                      <a:alpha val="43137"/>
                    </a:srgbClr>
                  </a:outerShdw>
                </a:effectLst>
              </a:rPr>
              <a:t>suplir tantos años de ausencia española en la Meca del Cine.</a:t>
            </a:r>
          </a:p>
        </p:txBody>
      </p:sp>
    </p:spTree>
  </p:cSld>
  <p:clrMapOvr>
    <a:masterClrMapping/>
  </p:clrMapOvr>
  <mc:AlternateContent xmlns:mc="http://schemas.openxmlformats.org/markup-compatibility/2006">
    <mc:Choice xmlns:p14="http://schemas.microsoft.com/office/powerpoint/2010/main" Requires="p14">
      <p:transition spd="slow" p14:dur="2000" advTm="29000">
        <p14:window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3"/>
          <a:srcRect/>
          <a:stretch>
            <a:fillRect/>
          </a:stretch>
        </p:blipFill>
        <p:spPr bwMode="auto">
          <a:xfrm>
            <a:off x="0" y="-311150"/>
            <a:ext cx="9144000" cy="6192838"/>
          </a:xfrm>
          <a:prstGeom prst="rect">
            <a:avLst/>
          </a:prstGeom>
          <a:noFill/>
          <a:ln w="9525">
            <a:noFill/>
            <a:miter lim="800000"/>
            <a:headEnd/>
            <a:tailEnd/>
          </a:ln>
        </p:spPr>
      </p:pic>
      <p:pic>
        <p:nvPicPr>
          <p:cNvPr id="5" name="4 Imagen" descr="bela paisagem_montanha.jpg"/>
          <p:cNvPicPr>
            <a:picLocks noChangeAspect="1"/>
          </p:cNvPicPr>
          <p:nvPr/>
        </p:nvPicPr>
        <p:blipFill>
          <a:blip r:embed="rId3"/>
          <a:srcRect/>
          <a:stretch>
            <a:fillRect/>
          </a:stretch>
        </p:blipFill>
        <p:spPr bwMode="auto">
          <a:xfrm>
            <a:off x="0" y="-311150"/>
            <a:ext cx="9144000" cy="6192838"/>
          </a:xfrm>
          <a:prstGeom prst="rect">
            <a:avLst/>
          </a:prstGeom>
          <a:noFill/>
          <a:ln w="9525">
            <a:noFill/>
            <a:miter lim="800000"/>
            <a:headEnd/>
            <a:tailEnd/>
          </a:ln>
        </p:spPr>
      </p:pic>
      <p:sp>
        <p:nvSpPr>
          <p:cNvPr id="6" name="5 CuadroTexto"/>
          <p:cNvSpPr txBox="1"/>
          <p:nvPr/>
        </p:nvSpPr>
        <p:spPr>
          <a:xfrm>
            <a:off x="468313" y="4514850"/>
            <a:ext cx="8207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Pocos nombres en el cine español evocan a un momento de ensoñación y fascinación como el de Sara Montiel, símbolo de otra era, una época dorada en la que ella fue la gran estrella.</a:t>
            </a:r>
          </a:p>
        </p:txBody>
      </p:sp>
    </p:spTree>
  </p:cSld>
  <p:clrMapOvr>
    <a:masterClrMapping/>
  </p:clrMapOvr>
  <mc:AlternateContent xmlns:mc="http://schemas.openxmlformats.org/markup-compatibility/2006">
    <mc:Choice xmlns:p14="http://schemas.microsoft.com/office/powerpoint/2010/main" Requires="p14">
      <p:transition spd="slow" p14:dur="2000" advTm="22000">
        <p14:window/>
        <p:sndAc>
          <p:stSnd loop="1">
            <p:snd r:embed="rId2" name="Variadas 2.wav"/>
          </p:stSnd>
        </p:sndAc>
      </p:transition>
    </mc:Choice>
    <mc:Fallback>
      <p:transition spd="slow" advTm="22000">
        <p:fade/>
        <p:sndAc>
          <p:stSnd loop="1">
            <p:snd r:embed="rId2" name="Variadas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ppt_x</p:attrName>
                                        </p:attrNameLst>
                                      </p:cBhvr>
                                      <p:tavLst>
                                        <p:tav tm="0">
                                          <p:val>
                                            <p:strVal val="ppt_x"/>
                                          </p:val>
                                        </p:tav>
                                        <p:tav tm="100000">
                                          <p:val>
                                            <p:fltVal val="0.5"/>
                                          </p:val>
                                        </p:tav>
                                      </p:tavLst>
                                    </p:anim>
                                    <p:anim calcmode="lin" valueType="num">
                                      <p:cBhvr>
                                        <p:cTn id="9" dur="3000"/>
                                        <p:tgtEl>
                                          <p:spTgt spid="5"/>
                                        </p:tgtEl>
                                        <p:attrNameLst>
                                          <p:attrName>ppt_y</p:attrName>
                                        </p:attrNameLst>
                                      </p:cBhvr>
                                      <p:tavLst>
                                        <p:tav tm="0">
                                          <p:val>
                                            <p:strVal val="ppt_y"/>
                                          </p:val>
                                        </p:tav>
                                        <p:tav tm="100000">
                                          <p:val>
                                            <p:fltVal val="0.5"/>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a:srcRect/>
          <a:stretch>
            <a:fillRect/>
          </a:stretch>
        </p:blipFill>
        <p:spPr bwMode="auto">
          <a:xfrm>
            <a:off x="0" y="-382588"/>
            <a:ext cx="9144000" cy="6408738"/>
          </a:xfrm>
          <a:prstGeom prst="rect">
            <a:avLst/>
          </a:prstGeom>
          <a:noFill/>
          <a:ln w="9525">
            <a:noFill/>
            <a:miter lim="800000"/>
            <a:headEnd/>
            <a:tailEnd/>
          </a:ln>
        </p:spPr>
      </p:pic>
      <p:pic>
        <p:nvPicPr>
          <p:cNvPr id="6" name="5 Imagen" descr="0(24).jpg"/>
          <p:cNvPicPr>
            <a:picLocks noChangeAspect="1"/>
          </p:cNvPicPr>
          <p:nvPr/>
        </p:nvPicPr>
        <p:blipFill>
          <a:blip r:embed="rId2"/>
          <a:srcRect/>
          <a:stretch>
            <a:fillRect/>
          </a:stretch>
        </p:blipFill>
        <p:spPr bwMode="auto">
          <a:xfrm>
            <a:off x="0" y="-382588"/>
            <a:ext cx="9144000" cy="6408738"/>
          </a:xfrm>
          <a:prstGeom prst="rect">
            <a:avLst/>
          </a:prstGeom>
          <a:noFill/>
          <a:ln w="9525">
            <a:noFill/>
            <a:miter lim="800000"/>
            <a:headEnd/>
            <a:tailEnd/>
          </a:ln>
        </p:spPr>
      </p:pic>
      <p:sp>
        <p:nvSpPr>
          <p:cNvPr id="5" name="4 CuadroTexto"/>
          <p:cNvSpPr txBox="1"/>
          <p:nvPr/>
        </p:nvSpPr>
        <p:spPr>
          <a:xfrm>
            <a:off x="1547813" y="4945063"/>
            <a:ext cx="626427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primera actriz española en triunfar en Hollywood, en conquistar y deslumbrar al público de todo el mundo.</a:t>
            </a:r>
          </a:p>
        </p:txBody>
      </p:sp>
    </p:spTree>
  </p:cSld>
  <p:clrMapOvr>
    <a:masterClrMapping/>
  </p:clrMapOvr>
  <mc:AlternateContent xmlns:mc="http://schemas.openxmlformats.org/markup-compatibility/2006">
    <mc:Choice xmlns:p14="http://schemas.microsoft.com/office/powerpoint/2010/main" Requires="p14">
      <p:transition spd="slow" p14:dur="2000" advTm="16000">
        <p14:prism isContent="1" isInverted="1"/>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ppt_x</p:attrName>
                                        </p:attrNameLst>
                                      </p:cBhvr>
                                      <p:tavLst>
                                        <p:tav tm="0">
                                          <p:val>
                                            <p:strVal val="ppt_x"/>
                                          </p:val>
                                        </p:tav>
                                        <p:tav tm="100000">
                                          <p:val>
                                            <p:fltVal val="0.5"/>
                                          </p:val>
                                        </p:tav>
                                      </p:tavLst>
                                    </p:anim>
                                    <p:anim calcmode="lin" valueType="num">
                                      <p:cBhvr>
                                        <p:cTn id="9" dur="3000"/>
                                        <p:tgtEl>
                                          <p:spTgt spid="6"/>
                                        </p:tgtEl>
                                        <p:attrNameLst>
                                          <p:attrName>ppt_y</p:attrName>
                                        </p:attrNameLst>
                                      </p:cBhvr>
                                      <p:tavLst>
                                        <p:tav tm="0">
                                          <p:val>
                                            <p:strVal val="ppt_y"/>
                                          </p:val>
                                        </p:tav>
                                        <p:tav tm="100000">
                                          <p:val>
                                            <p:fltVal val="0.5"/>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a:srcRect/>
          <a:stretch>
            <a:fillRect/>
          </a:stretch>
        </p:blipFill>
        <p:spPr bwMode="auto">
          <a:xfrm>
            <a:off x="0" y="0"/>
            <a:ext cx="4716463" cy="57150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a:srcRect/>
          <a:stretch>
            <a:fillRect/>
          </a:stretch>
        </p:blipFill>
        <p:spPr bwMode="auto">
          <a:xfrm>
            <a:off x="0" y="0"/>
            <a:ext cx="4716463" cy="5715000"/>
          </a:xfrm>
          <a:prstGeom prst="rect">
            <a:avLst/>
          </a:prstGeom>
          <a:noFill/>
          <a:ln w="9525">
            <a:noFill/>
            <a:miter lim="800000"/>
            <a:headEnd/>
            <a:tailEnd/>
          </a:ln>
        </p:spPr>
      </p:pic>
      <p:sp>
        <p:nvSpPr>
          <p:cNvPr id="6" name="5 Rectángulo"/>
          <p:cNvSpPr/>
          <p:nvPr/>
        </p:nvSpPr>
        <p:spPr>
          <a:xfrm>
            <a:off x="4716463" y="0"/>
            <a:ext cx="442753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787900" y="1562100"/>
            <a:ext cx="4105275" cy="34163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Su sensual figura, sus facciones elegantes, su mirada profunda de penetrantes ojos verdes recorrieron todo el mundo porque, mal que les pese a algunos, Sara Montiel llevó el cine español a otro nivel.</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6352-svetik.jpg"/>
          <p:cNvPicPr>
            <a:picLocks noChangeAspect="1"/>
          </p:cNvPicPr>
          <p:nvPr/>
        </p:nvPicPr>
        <p:blipFill>
          <a:blip r:embed="rId2"/>
          <a:srcRect/>
          <a:stretch>
            <a:fillRect/>
          </a:stretch>
        </p:blipFill>
        <p:spPr bwMode="auto">
          <a:xfrm>
            <a:off x="0" y="-382588"/>
            <a:ext cx="9144000" cy="6097588"/>
          </a:xfrm>
          <a:prstGeom prst="rect">
            <a:avLst/>
          </a:prstGeom>
          <a:noFill/>
          <a:ln w="9525">
            <a:noFill/>
            <a:miter lim="800000"/>
            <a:headEnd/>
            <a:tailEnd/>
          </a:ln>
        </p:spPr>
      </p:pic>
      <p:pic>
        <p:nvPicPr>
          <p:cNvPr id="5" name="4 Imagen" descr="326352-svetik.jpg"/>
          <p:cNvPicPr>
            <a:picLocks noChangeAspect="1"/>
          </p:cNvPicPr>
          <p:nvPr/>
        </p:nvPicPr>
        <p:blipFill>
          <a:blip r:embed="rId2"/>
          <a:srcRect/>
          <a:stretch>
            <a:fillRect/>
          </a:stretch>
        </p:blipFill>
        <p:spPr bwMode="auto">
          <a:xfrm>
            <a:off x="0" y="-382588"/>
            <a:ext cx="9144000" cy="6097588"/>
          </a:xfrm>
          <a:prstGeom prst="rect">
            <a:avLst/>
          </a:prstGeom>
          <a:noFill/>
          <a:ln w="9525">
            <a:noFill/>
            <a:miter lim="800000"/>
            <a:headEnd/>
            <a:tailEnd/>
          </a:ln>
        </p:spPr>
      </p:pic>
      <p:pic>
        <p:nvPicPr>
          <p:cNvPr id="6" name="5 Imagen" descr="326352-svetik.jpg"/>
          <p:cNvPicPr>
            <a:picLocks noChangeAspect="1"/>
          </p:cNvPicPr>
          <p:nvPr/>
        </p:nvPicPr>
        <p:blipFill>
          <a:blip r:embed="rId2"/>
          <a:srcRect/>
          <a:stretch>
            <a:fillRect/>
          </a:stretch>
        </p:blipFill>
        <p:spPr bwMode="auto">
          <a:xfrm>
            <a:off x="0" y="-382588"/>
            <a:ext cx="9144000" cy="6097588"/>
          </a:xfrm>
          <a:prstGeom prst="rect">
            <a:avLst/>
          </a:prstGeom>
          <a:noFill/>
          <a:ln w="9525">
            <a:noFill/>
            <a:miter lim="800000"/>
            <a:headEnd/>
            <a:tailEnd/>
          </a:ln>
        </p:spPr>
      </p:pic>
      <p:sp>
        <p:nvSpPr>
          <p:cNvPr id="7" name="6 CuadroTexto"/>
          <p:cNvSpPr txBox="1"/>
          <p:nvPr/>
        </p:nvSpPr>
        <p:spPr>
          <a:xfrm>
            <a:off x="395288" y="4873625"/>
            <a:ext cx="842486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Pero aunque en Los Ángeles los contratos se iban sucediendo, este no era el lugar de </a:t>
            </a:r>
            <a:r>
              <a:rPr lang="es-ES" b="1" dirty="0" err="1">
                <a:effectLst>
                  <a:glow rad="101600">
                    <a:schemeClr val="accent2">
                      <a:satMod val="175000"/>
                      <a:alpha val="40000"/>
                    </a:schemeClr>
                  </a:glow>
                  <a:outerShdw blurRad="38100" dist="38100" dir="2700000" algn="tl">
                    <a:srgbClr val="000000">
                      <a:alpha val="43137"/>
                    </a:srgbClr>
                  </a:outerShdw>
                </a:effectLst>
              </a:rPr>
              <a:t>Saritísima</a:t>
            </a:r>
            <a:r>
              <a:rPr lang="es-ES" b="1" dirty="0">
                <a:effectLst>
                  <a:glow rad="101600">
                    <a:schemeClr val="accent2">
                      <a:satMod val="175000"/>
                      <a:alpha val="40000"/>
                    </a:schemeClr>
                  </a:glow>
                  <a:outerShdw blurRad="38100" dist="38100" dir="2700000" algn="tl">
                    <a:srgbClr val="000000">
                      <a:alpha val="43137"/>
                    </a:srgbClr>
                  </a:outerShdw>
                </a:effectLst>
              </a:rPr>
              <a:t> y volvió a España, donde le esperaban nuevos éxitos.</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u"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a:srcRect/>
          <a:stretch>
            <a:fillRect/>
          </a:stretch>
        </p:blipFill>
        <p:spPr bwMode="auto">
          <a:xfrm>
            <a:off x="0" y="0"/>
            <a:ext cx="9144000" cy="4152900"/>
          </a:xfrm>
          <a:prstGeom prst="rect">
            <a:avLst/>
          </a:prstGeom>
          <a:noFill/>
          <a:ln w="9525">
            <a:noFill/>
            <a:miter lim="800000"/>
            <a:headEnd/>
            <a:tailEnd/>
          </a:ln>
        </p:spPr>
      </p:pic>
      <p:pic>
        <p:nvPicPr>
          <p:cNvPr id="5" name="4 Imagen" descr="0(16).jpg"/>
          <p:cNvPicPr>
            <a:picLocks noChangeAspect="1"/>
          </p:cNvPicPr>
          <p:nvPr/>
        </p:nvPicPr>
        <p:blipFill>
          <a:blip r:embed="rId2"/>
          <a:srcRect/>
          <a:stretch>
            <a:fillRect/>
          </a:stretch>
        </p:blipFill>
        <p:spPr bwMode="auto">
          <a:xfrm>
            <a:off x="0" y="0"/>
            <a:ext cx="9144000" cy="4152900"/>
          </a:xfrm>
          <a:prstGeom prst="rect">
            <a:avLst/>
          </a:prstGeom>
          <a:noFill/>
          <a:ln w="9525">
            <a:noFill/>
            <a:miter lim="800000"/>
            <a:headEnd/>
            <a:tailEnd/>
          </a:ln>
        </p:spPr>
      </p:pic>
      <p:pic>
        <p:nvPicPr>
          <p:cNvPr id="6" name="5 Imagen" descr="0(16).jpg"/>
          <p:cNvPicPr>
            <a:picLocks noChangeAspect="1"/>
          </p:cNvPicPr>
          <p:nvPr/>
        </p:nvPicPr>
        <p:blipFill>
          <a:blip r:embed="rId2"/>
          <a:srcRect/>
          <a:stretch>
            <a:fillRect/>
          </a:stretch>
        </p:blipFill>
        <p:spPr bwMode="auto">
          <a:xfrm>
            <a:off x="0" y="0"/>
            <a:ext cx="9144000" cy="4152900"/>
          </a:xfrm>
          <a:prstGeom prst="rect">
            <a:avLst/>
          </a:prstGeom>
          <a:noFill/>
          <a:ln w="9525">
            <a:noFill/>
            <a:miter lim="800000"/>
            <a:headEnd/>
            <a:tailEnd/>
          </a:ln>
        </p:spPr>
      </p:pic>
      <p:sp>
        <p:nvSpPr>
          <p:cNvPr id="8" name="7 CuadroTexto"/>
          <p:cNvSpPr txBox="1"/>
          <p:nvPr/>
        </p:nvSpPr>
        <p:spPr>
          <a:xfrm>
            <a:off x="395288" y="4081463"/>
            <a:ext cx="8353425"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Vivió en primera persona la época franquista, pero supo hacerse un hueco en la escena española, donde acabaría convirtiéndose en el primer icono sexual del país. La película de bajo presupuesto de Juan de Orduña, ”</a:t>
            </a:r>
            <a:r>
              <a:rPr lang="es-ES" b="1" i="1" dirty="0">
                <a:effectLst>
                  <a:glow rad="101600">
                    <a:schemeClr val="accent2">
                      <a:satMod val="175000"/>
                      <a:alpha val="40000"/>
                    </a:schemeClr>
                  </a:glow>
                  <a:outerShdw blurRad="38100" dist="38100" dir="2700000" algn="tl">
                    <a:srgbClr val="000000">
                      <a:alpha val="43137"/>
                    </a:srgbClr>
                  </a:outerShdw>
                </a:effectLst>
              </a:rPr>
              <a:t>El último cuplé”,</a:t>
            </a:r>
            <a:r>
              <a:rPr lang="es-ES" b="1" dirty="0">
                <a:effectLst>
                  <a:glow rad="101600">
                    <a:schemeClr val="accent2">
                      <a:satMod val="175000"/>
                      <a:alpha val="40000"/>
                    </a:schemeClr>
                  </a:glow>
                  <a:outerShdw blurRad="38100" dist="38100" dir="2700000" algn="tl">
                    <a:srgbClr val="000000">
                      <a:alpha val="43137"/>
                    </a:srgbClr>
                  </a:outerShdw>
                </a:effectLst>
              </a:rPr>
              <a:t> tendría parte de la culpa, pues fue en este filme, donde Montiel desplegó todos sus encantos.</a:t>
            </a:r>
          </a:p>
        </p:txBody>
      </p:sp>
    </p:spTree>
  </p:cSld>
  <p:clrMapOvr>
    <a:masterClrMapping/>
  </p:clrMapOvr>
  <mc:AlternateContent xmlns:mc="http://schemas.openxmlformats.org/markup-compatibility/2006">
    <mc:Choice xmlns:p14="http://schemas.microsoft.com/office/powerpoint/2010/main" Requires="p14">
      <p:transition spd="slow" p14:dur="1600" advTm="35000">
        <p14:prism dir="u" isContent="1" isInverted="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a:srcRect/>
          <a:stretch>
            <a:fillRect/>
          </a:stretch>
        </p:blipFill>
        <p:spPr bwMode="auto">
          <a:xfrm>
            <a:off x="0" y="-311150"/>
            <a:ext cx="9144000" cy="6553200"/>
          </a:xfrm>
          <a:prstGeom prst="rect">
            <a:avLst/>
          </a:prstGeom>
          <a:noFill/>
          <a:ln w="9525">
            <a:noFill/>
            <a:miter lim="800000"/>
            <a:headEnd/>
            <a:tailEnd/>
          </a:ln>
        </p:spPr>
      </p:pic>
      <p:pic>
        <p:nvPicPr>
          <p:cNvPr id="6" name="5 Imagen" descr="flower_lake_landscape_4000x2500_1600x1200.jpg"/>
          <p:cNvPicPr>
            <a:picLocks noChangeAspect="1"/>
          </p:cNvPicPr>
          <p:nvPr/>
        </p:nvPicPr>
        <p:blipFill>
          <a:blip r:embed="rId2"/>
          <a:srcRect/>
          <a:stretch>
            <a:fillRect/>
          </a:stretch>
        </p:blipFill>
        <p:spPr bwMode="auto">
          <a:xfrm>
            <a:off x="0" y="-311150"/>
            <a:ext cx="9144000" cy="6553200"/>
          </a:xfrm>
          <a:prstGeom prst="rect">
            <a:avLst/>
          </a:prstGeom>
          <a:noFill/>
          <a:ln w="9525">
            <a:noFill/>
            <a:miter lim="800000"/>
            <a:headEnd/>
            <a:tailEnd/>
          </a:ln>
        </p:spPr>
      </p:pic>
      <p:sp>
        <p:nvSpPr>
          <p:cNvPr id="5" name="4 CuadroTexto"/>
          <p:cNvSpPr txBox="1"/>
          <p:nvPr/>
        </p:nvSpPr>
        <p:spPr>
          <a:xfrm>
            <a:off x="179388" y="4945063"/>
            <a:ext cx="8713787"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película fue un auténtico éxito y Sara se convirtió en una de las actrices más taquilleras del mundo y por consiguiente en una de las mejores pagadas.</a:t>
            </a:r>
          </a:p>
        </p:txBody>
      </p:sp>
    </p:spTree>
  </p:cSld>
  <p:clrMapOvr>
    <a:masterClrMapping/>
  </p:clrMapOvr>
  <mc:AlternateContent xmlns:mc="http://schemas.openxmlformats.org/markup-compatibility/2006">
    <mc:Choice xmlns:p14="http://schemas.microsoft.com/office/powerpoint/2010/main" Requires="p14">
      <p:transition spd="slow" p14:dur="2000" advTm="20000">
        <p14:flythrough/>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0(2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0(2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850" y="43703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 este filme le siguieron, </a:t>
            </a:r>
            <a:r>
              <a:rPr lang="es-ES" b="1" i="1" dirty="0">
                <a:effectLst>
                  <a:glow rad="101600">
                    <a:schemeClr val="accent2">
                      <a:satMod val="175000"/>
                      <a:alpha val="40000"/>
                    </a:schemeClr>
                  </a:glow>
                  <a:outerShdw blurRad="38100" dist="38100" dir="2700000" algn="tl">
                    <a:srgbClr val="1F497D"/>
                  </a:outerShdw>
                </a:effectLst>
              </a:rPr>
              <a:t>La Violetera</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Carmen la de Ronda</a:t>
            </a:r>
            <a:r>
              <a:rPr lang="es-ES" b="1" dirty="0">
                <a:effectLst>
                  <a:glow rad="101600">
                    <a:schemeClr val="accent2">
                      <a:satMod val="175000"/>
                      <a:alpha val="40000"/>
                    </a:schemeClr>
                  </a:glow>
                  <a:outerShdw blurRad="38100" dist="38100" dir="2700000" algn="tl">
                    <a:srgbClr val="1F497D"/>
                  </a:outerShdw>
                </a:effectLst>
              </a:rPr>
              <a:t>,</a:t>
            </a:r>
            <a:r>
              <a:rPr lang="es-ES" b="1" i="1" dirty="0">
                <a:effectLst>
                  <a:glow rad="101600">
                    <a:schemeClr val="accent2">
                      <a:satMod val="175000"/>
                      <a:alpha val="40000"/>
                    </a:schemeClr>
                  </a:glow>
                  <a:outerShdw blurRad="38100" dist="38100" dir="2700000" algn="tl">
                    <a:srgbClr val="1F497D"/>
                  </a:outerShdw>
                </a:effectLst>
              </a:rPr>
              <a:t> Mi último tango,         Pecado de Amor</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La bella Lola</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La dama de Beirut</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La reina del </a:t>
            </a:r>
            <a:r>
              <a:rPr lang="es-ES" b="1" i="1" dirty="0" err="1">
                <a:effectLst>
                  <a:glow rad="101600">
                    <a:schemeClr val="accent2">
                      <a:satMod val="175000"/>
                      <a:alpha val="40000"/>
                    </a:schemeClr>
                  </a:glow>
                  <a:outerShdw blurRad="38100" dist="38100" dir="2700000" algn="tl">
                    <a:srgbClr val="1F497D"/>
                  </a:outerShdw>
                </a:effectLst>
              </a:rPr>
              <a:t>Chantecler</a:t>
            </a:r>
            <a:r>
              <a:rPr lang="es-ES" b="1" i="1" dirty="0">
                <a:effectLst>
                  <a:glow rad="101600">
                    <a:schemeClr val="accent2">
                      <a:satMod val="175000"/>
                      <a:alpha val="40000"/>
                    </a:schemeClr>
                  </a:glow>
                  <a:outerShdw blurRad="38100" dist="38100" dir="2700000" algn="tl">
                    <a:srgbClr val="1F497D"/>
                  </a:outerShdw>
                </a:effectLst>
              </a:rPr>
              <a:t>,             Noches de Casablanca</a:t>
            </a:r>
            <a:r>
              <a:rPr lang="es-ES" b="1" dirty="0">
                <a:effectLst>
                  <a:glow rad="101600">
                    <a:schemeClr val="accent2">
                      <a:satMod val="175000"/>
                      <a:alpha val="40000"/>
                    </a:schemeClr>
                  </a:glow>
                  <a:outerShdw blurRad="38100" dist="38100" dir="2700000" algn="tl">
                    <a:srgbClr val="1F497D"/>
                  </a:outerShdw>
                </a:effectLst>
              </a:rPr>
              <a:t>,</a:t>
            </a:r>
            <a:r>
              <a:rPr lang="es-ES" b="1" i="1" dirty="0">
                <a:effectLst>
                  <a:glow rad="101600">
                    <a:schemeClr val="accent2">
                      <a:satMod val="175000"/>
                      <a:alpha val="40000"/>
                    </a:schemeClr>
                  </a:glow>
                  <a:outerShdw blurRad="38100" dist="38100" dir="2700000" algn="tl">
                    <a:srgbClr val="1F497D"/>
                  </a:outerShdw>
                </a:effectLst>
              </a:rPr>
              <a:t> La mujer perdida</a:t>
            </a:r>
            <a:r>
              <a:rPr lang="es-ES" b="1" dirty="0">
                <a:effectLst>
                  <a:glow rad="101600">
                    <a:schemeClr val="accent2">
                      <a:satMod val="175000"/>
                      <a:alpha val="40000"/>
                    </a:schemeClr>
                  </a:glow>
                  <a:outerShdw blurRad="38100" dist="38100" dir="2700000" algn="tl">
                    <a:srgbClr val="1F497D"/>
                  </a:outerShdw>
                </a:effectLst>
              </a:rPr>
              <a:t>, </a:t>
            </a:r>
            <a:r>
              <a:rPr lang="es-ES" b="1" i="1" dirty="0">
                <a:effectLst>
                  <a:glow rad="101600">
                    <a:schemeClr val="accent2">
                      <a:satMod val="175000"/>
                      <a:alpha val="40000"/>
                    </a:schemeClr>
                  </a:glow>
                  <a:outerShdw blurRad="38100" dist="38100" dir="2700000" algn="tl">
                    <a:srgbClr val="1F497D"/>
                  </a:outerShdw>
                </a:effectLst>
              </a:rPr>
              <a:t>Varietés</a:t>
            </a:r>
            <a:r>
              <a:rPr lang="es-ES" b="1" dirty="0">
                <a:effectLst>
                  <a:glow rad="101600">
                    <a:schemeClr val="accent2">
                      <a:satMod val="175000"/>
                      <a:alpha val="40000"/>
                    </a:schemeClr>
                  </a:glow>
                  <a:outerShdw blurRad="38100" dist="38100" dir="2700000" algn="tl">
                    <a:srgbClr val="1F497D"/>
                  </a:outerShdw>
                </a:effectLst>
              </a:rPr>
              <a:t> y</a:t>
            </a:r>
            <a:r>
              <a:rPr lang="es-ES" b="1" i="1" dirty="0">
                <a:effectLst>
                  <a:glow rad="101600">
                    <a:schemeClr val="accent2">
                      <a:satMod val="175000"/>
                      <a:alpha val="40000"/>
                    </a:schemeClr>
                  </a:glow>
                  <a:outerShdw blurRad="38100" dist="38100" dir="2700000" algn="tl">
                    <a:srgbClr val="1F497D"/>
                  </a:outerShdw>
                </a:effectLst>
              </a:rPr>
              <a:t> Cinco almohadas para una noche</a:t>
            </a:r>
            <a:r>
              <a:rPr lang="es-ES" b="1" dirty="0">
                <a:effectLst>
                  <a:glow rad="101600">
                    <a:schemeClr val="accent2">
                      <a:satMod val="175000"/>
                      <a:alpha val="40000"/>
                    </a:schemeClr>
                  </a:glow>
                  <a:outerShdw blurRad="38100" dist="38100" dir="2700000" algn="tl">
                    <a:srgbClr val="1F497D"/>
                  </a:outerShdw>
                </a:effectLst>
              </a:rPr>
              <a:t>. </a:t>
            </a:r>
          </a:p>
        </p:txBody>
      </p:sp>
    </p:spTree>
  </p:cSld>
  <p:clrMapOvr>
    <a:masterClrMapping/>
  </p:clrMapOvr>
  <mc:AlternateContent xmlns:mc="http://schemas.openxmlformats.org/markup-compatibility/2006">
    <mc:Choice xmlns:p14="http://schemas.microsoft.com/office/powerpoint/2010/main" Requires="p14">
      <p:transition spd="slow" p14:dur="2000" advTm="27000">
        <p14:flythroug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a:srcRect/>
          <a:stretch>
            <a:fillRect/>
          </a:stretch>
        </p:blipFill>
        <p:spPr bwMode="auto">
          <a:xfrm>
            <a:off x="0" y="-527050"/>
            <a:ext cx="9144000" cy="6408738"/>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a:srcRect/>
          <a:stretch>
            <a:fillRect/>
          </a:stretch>
        </p:blipFill>
        <p:spPr bwMode="auto">
          <a:xfrm>
            <a:off x="0" y="-527050"/>
            <a:ext cx="9144000" cy="6408738"/>
          </a:xfrm>
          <a:prstGeom prst="rect">
            <a:avLst/>
          </a:prstGeom>
          <a:noFill/>
          <a:ln w="9525">
            <a:noFill/>
            <a:miter lim="800000"/>
            <a:headEnd/>
            <a:tailEnd/>
          </a:ln>
        </p:spPr>
      </p:pic>
      <p:sp>
        <p:nvSpPr>
          <p:cNvPr id="6" name="5 CuadroTexto"/>
          <p:cNvSpPr txBox="1"/>
          <p:nvPr/>
        </p:nvSpPr>
        <p:spPr>
          <a:xfrm>
            <a:off x="250825" y="4657725"/>
            <a:ext cx="8569325" cy="923925"/>
          </a:xfrm>
          <a:prstGeom prst="rect">
            <a:avLst/>
          </a:prstGeom>
          <a:noFill/>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“El último cuplé”</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i="1" dirty="0">
                <a:effectLst>
                  <a:glow rad="101600">
                    <a:schemeClr val="accent2">
                      <a:satMod val="175000"/>
                      <a:alpha val="40000"/>
                    </a:schemeClr>
                  </a:glow>
                  <a:outerShdw blurRad="38100" dist="38100" dir="2700000" algn="tl">
                    <a:srgbClr val="000000">
                      <a:alpha val="43137"/>
                    </a:srgbClr>
                  </a:outerShdw>
                </a:effectLst>
              </a:rPr>
              <a:t>La violetera”</a:t>
            </a:r>
            <a:r>
              <a:rPr lang="es-ES" b="1" dirty="0">
                <a:effectLst>
                  <a:glow rad="101600">
                    <a:schemeClr val="accent2">
                      <a:satMod val="175000"/>
                      <a:alpha val="40000"/>
                    </a:schemeClr>
                  </a:glow>
                  <a:outerShdw blurRad="38100" dist="38100" dir="2700000" algn="tl">
                    <a:srgbClr val="000000">
                      <a:alpha val="43137"/>
                    </a:srgbClr>
                  </a:outerShdw>
                </a:effectLst>
              </a:rPr>
              <a:t>, desvelaron su particular estilo como cantante y se convirtieron en formidables éxitos de taquilla, estrenándose en diversos países de Europa e Hispanoamérica así como en India y Egipto.</a:t>
            </a: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dir="ou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a:srcRect/>
          <a:stretch>
            <a:fillRect/>
          </a:stretch>
        </p:blipFill>
        <p:spPr bwMode="auto">
          <a:xfrm>
            <a:off x="0" y="-166688"/>
            <a:ext cx="4572000" cy="6264276"/>
          </a:xfrm>
          <a:prstGeom prst="rect">
            <a:avLst/>
          </a:prstGeom>
          <a:noFill/>
          <a:ln w="9525">
            <a:noFill/>
            <a:miter lim="800000"/>
            <a:headEnd/>
            <a:tailEnd/>
          </a:ln>
        </p:spPr>
      </p:pic>
      <p:pic>
        <p:nvPicPr>
          <p:cNvPr id="5" name="4 Imagen" descr="15912660.jpg"/>
          <p:cNvPicPr>
            <a:picLocks noChangeAspect="1"/>
          </p:cNvPicPr>
          <p:nvPr/>
        </p:nvPicPr>
        <p:blipFill>
          <a:blip r:embed="rId2"/>
          <a:srcRect/>
          <a:stretch>
            <a:fillRect/>
          </a:stretch>
        </p:blipFill>
        <p:spPr bwMode="auto">
          <a:xfrm>
            <a:off x="0" y="-166688"/>
            <a:ext cx="4572000" cy="6264276"/>
          </a:xfrm>
          <a:prstGeom prst="rect">
            <a:avLst/>
          </a:prstGeom>
          <a:noFill/>
          <a:ln w="9525">
            <a:noFill/>
            <a:miter lim="800000"/>
            <a:headEnd/>
            <a:tailEnd/>
          </a:ln>
        </p:spPr>
      </p:pic>
      <p:pic>
        <p:nvPicPr>
          <p:cNvPr id="6" name="5 Imagen" descr="15912660.jpg"/>
          <p:cNvPicPr>
            <a:picLocks noChangeAspect="1"/>
          </p:cNvPicPr>
          <p:nvPr/>
        </p:nvPicPr>
        <p:blipFill>
          <a:blip r:embed="rId2"/>
          <a:srcRect/>
          <a:stretch>
            <a:fillRect/>
          </a:stretch>
        </p:blipFill>
        <p:spPr bwMode="auto">
          <a:xfrm>
            <a:off x="0" y="-166688"/>
            <a:ext cx="4572000" cy="6264276"/>
          </a:xfrm>
          <a:prstGeom prst="rect">
            <a:avLst/>
          </a:prstGeom>
          <a:noFill/>
          <a:ln w="9525">
            <a:noFill/>
            <a:miter lim="800000"/>
            <a:headEnd/>
            <a:tailEnd/>
          </a:ln>
        </p:spPr>
      </p:pic>
      <p:sp>
        <p:nvSpPr>
          <p:cNvPr id="7" name="6 Rectángulo"/>
          <p:cNvSpPr/>
          <p:nvPr/>
        </p:nvSpPr>
        <p:spPr>
          <a:xfrm>
            <a:off x="457200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643438" y="1057275"/>
            <a:ext cx="4321175" cy="4524375"/>
          </a:xfrm>
          <a:prstGeom prst="rect">
            <a:avLst/>
          </a:prstGeom>
          <a:noFill/>
        </p:spPr>
        <p:txBody>
          <a:bodyPr>
            <a:spAutoFit/>
          </a:bodyPr>
          <a:lstStyle/>
          <a:p>
            <a:pPr>
              <a:defRPr/>
            </a:pPr>
            <a:r>
              <a:rPr lang="es-ES" sz="2400" b="1" i="1" dirty="0">
                <a:effectLst>
                  <a:glow rad="101600">
                    <a:schemeClr val="accent2">
                      <a:satMod val="175000"/>
                      <a:alpha val="40000"/>
                    </a:schemeClr>
                  </a:glow>
                  <a:outerShdw blurRad="38100" dist="38100" dir="2700000" algn="tl">
                    <a:srgbClr val="000000">
                      <a:alpha val="43137"/>
                    </a:srgbClr>
                  </a:outerShdw>
                </a:effectLst>
              </a:rPr>
              <a:t>La violetera</a:t>
            </a:r>
            <a:r>
              <a:rPr lang="es-ES" sz="2400" b="1" dirty="0">
                <a:effectLst>
                  <a:glow rad="101600">
                    <a:schemeClr val="accent2">
                      <a:satMod val="175000"/>
                      <a:alpha val="40000"/>
                    </a:schemeClr>
                  </a:glow>
                  <a:outerShdw blurRad="38100" dist="38100" dir="2700000" algn="tl">
                    <a:srgbClr val="000000">
                      <a:alpha val="43137"/>
                    </a:srgbClr>
                  </a:outerShdw>
                </a:effectLst>
              </a:rPr>
              <a:t>, ya con más presupuesto y rodada parcialmente en París, fue otra producción de éxito. Con el italiano </a:t>
            </a:r>
            <a:r>
              <a:rPr lang="es-ES" sz="2400" b="1" dirty="0" err="1">
                <a:effectLst>
                  <a:glow rad="101600">
                    <a:schemeClr val="accent2">
                      <a:satMod val="175000"/>
                      <a:alpha val="40000"/>
                    </a:schemeClr>
                  </a:glow>
                  <a:outerShdw blurRad="38100" dist="38100" dir="2700000" algn="tl">
                    <a:srgbClr val="000000">
                      <a:alpha val="43137"/>
                    </a:srgbClr>
                  </a:outerShdw>
                </a:effectLst>
              </a:rPr>
              <a:t>Raf</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sz="2400" b="1" dirty="0" err="1">
                <a:effectLst>
                  <a:glow rad="101600">
                    <a:schemeClr val="accent2">
                      <a:satMod val="175000"/>
                      <a:alpha val="40000"/>
                    </a:schemeClr>
                  </a:glow>
                  <a:outerShdw blurRad="38100" dist="38100" dir="2700000" algn="tl">
                    <a:srgbClr val="000000">
                      <a:alpha val="43137"/>
                    </a:srgbClr>
                  </a:outerShdw>
                </a:effectLst>
              </a:rPr>
              <a:t>Vallone</a:t>
            </a:r>
            <a:r>
              <a:rPr lang="es-ES" sz="2400" b="1" dirty="0">
                <a:effectLst>
                  <a:glow rad="101600">
                    <a:schemeClr val="accent2">
                      <a:satMod val="175000"/>
                      <a:alpha val="40000"/>
                    </a:schemeClr>
                  </a:glow>
                  <a:outerShdw blurRad="38100" dist="38100" dir="2700000" algn="tl">
                    <a:srgbClr val="000000">
                      <a:alpha val="43137"/>
                    </a:srgbClr>
                  </a:outerShdw>
                </a:effectLst>
              </a:rPr>
              <a:t>    como coprotagonista, se proyectó en el parisino      </a:t>
            </a:r>
            <a:r>
              <a:rPr lang="es-ES" sz="2400" b="1" dirty="0" err="1">
                <a:effectLst>
                  <a:glow rad="101600">
                    <a:schemeClr val="accent2">
                      <a:satMod val="175000"/>
                      <a:alpha val="40000"/>
                    </a:schemeClr>
                  </a:glow>
                  <a:outerShdw blurRad="38100" dist="38100" dir="2700000" algn="tl">
                    <a:srgbClr val="000000">
                      <a:alpha val="43137"/>
                    </a:srgbClr>
                  </a:outerShdw>
                </a:effectLst>
              </a:rPr>
              <a:t>Gaumont</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sz="2400" b="1" dirty="0" err="1">
                <a:effectLst>
                  <a:glow rad="101600">
                    <a:schemeClr val="accent2">
                      <a:satMod val="175000"/>
                      <a:alpha val="40000"/>
                    </a:schemeClr>
                  </a:glow>
                  <a:outerShdw blurRad="38100" dist="38100" dir="2700000" algn="tl">
                    <a:srgbClr val="000000">
                      <a:alpha val="43137"/>
                    </a:srgbClr>
                  </a:outerShdw>
                </a:effectLst>
              </a:rPr>
              <a:t>Palace</a:t>
            </a:r>
            <a:r>
              <a:rPr lang="es-ES" sz="2400" b="1" dirty="0">
                <a:effectLst>
                  <a:glow rad="101600">
                    <a:schemeClr val="accent2">
                      <a:satMod val="175000"/>
                      <a:alpha val="40000"/>
                    </a:schemeClr>
                  </a:glow>
                  <a:outerShdw blurRad="38100" dist="38100" dir="2700000" algn="tl">
                    <a:srgbClr val="000000">
                      <a:alpha val="43137"/>
                    </a:srgbClr>
                  </a:outerShdw>
                </a:effectLst>
              </a:rPr>
              <a:t>, por aquel entonces la sala de cine más grande del mundo, con capacidad para más de 4600 espectadores.</a:t>
            </a:r>
          </a:p>
        </p:txBody>
      </p:sp>
    </p:spTree>
  </p:cSld>
  <p:clrMapOvr>
    <a:masterClrMapping/>
  </p:clrMapOvr>
  <mc:AlternateContent xmlns:mc="http://schemas.openxmlformats.org/markup-compatibility/2006">
    <mc:Choice xmlns:p14="http://schemas.microsoft.com/office/powerpoint/2010/main" Requires="p14">
      <p:transition spd="slow" p14:dur="2000" advTm="32000">
        <p14:flythrough dir="ou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a:srcRect/>
          <a:stretch>
            <a:fillRect/>
          </a:stretch>
        </p:blipFill>
        <p:spPr bwMode="auto">
          <a:xfrm>
            <a:off x="0" y="-238125"/>
            <a:ext cx="9144000" cy="6480175"/>
          </a:xfrm>
          <a:prstGeom prst="rect">
            <a:avLst/>
          </a:prstGeom>
          <a:noFill/>
          <a:ln w="9525">
            <a:noFill/>
            <a:miter lim="800000"/>
            <a:headEnd/>
            <a:tailEnd/>
          </a:ln>
        </p:spPr>
      </p:pic>
      <p:pic>
        <p:nvPicPr>
          <p:cNvPr id="5" name="4 Imagen" descr="0(38).jpg"/>
          <p:cNvPicPr>
            <a:picLocks noChangeAspect="1"/>
          </p:cNvPicPr>
          <p:nvPr/>
        </p:nvPicPr>
        <p:blipFill>
          <a:blip r:embed="rId2"/>
          <a:srcRect/>
          <a:stretch>
            <a:fillRect/>
          </a:stretch>
        </p:blipFill>
        <p:spPr bwMode="auto">
          <a:xfrm>
            <a:off x="0" y="-238125"/>
            <a:ext cx="9144000" cy="6480175"/>
          </a:xfrm>
          <a:prstGeom prst="rect">
            <a:avLst/>
          </a:prstGeom>
          <a:noFill/>
          <a:ln w="9525">
            <a:noFill/>
            <a:miter lim="800000"/>
            <a:headEnd/>
            <a:tailEnd/>
          </a:ln>
        </p:spPr>
      </p:pic>
      <p:sp>
        <p:nvSpPr>
          <p:cNvPr id="9" name="8 CuadroTexto"/>
          <p:cNvSpPr txBox="1"/>
          <p:nvPr/>
        </p:nvSpPr>
        <p:spPr>
          <a:xfrm>
            <a:off x="468313" y="4370388"/>
            <a:ext cx="83518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a:t>
            </a:r>
            <a:r>
              <a:rPr lang="es-ES" b="1" i="1" dirty="0">
                <a:effectLst>
                  <a:glow rad="101600">
                    <a:schemeClr val="accent2">
                      <a:satMod val="175000"/>
                      <a:alpha val="40000"/>
                    </a:schemeClr>
                  </a:glow>
                  <a:outerShdw blurRad="38100" dist="38100" dir="2700000" algn="tl">
                    <a:srgbClr val="000000">
                      <a:alpha val="43137"/>
                    </a:srgbClr>
                  </a:outerShdw>
                </a:effectLst>
              </a:rPr>
              <a:t>La violetera</a:t>
            </a:r>
            <a:r>
              <a:rPr lang="es-ES" b="1" dirty="0">
                <a:effectLst>
                  <a:glow rad="101600">
                    <a:schemeClr val="accent2">
                      <a:satMod val="175000"/>
                      <a:alpha val="40000"/>
                    </a:schemeClr>
                  </a:glow>
                  <a:outerShdw blurRad="38100" dist="38100" dir="2700000" algn="tl">
                    <a:srgbClr val="000000">
                      <a:alpha val="43137"/>
                    </a:srgbClr>
                  </a:outerShdw>
                </a:effectLst>
              </a:rPr>
              <a:t> y en su siguiente película, </a:t>
            </a:r>
            <a:r>
              <a:rPr lang="es-ES" b="1" i="1" dirty="0">
                <a:effectLst>
                  <a:glow rad="101600">
                    <a:schemeClr val="accent2">
                      <a:satMod val="175000"/>
                      <a:alpha val="40000"/>
                    </a:schemeClr>
                  </a:glow>
                  <a:outerShdw blurRad="38100" dist="38100" dir="2700000" algn="tl">
                    <a:srgbClr val="000000">
                      <a:alpha val="43137"/>
                    </a:srgbClr>
                  </a:outerShdw>
                </a:effectLst>
              </a:rPr>
              <a:t>Carmen la de Ronda</a:t>
            </a:r>
            <a:r>
              <a:rPr lang="es-ES" b="1" dirty="0">
                <a:effectLst>
                  <a:glow rad="101600">
                    <a:schemeClr val="accent2">
                      <a:satMod val="175000"/>
                      <a:alpha val="40000"/>
                    </a:schemeClr>
                  </a:glow>
                  <a:outerShdw blurRad="38100" dist="38100" dir="2700000" algn="tl">
                    <a:srgbClr val="000000">
                      <a:alpha val="43137"/>
                    </a:srgbClr>
                  </a:outerShdw>
                </a:effectLst>
              </a:rPr>
              <a:t> (con Jorge Mistral como galán), la artista volvió a cantar con su voz grave y estilo particular, lo que redoblaba el atractivo de su indudable fotogenia y exuberante figura.</a:t>
            </a:r>
          </a:p>
        </p:txBody>
      </p:sp>
    </p:spTree>
  </p:cSld>
  <p:clrMapOvr>
    <a:masterClrMapping/>
  </p:clrMapOvr>
  <mc:AlternateContent xmlns:mc="http://schemas.openxmlformats.org/markup-compatibility/2006">
    <mc:Choice xmlns:p14="http://schemas.microsoft.com/office/powerpoint/2010/main" Requires="p14">
      <p:transition spd="slow" p14:dur="20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a:srcRect/>
          <a:stretch>
            <a:fillRect/>
          </a:stretch>
        </p:blipFill>
        <p:spPr bwMode="auto">
          <a:xfrm>
            <a:off x="0" y="-311150"/>
            <a:ext cx="9144000" cy="6481763"/>
          </a:xfrm>
          <a:prstGeom prst="rect">
            <a:avLst/>
          </a:prstGeom>
          <a:noFill/>
          <a:ln w="9525">
            <a:noFill/>
            <a:miter lim="800000"/>
            <a:headEnd/>
            <a:tailEnd/>
          </a:ln>
        </p:spPr>
      </p:pic>
      <p:pic>
        <p:nvPicPr>
          <p:cNvPr id="5" name="4 Imagen" descr="0(47).jpg"/>
          <p:cNvPicPr>
            <a:picLocks noChangeAspect="1"/>
          </p:cNvPicPr>
          <p:nvPr/>
        </p:nvPicPr>
        <p:blipFill>
          <a:blip r:embed="rId2"/>
          <a:srcRect/>
          <a:stretch>
            <a:fillRect/>
          </a:stretch>
        </p:blipFill>
        <p:spPr bwMode="auto">
          <a:xfrm>
            <a:off x="0" y="-311150"/>
            <a:ext cx="9144000" cy="6481763"/>
          </a:xfrm>
          <a:prstGeom prst="rect">
            <a:avLst/>
          </a:prstGeom>
          <a:noFill/>
          <a:ln w="9525">
            <a:noFill/>
            <a:miter lim="800000"/>
            <a:headEnd/>
            <a:tailEnd/>
          </a:ln>
        </p:spPr>
      </p:pic>
      <p:pic>
        <p:nvPicPr>
          <p:cNvPr id="6" name="5 Imagen" descr="0(47).jpg"/>
          <p:cNvPicPr>
            <a:picLocks noChangeAspect="1"/>
          </p:cNvPicPr>
          <p:nvPr/>
        </p:nvPicPr>
        <p:blipFill>
          <a:blip r:embed="rId2"/>
          <a:srcRect/>
          <a:stretch>
            <a:fillRect/>
          </a:stretch>
        </p:blipFill>
        <p:spPr bwMode="auto">
          <a:xfrm>
            <a:off x="0" y="-311150"/>
            <a:ext cx="9144000" cy="6481763"/>
          </a:xfrm>
          <a:prstGeom prst="rect">
            <a:avLst/>
          </a:prstGeom>
          <a:noFill/>
          <a:ln w="9525">
            <a:noFill/>
            <a:miter lim="800000"/>
            <a:headEnd/>
            <a:tailEnd/>
          </a:ln>
        </p:spPr>
      </p:pic>
      <p:sp>
        <p:nvSpPr>
          <p:cNvPr id="8" name="7 CuadroTexto"/>
          <p:cNvSpPr txBox="1"/>
          <p:nvPr/>
        </p:nvSpPr>
        <p:spPr>
          <a:xfrm>
            <a:off x="755650" y="4514850"/>
            <a:ext cx="81375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canciones de estos filmes se publicaron en álbumes que alcanzaron enorme difusión; se distribuyeron incluso en Grecia y Brasil, alcanzando tales ventas que superaron las que en esos momentos tenían Frank Sinatra y Elvis </a:t>
            </a:r>
            <a:r>
              <a:rPr lang="es-ES" b="1" dirty="0" err="1">
                <a:effectLst>
                  <a:glow rad="101600">
                    <a:schemeClr val="accent2">
                      <a:satMod val="175000"/>
                      <a:alpha val="40000"/>
                    </a:schemeClr>
                  </a:glow>
                  <a:outerShdw blurRad="38100" dist="38100" dir="2700000" algn="tl">
                    <a:srgbClr val="000000">
                      <a:alpha val="43137"/>
                    </a:srgbClr>
                  </a:outerShdw>
                </a:effectLst>
              </a:rPr>
              <a:t>Presley</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a:srcRect/>
          <a:stretch>
            <a:fillRect/>
          </a:stretch>
        </p:blipFill>
        <p:spPr bwMode="auto">
          <a:xfrm>
            <a:off x="0" y="-382588"/>
            <a:ext cx="9144000" cy="6335713"/>
          </a:xfrm>
          <a:prstGeom prst="rect">
            <a:avLst/>
          </a:prstGeom>
          <a:noFill/>
          <a:ln w="9525">
            <a:noFill/>
            <a:miter lim="800000"/>
            <a:headEnd/>
            <a:tailEnd/>
          </a:ln>
        </p:spPr>
      </p:pic>
      <p:pic>
        <p:nvPicPr>
          <p:cNvPr id="5" name="4 Imagen" descr="0(43).jpg"/>
          <p:cNvPicPr>
            <a:picLocks noChangeAspect="1"/>
          </p:cNvPicPr>
          <p:nvPr/>
        </p:nvPicPr>
        <p:blipFill>
          <a:blip r:embed="rId2"/>
          <a:srcRect/>
          <a:stretch>
            <a:fillRect/>
          </a:stretch>
        </p:blipFill>
        <p:spPr bwMode="auto">
          <a:xfrm>
            <a:off x="0" y="-382588"/>
            <a:ext cx="9144000" cy="6335713"/>
          </a:xfrm>
          <a:prstGeom prst="rect">
            <a:avLst/>
          </a:prstGeom>
          <a:noFill/>
          <a:ln w="9525">
            <a:noFill/>
            <a:miter lim="800000"/>
            <a:headEnd/>
            <a:tailEnd/>
          </a:ln>
        </p:spPr>
      </p:pic>
      <p:sp>
        <p:nvSpPr>
          <p:cNvPr id="44037" name="Rectangle 5"/>
          <p:cNvSpPr>
            <a:spLocks noChangeArrowheads="1"/>
          </p:cNvSpPr>
          <p:nvPr/>
        </p:nvSpPr>
        <p:spPr bwMode="auto">
          <a:xfrm>
            <a:off x="395288" y="3578225"/>
            <a:ext cx="8424862" cy="1987550"/>
          </a:xfrm>
          <a:prstGeom prst="rect">
            <a:avLst/>
          </a:prstGeom>
          <a:noFill/>
          <a:ln w="9525">
            <a:noFill/>
            <a:miter lim="800000"/>
            <a:headEnd/>
            <a:tailEnd/>
          </a:ln>
          <a:effectLst>
            <a:prstShdw prst="shdw17" dist="17961" dir="2700000">
              <a:schemeClr val="accent1">
                <a:gamma/>
                <a:shade val="60000"/>
                <a:invGamma/>
              </a:schemeClr>
            </a:prstShdw>
          </a:effectLst>
        </p:spPr>
        <p:txBody>
          <a:bodyPr lIns="253920" tIns="47610" rIns="0" bIns="0"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A dichos filmes les sucedieron otros doce en los siguientes quince años,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todos dentro del género de cine musical con argumentos de melodrama y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un cuidado vestuario que en muchos casos, por su audacia, generaba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problemas con la censura. En una ocasión, Sara rodaba una escena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invernal y acudió luciendo un amplio escote: Director: </a:t>
            </a:r>
            <a:r>
              <a:rPr lang="es-ES" b="1" i="1" dirty="0">
                <a:effectLst>
                  <a:glow rad="101600">
                    <a:schemeClr val="accent2">
                      <a:satMod val="175000"/>
                      <a:alpha val="40000"/>
                    </a:schemeClr>
                  </a:glow>
                  <a:outerShdw blurRad="38100" dist="38100" dir="2700000" algn="tl">
                    <a:srgbClr val="000000">
                      <a:alpha val="43137"/>
                    </a:srgbClr>
                  </a:outerShdw>
                </a:effectLst>
              </a:rPr>
              <a:t>Pero Sara, </a:t>
            </a:r>
          </a:p>
          <a:p>
            <a:pPr eaLnBrk="0" hangingPunct="0">
              <a:defRPr/>
            </a:pPr>
            <a:r>
              <a:rPr lang="es-ES" b="1" i="1" dirty="0">
                <a:effectLst>
                  <a:glow rad="101600">
                    <a:schemeClr val="accent2">
                      <a:satMod val="175000"/>
                      <a:alpha val="40000"/>
                    </a:schemeClr>
                  </a:glow>
                  <a:outerShdw blurRad="38100" dist="38100" dir="2700000" algn="tl">
                    <a:srgbClr val="000000">
                      <a:alpha val="43137"/>
                    </a:srgbClr>
                  </a:outerShdw>
                </a:effectLst>
              </a:rPr>
              <a:t>¿cómo vienes vestida así, si los figurantes van con ropa de invierno?</a:t>
            </a:r>
            <a:r>
              <a:rPr lang="es-ES" b="1" dirty="0">
                <a:effectLst>
                  <a:glow rad="101600">
                    <a:schemeClr val="accent2">
                      <a:satMod val="175000"/>
                      <a:alpha val="40000"/>
                    </a:schemeClr>
                  </a:glow>
                  <a:outerShdw blurRad="38100" dist="38100" dir="2700000" algn="tl">
                    <a:srgbClr val="000000">
                      <a:alpha val="43137"/>
                    </a:srgbClr>
                  </a:outerShdw>
                </a:effectLst>
              </a:rPr>
              <a:t>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Sara: </a:t>
            </a:r>
            <a:r>
              <a:rPr lang="es-ES" b="1" i="1" dirty="0">
                <a:effectLst>
                  <a:glow rad="101600">
                    <a:schemeClr val="accent2">
                      <a:satMod val="175000"/>
                      <a:alpha val="40000"/>
                    </a:schemeClr>
                  </a:glow>
                  <a:outerShdw blurRad="38100" dist="38100" dir="2700000" algn="tl">
                    <a:srgbClr val="000000">
                      <a:alpha val="43137"/>
                    </a:srgbClr>
                  </a:outerShdw>
                </a:effectLst>
              </a:rPr>
              <a:t>¿La gente quiere ver a ésos o a éstas?</a:t>
            </a:r>
            <a:r>
              <a:rPr lang="es-ES" b="1" dirty="0">
                <a:effectLst>
                  <a:glow rad="101600">
                    <a:schemeClr val="accent2">
                      <a:satMod val="175000"/>
                      <a:alpha val="40000"/>
                    </a:schemeClr>
                  </a:glow>
                  <a:outerShdw blurRad="38100" dist="38100" dir="2700000" algn="tl">
                    <a:srgbClr val="000000">
                      <a:alpha val="43137"/>
                    </a:srgbClr>
                  </a:outerShdw>
                </a:effectLst>
              </a:rPr>
              <a:t> (señalándose los pechos).</a:t>
            </a:r>
          </a:p>
        </p:txBody>
      </p:sp>
    </p:spTree>
  </p:cSld>
  <p:clrMapOvr>
    <a:masterClrMapping/>
  </p:clrMapOvr>
  <mc:AlternateContent xmlns:mc="http://schemas.openxmlformats.org/markup-compatibility/2006">
    <mc:Choice xmlns:p14="http://schemas.microsoft.com/office/powerpoint/2010/main" Requires="p14">
      <p:transition spd="slow" p14:dur="2000" advTm="48000">
        <p14:vortex dir="d"/>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100000">
                                          <p:val>
                                            <p:fltVal val="0.5"/>
                                          </p:val>
                                        </p:tav>
                                      </p:tavLst>
                                    </p:anim>
                                    <p:anim calcmode="lin" valueType="num">
                                      <p:cBhvr>
                                        <p:cTn id="12" dur="3000"/>
                                        <p:tgtEl>
                                          <p:spTgt spid="5"/>
                                        </p:tgtEl>
                                        <p:attrNameLst>
                                          <p:attrName>ppt_y</p:attrName>
                                        </p:attrNameLst>
                                      </p:cBhvr>
                                      <p:tavLst>
                                        <p:tav tm="0">
                                          <p:val>
                                            <p:strVal val="ppt_y"/>
                                          </p:val>
                                        </p:tav>
                                        <p:tav tm="100000">
                                          <p:val>
                                            <p:fltVal val="0.5"/>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4037"/>
                                        </p:tgtEl>
                                        <p:attrNameLst>
                                          <p:attrName>style.visibility</p:attrName>
                                        </p:attrNameLst>
                                      </p:cBhvr>
                                      <p:to>
                                        <p:strVal val="visible"/>
                                      </p:to>
                                    </p:set>
                                    <p:animEffect transition="in" filter="fade">
                                      <p:cBhvr>
                                        <p:cTn id="24" dur="1000"/>
                                        <p:tgtEl>
                                          <p:spTgt spid="44037"/>
                                        </p:tgtEl>
                                      </p:cBhvr>
                                    </p:animEffect>
                                    <p:anim calcmode="lin" valueType="num">
                                      <p:cBhvr>
                                        <p:cTn id="25" dur="1000" fill="hold"/>
                                        <p:tgtEl>
                                          <p:spTgt spid="44037"/>
                                        </p:tgtEl>
                                        <p:attrNameLst>
                                          <p:attrName>ppt_x</p:attrName>
                                        </p:attrNameLst>
                                      </p:cBhvr>
                                      <p:tavLst>
                                        <p:tav tm="0">
                                          <p:val>
                                            <p:strVal val="#ppt_x-.1"/>
                                          </p:val>
                                        </p:tav>
                                        <p:tav tm="100000">
                                          <p:val>
                                            <p:strVal val="#ppt_x"/>
                                          </p:val>
                                        </p:tav>
                                      </p:tavLst>
                                    </p:anim>
                                    <p:anim calcmode="lin" valueType="num">
                                      <p:cBhvr>
                                        <p:cTn id="26" dur="1000" fill="hold"/>
                                        <p:tgtEl>
                                          <p:spTgt spid="440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a:srcRect/>
          <a:stretch>
            <a:fillRect/>
          </a:stretch>
        </p:blipFill>
        <p:spPr bwMode="auto">
          <a:xfrm>
            <a:off x="0" y="0"/>
            <a:ext cx="4824413" cy="5715000"/>
          </a:xfrm>
          <a:prstGeom prst="rect">
            <a:avLst/>
          </a:prstGeom>
          <a:noFill/>
          <a:ln w="9525">
            <a:noFill/>
            <a:miter lim="800000"/>
            <a:headEnd/>
            <a:tailEnd/>
          </a:ln>
        </p:spPr>
      </p:pic>
      <p:pic>
        <p:nvPicPr>
          <p:cNvPr id="6" name="5 Imagen" descr="4454.jpg"/>
          <p:cNvPicPr>
            <a:picLocks noChangeAspect="1"/>
          </p:cNvPicPr>
          <p:nvPr/>
        </p:nvPicPr>
        <p:blipFill>
          <a:blip r:embed="rId2"/>
          <a:srcRect/>
          <a:stretch>
            <a:fillRect/>
          </a:stretch>
        </p:blipFill>
        <p:spPr bwMode="auto">
          <a:xfrm>
            <a:off x="0" y="0"/>
            <a:ext cx="4824413" cy="5715000"/>
          </a:xfrm>
          <a:prstGeom prst="rect">
            <a:avLst/>
          </a:prstGeom>
          <a:noFill/>
          <a:ln w="9525">
            <a:noFill/>
            <a:miter lim="800000"/>
            <a:headEnd/>
            <a:tailEnd/>
          </a:ln>
        </p:spPr>
      </p:pic>
      <p:pic>
        <p:nvPicPr>
          <p:cNvPr id="7" name="6 Imagen" descr="4454.jpg"/>
          <p:cNvPicPr>
            <a:picLocks noChangeAspect="1"/>
          </p:cNvPicPr>
          <p:nvPr/>
        </p:nvPicPr>
        <p:blipFill>
          <a:blip r:embed="rId2"/>
          <a:srcRect/>
          <a:stretch>
            <a:fillRect/>
          </a:stretch>
        </p:blipFill>
        <p:spPr bwMode="auto">
          <a:xfrm>
            <a:off x="0" y="0"/>
            <a:ext cx="4824413" cy="5715000"/>
          </a:xfrm>
          <a:prstGeom prst="rect">
            <a:avLst/>
          </a:prstGeom>
          <a:noFill/>
          <a:ln w="9525">
            <a:noFill/>
            <a:miter lim="800000"/>
            <a:headEnd/>
            <a:tailEnd/>
          </a:ln>
        </p:spPr>
      </p:pic>
      <p:sp>
        <p:nvSpPr>
          <p:cNvPr id="8" name="7 Rectángulo"/>
          <p:cNvSpPr/>
          <p:nvPr/>
        </p:nvSpPr>
        <p:spPr>
          <a:xfrm>
            <a:off x="4859338" y="0"/>
            <a:ext cx="42846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859338" y="1057275"/>
            <a:ext cx="4033837" cy="44005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Durante esta época, las películas de Sara Montiel causaban tal sensación que se estrenaban en lugares tan lejanos como El Cairo y        Bombay. En París eclipsaron a títulos tan célebres como “Trapecio” (con </a:t>
            </a:r>
            <a:r>
              <a:rPr lang="es-ES" sz="2000" b="1" dirty="0" err="1">
                <a:effectLst>
                  <a:glow rad="101600">
                    <a:schemeClr val="accent2">
                      <a:satMod val="175000"/>
                      <a:alpha val="40000"/>
                    </a:schemeClr>
                  </a:glow>
                  <a:outerShdw blurRad="38100" dist="38100" dir="2700000" algn="tl">
                    <a:srgbClr val="000000">
                      <a:alpha val="43137"/>
                    </a:srgbClr>
                  </a:outerShdw>
                </a:effectLst>
              </a:rPr>
              <a:t>Burt</a:t>
            </a:r>
            <a:r>
              <a:rPr lang="es-ES" sz="2000" b="1" dirty="0">
                <a:effectLst>
                  <a:glow rad="101600">
                    <a:schemeClr val="accent2">
                      <a:satMod val="175000"/>
                      <a:alpha val="40000"/>
                    </a:schemeClr>
                  </a:glow>
                  <a:outerShdw blurRad="38100" dist="38100" dir="2700000" algn="tl">
                    <a:srgbClr val="000000">
                      <a:alpha val="43137"/>
                    </a:srgbClr>
                  </a:outerShdw>
                </a:effectLst>
              </a:rPr>
              <a:t> Lancaster, Tony Curtis y Gina </a:t>
            </a:r>
            <a:r>
              <a:rPr lang="es-ES" sz="2000" b="1" dirty="0" err="1">
                <a:effectLst>
                  <a:glow rad="101600">
                    <a:schemeClr val="accent2">
                      <a:satMod val="175000"/>
                      <a:alpha val="40000"/>
                    </a:schemeClr>
                  </a:glow>
                  <a:outerShdw blurRad="38100" dist="38100" dir="2700000" algn="tl">
                    <a:srgbClr val="000000">
                      <a:alpha val="43137"/>
                    </a:srgbClr>
                  </a:outerShdw>
                </a:effectLst>
              </a:rPr>
              <a:t>Lollobrígida</a:t>
            </a:r>
            <a:r>
              <a:rPr lang="es-ES" sz="2000" b="1" dirty="0">
                <a:effectLst>
                  <a:glow rad="101600">
                    <a:schemeClr val="accent2">
                      <a:satMod val="175000"/>
                      <a:alpha val="40000"/>
                    </a:schemeClr>
                  </a:glow>
                  <a:outerShdw blurRad="38100" dist="38100" dir="2700000" algn="tl">
                    <a:srgbClr val="000000">
                      <a:alpha val="43137"/>
                    </a:srgbClr>
                  </a:outerShdw>
                </a:effectLst>
              </a:rPr>
              <a:t>) y obligaron a aplazar los estrenos de ”</a:t>
            </a:r>
            <a:r>
              <a:rPr lang="es-ES" sz="2000" b="1" i="1" dirty="0">
                <a:effectLst>
                  <a:glow rad="101600">
                    <a:schemeClr val="accent2">
                      <a:satMod val="175000"/>
                      <a:alpha val="40000"/>
                    </a:schemeClr>
                  </a:glow>
                  <a:outerShdw blurRad="38100" dist="38100" dir="2700000" algn="tl">
                    <a:srgbClr val="000000">
                      <a:alpha val="43137"/>
                    </a:srgbClr>
                  </a:outerShdw>
                </a:effectLst>
              </a:rPr>
              <a:t>El puente sobre el río </a:t>
            </a:r>
            <a:r>
              <a:rPr lang="es-ES" sz="2000" b="1" i="1" dirty="0" err="1">
                <a:effectLst>
                  <a:glow rad="101600">
                    <a:schemeClr val="accent2">
                      <a:satMod val="175000"/>
                      <a:alpha val="40000"/>
                    </a:schemeClr>
                  </a:glow>
                  <a:outerShdw blurRad="38100" dist="38100" dir="2700000" algn="tl">
                    <a:srgbClr val="000000">
                      <a:alpha val="43137"/>
                    </a:srgbClr>
                  </a:outerShdw>
                </a:effectLst>
              </a:rPr>
              <a:t>Kwai</a:t>
            </a:r>
            <a:r>
              <a:rPr lang="es-ES" sz="2000" b="1" i="1" dirty="0">
                <a:effectLst>
                  <a:glow rad="101600">
                    <a:schemeClr val="accent2">
                      <a:satMod val="175000"/>
                      <a:alpha val="40000"/>
                    </a:schemeClr>
                  </a:glow>
                  <a:outerShdw blurRad="38100" dist="38100" dir="2700000" algn="tl">
                    <a:srgbClr val="000000">
                      <a:alpha val="43137"/>
                    </a:srgbClr>
                  </a:outerShdw>
                </a:effectLst>
              </a:rPr>
              <a:t>”</a:t>
            </a:r>
            <a:r>
              <a:rPr lang="es-ES" sz="2000" b="1" dirty="0">
                <a:effectLst>
                  <a:glow rad="101600">
                    <a:schemeClr val="accent2">
                      <a:satMod val="175000"/>
                      <a:alpha val="40000"/>
                    </a:schemeClr>
                  </a:glow>
                  <a:outerShdw blurRad="38100" dist="38100" dir="2700000" algn="tl">
                    <a:srgbClr val="000000">
                      <a:alpha val="43137"/>
                    </a:srgbClr>
                  </a:outerShdw>
                </a:effectLst>
              </a:rPr>
              <a:t> y de ”</a:t>
            </a:r>
            <a:r>
              <a:rPr lang="es-ES" sz="2000" b="1" i="1" dirty="0">
                <a:effectLst>
                  <a:glow rad="101600">
                    <a:schemeClr val="accent2">
                      <a:satMod val="175000"/>
                      <a:alpha val="40000"/>
                    </a:schemeClr>
                  </a:glow>
                  <a:outerShdw blurRad="38100" dist="38100" dir="2700000" algn="tl">
                    <a:srgbClr val="000000">
                      <a:alpha val="43137"/>
                    </a:srgbClr>
                  </a:outerShdw>
                </a:effectLst>
              </a:rPr>
              <a:t>Una Parisina”</a:t>
            </a:r>
            <a:r>
              <a:rPr lang="es-ES" sz="2000" b="1" dirty="0">
                <a:effectLst>
                  <a:glow rad="101600">
                    <a:schemeClr val="accent2">
                      <a:satMod val="175000"/>
                      <a:alpha val="40000"/>
                    </a:schemeClr>
                  </a:glow>
                  <a:outerShdw blurRad="38100" dist="38100" dir="2700000" algn="tl">
                    <a:srgbClr val="000000">
                      <a:alpha val="43137"/>
                    </a:srgbClr>
                  </a:outerShdw>
                </a:effectLst>
              </a:rPr>
              <a:t> de </a:t>
            </a:r>
            <a:r>
              <a:rPr lang="es-ES" sz="2000" b="1" dirty="0" err="1">
                <a:effectLst>
                  <a:glow rad="101600">
                    <a:schemeClr val="accent2">
                      <a:satMod val="175000"/>
                      <a:alpha val="40000"/>
                    </a:schemeClr>
                  </a:glow>
                  <a:outerShdw blurRad="38100" dist="38100" dir="2700000" algn="tl">
                    <a:srgbClr val="000000">
                      <a:alpha val="43137"/>
                    </a:srgbClr>
                  </a:outerShdw>
                </a:effectLst>
              </a:rPr>
              <a:t>Brigitte</a:t>
            </a:r>
            <a:r>
              <a:rPr lang="es-ES" sz="2000" b="1" dirty="0">
                <a:effectLst>
                  <a:glow rad="101600">
                    <a:schemeClr val="accent2">
                      <a:satMod val="175000"/>
                      <a:alpha val="40000"/>
                    </a:schemeClr>
                  </a:glow>
                  <a:outerShdw blurRad="38100" dist="38100" dir="2700000" algn="tl">
                    <a:srgbClr val="000000">
                      <a:alpha val="43137"/>
                    </a:srgbClr>
                  </a:outerShdw>
                </a:effectLst>
              </a:rPr>
              <a:t> </a:t>
            </a:r>
            <a:r>
              <a:rPr lang="es-ES" sz="2000" b="1" dirty="0" err="1">
                <a:effectLst>
                  <a:glow rad="101600">
                    <a:schemeClr val="accent2">
                      <a:satMod val="175000"/>
                      <a:alpha val="40000"/>
                    </a:schemeClr>
                  </a:glow>
                  <a:outerShdw blurRad="38100" dist="38100" dir="2700000" algn="tl">
                    <a:srgbClr val="000000">
                      <a:alpha val="43137"/>
                    </a:srgbClr>
                  </a:outerShdw>
                </a:effectLst>
              </a:rPr>
              <a:t>Bardot</a:t>
            </a:r>
            <a:r>
              <a:rPr lang="es-ES" sz="2000"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8000">
        <p14:vortex dir="d"/>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4/3*#ppt_w"/>
                                          </p:val>
                                        </p:tav>
                                        <p:tav tm="100000">
                                          <p:val>
                                            <p:strVal val="#ppt_w"/>
                                          </p:val>
                                        </p:tav>
                                      </p:tavLst>
                                    </p:anim>
                                    <p:anim calcmode="lin" valueType="num">
                                      <p:cBhvr>
                                        <p:cTn id="22" dur="3000" fill="hold"/>
                                        <p:tgtEl>
                                          <p:spTgt spid="7"/>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outVertical)">
                                      <p:cBhvr>
                                        <p:cTn id="25" dur="3000"/>
                                        <p:tgtEl>
                                          <p:spTgt spid="7"/>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5).jpg"/>
          <p:cNvPicPr>
            <a:picLocks noChangeAspect="1"/>
          </p:cNvPicPr>
          <p:nvPr/>
        </p:nvPicPr>
        <p:blipFill>
          <a:blip r:embed="rId2"/>
          <a:srcRect/>
          <a:stretch>
            <a:fillRect/>
          </a:stretch>
        </p:blipFill>
        <p:spPr bwMode="auto">
          <a:xfrm>
            <a:off x="0" y="11113"/>
            <a:ext cx="9144000" cy="5703887"/>
          </a:xfrm>
          <a:prstGeom prst="rect">
            <a:avLst/>
          </a:prstGeom>
          <a:noFill/>
          <a:ln w="9525">
            <a:noFill/>
            <a:miter lim="800000"/>
            <a:headEnd/>
            <a:tailEnd/>
          </a:ln>
        </p:spPr>
      </p:pic>
      <p:pic>
        <p:nvPicPr>
          <p:cNvPr id="5" name="4 Imagen" descr="0(3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850" y="4081463"/>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la Medalla de Oro al Mérito en el Trabajo y también con la Medalla de Oro de la Academia de las Artes y las Ciencias Cinematográficas de España, Sara o Antonia, como era llamada por sus amigos, tuvo una vida amorosa muy ajetreada.</a:t>
            </a:r>
          </a:p>
        </p:txBody>
      </p:sp>
    </p:spTree>
  </p:cSld>
  <p:clrMapOvr>
    <a:masterClrMapping/>
  </p:clrMapOvr>
  <mc:AlternateContent xmlns:mc="http://schemas.openxmlformats.org/markup-compatibility/2006">
    <mc:Choice xmlns:p14="http://schemas.microsoft.com/office/powerpoint/2010/main" Requires="p14">
      <p:transition spd="slow" p14:dur="200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p:spPr>
      </p:pic>
      <p:pic>
        <p:nvPicPr>
          <p:cNvPr id="5" name="4 Imagen" descr="5.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p:spPr>
      </p:pic>
      <p:sp>
        <p:nvSpPr>
          <p:cNvPr id="6" name="5 CuadroTexto"/>
          <p:cNvSpPr txBox="1"/>
          <p:nvPr/>
        </p:nvSpPr>
        <p:spPr>
          <a:xfrm>
            <a:off x="684213" y="4657725"/>
            <a:ext cx="8135937" cy="923925"/>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Ernest</a:t>
            </a:r>
            <a:r>
              <a:rPr lang="es-ES" b="1" dirty="0">
                <a:effectLst>
                  <a:glow rad="101600">
                    <a:schemeClr val="accent2">
                      <a:satMod val="175000"/>
                      <a:alpha val="40000"/>
                    </a:schemeClr>
                  </a:glow>
                  <a:outerShdw blurRad="38100" dist="38100" dir="2700000" algn="tl">
                    <a:srgbClr val="000000">
                      <a:alpha val="43137"/>
                    </a:srgbClr>
                  </a:outerShdw>
                </a:effectLst>
              </a:rPr>
              <a:t> Hemingway, Miguel </a:t>
            </a:r>
            <a:r>
              <a:rPr lang="es-ES" b="1" dirty="0" err="1">
                <a:effectLst>
                  <a:glow rad="101600">
                    <a:schemeClr val="accent2">
                      <a:satMod val="175000"/>
                      <a:alpha val="40000"/>
                    </a:schemeClr>
                  </a:glow>
                  <a:outerShdw blurRad="38100" dist="38100" dir="2700000" algn="tl">
                    <a:srgbClr val="000000">
                      <a:alpha val="43137"/>
                    </a:srgbClr>
                  </a:outerShdw>
                </a:effectLst>
              </a:rPr>
              <a:t>Mihura</a:t>
            </a:r>
            <a:r>
              <a:rPr lang="es-ES" b="1" dirty="0">
                <a:effectLst>
                  <a:glow rad="101600">
                    <a:schemeClr val="accent2">
                      <a:satMod val="175000"/>
                      <a:alpha val="40000"/>
                    </a:schemeClr>
                  </a:glow>
                  <a:outerShdw blurRad="38100" dist="38100" dir="2700000" algn="tl">
                    <a:srgbClr val="000000">
                      <a:alpha val="43137"/>
                    </a:srgbClr>
                  </a:outerShdw>
                </a:effectLst>
              </a:rPr>
              <a:t> o Indalecio Prieto fueron otros de los hombres que marcaron su vida. </a:t>
            </a:r>
            <a:r>
              <a:rPr lang="es-ES" b="1" dirty="0" err="1">
                <a:effectLst>
                  <a:glow rad="101600">
                    <a:schemeClr val="accent2">
                      <a:satMod val="175000"/>
                      <a:alpha val="40000"/>
                    </a:schemeClr>
                  </a:glow>
                  <a:outerShdw blurRad="38100" dist="38100" dir="2700000" algn="tl">
                    <a:srgbClr val="000000">
                      <a:alpha val="43137"/>
                    </a:srgbClr>
                  </a:outerShdw>
                </a:effectLst>
              </a:rPr>
              <a:t>Giancarlo</a:t>
            </a:r>
            <a:r>
              <a:rPr lang="es-ES" b="1" dirty="0">
                <a:effectLst>
                  <a:glow rad="101600">
                    <a:schemeClr val="accent2">
                      <a:satMod val="175000"/>
                      <a:alpha val="40000"/>
                    </a:schemeClr>
                  </a:glow>
                  <a:outerShdw blurRad="38100" dist="38100" dir="2700000" algn="tl">
                    <a:srgbClr val="000000">
                      <a:alpha val="43137"/>
                    </a:srgbClr>
                  </a:outerShdw>
                </a:effectLst>
              </a:rPr>
              <a:t> Viola, a quien vemos en esta imagen con ella, fue el amor eterno de Sara Montiel.</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a:srcRect/>
          <a:stretch>
            <a:fillRect/>
          </a:stretch>
        </p:blipFill>
        <p:spPr bwMode="auto">
          <a:xfrm>
            <a:off x="4608513" y="-238125"/>
            <a:ext cx="4535487" cy="6191250"/>
          </a:xfrm>
          <a:prstGeom prst="rect">
            <a:avLst/>
          </a:prstGeom>
          <a:noFill/>
          <a:ln w="9525">
            <a:noFill/>
            <a:miter lim="800000"/>
            <a:headEnd/>
            <a:tailEnd/>
          </a:ln>
        </p:spPr>
      </p:pic>
      <p:pic>
        <p:nvPicPr>
          <p:cNvPr id="5" name="4 Imagen" descr="95778437.jpg"/>
          <p:cNvPicPr>
            <a:picLocks noChangeAspect="1"/>
          </p:cNvPicPr>
          <p:nvPr/>
        </p:nvPicPr>
        <p:blipFill>
          <a:blip r:embed="rId2"/>
          <a:srcRect/>
          <a:stretch>
            <a:fillRect/>
          </a:stretch>
        </p:blipFill>
        <p:spPr bwMode="auto">
          <a:xfrm>
            <a:off x="4608513" y="-238125"/>
            <a:ext cx="4535487" cy="6191250"/>
          </a:xfrm>
          <a:prstGeom prst="rect">
            <a:avLst/>
          </a:prstGeom>
          <a:noFill/>
          <a:ln w="9525">
            <a:noFill/>
            <a:miter lim="800000"/>
            <a:headEnd/>
            <a:tailEnd/>
          </a:ln>
        </p:spPr>
      </p:pic>
      <p:pic>
        <p:nvPicPr>
          <p:cNvPr id="6" name="5 Imagen" descr="95778437.jpg"/>
          <p:cNvPicPr>
            <a:picLocks noChangeAspect="1"/>
          </p:cNvPicPr>
          <p:nvPr/>
        </p:nvPicPr>
        <p:blipFill>
          <a:blip r:embed="rId2"/>
          <a:srcRect/>
          <a:stretch>
            <a:fillRect/>
          </a:stretch>
        </p:blipFill>
        <p:spPr bwMode="auto">
          <a:xfrm>
            <a:off x="4608513" y="-238125"/>
            <a:ext cx="4535487" cy="6191250"/>
          </a:xfrm>
          <a:prstGeom prst="rect">
            <a:avLst/>
          </a:prstGeom>
          <a:noFill/>
          <a:ln w="9525">
            <a:noFill/>
            <a:miter lim="800000"/>
            <a:headEnd/>
            <a:tailEnd/>
          </a:ln>
        </p:spPr>
      </p:pic>
      <p:sp>
        <p:nvSpPr>
          <p:cNvPr id="7" name="6 Rectángulo"/>
          <p:cNvSpPr/>
          <p:nvPr/>
        </p:nvSpPr>
        <p:spPr>
          <a:xfrm>
            <a:off x="0" y="0"/>
            <a:ext cx="4572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0825" y="1417638"/>
            <a:ext cx="4103688" cy="3046412"/>
          </a:xfrm>
          <a:prstGeom prst="rect">
            <a:avLst/>
          </a:prstGeom>
          <a:noFill/>
        </p:spPr>
        <p:txBody>
          <a:bodyPr>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rPr>
              <a:t>Saritísima</a:t>
            </a:r>
            <a:r>
              <a:rPr lang="es-ES" sz="2400" b="1" dirty="0">
                <a:effectLst>
                  <a:glow rad="101600">
                    <a:schemeClr val="accent2">
                      <a:satMod val="175000"/>
                      <a:alpha val="40000"/>
                    </a:schemeClr>
                  </a:glow>
                  <a:outerShdw blurRad="38100" dist="38100" dir="2700000" algn="tl">
                    <a:srgbClr val="000000">
                      <a:alpha val="43137"/>
                    </a:srgbClr>
                  </a:outerShdw>
                </a:effectLst>
              </a:rPr>
              <a:t> o María Antonia Abad Fernández, esa belleza natural que revolucionó una época y envolvió los sueños adolescentes de muchas generaciones con una voz profunda y sensual.</a:t>
            </a:r>
          </a:p>
        </p:txBody>
      </p:sp>
    </p:spTree>
  </p:cSld>
  <p:clrMapOvr>
    <a:masterClrMapping/>
  </p:clrMapOvr>
  <mc:AlternateContent xmlns:mc="http://schemas.openxmlformats.org/markup-compatibility/2006">
    <mc:Choice xmlns:p14="http://schemas.microsoft.com/office/powerpoint/2010/main" Requires="p14">
      <p:transition spd="slow" p14:dur="1200" advTm="23000">
        <p14:prism dir="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a:srcRect/>
          <a:stretch>
            <a:fillRect/>
          </a:stretch>
        </p:blipFill>
        <p:spPr bwMode="auto">
          <a:xfrm>
            <a:off x="0" y="0"/>
            <a:ext cx="4392613" cy="5715000"/>
          </a:xfrm>
          <a:prstGeom prst="rect">
            <a:avLst/>
          </a:prstGeom>
          <a:noFill/>
          <a:ln w="9525">
            <a:noFill/>
            <a:miter lim="800000"/>
            <a:headEnd/>
            <a:tailEnd/>
          </a:ln>
        </p:spPr>
      </p:pic>
      <p:pic>
        <p:nvPicPr>
          <p:cNvPr id="6" name="5 Imagen" descr="501579721.jpg"/>
          <p:cNvPicPr>
            <a:picLocks noChangeAspect="1"/>
          </p:cNvPicPr>
          <p:nvPr/>
        </p:nvPicPr>
        <p:blipFill>
          <a:blip r:embed="rId2"/>
          <a:srcRect/>
          <a:stretch>
            <a:fillRect/>
          </a:stretch>
        </p:blipFill>
        <p:spPr bwMode="auto">
          <a:xfrm>
            <a:off x="0" y="0"/>
            <a:ext cx="4392613" cy="5715000"/>
          </a:xfrm>
          <a:prstGeom prst="rect">
            <a:avLst/>
          </a:prstGeom>
          <a:noFill/>
          <a:ln w="9525">
            <a:noFill/>
            <a:miter lim="800000"/>
            <a:headEnd/>
            <a:tailEnd/>
          </a:ln>
        </p:spPr>
      </p:pic>
      <p:sp>
        <p:nvSpPr>
          <p:cNvPr id="7" name="6 Rectángulo"/>
          <p:cNvSpPr/>
          <p:nvPr/>
        </p:nvSpPr>
        <p:spPr>
          <a:xfrm>
            <a:off x="4427538" y="0"/>
            <a:ext cx="47164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500563" y="1993900"/>
            <a:ext cx="4392612" cy="2678113"/>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Sus enormes ojos que miran de frente han cautivado a poetas e intelectuales; y ella ha sabido siempre estar en su sitio, discreta o afilada, según se presente la ocasión.</a:t>
            </a:r>
          </a:p>
        </p:txBody>
      </p:sp>
    </p:spTree>
  </p:cSld>
  <p:clrMapOvr>
    <a:masterClrMapping/>
  </p:clrMapOvr>
  <mc:AlternateContent xmlns:mc="http://schemas.openxmlformats.org/markup-compatibility/2006">
    <mc:Choice xmlns:p14="http://schemas.microsoft.com/office/powerpoint/2010/main" Requires="p14">
      <p:transition spd="slow" p14:dur="1200" advTm="22000">
        <p14:prism dir="u"/>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a:srcRect/>
          <a:stretch>
            <a:fillRect/>
          </a:stretch>
        </p:blipFill>
        <p:spPr bwMode="auto">
          <a:xfrm>
            <a:off x="4660900" y="0"/>
            <a:ext cx="4483100" cy="5715000"/>
          </a:xfrm>
          <a:prstGeom prst="rect">
            <a:avLst/>
          </a:prstGeom>
          <a:noFill/>
          <a:ln w="9525">
            <a:noFill/>
            <a:miter lim="800000"/>
            <a:headEnd/>
            <a:tailEnd/>
          </a:ln>
        </p:spPr>
      </p:pic>
      <p:pic>
        <p:nvPicPr>
          <p:cNvPr id="5" name="4 Imagen" descr="alberta_canada_banff_national_park_mountain_road_distance_snow_100099_1440x900.jpg"/>
          <p:cNvPicPr>
            <a:picLocks noChangeAspect="1"/>
          </p:cNvPicPr>
          <p:nvPr/>
        </p:nvPicPr>
        <p:blipFill>
          <a:blip r:embed="rId2"/>
          <a:srcRect/>
          <a:stretch>
            <a:fillRect/>
          </a:stretch>
        </p:blipFill>
        <p:spPr bwMode="auto">
          <a:xfrm>
            <a:off x="4641850" y="0"/>
            <a:ext cx="4502150" cy="5715000"/>
          </a:xfrm>
          <a:prstGeom prst="rect">
            <a:avLst/>
          </a:prstGeom>
          <a:noFill/>
          <a:ln w="9525">
            <a:noFill/>
            <a:miter lim="800000"/>
            <a:headEnd/>
            <a:tailEnd/>
          </a:ln>
        </p:spPr>
      </p:pic>
      <p:pic>
        <p:nvPicPr>
          <p:cNvPr id="6" name="5 Imagen" descr="alberta_canada_banff_national_park_mountain_road_distance_snow_100099_1440x900.jpg"/>
          <p:cNvPicPr>
            <a:picLocks noChangeAspect="1"/>
          </p:cNvPicPr>
          <p:nvPr/>
        </p:nvPicPr>
        <p:blipFill>
          <a:blip r:embed="rId2"/>
          <a:srcRect/>
          <a:stretch>
            <a:fillRect/>
          </a:stretch>
        </p:blipFill>
        <p:spPr bwMode="auto">
          <a:xfrm>
            <a:off x="4641850" y="0"/>
            <a:ext cx="4502150" cy="5715000"/>
          </a:xfrm>
          <a:prstGeom prst="rect">
            <a:avLst/>
          </a:prstGeom>
          <a:noFill/>
          <a:ln w="9525">
            <a:noFill/>
            <a:miter lim="800000"/>
            <a:headEnd/>
            <a:tailEnd/>
          </a:ln>
        </p:spPr>
      </p:pic>
      <p:sp>
        <p:nvSpPr>
          <p:cNvPr id="7" name="6 Rectángulo"/>
          <p:cNvSpPr/>
          <p:nvPr/>
        </p:nvSpPr>
        <p:spPr>
          <a:xfrm>
            <a:off x="0" y="0"/>
            <a:ext cx="464343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850" y="1344613"/>
            <a:ext cx="4176713" cy="34163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En los siguientes quince años, la </a:t>
            </a:r>
            <a:r>
              <a:rPr lang="es-ES" sz="2400" b="1" i="1" dirty="0">
                <a:effectLst>
                  <a:glow rad="101600">
                    <a:schemeClr val="accent2">
                      <a:satMod val="175000"/>
                      <a:alpha val="40000"/>
                    </a:schemeClr>
                  </a:glow>
                  <a:outerShdw blurRad="38100" dist="38100" dir="2700000" algn="tl">
                    <a:srgbClr val="000000">
                      <a:alpha val="43137"/>
                    </a:srgbClr>
                  </a:outerShdw>
                </a:effectLst>
              </a:rPr>
              <a:t>diva</a:t>
            </a:r>
            <a:r>
              <a:rPr lang="es-ES" sz="2400" b="1" dirty="0">
                <a:effectLst>
                  <a:glow rad="101600">
                    <a:schemeClr val="accent2">
                      <a:satMod val="175000"/>
                      <a:alpha val="40000"/>
                    </a:schemeClr>
                  </a:glow>
                  <a:outerShdw blurRad="38100" dist="38100" dir="2700000" algn="tl">
                    <a:srgbClr val="000000">
                      <a:alpha val="43137"/>
                    </a:srgbClr>
                  </a:outerShdw>
                </a:effectLst>
              </a:rPr>
              <a:t> española protagonizó únicamente    melodramas musicales      pensados para ella, y alcanzó tal popularidad que actuó en la Unión Soviética en plena Guerra Fría, en 1965.</a:t>
            </a:r>
          </a:p>
        </p:txBody>
      </p:sp>
    </p:spTree>
  </p:cSld>
  <p:clrMapOvr>
    <a:masterClrMapping/>
  </p:clrMapOvr>
  <mc:AlternateContent xmlns:mc="http://schemas.openxmlformats.org/markup-compatibility/2006">
    <mc:Choice xmlns:p14="http://schemas.microsoft.com/office/powerpoint/2010/main" Requires="p14">
      <p:transition spd="slow" p14:dur="200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p:spPr>
      </p:pic>
      <p:pic>
        <p:nvPicPr>
          <p:cNvPr id="5" name="4 Imagen" descr="0(48).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p:spPr>
      </p:pic>
      <p:sp>
        <p:nvSpPr>
          <p:cNvPr id="7" name="6 CuadroTexto"/>
          <p:cNvSpPr txBox="1"/>
          <p:nvPr/>
        </p:nvSpPr>
        <p:spPr>
          <a:xfrm>
            <a:off x="250825" y="4370388"/>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una España gris condicionada por la dictadura y las limitaciones económicas, Sara Montiel fue la cara más barroca y sensual del espectáculo, gracias a sus papeles de </a:t>
            </a:r>
            <a:r>
              <a:rPr lang="es-ES" b="1" i="1" dirty="0">
                <a:effectLst>
                  <a:glow rad="101600">
                    <a:schemeClr val="accent2">
                      <a:satMod val="175000"/>
                      <a:alpha val="40000"/>
                    </a:schemeClr>
                  </a:glow>
                  <a:outerShdw blurRad="38100" dist="38100" dir="2700000" algn="tl">
                    <a:srgbClr val="000000">
                      <a:alpha val="43137"/>
                    </a:srgbClr>
                  </a:outerShdw>
                </a:effectLst>
              </a:rPr>
              <a:t>mujer fatal</a:t>
            </a:r>
            <a:r>
              <a:rPr lang="es-ES" b="1" dirty="0">
                <a:effectLst>
                  <a:glow rad="101600">
                    <a:schemeClr val="accent2">
                      <a:satMod val="175000"/>
                      <a:alpha val="40000"/>
                    </a:schemeClr>
                  </a:glow>
                  <a:outerShdw blurRad="38100" dist="38100" dir="2700000" algn="tl">
                    <a:srgbClr val="000000">
                      <a:alpha val="43137"/>
                    </a:srgbClr>
                  </a:outerShdw>
                </a:effectLst>
              </a:rPr>
              <a:t> y a sugerentes vestidos que tentaban la censura.</a:t>
            </a:r>
          </a:p>
        </p:txBody>
      </p:sp>
    </p:spTree>
  </p:cSld>
  <p:clrMapOvr>
    <a:masterClrMapping/>
  </p:clrMapOvr>
  <mc:AlternateContent xmlns:mc="http://schemas.openxmlformats.org/markup-compatibility/2006">
    <mc:Choice xmlns:p14="http://schemas.microsoft.com/office/powerpoint/2010/main" Requires="p14">
      <p:transition spd="slow" p14:dur="2000" advTm="26000">
        <p14:door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17.jpg"/>
          <p:cNvPicPr>
            <a:picLocks noChangeAspect="1"/>
          </p:cNvPicPr>
          <p:nvPr/>
        </p:nvPicPr>
        <p:blipFill>
          <a:blip r:embed="rId2"/>
          <a:srcRect/>
          <a:stretch>
            <a:fillRect/>
          </a:stretch>
        </p:blipFill>
        <p:spPr bwMode="auto">
          <a:xfrm>
            <a:off x="0" y="-238125"/>
            <a:ext cx="9144000" cy="6119813"/>
          </a:xfrm>
          <a:prstGeom prst="rect">
            <a:avLst/>
          </a:prstGeom>
          <a:noFill/>
          <a:ln w="9525">
            <a:noFill/>
            <a:miter lim="800000"/>
            <a:headEnd/>
            <a:tailEnd/>
          </a:ln>
        </p:spPr>
      </p:pic>
      <p:sp>
        <p:nvSpPr>
          <p:cNvPr id="5" name="4 Rombo"/>
          <p:cNvSpPr/>
          <p:nvPr/>
        </p:nvSpPr>
        <p:spPr>
          <a:xfrm>
            <a:off x="0" y="0"/>
            <a:ext cx="9144000" cy="5715000"/>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V="1">
            <a:off x="0" y="0"/>
            <a:ext cx="4572000" cy="30178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flipH="1" flipV="1">
            <a:off x="4572000" y="0"/>
            <a:ext cx="4572000" cy="29368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a:off x="0" y="2786063"/>
            <a:ext cx="4572000" cy="29289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a:off x="4572000" y="2786063"/>
            <a:ext cx="4572000" cy="29289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539750" y="4586288"/>
            <a:ext cx="8424863"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Actriz de gran éxito comercial, mayormente en las décadas de 1950 y 1960, participó en medio centenar de películas. Se retiró de la industria del cine en 1974, pero como figura musical se mantuvo activa hasta el final.</a:t>
            </a:r>
          </a:p>
        </p:txBody>
      </p:sp>
    </p:spTree>
  </p:cSld>
  <p:clrMapOvr>
    <a:masterClrMapping/>
  </p:clrMapOvr>
  <mc:AlternateContent xmlns:mc="http://schemas.openxmlformats.org/markup-compatibility/2006">
    <mc:Choice xmlns:p14="http://schemas.microsoft.com/office/powerpoint/2010/main" Requires="p14">
      <p:transition spd="slow" p14:dur="2000" advTm="26000">
        <p14:pan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strVal val="4/3*#ppt_w"/>
                                          </p:val>
                                        </p:tav>
                                        <p:tav tm="100000">
                                          <p:val>
                                            <p:strVal val="#ppt_w"/>
                                          </p:val>
                                        </p:tav>
                                      </p:tavLst>
                                    </p:anim>
                                    <p:anim calcmode="lin" valueType="num">
                                      <p:cBhvr>
                                        <p:cTn id="26" dur="3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a:srcRect/>
          <a:stretch>
            <a:fillRect/>
          </a:stretch>
        </p:blipFill>
        <p:spPr bwMode="auto">
          <a:xfrm>
            <a:off x="0" y="-166688"/>
            <a:ext cx="9144000" cy="6119813"/>
          </a:xfrm>
          <a:prstGeom prst="rect">
            <a:avLst/>
          </a:prstGeom>
          <a:noFill/>
          <a:ln w="9525">
            <a:noFill/>
            <a:miter lim="800000"/>
            <a:headEnd/>
            <a:tailEnd/>
          </a:ln>
        </p:spPr>
      </p:pic>
      <p:pic>
        <p:nvPicPr>
          <p:cNvPr id="6" name="5 Imagen" descr="270913G.jpg"/>
          <p:cNvPicPr>
            <a:picLocks noChangeAspect="1"/>
          </p:cNvPicPr>
          <p:nvPr/>
        </p:nvPicPr>
        <p:blipFill>
          <a:blip r:embed="rId2"/>
          <a:srcRect/>
          <a:stretch>
            <a:fillRect/>
          </a:stretch>
        </p:blipFill>
        <p:spPr bwMode="auto">
          <a:xfrm>
            <a:off x="0" y="-166688"/>
            <a:ext cx="9144000" cy="6119813"/>
          </a:xfrm>
          <a:prstGeom prst="rect">
            <a:avLst/>
          </a:prstGeom>
          <a:noFill/>
          <a:ln w="9525">
            <a:noFill/>
            <a:miter lim="800000"/>
            <a:headEnd/>
            <a:tailEnd/>
          </a:ln>
        </p:spPr>
      </p:pic>
      <p:sp>
        <p:nvSpPr>
          <p:cNvPr id="5" name="4 CuadroTexto"/>
          <p:cNvSpPr txBox="1"/>
          <p:nvPr/>
        </p:nvSpPr>
        <p:spPr>
          <a:xfrm>
            <a:off x="539750"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su etapa mexicana, y dado que su madre padecía mal de altura     en México D.F., Sara alquiló para ella una casa en Cuernavaca, lo que propició que conociese a otras figuras célebres como Diego Rivera, Frida Kahlo y la actriz </a:t>
            </a:r>
            <a:r>
              <a:rPr lang="es-ES" b="1" dirty="0" err="1">
                <a:effectLst>
                  <a:glow rad="101600">
                    <a:schemeClr val="accent2">
                      <a:satMod val="175000"/>
                      <a:alpha val="40000"/>
                    </a:schemeClr>
                  </a:glow>
                  <a:outerShdw blurRad="38100" dist="38100" dir="2700000" algn="tl">
                    <a:srgbClr val="000000">
                      <a:alpha val="43137"/>
                    </a:srgbClr>
                  </a:outerShdw>
                </a:effectLst>
              </a:rPr>
              <a:t>Merle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Oberon</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8000">
        <p14:pan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3"/>
          <a:srcRect/>
          <a:stretch>
            <a:fillRect/>
          </a:stretch>
        </p:blipFill>
        <p:spPr bwMode="auto">
          <a:xfrm>
            <a:off x="0" y="-311150"/>
            <a:ext cx="9144000" cy="6026150"/>
          </a:xfrm>
          <a:prstGeom prst="rect">
            <a:avLst/>
          </a:prstGeom>
          <a:noFill/>
          <a:ln w="9525">
            <a:noFill/>
            <a:miter lim="800000"/>
            <a:headEnd/>
            <a:tailEnd/>
          </a:ln>
        </p:spPr>
      </p:pic>
      <p:pic>
        <p:nvPicPr>
          <p:cNvPr id="5" name="4 Imagen" descr="morning_bliss-1514990.jpg"/>
          <p:cNvPicPr>
            <a:picLocks noChangeAspect="1"/>
          </p:cNvPicPr>
          <p:nvPr/>
        </p:nvPicPr>
        <p:blipFill>
          <a:blip r:embed="rId3"/>
          <a:srcRect/>
          <a:stretch>
            <a:fillRect/>
          </a:stretch>
        </p:blipFill>
        <p:spPr bwMode="auto">
          <a:xfrm>
            <a:off x="0" y="-311150"/>
            <a:ext cx="9144000" cy="6026150"/>
          </a:xfrm>
          <a:prstGeom prst="rect">
            <a:avLst/>
          </a:prstGeom>
          <a:noFill/>
          <a:ln w="9525">
            <a:noFill/>
            <a:miter lim="800000"/>
            <a:headEnd/>
            <a:tailEnd/>
          </a:ln>
        </p:spPr>
      </p:pic>
      <p:pic>
        <p:nvPicPr>
          <p:cNvPr id="6" name="5 Imagen" descr="morning_bliss-1514990.jpg"/>
          <p:cNvPicPr>
            <a:picLocks noChangeAspect="1"/>
          </p:cNvPicPr>
          <p:nvPr/>
        </p:nvPicPr>
        <p:blipFill>
          <a:blip r:embed="rId3"/>
          <a:srcRect/>
          <a:stretch>
            <a:fillRect/>
          </a:stretch>
        </p:blipFill>
        <p:spPr bwMode="auto">
          <a:xfrm>
            <a:off x="0" y="-311150"/>
            <a:ext cx="9144000" cy="6026150"/>
          </a:xfrm>
          <a:prstGeom prst="rect">
            <a:avLst/>
          </a:prstGeom>
          <a:noFill/>
          <a:ln w="9525">
            <a:noFill/>
            <a:miter lim="800000"/>
            <a:headEnd/>
            <a:tailEnd/>
          </a:ln>
        </p:spPr>
      </p:pic>
      <p:sp>
        <p:nvSpPr>
          <p:cNvPr id="7" name="6 CuadroTexto"/>
          <p:cNvSpPr txBox="1"/>
          <p:nvPr/>
        </p:nvSpPr>
        <p:spPr>
          <a:xfrm>
            <a:off x="539750" y="4297363"/>
            <a:ext cx="83518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Sara Montiel logró índices de popularidad que jamás había tenido una artista española. En los créditos de “Veracruz” apareció con el nombre de «Sarita Montiel», y así figuraría en sus restantes trabajos en Hollywood, donde llegó a ser apodada «la bomba latina».</a:t>
            </a:r>
          </a:p>
        </p:txBody>
      </p:sp>
    </p:spTree>
  </p:cSld>
  <p:clrMapOvr>
    <a:masterClrMapping/>
  </p:clrMapOvr>
  <mc:AlternateContent xmlns:mc="http://schemas.openxmlformats.org/markup-compatibility/2006">
    <mc:Choice xmlns:p14="http://schemas.microsoft.com/office/powerpoint/2010/main" Requires="p14">
      <p:transition spd="slow" p14:dur="2000" advTm="30000">
        <p14:pa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a:srcRect/>
          <a:stretch>
            <a:fillRect/>
          </a:stretch>
        </p:blipFill>
        <p:spPr bwMode="auto">
          <a:xfrm>
            <a:off x="0" y="11113"/>
            <a:ext cx="9144000" cy="5942012"/>
          </a:xfrm>
          <a:prstGeom prst="rect">
            <a:avLst/>
          </a:prstGeom>
          <a:noFill/>
          <a:ln w="9525">
            <a:noFill/>
            <a:miter lim="800000"/>
            <a:headEnd/>
            <a:tailEnd/>
          </a:ln>
        </p:spPr>
      </p:pic>
      <p:pic>
        <p:nvPicPr>
          <p:cNvPr id="5" name="4 Imagen" descr="pokaz_obrazek.php.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p:spPr>
      </p:pic>
      <p:pic>
        <p:nvPicPr>
          <p:cNvPr id="6" name="5 Imagen" descr="pokaz_obrazek.php.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p:spPr>
      </p:pic>
      <p:sp>
        <p:nvSpPr>
          <p:cNvPr id="7" name="6 CuadroTexto"/>
          <p:cNvSpPr txBox="1"/>
          <p:nvPr/>
        </p:nvSpPr>
        <p:spPr>
          <a:xfrm>
            <a:off x="539750" y="4657725"/>
            <a:ext cx="83534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Su gran amor, el Nobel Severo Ochoa. (Fue un amor imposible. Nunca había engañado a su mujer, nunca en la vida). Para él, Carmen era intocable pero, como dice la canción, yo era la primavera y ella el otoño…</a:t>
            </a:r>
          </a:p>
        </p:txBody>
      </p:sp>
    </p:spTree>
  </p:cSld>
  <p:clrMapOvr>
    <a:masterClrMapping/>
  </p:clrMapOvr>
  <mc:AlternateContent xmlns:mc="http://schemas.openxmlformats.org/markup-compatibility/2006">
    <mc:Choice xmlns:p14="http://schemas.microsoft.com/office/powerpoint/2010/main" Requires="p14">
      <p:transition spd="slow" p14:dur="2000" advTm="24000">
        <p14:conveyor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a:srcRect/>
          <a:stretch>
            <a:fillRect/>
          </a:stretch>
        </p:blipFill>
        <p:spPr bwMode="auto">
          <a:xfrm>
            <a:off x="0" y="-166688"/>
            <a:ext cx="9144000" cy="5881688"/>
          </a:xfrm>
          <a:prstGeom prst="rect">
            <a:avLst/>
          </a:prstGeom>
          <a:noFill/>
          <a:ln w="9525">
            <a:noFill/>
            <a:miter lim="800000"/>
            <a:headEnd/>
            <a:tailEnd/>
          </a:ln>
        </p:spPr>
      </p:pic>
      <p:pic>
        <p:nvPicPr>
          <p:cNvPr id="5" name="4 Imagen" descr="31 cañon de carro.jpg"/>
          <p:cNvPicPr>
            <a:picLocks noChangeAspect="1"/>
          </p:cNvPicPr>
          <p:nvPr/>
        </p:nvPicPr>
        <p:blipFill>
          <a:blip r:embed="rId2"/>
          <a:srcRect/>
          <a:stretch>
            <a:fillRect/>
          </a:stretch>
        </p:blipFill>
        <p:spPr bwMode="auto">
          <a:xfrm>
            <a:off x="0" y="-166688"/>
            <a:ext cx="9144000" cy="5881688"/>
          </a:xfrm>
          <a:prstGeom prst="rect">
            <a:avLst/>
          </a:prstGeom>
          <a:noFill/>
          <a:ln w="9525">
            <a:noFill/>
            <a:miter lim="800000"/>
            <a:headEnd/>
            <a:tailEnd/>
          </a:ln>
        </p:spPr>
      </p:pic>
      <p:sp>
        <p:nvSpPr>
          <p:cNvPr id="6" name="5 CuadroTexto"/>
          <p:cNvSpPr txBox="1"/>
          <p:nvPr/>
        </p:nvSpPr>
        <p:spPr>
          <a:xfrm>
            <a:off x="684213" y="4873625"/>
            <a:ext cx="79914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…nos habíamos visto tan solo dos veces, pero no importó. (Lo nuestro fue rápido, cuestión de química), rememoraba la actriz.</a:t>
            </a:r>
          </a:p>
        </p:txBody>
      </p:sp>
    </p:spTree>
  </p:cSld>
  <p:clrMapOvr>
    <a:masterClrMapping/>
  </p:clrMapOvr>
  <mc:AlternateContent xmlns:mc="http://schemas.openxmlformats.org/markup-compatibility/2006">
    <mc:Choice xmlns:p14="http://schemas.microsoft.com/office/powerpoint/2010/main" Requires="p14">
      <p:transition spd="slow" p14:dur="2000" advTm="18000">
        <p14:conveyor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 British-Troops-Cheerfully-Board-their-Train-for-the-First-Stage-of-their-Trip-to-the-Western-Front-–-England-September-20-1939.jpg"/>
          <p:cNvPicPr>
            <a:picLocks noChangeAspect="1"/>
          </p:cNvPicPr>
          <p:nvPr/>
        </p:nvPicPr>
        <p:blipFill>
          <a:blip r:embed="rId3"/>
          <a:srcRect/>
          <a:stretch>
            <a:fillRect/>
          </a:stretch>
        </p:blipFill>
        <p:spPr bwMode="auto">
          <a:xfrm>
            <a:off x="0" y="-238125"/>
            <a:ext cx="9144000" cy="6191250"/>
          </a:xfrm>
          <a:prstGeom prst="rect">
            <a:avLst/>
          </a:prstGeom>
          <a:noFill/>
          <a:ln w="9525">
            <a:noFill/>
            <a:miter lim="800000"/>
            <a:headEnd/>
            <a:tailEnd/>
          </a:ln>
        </p:spPr>
      </p:pic>
      <p:pic>
        <p:nvPicPr>
          <p:cNvPr id="6" name="5 Imagen" descr="03 British-Troops-Cheerfully-Board-their-Train-for-the-First-Stage-of-their-Trip-to-the-Western-Front-–-England-September-20-1939.jpg"/>
          <p:cNvPicPr>
            <a:picLocks noChangeAspect="1"/>
          </p:cNvPicPr>
          <p:nvPr/>
        </p:nvPicPr>
        <p:blipFill>
          <a:blip r:embed="rId3"/>
          <a:srcRect/>
          <a:stretch>
            <a:fillRect/>
          </a:stretch>
        </p:blipFill>
        <p:spPr bwMode="auto">
          <a:xfrm>
            <a:off x="0" y="-238125"/>
            <a:ext cx="9144000" cy="6191250"/>
          </a:xfrm>
          <a:prstGeom prst="rect">
            <a:avLst/>
          </a:prstGeom>
          <a:noFill/>
          <a:ln w="9525">
            <a:noFill/>
            <a:miter lim="800000"/>
            <a:headEnd/>
            <a:tailEnd/>
          </a:ln>
        </p:spPr>
      </p:pic>
      <p:sp>
        <p:nvSpPr>
          <p:cNvPr id="4" name="3 CuadroTexto"/>
          <p:cNvSpPr txBox="1"/>
          <p:nvPr/>
        </p:nvSpPr>
        <p:spPr>
          <a:xfrm>
            <a:off x="468313" y="4586288"/>
            <a:ext cx="842327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casó con Mann en 1957, enamorada hasta la médula del científico, y el matrimonio fracasó «porque me había agarrado a él solo para huir de Severo, pero sin amarlo». Cuatro años más tarde, se divorciaban.</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4000">
        <p14:conveyo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segundo matrimonio fue con el industrial José Vicente Ramírez Olalla, a quién Sara llamaba cariñosamente “</a:t>
            </a:r>
            <a:r>
              <a:rPr lang="es-ES" b="1" dirty="0" err="1">
                <a:effectLst>
                  <a:glow rad="101600">
                    <a:schemeClr val="accent2">
                      <a:satMod val="175000"/>
                      <a:alpha val="40000"/>
                    </a:schemeClr>
                  </a:glow>
                  <a:outerShdw blurRad="38100" dist="38100" dir="2700000" algn="tl">
                    <a:srgbClr val="000000">
                      <a:alpha val="43137"/>
                    </a:srgbClr>
                  </a:outerShdw>
                </a:effectLst>
              </a:rPr>
              <a:t>Chente</a:t>
            </a:r>
            <a:r>
              <a:rPr lang="es-ES" b="1" dirty="0">
                <a:effectLst>
                  <a:glow rad="101600">
                    <a:schemeClr val="accent2">
                      <a:satMod val="175000"/>
                      <a:alpha val="40000"/>
                    </a:schemeClr>
                  </a:glow>
                  <a:outerShdw blurRad="38100" dist="38100" dir="2700000" algn="tl">
                    <a:srgbClr val="000000">
                      <a:alpha val="43137"/>
                    </a:srgbClr>
                  </a:outerShdw>
                </a:effectLst>
              </a:rPr>
              <a:t>”, del que se divorciaría dos meses después de su boda.</a:t>
            </a:r>
          </a:p>
        </p:txBody>
      </p:sp>
    </p:spTree>
  </p:cSld>
  <p:clrMapOvr>
    <a:masterClrMapping/>
  </p:clrMapOvr>
  <mc:AlternateContent xmlns:mc="http://schemas.openxmlformats.org/markup-compatibility/2006">
    <mc:Choice xmlns:p14="http://schemas.microsoft.com/office/powerpoint/2010/main" Requires="p14">
      <p:transition spd="slow" p14:dur="2000" advTm="22000">
        <p14:conveyor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a:srcRect/>
          <a:stretch>
            <a:fillRect/>
          </a:stretch>
        </p:blipFill>
        <p:spPr bwMode="auto">
          <a:xfrm>
            <a:off x="0" y="-311150"/>
            <a:ext cx="9144000" cy="6264275"/>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a:srcRect/>
          <a:stretch>
            <a:fillRect/>
          </a:stretch>
        </p:blipFill>
        <p:spPr bwMode="auto">
          <a:xfrm>
            <a:off x="0" y="-311150"/>
            <a:ext cx="9144000" cy="6264275"/>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a:srcRect/>
          <a:stretch>
            <a:fillRect/>
          </a:stretch>
        </p:blipFill>
        <p:spPr bwMode="auto">
          <a:xfrm>
            <a:off x="0" y="-311150"/>
            <a:ext cx="9144000" cy="6264275"/>
          </a:xfrm>
          <a:prstGeom prst="rect">
            <a:avLst/>
          </a:prstGeom>
          <a:noFill/>
          <a:ln w="9525">
            <a:noFill/>
            <a:miter lim="800000"/>
            <a:headEnd/>
            <a:tailEnd/>
          </a:ln>
        </p:spPr>
      </p:pic>
      <p:sp>
        <p:nvSpPr>
          <p:cNvPr id="5" name="4 CuadroTexto"/>
          <p:cNvSpPr txBox="1"/>
          <p:nvPr/>
        </p:nvSpPr>
        <p:spPr>
          <a:xfrm>
            <a:off x="250825" y="4370388"/>
            <a:ext cx="871378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México rueda un total de 14 largometrajes en cinco años, convirtiéndose en una de las grandes estrellas del cine mexicano y codeándose con grandes como los ya mencionados Pedro Infante, </a:t>
            </a:r>
            <a:r>
              <a:rPr lang="es-ES" b="1" dirty="0" err="1">
                <a:effectLst>
                  <a:glow rad="101600">
                    <a:schemeClr val="accent2">
                      <a:satMod val="175000"/>
                      <a:alpha val="40000"/>
                    </a:schemeClr>
                  </a:glow>
                  <a:outerShdw blurRad="38100" dist="38100" dir="2700000" algn="tl">
                    <a:srgbClr val="1F497D"/>
                  </a:outerShdw>
                </a:effectLst>
              </a:rPr>
              <a:t>Miroslava</a:t>
            </a:r>
            <a:r>
              <a:rPr lang="es-ES" b="1" dirty="0">
                <a:effectLst>
                  <a:glow rad="101600">
                    <a:schemeClr val="accent2">
                      <a:satMod val="175000"/>
                      <a:alpha val="40000"/>
                    </a:schemeClr>
                  </a:glow>
                  <a:outerShdw blurRad="38100" dist="38100" dir="2700000" algn="tl">
                    <a:srgbClr val="1F497D"/>
                  </a:outerShdw>
                </a:effectLst>
              </a:rPr>
              <a:t> </a:t>
            </a:r>
            <a:r>
              <a:rPr lang="es-ES" b="1" dirty="0" err="1">
                <a:effectLst>
                  <a:glow rad="101600">
                    <a:schemeClr val="accent2">
                      <a:satMod val="175000"/>
                      <a:alpha val="40000"/>
                    </a:schemeClr>
                  </a:glow>
                  <a:outerShdw blurRad="38100" dist="38100" dir="2700000" algn="tl">
                    <a:srgbClr val="1F497D"/>
                  </a:outerShdw>
                </a:effectLst>
              </a:rPr>
              <a:t>Stern</a:t>
            </a:r>
            <a:r>
              <a:rPr lang="es-ES" b="1" dirty="0">
                <a:effectLst>
                  <a:glow rad="101600">
                    <a:schemeClr val="accent2">
                      <a:satMod val="175000"/>
                      <a:alpha val="40000"/>
                    </a:schemeClr>
                  </a:glow>
                  <a:outerShdw blurRad="38100" dist="38100" dir="2700000" algn="tl">
                    <a:srgbClr val="1F497D"/>
                  </a:outerShdw>
                </a:effectLst>
              </a:rPr>
              <a:t> y </a:t>
            </a:r>
            <a:r>
              <a:rPr lang="es-ES" b="1" dirty="0" err="1">
                <a:effectLst>
                  <a:glow rad="101600">
                    <a:schemeClr val="accent2">
                      <a:satMod val="175000"/>
                      <a:alpha val="40000"/>
                    </a:schemeClr>
                  </a:glow>
                  <a:outerShdw blurRad="38100" dist="38100" dir="2700000" algn="tl">
                    <a:srgbClr val="1F497D"/>
                  </a:outerShdw>
                </a:effectLst>
              </a:rPr>
              <a:t>Katy</a:t>
            </a:r>
            <a:r>
              <a:rPr lang="es-ES" b="1" dirty="0">
                <a:effectLst>
                  <a:glow rad="101600">
                    <a:schemeClr val="accent2">
                      <a:satMod val="175000"/>
                      <a:alpha val="40000"/>
                    </a:schemeClr>
                  </a:glow>
                  <a:outerShdw blurRad="38100" dist="38100" dir="2700000" algn="tl">
                    <a:srgbClr val="1F497D"/>
                  </a:outerShdw>
                </a:effectLst>
              </a:rPr>
              <a:t> Jurado, como también con actrices de la talla de Dolores del Río y María Félix. </a:t>
            </a:r>
          </a:p>
        </p:txBody>
      </p:sp>
    </p:spTree>
  </p:cSld>
  <p:clrMapOvr>
    <a:masterClrMapping/>
  </p:clrMapOvr>
  <mc:AlternateContent xmlns:mc="http://schemas.openxmlformats.org/markup-compatibility/2006">
    <mc:Choice xmlns:p14="http://schemas.microsoft.com/office/powerpoint/2010/main" Requires="p14">
      <p:transition spd="slow" p14:dur="200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9221"/>
                                        </p:tgtEl>
                                      </p:cBhvr>
                                    </p:animEffect>
                                    <p:set>
                                      <p:cBhvr>
                                        <p:cTn id="7" dur="1" fill="hold">
                                          <p:stCondLst>
                                            <p:cond delay="1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2/3*#ppt_w"/>
                                          </p:val>
                                        </p:tav>
                                        <p:tav tm="100000">
                                          <p:val>
                                            <p:strVal val="#ppt_w"/>
                                          </p:val>
                                        </p:tav>
                                      </p:tavLst>
                                    </p:anim>
                                    <p:anim calcmode="lin" valueType="num">
                                      <p:cBhvr>
                                        <p:cTn id="14" dur="3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Crucero principe Alfonso.jpg"/>
          <p:cNvPicPr>
            <a:picLocks noChangeAspect="1"/>
          </p:cNvPicPr>
          <p:nvPr/>
        </p:nvPicPr>
        <p:blipFill>
          <a:blip r:embed="rId3"/>
          <a:srcRect/>
          <a:stretch>
            <a:fillRect/>
          </a:stretch>
        </p:blipFill>
        <p:spPr bwMode="auto">
          <a:xfrm>
            <a:off x="0" y="-311150"/>
            <a:ext cx="9144000" cy="6026150"/>
          </a:xfrm>
          <a:prstGeom prst="rect">
            <a:avLst/>
          </a:prstGeom>
          <a:noFill/>
          <a:ln w="9525">
            <a:noFill/>
            <a:miter lim="800000"/>
            <a:headEnd/>
            <a:tailEnd/>
          </a:ln>
        </p:spPr>
      </p:pic>
      <p:pic>
        <p:nvPicPr>
          <p:cNvPr id="5" name="4 Imagen" descr="06 Crucero principe Alfonso.jpg"/>
          <p:cNvPicPr>
            <a:picLocks noChangeAspect="1"/>
          </p:cNvPicPr>
          <p:nvPr/>
        </p:nvPicPr>
        <p:blipFill>
          <a:blip r:embed="rId3"/>
          <a:srcRect/>
          <a:stretch>
            <a:fillRect/>
          </a:stretch>
        </p:blipFill>
        <p:spPr bwMode="auto">
          <a:xfrm>
            <a:off x="0" y="-311150"/>
            <a:ext cx="9144000" cy="6026150"/>
          </a:xfrm>
          <a:prstGeom prst="rect">
            <a:avLst/>
          </a:prstGeom>
          <a:noFill/>
          <a:ln w="9525">
            <a:noFill/>
            <a:miter lim="800000"/>
            <a:headEnd/>
            <a:tailEnd/>
          </a:ln>
        </p:spPr>
      </p:pic>
      <p:sp>
        <p:nvSpPr>
          <p:cNvPr id="6" name="5 CuadroTexto"/>
          <p:cNvSpPr txBox="1"/>
          <p:nvPr/>
        </p:nvSpPr>
        <p:spPr>
          <a:xfrm>
            <a:off x="1187450" y="4873625"/>
            <a:ext cx="74168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el país azteca, en las promociones de sus películas, se le llamó "la española más guapa del mundo".</a:t>
            </a:r>
            <a:endParaRPr lang="es-ES" dirty="0">
              <a:effectLst>
                <a:glow rad="101600">
                  <a:schemeClr val="accent2">
                    <a:satMod val="175000"/>
                    <a:alpha val="40000"/>
                  </a:schemeClr>
                </a:glow>
                <a:outerShdw blurRad="38100" dist="38100" dir="2700000" algn="tl">
                  <a:srgbClr val="1F497D"/>
                </a:outerShdw>
              </a:effectLst>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850" y="43703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dijo que con </a:t>
            </a:r>
            <a:r>
              <a:rPr lang="es-ES" b="1" i="1" dirty="0">
                <a:effectLst>
                  <a:glow rad="101600">
                    <a:schemeClr val="accent2">
                      <a:satMod val="175000"/>
                      <a:alpha val="40000"/>
                    </a:schemeClr>
                  </a:glow>
                  <a:outerShdw blurRad="38100" dist="38100" dir="2700000" algn="tl">
                    <a:srgbClr val="000000">
                      <a:alpha val="43137"/>
                    </a:srgbClr>
                  </a:outerShdw>
                </a:effectLst>
              </a:rPr>
              <a:t>La violetera</a:t>
            </a:r>
            <a:r>
              <a:rPr lang="es-ES" b="1" dirty="0">
                <a:effectLst>
                  <a:glow rad="101600">
                    <a:schemeClr val="accent2">
                      <a:satMod val="175000"/>
                      <a:alpha val="40000"/>
                    </a:schemeClr>
                  </a:glow>
                  <a:outerShdw blurRad="38100" dist="38100" dir="2700000" algn="tl">
                    <a:srgbClr val="000000">
                      <a:alpha val="43137"/>
                    </a:srgbClr>
                  </a:outerShdw>
                </a:effectLst>
              </a:rPr>
              <a:t> empezó a cobrar un millón de dólares por cada película y su correspondiente disco (al cambio, unos 40 millones de pesetas de la época), cifra que de ser cierta igualaría el sueldo que firmó Elizabeth Taylor años después por </a:t>
            </a:r>
            <a:r>
              <a:rPr lang="es-ES" b="1" i="1" dirty="0">
                <a:effectLst>
                  <a:glow rad="101600">
                    <a:schemeClr val="accent2">
                      <a:satMod val="175000"/>
                      <a:alpha val="40000"/>
                    </a:schemeClr>
                  </a:glow>
                  <a:outerShdw blurRad="38100" dist="38100" dir="2700000" algn="tl">
                    <a:srgbClr val="000000">
                      <a:alpha val="43137"/>
                    </a:srgbClr>
                  </a:outerShdw>
                </a:effectLst>
              </a:rPr>
              <a:t>Cleopatra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0000">
        <p14:ripple dir="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850" y="43703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Disfrutando de condiciones tan ventajosas, Sara decidió no regresar a Hollywood, donde temía que su origen hispano la seguiría condicionando laboralmente. Y en una ocasión lo explicó así: «Después del éxito de </a:t>
            </a:r>
            <a:r>
              <a:rPr lang="es-ES" b="1" i="1" dirty="0">
                <a:effectLst>
                  <a:glow rad="101600">
                    <a:schemeClr val="accent2">
                      <a:satMod val="175000"/>
                      <a:alpha val="40000"/>
                    </a:schemeClr>
                  </a:glow>
                  <a:outerShdw blurRad="38100" dist="38100" dir="2700000" algn="tl">
                    <a:srgbClr val="1F497D"/>
                  </a:outerShdw>
                </a:effectLst>
              </a:rPr>
              <a:t>El último cuplé</a:t>
            </a:r>
            <a:r>
              <a:rPr lang="es-ES" b="1" dirty="0">
                <a:effectLst>
                  <a:glow rad="101600">
                    <a:schemeClr val="accent2">
                      <a:satMod val="175000"/>
                      <a:alpha val="40000"/>
                    </a:schemeClr>
                  </a:glow>
                  <a:outerShdw blurRad="38100" dist="38100" dir="2700000" algn="tl">
                    <a:srgbClr val="1F497D"/>
                  </a:outerShdw>
                </a:effectLst>
              </a:rPr>
              <a:t>, ¿iba a seguir haciendo de india?».</a:t>
            </a:r>
          </a:p>
        </p:txBody>
      </p:sp>
    </p:spTree>
  </p:cSld>
  <p:clrMapOvr>
    <a:masterClrMapping/>
  </p:clrMapOvr>
  <mc:AlternateContent xmlns:mc="http://schemas.openxmlformats.org/markup-compatibility/2006">
    <mc:Choice xmlns:p14="http://schemas.microsoft.com/office/powerpoint/2010/main" Requires="p14">
      <p:transition spd="slow" p14:dur="2000" advTm="30000">
        <p14:ripple dir="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a:srcRect/>
          <a:stretch>
            <a:fillRect/>
          </a:stretch>
        </p:blipFill>
        <p:spPr bwMode="auto">
          <a:xfrm>
            <a:off x="0" y="-166688"/>
            <a:ext cx="9144000" cy="6048376"/>
          </a:xfrm>
          <a:prstGeom prst="rect">
            <a:avLst/>
          </a:prstGeom>
          <a:noFill/>
          <a:ln w="9525">
            <a:noFill/>
            <a:miter lim="800000"/>
            <a:headEnd/>
            <a:tailEnd/>
          </a:ln>
        </p:spPr>
      </p:pic>
      <p:pic>
        <p:nvPicPr>
          <p:cNvPr id="5" name="4 Imagen" descr="453581.jpg"/>
          <p:cNvPicPr>
            <a:picLocks noChangeAspect="1"/>
          </p:cNvPicPr>
          <p:nvPr/>
        </p:nvPicPr>
        <p:blipFill>
          <a:blip r:embed="rId2"/>
          <a:srcRect/>
          <a:stretch>
            <a:fillRect/>
          </a:stretch>
        </p:blipFill>
        <p:spPr bwMode="auto">
          <a:xfrm>
            <a:off x="0" y="-166688"/>
            <a:ext cx="9144000" cy="6048376"/>
          </a:xfrm>
          <a:prstGeom prst="rect">
            <a:avLst/>
          </a:prstGeom>
          <a:noFill/>
          <a:ln w="9525">
            <a:noFill/>
            <a:miter lim="800000"/>
            <a:headEnd/>
            <a:tailEnd/>
          </a:ln>
        </p:spPr>
      </p:pic>
      <p:pic>
        <p:nvPicPr>
          <p:cNvPr id="6" name="5 Imagen" descr="453581.jpg"/>
          <p:cNvPicPr>
            <a:picLocks noChangeAspect="1"/>
          </p:cNvPicPr>
          <p:nvPr/>
        </p:nvPicPr>
        <p:blipFill>
          <a:blip r:embed="rId2"/>
          <a:srcRect/>
          <a:stretch>
            <a:fillRect/>
          </a:stretch>
        </p:blipFill>
        <p:spPr bwMode="auto">
          <a:xfrm>
            <a:off x="0" y="-166688"/>
            <a:ext cx="9144000" cy="6048376"/>
          </a:xfrm>
          <a:prstGeom prst="rect">
            <a:avLst/>
          </a:prstGeom>
          <a:noFill/>
          <a:ln w="9525">
            <a:noFill/>
            <a:miter lim="800000"/>
            <a:headEnd/>
            <a:tailEnd/>
          </a:ln>
        </p:spPr>
      </p:pic>
      <p:sp>
        <p:nvSpPr>
          <p:cNvPr id="7" name="6 CuadroTexto"/>
          <p:cNvSpPr txBox="1"/>
          <p:nvPr/>
        </p:nvSpPr>
        <p:spPr>
          <a:xfrm>
            <a:off x="900113" y="4657725"/>
            <a:ext cx="77041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Su tercer esposo fue el empresario y periodista </a:t>
            </a:r>
            <a:r>
              <a:rPr lang="es-ES" b="1" dirty="0" err="1">
                <a:effectLst>
                  <a:glow rad="101600">
                    <a:schemeClr val="accent2">
                      <a:satMod val="175000"/>
                      <a:alpha val="40000"/>
                    </a:schemeClr>
                  </a:glow>
                  <a:outerShdw blurRad="38100" dist="38100" dir="2700000" algn="tl">
                    <a:srgbClr val="1F497D"/>
                  </a:outerShdw>
                </a:effectLst>
              </a:rPr>
              <a:t>mallorquí</a:t>
            </a:r>
            <a:r>
              <a:rPr lang="es-ES" b="1" dirty="0">
                <a:effectLst>
                  <a:glow rad="101600">
                    <a:schemeClr val="accent2">
                      <a:satMod val="175000"/>
                      <a:alpha val="40000"/>
                    </a:schemeClr>
                  </a:glow>
                  <a:outerShdw blurRad="38100" dist="38100" dir="2700000" algn="tl">
                    <a:srgbClr val="1F497D"/>
                  </a:outerShdw>
                </a:effectLst>
              </a:rPr>
              <a:t> José </a:t>
            </a:r>
            <a:r>
              <a:rPr lang="es-ES" b="1" dirty="0" err="1">
                <a:effectLst>
                  <a:glow rad="101600">
                    <a:schemeClr val="accent2">
                      <a:satMod val="175000"/>
                      <a:alpha val="40000"/>
                    </a:schemeClr>
                  </a:glow>
                  <a:outerShdw blurRad="38100" dist="38100" dir="2700000" algn="tl">
                    <a:srgbClr val="1F497D"/>
                  </a:outerShdw>
                </a:effectLst>
              </a:rPr>
              <a:t>Tous</a:t>
            </a:r>
            <a:r>
              <a:rPr lang="es-ES" b="1" dirty="0">
                <a:effectLst>
                  <a:glow rad="101600">
                    <a:schemeClr val="accent2">
                      <a:satMod val="175000"/>
                      <a:alpha val="40000"/>
                    </a:schemeClr>
                  </a:glow>
                  <a:outerShdw blurRad="38100" dist="38100" dir="2700000" algn="tl">
                    <a:srgbClr val="1F497D"/>
                  </a:outerShdw>
                </a:effectLst>
              </a:rPr>
              <a:t> </a:t>
            </a:r>
            <a:r>
              <a:rPr lang="es-ES" b="1" dirty="0" err="1">
                <a:effectLst>
                  <a:glow rad="101600">
                    <a:schemeClr val="accent2">
                      <a:satMod val="175000"/>
                      <a:alpha val="40000"/>
                    </a:schemeClr>
                  </a:glow>
                  <a:outerShdw blurRad="38100" dist="38100" dir="2700000" algn="tl">
                    <a:srgbClr val="1F497D"/>
                  </a:outerShdw>
                </a:effectLst>
              </a:rPr>
              <a:t>Barberán</a:t>
            </a:r>
            <a:r>
              <a:rPr lang="es-ES" b="1" dirty="0">
                <a:effectLst>
                  <a:glow rad="101600">
                    <a:schemeClr val="accent2">
                      <a:satMod val="175000"/>
                      <a:alpha val="40000"/>
                    </a:schemeClr>
                  </a:glow>
                  <a:outerShdw blurRad="38100" dist="38100" dir="2700000" algn="tl">
                    <a:srgbClr val="1F497D"/>
                  </a:outerShdw>
                </a:effectLst>
              </a:rPr>
              <a:t>, más conocido como Pepe </a:t>
            </a:r>
            <a:r>
              <a:rPr lang="es-ES" b="1" dirty="0" err="1">
                <a:effectLst>
                  <a:glow rad="101600">
                    <a:schemeClr val="accent2">
                      <a:satMod val="175000"/>
                      <a:alpha val="40000"/>
                    </a:schemeClr>
                  </a:glow>
                  <a:outerShdw blurRad="38100" dist="38100" dir="2700000" algn="tl">
                    <a:srgbClr val="1F497D"/>
                  </a:outerShdw>
                </a:effectLst>
              </a:rPr>
              <a:t>Tous</a:t>
            </a:r>
            <a:r>
              <a:rPr lang="es-ES" b="1" dirty="0">
                <a:effectLst>
                  <a:glow rad="101600">
                    <a:schemeClr val="accent2">
                      <a:satMod val="175000"/>
                      <a:alpha val="40000"/>
                    </a:schemeClr>
                  </a:glow>
                  <a:outerShdw blurRad="38100" dist="38100" dir="2700000" algn="tl">
                    <a:srgbClr val="1F497D"/>
                  </a:outerShdw>
                </a:effectLst>
              </a:rPr>
              <a:t> (1931-1992), con quien contrajo matrimonio después de diez años de relación. </a:t>
            </a:r>
          </a:p>
        </p:txBody>
      </p:sp>
    </p:spTree>
  </p:cSld>
  <p:clrMapOvr>
    <a:masterClrMapping/>
  </p:clrMapOvr>
  <mc:AlternateContent xmlns:mc="http://schemas.openxmlformats.org/markup-compatibility/2006">
    <mc:Choice xmlns:p14="http://schemas.microsoft.com/office/powerpoint/2010/main" Requires="p14">
      <p:transition spd="slow" p14:dur="2000" advTm="23000">
        <p14:ripple dir="r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188" y="4370388"/>
            <a:ext cx="82819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Juntos adoptaron a los dos hijos de la popular artista, Thais (03/03/1979) y José Zeus (21/05/1983).​ Como promotor de espectáculos, </a:t>
            </a:r>
            <a:r>
              <a:rPr lang="es-ES" b="1" dirty="0" err="1">
                <a:effectLst>
                  <a:glow rad="101600">
                    <a:schemeClr val="accent2">
                      <a:satMod val="175000"/>
                      <a:alpha val="40000"/>
                    </a:schemeClr>
                  </a:glow>
                  <a:outerShdw blurRad="38100" dist="38100" dir="2700000" algn="tl">
                    <a:srgbClr val="000000">
                      <a:alpha val="43137"/>
                    </a:srgbClr>
                  </a:outerShdw>
                </a:effectLst>
              </a:rPr>
              <a:t>Tous</a:t>
            </a:r>
            <a:r>
              <a:rPr lang="es-ES" b="1" dirty="0">
                <a:effectLst>
                  <a:glow rad="101600">
                    <a:schemeClr val="accent2">
                      <a:satMod val="175000"/>
                      <a:alpha val="40000"/>
                    </a:schemeClr>
                  </a:glow>
                  <a:outerShdw blurRad="38100" dist="38100" dir="2700000" algn="tl">
                    <a:srgbClr val="000000">
                      <a:alpha val="43137"/>
                    </a:srgbClr>
                  </a:outerShdw>
                </a:effectLst>
              </a:rPr>
              <a:t> conocía bien el gremio musical y en la década de 1980 relanzó a Sara exitosamente en el mercado discográfico.</a:t>
            </a:r>
          </a:p>
        </p:txBody>
      </p:sp>
    </p:spTree>
  </p:cSld>
  <p:clrMapOvr>
    <a:masterClrMapping/>
  </p:clrMapOvr>
  <mc:AlternateContent xmlns:mc="http://schemas.openxmlformats.org/markup-compatibility/2006">
    <mc:Choice xmlns:p14="http://schemas.microsoft.com/office/powerpoint/2010/main" Requires="p14">
      <p:transition spd="slow" p14:dur="2000" advTm="30000">
        <p14:ripple dir="l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8"/>
                                        </p:tgtEl>
                                        <p:attrNameLst>
                                          <p:attrName>ppt_w</p:attrName>
                                        </p:attrNameLst>
                                      </p:cBhvr>
                                      <p:tavLst>
                                        <p:tav tm="0">
                                          <p:val>
                                            <p:strVal val="ppt_w"/>
                                          </p:val>
                                        </p:tav>
                                        <p:tav tm="100000">
                                          <p:val>
                                            <p:fltVal val="0"/>
                                          </p:val>
                                        </p:tav>
                                      </p:tavLst>
                                    </p:anim>
                                    <p:anim calcmode="lin" valueType="num">
                                      <p:cBhvr>
                                        <p:cTn id="10" dur="3000"/>
                                        <p:tgtEl>
                                          <p:spTgt spid="8"/>
                                        </p:tgtEl>
                                        <p:attrNameLst>
                                          <p:attrName>ppt_h</p:attrName>
                                        </p:attrNameLst>
                                      </p:cBhvr>
                                      <p:tavLst>
                                        <p:tav tm="0">
                                          <p:val>
                                            <p:strVal val="ppt_h"/>
                                          </p:val>
                                        </p:tav>
                                        <p:tav tm="100000">
                                          <p:val>
                                            <p:strVal val="ppt_h"/>
                                          </p:val>
                                        </p:tav>
                                      </p:tavLst>
                                    </p:anim>
                                    <p:set>
                                      <p:cBhvr>
                                        <p:cTn id="11" dur="1" fill="hold">
                                          <p:stCondLst>
                                            <p:cond delay="2999"/>
                                          </p:stCondLst>
                                        </p:cTn>
                                        <p:tgtEl>
                                          <p:spTgt spid="8"/>
                                        </p:tgtEl>
                                        <p:attrNameLst>
                                          <p:attrName>style.visibility</p:attrName>
                                        </p:attrNameLst>
                                      </p:cBhvr>
                                      <p:to>
                                        <p:strVal val="hidden"/>
                                      </p:to>
                                    </p:set>
                                  </p:childTnLst>
                                </p:cTn>
                              </p:par>
                              <p:par>
                                <p:cTn id="12" presetID="3" presetClass="entr" presetSubtype="5" fill="hold" nodeType="withEffect">
                                  <p:stCondLst>
                                    <p:cond delay="15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55" presetClass="entr" presetSubtype="0" fill="hold" nodeType="withEffect">
                                  <p:stCondLst>
                                    <p:cond delay="1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0.7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childTnLst>
                          </p:cTn>
                        </p:par>
                        <p:par>
                          <p:cTn id="20" fill="hold">
                            <p:stCondLst>
                              <p:cond delay="4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p:spPr>
      </p:pic>
      <p:pic>
        <p:nvPicPr>
          <p:cNvPr id="5" name="4 Imagen" descr="421091.jpg"/>
          <p:cNvPicPr>
            <a:picLocks noChangeAspect="1"/>
          </p:cNvPicPr>
          <p:nvPr/>
        </p:nvPicPr>
        <p:blipFill>
          <a:blip r:embed="rId2"/>
          <a:srcRect/>
          <a:stretch>
            <a:fillRect/>
          </a:stretch>
        </p:blipFill>
        <p:spPr bwMode="auto">
          <a:xfrm>
            <a:off x="0" y="0"/>
            <a:ext cx="9144000" cy="5953125"/>
          </a:xfrm>
          <a:prstGeom prst="rect">
            <a:avLst/>
          </a:prstGeom>
          <a:noFill/>
          <a:ln w="9525">
            <a:noFill/>
            <a:miter lim="800000"/>
            <a:headEnd/>
            <a:tailEnd/>
          </a:ln>
        </p:spPr>
      </p:pic>
      <p:sp>
        <p:nvSpPr>
          <p:cNvPr id="6" name="5 CuadroTexto"/>
          <p:cNvSpPr txBox="1"/>
          <p:nvPr/>
        </p:nvSpPr>
        <p:spPr>
          <a:xfrm>
            <a:off x="468313" y="4791075"/>
            <a:ext cx="83518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modo que la </a:t>
            </a:r>
            <a:r>
              <a:rPr lang="es-ES" b="1" i="1" dirty="0">
                <a:effectLst>
                  <a:glow rad="101600">
                    <a:schemeClr val="accent2">
                      <a:satMod val="175000"/>
                      <a:alpha val="40000"/>
                    </a:schemeClr>
                  </a:glow>
                  <a:outerShdw blurRad="38100" dist="38100" dir="2700000" algn="tl">
                    <a:srgbClr val="000000">
                      <a:alpha val="43137"/>
                    </a:srgbClr>
                  </a:outerShdw>
                </a:effectLst>
              </a:rPr>
              <a:t>diva</a:t>
            </a:r>
            <a:r>
              <a:rPr lang="es-ES" b="1" dirty="0">
                <a:effectLst>
                  <a:glow rad="101600">
                    <a:schemeClr val="accent2">
                      <a:satMod val="175000"/>
                      <a:alpha val="40000"/>
                    </a:schemeClr>
                  </a:glow>
                  <a:outerShdw blurRad="38100" dist="38100" dir="2700000" algn="tl">
                    <a:srgbClr val="000000">
                      <a:alpha val="43137"/>
                    </a:srgbClr>
                  </a:outerShdw>
                </a:effectLst>
              </a:rPr>
              <a:t> publicó cuatro álbumes entre 1988 y 1995. Pepe </a:t>
            </a:r>
            <a:r>
              <a:rPr lang="es-ES" b="1" dirty="0" err="1">
                <a:effectLst>
                  <a:glow rad="101600">
                    <a:schemeClr val="accent2">
                      <a:satMod val="175000"/>
                      <a:alpha val="40000"/>
                    </a:schemeClr>
                  </a:glow>
                  <a:outerShdw blurRad="38100" dist="38100" dir="2700000" algn="tl">
                    <a:srgbClr val="000000">
                      <a:alpha val="43137"/>
                    </a:srgbClr>
                  </a:outerShdw>
                </a:effectLst>
              </a:rPr>
              <a:t>Tous</a:t>
            </a:r>
            <a:r>
              <a:rPr lang="es-ES" b="1" dirty="0">
                <a:effectLst>
                  <a:glow rad="101600">
                    <a:schemeClr val="accent2">
                      <a:satMod val="175000"/>
                      <a:alpha val="40000"/>
                    </a:schemeClr>
                  </a:glow>
                  <a:outerShdw blurRad="38100" dist="38100" dir="2700000" algn="tl">
                    <a:srgbClr val="000000">
                      <a:alpha val="43137"/>
                    </a:srgbClr>
                  </a:outerShdw>
                </a:effectLst>
              </a:rPr>
              <a:t> murió de cáncer a los sesenta y un años y dejó a su viuda una estimable fortuna.</a:t>
            </a:r>
          </a:p>
        </p:txBody>
      </p:sp>
    </p:spTree>
  </p:cSld>
  <p:clrMapOvr>
    <a:masterClrMapping/>
  </p:clrMapOvr>
  <mc:AlternateContent xmlns:mc="http://schemas.openxmlformats.org/markup-compatibility/2006">
    <mc:Choice xmlns:p14="http://schemas.microsoft.com/office/powerpoint/2010/main" Requires="p14">
      <p:transition spd="slow" p14:dur="20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68956241_0591eff548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6668956241_0591eff548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929313" y="2797175"/>
            <a:ext cx="3429000" cy="800100"/>
          </a:xfrm>
          <a:prstGeom prst="rect">
            <a:avLst/>
          </a:prstGeom>
          <a:noFill/>
        </p:spPr>
        <p:txBody>
          <a:bodyPr>
            <a:spAutoFit/>
          </a:bodyPr>
          <a:lstStyle/>
          <a:p>
            <a:pPr algn="ctr">
              <a:defRPr/>
            </a:pPr>
            <a:r>
              <a:rPr lang="es-ES">
                <a:latin typeface="Calibri" pitchFamily="34" charset="0"/>
              </a:rPr>
              <a:t/>
            </a:r>
            <a:br>
              <a:rPr lang="es-ES">
                <a:latin typeface="Calibri" pitchFamily="34" charset="0"/>
              </a:rPr>
            </a:br>
            <a:endParaRPr lang="es-ES" sz="2800">
              <a:solidFill>
                <a:srgbClr val="FFFF00"/>
              </a:solidFill>
              <a:effectLst>
                <a:outerShdw blurRad="38100" dist="38100" dir="2700000" algn="tl">
                  <a:srgbClr val="FFFFFF"/>
                </a:outerShdw>
              </a:effectLst>
              <a:latin typeface="Calibri" pitchFamily="34" charset="0"/>
            </a:endParaRPr>
          </a:p>
        </p:txBody>
      </p:sp>
      <p:sp>
        <p:nvSpPr>
          <p:cNvPr id="7" name="6 CuadroTexto"/>
          <p:cNvSpPr txBox="1"/>
          <p:nvPr/>
        </p:nvSpPr>
        <p:spPr>
          <a:xfrm>
            <a:off x="250825" y="4370388"/>
            <a:ext cx="871378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capítulo más desconocido sobre Sara Montiel: el amor que añoró durante décadas. Mientras era reconocida por su trabajo en todo el mundo, su pueblo natal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 aquel del que siempre presumía, se olvidó de su paisana.</a:t>
            </a:r>
            <a:r>
              <a:rPr lang="es-ES" dirty="0"/>
              <a:t>.</a:t>
            </a:r>
          </a:p>
        </p:txBody>
      </p:sp>
    </p:spTree>
  </p:cSld>
  <p:clrMapOvr>
    <a:masterClrMapping/>
  </p:clrMapOvr>
  <mc:AlternateContent xmlns:mc="http://schemas.openxmlformats.org/markup-compatibility/2006">
    <mc:Choice xmlns:p14="http://schemas.microsoft.com/office/powerpoint/2010/main" Requires="p14">
      <p:transition spd="slow" p14:dur="2000" advTm="28000">
        <p14:vortex/>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a:srcRect/>
          <a:stretch>
            <a:fillRect/>
          </a:stretch>
        </p:blipFill>
        <p:spPr bwMode="auto">
          <a:xfrm>
            <a:off x="0" y="-166688"/>
            <a:ext cx="9144000" cy="6480176"/>
          </a:xfrm>
          <a:prstGeom prst="rect">
            <a:avLst/>
          </a:prstGeom>
          <a:noFill/>
          <a:ln w="9525">
            <a:noFill/>
            <a:miter lim="800000"/>
            <a:headEnd/>
            <a:tailEnd/>
          </a:ln>
        </p:spPr>
      </p:pic>
      <p:pic>
        <p:nvPicPr>
          <p:cNvPr id="5" name="4 Imagen" descr="0(5).jpg"/>
          <p:cNvPicPr>
            <a:picLocks noChangeAspect="1"/>
          </p:cNvPicPr>
          <p:nvPr/>
        </p:nvPicPr>
        <p:blipFill>
          <a:blip r:embed="rId2"/>
          <a:srcRect/>
          <a:stretch>
            <a:fillRect/>
          </a:stretch>
        </p:blipFill>
        <p:spPr bwMode="auto">
          <a:xfrm>
            <a:off x="0" y="-166688"/>
            <a:ext cx="9144000" cy="6480176"/>
          </a:xfrm>
          <a:prstGeom prst="rect">
            <a:avLst/>
          </a:prstGeom>
          <a:noFill/>
          <a:ln w="9525">
            <a:noFill/>
            <a:miter lim="800000"/>
            <a:headEnd/>
            <a:tailEnd/>
          </a:ln>
        </p:spPr>
      </p:pic>
      <p:sp>
        <p:nvSpPr>
          <p:cNvPr id="6" name="5 CuadroTexto"/>
          <p:cNvSpPr txBox="1"/>
          <p:nvPr/>
        </p:nvSpPr>
        <p:spPr>
          <a:xfrm>
            <a:off x="250825" y="4370388"/>
            <a:ext cx="849788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Jamás ocultó Sara Montiel su pasión por La Mancha. En aquellos terribles años en los que se acercaba la temida sombra de la Guerra Civil siempre le venía a la mente su pueblo natal,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 y aquella familia humilde que había dejado atrás.</a:t>
            </a:r>
          </a:p>
        </p:txBody>
      </p:sp>
    </p:spTree>
  </p:cSld>
  <p:clrMapOvr>
    <a:masterClrMapping/>
  </p:clrMapOvr>
  <mc:AlternateContent xmlns:mc="http://schemas.openxmlformats.org/markup-compatibility/2006">
    <mc:Choice xmlns:p14="http://schemas.microsoft.com/office/powerpoint/2010/main" Requires="p14">
      <p:transition spd="slow" p14:dur="2000" advTm="28000">
        <p14:vortex di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288" y="4237038"/>
            <a:ext cx="8532812"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en 1974 cuando el país comenzó a cambiar, y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 se acordó de ella y fue reconocida con un primer homenaje. "Desde entonces, todos salían a la calle a recibirla cada vez que pisaba el pueblo. Se tardó mucho, pero finalmente le dieron todo su cariño", nos dice su prima. Aquí la vemos junto al compositor Luis Cobos en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7000">
        <p14:vortex dir="d"/>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3000"/>
                                        <p:tgtEl>
                                          <p:spTgt spid="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a:srcRect/>
          <a:stretch>
            <a:fillRect/>
          </a:stretch>
        </p:blipFill>
        <p:spPr bwMode="auto">
          <a:xfrm>
            <a:off x="0" y="-238125"/>
            <a:ext cx="9144000" cy="5953125"/>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a:srcRect/>
          <a:stretch>
            <a:fillRect/>
          </a:stretch>
        </p:blipFill>
        <p:spPr bwMode="auto">
          <a:xfrm>
            <a:off x="0" y="-238125"/>
            <a:ext cx="9144000" cy="5953125"/>
          </a:xfrm>
          <a:prstGeom prst="rect">
            <a:avLst/>
          </a:prstGeom>
          <a:noFill/>
          <a:ln w="9525">
            <a:noFill/>
            <a:miter lim="800000"/>
            <a:headEnd/>
            <a:tailEnd/>
          </a:ln>
        </p:spPr>
      </p:pic>
      <p:sp>
        <p:nvSpPr>
          <p:cNvPr id="4" name="3 CuadroTexto"/>
          <p:cNvSpPr txBox="1"/>
          <p:nvPr/>
        </p:nvSpPr>
        <p:spPr>
          <a:xfrm>
            <a:off x="395288" y="4514850"/>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Sara Montiel tenía “pánico a la oscuridad”. Por las noches, dice su amiga </a:t>
            </a:r>
            <a:r>
              <a:rPr lang="es-ES" b="1" dirty="0" err="1">
                <a:effectLst>
                  <a:glow rad="101600">
                    <a:schemeClr val="accent2">
                      <a:satMod val="175000"/>
                      <a:alpha val="40000"/>
                    </a:schemeClr>
                  </a:glow>
                  <a:outerShdw blurRad="38100" dist="38100" dir="2700000" algn="tl">
                    <a:srgbClr val="000000">
                      <a:alpha val="43137"/>
                    </a:srgbClr>
                  </a:outerShdw>
                </a:effectLst>
              </a:rPr>
              <a:t>Marianela</a:t>
            </a:r>
            <a:r>
              <a:rPr lang="es-ES" b="1" dirty="0">
                <a:effectLst>
                  <a:glow rad="101600">
                    <a:schemeClr val="accent2">
                      <a:satMod val="175000"/>
                      <a:alpha val="40000"/>
                    </a:schemeClr>
                  </a:glow>
                  <a:outerShdw blurRad="38100" dist="38100" dir="2700000" algn="tl">
                    <a:srgbClr val="000000">
                      <a:alpha val="43137"/>
                    </a:srgbClr>
                  </a:outerShdw>
                </a:effectLst>
              </a:rPr>
              <a:t> Andino, la protagonista de </a:t>
            </a:r>
            <a:r>
              <a:rPr lang="es-ES" b="1" i="1" dirty="0">
                <a:effectLst>
                  <a:glow rad="101600">
                    <a:schemeClr val="accent2">
                      <a:satMod val="175000"/>
                      <a:alpha val="40000"/>
                    </a:schemeClr>
                  </a:glow>
                  <a:outerShdw blurRad="38100" dist="38100" dir="2700000" algn="tl">
                    <a:srgbClr val="000000">
                      <a:alpha val="43137"/>
                    </a:srgbClr>
                  </a:outerShdw>
                </a:effectLst>
              </a:rPr>
              <a:t>El último cuplé</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i="1" dirty="0">
                <a:effectLst>
                  <a:glow rad="101600">
                    <a:schemeClr val="accent2">
                      <a:satMod val="175000"/>
                      <a:alpha val="40000"/>
                    </a:schemeClr>
                  </a:glow>
                  <a:outerShdw blurRad="38100" dist="38100" dir="2700000" algn="tl">
                    <a:srgbClr val="000000">
                      <a:alpha val="43137"/>
                    </a:srgbClr>
                  </a:outerShdw>
                </a:effectLst>
              </a:rPr>
              <a:t>La Violetera,        </a:t>
            </a:r>
            <a:r>
              <a:rPr lang="es-ES" b="1" dirty="0">
                <a:effectLst>
                  <a:glow rad="101600">
                    <a:schemeClr val="accent2">
                      <a:satMod val="175000"/>
                      <a:alpha val="40000"/>
                    </a:schemeClr>
                  </a:glow>
                  <a:outerShdw blurRad="38100" dist="38100" dir="2700000" algn="tl">
                    <a:srgbClr val="000000">
                      <a:alpha val="43137"/>
                    </a:srgbClr>
                  </a:outerShdw>
                </a:effectLst>
              </a:rPr>
              <a:t>requería que quedasen encendidas las lámparas de las mesillas de noche y hasta la luz del baño. Era una mujer de carácter, pero vulnerable.</a:t>
            </a:r>
          </a:p>
        </p:txBody>
      </p:sp>
    </p:spTree>
  </p:cSld>
  <p:clrMapOvr>
    <a:masterClrMapping/>
  </p:clrMapOvr>
  <mc:AlternateContent xmlns:mc="http://schemas.openxmlformats.org/markup-compatibility/2006">
    <mc:Choice xmlns:p14="http://schemas.microsoft.com/office/powerpoint/2010/main" Requires="p14">
      <p:transition spd="slow" p14:dur="200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a:srcRect/>
          <a:stretch>
            <a:fillRect/>
          </a:stretch>
        </p:blipFill>
        <p:spPr bwMode="auto">
          <a:xfrm>
            <a:off x="-252413" y="0"/>
            <a:ext cx="9648826" cy="5715000"/>
          </a:xfrm>
          <a:prstGeom prst="rect">
            <a:avLst/>
          </a:prstGeom>
          <a:noFill/>
          <a:ln w="9525">
            <a:noFill/>
            <a:miter lim="800000"/>
            <a:headEnd/>
            <a:tailEnd/>
          </a:ln>
        </p:spPr>
      </p:pic>
      <p:pic>
        <p:nvPicPr>
          <p:cNvPr id="5" name="4 Imagen" descr="395934.jpg"/>
          <p:cNvPicPr>
            <a:picLocks noChangeAspect="1"/>
          </p:cNvPicPr>
          <p:nvPr/>
        </p:nvPicPr>
        <p:blipFill>
          <a:blip r:embed="rId2"/>
          <a:srcRect/>
          <a:stretch>
            <a:fillRect/>
          </a:stretch>
        </p:blipFill>
        <p:spPr bwMode="auto">
          <a:xfrm>
            <a:off x="-252413" y="0"/>
            <a:ext cx="9648826" cy="5715000"/>
          </a:xfrm>
          <a:prstGeom prst="rect">
            <a:avLst/>
          </a:prstGeom>
          <a:noFill/>
          <a:ln w="9525">
            <a:noFill/>
            <a:miter lim="800000"/>
            <a:headEnd/>
            <a:tailEnd/>
          </a:ln>
        </p:spPr>
      </p:pic>
      <p:pic>
        <p:nvPicPr>
          <p:cNvPr id="6" name="5 Imagen" descr="395934.jpg"/>
          <p:cNvPicPr>
            <a:picLocks noChangeAspect="1"/>
          </p:cNvPicPr>
          <p:nvPr/>
        </p:nvPicPr>
        <p:blipFill>
          <a:blip r:embed="rId2"/>
          <a:srcRect/>
          <a:stretch>
            <a:fillRect/>
          </a:stretch>
        </p:blipFill>
        <p:spPr bwMode="auto">
          <a:xfrm>
            <a:off x="-252413" y="0"/>
            <a:ext cx="9648826" cy="5715000"/>
          </a:xfrm>
          <a:prstGeom prst="rect">
            <a:avLst/>
          </a:prstGeom>
          <a:noFill/>
          <a:ln w="9525">
            <a:noFill/>
            <a:miter lim="800000"/>
            <a:headEnd/>
            <a:tailEnd/>
          </a:ln>
        </p:spPr>
      </p:pic>
      <p:sp>
        <p:nvSpPr>
          <p:cNvPr id="7" name="6 CuadroTexto"/>
          <p:cNvSpPr txBox="1"/>
          <p:nvPr/>
        </p:nvSpPr>
        <p:spPr>
          <a:xfrm>
            <a:off x="250825" y="4081463"/>
            <a:ext cx="7993063"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Mientras que en su vida privada era una mujer sencilla, Sara Montiel mostraba en público una estética sofisticada, de </a:t>
            </a:r>
            <a:r>
              <a:rPr lang="es-ES" b="1" i="1" dirty="0">
                <a:effectLst>
                  <a:glow rad="101600">
                    <a:schemeClr val="accent2">
                      <a:satMod val="175000"/>
                      <a:alpha val="40000"/>
                    </a:schemeClr>
                  </a:glow>
                  <a:outerShdw blurRad="38100" dist="38100" dir="2700000" algn="tl">
                    <a:srgbClr val="000000">
                      <a:alpha val="43137"/>
                    </a:srgbClr>
                  </a:outerShdw>
                </a:effectLst>
              </a:rPr>
              <a:t>diva</a:t>
            </a:r>
            <a:r>
              <a:rPr lang="es-ES" b="1" dirty="0">
                <a:effectLst>
                  <a:glow rad="101600">
                    <a:schemeClr val="accent2">
                      <a:satMod val="175000"/>
                      <a:alpha val="40000"/>
                    </a:schemeClr>
                  </a:glow>
                  <a:outerShdw blurRad="38100" dist="38100" dir="2700000" algn="tl">
                    <a:srgbClr val="000000">
                      <a:alpha val="43137"/>
                    </a:srgbClr>
                  </a:outerShdw>
                </a:effectLst>
              </a:rPr>
              <a:t> a la antigua usanza, con grandes joyas y ropa vistosa. Cambiaba frecuentemente de esmalte de uñas y de peinado, y no dudaba en emplear pelucas cuando era necesario.</a:t>
            </a:r>
          </a:p>
        </p:txBody>
      </p:sp>
    </p:spTree>
  </p:cSld>
  <p:clrMapOvr>
    <a:masterClrMapping/>
  </p:clrMapOvr>
  <mc:AlternateContent xmlns:mc="http://schemas.openxmlformats.org/markup-compatibility/2006">
    <mc:Choice xmlns:p14="http://schemas.microsoft.com/office/powerpoint/2010/main" Requires="p14">
      <p:transition spd="slow" p14:dur="2000" advTm="32000">
        <p14:window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a:srcRect/>
          <a:stretch>
            <a:fillRect/>
          </a:stretch>
        </p:blipFill>
        <p:spPr bwMode="auto">
          <a:xfrm>
            <a:off x="0" y="-527050"/>
            <a:ext cx="9144000" cy="6624638"/>
          </a:xfrm>
          <a:prstGeom prst="rect">
            <a:avLst/>
          </a:prstGeom>
          <a:noFill/>
          <a:ln w="9525">
            <a:noFill/>
            <a:miter lim="800000"/>
            <a:headEnd/>
            <a:tailEnd/>
          </a:ln>
        </p:spPr>
      </p:pic>
      <p:pic>
        <p:nvPicPr>
          <p:cNvPr id="5" name="4 Imagen" descr="27.jpg"/>
          <p:cNvPicPr>
            <a:picLocks noChangeAspect="1"/>
          </p:cNvPicPr>
          <p:nvPr/>
        </p:nvPicPr>
        <p:blipFill>
          <a:blip r:embed="rId2"/>
          <a:srcRect/>
          <a:stretch>
            <a:fillRect/>
          </a:stretch>
        </p:blipFill>
        <p:spPr bwMode="auto">
          <a:xfrm>
            <a:off x="0" y="-527050"/>
            <a:ext cx="9144000" cy="6624638"/>
          </a:xfrm>
          <a:prstGeom prst="rect">
            <a:avLst/>
          </a:prstGeom>
          <a:noFill/>
          <a:ln w="9525">
            <a:noFill/>
            <a:miter lim="800000"/>
            <a:headEnd/>
            <a:tailEnd/>
          </a:ln>
        </p:spPr>
      </p:pic>
      <p:pic>
        <p:nvPicPr>
          <p:cNvPr id="6" name="5 Imagen" descr="27.jpg"/>
          <p:cNvPicPr>
            <a:picLocks noChangeAspect="1"/>
          </p:cNvPicPr>
          <p:nvPr/>
        </p:nvPicPr>
        <p:blipFill>
          <a:blip r:embed="rId2"/>
          <a:srcRect/>
          <a:stretch>
            <a:fillRect/>
          </a:stretch>
        </p:blipFill>
        <p:spPr bwMode="auto">
          <a:xfrm>
            <a:off x="0" y="-527050"/>
            <a:ext cx="9144000" cy="6624638"/>
          </a:xfrm>
          <a:prstGeom prst="rect">
            <a:avLst/>
          </a:prstGeom>
          <a:noFill/>
          <a:ln w="9525">
            <a:noFill/>
            <a:miter lim="800000"/>
            <a:headEnd/>
            <a:tailEnd/>
          </a:ln>
        </p:spPr>
      </p:pic>
      <p:sp>
        <p:nvSpPr>
          <p:cNvPr id="8" name="7 CuadroTexto"/>
          <p:cNvSpPr txBox="1"/>
          <p:nvPr/>
        </p:nvSpPr>
        <p:spPr>
          <a:xfrm>
            <a:off x="900113" y="4514850"/>
            <a:ext cx="77041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2009 cantó a dúo con Alaska y su grupo </a:t>
            </a:r>
            <a:r>
              <a:rPr lang="es-ES" b="1" dirty="0" err="1">
                <a:effectLst>
                  <a:glow rad="101600">
                    <a:schemeClr val="accent2">
                      <a:satMod val="175000"/>
                      <a:alpha val="40000"/>
                    </a:schemeClr>
                  </a:glow>
                  <a:outerShdw blurRad="38100" dist="38100" dir="2700000" algn="tl">
                    <a:srgbClr val="1F497D"/>
                  </a:outerShdw>
                </a:effectLst>
              </a:rPr>
              <a:t>Fangoria</a:t>
            </a:r>
            <a:r>
              <a:rPr lang="es-ES" b="1" dirty="0">
                <a:effectLst>
                  <a:glow rad="101600">
                    <a:schemeClr val="accent2">
                      <a:satMod val="175000"/>
                      <a:alpha val="40000"/>
                    </a:schemeClr>
                  </a:glow>
                  <a:outerShdw blurRad="38100" dist="38100" dir="2700000" algn="tl">
                    <a:srgbClr val="1F497D"/>
                  </a:outerShdw>
                </a:effectLst>
              </a:rPr>
              <a:t>, el tema 'Absolutamente', reinventándose de nuevo y dando a conocer sus estilismos, aquellos que le llevaron a convertirse en una musa de lo "kitsch“.</a:t>
            </a:r>
          </a:p>
        </p:txBody>
      </p:sp>
    </p:spTree>
  </p:cSld>
  <p:clrMapOvr>
    <a:masterClrMapping/>
  </p:clrMapOvr>
  <mc:AlternateContent xmlns:mc="http://schemas.openxmlformats.org/markup-compatibility/2006">
    <mc:Choice xmlns:p14="http://schemas.microsoft.com/office/powerpoint/2010/main" Requires="p14">
      <p:transition spd="slow" p14:dur="2000" advTm="24000">
        <p14:window/>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a:srcRect/>
          <a:stretch>
            <a:fillRect/>
          </a:stretch>
        </p:blipFill>
        <p:spPr bwMode="auto">
          <a:xfrm>
            <a:off x="0" y="0"/>
            <a:ext cx="9144000" cy="4175125"/>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a:srcRect/>
          <a:stretch>
            <a:fillRect/>
          </a:stretch>
        </p:blipFill>
        <p:spPr bwMode="auto">
          <a:xfrm>
            <a:off x="0" y="0"/>
            <a:ext cx="9144000" cy="4175125"/>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a:srcRect/>
          <a:stretch>
            <a:fillRect/>
          </a:stretch>
        </p:blipFill>
        <p:spPr bwMode="auto">
          <a:xfrm>
            <a:off x="0" y="0"/>
            <a:ext cx="9144000" cy="4175125"/>
          </a:xfrm>
          <a:prstGeom prst="rect">
            <a:avLst/>
          </a:prstGeom>
          <a:noFill/>
          <a:ln w="9525">
            <a:noFill/>
            <a:miter lim="800000"/>
            <a:headEnd/>
            <a:tailEnd/>
          </a:ln>
        </p:spPr>
      </p:pic>
      <p:sp>
        <p:nvSpPr>
          <p:cNvPr id="10" name="9 Rectángulo"/>
          <p:cNvSpPr/>
          <p:nvPr/>
        </p:nvSpPr>
        <p:spPr>
          <a:xfrm>
            <a:off x="0" y="4945063"/>
            <a:ext cx="9144000" cy="7699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23850" y="4237038"/>
            <a:ext cx="8640763"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Durante su sepelio, el coche fúnebre con los restos mortales de la artista recorrió las principales calles de Madrid para así poder brindarle el homenaje de sus conciudadanos. En las pantallas gigantes de la plaza de Callao, donde se paró el coche fúnebre unos minutos, se emitieron dos de sus películas más emblemáticas durante dicho acto, </a:t>
            </a:r>
            <a:r>
              <a:rPr lang="es-ES" b="1" i="1" dirty="0">
                <a:effectLst>
                  <a:glow rad="101600">
                    <a:schemeClr val="accent2">
                      <a:satMod val="175000"/>
                      <a:alpha val="40000"/>
                    </a:schemeClr>
                  </a:glow>
                  <a:outerShdw blurRad="38100" dist="38100" dir="2700000" algn="tl">
                    <a:srgbClr val="1F497D"/>
                  </a:outerShdw>
                </a:effectLst>
              </a:rPr>
              <a:t>La violetera</a:t>
            </a:r>
            <a:r>
              <a:rPr lang="es-ES" b="1" dirty="0">
                <a:effectLst>
                  <a:glow rad="101600">
                    <a:schemeClr val="accent2">
                      <a:satMod val="175000"/>
                      <a:alpha val="40000"/>
                    </a:schemeClr>
                  </a:glow>
                  <a:outerShdw blurRad="38100" dist="38100" dir="2700000" algn="tl">
                    <a:srgbClr val="1F497D"/>
                  </a:outerShdw>
                </a:effectLst>
              </a:rPr>
              <a:t> y </a:t>
            </a:r>
            <a:r>
              <a:rPr lang="es-ES" b="1" i="1" dirty="0">
                <a:effectLst>
                  <a:glow rad="101600">
                    <a:schemeClr val="accent2">
                      <a:satMod val="175000"/>
                      <a:alpha val="40000"/>
                    </a:schemeClr>
                  </a:glow>
                  <a:outerShdw blurRad="38100" dist="38100" dir="2700000" algn="tl">
                    <a:srgbClr val="1F497D"/>
                  </a:outerShdw>
                </a:effectLst>
              </a:rPr>
              <a:t>El último cuplé</a:t>
            </a:r>
            <a:r>
              <a:rPr lang="es-ES" b="1" dirty="0">
                <a:effectLst>
                  <a:glow rad="101600">
                    <a:schemeClr val="accent2">
                      <a:satMod val="175000"/>
                      <a:alpha val="40000"/>
                    </a:schemeClr>
                  </a:glow>
                  <a:outerShdw blurRad="38100" dist="38100" dir="2700000" algn="tl">
                    <a:srgbClr val="1F497D"/>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39000">
        <p14:flip dir="r"/>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1"/>
                                          </p:val>
                                        </p:tav>
                                        <p:tav tm="100000">
                                          <p:val>
                                            <p:strVal val="#ppt_x"/>
                                          </p:val>
                                        </p:tav>
                                      </p:tavLst>
                                    </p:anim>
                                    <p:anim calcmode="lin" valueType="num">
                                      <p:cBhvr>
                                        <p:cTn id="3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4178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344178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750" y="4945063"/>
            <a:ext cx="79930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enterrada en el cementerio de San Justo de Madrid al lado de su hermana </a:t>
            </a:r>
            <a:r>
              <a:rPr lang="es-ES" b="1" dirty="0" err="1">
                <a:effectLst>
                  <a:glow rad="101600">
                    <a:schemeClr val="accent2">
                      <a:satMod val="175000"/>
                      <a:alpha val="40000"/>
                    </a:schemeClr>
                  </a:glow>
                  <a:outerShdw blurRad="38100" dist="38100" dir="2700000" algn="tl">
                    <a:srgbClr val="000000">
                      <a:alpha val="43137"/>
                    </a:srgbClr>
                  </a:outerShdw>
                </a:effectLst>
              </a:rPr>
              <a:t>Elpidia</a:t>
            </a:r>
            <a:r>
              <a:rPr lang="es-ES" b="1" dirty="0">
                <a:effectLst>
                  <a:glow rad="101600">
                    <a:schemeClr val="accent2">
                      <a:satMod val="175000"/>
                      <a:alpha val="40000"/>
                    </a:schemeClr>
                  </a:glow>
                  <a:outerShdw blurRad="38100" dist="38100" dir="2700000" algn="tl">
                    <a:srgbClr val="000000">
                      <a:alpha val="43137"/>
                    </a:srgbClr>
                  </a:outerShdw>
                </a:effectLst>
              </a:rPr>
              <a:t> y su madre, María Vicenta, como fue su deseo en vida.</a:t>
            </a:r>
          </a:p>
        </p:txBody>
      </p:sp>
    </p:spTree>
  </p:cSld>
  <p:clrMapOvr>
    <a:masterClrMapping/>
  </p:clrMapOvr>
  <mc:AlternateContent xmlns:mc="http://schemas.openxmlformats.org/markup-compatibility/2006">
    <mc:Choice xmlns:p14="http://schemas.microsoft.com/office/powerpoint/2010/main" Requires="p14">
      <p:transition spd="slow" p14:dur="2000" advTm="19000">
        <p14:flip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500"/>
                                        <p:tgtEl>
                                          <p:spTgt spid="6"/>
                                        </p:tgtEl>
                                      </p:cBhvr>
                                    </p:animEffect>
                                    <p:set>
                                      <p:cBhvr>
                                        <p:cTn id="7" dur="1" fill="hold">
                                          <p:stCondLst>
                                            <p:cond delay="24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396322-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396322-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370388"/>
            <a:ext cx="83518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su ciudad natal,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 (Ciudad Real), tiene un molino-museo en la sierra de los molinos, y también cuenta con una calle con su nombre y con una estatua que ella misma inauguró al cumplir los ochenta años de edad. La casa donde nació está identificada con una placa.</a:t>
            </a:r>
          </a:p>
        </p:txBody>
      </p:sp>
    </p:spTree>
  </p:cSld>
  <p:clrMapOvr>
    <a:masterClrMapping/>
  </p:clrMapOvr>
  <mc:AlternateContent xmlns:mc="http://schemas.openxmlformats.org/markup-compatibility/2006">
    <mc:Choice xmlns:p14="http://schemas.microsoft.com/office/powerpoint/2010/main" Requires="p14">
      <p:transition spd="slow" p14:dur="2000" advTm="31000">
        <p14:flip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Horizontal)">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a:srcRect/>
          <a:stretch>
            <a:fillRect/>
          </a:stretch>
        </p:blipFill>
        <p:spPr bwMode="auto">
          <a:xfrm>
            <a:off x="0" y="0"/>
            <a:ext cx="4500563" cy="5715000"/>
          </a:xfrm>
          <a:prstGeom prst="rect">
            <a:avLst/>
          </a:prstGeom>
          <a:noFill/>
          <a:ln w="9525">
            <a:noFill/>
            <a:miter lim="800000"/>
            <a:headEnd/>
            <a:tailEnd/>
          </a:ln>
        </p:spPr>
      </p:pic>
      <p:pic>
        <p:nvPicPr>
          <p:cNvPr id="5" name="4 Imagen" descr="95677878.jpg"/>
          <p:cNvPicPr>
            <a:picLocks noChangeAspect="1"/>
          </p:cNvPicPr>
          <p:nvPr/>
        </p:nvPicPr>
        <p:blipFill>
          <a:blip r:embed="rId2"/>
          <a:srcRect/>
          <a:stretch>
            <a:fillRect/>
          </a:stretch>
        </p:blipFill>
        <p:spPr bwMode="auto">
          <a:xfrm>
            <a:off x="0" y="0"/>
            <a:ext cx="4500563" cy="5715000"/>
          </a:xfrm>
          <a:prstGeom prst="rect">
            <a:avLst/>
          </a:prstGeom>
          <a:noFill/>
          <a:ln w="9525">
            <a:noFill/>
            <a:miter lim="800000"/>
            <a:headEnd/>
            <a:tailEnd/>
          </a:ln>
        </p:spPr>
      </p:pic>
      <p:pic>
        <p:nvPicPr>
          <p:cNvPr id="6" name="5 Imagen" descr="95677878.jpg"/>
          <p:cNvPicPr>
            <a:picLocks noChangeAspect="1"/>
          </p:cNvPicPr>
          <p:nvPr/>
        </p:nvPicPr>
        <p:blipFill>
          <a:blip r:embed="rId2"/>
          <a:srcRect/>
          <a:stretch>
            <a:fillRect/>
          </a:stretch>
        </p:blipFill>
        <p:spPr bwMode="auto">
          <a:xfrm>
            <a:off x="0" y="0"/>
            <a:ext cx="4500563" cy="5715000"/>
          </a:xfrm>
          <a:prstGeom prst="rect">
            <a:avLst/>
          </a:prstGeom>
          <a:noFill/>
          <a:ln w="9525">
            <a:noFill/>
            <a:miter lim="800000"/>
            <a:headEnd/>
            <a:tailEnd/>
          </a:ln>
        </p:spPr>
      </p:pic>
      <p:sp>
        <p:nvSpPr>
          <p:cNvPr id="7" name="6 Rectángulo"/>
          <p:cNvSpPr/>
          <p:nvPr/>
        </p:nvSpPr>
        <p:spPr>
          <a:xfrm>
            <a:off x="4500563" y="0"/>
            <a:ext cx="464343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43438" y="1273175"/>
            <a:ext cx="3816350" cy="2308225"/>
          </a:xfrm>
          <a:prstGeom prst="rect">
            <a:avLst/>
          </a:prstGeom>
          <a:noFill/>
        </p:spPr>
        <p:txBody>
          <a:bodyPr>
            <a:spAutoFit/>
          </a:bodyPr>
          <a:lstStyle/>
          <a:p>
            <a:pPr>
              <a:defRPr/>
            </a:pPr>
            <a:r>
              <a:rPr lang="es-ES" sz="3600" b="1" dirty="0">
                <a:effectLst>
                  <a:glow rad="101600">
                    <a:schemeClr val="accent2">
                      <a:satMod val="175000"/>
                      <a:alpha val="40000"/>
                    </a:schemeClr>
                  </a:glow>
                  <a:outerShdw blurRad="38100" dist="38100" dir="2700000" algn="tl">
                    <a:srgbClr val="000000">
                      <a:alpha val="43137"/>
                    </a:srgbClr>
                  </a:outerShdw>
                </a:effectLst>
              </a:rPr>
              <a:t>Monumento a </a:t>
            </a:r>
          </a:p>
          <a:p>
            <a:pPr>
              <a:defRPr/>
            </a:pPr>
            <a:r>
              <a:rPr lang="es-ES" sz="3600" b="1" dirty="0">
                <a:effectLst>
                  <a:glow rad="101600">
                    <a:schemeClr val="accent2">
                      <a:satMod val="175000"/>
                      <a:alpha val="40000"/>
                    </a:schemeClr>
                  </a:glow>
                  <a:outerShdw blurRad="38100" dist="38100" dir="2700000" algn="tl">
                    <a:srgbClr val="000000">
                      <a:alpha val="43137"/>
                    </a:srgbClr>
                  </a:outerShdw>
                </a:effectLst>
              </a:rPr>
              <a:t>Sara Montiel en su Campo de </a:t>
            </a:r>
            <a:r>
              <a:rPr lang="es-ES" sz="3600" b="1" dirty="0" err="1">
                <a:effectLst>
                  <a:glow rad="101600">
                    <a:schemeClr val="accent2">
                      <a:satMod val="175000"/>
                      <a:alpha val="40000"/>
                    </a:schemeClr>
                  </a:glow>
                  <a:outerShdw blurRad="38100" dist="38100" dir="2700000" algn="tl">
                    <a:srgbClr val="000000">
                      <a:alpha val="43137"/>
                    </a:srgbClr>
                  </a:outerShdw>
                </a:effectLst>
              </a:rPr>
              <a:t>Criptana</a:t>
            </a:r>
            <a:r>
              <a:rPr lang="es-ES" sz="3600" b="1" dirty="0">
                <a:effectLst>
                  <a:glow rad="101600">
                    <a:schemeClr val="accent2">
                      <a:satMod val="175000"/>
                      <a:alpha val="40000"/>
                    </a:schemeClr>
                  </a:glow>
                  <a:outerShdw blurRad="38100" dist="38100" dir="2700000" algn="tl">
                    <a:srgbClr val="000000">
                      <a:alpha val="43137"/>
                    </a:srgbClr>
                  </a:outerShdw>
                </a:effectLst>
              </a:rPr>
              <a:t> natal.</a:t>
            </a:r>
          </a:p>
        </p:txBody>
      </p:sp>
    </p:spTree>
  </p:cSld>
  <p:clrMapOvr>
    <a:masterClrMapping/>
  </p:clrMapOvr>
  <mc:AlternateContent xmlns:mc="http://schemas.openxmlformats.org/markup-compatibility/2006">
    <mc:Choice xmlns:p14="http://schemas.microsoft.com/office/powerpoint/2010/main" Requires="p14">
      <p:transition spd="slow" p14:dur="2000" advTm="13000">
        <p14:flip dir="l"/>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0(3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0825" y="4657725"/>
            <a:ext cx="86423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Se abrió uno de sus famosos molinos de viento como museo honorífico, en el que se conserva el piano con el que, aseguran, se compuso el éxito mundial "Fumando Espero“. </a:t>
            </a:r>
          </a:p>
        </p:txBody>
      </p:sp>
    </p:spTree>
  </p:cSld>
  <p:clrMapOvr>
    <a:masterClrMapping/>
  </p:clrMapOvr>
  <mc:AlternateContent xmlns:mc="http://schemas.openxmlformats.org/markup-compatibility/2006">
    <mc:Choice xmlns:p14="http://schemas.microsoft.com/office/powerpoint/2010/main" Requires="p14">
      <p:transition spd="slow" p14:dur="2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Imagen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188" y="4873625"/>
            <a:ext cx="828198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museo del molino guarda entre sus muros fotos, vestidos y recuerdos personales que donó la actriz, su familia y seguidores.</a:t>
            </a:r>
          </a:p>
        </p:txBody>
      </p:sp>
    </p:spTree>
  </p:cSld>
  <p:clrMapOvr>
    <a:masterClrMapping/>
  </p:clrMapOvr>
  <mc:AlternateContent xmlns:mc="http://schemas.openxmlformats.org/markup-compatibility/2006">
    <mc:Choice xmlns:p14="http://schemas.microsoft.com/office/powerpoint/2010/main" Requires="p14">
      <p:transition spd="slow" p14:dur="2000" advTm="19000">
        <p14:shred/>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3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193675"/>
            <a:ext cx="8785225" cy="5303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8313" y="3794125"/>
            <a:ext cx="8351837" cy="175418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Sin esperarlo y llevándose consigo parte de los corazones de los </a:t>
            </a:r>
            <a:r>
              <a:rPr lang="es-ES" b="1" dirty="0" err="1">
                <a:effectLst>
                  <a:glow rad="101600">
                    <a:schemeClr val="accent2">
                      <a:satMod val="175000"/>
                      <a:alpha val="40000"/>
                    </a:schemeClr>
                  </a:glow>
                  <a:outerShdw blurRad="38100" dist="38100" dir="2700000" algn="tl">
                    <a:srgbClr val="000000">
                      <a:alpha val="43137"/>
                    </a:srgbClr>
                  </a:outerShdw>
                </a:effectLst>
              </a:rPr>
              <a:t>criptanenses</a:t>
            </a:r>
            <a:r>
              <a:rPr lang="es-ES" b="1" dirty="0">
                <a:effectLst>
                  <a:glow rad="101600">
                    <a:schemeClr val="accent2">
                      <a:satMod val="175000"/>
                      <a:alpha val="40000"/>
                    </a:schemeClr>
                  </a:glow>
                  <a:outerShdw blurRad="38100" dist="38100" dir="2700000" algn="tl">
                    <a:srgbClr val="000000">
                      <a:alpha val="43137"/>
                    </a:srgbClr>
                  </a:outerShdw>
                </a:effectLst>
              </a:rPr>
              <a:t>, Sara nos dejó un 8 de abril de 2013 a los 85 años. Tras su fallecimiento, Campo de </a:t>
            </a:r>
            <a:r>
              <a:rPr lang="es-ES" b="1" dirty="0" err="1">
                <a:effectLst>
                  <a:glow rad="101600">
                    <a:schemeClr val="accent2">
                      <a:satMod val="175000"/>
                      <a:alpha val="40000"/>
                    </a:schemeClr>
                  </a:glow>
                  <a:outerShdw blurRad="38100" dist="38100" dir="2700000" algn="tl">
                    <a:srgbClr val="000000">
                      <a:alpha val="43137"/>
                    </a:srgbClr>
                  </a:outerShdw>
                </a:effectLst>
              </a:rPr>
              <a:t>Criptana</a:t>
            </a:r>
            <a:r>
              <a:rPr lang="es-ES" b="1" dirty="0">
                <a:effectLst>
                  <a:glow rad="101600">
                    <a:schemeClr val="accent2">
                      <a:satMod val="175000"/>
                      <a:alpha val="40000"/>
                    </a:schemeClr>
                  </a:glow>
                  <a:outerShdw blurRad="38100" dist="38100" dir="2700000" algn="tl">
                    <a:srgbClr val="000000">
                      <a:alpha val="43137"/>
                    </a:srgbClr>
                  </a:outerShdw>
                </a:effectLst>
              </a:rPr>
              <a:t> sigue albergando gran parte de su irrepetible legado y siempre podrá presumir de ser el lugar que vio nacer a la estrella española más importante de la historia del cine y a la mejor representación manchega por el mundo.</a:t>
            </a:r>
          </a:p>
        </p:txBody>
      </p:sp>
    </p:spTree>
  </p:cSld>
  <p:clrMapOvr>
    <a:masterClrMapping/>
  </p:clrMapOvr>
  <mc:AlternateContent xmlns:mc="http://schemas.openxmlformats.org/markup-compatibility/2006">
    <mc:Choice xmlns:p14="http://schemas.microsoft.com/office/powerpoint/2010/main" Requires="p14">
      <p:transition spd="slow" p14:dur="2000" advTm="41000">
        <p14:shred pattern="rectangle"/>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23850" y="696913"/>
            <a:ext cx="8640763" cy="1554162"/>
          </a:xfrm>
          <a:prstGeom prst="rect">
            <a:avLst/>
          </a:prstGeom>
          <a:noFill/>
        </p:spPr>
        <p:txBody>
          <a:bodyPr>
            <a:spAutoFit/>
          </a:bodyPr>
          <a:lstStyle/>
          <a:p>
            <a:pPr>
              <a:defRPr/>
            </a:pP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Sara Montiel recibió de forma consecutiva dos medallas del Círculo de Escritores Cinematográficos a la mejor actriz principal: La primera en 1958 por </a:t>
            </a:r>
            <a:r>
              <a:rPr lang="es-ES" sz="19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último cuplé</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y la segunda en 1959 por </a:t>
            </a:r>
            <a:r>
              <a:rPr lang="es-ES" sz="19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violetera</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r>
              <a:rPr lang="es-ES" sz="1900" baseline="30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En 1959 ganó un </a:t>
            </a:r>
            <a:r>
              <a:rPr lang="es-ES" sz="19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Disco de Oro</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por el álbum </a:t>
            </a:r>
            <a:r>
              <a:rPr lang="es-ES" sz="19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violetera</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que contenía canciones de la película homónima.</a:t>
            </a:r>
          </a:p>
        </p:txBody>
      </p:sp>
      <p:sp>
        <p:nvSpPr>
          <p:cNvPr id="5" name="4 CuadroTexto"/>
          <p:cNvSpPr txBox="1"/>
          <p:nvPr/>
        </p:nvSpPr>
        <p:spPr>
          <a:xfrm>
            <a:off x="323850" y="2352675"/>
            <a:ext cx="8424863" cy="1847850"/>
          </a:xfrm>
          <a:prstGeom prst="rect">
            <a:avLst/>
          </a:prstGeom>
          <a:noFill/>
        </p:spPr>
        <p:txBody>
          <a:bodyPr>
            <a:spAutoFit/>
          </a:bodyPr>
          <a:lstStyle/>
          <a:p>
            <a:pPr>
              <a:defRPr/>
            </a:pP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 1972 fue nombrada </a:t>
            </a:r>
            <a:r>
              <a:rPr lang="es-ES" sz="19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Ciudadana de Honor</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Los Ángeles, recibiendo la llave de la ciudad de mano del alcalde Samuel W. </a:t>
            </a:r>
            <a:r>
              <a:rPr lang="es-ES" sz="1900"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Yorty</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 igualmente recibió las llaves de otras tres urbes estadounidenses: Nueva York, Miami y Chicago. En 1981 recibió la medalla </a:t>
            </a:r>
            <a:r>
              <a:rPr lang="es-ES" sz="19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Ben </a:t>
            </a:r>
            <a:r>
              <a:rPr lang="es-ES" sz="1900"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Gurión</a:t>
            </a: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de Israel y en 1982 fue reconocida por el gobierno francés con la Orden de las Artes y las Letras.</a:t>
            </a:r>
          </a:p>
        </p:txBody>
      </p:sp>
      <p:sp>
        <p:nvSpPr>
          <p:cNvPr id="6" name="5 CuadroTexto"/>
          <p:cNvSpPr txBox="1"/>
          <p:nvPr/>
        </p:nvSpPr>
        <p:spPr>
          <a:xfrm>
            <a:off x="323850" y="4391025"/>
            <a:ext cx="7416800" cy="1262063"/>
          </a:xfrm>
          <a:prstGeom prst="rect">
            <a:avLst/>
          </a:prstGeom>
          <a:noFill/>
        </p:spPr>
        <p:txBody>
          <a:bodyPr>
            <a:spAutoFit/>
          </a:bodyPr>
          <a:lstStyle/>
          <a:p>
            <a:pPr>
              <a:defRPr/>
            </a:pPr>
            <a:r>
              <a:rPr lang="es-ES" sz="19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 2013, en vísperas de su fallecimiento, se supo que el Festival de Cine de Berlín planeaba un homenaje en su honor, y también se ha rumoreado que la actriz Jennifer López proyectaba rodar una película biográfica sobre ella.     </a:t>
            </a:r>
          </a:p>
        </p:txBody>
      </p:sp>
      <p:sp>
        <p:nvSpPr>
          <p:cNvPr id="7" name="6 Rectángulo"/>
          <p:cNvSpPr/>
          <p:nvPr/>
        </p:nvSpPr>
        <p:spPr>
          <a:xfrm>
            <a:off x="1691680" y="121196"/>
            <a:ext cx="5926431" cy="523220"/>
          </a:xfrm>
          <a:prstGeom prst="rect">
            <a:avLst/>
          </a:prstGeom>
          <a:noFill/>
        </p:spPr>
        <p:txBody>
          <a:bodyPr wrap="none">
            <a:prstTxWarp prst="textDeflateBottom">
              <a:avLst>
                <a:gd name="adj" fmla="val 69910"/>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28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Premios, y Reconocimientos </a:t>
            </a:r>
          </a:p>
        </p:txBody>
      </p:sp>
    </p:spTree>
  </p:cSld>
  <p:clrMapOvr>
    <a:masterClrMapping/>
  </p:clrMapOvr>
  <mc:AlternateContent xmlns:mc="http://schemas.openxmlformats.org/markup-compatibility/2006">
    <mc:Choice xmlns:p14="http://schemas.microsoft.com/office/powerpoint/2010/main" Requires="p14">
      <p:transition spd="slow" p14:dur="2000" advTm="85000">
        <p14:shred pattern="rectangle"/>
      </p:transition>
    </mc:Choice>
    <mc:Fallback>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1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29600"/>
                            </p:stCondLst>
                            <p:childTnLst>
                              <p:par>
                                <p:cTn id="17" presetID="40" presetClass="entr" presetSubtype="0" fill="hold"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60600"/>
                            </p:stCondLst>
                            <p:childTnLst>
                              <p:par>
                                <p:cTn id="23" presetID="40" presetClass="entr" presetSubtype="0" fill="hold" nodeType="afterEffect">
                                  <p:stCondLst>
                                    <p:cond delay="5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979713" y="0"/>
            <a:ext cx="5400576" cy="841276"/>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285984" y="857236"/>
            <a:ext cx="4500594" cy="649212"/>
          </a:xfrm>
          <a:prstGeom prst="rect">
            <a:avLst/>
          </a:prstGeom>
        </p:spPr>
        <p:txBody>
          <a:bodyPr wrap="none" fromWordArt="1">
            <a:prstTxWarp prst="textDeflateBottom">
              <a:avLst>
                <a:gd name="adj" fmla="val 60314"/>
              </a:avLst>
            </a:prstTxWarp>
            <a:scene3d>
              <a:camera prst="legacyPerspectiveBottom"/>
              <a:lightRig rig="legacyNormal3" dir="t"/>
            </a:scene3d>
            <a:sp3d extrusionH="887400" prstMaterial="legacyMatte">
              <a:bevelT h="25400" prst="softRound"/>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2" name="WordArt 4"/>
          <p:cNvSpPr>
            <a:spLocks noChangeArrowheads="1" noChangeShapeType="1" noTextEdit="1"/>
          </p:cNvSpPr>
          <p:nvPr/>
        </p:nvSpPr>
        <p:spPr bwMode="auto">
          <a:xfrm>
            <a:off x="1500166" y="1500178"/>
            <a:ext cx="5143536" cy="654342"/>
          </a:xfrm>
          <a:prstGeom prst="rect">
            <a:avLst/>
          </a:prstGeom>
        </p:spPr>
        <p:txBody>
          <a:bodyPr wrap="none" fromWordArt="1">
            <a:prstTxWarp prst="textCanDown">
              <a:avLst>
                <a:gd name="adj" fmla="val 1886"/>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Nacida libre  </a:t>
            </a:r>
          </a:p>
        </p:txBody>
      </p:sp>
      <p:sp>
        <p:nvSpPr>
          <p:cNvPr id="89094" name="WordArt 6"/>
          <p:cNvSpPr>
            <a:spLocks noChangeArrowheads="1" noChangeShapeType="1" noTextEdit="1"/>
          </p:cNvSpPr>
          <p:nvPr/>
        </p:nvSpPr>
        <p:spPr bwMode="auto">
          <a:xfrm>
            <a:off x="1500166" y="3571880"/>
            <a:ext cx="4429156" cy="726425"/>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defRPr/>
            </a:pPr>
            <a:r>
              <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n-US" sz="3600" kern="10" spc="-360" dirty="0">
                <a:ln w="12700">
                  <a:solidFill>
                    <a:srgbClr val="000099"/>
                  </a:solidFill>
                  <a:round/>
                  <a:headEnd/>
                  <a:tailEnd/>
                </a:ln>
                <a:solidFill>
                  <a:srgbClr val="33CCFF"/>
                </a:solidFill>
                <a:latin typeface="High Tower Text"/>
              </a:rPr>
              <a:t>- </a:t>
            </a:r>
            <a:r>
              <a:rPr lang="en-US" sz="3600" kern="10" spc="-360" dirty="0" err="1">
                <a:ln w="12700">
                  <a:solidFill>
                    <a:srgbClr val="000099"/>
                  </a:solidFill>
                  <a:round/>
                  <a:headEnd/>
                  <a:tailEnd/>
                </a:ln>
                <a:solidFill>
                  <a:srgbClr val="33CCFF"/>
                </a:solidFill>
                <a:latin typeface="High Tower Text"/>
              </a:rPr>
              <a:t>Ven</a:t>
            </a:r>
            <a:r>
              <a:rPr lang="en-US" sz="3600" kern="10" spc="-360" dirty="0">
                <a:ln w="12700">
                  <a:solidFill>
                    <a:srgbClr val="000099"/>
                  </a:solidFill>
                  <a:round/>
                  <a:headEnd/>
                  <a:tailEnd/>
                </a:ln>
                <a:solidFill>
                  <a:srgbClr val="33CCFF"/>
                </a:solidFill>
                <a:latin typeface="High Tower Text"/>
              </a:rPr>
              <a:t> y </a:t>
            </a:r>
            <a:r>
              <a:rPr lang="en-US" sz="3600" kern="10" spc="-360" dirty="0" err="1">
                <a:ln w="12700">
                  <a:solidFill>
                    <a:srgbClr val="000099"/>
                  </a:solidFill>
                  <a:round/>
                  <a:headEnd/>
                  <a:tailEnd/>
                </a:ln>
                <a:solidFill>
                  <a:srgbClr val="33CCFF"/>
                </a:solidFill>
                <a:latin typeface="High Tower Text"/>
              </a:rPr>
              <a:t>ven</a:t>
            </a:r>
            <a:r>
              <a:rPr lang="en-US" sz="3600" kern="10" spc="-360" dirty="0">
                <a:ln w="12700">
                  <a:solidFill>
                    <a:srgbClr val="000099"/>
                  </a:solidFill>
                  <a:round/>
                  <a:headEnd/>
                  <a:tailEnd/>
                </a:ln>
                <a:solidFill>
                  <a:srgbClr val="33CCFF"/>
                </a:solidFill>
                <a:latin typeface="High Tower Text"/>
              </a:rPr>
              <a:t>    </a:t>
            </a:r>
            <a:endParaRPr lang="es-ES" sz="3600" kern="10" spc="-360" dirty="0">
              <a:ln w="12700">
                <a:solidFill>
                  <a:srgbClr val="000099"/>
                </a:solidFill>
                <a:round/>
                <a:headEnd/>
                <a:tailEnd/>
              </a:ln>
              <a:solidFill>
                <a:srgbClr val="33CCFF"/>
              </a:solidFill>
              <a:latin typeface="High Tower Text"/>
            </a:endParaRPr>
          </a:p>
        </p:txBody>
      </p:sp>
      <p:sp>
        <p:nvSpPr>
          <p:cNvPr id="75787" name="WordArt 11"/>
          <p:cNvSpPr>
            <a:spLocks noChangeArrowheads="1" noChangeShapeType="1" noTextEdit="1"/>
          </p:cNvSpPr>
          <p:nvPr/>
        </p:nvSpPr>
        <p:spPr bwMode="auto">
          <a:xfrm>
            <a:off x="1785918" y="2857500"/>
            <a:ext cx="5813268" cy="718370"/>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Ay, qué bonito es Madrid   </a:t>
            </a:r>
          </a:p>
        </p:txBody>
      </p:sp>
      <p:sp>
        <p:nvSpPr>
          <p:cNvPr id="7" name="WordArt 11"/>
          <p:cNvSpPr>
            <a:spLocks noChangeArrowheads="1" noChangeShapeType="1" noTextEdit="1"/>
          </p:cNvSpPr>
          <p:nvPr/>
        </p:nvSpPr>
        <p:spPr bwMode="auto">
          <a:xfrm>
            <a:off x="1643042" y="4286260"/>
            <a:ext cx="4071966" cy="631542"/>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La </a:t>
            </a:r>
            <a:r>
              <a:rPr lang="es-ES" sz="3600" kern="10" dirty="0" err="1">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Madelón</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p>
        </p:txBody>
      </p:sp>
      <p:sp>
        <p:nvSpPr>
          <p:cNvPr id="8" name="WordArt 4"/>
          <p:cNvSpPr>
            <a:spLocks noChangeArrowheads="1" noChangeShapeType="1" noTextEdit="1"/>
          </p:cNvSpPr>
          <p:nvPr/>
        </p:nvSpPr>
        <p:spPr bwMode="auto">
          <a:xfrm>
            <a:off x="1714480" y="4929202"/>
            <a:ext cx="4286280" cy="654342"/>
          </a:xfrm>
          <a:prstGeom prst="rect">
            <a:avLst/>
          </a:prstGeom>
        </p:spPr>
        <p:txBody>
          <a:bodyPr wrap="none" fromWordArt="1">
            <a:prstTxWarp prst="textCanDown">
              <a:avLst>
                <a:gd name="adj" fmla="val 1886"/>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2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Porompompero</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p>
        </p:txBody>
      </p:sp>
      <p:sp>
        <p:nvSpPr>
          <p:cNvPr id="9" name="WordArt 6"/>
          <p:cNvSpPr>
            <a:spLocks noChangeArrowheads="1" noChangeShapeType="1" noTextEdit="1"/>
          </p:cNvSpPr>
          <p:nvPr/>
        </p:nvSpPr>
        <p:spPr bwMode="auto">
          <a:xfrm>
            <a:off x="1714480" y="2214558"/>
            <a:ext cx="4429156" cy="726425"/>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defRPr/>
            </a:pPr>
            <a:r>
              <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n-US" sz="3600" b="1" kern="10" spc="-360" dirty="0">
                <a:ln w="12700">
                  <a:solidFill>
                    <a:srgbClr val="000099"/>
                  </a:solidFill>
                  <a:round/>
                  <a:headEnd/>
                  <a:tailEnd/>
                </a:ln>
                <a:solidFill>
                  <a:srgbClr val="FFFF00"/>
                </a:solidFill>
                <a:effectLst>
                  <a:outerShdw blurRad="38100" dist="38100" dir="2700000" algn="tl">
                    <a:srgbClr val="000000">
                      <a:alpha val="43137"/>
                    </a:srgbClr>
                  </a:outerShdw>
                </a:effectLst>
                <a:latin typeface="High Tower Text"/>
              </a:rPr>
              <a:t>- </a:t>
            </a:r>
            <a:r>
              <a:rPr lang="en-US" sz="3600" b="1" kern="10" spc="-360" dirty="0" err="1">
                <a:ln w="12700">
                  <a:solidFill>
                    <a:srgbClr val="000099"/>
                  </a:solidFill>
                  <a:round/>
                  <a:headEnd/>
                  <a:tailEnd/>
                </a:ln>
                <a:solidFill>
                  <a:srgbClr val="FFFF00"/>
                </a:solidFill>
                <a:effectLst>
                  <a:outerShdw blurRad="38100" dist="38100" dir="2700000" algn="tl">
                    <a:srgbClr val="000000">
                      <a:alpha val="43137"/>
                    </a:srgbClr>
                  </a:outerShdw>
                </a:effectLst>
                <a:latin typeface="High Tower Text"/>
              </a:rPr>
              <a:t>Nunca</a:t>
            </a:r>
            <a:r>
              <a:rPr lang="en-US" sz="3600" b="1" kern="10" spc="-360" dirty="0">
                <a:ln w="12700">
                  <a:solidFill>
                    <a:srgbClr val="000099"/>
                  </a:solidFill>
                  <a:round/>
                  <a:headEnd/>
                  <a:tailEnd/>
                </a:ln>
                <a:solidFill>
                  <a:srgbClr val="FFFF00"/>
                </a:solidFill>
                <a:effectLst>
                  <a:outerShdw blurRad="38100" dist="38100" dir="2700000" algn="tl">
                    <a:srgbClr val="000000">
                      <a:alpha val="43137"/>
                    </a:srgbClr>
                  </a:outerShdw>
                </a:effectLst>
                <a:latin typeface="High Tower Text"/>
              </a:rPr>
              <a:t> en </a:t>
            </a:r>
            <a:r>
              <a:rPr lang="en-US" sz="3600" b="1" kern="10" spc="-360" dirty="0" err="1">
                <a:ln w="12700">
                  <a:solidFill>
                    <a:srgbClr val="000099"/>
                  </a:solidFill>
                  <a:round/>
                  <a:headEnd/>
                  <a:tailEnd/>
                </a:ln>
                <a:solidFill>
                  <a:srgbClr val="FFFF00"/>
                </a:solidFill>
                <a:effectLst>
                  <a:outerShdw blurRad="38100" dist="38100" dir="2700000" algn="tl">
                    <a:srgbClr val="000000">
                      <a:alpha val="43137"/>
                    </a:srgbClr>
                  </a:outerShdw>
                </a:effectLst>
                <a:latin typeface="High Tower Text"/>
              </a:rPr>
              <a:t>domingo</a:t>
            </a:r>
            <a:r>
              <a:rPr lang="en-US" sz="3600" b="1" kern="10" spc="-360" dirty="0">
                <a:ln w="12700">
                  <a:solidFill>
                    <a:srgbClr val="000099"/>
                  </a:solidFill>
                  <a:round/>
                  <a:headEnd/>
                  <a:tailEnd/>
                </a:ln>
                <a:solidFill>
                  <a:srgbClr val="FFFF00"/>
                </a:solidFill>
                <a:effectLst>
                  <a:outerShdw blurRad="38100" dist="38100" dir="2700000" algn="tl">
                    <a:srgbClr val="000000">
                      <a:alpha val="43137"/>
                    </a:srgbClr>
                  </a:outerShdw>
                </a:effectLst>
                <a:latin typeface="High Tower Text"/>
              </a:rPr>
              <a:t>    </a:t>
            </a:r>
            <a:endParaRPr lang="es-ES" sz="3600" b="1" kern="10" spc="-360" dirty="0">
              <a:ln w="12700">
                <a:solidFill>
                  <a:srgbClr val="000099"/>
                </a:solidFill>
                <a:round/>
                <a:headEnd/>
                <a:tailEnd/>
              </a:ln>
              <a:solidFill>
                <a:srgbClr val="FFFF00"/>
              </a:solidFill>
              <a:effectLst>
                <a:outerShdw blurRad="38100" dist="38100" dir="2700000" algn="tl">
                  <a:srgbClr val="000000">
                    <a:alpha val="43137"/>
                  </a:srgbClr>
                </a:outer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isContent="1"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nodeType="after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2000"/>
                                        <p:tgtEl>
                                          <p:spTgt spid="9"/>
                                        </p:tgtEl>
                                      </p:cBhvr>
                                    </p:animEffect>
                                    <p:anim calcmode="lin" valueType="num">
                                      <p:cBhvr>
                                        <p:cTn id="29" dur="2000" fill="hold"/>
                                        <p:tgtEl>
                                          <p:spTgt spid="9"/>
                                        </p:tgtEl>
                                        <p:attrNameLst>
                                          <p:attrName>style.rotation</p:attrName>
                                        </p:attrNameLst>
                                      </p:cBhvr>
                                      <p:tavLst>
                                        <p:tav tm="0">
                                          <p:val>
                                            <p:fltVal val="720"/>
                                          </p:val>
                                        </p:tav>
                                        <p:tav tm="100000">
                                          <p:val>
                                            <p:fltVal val="0"/>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ppt_w</p:attrName>
                                        </p:attrNameLst>
                                      </p:cBhvr>
                                      <p:tavLst>
                                        <p:tav tm="0">
                                          <p:val>
                                            <p:fltVal val="0"/>
                                          </p:val>
                                        </p:tav>
                                        <p:tav tm="100000">
                                          <p:val>
                                            <p:strVal val="#ppt_w"/>
                                          </p:val>
                                        </p:tav>
                                      </p:tavLst>
                                    </p:anim>
                                  </p:childTnLst>
                                </p:cTn>
                              </p:par>
                              <p:par>
                                <p:cTn id="32" presetID="23" presetClass="entr" presetSubtype="16" fill="hold" nodeType="withEffect">
                                  <p:stCondLst>
                                    <p:cond delay="50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childTnLst>
                                </p:cTn>
                              </p:par>
                            </p:childTnLst>
                          </p:cTn>
                        </p:par>
                        <p:par>
                          <p:cTn id="36" fill="hold">
                            <p:stCondLst>
                              <p:cond delay="9500"/>
                            </p:stCondLst>
                            <p:childTnLst>
                              <p:par>
                                <p:cTn id="37" presetID="17" presetClass="entr" presetSubtype="10" fill="hold" nodeType="afterEffect">
                                  <p:stCondLst>
                                    <p:cond delay="500"/>
                                  </p:stCondLst>
                                  <p:childTnLst>
                                    <p:set>
                                      <p:cBhvr>
                                        <p:cTn id="38" dur="1" fill="hold">
                                          <p:stCondLst>
                                            <p:cond delay="0"/>
                                          </p:stCondLst>
                                        </p:cTn>
                                        <p:tgtEl>
                                          <p:spTgt spid="75787"/>
                                        </p:tgtEl>
                                        <p:attrNameLst>
                                          <p:attrName>style.visibility</p:attrName>
                                        </p:attrNameLst>
                                      </p:cBhvr>
                                      <p:to>
                                        <p:strVal val="visible"/>
                                      </p:to>
                                    </p:set>
                                    <p:anim calcmode="lin" valueType="num">
                                      <p:cBhvr>
                                        <p:cTn id="39" dur="2000" fill="hold"/>
                                        <p:tgtEl>
                                          <p:spTgt spid="75787"/>
                                        </p:tgtEl>
                                        <p:attrNameLst>
                                          <p:attrName>ppt_w</p:attrName>
                                        </p:attrNameLst>
                                      </p:cBhvr>
                                      <p:tavLst>
                                        <p:tav tm="0">
                                          <p:val>
                                            <p:fltVal val="0"/>
                                          </p:val>
                                        </p:tav>
                                        <p:tav tm="100000">
                                          <p:val>
                                            <p:strVal val="#ppt_w"/>
                                          </p:val>
                                        </p:tav>
                                      </p:tavLst>
                                    </p:anim>
                                    <p:anim calcmode="lin" valueType="num">
                                      <p:cBhvr>
                                        <p:cTn id="40" dur="2000" fill="hold"/>
                                        <p:tgtEl>
                                          <p:spTgt spid="75787"/>
                                        </p:tgtEl>
                                        <p:attrNameLst>
                                          <p:attrName>ppt_h</p:attrName>
                                        </p:attrNameLst>
                                      </p:cBhvr>
                                      <p:tavLst>
                                        <p:tav tm="0">
                                          <p:val>
                                            <p:strVal val="#ppt_h"/>
                                          </p:val>
                                        </p:tav>
                                        <p:tav tm="100000">
                                          <p:val>
                                            <p:strVal val="#ppt_h"/>
                                          </p:val>
                                        </p:tav>
                                      </p:tavLst>
                                    </p:anim>
                                  </p:childTnLst>
                                </p:cTn>
                              </p:par>
                            </p:childTnLst>
                          </p:cTn>
                        </p:par>
                        <p:par>
                          <p:cTn id="41" fill="hold">
                            <p:stCondLst>
                              <p:cond delay="12000"/>
                            </p:stCondLst>
                            <p:childTnLst>
                              <p:par>
                                <p:cTn id="42" presetID="35" presetClass="entr" presetSubtype="0" fill="hold" nodeType="afterEffect">
                                  <p:stCondLst>
                                    <p:cond delay="500"/>
                                  </p:stCondLst>
                                  <p:childTnLst>
                                    <p:set>
                                      <p:cBhvr>
                                        <p:cTn id="43" dur="1" fill="hold">
                                          <p:stCondLst>
                                            <p:cond delay="0"/>
                                          </p:stCondLst>
                                        </p:cTn>
                                        <p:tgtEl>
                                          <p:spTgt spid="89094"/>
                                        </p:tgtEl>
                                        <p:attrNameLst>
                                          <p:attrName>style.visibility</p:attrName>
                                        </p:attrNameLst>
                                      </p:cBhvr>
                                      <p:to>
                                        <p:strVal val="visible"/>
                                      </p:to>
                                    </p:set>
                                    <p:animEffect transition="in" filter="fade">
                                      <p:cBhvr>
                                        <p:cTn id="44" dur="2000"/>
                                        <p:tgtEl>
                                          <p:spTgt spid="89094"/>
                                        </p:tgtEl>
                                      </p:cBhvr>
                                    </p:animEffect>
                                    <p:anim calcmode="lin" valueType="num">
                                      <p:cBhvr>
                                        <p:cTn id="45" dur="2000" fill="hold"/>
                                        <p:tgtEl>
                                          <p:spTgt spid="89094"/>
                                        </p:tgtEl>
                                        <p:attrNameLst>
                                          <p:attrName>style.rotation</p:attrName>
                                        </p:attrNameLst>
                                      </p:cBhvr>
                                      <p:tavLst>
                                        <p:tav tm="0">
                                          <p:val>
                                            <p:fltVal val="720"/>
                                          </p:val>
                                        </p:tav>
                                        <p:tav tm="100000">
                                          <p:val>
                                            <p:fltVal val="0"/>
                                          </p:val>
                                        </p:tav>
                                      </p:tavLst>
                                    </p:anim>
                                    <p:anim calcmode="lin" valueType="num">
                                      <p:cBhvr>
                                        <p:cTn id="46" dur="2000" fill="hold"/>
                                        <p:tgtEl>
                                          <p:spTgt spid="89094"/>
                                        </p:tgtEl>
                                        <p:attrNameLst>
                                          <p:attrName>ppt_h</p:attrName>
                                        </p:attrNameLst>
                                      </p:cBhvr>
                                      <p:tavLst>
                                        <p:tav tm="0">
                                          <p:val>
                                            <p:fltVal val="0"/>
                                          </p:val>
                                        </p:tav>
                                        <p:tav tm="100000">
                                          <p:val>
                                            <p:strVal val="#ppt_h"/>
                                          </p:val>
                                        </p:tav>
                                      </p:tavLst>
                                    </p:anim>
                                    <p:anim calcmode="lin" valueType="num">
                                      <p:cBhvr>
                                        <p:cTn id="47" dur="2000" fill="hold"/>
                                        <p:tgtEl>
                                          <p:spTgt spid="89094"/>
                                        </p:tgtEl>
                                        <p:attrNameLst>
                                          <p:attrName>ppt_w</p:attrName>
                                        </p:attrNameLst>
                                      </p:cBhvr>
                                      <p:tavLst>
                                        <p:tav tm="0">
                                          <p:val>
                                            <p:fltVal val="0"/>
                                          </p:val>
                                        </p:tav>
                                        <p:tav tm="100000">
                                          <p:val>
                                            <p:strVal val="#ppt_w"/>
                                          </p:val>
                                        </p:tav>
                                      </p:tavLst>
                                    </p:anim>
                                  </p:childTnLst>
                                </p:cTn>
                              </p:par>
                              <p:par>
                                <p:cTn id="48" presetID="23" presetClass="entr" presetSubtype="16" fill="hold" nodeType="withEffect">
                                  <p:stCondLst>
                                    <p:cond delay="500"/>
                                  </p:stCondLst>
                                  <p:childTnLst>
                                    <p:set>
                                      <p:cBhvr>
                                        <p:cTn id="49" dur="1" fill="hold">
                                          <p:stCondLst>
                                            <p:cond delay="0"/>
                                          </p:stCondLst>
                                        </p:cTn>
                                        <p:tgtEl>
                                          <p:spTgt spid="89094"/>
                                        </p:tgtEl>
                                        <p:attrNameLst>
                                          <p:attrName>style.visibility</p:attrName>
                                        </p:attrNameLst>
                                      </p:cBhvr>
                                      <p:to>
                                        <p:strVal val="visible"/>
                                      </p:to>
                                    </p:set>
                                    <p:anim calcmode="lin" valueType="num">
                                      <p:cBhvr>
                                        <p:cTn id="50" dur="3000" fill="hold"/>
                                        <p:tgtEl>
                                          <p:spTgt spid="89094"/>
                                        </p:tgtEl>
                                        <p:attrNameLst>
                                          <p:attrName>ppt_w</p:attrName>
                                        </p:attrNameLst>
                                      </p:cBhvr>
                                      <p:tavLst>
                                        <p:tav tm="0">
                                          <p:val>
                                            <p:fltVal val="0"/>
                                          </p:val>
                                        </p:tav>
                                        <p:tav tm="100000">
                                          <p:val>
                                            <p:strVal val="#ppt_w"/>
                                          </p:val>
                                        </p:tav>
                                      </p:tavLst>
                                    </p:anim>
                                    <p:anim calcmode="lin" valueType="num">
                                      <p:cBhvr>
                                        <p:cTn id="51" dur="3000" fill="hold"/>
                                        <p:tgtEl>
                                          <p:spTgt spid="89094"/>
                                        </p:tgtEl>
                                        <p:attrNameLst>
                                          <p:attrName>ppt_h</p:attrName>
                                        </p:attrNameLst>
                                      </p:cBhvr>
                                      <p:tavLst>
                                        <p:tav tm="0">
                                          <p:val>
                                            <p:fltVal val="0"/>
                                          </p:val>
                                        </p:tav>
                                        <p:tav tm="100000">
                                          <p:val>
                                            <p:strVal val="#ppt_h"/>
                                          </p:val>
                                        </p:tav>
                                      </p:tavLst>
                                    </p:anim>
                                  </p:childTnLst>
                                </p:cTn>
                              </p:par>
                            </p:childTnLst>
                          </p:cTn>
                        </p:par>
                        <p:par>
                          <p:cTn id="52" fill="hold">
                            <p:stCondLst>
                              <p:cond delay="15500"/>
                            </p:stCondLst>
                            <p:childTnLst>
                              <p:par>
                                <p:cTn id="53" presetID="17" presetClass="entr" presetSubtype="10" fill="hold" nodeType="afterEffect">
                                  <p:stCondLst>
                                    <p:cond delay="500"/>
                                  </p:stCondLst>
                                  <p:childTnLst>
                                    <p:set>
                                      <p:cBhvr>
                                        <p:cTn id="54" dur="1" fill="hold">
                                          <p:stCondLst>
                                            <p:cond delay="0"/>
                                          </p:stCondLst>
                                        </p:cTn>
                                        <p:tgtEl>
                                          <p:spTgt spid="7"/>
                                        </p:tgtEl>
                                        <p:attrNameLst>
                                          <p:attrName>style.visibility</p:attrName>
                                        </p:attrNameLst>
                                      </p:cBhvr>
                                      <p:to>
                                        <p:strVal val="visible"/>
                                      </p:to>
                                    </p:set>
                                    <p:anim calcmode="lin" valueType="num">
                                      <p:cBhvr>
                                        <p:cTn id="55" dur="2000" fill="hold"/>
                                        <p:tgtEl>
                                          <p:spTgt spid="7"/>
                                        </p:tgtEl>
                                        <p:attrNameLst>
                                          <p:attrName>ppt_w</p:attrName>
                                        </p:attrNameLst>
                                      </p:cBhvr>
                                      <p:tavLst>
                                        <p:tav tm="0">
                                          <p:val>
                                            <p:fltVal val="0"/>
                                          </p:val>
                                        </p:tav>
                                        <p:tav tm="100000">
                                          <p:val>
                                            <p:strVal val="#ppt_w"/>
                                          </p:val>
                                        </p:tav>
                                      </p:tavLst>
                                    </p:anim>
                                    <p:anim calcmode="lin" valueType="num">
                                      <p:cBhvr>
                                        <p:cTn id="56" dur="2000" fill="hold"/>
                                        <p:tgtEl>
                                          <p:spTgt spid="7"/>
                                        </p:tgtEl>
                                        <p:attrNameLst>
                                          <p:attrName>ppt_h</p:attrName>
                                        </p:attrNameLst>
                                      </p:cBhvr>
                                      <p:tavLst>
                                        <p:tav tm="0">
                                          <p:val>
                                            <p:strVal val="#ppt_h"/>
                                          </p:val>
                                        </p:tav>
                                        <p:tav tm="100000">
                                          <p:val>
                                            <p:strVal val="#ppt_h"/>
                                          </p:val>
                                        </p:tav>
                                      </p:tavLst>
                                    </p:anim>
                                  </p:childTnLst>
                                </p:cTn>
                              </p:par>
                            </p:childTnLst>
                          </p:cTn>
                        </p:par>
                        <p:par>
                          <p:cTn id="57" fill="hold">
                            <p:stCondLst>
                              <p:cond delay="18000"/>
                            </p:stCondLst>
                            <p:childTnLst>
                              <p:par>
                                <p:cTn id="58" presetID="42" presetClass="entr" presetSubtype="0" fill="hold" nodeType="afterEffect">
                                  <p:stCondLst>
                                    <p:cond delay="50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2000"/>
                                        <p:tgtEl>
                                          <p:spTgt spid="8"/>
                                        </p:tgtEl>
                                      </p:cBhvr>
                                    </p:animEffect>
                                    <p:anim calcmode="lin" valueType="num">
                                      <p:cBhvr>
                                        <p:cTn id="61" dur="2000" fill="hold"/>
                                        <p:tgtEl>
                                          <p:spTgt spid="8"/>
                                        </p:tgtEl>
                                        <p:attrNameLst>
                                          <p:attrName>ppt_x</p:attrName>
                                        </p:attrNameLst>
                                      </p:cBhvr>
                                      <p:tavLst>
                                        <p:tav tm="0">
                                          <p:val>
                                            <p:strVal val="#ppt_x"/>
                                          </p:val>
                                        </p:tav>
                                        <p:tav tm="100000">
                                          <p:val>
                                            <p:strVal val="#ppt_x"/>
                                          </p:val>
                                        </p:tav>
                                      </p:tavLst>
                                    </p:anim>
                                    <p:anim calcmode="lin" valueType="num">
                                      <p:cBhvr>
                                        <p:cTn id="62"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eaLnBrk="1" hangingPunct="1">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14:prism dir="r" isContent="1" isInverted="1"/>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7"/>
</p:tagLst>
</file>

<file path=ppt/tags/tag2.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1457</Words>
  <Application>Microsoft Office PowerPoint</Application>
  <PresentationFormat>Presentación en pantalla (16:10)</PresentationFormat>
  <Paragraphs>102</Paragraphs>
  <Slides>72</Slides>
  <Notes>1</Notes>
  <HiddenSlides>0</HiddenSlides>
  <MMClips>0</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cp:revision>
  <dcterms:created xsi:type="dcterms:W3CDTF">2015-02-16T23:15:39Z</dcterms:created>
  <dcterms:modified xsi:type="dcterms:W3CDTF">2022-09-08T19:17:29Z</dcterms:modified>
</cp:coreProperties>
</file>