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6"/>
  </p:notesMasterIdLst>
  <p:sldIdLst>
    <p:sldId id="479" r:id="rId3"/>
    <p:sldId id="527" r:id="rId4"/>
    <p:sldId id="486" r:id="rId5"/>
    <p:sldId id="441" r:id="rId6"/>
    <p:sldId id="482" r:id="rId7"/>
    <p:sldId id="484" r:id="rId8"/>
    <p:sldId id="485" r:id="rId9"/>
    <p:sldId id="487" r:id="rId10"/>
    <p:sldId id="488" r:id="rId11"/>
    <p:sldId id="443" r:id="rId12"/>
    <p:sldId id="492" r:id="rId13"/>
    <p:sldId id="491" r:id="rId14"/>
    <p:sldId id="493" r:id="rId15"/>
    <p:sldId id="494" r:id="rId16"/>
    <p:sldId id="495" r:id="rId17"/>
    <p:sldId id="445" r:id="rId18"/>
    <p:sldId id="444" r:id="rId19"/>
    <p:sldId id="451" r:id="rId20"/>
    <p:sldId id="496" r:id="rId21"/>
    <p:sldId id="497" r:id="rId22"/>
    <p:sldId id="449" r:id="rId23"/>
    <p:sldId id="498" r:id="rId24"/>
    <p:sldId id="469" r:id="rId25"/>
    <p:sldId id="490" r:id="rId26"/>
    <p:sldId id="461" r:id="rId27"/>
    <p:sldId id="489" r:id="rId28"/>
    <p:sldId id="502" r:id="rId29"/>
    <p:sldId id="455" r:id="rId30"/>
    <p:sldId id="499" r:id="rId31"/>
    <p:sldId id="456" r:id="rId32"/>
    <p:sldId id="458" r:id="rId33"/>
    <p:sldId id="457" r:id="rId34"/>
    <p:sldId id="500" r:id="rId35"/>
    <p:sldId id="501" r:id="rId36"/>
    <p:sldId id="464" r:id="rId37"/>
    <p:sldId id="503" r:id="rId38"/>
    <p:sldId id="504" r:id="rId39"/>
    <p:sldId id="474" r:id="rId40"/>
    <p:sldId id="508" r:id="rId41"/>
    <p:sldId id="476" r:id="rId42"/>
    <p:sldId id="509" r:id="rId43"/>
    <p:sldId id="463" r:id="rId44"/>
    <p:sldId id="506" r:id="rId45"/>
    <p:sldId id="507" r:id="rId46"/>
    <p:sldId id="511" r:id="rId47"/>
    <p:sldId id="516" r:id="rId48"/>
    <p:sldId id="510" r:id="rId49"/>
    <p:sldId id="513" r:id="rId50"/>
    <p:sldId id="514" r:id="rId51"/>
    <p:sldId id="517" r:id="rId52"/>
    <p:sldId id="515" r:id="rId53"/>
    <p:sldId id="505" r:id="rId54"/>
    <p:sldId id="518" r:id="rId55"/>
    <p:sldId id="512" r:id="rId56"/>
    <p:sldId id="525" r:id="rId57"/>
    <p:sldId id="520" r:id="rId58"/>
    <p:sldId id="521" r:id="rId59"/>
    <p:sldId id="519" r:id="rId60"/>
    <p:sldId id="522" r:id="rId61"/>
    <p:sldId id="524" r:id="rId62"/>
    <p:sldId id="526" r:id="rId63"/>
    <p:sldId id="480" r:id="rId64"/>
    <p:sldId id="528" r:id="rId65"/>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NbciaZdjw24+ZJVBajiz5Q==" hashData="G694qfIox+6roDzOuq9RR7phbVY="/>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313" autoAdjust="0"/>
    <p:restoredTop sz="96338" autoAdjust="0"/>
  </p:normalViewPr>
  <p:slideViewPr>
    <p:cSldViewPr>
      <p:cViewPr>
        <p:scale>
          <a:sx n="60" d="100"/>
          <a:sy n="60" d="100"/>
        </p:scale>
        <p:origin x="629" y="34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08/08/2025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5</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33</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46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08/08/2025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0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08/08/2025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0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08/08/2025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0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08/08/2025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0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08/08/2025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0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08/08/2025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0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08/08/2025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0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08/08/2025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0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08/08/2025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0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08/08/2025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0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08/08/2025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0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004924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08/08/2025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342042095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2.bin"/><Relationship Id="rId1" Type="http://schemas.openxmlformats.org/officeDocument/2006/relationships/slideLayout" Target="../slideLayouts/slideLayout7.xml"/><Relationship Id="rId4" Type="http://schemas.openxmlformats.org/officeDocument/2006/relationships/audio" Target="../media/audio2.bin"/></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Recordando a Paco de Lucía</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3000">
        <p:wipe/>
      </p:transition>
    </mc:Choice>
    <mc:Fallback xmlns="">
      <p:transition spd="slow" advTm="13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0.jpg"/>
          <p:cNvPicPr>
            <a:picLocks noChangeAspect="1"/>
          </p:cNvPicPr>
          <p:nvPr/>
        </p:nvPicPr>
        <p:blipFill>
          <a:blip r:embed="rId2" cstate="print"/>
          <a:stretch>
            <a:fillRect/>
          </a:stretch>
        </p:blipFill>
        <p:spPr>
          <a:xfrm>
            <a:off x="-324544" y="0"/>
            <a:ext cx="9793088" cy="5715000"/>
          </a:xfrm>
          <a:prstGeom prst="rect">
            <a:avLst/>
          </a:prstGeom>
        </p:spPr>
      </p:pic>
      <p:sp>
        <p:nvSpPr>
          <p:cNvPr id="7" name="6 Rectángulo"/>
          <p:cNvSpPr/>
          <p:nvPr/>
        </p:nvSpPr>
        <p:spPr>
          <a:xfrm>
            <a:off x="-324544" y="0"/>
            <a:ext cx="9793088"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475656" y="193204"/>
            <a:ext cx="6048672" cy="923330"/>
          </a:xfrm>
          <a:prstGeom prst="rect">
            <a:avLst/>
          </a:prstGeom>
          <a:noFill/>
        </p:spPr>
        <p:txBody>
          <a:bodyPr wrap="none" lIns="91440" tIns="45720" rIns="91440" bIns="45720">
            <a:prstTxWarp prst="textCanUp">
              <a:avLst>
                <a:gd name="adj" fmla="val 70584"/>
              </a:avLst>
            </a:prstTxWarp>
            <a:spAutoFit/>
            <a:scene3d>
              <a:camera prst="perspectiveRelaxedModerately"/>
              <a:lightRig rig="threePt" dir="t"/>
            </a:scene3d>
            <a:sp3d extrusionH="57150">
              <a:bevelT w="38100" h="38100" prst="angle"/>
            </a:sp3d>
          </a:bodyPr>
          <a:lstStyle/>
          <a:p>
            <a:pPr algn="ct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 PACO DE LUCÍA </a:t>
            </a:r>
            <a:endParaRPr lang="es-E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endParaRPr>
          </a:p>
        </p:txBody>
      </p:sp>
      <p:sp>
        <p:nvSpPr>
          <p:cNvPr id="3" name="2 CuadroTexto"/>
          <p:cNvSpPr txBox="1"/>
          <p:nvPr/>
        </p:nvSpPr>
        <p:spPr>
          <a:xfrm>
            <a:off x="467544" y="1057300"/>
            <a:ext cx="8352928"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Paco de Lucía. (Nombre artístico de Francisco Sánchez Gómez; Algeciras, 1947 - Cancún, México, 2014) Músico español, considerado como el guitarrista flamenco de mayor prestigio internacional. Paco de Lucía nació en el barrio de La Bajadilla de la ciudad andaluza de Algeciras, un barrio popular y predominantemente gitano. La calle, pues, y el ser hijo y hermano de músicos, lo familiarizaron con el flamenco desde su más tierna infancia.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67544" y="3865612"/>
            <a:ext cx="8352928"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De su padre, Antonio Sánchez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Pecino</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quien se ganaba mal la vida como vendedor ambulante de telas durante el día y por la noche tocaba la bandurria en los bailes de pueblo, y de su hermano mayor, Ramón de Algeciras, aprendió los primeros rasgueos, y a los seis años comenzó a estudiar guitarra «en serio».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71000">
        <p:wipe dir="r"/>
      </p:transition>
    </mc:Choice>
    <mc:Fallback xmlns="">
      <p:transition spd="slow" advTm="71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404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3" cstate="print"/>
          <a:stretch>
            <a:fillRect/>
          </a:stretch>
        </p:blipFill>
        <p:spPr bwMode="auto">
          <a:xfrm flipH="1">
            <a:off x="0" y="0"/>
            <a:ext cx="566862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3" cstate="print"/>
          <a:stretch>
            <a:fillRect/>
          </a:stretch>
        </p:blipFill>
        <p:spPr bwMode="auto">
          <a:xfrm>
            <a:off x="0" y="0"/>
            <a:ext cx="5668620" cy="5715000"/>
          </a:xfrm>
          <a:prstGeom prst="rect">
            <a:avLst/>
          </a:prstGeom>
          <a:noFill/>
          <a:ln w="9525">
            <a:noFill/>
            <a:miter lim="800000"/>
            <a:headEnd/>
            <a:tailEnd/>
          </a:ln>
        </p:spPr>
      </p:pic>
      <p:sp>
        <p:nvSpPr>
          <p:cNvPr id="6" name="5 CuadroTexto"/>
          <p:cNvSpPr txBox="1"/>
          <p:nvPr/>
        </p:nvSpPr>
        <p:spPr>
          <a:xfrm>
            <a:off x="5940152" y="1129308"/>
            <a:ext cx="3024336"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Tras pasar más de medio siglo escondidas en una lata de carne de membrillo, las primeras grabaciones de Paco de Lucía y Pepe, su hermano mayor, han salido a la luz.</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6000">
        <p14:vortex dir="u"/>
        <p:sndAc>
          <p:stSnd loop="1">
            <p:snd r:embed="rId2" name="Baladilla de los tres rios (Bulerias - Pepe y Paco de Lucía).wav"/>
          </p:stSnd>
        </p:sndAc>
      </p:transition>
    </mc:Choice>
    <mc:Fallback xmlns="">
      <p:transition spd="slow" advTm="26000">
        <p:fade/>
        <p:sndAc>
          <p:stSnd loop="1">
            <p:snd r:embed="rId4" name="Baladilla de los tres rios (Bulerias - Pepe y Paco de Lucí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3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childTnLst>
                          </p:cTn>
                        </p:par>
                        <p:par>
                          <p:cTn id="17" fill="hold">
                            <p:stCondLst>
                              <p:cond delay="8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3999"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0"/>
            <a:ext cx="9143999"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179512" y="4081636"/>
            <a:ext cx="878497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Presentado por BMG y la Fundación Paco de Lucía, Pepito y Paquito nos muestra los inicios de estas figuras fundamentales del flamenco contemporáneo, ofreciendo una visión inédita y significativa de sus primeros pasos. Las 21 canciones del disco, que incluyen distintos estilos de flamenco, se grabaron cuando los hermanos tenían tan solo 11 y 13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43000">
        <p14:vortex dir="r"/>
      </p:transition>
    </mc:Choice>
    <mc:Fallback xmlns="">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0" y="0"/>
            <a:ext cx="5102678" cy="5715000"/>
          </a:xfrm>
        </p:spPr>
      </p:pic>
      <p:pic>
        <p:nvPicPr>
          <p:cNvPr id="30" name="3 Marcador de contenido" descr="2993983350_953e8e3e6b_o.jpg"/>
          <p:cNvPicPr>
            <a:picLocks noChangeAspect="1"/>
          </p:cNvPicPr>
          <p:nvPr/>
        </p:nvPicPr>
        <p:blipFill>
          <a:blip r:embed="rId3" cstate="print"/>
          <a:stretch>
            <a:fillRect/>
          </a:stretch>
        </p:blipFill>
        <p:spPr bwMode="auto">
          <a:xfrm>
            <a:off x="0" y="0"/>
            <a:ext cx="5102678" cy="5715000"/>
          </a:xfrm>
          <a:prstGeom prst="rect">
            <a:avLst/>
          </a:prstGeom>
          <a:noFill/>
          <a:ln w="9525">
            <a:noFill/>
            <a:miter lim="800000"/>
            <a:headEnd/>
            <a:tailEnd/>
          </a:ln>
        </p:spPr>
      </p:pic>
      <p:sp>
        <p:nvSpPr>
          <p:cNvPr id="5" name="4 CuadroTexto"/>
          <p:cNvSpPr txBox="1"/>
          <p:nvPr/>
        </p:nvSpPr>
        <p:spPr>
          <a:xfrm>
            <a:off x="5148064" y="1417340"/>
            <a:ext cx="3779912" cy="2862322"/>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Primeros aplausos en los tablaos. </a:t>
            </a:r>
            <a:r>
              <a:rPr lang="es-ES" sz="2000" i="1" dirty="0" smtClean="0">
                <a:effectLst>
                  <a:glow rad="101600">
                    <a:srgbClr val="C00000">
                      <a:alpha val="60000"/>
                    </a:srgbClr>
                  </a:glow>
                  <a:outerShdw blurRad="38100" dist="38100" dir="2700000" algn="tl">
                    <a:srgbClr val="000000">
                      <a:alpha val="43137"/>
                    </a:srgbClr>
                  </a:outerShdw>
                </a:effectLst>
              </a:rPr>
              <a:t>Como tal, Paco de Lucía comenzó a actuar a los doce años junto a su hermano Pepe (entonces Pepe de Algeciras) como el dúo Los Chiquitos de Algeciras, que cosechó el aplauso de muchos tablaos de Cádiz.</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d"/>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childTnLst>
                          </p:cTn>
                        </p:par>
                        <p:par>
                          <p:cTn id="15" fill="hold">
                            <p:stCondLst>
                              <p:cond delay="8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612576" y="0"/>
            <a:ext cx="10297144"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612576" y="0"/>
            <a:ext cx="10297144" cy="5715000"/>
          </a:xfrm>
          <a:prstGeom prst="rect">
            <a:avLst/>
          </a:prstGeom>
          <a:noFill/>
          <a:ln w="9525">
            <a:noFill/>
            <a:miter lim="800000"/>
            <a:headEnd/>
            <a:tailEnd/>
          </a:ln>
        </p:spPr>
      </p:pic>
      <p:sp>
        <p:nvSpPr>
          <p:cNvPr id="4" name="3 CuadroTexto"/>
          <p:cNvSpPr txBox="1"/>
          <p:nvPr/>
        </p:nvSpPr>
        <p:spPr>
          <a:xfrm>
            <a:off x="287016" y="4369668"/>
            <a:ext cx="88569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catorce años obtuvo un premio en el Concurso Internacional de Arte Flamenco de Jerez de la Frontera, y aunque parezca sorprendente, fue entonces cuando inició su carrera internacional, ya que José Greco lo contrató como tercer guitarrista de su Compañía de Ballet Clásico Español.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14:flythrough/>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xit" presetSubtype="272" fill="hold" nodeType="withEffect">
                                  <p:stCondLst>
                                    <p:cond delay="3000"/>
                                  </p:stCondLst>
                                  <p:childTnLst>
                                    <p:anim calcmode="lin" valueType="num">
                                      <p:cBhvr>
                                        <p:cTn id="13" dur="5000"/>
                                        <p:tgtEl>
                                          <p:spTgt spid="8"/>
                                        </p:tgtEl>
                                        <p:attrNameLst>
                                          <p:attrName>ppt_w</p:attrName>
                                        </p:attrNameLst>
                                      </p:cBhvr>
                                      <p:tavLst>
                                        <p:tav tm="0">
                                          <p:val>
                                            <p:strVal val="ppt_w"/>
                                          </p:val>
                                        </p:tav>
                                        <p:tav tm="100000">
                                          <p:val>
                                            <p:strVal val="4/3*ppt_w"/>
                                          </p:val>
                                        </p:tav>
                                      </p:tavLst>
                                    </p:anim>
                                    <p:anim calcmode="lin" valueType="num">
                                      <p:cBhvr>
                                        <p:cTn id="14" dur="5000"/>
                                        <p:tgtEl>
                                          <p:spTgt spid="8"/>
                                        </p:tgtEl>
                                        <p:attrNameLst>
                                          <p:attrName>ppt_h</p:attrName>
                                        </p:attrNameLst>
                                      </p:cBhvr>
                                      <p:tavLst>
                                        <p:tav tm="0">
                                          <p:val>
                                            <p:strVal val="ppt_h"/>
                                          </p:val>
                                        </p:tav>
                                        <p:tav tm="100000">
                                          <p:val>
                                            <p:strVal val="4/3*ppt_h"/>
                                          </p:val>
                                        </p:tav>
                                      </p:tavLst>
                                    </p:anim>
                                    <p:set>
                                      <p:cBhvr>
                                        <p:cTn id="15" dur="1" fill="hold">
                                          <p:stCondLst>
                                            <p:cond delay="4999"/>
                                          </p:stCondLst>
                                        </p:cTn>
                                        <p:tgtEl>
                                          <p:spTgt spid="8"/>
                                        </p:tgtEl>
                                        <p:attrNameLst>
                                          <p:attrName>style.visibility</p:attrName>
                                        </p:attrNameLst>
                                      </p:cBhvr>
                                      <p:to>
                                        <p:strVal val="hidden"/>
                                      </p:to>
                                    </p:set>
                                  </p:childTnLst>
                                </p:cTn>
                              </p:par>
                              <p:par>
                                <p:cTn id="16" presetID="23" presetClass="entr" presetSubtype="288" fill="hold" nodeType="withEffect">
                                  <p:stCondLst>
                                    <p:cond delay="30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3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0"/>
                                        <p:tgtEl>
                                          <p:spTgt spid="7"/>
                                        </p:tgtEl>
                                      </p:cBhvr>
                                    </p:animEffect>
                                    <p:anim calcmode="lin" valueType="num">
                                      <p:cBhvr>
                                        <p:cTn id="23" dur="5000" fill="hold"/>
                                        <p:tgtEl>
                                          <p:spTgt spid="7"/>
                                        </p:tgtEl>
                                        <p:attrNameLst>
                                          <p:attrName>ppt_x</p:attrName>
                                        </p:attrNameLst>
                                      </p:cBhvr>
                                      <p:tavLst>
                                        <p:tav tm="0">
                                          <p:val>
                                            <p:strVal val="#ppt_x"/>
                                          </p:val>
                                        </p:tav>
                                        <p:tav tm="100000">
                                          <p:val>
                                            <p:strVal val="#ppt_x"/>
                                          </p:val>
                                        </p:tav>
                                      </p:tavLst>
                                    </p:anim>
                                    <p:anim calcmode="lin" valueType="num">
                                      <p:cBhvr>
                                        <p:cTn id="24" dur="5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8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7937"/>
            <a:ext cx="5799354"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0" y="7937"/>
            <a:ext cx="5799353"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4027" y="7937"/>
            <a:ext cx="5791300" cy="5707063"/>
          </a:xfrm>
          <a:prstGeom prst="rect">
            <a:avLst/>
          </a:prstGeom>
          <a:noFill/>
          <a:ln w="9525">
            <a:noFill/>
            <a:miter lim="800000"/>
            <a:headEnd/>
            <a:tailEnd/>
          </a:ln>
        </p:spPr>
      </p:pic>
      <p:sp>
        <p:nvSpPr>
          <p:cNvPr id="5" name="4 CuadroTexto"/>
          <p:cNvSpPr txBox="1"/>
          <p:nvPr/>
        </p:nvSpPr>
        <p:spPr>
          <a:xfrm>
            <a:off x="6012160" y="841276"/>
            <a:ext cx="2880320" cy="440120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Para él, el guitarrista más brillante del momento era el Niño Ricardo, amigo de su padre, y quería sonar igual de bien. Luego conoció a </a:t>
            </a:r>
            <a:r>
              <a:rPr lang="es-ES" sz="2000" i="1" dirty="0" err="1" smtClean="0">
                <a:effectLst>
                  <a:glow rad="101600">
                    <a:srgbClr val="C00000">
                      <a:alpha val="60000"/>
                    </a:srgbClr>
                  </a:glow>
                  <a:outerShdw blurRad="38100" dist="38100" dir="2700000" algn="tl">
                    <a:srgbClr val="000000">
                      <a:alpha val="43137"/>
                    </a:srgbClr>
                  </a:outerShdw>
                </a:effectLst>
              </a:rPr>
              <a:t>Sabicas</a:t>
            </a:r>
            <a:r>
              <a:rPr lang="es-ES" sz="2000" i="1" dirty="0" smtClean="0">
                <a:effectLst>
                  <a:glow rad="101600">
                    <a:srgbClr val="C00000">
                      <a:alpha val="60000"/>
                    </a:srgbClr>
                  </a:glow>
                  <a:outerShdw blurRad="38100" dist="38100" dir="2700000" algn="tl">
                    <a:srgbClr val="000000">
                      <a:alpha val="43137"/>
                    </a:srgbClr>
                  </a:outerShdw>
                </a:effectLst>
              </a:rPr>
              <a:t> y a Mario Escudero y sus influencias fueron variando, pero éstos le aconsejaron que buscara su propia forma de tocar, su estilo.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flythrough/>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childTnLst>
                          </p:cTn>
                        </p:par>
                        <p:par>
                          <p:cTn id="18" fill="hold">
                            <p:stCondLst>
                              <p:cond delay="8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1" y="0"/>
            <a:ext cx="4716017"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4716016" cy="5714999"/>
          </a:xfrm>
          <a:prstGeom prst="rect">
            <a:avLst/>
          </a:prstGeom>
          <a:noFill/>
          <a:ln w="9525">
            <a:noFill/>
            <a:miter lim="800000"/>
            <a:headEnd/>
            <a:tailEnd/>
          </a:ln>
        </p:spPr>
      </p:pic>
      <p:sp>
        <p:nvSpPr>
          <p:cNvPr id="5" name="4 CuadroTexto"/>
          <p:cNvSpPr txBox="1"/>
          <p:nvPr/>
        </p:nvSpPr>
        <p:spPr>
          <a:xfrm>
            <a:off x="5292080" y="1417340"/>
            <a:ext cx="3096344"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Incluso su madre, </a:t>
            </a:r>
            <a:r>
              <a:rPr lang="es-ES" sz="2000" i="1" dirty="0" err="1" smtClean="0">
                <a:effectLst>
                  <a:glow rad="101600">
                    <a:srgbClr val="C00000">
                      <a:alpha val="60000"/>
                    </a:srgbClr>
                  </a:glow>
                  <a:outerShdw blurRad="38100" dist="38100" dir="2700000" algn="tl">
                    <a:srgbClr val="000000">
                      <a:alpha val="43137"/>
                    </a:srgbClr>
                  </a:outerShdw>
                </a:effectLst>
              </a:rPr>
              <a:t>Luzía</a:t>
            </a:r>
            <a:r>
              <a:rPr lang="es-ES" sz="2000" i="1" dirty="0" smtClean="0">
                <a:effectLst>
                  <a:glow rad="101600">
                    <a:srgbClr val="C00000">
                      <a:alpha val="60000"/>
                    </a:srgbClr>
                  </a:glow>
                  <a:outerShdw blurRad="38100" dist="38100" dir="2700000" algn="tl">
                    <a:srgbClr val="000000">
                      <a:alpha val="43137"/>
                    </a:srgbClr>
                  </a:outerShdw>
                </a:effectLst>
              </a:rPr>
              <a:t> Gomes </a:t>
            </a:r>
            <a:r>
              <a:rPr lang="es-ES" sz="2000" i="1" dirty="0" err="1" smtClean="0">
                <a:effectLst>
                  <a:glow rad="101600">
                    <a:srgbClr val="C00000">
                      <a:alpha val="60000"/>
                    </a:srgbClr>
                  </a:glow>
                  <a:outerShdw blurRad="38100" dist="38100" dir="2700000" algn="tl">
                    <a:srgbClr val="000000">
                      <a:alpha val="43137"/>
                    </a:srgbClr>
                  </a:outerShdw>
                </a:effectLst>
              </a:rPr>
              <a:t>Gonçalves</a:t>
            </a:r>
            <a:r>
              <a:rPr lang="es-ES" sz="2000" i="1" dirty="0" smtClean="0">
                <a:effectLst>
                  <a:glow rad="101600">
                    <a:srgbClr val="C00000">
                      <a:alpha val="60000"/>
                    </a:srgbClr>
                  </a:glow>
                  <a:outerShdw blurRad="38100" dist="38100" dir="2700000" algn="tl">
                    <a:srgbClr val="000000">
                      <a:alpha val="43137"/>
                    </a:srgbClr>
                  </a:outerShdw>
                </a:effectLst>
              </a:rPr>
              <a:t>, una portuguesa de Monte Gordo acostumbrada a la vez a la pobreza de su familia numerosa y a la vena artística de sus miembros, lo veía más como una inversión de futuro que como un perjuicio.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14:doors/>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childTnLst>
                          </p:cTn>
                        </p:par>
                        <p:par>
                          <p:cTn id="15" fill="hold">
                            <p:stCondLst>
                              <p:cond delay="8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3" cstate="print"/>
          <a:stretch>
            <a:fillRect/>
          </a:stretch>
        </p:blipFill>
        <p:spPr bwMode="auto">
          <a:xfrm flipH="1">
            <a:off x="-1"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la dirección artística de su padre grabó los primeros discos junto a su hermano Pepe, y posteriormente registró otros tres a dúo con Ricardo Modrego, de la compañía de Greco.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14:doors dir="vert"/>
        <p:sndAc>
          <p:stSnd loop="1">
            <p:snd r:embed="rId2" name="Variadas.wav"/>
          </p:stSnd>
        </p:sndAc>
      </p:transition>
    </mc:Choice>
    <mc:Fallback xmlns="">
      <p:transition spd="slow" advTm="27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8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2541" y="0"/>
            <a:ext cx="9138916" cy="57070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3999" cy="5710238"/>
          </a:xfrm>
          <a:prstGeom prst="rect">
            <a:avLst/>
          </a:prstGeom>
          <a:noFill/>
          <a:ln w="9525">
            <a:noFill/>
            <a:miter lim="800000"/>
            <a:headEnd/>
            <a:tailEnd/>
          </a:ln>
        </p:spPr>
      </p:pic>
      <p:sp>
        <p:nvSpPr>
          <p:cNvPr id="5" name="4 CuadroTexto"/>
          <p:cNvSpPr txBox="1"/>
          <p:nvPr/>
        </p:nvSpPr>
        <p:spPr>
          <a:xfrm>
            <a:off x="539552"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Poco después conoció a Fosforito, a quien acompañó en una actuación en Salamanca, y luego a Camarón de la Isla y a Juan el Lebrijano.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3000">
        <p15:prstTrans prst="peelOff"/>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10" presetClass="entr" presetSubtype="0"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8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396556" y="-4864"/>
            <a:ext cx="10081119" cy="5714999"/>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396552" y="0"/>
            <a:ext cx="10081120" cy="5715000"/>
          </a:xfrm>
          <a:prstGeom prst="rect">
            <a:avLst/>
          </a:prstGeom>
          <a:noFill/>
          <a:ln w="9525">
            <a:noFill/>
            <a:miter lim="800000"/>
            <a:headEnd/>
            <a:tailEnd/>
          </a:ln>
        </p:spPr>
      </p:pic>
      <p:sp>
        <p:nvSpPr>
          <p:cNvPr id="4" name="3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ellos se integró en un grupo compuesto también por Matilde Coral, Paco </a:t>
            </a:r>
            <a:r>
              <a:rPr lang="es-ES" i="1" dirty="0" err="1" smtClean="0">
                <a:effectLst>
                  <a:glow rad="101600">
                    <a:srgbClr val="C00000">
                      <a:alpha val="60000"/>
                    </a:srgbClr>
                  </a:glow>
                  <a:outerShdw blurRad="38100" dist="38100" dir="2700000" algn="tl">
                    <a:srgbClr val="000000">
                      <a:alpha val="43137"/>
                    </a:srgbClr>
                  </a:outerShdw>
                </a:effectLst>
              </a:rPr>
              <a:t>Cepero</a:t>
            </a:r>
            <a:r>
              <a:rPr lang="es-ES" i="1" dirty="0" smtClean="0">
                <a:effectLst>
                  <a:glow rad="101600">
                    <a:srgbClr val="C00000">
                      <a:alpha val="60000"/>
                    </a:srgbClr>
                  </a:glow>
                  <a:outerShdw blurRad="38100" dist="38100" dir="2700000" algn="tl">
                    <a:srgbClr val="000000">
                      <a:alpha val="43137"/>
                    </a:srgbClr>
                  </a:outerShdw>
                </a:effectLst>
              </a:rPr>
              <a:t> y El Farruco, con el que, contratados por los </a:t>
            </a:r>
            <a:r>
              <a:rPr lang="es-ES" i="1" dirty="0" err="1" smtClean="0">
                <a:effectLst>
                  <a:glow rad="101600">
                    <a:srgbClr val="C00000">
                      <a:alpha val="60000"/>
                    </a:srgbClr>
                  </a:glow>
                  <a:outerShdw blurRad="38100" dist="38100" dir="2700000" algn="tl">
                    <a:srgbClr val="000000">
                      <a:alpha val="43137"/>
                    </a:srgbClr>
                  </a:outerShdw>
                </a:effectLst>
              </a:rPr>
              <a:t>mánagers</a:t>
            </a:r>
            <a:r>
              <a:rPr lang="es-ES" i="1" dirty="0" smtClean="0">
                <a:effectLst>
                  <a:glow rad="101600">
                    <a:srgbClr val="C00000">
                      <a:alpha val="60000"/>
                    </a:srgbClr>
                  </a:glow>
                  <a:outerShdw blurRad="38100" dist="38100" dir="2700000" algn="tl">
                    <a:srgbClr val="000000">
                      <a:alpha val="43137"/>
                    </a:srgbClr>
                  </a:outerShdw>
                </a:effectLst>
              </a:rPr>
              <a:t> internacionales </a:t>
            </a:r>
            <a:r>
              <a:rPr lang="es-ES" i="1" dirty="0" err="1" smtClean="0">
                <a:effectLst>
                  <a:glow rad="101600">
                    <a:srgbClr val="C00000">
                      <a:alpha val="60000"/>
                    </a:srgbClr>
                  </a:glow>
                  <a:outerShdw blurRad="38100" dist="38100" dir="2700000" algn="tl">
                    <a:srgbClr val="000000">
                      <a:alpha val="43137"/>
                    </a:srgbClr>
                  </a:outerShdw>
                </a:effectLst>
              </a:rPr>
              <a:t>Lippman</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Rau</a:t>
            </a:r>
            <a:r>
              <a:rPr lang="es-ES" i="1" dirty="0" smtClean="0">
                <a:effectLst>
                  <a:glow rad="101600">
                    <a:srgbClr val="C00000">
                      <a:alpha val="60000"/>
                    </a:srgbClr>
                  </a:glow>
                  <a:outerShdw blurRad="38100" dist="38100" dir="2700000" algn="tl">
                    <a:srgbClr val="000000">
                      <a:alpha val="43137"/>
                    </a:srgbClr>
                  </a:outerShdw>
                </a:effectLst>
              </a:rPr>
              <a:t> para sus espectáculos, que llamaban «Festival Flamenco Gitano», recorrió varias veces Europa durante la segunda mitad de la década de los sesenta.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9000">
        <p:split/>
      </p:transition>
    </mc:Choice>
    <mc:Fallback xmlns="">
      <p:transition spd="slow" advTm="39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3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3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3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8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2" y="-598884"/>
            <a:ext cx="9144000" cy="6313884"/>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598884"/>
            <a:ext cx="9144000" cy="6313884"/>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598884"/>
            <a:ext cx="9144000" cy="6313884"/>
          </a:xfrm>
          <a:prstGeom prst="rect">
            <a:avLst/>
          </a:prstGeom>
          <a:noFill/>
          <a:ln w="9525">
            <a:noFill/>
            <a:miter lim="800000"/>
            <a:headEnd/>
            <a:tailEnd/>
          </a:ln>
        </p:spPr>
      </p:pic>
      <p:sp>
        <p:nvSpPr>
          <p:cNvPr id="5" name="4 CuadroTexto"/>
          <p:cNvSpPr txBox="1"/>
          <p:nvPr/>
        </p:nvSpPr>
        <p:spPr>
          <a:xfrm>
            <a:off x="539552" y="4081636"/>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entonces acababa de nacer la mítica pareja </a:t>
            </a:r>
            <a:r>
              <a:rPr lang="es-ES" b="1" i="1" dirty="0" smtClean="0">
                <a:effectLst>
                  <a:glow rad="101600">
                    <a:srgbClr val="C00000">
                      <a:alpha val="60000"/>
                    </a:srgbClr>
                  </a:glow>
                  <a:outerShdw blurRad="38100" dist="38100" dir="2700000" algn="tl">
                    <a:srgbClr val="000000">
                      <a:alpha val="43137"/>
                    </a:srgbClr>
                  </a:outerShdw>
                </a:effectLst>
              </a:rPr>
              <a:t>Camarón de la Isla-Paco de Lucía,</a:t>
            </a:r>
            <a:r>
              <a:rPr lang="es-ES" i="1" dirty="0" smtClean="0">
                <a:effectLst>
                  <a:glow rad="101600">
                    <a:srgbClr val="C00000">
                      <a:alpha val="60000"/>
                    </a:srgbClr>
                  </a:glow>
                  <a:outerShdw blurRad="38100" dist="38100" dir="2700000" algn="tl">
                    <a:srgbClr val="000000">
                      <a:alpha val="43137"/>
                    </a:srgbClr>
                  </a:outerShdw>
                </a:effectLst>
              </a:rPr>
              <a:t> cuyas cualidades extraordinarias de convertir el flamenco en una experiencia viva, quedaron impresas en más de una docena de discos y en la memoria del guitarrista, que recordaría aquellos años como la etapa más bonita de su vida.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8000">
        <p:split/>
      </p:transition>
    </mc:Choice>
    <mc:Fallback xmlns="">
      <p:transition spd="slow" advTm="38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42"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anim calcmode="lin" valueType="num">
                                      <p:cBhvr>
                                        <p:cTn id="18" dur="5000" fill="hold"/>
                                        <p:tgtEl>
                                          <p:spTgt spid="16"/>
                                        </p:tgtEl>
                                        <p:attrNameLst>
                                          <p:attrName>ppt_x</p:attrName>
                                        </p:attrNameLst>
                                      </p:cBhvr>
                                      <p:tavLst>
                                        <p:tav tm="0">
                                          <p:val>
                                            <p:strVal val="#ppt_x"/>
                                          </p:val>
                                        </p:tav>
                                        <p:tav tm="100000">
                                          <p:val>
                                            <p:strVal val="#ppt_x"/>
                                          </p:val>
                                        </p:tav>
                                      </p:tavLst>
                                    </p:anim>
                                    <p:anim calcmode="lin" valueType="num">
                                      <p:cBhvr>
                                        <p:cTn id="19" dur="5000" fill="hold"/>
                                        <p:tgtEl>
                                          <p:spTgt spid="16"/>
                                        </p:tgtEl>
                                        <p:attrNameLst>
                                          <p:attrName>ppt_y</p:attrName>
                                        </p:attrNameLst>
                                      </p:cBhvr>
                                      <p:tavLst>
                                        <p:tav tm="0">
                                          <p:val>
                                            <p:strVal val="#ppt_y+.1"/>
                                          </p:val>
                                        </p:tav>
                                        <p:tav tm="100000">
                                          <p:val>
                                            <p:strVal val="#ppt_y"/>
                                          </p:val>
                                        </p:tav>
                                      </p:tavLst>
                                    </p:anim>
                                  </p:childTnLst>
                                </p:cTn>
                              </p:par>
                              <p:par>
                                <p:cTn id="20" presetID="23" presetClass="entr" presetSubtype="288" fill="hold" nodeType="withEffect">
                                  <p:stCondLst>
                                    <p:cond delay="25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0" fill="hold"/>
                                        <p:tgtEl>
                                          <p:spTgt spid="16"/>
                                        </p:tgtEl>
                                        <p:attrNameLst>
                                          <p:attrName>ppt_w</p:attrName>
                                        </p:attrNameLst>
                                      </p:cBhvr>
                                      <p:tavLst>
                                        <p:tav tm="0">
                                          <p:val>
                                            <p:strVal val="4/3*#ppt_w"/>
                                          </p:val>
                                        </p:tav>
                                        <p:tav tm="100000">
                                          <p:val>
                                            <p:strVal val="#ppt_w"/>
                                          </p:val>
                                        </p:tav>
                                      </p:tavLst>
                                    </p:anim>
                                    <p:anim calcmode="lin" valueType="num">
                                      <p:cBhvr>
                                        <p:cTn id="23" dur="5000" fill="hold"/>
                                        <p:tgtEl>
                                          <p:spTgt spid="16"/>
                                        </p:tgtEl>
                                        <p:attrNameLst>
                                          <p:attrName>ppt_h</p:attrName>
                                        </p:attrNameLst>
                                      </p:cBhvr>
                                      <p:tavLst>
                                        <p:tav tm="0">
                                          <p:val>
                                            <p:strVal val="4/3*#ppt_h"/>
                                          </p:val>
                                        </p:tav>
                                        <p:tav tm="100000">
                                          <p:val>
                                            <p:strVal val="#ppt_h"/>
                                          </p:val>
                                        </p:tav>
                                      </p:tavLst>
                                    </p:anim>
                                  </p:childTnLst>
                                </p:cTn>
                              </p:par>
                            </p:childTnLst>
                          </p:cTn>
                        </p:par>
                        <p:par>
                          <p:cTn id="24" fill="hold">
                            <p:stCondLst>
                              <p:cond delay="7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396552" y="-4628"/>
            <a:ext cx="9937104" cy="5714999"/>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396552" y="0"/>
            <a:ext cx="9937104" cy="5714999"/>
          </a:xfrm>
          <a:prstGeom prst="rect">
            <a:avLst/>
          </a:prstGeom>
          <a:noFill/>
          <a:ln w="9525">
            <a:noFill/>
            <a:miter lim="800000"/>
            <a:headEnd/>
            <a:tailEnd/>
          </a:ln>
        </p:spPr>
      </p:pic>
      <p:sp>
        <p:nvSpPr>
          <p:cNvPr id="4" name="3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él, la excelencia del tándem tenía una explicación muy sencilla: «Mi sueño siempre fue ser cantaor, mientras que el de Camarón fue ser guitarrista». Su música perfecta fue, por tanto, fruto de la sana envidia recíproca y la mutua admiración.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14:ripple dir="ru"/>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0"/>
                                        <p:tgtEl>
                                          <p:spTgt spid="7"/>
                                        </p:tgtEl>
                                      </p:cBhvr>
                                    </p:animEffect>
                                    <p:anim calcmode="lin" valueType="num">
                                      <p:cBhvr>
                                        <p:cTn id="19" dur="5000" fill="hold"/>
                                        <p:tgtEl>
                                          <p:spTgt spid="7"/>
                                        </p:tgtEl>
                                        <p:attrNameLst>
                                          <p:attrName>ppt_x</p:attrName>
                                        </p:attrNameLst>
                                      </p:cBhvr>
                                      <p:tavLst>
                                        <p:tav tm="0">
                                          <p:val>
                                            <p:strVal val="#ppt_x"/>
                                          </p:val>
                                        </p:tav>
                                        <p:tav tm="100000">
                                          <p:val>
                                            <p:strVal val="#ppt_x"/>
                                          </p:val>
                                        </p:tav>
                                      </p:tavLst>
                                    </p:anim>
                                    <p:anim calcmode="lin" valueType="num">
                                      <p:cBhvr>
                                        <p:cTn id="20" dur="5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540568" y="0"/>
            <a:ext cx="10225136" cy="5714999"/>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flipH="1">
            <a:off x="-540568" y="-2381"/>
            <a:ext cx="10225136"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540568" y="0"/>
            <a:ext cx="10225136" cy="5714999"/>
          </a:xfrm>
          <a:prstGeom prst="rect">
            <a:avLst/>
          </a:prstGeom>
          <a:noFill/>
          <a:ln w="9525">
            <a:noFill/>
            <a:miter lim="800000"/>
            <a:headEnd/>
            <a:tailEnd/>
          </a:ln>
        </p:spPr>
      </p:pic>
      <p:sp>
        <p:nvSpPr>
          <p:cNvPr id="6" name="5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Paco de Lucía recuerda esta etapa como una de las más bonitas de su vida, una etapa en la que se pasaba tocando y cantando con Camarón una gran cantidad de horas.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ripple dir="ru"/>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strVal val="#ppt_w*0.70"/>
                                          </p:val>
                                        </p:tav>
                                        <p:tav tm="100000">
                                          <p:val>
                                            <p:strVal val="#ppt_w"/>
                                          </p:val>
                                        </p:tav>
                                      </p:tavLst>
                                    </p:anim>
                                    <p:anim calcmode="lin" valueType="num">
                                      <p:cBhvr>
                                        <p:cTn id="8" dur="5000" fill="hold"/>
                                        <p:tgtEl>
                                          <p:spTgt spid="7"/>
                                        </p:tgtEl>
                                        <p:attrNameLst>
                                          <p:attrName>ppt_h</p:attrName>
                                        </p:attrNameLst>
                                      </p:cBhvr>
                                      <p:tavLst>
                                        <p:tav tm="0">
                                          <p:val>
                                            <p:strVal val="#ppt_h"/>
                                          </p:val>
                                        </p:tav>
                                        <p:tav tm="100000">
                                          <p:val>
                                            <p:strVal val="#ppt_h"/>
                                          </p:val>
                                        </p:tav>
                                      </p:tavLst>
                                    </p:anim>
                                    <p:animEffect transition="in" filter="fade">
                                      <p:cBhvr>
                                        <p:cTn id="9" dur="5000"/>
                                        <p:tgtEl>
                                          <p:spTgt spid="7"/>
                                        </p:tgtEl>
                                      </p:cBhvr>
                                    </p:animEffect>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0"/>
                                        <p:tgtEl>
                                          <p:spTgt spid="7"/>
                                        </p:tgtEl>
                                      </p:cBhvr>
                                    </p:animEffect>
                                    <p:anim calcmode="lin" valueType="num">
                                      <p:cBhvr>
                                        <p:cTn id="13" dur="5000" fill="hold"/>
                                        <p:tgtEl>
                                          <p:spTgt spid="7"/>
                                        </p:tgtEl>
                                        <p:attrNameLst>
                                          <p:attrName>ppt_x</p:attrName>
                                        </p:attrNameLst>
                                      </p:cBhvr>
                                      <p:tavLst>
                                        <p:tav tm="0">
                                          <p:val>
                                            <p:strVal val="#ppt_x"/>
                                          </p:val>
                                        </p:tav>
                                        <p:tav tm="100000">
                                          <p:val>
                                            <p:strVal val="#ppt_x"/>
                                          </p:val>
                                        </p:tav>
                                      </p:tavLst>
                                    </p:anim>
                                    <p:anim calcmode="lin" valueType="num">
                                      <p:cBhvr>
                                        <p:cTn id="14" dur="5000" fill="hold"/>
                                        <p:tgtEl>
                                          <p:spTgt spid="7"/>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par>
                                <p:cTn id="22" presetID="10" presetClass="entr" presetSubtype="0"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0"/>
                                        <p:tgtEl>
                                          <p:spTgt spid="16"/>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0" fill="hold"/>
                                        <p:tgtEl>
                                          <p:spTgt spid="16"/>
                                        </p:tgtEl>
                                        <p:attrNameLst>
                                          <p:attrName>ppt_w</p:attrName>
                                        </p:attrNameLst>
                                      </p:cBhvr>
                                      <p:tavLst>
                                        <p:tav tm="0">
                                          <p:val>
                                            <p:strVal val="4/3*#ppt_w"/>
                                          </p:val>
                                        </p:tav>
                                        <p:tav tm="100000">
                                          <p:val>
                                            <p:strVal val="#ppt_w"/>
                                          </p:val>
                                        </p:tav>
                                      </p:tavLst>
                                    </p:anim>
                                    <p:anim calcmode="lin" valueType="num">
                                      <p:cBhvr>
                                        <p:cTn id="28" dur="5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7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7" name="16 Imagen" descr="140915_ptaki-maskonury-skala-kwiatki.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Llegó a convertirse en pareja artística del propio Camarón y llegó a grabar varios discos que tuvieron mucho éxito entre los años 1969 y 1979. A día de hoy, estos discos forman parte de la historia del flamenco y están consideradas como unas de las mejores obras de este género musical.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blinds dir="vert"/>
      </p:transition>
    </mc:Choice>
    <mc:Fallback xmlns="">
      <p:transition spd="slow" advTm="3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0"/>
                                        <p:tgtEl>
                                          <p:spTgt spid="18"/>
                                        </p:tgtEl>
                                      </p:cBhvr>
                                    </p:animEffect>
                                  </p:childTnLst>
                                </p:cTn>
                              </p:par>
                              <p:par>
                                <p:cTn id="8" presetID="4" presetClass="entr" presetSubtype="32"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ox(out)">
                                      <p:cBhvr>
                                        <p:cTn id="10" dur="5000"/>
                                        <p:tgtEl>
                                          <p:spTgt spid="18"/>
                                        </p:tgtEl>
                                      </p:cBhvr>
                                    </p:animEffect>
                                  </p:childTnLst>
                                </p:cTn>
                              </p:par>
                              <p:par>
                                <p:cTn id="11" presetID="42" presetClass="entr" presetSubtype="0" fill="hold" nodeType="withEffect">
                                  <p:stCondLst>
                                    <p:cond delay="200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0"/>
                                        <p:tgtEl>
                                          <p:spTgt spid="17"/>
                                        </p:tgtEl>
                                      </p:cBhvr>
                                    </p:animEffect>
                                    <p:anim calcmode="lin" valueType="num">
                                      <p:cBhvr>
                                        <p:cTn id="14" dur="5000" fill="hold"/>
                                        <p:tgtEl>
                                          <p:spTgt spid="17"/>
                                        </p:tgtEl>
                                        <p:attrNameLst>
                                          <p:attrName>ppt_x</p:attrName>
                                        </p:attrNameLst>
                                      </p:cBhvr>
                                      <p:tavLst>
                                        <p:tav tm="0">
                                          <p:val>
                                            <p:strVal val="#ppt_x"/>
                                          </p:val>
                                        </p:tav>
                                        <p:tav tm="100000">
                                          <p:val>
                                            <p:strVal val="#ppt_x"/>
                                          </p:val>
                                        </p:tav>
                                      </p:tavLst>
                                    </p:anim>
                                    <p:anim calcmode="lin" valueType="num">
                                      <p:cBhvr>
                                        <p:cTn id="15" dur="5000" fill="hold"/>
                                        <p:tgtEl>
                                          <p:spTgt spid="17"/>
                                        </p:tgtEl>
                                        <p:attrNameLst>
                                          <p:attrName>ppt_y</p:attrName>
                                        </p:attrNameLst>
                                      </p:cBhvr>
                                      <p:tavLst>
                                        <p:tav tm="0">
                                          <p:val>
                                            <p:strVal val="#ppt_y+.1"/>
                                          </p:val>
                                        </p:tav>
                                        <p:tav tm="100000">
                                          <p:val>
                                            <p:strVal val="#ppt_y"/>
                                          </p:val>
                                        </p:tav>
                                      </p:tavLst>
                                    </p:anim>
                                  </p:childTnLst>
                                </p:cTn>
                              </p:par>
                              <p:par>
                                <p:cTn id="16" presetID="23" presetClass="entr" presetSubtype="288" fill="hold" nodeType="withEffect">
                                  <p:stCondLst>
                                    <p:cond delay="2000"/>
                                  </p:stCondLst>
                                  <p:childTnLst>
                                    <p:set>
                                      <p:cBhvr>
                                        <p:cTn id="17" dur="1" fill="hold">
                                          <p:stCondLst>
                                            <p:cond delay="0"/>
                                          </p:stCondLst>
                                        </p:cTn>
                                        <p:tgtEl>
                                          <p:spTgt spid="17"/>
                                        </p:tgtEl>
                                        <p:attrNameLst>
                                          <p:attrName>style.visibility</p:attrName>
                                        </p:attrNameLst>
                                      </p:cBhvr>
                                      <p:to>
                                        <p:strVal val="visible"/>
                                      </p:to>
                                    </p:set>
                                    <p:anim calcmode="lin" valueType="num">
                                      <p:cBhvr>
                                        <p:cTn id="18" dur="5000" fill="hold"/>
                                        <p:tgtEl>
                                          <p:spTgt spid="17"/>
                                        </p:tgtEl>
                                        <p:attrNameLst>
                                          <p:attrName>ppt_w</p:attrName>
                                        </p:attrNameLst>
                                      </p:cBhvr>
                                      <p:tavLst>
                                        <p:tav tm="0">
                                          <p:val>
                                            <p:strVal val="4/3*#ppt_w"/>
                                          </p:val>
                                        </p:tav>
                                        <p:tav tm="100000">
                                          <p:val>
                                            <p:strVal val="#ppt_w"/>
                                          </p:val>
                                        </p:tav>
                                      </p:tavLst>
                                    </p:anim>
                                    <p:anim calcmode="lin" valueType="num">
                                      <p:cBhvr>
                                        <p:cTn id="19" dur="5000" fill="hold"/>
                                        <p:tgtEl>
                                          <p:spTgt spid="17"/>
                                        </p:tgtEl>
                                        <p:attrNameLst>
                                          <p:attrName>ppt_h</p:attrName>
                                        </p:attrNameLst>
                                      </p:cBhvr>
                                      <p:tavLst>
                                        <p:tav tm="0">
                                          <p:val>
                                            <p:strVal val="4/3*#ppt_h"/>
                                          </p:val>
                                        </p:tav>
                                        <p:tav tm="100000">
                                          <p:val>
                                            <p:strVal val="#ppt_h"/>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591" y="0"/>
            <a:ext cx="4208451" cy="571023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4211960" cy="5715000"/>
          </a:xfrm>
          <a:prstGeom prst="rect">
            <a:avLst/>
          </a:prstGeom>
          <a:noFill/>
          <a:ln w="9525">
            <a:noFill/>
            <a:miter lim="800000"/>
            <a:headEnd/>
            <a:tailEnd/>
          </a:ln>
        </p:spPr>
      </p:pic>
      <p:sp>
        <p:nvSpPr>
          <p:cNvPr id="5" name="4 CuadroTexto"/>
          <p:cNvSpPr txBox="1"/>
          <p:nvPr/>
        </p:nvSpPr>
        <p:spPr>
          <a:xfrm>
            <a:off x="4427984" y="1849388"/>
            <a:ext cx="4320480"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Esto influyó además para que sus álbumes de la época, El duende flamenco de Paco de Lucía (1972) y, sobre todo, Fuente y caudal (1973), incrementaran su difusión y le valieran una fama que empezaba a exceder los límites del género.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blinds/>
      </p:transition>
    </mc:Choice>
    <mc:Fallback xmlns="">
      <p:transition spd="slow" advTm="32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47" presetClass="entr" presetSubtype="0" fill="hold" nodeType="withEffect">
                                  <p:stCondLst>
                                    <p:cond delay="25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anim calcmode="lin" valueType="num">
                                      <p:cBhvr>
                                        <p:cTn id="19" dur="5000" fill="hold"/>
                                        <p:tgtEl>
                                          <p:spTgt spid="15"/>
                                        </p:tgtEl>
                                        <p:attrNameLst>
                                          <p:attrName>ppt_x</p:attrName>
                                        </p:attrNameLst>
                                      </p:cBhvr>
                                      <p:tavLst>
                                        <p:tav tm="0">
                                          <p:val>
                                            <p:strVal val="#ppt_x"/>
                                          </p:val>
                                        </p:tav>
                                        <p:tav tm="100000">
                                          <p:val>
                                            <p:strVal val="#ppt_x"/>
                                          </p:val>
                                        </p:tav>
                                      </p:tavLst>
                                    </p:anim>
                                    <p:anim calcmode="lin" valueType="num">
                                      <p:cBhvr>
                                        <p:cTn id="20" dur="5000" fill="hold"/>
                                        <p:tgtEl>
                                          <p:spTgt spid="15"/>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5715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5715000" cy="5715000"/>
          </a:xfrm>
          <a:prstGeom prst="rect">
            <a:avLst/>
          </a:prstGeom>
          <a:noFill/>
          <a:ln w="9525">
            <a:noFill/>
            <a:miter lim="800000"/>
            <a:headEnd/>
            <a:tailEnd/>
          </a:ln>
        </p:spPr>
      </p:pic>
      <p:sp>
        <p:nvSpPr>
          <p:cNvPr id="5" name="4 CuadroTexto"/>
          <p:cNvSpPr txBox="1"/>
          <p:nvPr/>
        </p:nvSpPr>
        <p:spPr>
          <a:xfrm>
            <a:off x="5724128" y="1273324"/>
            <a:ext cx="3419872"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Dos años después, su actuación «para todos los públicos» en el Teatro Real de Madrid haría historia. Un nuevo Trabajo, </a:t>
            </a:r>
            <a:r>
              <a:rPr lang="es-ES" sz="2000" i="1" dirty="0" err="1" smtClean="0">
                <a:effectLst>
                  <a:glow rad="101600">
                    <a:srgbClr val="C00000">
                      <a:alpha val="60000"/>
                    </a:srgbClr>
                  </a:glow>
                  <a:outerShdw blurRad="38100" dist="38100" dir="2700000" algn="tl">
                    <a:srgbClr val="000000">
                      <a:alpha val="43137"/>
                    </a:srgbClr>
                  </a:outerShdw>
                </a:effectLst>
              </a:rPr>
              <a:t>Almoraima</a:t>
            </a:r>
            <a:r>
              <a:rPr lang="es-ES" sz="2000" i="1" dirty="0" smtClean="0">
                <a:effectLst>
                  <a:glow rad="101600">
                    <a:srgbClr val="C00000">
                      <a:alpha val="60000"/>
                    </a:srgbClr>
                  </a:glow>
                  <a:outerShdw blurRad="38100" dist="38100" dir="2700000" algn="tl">
                    <a:srgbClr val="000000">
                      <a:alpha val="43137"/>
                    </a:srgbClr>
                  </a:outerShdw>
                </a:effectLst>
              </a:rPr>
              <a:t> (1976), mostraba su voluntad rupturista y daba sobradas pruebas de una personalidad consolidada.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dir="u"/>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42" presetClass="entr" presetSubtype="0" fill="hold" nodeType="withEffect">
                                  <p:stCondLst>
                                    <p:cond delay="25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791" y="0"/>
            <a:ext cx="4568191" cy="571023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4572000" cy="5715000"/>
          </a:xfrm>
          <a:prstGeom prst="rect">
            <a:avLst/>
          </a:prstGeom>
          <a:noFill/>
          <a:ln w="9525">
            <a:noFill/>
            <a:miter lim="800000"/>
            <a:headEnd/>
            <a:tailEnd/>
          </a:ln>
        </p:spPr>
      </p:pic>
      <p:sp>
        <p:nvSpPr>
          <p:cNvPr id="5" name="4 CuadroTexto"/>
          <p:cNvSpPr txBox="1"/>
          <p:nvPr/>
        </p:nvSpPr>
        <p:spPr>
          <a:xfrm>
            <a:off x="4860032" y="1993404"/>
            <a:ext cx="3960440"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Su consagración le llegó en los 70 con memorables actuaciones en el </a:t>
            </a:r>
            <a:r>
              <a:rPr lang="es-ES" sz="2000" i="1" dirty="0" err="1" smtClean="0">
                <a:effectLst>
                  <a:glow rad="101600">
                    <a:srgbClr val="C00000">
                      <a:alpha val="60000"/>
                    </a:srgbClr>
                  </a:glow>
                  <a:outerShdw blurRad="38100" dist="38100" dir="2700000" algn="tl">
                    <a:srgbClr val="000000">
                      <a:alpha val="43137"/>
                    </a:srgbClr>
                  </a:outerShdw>
                </a:effectLst>
              </a:rPr>
              <a:t>Palau</a:t>
            </a:r>
            <a:r>
              <a:rPr lang="es-ES" sz="2000" i="1" dirty="0" smtClean="0">
                <a:effectLst>
                  <a:glow rad="101600">
                    <a:srgbClr val="C00000">
                      <a:alpha val="60000"/>
                    </a:srgbClr>
                  </a:glow>
                  <a:outerShdw blurRad="38100" dist="38100" dir="2700000" algn="tl">
                    <a:srgbClr val="000000">
                      <a:alpha val="43137"/>
                    </a:srgbClr>
                  </a:outerShdw>
                </a:effectLst>
              </a:rPr>
              <a:t> de Barcelona y Teatro Real y Teatro Monumental de Madrid. Su primera grabación en vivo, «Paco en vivo desde el Teatro Real», se convirtió en su primer LP de Oro.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dir="d"/>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par>
                                <p:cTn id="14" presetID="42" presetClass="entr" presetSubtype="0" fill="hold" nodeType="withEffect">
                                  <p:stCondLst>
                                    <p:cond delay="20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0"/>
                                        <p:tgtEl>
                                          <p:spTgt spid="15"/>
                                        </p:tgtEl>
                                      </p:cBhvr>
                                    </p:animEffect>
                                    <p:anim calcmode="lin" valueType="num">
                                      <p:cBhvr>
                                        <p:cTn id="17" dur="5000" fill="hold"/>
                                        <p:tgtEl>
                                          <p:spTgt spid="15"/>
                                        </p:tgtEl>
                                        <p:attrNameLst>
                                          <p:attrName>ppt_x</p:attrName>
                                        </p:attrNameLst>
                                      </p:cBhvr>
                                      <p:tavLst>
                                        <p:tav tm="0">
                                          <p:val>
                                            <p:strVal val="#ppt_x"/>
                                          </p:val>
                                        </p:tav>
                                        <p:tav tm="100000">
                                          <p:val>
                                            <p:strVal val="#ppt_x"/>
                                          </p:val>
                                        </p:tav>
                                      </p:tavLst>
                                    </p:anim>
                                    <p:anim calcmode="lin" valueType="num">
                                      <p:cBhvr>
                                        <p:cTn id="18" dur="5000" fill="hold"/>
                                        <p:tgtEl>
                                          <p:spTgt spid="15"/>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0" fill="hold"/>
                                        <p:tgtEl>
                                          <p:spTgt spid="15"/>
                                        </p:tgtEl>
                                        <p:attrNameLst>
                                          <p:attrName>ppt_w</p:attrName>
                                        </p:attrNameLst>
                                      </p:cBhvr>
                                      <p:tavLst>
                                        <p:tav tm="0">
                                          <p:val>
                                            <p:strVal val="4/3*#ppt_w"/>
                                          </p:val>
                                        </p:tav>
                                        <p:tav tm="100000">
                                          <p:val>
                                            <p:strVal val="#ppt_w"/>
                                          </p:val>
                                        </p:tav>
                                      </p:tavLst>
                                    </p:anim>
                                    <p:anim calcmode="lin" valueType="num">
                                      <p:cBhvr>
                                        <p:cTn id="22" dur="5000" fill="hold"/>
                                        <p:tgtEl>
                                          <p:spTgt spid="15"/>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flipH="1">
            <a:off x="0" y="0"/>
            <a:ext cx="5292080" cy="5715000"/>
          </a:xfrm>
          <a:prstGeom prst="rect">
            <a:avLst/>
          </a:prstGeom>
          <a:noFill/>
          <a:ln w="9525">
            <a:noFill/>
            <a:miter lim="800000"/>
            <a:headEnd/>
            <a:tailEnd/>
          </a:ln>
        </p:spPr>
      </p:pic>
      <p:pic>
        <p:nvPicPr>
          <p:cNvPr id="35" name="34 Imagen" descr="146123_maskonur-czerwony-dziob-roslinka.jpg"/>
          <p:cNvPicPr>
            <a:picLocks noGrp="1" noChangeAspect="1"/>
          </p:cNvPicPr>
          <p:nvPr isPhoto="1"/>
        </p:nvPicPr>
        <p:blipFill>
          <a:blip r:embed="rId2" cstate="print"/>
          <a:stretch>
            <a:fillRect/>
          </a:stretch>
        </p:blipFill>
        <p:spPr bwMode="auto">
          <a:xfrm>
            <a:off x="0" y="0"/>
            <a:ext cx="5292080" cy="5715000"/>
          </a:xfrm>
          <a:prstGeom prst="rect">
            <a:avLst/>
          </a:prstGeom>
          <a:noFill/>
          <a:ln w="9525">
            <a:noFill/>
            <a:miter lim="800000"/>
            <a:headEnd/>
            <a:tailEnd/>
          </a:ln>
        </p:spPr>
      </p:pic>
      <p:sp>
        <p:nvSpPr>
          <p:cNvPr id="5" name="4 CuadroTexto"/>
          <p:cNvSpPr txBox="1"/>
          <p:nvPr/>
        </p:nvSpPr>
        <p:spPr>
          <a:xfrm>
            <a:off x="5436096" y="769268"/>
            <a:ext cx="3528392" cy="378565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aquella época se sentía lo bastante afianzado como para formalizar su relación con Casilda Varela tras ocho años de noviazgo, y, pese a la oposición familiar, se casaron en Ámsterdam en enero de 1977; desde entonces permanecerían unidos junto a sus tres hijos, Casilda (1978), Lucía (1979) y Curro (1983).</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7000">
        <p:split/>
      </p:transition>
    </mc:Choice>
    <mc:Fallback xmlns="">
      <p:transition spd="slow" advTm="37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ppt_x</p:attrName>
                                        </p:attrNameLst>
                                      </p:cBhvr>
                                      <p:tavLst>
                                        <p:tav tm="0">
                                          <p:val>
                                            <p:strVal val="#ppt_x"/>
                                          </p:val>
                                        </p:tav>
                                        <p:tav tm="100000">
                                          <p:val>
                                            <p:strVal val="#ppt_x"/>
                                          </p:val>
                                        </p:tav>
                                      </p:tavLst>
                                    </p:anim>
                                    <p:anim calcmode="lin" valueType="num">
                                      <p:cBhvr>
                                        <p:cTn id="9" dur="5000" fill="hold"/>
                                        <p:tgtEl>
                                          <p:spTgt spid="4"/>
                                        </p:tgtEl>
                                        <p:attrNameLst>
                                          <p:attrName>ppt_y</p:attrName>
                                        </p:attrNameLst>
                                      </p:cBhvr>
                                      <p:tavLst>
                                        <p:tav tm="0">
                                          <p:val>
                                            <p:strVal val="#ppt_y-.1"/>
                                          </p:val>
                                        </p:tav>
                                        <p:tav tm="100000">
                                          <p:val>
                                            <p:strVal val="#ppt_y"/>
                                          </p:val>
                                        </p:tav>
                                      </p:tavLst>
                                    </p:anim>
                                  </p:childTnLst>
                                </p:cTn>
                              </p:par>
                              <p:par>
                                <p:cTn id="10" presetID="16" presetClass="entr" presetSubtype="4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Horizontal)">
                                      <p:cBhvr>
                                        <p:cTn id="12" dur="5000"/>
                                        <p:tgtEl>
                                          <p:spTgt spid="4"/>
                                        </p:tgtEl>
                                      </p:cBhvr>
                                    </p:animEffect>
                                  </p:childTnLst>
                                </p:cTn>
                              </p:par>
                              <p:par>
                                <p:cTn id="13" presetID="42" presetClass="entr" presetSubtype="0" fill="hold" nodeType="withEffect">
                                  <p:stCondLst>
                                    <p:cond delay="150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0"/>
                                        <p:tgtEl>
                                          <p:spTgt spid="35"/>
                                        </p:tgtEl>
                                      </p:cBhvr>
                                    </p:animEffect>
                                    <p:anim calcmode="lin" valueType="num">
                                      <p:cBhvr>
                                        <p:cTn id="16" dur="5000" fill="hold"/>
                                        <p:tgtEl>
                                          <p:spTgt spid="35"/>
                                        </p:tgtEl>
                                        <p:attrNameLst>
                                          <p:attrName>ppt_x</p:attrName>
                                        </p:attrNameLst>
                                      </p:cBhvr>
                                      <p:tavLst>
                                        <p:tav tm="0">
                                          <p:val>
                                            <p:strVal val="#ppt_x"/>
                                          </p:val>
                                        </p:tav>
                                        <p:tav tm="100000">
                                          <p:val>
                                            <p:strVal val="#ppt_x"/>
                                          </p:val>
                                        </p:tav>
                                      </p:tavLst>
                                    </p:anim>
                                    <p:anim calcmode="lin" valueType="num">
                                      <p:cBhvr>
                                        <p:cTn id="17" dur="5000" fill="hold"/>
                                        <p:tgtEl>
                                          <p:spTgt spid="35"/>
                                        </p:tgtEl>
                                        <p:attrNameLst>
                                          <p:attrName>ppt_y</p:attrName>
                                        </p:attrNameLst>
                                      </p:cBhvr>
                                      <p:tavLst>
                                        <p:tav tm="0">
                                          <p:val>
                                            <p:strVal val="#ppt_y+.1"/>
                                          </p:val>
                                        </p:tav>
                                        <p:tav tm="100000">
                                          <p:val>
                                            <p:strVal val="#ppt_y"/>
                                          </p:val>
                                        </p:tav>
                                      </p:tavLst>
                                    </p:anim>
                                  </p:childTnLst>
                                </p:cTn>
                              </p:par>
                              <p:par>
                                <p:cTn id="18" presetID="10" presetClass="entr" presetSubtype="0" fill="hold" nodeType="withEffect">
                                  <p:stCondLst>
                                    <p:cond delay="1500"/>
                                  </p:stCondLst>
                                  <p:childTnLst>
                                    <p:set>
                                      <p:cBhvr>
                                        <p:cTn id="19" dur="1" fill="hold">
                                          <p:stCondLst>
                                            <p:cond delay="0"/>
                                          </p:stCondLst>
                                        </p:cTn>
                                        <p:tgtEl>
                                          <p:spTgt spid="35"/>
                                        </p:tgtEl>
                                        <p:attrNameLst>
                                          <p:attrName>style.visibility</p:attrName>
                                        </p:attrNameLst>
                                      </p:cBhvr>
                                      <p:to>
                                        <p:strVal val="visible"/>
                                      </p:to>
                                    </p:set>
                                    <p:animEffect transition="in" filter="fade">
                                      <p:cBhvr>
                                        <p:cTn id="20" dur="5000"/>
                                        <p:tgtEl>
                                          <p:spTgt spid="35"/>
                                        </p:tgtEl>
                                      </p:cBhvr>
                                    </p:animEffect>
                                  </p:childTnLst>
                                </p:cTn>
                              </p:par>
                            </p:childTnLst>
                          </p:cTn>
                        </p:par>
                        <p:par>
                          <p:cTn id="21" fill="hold">
                            <p:stCondLst>
                              <p:cond delay="6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flipH="1">
            <a:off x="-1" y="0"/>
            <a:ext cx="9144000" cy="5715000"/>
          </a:xfrm>
        </p:spPr>
      </p:pic>
      <p:pic>
        <p:nvPicPr>
          <p:cNvPr id="7" name="3 Marcador de contenido" descr="Imagen1.pn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muchos detalles poco conocidos fue el complicado amor que vivió con Casilda, su primera mujer. Todos los que tuvieron la suerte de conocer al músico coinciden en que tenía una forma de ser que no era fácil de llevar, como buen genio.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2000">
        <p15:prstTrans prst="prestig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Scale>
                                      <p:cBhvr>
                                        <p:cTn id="7"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0" decel="50000" fill="hold">
                                          <p:stCondLst>
                                            <p:cond delay="0"/>
                                          </p:stCondLst>
                                        </p:cTn>
                                        <p:tgtEl>
                                          <p:spTgt spid="4"/>
                                        </p:tgtEl>
                                        <p:attrNameLst>
                                          <p:attrName>ppt_x</p:attrName>
                                          <p:attrName>ppt_y</p:attrName>
                                        </p:attrNameLst>
                                      </p:cBhvr>
                                    </p:animMotion>
                                    <p:animEffect transition="in" filter="fade">
                                      <p:cBhvr>
                                        <p:cTn id="9" dur="5000"/>
                                        <p:tgtEl>
                                          <p:spTgt spid="4"/>
                                        </p:tgtEl>
                                      </p:cBhvr>
                                    </p:animEffect>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6000" fill="hold"/>
                                        <p:tgtEl>
                                          <p:spTgt spid="4"/>
                                        </p:tgtEl>
                                        <p:attrNameLst>
                                          <p:attrName>ppt_w</p:attrName>
                                        </p:attrNameLst>
                                      </p:cBhvr>
                                      <p:tavLst>
                                        <p:tav tm="0">
                                          <p:val>
                                            <p:strVal val="4/3*#ppt_w"/>
                                          </p:val>
                                        </p:tav>
                                        <p:tav tm="100000">
                                          <p:val>
                                            <p:strVal val="#ppt_w"/>
                                          </p:val>
                                        </p:tav>
                                      </p:tavLst>
                                    </p:anim>
                                    <p:anim calcmode="lin" valueType="num">
                                      <p:cBhvr>
                                        <p:cTn id="13" dur="6000" fill="hold"/>
                                        <p:tgtEl>
                                          <p:spTgt spid="4"/>
                                        </p:tgtEl>
                                        <p:attrNameLst>
                                          <p:attrName>ppt_h</p:attrName>
                                        </p:attrNameLst>
                                      </p:cBhvr>
                                      <p:tavLst>
                                        <p:tav tm="0">
                                          <p:val>
                                            <p:strVal val="4/3*#ppt_h"/>
                                          </p:val>
                                        </p:tav>
                                        <p:tav tm="100000">
                                          <p:val>
                                            <p:strVal val="#ppt_h"/>
                                          </p:val>
                                        </p:tav>
                                      </p:tavLst>
                                    </p:anim>
                                  </p:childTnLst>
                                </p:cTn>
                              </p:par>
                              <p:par>
                                <p:cTn id="14" presetID="47" presetClass="entr" presetSubtype="0" fill="hold" nodeType="withEffect">
                                  <p:stCondLst>
                                    <p:cond delay="20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0"/>
                                        <p:tgtEl>
                                          <p:spTgt spid="7"/>
                                        </p:tgtEl>
                                      </p:cBhvr>
                                    </p:animEffect>
                                    <p:anim calcmode="lin" valueType="num">
                                      <p:cBhvr>
                                        <p:cTn id="17" dur="5000" fill="hold"/>
                                        <p:tgtEl>
                                          <p:spTgt spid="7"/>
                                        </p:tgtEl>
                                        <p:attrNameLst>
                                          <p:attrName>ppt_x</p:attrName>
                                        </p:attrNameLst>
                                      </p:cBhvr>
                                      <p:tavLst>
                                        <p:tav tm="0">
                                          <p:val>
                                            <p:strVal val="#ppt_x"/>
                                          </p:val>
                                        </p:tav>
                                        <p:tav tm="100000">
                                          <p:val>
                                            <p:strVal val="#ppt_x"/>
                                          </p:val>
                                        </p:tav>
                                      </p:tavLst>
                                    </p:anim>
                                    <p:anim calcmode="lin" valueType="num">
                                      <p:cBhvr>
                                        <p:cTn id="18" dur="5000" fill="hold"/>
                                        <p:tgtEl>
                                          <p:spTgt spid="7"/>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0" fill="hold"/>
                                        <p:tgtEl>
                                          <p:spTgt spid="7"/>
                                        </p:tgtEl>
                                        <p:attrNameLst>
                                          <p:attrName>ppt_w</p:attrName>
                                        </p:attrNameLst>
                                      </p:cBhvr>
                                      <p:tavLst>
                                        <p:tav tm="0">
                                          <p:val>
                                            <p:strVal val="4/3*#ppt_w"/>
                                          </p:val>
                                        </p:tav>
                                        <p:tav tm="100000">
                                          <p:val>
                                            <p:strVal val="#ppt_w"/>
                                          </p:val>
                                        </p:tav>
                                      </p:tavLst>
                                    </p:anim>
                                    <p:anim calcmode="lin" valueType="num">
                                      <p:cBhvr>
                                        <p:cTn id="22" dur="5000" fill="hold"/>
                                        <p:tgtEl>
                                          <p:spTgt spid="7"/>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6348" y="-382328"/>
            <a:ext cx="9131302" cy="647172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382860"/>
            <a:ext cx="9144000" cy="6480720"/>
          </a:xfrm>
          <a:prstGeom prst="rect">
            <a:avLst/>
          </a:prstGeom>
          <a:noFill/>
          <a:ln w="9525">
            <a:noFill/>
            <a:miter lim="800000"/>
            <a:headEnd/>
            <a:tailEnd/>
          </a:ln>
        </p:spPr>
      </p:pic>
      <p:sp>
        <p:nvSpPr>
          <p:cNvPr id="4" name="3 CuadroTexto"/>
          <p:cNvSpPr txBox="1"/>
          <p:nvPr/>
        </p:nvSpPr>
        <p:spPr>
          <a:xfrm>
            <a:off x="827584" y="4369668"/>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Esa especial particularidad fue uno de los atractivos que llamó la atención de una joven aristócrata hija de un general franquista</a:t>
            </a:r>
            <a:r>
              <a:rPr lang="es-ES" i="1" dirty="0" smtClean="0">
                <a:effectLst>
                  <a:glow rad="101600">
                    <a:srgbClr val="C00000">
                      <a:alpha val="60000"/>
                    </a:srgbClr>
                  </a:glow>
                </a:effectLst>
              </a:rPr>
              <a:t>. Mientras Paco era contrario al régimen, ella tenía que superar la oposición de su familia, que no veía con buenos ojos esa relación.</a:t>
            </a:r>
            <a:endParaRPr lang="es-ES" i="1" dirty="0">
              <a:effectLst>
                <a:glow rad="101600">
                  <a:srgbClr val="C00000">
                    <a:alpha val="60000"/>
                  </a:srgb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14:gallery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0"/>
                                        <p:tgtEl>
                                          <p:spTgt spid="16"/>
                                        </p:tgtEl>
                                      </p:cBhvr>
                                    </p:animEffect>
                                    <p:anim calcmode="lin" valueType="num">
                                      <p:cBhvr>
                                        <p:cTn id="11" dur="5000" fill="hold"/>
                                        <p:tgtEl>
                                          <p:spTgt spid="16"/>
                                        </p:tgtEl>
                                        <p:attrNameLst>
                                          <p:attrName>ppt_x</p:attrName>
                                        </p:attrNameLst>
                                      </p:cBhvr>
                                      <p:tavLst>
                                        <p:tav tm="0">
                                          <p:val>
                                            <p:strVal val="#ppt_x"/>
                                          </p:val>
                                        </p:tav>
                                        <p:tav tm="100000">
                                          <p:val>
                                            <p:strVal val="#ppt_x"/>
                                          </p:val>
                                        </p:tav>
                                      </p:tavLst>
                                    </p:anim>
                                    <p:anim calcmode="lin" valueType="num">
                                      <p:cBhvr>
                                        <p:cTn id="12" dur="5000" fill="hold"/>
                                        <p:tgtEl>
                                          <p:spTgt spid="1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0"/>
                                        <p:tgtEl>
                                          <p:spTgt spid="15"/>
                                        </p:tgtEl>
                                      </p:cBhvr>
                                    </p:animEffect>
                                  </p:childTnLst>
                                </p:cTn>
                              </p:par>
                              <p:par>
                                <p:cTn id="16" presetID="47" presetClass="entr" presetSubtype="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anim calcmode="lin" valueType="num">
                                      <p:cBhvr>
                                        <p:cTn id="19" dur="5000" fill="hold"/>
                                        <p:tgtEl>
                                          <p:spTgt spid="15"/>
                                        </p:tgtEl>
                                        <p:attrNameLst>
                                          <p:attrName>ppt_x</p:attrName>
                                        </p:attrNameLst>
                                      </p:cBhvr>
                                      <p:tavLst>
                                        <p:tav tm="0">
                                          <p:val>
                                            <p:strVal val="#ppt_x"/>
                                          </p:val>
                                        </p:tav>
                                        <p:tav tm="100000">
                                          <p:val>
                                            <p:strVal val="#ppt_x"/>
                                          </p:val>
                                        </p:tav>
                                      </p:tavLst>
                                    </p:anim>
                                    <p:anim calcmode="lin" valueType="num">
                                      <p:cBhvr>
                                        <p:cTn id="20" dur="5000" fill="hold"/>
                                        <p:tgtEl>
                                          <p:spTgt spid="15"/>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flipH="1">
            <a:off x="17777" y="11113"/>
            <a:ext cx="9108439" cy="6145874"/>
          </a:xfrm>
          <a:prstGeom prst="rect">
            <a:avLst/>
          </a:prstGeom>
          <a:noFill/>
          <a:ln w="9525">
            <a:noFill/>
            <a:miter lim="800000"/>
            <a:headEnd/>
            <a:tailEnd/>
          </a:ln>
        </p:spPr>
      </p:pic>
      <p:pic>
        <p:nvPicPr>
          <p:cNvPr id="13" name="12 Imagen" descr="173956_skaly-maskonur.jpg"/>
          <p:cNvPicPr>
            <a:picLocks noGrp="1" noChangeAspect="1"/>
          </p:cNvPicPr>
          <p:nvPr isPhoto="1"/>
        </p:nvPicPr>
        <p:blipFill>
          <a:blip r:embed="rId2" cstate="print"/>
          <a:stretch>
            <a:fillRect/>
          </a:stretch>
        </p:blipFill>
        <p:spPr bwMode="auto">
          <a:xfrm>
            <a:off x="0" y="0"/>
            <a:ext cx="9144000" cy="6169868"/>
          </a:xfrm>
          <a:prstGeom prst="rect">
            <a:avLst/>
          </a:prstGeom>
          <a:noFill/>
          <a:ln w="9525">
            <a:noFill/>
            <a:miter lim="800000"/>
            <a:headEnd/>
            <a:tailEnd/>
          </a:ln>
        </p:spPr>
      </p:pic>
      <p:sp>
        <p:nvSpPr>
          <p:cNvPr id="6" name="5 CuadroTexto"/>
          <p:cNvSpPr txBox="1"/>
          <p:nvPr/>
        </p:nvSpPr>
        <p:spPr>
          <a:xfrm>
            <a:off x="467544" y="4513684"/>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comentaba el periodista Jesús Mariñas en el programa, no aceptaban que se casase con un artista flamenco. A pesar de los impedimentos, la primera mujer de Paco de Lucía quiso vivir su historia de amor contra viento y marea.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14:gallery dir="l"/>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5000" fill="hold"/>
                                        <p:tgtEl>
                                          <p:spTgt spid="4"/>
                                        </p:tgtEl>
                                        <p:attrNameLst>
                                          <p:attrName>ppt_x</p:attrName>
                                        </p:attrNameLst>
                                      </p:cBhvr>
                                      <p:tavLst>
                                        <p:tav tm="0">
                                          <p:val>
                                            <p:strVal val="#ppt_x"/>
                                          </p:val>
                                        </p:tav>
                                        <p:tav tm="100000">
                                          <p:val>
                                            <p:strVal val="#ppt_x"/>
                                          </p:val>
                                        </p:tav>
                                      </p:tavLst>
                                    </p:anim>
                                    <p:anim calcmode="lin" valueType="num">
                                      <p:cBhvr additive="base">
                                        <p:cTn id="11" dur="5000" fill="hold"/>
                                        <p:tgtEl>
                                          <p:spTgt spid="4"/>
                                        </p:tgtEl>
                                        <p:attrNameLst>
                                          <p:attrName>ppt_y</p:attrName>
                                        </p:attrNameLst>
                                      </p:cBhvr>
                                      <p:tavLst>
                                        <p:tav tm="0">
                                          <p:val>
                                            <p:strVal val="1+#ppt_h/2"/>
                                          </p:val>
                                        </p:tav>
                                        <p:tav tm="100000">
                                          <p:val>
                                            <p:strVal val="#ppt_y"/>
                                          </p:val>
                                        </p:tav>
                                      </p:tavLst>
                                    </p:anim>
                                  </p:childTnLst>
                                </p:cTn>
                              </p:par>
                              <p:par>
                                <p:cTn id="12" presetID="23" presetClass="entr" presetSubtype="288"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0" fill="hold"/>
                                        <p:tgtEl>
                                          <p:spTgt spid="13"/>
                                        </p:tgtEl>
                                        <p:attrNameLst>
                                          <p:attrName>ppt_w</p:attrName>
                                        </p:attrNameLst>
                                      </p:cBhvr>
                                      <p:tavLst>
                                        <p:tav tm="0">
                                          <p:val>
                                            <p:strVal val="4/3*#ppt_w"/>
                                          </p:val>
                                        </p:tav>
                                        <p:tav tm="100000">
                                          <p:val>
                                            <p:strVal val="#ppt_w"/>
                                          </p:val>
                                        </p:tav>
                                      </p:tavLst>
                                    </p:anim>
                                    <p:anim calcmode="lin" valueType="num">
                                      <p:cBhvr>
                                        <p:cTn id="15" dur="5000" fill="hold"/>
                                        <p:tgtEl>
                                          <p:spTgt spid="13"/>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0"/>
                                        <p:tgtEl>
                                          <p:spTgt spid="13"/>
                                        </p:tgtEl>
                                      </p:cBhvr>
                                    </p:animEffect>
                                    <p:anim calcmode="lin" valueType="num">
                                      <p:cBhvr>
                                        <p:cTn id="19" dur="5000" fill="hold"/>
                                        <p:tgtEl>
                                          <p:spTgt spid="13"/>
                                        </p:tgtEl>
                                        <p:attrNameLst>
                                          <p:attrName>ppt_x</p:attrName>
                                        </p:attrNameLst>
                                      </p:cBhvr>
                                      <p:tavLst>
                                        <p:tav tm="0">
                                          <p:val>
                                            <p:strVal val="#ppt_x"/>
                                          </p:val>
                                        </p:tav>
                                        <p:tav tm="100000">
                                          <p:val>
                                            <p:strVal val="#ppt_x"/>
                                          </p:val>
                                        </p:tav>
                                      </p:tavLst>
                                    </p:anim>
                                    <p:anim calcmode="lin" valueType="num">
                                      <p:cBhvr>
                                        <p:cTn id="20" dur="5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468560" y="1"/>
            <a:ext cx="10009112"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468560" y="1"/>
            <a:ext cx="10009112" cy="5715000"/>
          </a:xfrm>
          <a:prstGeom prst="rect">
            <a:avLst/>
          </a:prstGeom>
          <a:noFill/>
          <a:ln w="9525">
            <a:noFill/>
            <a:miter lim="800000"/>
            <a:headEnd/>
            <a:tailEnd/>
          </a:ln>
        </p:spPr>
      </p:pic>
      <p:sp>
        <p:nvSpPr>
          <p:cNvPr id="5" name="4 CuadroTexto"/>
          <p:cNvSpPr txBox="1"/>
          <p:nvPr/>
        </p:nvSpPr>
        <p:spPr>
          <a:xfrm>
            <a:off x="251520" y="4657700"/>
            <a:ext cx="838842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culminación a esta aventura llegaría el 27 de enero de 1977, cuando  Casilda Varela </a:t>
            </a:r>
            <a:r>
              <a:rPr lang="es-ES" i="1" dirty="0" err="1" smtClean="0">
                <a:effectLst>
                  <a:glow rad="101600">
                    <a:srgbClr val="C00000">
                      <a:alpha val="60000"/>
                    </a:srgbClr>
                  </a:glow>
                  <a:outerShdw blurRad="38100" dist="38100" dir="2700000" algn="tl">
                    <a:srgbClr val="000000">
                      <a:alpha val="43137"/>
                    </a:srgbClr>
                  </a:outerShdw>
                </a:effectLst>
              </a:rPr>
              <a:t>Ampuero</a:t>
            </a:r>
            <a:r>
              <a:rPr lang="es-ES" i="1" dirty="0" smtClean="0">
                <a:effectLst>
                  <a:glow rad="101600">
                    <a:srgbClr val="C00000">
                      <a:alpha val="60000"/>
                    </a:srgbClr>
                  </a:glow>
                  <a:outerShdw blurRad="38100" dist="38100" dir="2700000" algn="tl">
                    <a:srgbClr val="000000">
                      <a:alpha val="43137"/>
                    </a:srgbClr>
                  </a:outerShdw>
                </a:effectLst>
              </a:rPr>
              <a:t> contraía </a:t>
            </a:r>
            <a:r>
              <a:rPr lang="es-ES" i="1" dirty="0" err="1" smtClean="0">
                <a:effectLst>
                  <a:glow rad="101600">
                    <a:srgbClr val="C00000">
                      <a:alpha val="60000"/>
                    </a:srgbClr>
                  </a:glow>
                  <a:outerShdw blurRad="38100" dist="38100" dir="2700000" algn="tl">
                    <a:srgbClr val="000000">
                      <a:alpha val="43137"/>
                    </a:srgbClr>
                  </a:outerShdw>
                </a:effectLst>
              </a:rPr>
              <a:t>matromonio</a:t>
            </a:r>
            <a:r>
              <a:rPr lang="es-ES" i="1" dirty="0" smtClean="0">
                <a:effectLst>
                  <a:glow rad="101600">
                    <a:srgbClr val="C00000">
                      <a:alpha val="60000"/>
                    </a:srgbClr>
                  </a:glow>
                  <a:outerShdw blurRad="38100" dist="38100" dir="2700000" algn="tl">
                    <a:srgbClr val="000000">
                      <a:alpha val="43137"/>
                    </a:srgbClr>
                  </a:outerShdw>
                </a:effectLst>
              </a:rPr>
              <a:t> con el artista en Ámsterdam, sin que ninguna persona de su familia estuviese presente.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flip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0"/>
                                        <p:tgtEl>
                                          <p:spTgt spid="4"/>
                                        </p:tgtEl>
                                      </p:cBhvr>
                                    </p:animEffect>
                                  </p:childTnLst>
                                </p:cTn>
                              </p:par>
                              <p:par>
                                <p:cTn id="16" presetID="42"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anim calcmode="lin" valueType="num">
                                      <p:cBhvr>
                                        <p:cTn id="19" dur="5000" fill="hold"/>
                                        <p:tgtEl>
                                          <p:spTgt spid="4"/>
                                        </p:tgtEl>
                                        <p:attrNameLst>
                                          <p:attrName>ppt_x</p:attrName>
                                        </p:attrNameLst>
                                      </p:cBhvr>
                                      <p:tavLst>
                                        <p:tav tm="0">
                                          <p:val>
                                            <p:strVal val="#ppt_x"/>
                                          </p:val>
                                        </p:tav>
                                        <p:tav tm="100000">
                                          <p:val>
                                            <p:strVal val="#ppt_x"/>
                                          </p:val>
                                        </p:tav>
                                      </p:tavLst>
                                    </p:anim>
                                    <p:anim calcmode="lin" valueType="num">
                                      <p:cBhvr>
                                        <p:cTn id="20" dur="5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pic>
        <p:nvPicPr>
          <p:cNvPr id="10" name="9 Imagen" descr="48860-1417129347-1600.jpe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611560"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capital holandesa era, según palabras de Mariñas, «un lugar exótico para que se casase un flamenco», pero su intención era «poner tierra» ante la familia y los amigos que no aceptaban esa relación entre los dos.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flip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5000"/>
                                        <p:tgtEl>
                                          <p:spTgt spid="4"/>
                                        </p:tgtEl>
                                      </p:cBhvr>
                                    </p:animEffect>
                                  </p:childTnLst>
                                </p:cTn>
                              </p:par>
                              <p:par>
                                <p:cTn id="12" presetID="10" presetClass="entr" presetSubtype="0" fill="hold" nodeType="withEffect">
                                  <p:stCondLst>
                                    <p:cond delay="250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0"/>
                                        <p:tgtEl>
                                          <p:spTgt spid="10"/>
                                        </p:tgtEl>
                                      </p:cBhvr>
                                    </p:animEffect>
                                  </p:childTnLst>
                                </p:cTn>
                              </p:par>
                              <p:par>
                                <p:cTn id="15" presetID="23" presetClass="entr" presetSubtype="288" fill="hold" nodeType="withEffect">
                                  <p:stCondLst>
                                    <p:cond delay="25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0" fill="hold"/>
                                        <p:tgtEl>
                                          <p:spTgt spid="10"/>
                                        </p:tgtEl>
                                        <p:attrNameLst>
                                          <p:attrName>ppt_w</p:attrName>
                                        </p:attrNameLst>
                                      </p:cBhvr>
                                      <p:tavLst>
                                        <p:tav tm="0">
                                          <p:val>
                                            <p:strVal val="4/3*#ppt_w"/>
                                          </p:val>
                                        </p:tav>
                                        <p:tav tm="100000">
                                          <p:val>
                                            <p:strVal val="#ppt_w"/>
                                          </p:val>
                                        </p:tav>
                                      </p:tavLst>
                                    </p:anim>
                                    <p:anim calcmode="lin" valueType="num">
                                      <p:cBhvr>
                                        <p:cTn id="18" dur="5000" fill="hold"/>
                                        <p:tgtEl>
                                          <p:spTgt spid="10"/>
                                        </p:tgtEl>
                                        <p:attrNameLst>
                                          <p:attrName>ppt_h</p:attrName>
                                        </p:attrNameLst>
                                      </p:cBhvr>
                                      <p:tavLst>
                                        <p:tav tm="0">
                                          <p:val>
                                            <p:strVal val="4/3*#ppt_h"/>
                                          </p:val>
                                        </p:tav>
                                        <p:tav tm="100000">
                                          <p:val>
                                            <p:strVal val="#ppt_h"/>
                                          </p:val>
                                        </p:tav>
                                      </p:tavLst>
                                    </p:anim>
                                  </p:childTnLst>
                                </p:cTn>
                              </p:par>
                            </p:childTnLst>
                          </p:cTn>
                        </p:par>
                        <p:par>
                          <p:cTn id="19" fill="hold">
                            <p:stCondLst>
                              <p:cond delay="7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1"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2" y="0"/>
            <a:ext cx="9144001"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23528" y="4297660"/>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Fruto de su amor, llegarían tres hijos: Casilda (1978), Lucía (1979) y Curro (1983).    A pesar de las reticencias iniciales, Paco de Lucía pudo llegar a ganarse el cariño de su familia política, llegando a pasar incluso vacaciones veraniegas en la casa familia de su suegra.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14:flip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0"/>
                                        <p:tgtEl>
                                          <p:spTgt spid="15"/>
                                        </p:tgtEl>
                                      </p:cBhvr>
                                    </p:animEffect>
                                  </p:childTnLst>
                                </p:cTn>
                              </p:par>
                              <p:par>
                                <p:cTn id="18" presetID="50" presetClass="entr" presetSubtype="0" decel="100000" fill="hold" nodeType="withEffect">
                                  <p:stCondLst>
                                    <p:cond delay="20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5000" fill="hold"/>
                                        <p:tgtEl>
                                          <p:spTgt spid="15"/>
                                        </p:tgtEl>
                                        <p:attrNameLst>
                                          <p:attrName>ppt_w</p:attrName>
                                        </p:attrNameLst>
                                      </p:cBhvr>
                                      <p:tavLst>
                                        <p:tav tm="0">
                                          <p:val>
                                            <p:strVal val="#ppt_w+.3"/>
                                          </p:val>
                                        </p:tav>
                                        <p:tav tm="100000">
                                          <p:val>
                                            <p:strVal val="#ppt_w"/>
                                          </p:val>
                                        </p:tav>
                                      </p:tavLst>
                                    </p:anim>
                                    <p:anim calcmode="lin" valueType="num">
                                      <p:cBhvr>
                                        <p:cTn id="21" dur="5000" fill="hold"/>
                                        <p:tgtEl>
                                          <p:spTgt spid="15"/>
                                        </p:tgtEl>
                                        <p:attrNameLst>
                                          <p:attrName>ppt_h</p:attrName>
                                        </p:attrNameLst>
                                      </p:cBhvr>
                                      <p:tavLst>
                                        <p:tav tm="0">
                                          <p:val>
                                            <p:strVal val="#ppt_h"/>
                                          </p:val>
                                        </p:tav>
                                        <p:tav tm="100000">
                                          <p:val>
                                            <p:strVal val="#ppt_h"/>
                                          </p:val>
                                        </p:tav>
                                      </p:tavLst>
                                    </p:anim>
                                    <p:animEffect transition="in" filter="fade">
                                      <p:cBhvr>
                                        <p:cTn id="22" dur="5000"/>
                                        <p:tgtEl>
                                          <p:spTgt spid="15"/>
                                        </p:tgtEl>
                                      </p:cBhvr>
                                    </p:animEffect>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2" y="-454868"/>
            <a:ext cx="9144000" cy="6169868"/>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454868"/>
            <a:ext cx="9144000" cy="6169868"/>
          </a:xfrm>
          <a:prstGeom prst="rect">
            <a:avLst/>
          </a:prstGeom>
          <a:noFill/>
          <a:ln w="9525">
            <a:noFill/>
            <a:miter lim="800000"/>
            <a:headEnd/>
            <a:tailEnd/>
          </a:ln>
        </p:spPr>
      </p:pic>
      <p:sp>
        <p:nvSpPr>
          <p:cNvPr id="4" name="3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ocurrió hasta el año 1992, cuando el artista decidió marcharse a Cancún y se divorciaría de Casilda. Gracias a ese retiro mexicano pudo conocer en Playa del Carmen, a Gabriela Canseco, una joven restauradora de arte que era 22 años más joven que él.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switch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0"/>
                                        <p:tgtEl>
                                          <p:spTgt spid="10"/>
                                        </p:tgtEl>
                                      </p:cBhvr>
                                    </p:animEffect>
                                    <p:anim calcmode="lin" valueType="num">
                                      <p:cBhvr>
                                        <p:cTn id="12" dur="5000" fill="hold"/>
                                        <p:tgtEl>
                                          <p:spTgt spid="10"/>
                                        </p:tgtEl>
                                        <p:attrNameLst>
                                          <p:attrName>ppt_x</p:attrName>
                                        </p:attrNameLst>
                                      </p:cBhvr>
                                      <p:tavLst>
                                        <p:tav tm="0">
                                          <p:val>
                                            <p:strVal val="#ppt_x"/>
                                          </p:val>
                                        </p:tav>
                                        <p:tav tm="100000">
                                          <p:val>
                                            <p:strVal val="#ppt_x"/>
                                          </p:val>
                                        </p:tav>
                                      </p:tavLst>
                                    </p:anim>
                                    <p:anim calcmode="lin" valueType="num">
                                      <p:cBhvr>
                                        <p:cTn id="13" dur="5000" fill="hold"/>
                                        <p:tgtEl>
                                          <p:spTgt spid="10"/>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5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0"/>
                                        <p:tgtEl>
                                          <p:spTgt spid="8"/>
                                        </p:tgtEl>
                                      </p:cBhvr>
                                    </p:animEffect>
                                    <p:anim calcmode="lin" valueType="num">
                                      <p:cBhvr>
                                        <p:cTn id="17" dur="5000" fill="hold"/>
                                        <p:tgtEl>
                                          <p:spTgt spid="8"/>
                                        </p:tgtEl>
                                        <p:attrNameLst>
                                          <p:attrName>ppt_x</p:attrName>
                                        </p:attrNameLst>
                                      </p:cBhvr>
                                      <p:tavLst>
                                        <p:tav tm="0">
                                          <p:val>
                                            <p:strVal val="#ppt_x"/>
                                          </p:val>
                                        </p:tav>
                                        <p:tav tm="100000">
                                          <p:val>
                                            <p:strVal val="#ppt_x"/>
                                          </p:val>
                                        </p:tav>
                                      </p:tavLst>
                                    </p:anim>
                                    <p:anim calcmode="lin" valueType="num">
                                      <p:cBhvr>
                                        <p:cTn id="18" dur="5000" fill="hold"/>
                                        <p:tgtEl>
                                          <p:spTgt spid="8"/>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50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0" fill="hold"/>
                                        <p:tgtEl>
                                          <p:spTgt spid="8"/>
                                        </p:tgtEl>
                                        <p:attrNameLst>
                                          <p:attrName>ppt_w</p:attrName>
                                        </p:attrNameLst>
                                      </p:cBhvr>
                                      <p:tavLst>
                                        <p:tav tm="0">
                                          <p:val>
                                            <p:strVal val="4/3*#ppt_w"/>
                                          </p:val>
                                        </p:tav>
                                        <p:tav tm="100000">
                                          <p:val>
                                            <p:strVal val="#ppt_w"/>
                                          </p:val>
                                        </p:tav>
                                      </p:tavLst>
                                    </p:anim>
                                    <p:anim calcmode="lin" valueType="num">
                                      <p:cBhvr>
                                        <p:cTn id="22" dur="5000" fill="hold"/>
                                        <p:tgtEl>
                                          <p:spTgt spid="8"/>
                                        </p:tgtEl>
                                        <p:attrNameLst>
                                          <p:attrName>ppt_h</p:attrName>
                                        </p:attrNameLst>
                                      </p:cBhvr>
                                      <p:tavLst>
                                        <p:tav tm="0">
                                          <p:val>
                                            <p:strVal val="4/3*#ppt_h"/>
                                          </p:val>
                                        </p:tav>
                                        <p:tav tm="100000">
                                          <p:val>
                                            <p:strVal val="#ppt_h"/>
                                          </p:val>
                                        </p:tav>
                                      </p:tavLst>
                                    </p:anim>
                                  </p:childTnLst>
                                </p:cTn>
                              </p:par>
                            </p:childTnLst>
                          </p:cTn>
                        </p:par>
                        <p:par>
                          <p:cTn id="23" fill="hold">
                            <p:stCondLst>
                              <p:cond delay="7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tretch>
            <a:fillRect/>
          </a:stretch>
        </p:blipFill>
        <p:spPr bwMode="auto">
          <a:xfrm flipH="1">
            <a:off x="-180530" y="0"/>
            <a:ext cx="9505056" cy="6097860"/>
          </a:xfrm>
          <a:prstGeom prst="rect">
            <a:avLst/>
          </a:prstGeom>
          <a:noFill/>
          <a:ln w="9525">
            <a:noFill/>
            <a:miter lim="800000"/>
            <a:headEnd/>
            <a:tailEnd/>
          </a:ln>
        </p:spPr>
      </p:pic>
      <p:pic>
        <p:nvPicPr>
          <p:cNvPr id="12" name="11 Imagen" descr="192777_maskonur-skala.jpg"/>
          <p:cNvPicPr>
            <a:picLocks noGrp="1" noChangeAspect="1"/>
          </p:cNvPicPr>
          <p:nvPr isPhoto="1"/>
        </p:nvPicPr>
        <p:blipFill>
          <a:blip r:embed="rId2" cstate="print"/>
          <a:stretch>
            <a:fillRect/>
          </a:stretch>
        </p:blipFill>
        <p:spPr bwMode="auto">
          <a:xfrm>
            <a:off x="-180528" y="0"/>
            <a:ext cx="9505056" cy="6097860"/>
          </a:xfrm>
          <a:prstGeom prst="rect">
            <a:avLst/>
          </a:prstGeom>
          <a:noFill/>
          <a:ln w="9525">
            <a:noFill/>
            <a:miter lim="800000"/>
            <a:headEnd/>
            <a:tailEnd/>
          </a:ln>
        </p:spPr>
      </p:pic>
      <p:sp>
        <p:nvSpPr>
          <p:cNvPr id="4" name="3 CuadroTexto"/>
          <p:cNvSpPr txBox="1"/>
          <p:nvPr/>
        </p:nvSpPr>
        <p:spPr>
          <a:xfrm>
            <a:off x="323528"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amor volvió a su vida, por lo que se casaron en una ceremonia civil, teniendo más tarde dos hijos: Antonia (2001) y Diego (2007).</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switch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5000"/>
                                        <p:tgtEl>
                                          <p:spTgt spid="5"/>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0" fill="hold"/>
                                        <p:tgtEl>
                                          <p:spTgt spid="12"/>
                                        </p:tgtEl>
                                        <p:attrNameLst>
                                          <p:attrName>ppt_w</p:attrName>
                                        </p:attrNameLst>
                                      </p:cBhvr>
                                      <p:tavLst>
                                        <p:tav tm="0">
                                          <p:val>
                                            <p:strVal val="4/3*#ppt_w"/>
                                          </p:val>
                                        </p:tav>
                                        <p:tav tm="100000">
                                          <p:val>
                                            <p:strVal val="#ppt_w"/>
                                          </p:val>
                                        </p:tav>
                                      </p:tavLst>
                                    </p:anim>
                                    <p:anim calcmode="lin" valueType="num">
                                      <p:cBhvr>
                                        <p:cTn id="15" dur="5000" fill="hold"/>
                                        <p:tgtEl>
                                          <p:spTgt spid="12"/>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0"/>
                                        <p:tgtEl>
                                          <p:spTgt spid="12"/>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3814" y="0"/>
            <a:ext cx="9151624"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2541" y="0"/>
            <a:ext cx="9138915" cy="57070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323528" y="4081636"/>
            <a:ext cx="856895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Paco de Lucía estaba en uno de esos periodos suyos de descanso de la guitarra, su luz y su sombra, su tesoro y su calvario. Necesitaba olvidarse de ella durante largas temporadas para después volver a reconciliarse con los callos de sus manos, porque esa «hija de la gran puta» , como él la llamaba una y otra vez, había conseguido vencerle.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0000">
        <p14:switch dir="l"/>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0" fill="hold"/>
                                        <p:tgtEl>
                                          <p:spTgt spid="15"/>
                                        </p:tgtEl>
                                        <p:attrNameLst>
                                          <p:attrName>ppt_w</p:attrName>
                                        </p:attrNameLst>
                                      </p:cBhvr>
                                      <p:tavLst>
                                        <p:tav tm="0">
                                          <p:val>
                                            <p:strVal val="4/3*#ppt_w"/>
                                          </p:val>
                                        </p:tav>
                                        <p:tav tm="100000">
                                          <p:val>
                                            <p:strVal val="#ppt_w"/>
                                          </p:val>
                                        </p:tav>
                                      </p:tavLst>
                                    </p:anim>
                                    <p:anim calcmode="lin" valueType="num">
                                      <p:cBhvr>
                                        <p:cTn id="11" dur="5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10" presetClass="entr" presetSubtype="0" fill="hold" nodeType="with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strVal val="4/3*#ppt_w"/>
                                          </p:val>
                                        </p:tav>
                                        <p:tav tm="100000">
                                          <p:val>
                                            <p:strVal val="#ppt_w"/>
                                          </p:val>
                                        </p:tav>
                                      </p:tavLst>
                                    </p:anim>
                                    <p:anim calcmode="lin" valueType="num">
                                      <p:cBhvr>
                                        <p:cTn id="21" dur="5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2" y="-238844"/>
            <a:ext cx="9143999" cy="5953843"/>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238844"/>
            <a:ext cx="9143999" cy="5953843"/>
          </a:xfrm>
          <a:prstGeom prst="rect">
            <a:avLst/>
          </a:prstGeom>
          <a:noFill/>
          <a:ln w="9525">
            <a:noFill/>
            <a:miter lim="800000"/>
            <a:headEnd/>
            <a:tailEnd/>
          </a:ln>
        </p:spPr>
      </p:pic>
      <p:sp>
        <p:nvSpPr>
          <p:cNvPr id="4" name="3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t>
            </a:r>
            <a:r>
              <a:rPr lang="es-ES" i="1" dirty="0" err="1" smtClean="0">
                <a:effectLst>
                  <a:glow rad="101600">
                    <a:srgbClr val="C00000">
                      <a:alpha val="60000"/>
                    </a:srgbClr>
                  </a:glow>
                  <a:outerShdw blurRad="38100" dist="38100" dir="2700000" algn="tl">
                    <a:srgbClr val="000000">
                      <a:alpha val="43137"/>
                    </a:srgbClr>
                  </a:outerShdw>
                </a:effectLst>
              </a:rPr>
              <a:t>bajañí</a:t>
            </a:r>
            <a:r>
              <a:rPr lang="es-ES" i="1" dirty="0" smtClean="0">
                <a:effectLst>
                  <a:glow rad="101600">
                    <a:srgbClr val="C00000">
                      <a:alpha val="60000"/>
                    </a:srgbClr>
                  </a:glow>
                  <a:outerShdw blurRad="38100" dist="38100" dir="2700000" algn="tl">
                    <a:srgbClr val="000000">
                      <a:alpha val="43137"/>
                    </a:srgbClr>
                  </a:outerShdw>
                </a:effectLst>
              </a:rPr>
              <a:t> que heredó de su padre, Antonio Sánchez </a:t>
            </a:r>
            <a:r>
              <a:rPr lang="es-ES" i="1" dirty="0" err="1" smtClean="0">
                <a:effectLst>
                  <a:glow rad="101600">
                    <a:srgbClr val="C00000">
                      <a:alpha val="60000"/>
                    </a:srgbClr>
                  </a:glow>
                  <a:outerShdw blurRad="38100" dist="38100" dir="2700000" algn="tl">
                    <a:srgbClr val="000000">
                      <a:alpha val="43137"/>
                    </a:srgbClr>
                  </a:outerShdw>
                </a:effectLst>
              </a:rPr>
              <a:t>Pecino</a:t>
            </a:r>
            <a:r>
              <a:rPr lang="es-ES" i="1" dirty="0" smtClean="0">
                <a:effectLst>
                  <a:glow rad="101600">
                    <a:srgbClr val="C00000">
                      <a:alpha val="60000"/>
                    </a:srgbClr>
                  </a:glow>
                  <a:outerShdw blurRad="38100" dist="38100" dir="2700000" algn="tl">
                    <a:srgbClr val="000000">
                      <a:alpha val="43137"/>
                    </a:srgbClr>
                  </a:outerShdw>
                </a:effectLst>
              </a:rPr>
              <a:t>, mientras su madre, Lucía la portuguesa, le hacía pucheros en su pequeña casa del número 8 de la calle San Francisco de Algeciras, fue para Francisco Sánchez Gomes, Paco de Lucía, un eterno sin-vivir. Por eso se fue a México.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4000">
        <p14:honeycomb/>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5000"/>
                                        <p:tgtEl>
                                          <p:spTgt spid="10"/>
                                        </p:tgtEl>
                                      </p:cBhvr>
                                    </p:animEffect>
                                  </p:childTnLst>
                                </p:cTn>
                              </p:par>
                              <p:par>
                                <p:cTn id="12" presetID="42" presetClass="entr" presetSubtype="0" fill="hold" nodeType="withEffect">
                                  <p:stCondLst>
                                    <p:cond delay="20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0"/>
                                        <p:tgtEl>
                                          <p:spTgt spid="8"/>
                                        </p:tgtEl>
                                      </p:cBhvr>
                                    </p:animEffect>
                                    <p:anim calcmode="lin" valueType="num">
                                      <p:cBhvr>
                                        <p:cTn id="15" dur="5000" fill="hold"/>
                                        <p:tgtEl>
                                          <p:spTgt spid="8"/>
                                        </p:tgtEl>
                                        <p:attrNameLst>
                                          <p:attrName>ppt_x</p:attrName>
                                        </p:attrNameLst>
                                      </p:cBhvr>
                                      <p:tavLst>
                                        <p:tav tm="0">
                                          <p:val>
                                            <p:strVal val="#ppt_x"/>
                                          </p:val>
                                        </p:tav>
                                        <p:tav tm="100000">
                                          <p:val>
                                            <p:strVal val="#ppt_x"/>
                                          </p:val>
                                        </p:tav>
                                      </p:tavLst>
                                    </p:anim>
                                    <p:anim calcmode="lin" valueType="num">
                                      <p:cBhvr>
                                        <p:cTn id="16" dur="5000" fill="hold"/>
                                        <p:tgtEl>
                                          <p:spTgt spid="8"/>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strVal val="4/3*#ppt_w"/>
                                          </p:val>
                                        </p:tav>
                                        <p:tav tm="100000">
                                          <p:val>
                                            <p:strVal val="#ppt_w"/>
                                          </p:val>
                                        </p:tav>
                                      </p:tavLst>
                                    </p:anim>
                                    <p:anim calcmode="lin" valueType="num">
                                      <p:cBhvr>
                                        <p:cTn id="20" dur="5000" fill="hold"/>
                                        <p:tgtEl>
                                          <p:spTgt spid="8"/>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Allí descansaba de ella. De lo que ella significaba. De la gente, de la presión de tener que crear siempre algo nuevo porque la obra ya compuesta era agua pasada, de su obsesión por romper permanentemente las formas, de la ingratitud de las seis cuerdas con sus manos, que ya no tenían el vuelo de mariposa de la juventud.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8000">
        <p15:prstTrans prst="wind"/>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childTnLst>
                                </p:cTn>
                              </p:par>
                              <p:par>
                                <p:cTn id="16" presetID="50" presetClass="entr" presetSubtype="0" decel="100000" fill="hold" nodeType="withEffect">
                                  <p:stCondLst>
                                    <p:cond delay="20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0" fill="hold"/>
                                        <p:tgtEl>
                                          <p:spTgt spid="16"/>
                                        </p:tgtEl>
                                        <p:attrNameLst>
                                          <p:attrName>ppt_w</p:attrName>
                                        </p:attrNameLst>
                                      </p:cBhvr>
                                      <p:tavLst>
                                        <p:tav tm="0">
                                          <p:val>
                                            <p:strVal val="#ppt_w+.3"/>
                                          </p:val>
                                        </p:tav>
                                        <p:tav tm="100000">
                                          <p:val>
                                            <p:strVal val="#ppt_w"/>
                                          </p:val>
                                        </p:tav>
                                      </p:tavLst>
                                    </p:anim>
                                    <p:anim calcmode="lin" valueType="num">
                                      <p:cBhvr>
                                        <p:cTn id="19" dur="5000" fill="hold"/>
                                        <p:tgtEl>
                                          <p:spTgt spid="16"/>
                                        </p:tgtEl>
                                        <p:attrNameLst>
                                          <p:attrName>ppt_h</p:attrName>
                                        </p:attrNameLst>
                                      </p:cBhvr>
                                      <p:tavLst>
                                        <p:tav tm="0">
                                          <p:val>
                                            <p:strVal val="#ppt_h"/>
                                          </p:val>
                                        </p:tav>
                                        <p:tav tm="100000">
                                          <p:val>
                                            <p:strVal val="#ppt_h"/>
                                          </p:val>
                                        </p:tav>
                                      </p:tavLst>
                                    </p:anim>
                                    <p:animEffect transition="in" filter="fade">
                                      <p:cBhvr>
                                        <p:cTn id="20" dur="5000"/>
                                        <p:tgtEl>
                                          <p:spTgt spid="16"/>
                                        </p:tgtEl>
                                      </p:cBhvr>
                                    </p:animEffect>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Paco le dolía que esas tripas tensadas fueran tan desagradecidas con él. Porque él las sacó de las ventas, de los cuartos, de las juergas. Él le limpió el vino que le derramaban durante las borracheras. Él recogió las astillas de las sonantas de su padre cuando los «señoritos» se la partían en una fiesta.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14:warp dir="in"/>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2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0"/>
                                        <p:tgtEl>
                                          <p:spTgt spid="16"/>
                                        </p:tgtEl>
                                      </p:cBhvr>
                                    </p:animEffect>
                                    <p:anim calcmode="lin" valueType="num">
                                      <p:cBhvr>
                                        <p:cTn id="16" dur="5000" fill="hold"/>
                                        <p:tgtEl>
                                          <p:spTgt spid="16"/>
                                        </p:tgtEl>
                                        <p:attrNameLst>
                                          <p:attrName>ppt_x</p:attrName>
                                        </p:attrNameLst>
                                      </p:cBhvr>
                                      <p:tavLst>
                                        <p:tav tm="0">
                                          <p:val>
                                            <p:strVal val="#ppt_x"/>
                                          </p:val>
                                        </p:tav>
                                        <p:tav tm="100000">
                                          <p:val>
                                            <p:strVal val="#ppt_x"/>
                                          </p:val>
                                        </p:tav>
                                      </p:tavLst>
                                    </p:anim>
                                    <p:anim calcmode="lin" valueType="num">
                                      <p:cBhvr>
                                        <p:cTn id="17" dur="5000" fill="hold"/>
                                        <p:tgtEl>
                                          <p:spTgt spid="16"/>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Llevó la guitarra a los grandes teatros para tocar como nadie. Él la llevó a los grandes teatros del mundo para tocar como nadie lo ha hecho ni lo hará ante diez personas primero, ante cien después, ante miles al final. Él cambió la postura de las barberías por una nueva.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warp dir="in"/>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flipH="1">
            <a:off x="0" y="0"/>
            <a:ext cx="9144000" cy="5715000"/>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Él demostró a los clásicos que los flamencos no eran menores. Tocó el Concierto de Aranjuez del maestro Rodrigo para que éste dijera que así es cómo él había soñado esa obra. Interpretó a Falla. Se sentó en la misma silla que los grandes genios del jazz.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warp dir="in"/>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6" name="5 Imagen" descr="178491_maskonur-woda-kwiatki.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Descubrió el cajón peruano. Acompañó a Camarón como si fuera una orquesta sinfónica. Grabó por </a:t>
            </a:r>
            <a:r>
              <a:rPr lang="es-ES" i="1" dirty="0" err="1" smtClean="0">
                <a:effectLst>
                  <a:glow rad="101600">
                    <a:srgbClr val="C00000">
                      <a:alpha val="60000"/>
                    </a:srgbClr>
                  </a:glow>
                  <a:outerShdw blurRad="38100" dist="38100" dir="2700000" algn="tl">
                    <a:srgbClr val="000000">
                      <a:alpha val="43137"/>
                    </a:srgbClr>
                  </a:outerShdw>
                </a:effectLst>
              </a:rPr>
              <a:t>soleá</a:t>
            </a:r>
            <a:r>
              <a:rPr lang="es-ES" i="1" dirty="0" smtClean="0">
                <a:effectLst>
                  <a:glow rad="101600">
                    <a:srgbClr val="C00000">
                      <a:alpha val="60000"/>
                    </a:srgbClr>
                  </a:glow>
                  <a:outerShdw blurRad="38100" dist="38100" dir="2700000" algn="tl">
                    <a:srgbClr val="000000">
                      <a:alpha val="43137"/>
                    </a:srgbClr>
                  </a:outerShdw>
                </a:effectLst>
              </a:rPr>
              <a:t> o por bulerías con armonías que no había visto nunca nadie y sin faltarle el respeto a los cánones.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checker/>
      </p:transition>
    </mc:Choice>
    <mc:Fallback xmlns="">
      <p:transition spd="slow" advTm="2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strVal val="4/3*#ppt_w"/>
                                          </p:val>
                                        </p:tav>
                                        <p:tav tm="100000">
                                          <p:val>
                                            <p:strVal val="#ppt_w"/>
                                          </p:val>
                                        </p:tav>
                                      </p:tavLst>
                                    </p:anim>
                                    <p:anim calcmode="lin" valueType="num">
                                      <p:cBhvr>
                                        <p:cTn id="15" dur="5000" fill="hold"/>
                                        <p:tgtEl>
                                          <p:spTgt spid="6"/>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0"/>
                                        <p:tgtEl>
                                          <p:spTgt spid="6"/>
                                        </p:tgtEl>
                                      </p:cBhvr>
                                    </p:animEffect>
                                    <p:anim calcmode="lin" valueType="num">
                                      <p:cBhvr>
                                        <p:cTn id="19" dur="5000" fill="hold"/>
                                        <p:tgtEl>
                                          <p:spTgt spid="6"/>
                                        </p:tgtEl>
                                        <p:attrNameLst>
                                          <p:attrName>ppt_x</p:attrName>
                                        </p:attrNameLst>
                                      </p:cBhvr>
                                      <p:tavLst>
                                        <p:tav tm="0">
                                          <p:val>
                                            <p:strVal val="#ppt_x"/>
                                          </p:val>
                                        </p:tav>
                                        <p:tav tm="100000">
                                          <p:val>
                                            <p:strVal val="#ppt_x"/>
                                          </p:val>
                                        </p:tav>
                                      </p:tavLst>
                                    </p:anim>
                                    <p:anim calcmode="lin" valueType="num">
                                      <p:cBhvr>
                                        <p:cTn id="20" dur="5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7937"/>
            <a:ext cx="6151174" cy="5715000"/>
          </a:xfrm>
          <a:prstGeom prst="rect">
            <a:avLst/>
          </a:prstGeom>
          <a:noFill/>
          <a:ln w="9525">
            <a:noFill/>
            <a:miter lim="800000"/>
            <a:headEnd/>
            <a:tailEnd/>
          </a:ln>
        </p:spPr>
      </p:pic>
      <p:pic>
        <p:nvPicPr>
          <p:cNvPr id="9" name="8 Imagen" descr="195762.jpg"/>
          <p:cNvPicPr>
            <a:picLocks noChangeAspect="1"/>
          </p:cNvPicPr>
          <p:nvPr/>
        </p:nvPicPr>
        <p:blipFill>
          <a:blip r:embed="rId2" cstate="print"/>
          <a:stretch>
            <a:fillRect/>
          </a:stretch>
        </p:blipFill>
        <p:spPr bwMode="auto">
          <a:xfrm>
            <a:off x="4271" y="7937"/>
            <a:ext cx="6142631" cy="5707063"/>
          </a:xfrm>
          <a:prstGeom prst="rect">
            <a:avLst/>
          </a:prstGeom>
          <a:noFill/>
          <a:ln w="9525">
            <a:noFill/>
            <a:miter lim="800000"/>
            <a:headEnd/>
            <a:tailEnd/>
          </a:ln>
        </p:spPr>
      </p:pic>
      <p:sp>
        <p:nvSpPr>
          <p:cNvPr id="5" name="4 CuadroTexto"/>
          <p:cNvSpPr txBox="1"/>
          <p:nvPr/>
        </p:nvSpPr>
        <p:spPr>
          <a:xfrm>
            <a:off x="6372200" y="1129308"/>
            <a:ext cx="2592288" cy="409342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Tiró a la basura todo aquello que compuso y no le sonaba jondo. Voló por el diapasón de la guitarra flamenca para situarla en el </a:t>
            </a:r>
            <a:r>
              <a:rPr lang="es-ES" sz="2000" i="1" dirty="0" err="1" smtClean="0">
                <a:effectLst>
                  <a:glow rad="101600">
                    <a:srgbClr val="C00000">
                      <a:alpha val="60000"/>
                    </a:srgbClr>
                  </a:glow>
                  <a:outerShdw blurRad="38100" dist="38100" dir="2700000" algn="tl">
                    <a:srgbClr val="000000">
                      <a:alpha val="43137"/>
                    </a:srgbClr>
                  </a:outerShdw>
                </a:effectLst>
              </a:rPr>
              <a:t>olimpo</a:t>
            </a:r>
            <a:r>
              <a:rPr lang="es-ES" sz="2000" i="1" dirty="0" smtClean="0">
                <a:effectLst>
                  <a:glow rad="101600">
                    <a:srgbClr val="C00000">
                      <a:alpha val="60000"/>
                    </a:srgbClr>
                  </a:glow>
                  <a:outerShdw blurRad="38100" dist="38100" dir="2700000" algn="tl">
                    <a:srgbClr val="000000">
                      <a:alpha val="43137"/>
                    </a:srgbClr>
                  </a:outerShdw>
                </a:effectLst>
              </a:rPr>
              <a:t> de la música. Y ella, en cambio, nunca le permitió envejecer. Le siguió exigiendo demasiado.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checker dir="vert"/>
      </p:transition>
    </mc:Choice>
    <mc:Fallback xmlns="">
      <p:transition spd="slow" advTm="30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0"/>
                                        <p:tgtEl>
                                          <p:spTgt spid="9"/>
                                        </p:tgtEl>
                                      </p:cBhvr>
                                    </p:animEffect>
                                  </p:childTnLst>
                                </p:cTn>
                              </p:par>
                              <p:par>
                                <p:cTn id="16" presetID="47"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0"/>
                                        <p:tgtEl>
                                          <p:spTgt spid="9"/>
                                        </p:tgtEl>
                                      </p:cBhvr>
                                    </p:animEffect>
                                    <p:anim calcmode="lin" valueType="num">
                                      <p:cBhvr>
                                        <p:cTn id="19" dur="5000" fill="hold"/>
                                        <p:tgtEl>
                                          <p:spTgt spid="9"/>
                                        </p:tgtEl>
                                        <p:attrNameLst>
                                          <p:attrName>ppt_x</p:attrName>
                                        </p:attrNameLst>
                                      </p:cBhvr>
                                      <p:tavLst>
                                        <p:tav tm="0">
                                          <p:val>
                                            <p:strVal val="#ppt_x"/>
                                          </p:val>
                                        </p:tav>
                                        <p:tav tm="100000">
                                          <p:val>
                                            <p:strVal val="#ppt_x"/>
                                          </p:val>
                                        </p:tav>
                                      </p:tavLst>
                                    </p:anim>
                                    <p:anim calcmode="lin" valueType="num">
                                      <p:cBhvr>
                                        <p:cTn id="20" dur="5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flipH="1">
            <a:off x="-485170" y="0"/>
            <a:ext cx="10042332" cy="5715000"/>
          </a:xfrm>
          <a:prstGeom prst="rect">
            <a:avLst/>
          </a:prstGeom>
          <a:noFill/>
          <a:ln w="9525">
            <a:noFill/>
            <a:miter lim="800000"/>
            <a:headEnd/>
            <a:tailEnd/>
          </a:ln>
        </p:spPr>
      </p:pic>
      <p:pic>
        <p:nvPicPr>
          <p:cNvPr id="15" name="14 Imagen" descr="32 fiordos-noruegos7.jpg"/>
          <p:cNvPicPr>
            <a:picLocks noChangeAspect="1"/>
          </p:cNvPicPr>
          <p:nvPr/>
        </p:nvPicPr>
        <p:blipFill>
          <a:blip r:embed="rId2" cstate="print"/>
          <a:stretch>
            <a:fillRect/>
          </a:stretch>
        </p:blipFill>
        <p:spPr bwMode="auto">
          <a:xfrm>
            <a:off x="-485170" y="0"/>
            <a:ext cx="10042332" cy="5715000"/>
          </a:xfrm>
          <a:prstGeom prst="rect">
            <a:avLst/>
          </a:prstGeom>
          <a:noFill/>
          <a:ln w="9525">
            <a:noFill/>
            <a:miter lim="800000"/>
            <a:headEnd/>
            <a:tailEnd/>
          </a:ln>
        </p:spPr>
      </p:pic>
      <p:sp>
        <p:nvSpPr>
          <p:cNvPr id="5" name="4 CuadroTexto"/>
          <p:cNvSpPr txBox="1"/>
          <p:nvPr/>
        </p:nvSpPr>
        <p:spPr>
          <a:xfrm>
            <a:off x="395536"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eso Paco, que fue quien más la amó, la despreciaba tanto. Porque era su tormento. Era un dolor que sólo se le quitaba lejos. En México, Yucatán, su paraíso. En la Playa del Carmen se compró una casa para evadirse.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0000">
        <p14:shred pattern="rectangle"/>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flipH="1">
            <a:off x="-2" y="-814908"/>
            <a:ext cx="9144000" cy="6529908"/>
          </a:xfrm>
          <a:prstGeom prst="rect">
            <a:avLst/>
          </a:prstGeom>
          <a:noFill/>
          <a:ln w="9525">
            <a:noFill/>
            <a:miter lim="800000"/>
            <a:headEnd/>
            <a:tailEnd/>
          </a:ln>
        </p:spPr>
      </p:pic>
      <p:pic>
        <p:nvPicPr>
          <p:cNvPr id="13" name="12 Imagen" descr="34.jpg"/>
          <p:cNvPicPr>
            <a:picLocks noChangeAspect="1"/>
          </p:cNvPicPr>
          <p:nvPr/>
        </p:nvPicPr>
        <p:blipFill>
          <a:blip r:embed="rId2" cstate="print"/>
          <a:stretch>
            <a:fillRect/>
          </a:stretch>
        </p:blipFill>
        <p:spPr bwMode="auto">
          <a:xfrm>
            <a:off x="0" y="-814908"/>
            <a:ext cx="9144000" cy="6529908"/>
          </a:xfrm>
          <a:prstGeom prst="rect">
            <a:avLst/>
          </a:prstGeom>
          <a:noFill/>
          <a:ln w="9525">
            <a:noFill/>
            <a:miter lim="800000"/>
            <a:headEnd/>
            <a:tailEnd/>
          </a:ln>
        </p:spPr>
      </p:pic>
      <p:sp>
        <p:nvSpPr>
          <p:cNvPr id="5" name="4 CuadroTexto"/>
          <p:cNvSpPr txBox="1"/>
          <p:nvPr/>
        </p:nvSpPr>
        <p:spPr>
          <a:xfrm>
            <a:off x="827584"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Paco de Lucía le encantaban el mar y la pesca submarina. Y Playa del Carmen, a finales de los años 70, era un territorio virgen.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2000">
        <p14:shred pattern="rectang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10" presetClass="entr" presetSubtype="0"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childTnLst>
                                </p:cTn>
                              </p:par>
                              <p:par>
                                <p:cTn id="15" presetID="50" presetClass="entr" presetSubtype="0" decel="100000" fill="hold" nodeType="withEffect">
                                  <p:stCondLst>
                                    <p:cond delay="25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0" fill="hold"/>
                                        <p:tgtEl>
                                          <p:spTgt spid="13"/>
                                        </p:tgtEl>
                                        <p:attrNameLst>
                                          <p:attrName>ppt_w</p:attrName>
                                        </p:attrNameLst>
                                      </p:cBhvr>
                                      <p:tavLst>
                                        <p:tav tm="0">
                                          <p:val>
                                            <p:strVal val="#ppt_w+.3"/>
                                          </p:val>
                                        </p:tav>
                                        <p:tav tm="100000">
                                          <p:val>
                                            <p:strVal val="#ppt_w"/>
                                          </p:val>
                                        </p:tav>
                                      </p:tavLst>
                                    </p:anim>
                                    <p:anim calcmode="lin" valueType="num">
                                      <p:cBhvr>
                                        <p:cTn id="18" dur="5000" fill="hold"/>
                                        <p:tgtEl>
                                          <p:spTgt spid="13"/>
                                        </p:tgtEl>
                                        <p:attrNameLst>
                                          <p:attrName>ppt_h</p:attrName>
                                        </p:attrNameLst>
                                      </p:cBhvr>
                                      <p:tavLst>
                                        <p:tav tm="0">
                                          <p:val>
                                            <p:strVal val="#ppt_h"/>
                                          </p:val>
                                        </p:tav>
                                        <p:tav tm="100000">
                                          <p:val>
                                            <p:strVal val="#ppt_h"/>
                                          </p:val>
                                        </p:tav>
                                      </p:tavLst>
                                    </p:anim>
                                    <p:animEffect transition="in" filter="fade">
                                      <p:cBhvr>
                                        <p:cTn id="19" dur="5000"/>
                                        <p:tgtEl>
                                          <p:spTgt spid="13"/>
                                        </p:tgtEl>
                                      </p:cBhvr>
                                    </p:animEffect>
                                  </p:childTnLst>
                                </p:cTn>
                              </p:par>
                            </p:childTnLst>
                          </p:cTn>
                        </p:par>
                        <p:par>
                          <p:cTn id="20" fill="hold">
                            <p:stCondLst>
                              <p:cond delay="7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354539.jpg"/>
          <p:cNvPicPr>
            <a:picLocks noChangeAspect="1"/>
          </p:cNvPicPr>
          <p:nvPr/>
        </p:nvPicPr>
        <p:blipFill>
          <a:blip r:embed="rId2" cstate="print"/>
          <a:stretch>
            <a:fillRect/>
          </a:stretch>
        </p:blipFill>
        <p:spPr bwMode="auto">
          <a:xfrm flipH="1">
            <a:off x="0" y="-310852"/>
            <a:ext cx="9144000" cy="6408712"/>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310852"/>
            <a:ext cx="9144000" cy="6408712"/>
          </a:xfrm>
          <a:prstGeom prst="rect">
            <a:avLst/>
          </a:prstGeom>
          <a:noFill/>
          <a:ln w="9525">
            <a:noFill/>
            <a:miter lim="800000"/>
            <a:headEnd/>
            <a:tailEnd/>
          </a:ln>
        </p:spPr>
      </p:pic>
      <p:sp>
        <p:nvSpPr>
          <p:cNvPr id="5" name="4 CuadroTexto"/>
          <p:cNvSpPr txBox="1"/>
          <p:nvPr/>
        </p:nvSpPr>
        <p:spPr>
          <a:xfrm>
            <a:off x="827584"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artista se sentía como en el paraíso. Con el tiempo compró una casa y pasaba las vacaciones con sus amigos y familia, llegó incluso a vivir allí”.</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3000">
        <p14:glitter pattern="hexago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0"/>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0" fill="hold"/>
                                        <p:tgtEl>
                                          <p:spTgt spid="8"/>
                                        </p:tgtEl>
                                        <p:attrNameLst>
                                          <p:attrName>ppt_w</p:attrName>
                                        </p:attrNameLst>
                                      </p:cBhvr>
                                      <p:tavLst>
                                        <p:tav tm="0">
                                          <p:val>
                                            <p:strVal val="2/3*#ppt_w"/>
                                          </p:val>
                                        </p:tav>
                                        <p:tav tm="100000">
                                          <p:val>
                                            <p:strVal val="#ppt_w"/>
                                          </p:val>
                                        </p:tav>
                                      </p:tavLst>
                                    </p:anim>
                                    <p:anim calcmode="lin" valueType="num">
                                      <p:cBhvr>
                                        <p:cTn id="11" dur="5000" fill="hold"/>
                                        <p:tgtEl>
                                          <p:spTgt spid="8"/>
                                        </p:tgtEl>
                                        <p:attrNameLst>
                                          <p:attrName>ppt_h</p:attrName>
                                        </p:attrNameLst>
                                      </p:cBhvr>
                                      <p:tavLst>
                                        <p:tav tm="0">
                                          <p:val>
                                            <p:strVal val="2/3*#ppt_h"/>
                                          </p:val>
                                        </p:tav>
                                        <p:tav tm="100000">
                                          <p:val>
                                            <p:strVal val="#ppt_h"/>
                                          </p:val>
                                        </p:tav>
                                      </p:tavLst>
                                    </p:anim>
                                  </p:childTnLst>
                                </p:cTn>
                              </p:par>
                              <p:par>
                                <p:cTn id="12" presetID="23" presetClass="exit" presetSubtype="16" fill="hold" nodeType="withEffect">
                                  <p:stCondLst>
                                    <p:cond delay="2000"/>
                                  </p:stCondLst>
                                  <p:childTnLst>
                                    <p:anim calcmode="lin" valueType="num">
                                      <p:cBhvr>
                                        <p:cTn id="13" dur="5000"/>
                                        <p:tgtEl>
                                          <p:spTgt spid="8"/>
                                        </p:tgtEl>
                                        <p:attrNameLst>
                                          <p:attrName>ppt_w</p:attrName>
                                        </p:attrNameLst>
                                      </p:cBhvr>
                                      <p:tavLst>
                                        <p:tav tm="0">
                                          <p:val>
                                            <p:strVal val="ppt_w"/>
                                          </p:val>
                                        </p:tav>
                                        <p:tav tm="100000">
                                          <p:val>
                                            <p:strVal val="4*ppt_w"/>
                                          </p:val>
                                        </p:tav>
                                      </p:tavLst>
                                    </p:anim>
                                    <p:anim calcmode="lin" valueType="num">
                                      <p:cBhvr>
                                        <p:cTn id="14" dur="5000"/>
                                        <p:tgtEl>
                                          <p:spTgt spid="8"/>
                                        </p:tgtEl>
                                        <p:attrNameLst>
                                          <p:attrName>ppt_h</p:attrName>
                                        </p:attrNameLst>
                                      </p:cBhvr>
                                      <p:tavLst>
                                        <p:tav tm="0">
                                          <p:val>
                                            <p:strVal val="ppt_h"/>
                                          </p:val>
                                        </p:tav>
                                        <p:tav tm="100000">
                                          <p:val>
                                            <p:strVal val="4*ppt_h"/>
                                          </p:val>
                                        </p:tav>
                                      </p:tavLst>
                                    </p:anim>
                                    <p:set>
                                      <p:cBhvr>
                                        <p:cTn id="15" dur="1" fill="hold">
                                          <p:stCondLst>
                                            <p:cond delay="4999"/>
                                          </p:stCondLst>
                                        </p:cTn>
                                        <p:tgtEl>
                                          <p:spTgt spid="8"/>
                                        </p:tgtEl>
                                        <p:attrNameLst>
                                          <p:attrName>style.visibility</p:attrName>
                                        </p:attrNameLst>
                                      </p:cBhvr>
                                      <p:to>
                                        <p:strVal val="hidden"/>
                                      </p:to>
                                    </p:set>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par>
                                <p:cTn id="19" presetID="23" presetClass="entr" presetSubtype="288" fill="hold" nodeType="withEffect">
                                  <p:stCondLst>
                                    <p:cond delay="200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flipH="1">
            <a:off x="0" y="-5556"/>
            <a:ext cx="9144000" cy="5715000"/>
          </a:xfrm>
          <a:prstGeom prst="rect">
            <a:avLst/>
          </a:prstGeom>
          <a:noFill/>
          <a:ln w="9525">
            <a:noFill/>
            <a:miter lim="800000"/>
            <a:headEnd/>
            <a:tailEnd/>
          </a:ln>
        </p:spPr>
      </p:pic>
      <p:pic>
        <p:nvPicPr>
          <p:cNvPr id="9" name="8 Imagen" descr="a-pair-of-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rastrear sus pasos, solo nos queda rastrear el legado artístico de esa guitarra que, como decía su amigo Manolo Sanlúcar, “encanta al que no sabe y vuelve loco al que sabe”. Y sigue vivo en artistas como Vicente Amigo, aunque probablemente su figura sea irrepetible. “Él lo cambió todo”.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7000">
        <p14:glitter pattern="hexagon"/>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5000"/>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5000" fill="hold"/>
                                        <p:tgtEl>
                                          <p:spTgt spid="19"/>
                                        </p:tgtEl>
                                        <p:attrNameLst>
                                          <p:attrName>ppt_w</p:attrName>
                                        </p:attrNameLst>
                                      </p:cBhvr>
                                      <p:tavLst>
                                        <p:tav tm="0">
                                          <p:val>
                                            <p:strVal val="4/3*#ppt_w"/>
                                          </p:val>
                                        </p:tav>
                                        <p:tav tm="100000">
                                          <p:val>
                                            <p:strVal val="#ppt_w"/>
                                          </p:val>
                                        </p:tav>
                                      </p:tavLst>
                                    </p:anim>
                                    <p:anim calcmode="lin" valueType="num">
                                      <p:cBhvr>
                                        <p:cTn id="11" dur="5000" fill="hold"/>
                                        <p:tgtEl>
                                          <p:spTgt spid="19"/>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5000"/>
                                        <p:tgtEl>
                                          <p:spTgt spid="9"/>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694" y="0"/>
            <a:ext cx="9144000" cy="5715000"/>
          </a:xfrm>
          <a:prstGeom prst="rect">
            <a:avLst/>
          </a:prstGeom>
          <a:noFill/>
          <a:ln w="9525">
            <a:noFill/>
            <a:miter lim="800000"/>
            <a:headEnd/>
            <a:tailEnd/>
          </a:ln>
        </p:spPr>
      </p:pic>
      <p:pic>
        <p:nvPicPr>
          <p:cNvPr id="5" name="4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081636"/>
            <a:ext cx="828092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Paco de Lucía, aplaudido por los príncipes de Asturias, tras recibir el Premio Príncipe de Asturias de Las Artes, el 22 de octubre de 2004. "Me siento muy orgulloso del Premio por mi familia, porque mi padre, cuando era pequeño, me compró una guitarra como último recurso para subsistir", dijo al conocer que había recibido el premio.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39000">
        <p15:prstTrans prst="curtains"/>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0"/>
                                        <p:tgtEl>
                                          <p:spTgt spid="15"/>
                                        </p:tgtEl>
                                      </p:cBhvr>
                                    </p:animEffect>
                                    <p:anim calcmode="lin" valueType="num">
                                      <p:cBhvr>
                                        <p:cTn id="11" dur="5000" fill="hold"/>
                                        <p:tgtEl>
                                          <p:spTgt spid="15"/>
                                        </p:tgtEl>
                                        <p:attrNameLst>
                                          <p:attrName>ppt_x</p:attrName>
                                        </p:attrNameLst>
                                      </p:cBhvr>
                                      <p:tavLst>
                                        <p:tav tm="0">
                                          <p:val>
                                            <p:strVal val="#ppt_x"/>
                                          </p:val>
                                        </p:tav>
                                        <p:tav tm="100000">
                                          <p:val>
                                            <p:strVal val="#ppt_x"/>
                                          </p:val>
                                        </p:tav>
                                      </p:tavLst>
                                    </p:anim>
                                    <p:anim calcmode="lin" valueType="num">
                                      <p:cBhvr>
                                        <p:cTn id="12" dur="5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0"/>
                                        <p:tgtEl>
                                          <p:spTgt spid="5"/>
                                        </p:tgtEl>
                                      </p:cBhvr>
                                    </p:animEffect>
                                  </p:childTnLst>
                                </p:cTn>
                              </p:par>
                              <p:par>
                                <p:cTn id="16" presetID="47" presetClass="entr" presetSubtype="0" fill="hold" nodeType="withEffect">
                                  <p:stCondLst>
                                    <p:cond delay="200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0"/>
                                        <p:tgtEl>
                                          <p:spTgt spid="5"/>
                                        </p:tgtEl>
                                      </p:cBhvr>
                                    </p:animEffect>
                                    <p:anim calcmode="lin" valueType="num">
                                      <p:cBhvr>
                                        <p:cTn id="19" dur="5000" fill="hold"/>
                                        <p:tgtEl>
                                          <p:spTgt spid="5"/>
                                        </p:tgtEl>
                                        <p:attrNameLst>
                                          <p:attrName>ppt_x</p:attrName>
                                        </p:attrNameLst>
                                      </p:cBhvr>
                                      <p:tavLst>
                                        <p:tav tm="0">
                                          <p:val>
                                            <p:strVal val="#ppt_x"/>
                                          </p:val>
                                        </p:tav>
                                        <p:tav tm="100000">
                                          <p:val>
                                            <p:strVal val="#ppt_x"/>
                                          </p:val>
                                        </p:tav>
                                      </p:tavLst>
                                    </p:anim>
                                    <p:anim calcmode="lin" valueType="num">
                                      <p:cBhvr>
                                        <p:cTn id="20" dur="5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0" name="9 Imagen" descr="bird-the-atlantic-deadlock-fratercula-arctica-puffin.jpg"/>
          <p:cNvPicPr>
            <a:picLocks noGrp="1" noChangeAspect="1"/>
          </p:cNvPicPr>
          <p:nvPr isPhoto="1"/>
        </p:nvPicPr>
        <p:blipFill>
          <a:blip r:embed="rId2" cstate="print"/>
          <a:stretch>
            <a:fillRect/>
          </a:stretch>
        </p:blipFill>
        <p:spPr bwMode="auto">
          <a:xfrm>
            <a:off x="0" y="0"/>
            <a:ext cx="9143999" cy="5714999"/>
          </a:xfrm>
          <a:prstGeom prst="rect">
            <a:avLst/>
          </a:prstGeom>
          <a:noFill/>
          <a:ln w="9525">
            <a:noFill/>
            <a:miter lim="800000"/>
            <a:headEnd/>
            <a:tailEnd/>
          </a:ln>
        </p:spPr>
      </p:pic>
      <p:sp>
        <p:nvSpPr>
          <p:cNvPr id="4" name="3 CuadroTexto"/>
          <p:cNvSpPr txBox="1"/>
          <p:nvPr/>
        </p:nvSpPr>
        <p:spPr>
          <a:xfrm>
            <a:off x="467544" y="4369668"/>
            <a:ext cx="820891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Premio Príncipe de Asturias de las Artes. </a:t>
            </a:r>
            <a:r>
              <a:rPr lang="es-ES" i="1" dirty="0" smtClean="0">
                <a:effectLst>
                  <a:glow rad="101600">
                    <a:srgbClr val="C00000">
                      <a:alpha val="60000"/>
                    </a:srgbClr>
                  </a:glow>
                  <a:outerShdw blurRad="38100" dist="38100" dir="2700000" algn="tl">
                    <a:srgbClr val="000000">
                      <a:alpha val="43137"/>
                    </a:srgbClr>
                  </a:outerShdw>
                </a:effectLst>
              </a:rPr>
              <a:t>Paco de Lucía, conversando con la bailaora Sara </a:t>
            </a:r>
            <a:r>
              <a:rPr lang="es-ES" i="1" dirty="0" err="1" smtClean="0">
                <a:effectLst>
                  <a:glow rad="101600">
                    <a:srgbClr val="C00000">
                      <a:alpha val="60000"/>
                    </a:srgbClr>
                  </a:glow>
                  <a:outerShdw blurRad="38100" dist="38100" dir="2700000" algn="tl">
                    <a:srgbClr val="000000">
                      <a:alpha val="43137"/>
                    </a:srgbClr>
                  </a:outerShdw>
                </a:effectLst>
              </a:rPr>
              <a:t>Baras</a:t>
            </a:r>
            <a:r>
              <a:rPr lang="es-ES" i="1" dirty="0" smtClean="0">
                <a:effectLst>
                  <a:glow rad="101600">
                    <a:srgbClr val="C00000">
                      <a:alpha val="60000"/>
                    </a:srgbClr>
                  </a:glow>
                  <a:outerShdw blurRad="38100" dist="38100" dir="2700000" algn="tl">
                    <a:srgbClr val="000000">
                      <a:alpha val="43137"/>
                    </a:srgbClr>
                  </a:outerShdw>
                </a:effectLst>
              </a:rPr>
              <a:t> y varios de sus músicos en su casa de Algeciras, tras conocer que había recibido el Premio Príncipe de Asturias de las Artes. Entre otros muchos reconocimientos,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14:prism isContent="1" isInverted="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5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5000" fill="hold"/>
                                        <p:tgtEl>
                                          <p:spTgt spid="1026"/>
                                        </p:tgtEl>
                                        <p:attrNameLst>
                                          <p:attrName>ppt_w</p:attrName>
                                        </p:attrNameLst>
                                      </p:cBhvr>
                                      <p:tavLst>
                                        <p:tav tm="0">
                                          <p:val>
                                            <p:strVal val="2/3*#ppt_w"/>
                                          </p:val>
                                        </p:tav>
                                        <p:tav tm="100000">
                                          <p:val>
                                            <p:strVal val="#ppt_w"/>
                                          </p:val>
                                        </p:tav>
                                      </p:tavLst>
                                    </p:anim>
                                    <p:anim calcmode="lin" valueType="num">
                                      <p:cBhvr>
                                        <p:cTn id="11" dur="5000" fill="hold"/>
                                        <p:tgtEl>
                                          <p:spTgt spid="102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0" fill="hold"/>
                                        <p:tgtEl>
                                          <p:spTgt spid="10"/>
                                        </p:tgtEl>
                                        <p:attrNameLst>
                                          <p:attrName>ppt_w</p:attrName>
                                        </p:attrNameLst>
                                      </p:cBhvr>
                                      <p:tavLst>
                                        <p:tav tm="0">
                                          <p:val>
                                            <p:strVal val="4/3*#ppt_w"/>
                                          </p:val>
                                        </p:tav>
                                        <p:tav tm="100000">
                                          <p:val>
                                            <p:strVal val="#ppt_w"/>
                                          </p:val>
                                        </p:tav>
                                      </p:tavLst>
                                    </p:anim>
                                    <p:anim calcmode="lin" valueType="num">
                                      <p:cBhvr>
                                        <p:cTn id="15" dur="5000" fill="hold"/>
                                        <p:tgtEl>
                                          <p:spTgt spid="10"/>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0"/>
                                        <p:tgtEl>
                                          <p:spTgt spid="10"/>
                                        </p:tgtEl>
                                      </p:cBhvr>
                                    </p:animEffect>
                                    <p:anim calcmode="lin" valueType="num">
                                      <p:cBhvr>
                                        <p:cTn id="19" dur="5000" fill="hold"/>
                                        <p:tgtEl>
                                          <p:spTgt spid="10"/>
                                        </p:tgtEl>
                                        <p:attrNameLst>
                                          <p:attrName>ppt_x</p:attrName>
                                        </p:attrNameLst>
                                      </p:cBhvr>
                                      <p:tavLst>
                                        <p:tav tm="0">
                                          <p:val>
                                            <p:strVal val="#ppt_x"/>
                                          </p:val>
                                        </p:tav>
                                        <p:tav tm="100000">
                                          <p:val>
                                            <p:strVal val="#ppt_x"/>
                                          </p:val>
                                        </p:tav>
                                      </p:tavLst>
                                    </p:anim>
                                    <p:anim calcmode="lin" valueType="num">
                                      <p:cBhvr>
                                        <p:cTn id="20" dur="500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2" cstate="print"/>
          <a:stretch>
            <a:fillRect/>
          </a:stretch>
        </p:blipFill>
        <p:spPr>
          <a:xfrm>
            <a:off x="0" y="0"/>
            <a:ext cx="9144000" cy="5715000"/>
          </a:xfrm>
          <a:prstGeom prst="rect">
            <a:avLst/>
          </a:prstGeom>
        </p:spPr>
      </p:pic>
      <p:sp>
        <p:nvSpPr>
          <p:cNvPr id="5" name="4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famoso batería turco </a:t>
            </a:r>
            <a:r>
              <a:rPr lang="es-ES" i="1" dirty="0" err="1" smtClean="0">
                <a:effectLst>
                  <a:glow rad="101600">
                    <a:srgbClr val="C00000">
                      <a:alpha val="60000"/>
                    </a:srgbClr>
                  </a:glow>
                  <a:outerShdw blurRad="38100" dist="38100" dir="2700000" algn="tl">
                    <a:srgbClr val="000000">
                      <a:alpha val="43137"/>
                    </a:srgbClr>
                  </a:outerShdw>
                </a:effectLst>
              </a:rPr>
              <a:t>Burhan</a:t>
            </a:r>
            <a:r>
              <a:rPr lang="es-ES" i="1" dirty="0" smtClean="0">
                <a:effectLst>
                  <a:glow rad="101600">
                    <a:srgbClr val="C00000">
                      <a:alpha val="60000"/>
                    </a:srgbClr>
                  </a:glow>
                  <a:outerShdw blurRad="38100" dist="38100" dir="2700000" algn="tl">
                    <a:srgbClr val="000000">
                      <a:alpha val="43137"/>
                    </a:srgbClr>
                  </a:outerShdw>
                </a:effectLst>
              </a:rPr>
              <a:t> Ocal (izquierda) felicita a Paco de Lucía durante el concierto que ambos ofrecieron en el Festival Internacional de Jazz de Estambul, en julio de 2004. El guitarrista criticaba que en España se valorara poco la música flamenca.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14:prism isContent="1" isInverted="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0"/>
                                        <p:tgtEl>
                                          <p:spTgt spid="6"/>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flipH="1">
            <a:off x="12700" y="0"/>
            <a:ext cx="9118600" cy="5699125"/>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"Tuve que salir fuera de este país porque aquí siempre se ha considerado esta música como marginal y de gente de una clase social baja. Incluso mucha gente del flamenco llegó a sentir vergüenza de su procedencia", contaba a la prensa en 1993.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14:prism dir="r" isContent="1" isInverted="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5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2/3*#ppt_w"/>
                                          </p:val>
                                        </p:tav>
                                        <p:tav tm="100000">
                                          <p:val>
                                            <p:strVal val="#ppt_w"/>
                                          </p:val>
                                        </p:tav>
                                      </p:tavLst>
                                    </p:anim>
                                    <p:anim calcmode="lin" valueType="num">
                                      <p:cBhvr>
                                        <p:cTn id="11" dur="5000" fill="hold"/>
                                        <p:tgtEl>
                                          <p:spTgt spid="17"/>
                                        </p:tgtEl>
                                        <p:attrNameLst>
                                          <p:attrName>ppt_h</p:attrName>
                                        </p:attrNameLst>
                                      </p:cBhvr>
                                      <p:tavLst>
                                        <p:tav tm="0">
                                          <p:val>
                                            <p:strVal val="2/3*#ppt_h"/>
                                          </p:val>
                                        </p:tav>
                                        <p:tav tm="100000">
                                          <p:val>
                                            <p:strVal val="#ppt_h"/>
                                          </p:val>
                                        </p:tav>
                                      </p:tavLst>
                                    </p:anim>
                                  </p:childTnLst>
                                </p:cTn>
                              </p:par>
                              <p:par>
                                <p:cTn id="12" presetID="52" presetClass="entr" presetSubtype="0" fill="hold" nodeType="withEffect">
                                  <p:stCondLst>
                                    <p:cond delay="2500"/>
                                  </p:stCondLst>
                                  <p:childTnLst>
                                    <p:set>
                                      <p:cBhvr>
                                        <p:cTn id="13" dur="1" fill="hold">
                                          <p:stCondLst>
                                            <p:cond delay="0"/>
                                          </p:stCondLst>
                                        </p:cTn>
                                        <p:tgtEl>
                                          <p:spTgt spid="9"/>
                                        </p:tgtEl>
                                        <p:attrNameLst>
                                          <p:attrName>style.visibility</p:attrName>
                                        </p:attrNameLst>
                                      </p:cBhvr>
                                      <p:to>
                                        <p:strVal val="visible"/>
                                      </p:to>
                                    </p:set>
                                    <p:animScale>
                                      <p:cBhvr>
                                        <p:cTn id="14" dur="5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5000" decel="50000" fill="hold">
                                          <p:stCondLst>
                                            <p:cond delay="0"/>
                                          </p:stCondLst>
                                        </p:cTn>
                                        <p:tgtEl>
                                          <p:spTgt spid="9"/>
                                        </p:tgtEl>
                                        <p:attrNameLst>
                                          <p:attrName>ppt_x</p:attrName>
                                          <p:attrName>ppt_y</p:attrName>
                                        </p:attrNameLst>
                                      </p:cBhvr>
                                    </p:animMotion>
                                    <p:animEffect transition="in" filter="fade">
                                      <p:cBhvr>
                                        <p:cTn id="16" dur="5000"/>
                                        <p:tgtEl>
                                          <p:spTgt spid="9"/>
                                        </p:tgtEl>
                                      </p:cBhvr>
                                    </p:animEffect>
                                  </p:childTnLst>
                                </p:cTn>
                              </p:par>
                              <p:par>
                                <p:cTn id="17" presetID="23" presetClass="entr" presetSubtype="288" fill="hold" nodeType="withEffect">
                                  <p:stCondLst>
                                    <p:cond delay="2500"/>
                                  </p:stCondLst>
                                  <p:childTnLst>
                                    <p:set>
                                      <p:cBhvr>
                                        <p:cTn id="18" dur="1" fill="hold">
                                          <p:stCondLst>
                                            <p:cond delay="0"/>
                                          </p:stCondLst>
                                        </p:cTn>
                                        <p:tgtEl>
                                          <p:spTgt spid="9"/>
                                        </p:tgtEl>
                                        <p:attrNameLst>
                                          <p:attrName>style.visibility</p:attrName>
                                        </p:attrNameLst>
                                      </p:cBhvr>
                                      <p:to>
                                        <p:strVal val="visible"/>
                                      </p:to>
                                    </p:set>
                                    <p:anim calcmode="lin" valueType="num">
                                      <p:cBhvr>
                                        <p:cTn id="19" dur="6000" fill="hold"/>
                                        <p:tgtEl>
                                          <p:spTgt spid="9"/>
                                        </p:tgtEl>
                                        <p:attrNameLst>
                                          <p:attrName>ppt_w</p:attrName>
                                        </p:attrNameLst>
                                      </p:cBhvr>
                                      <p:tavLst>
                                        <p:tav tm="0">
                                          <p:val>
                                            <p:strVal val="4/3*#ppt_w"/>
                                          </p:val>
                                        </p:tav>
                                        <p:tav tm="100000">
                                          <p:val>
                                            <p:strVal val="#ppt_w"/>
                                          </p:val>
                                        </p:tav>
                                      </p:tavLst>
                                    </p:anim>
                                    <p:anim calcmode="lin" valueType="num">
                                      <p:cBhvr>
                                        <p:cTn id="20" dur="6000" fill="hold"/>
                                        <p:tgtEl>
                                          <p:spTgt spid="9"/>
                                        </p:tgtEl>
                                        <p:attrNameLst>
                                          <p:attrName>ppt_h</p:attrName>
                                        </p:attrNameLst>
                                      </p:cBhvr>
                                      <p:tavLst>
                                        <p:tav tm="0">
                                          <p:val>
                                            <p:strVal val="4/3*#ppt_h"/>
                                          </p:val>
                                        </p:tav>
                                        <p:tav tm="100000">
                                          <p:val>
                                            <p:strVal val="#ppt_h"/>
                                          </p:val>
                                        </p:tav>
                                      </p:tavLst>
                                    </p:anim>
                                  </p:childTnLst>
                                </p:cTn>
                              </p:par>
                            </p:childTnLst>
                          </p:cTn>
                        </p:par>
                        <p:par>
                          <p:cTn id="21" fill="hold">
                            <p:stCondLst>
                              <p:cond delay="8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1" name="10 Imagen" descr="622525_original.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Lucía logró un </a:t>
            </a:r>
            <a:r>
              <a:rPr lang="es-ES" i="1" dirty="0" err="1" smtClean="0">
                <a:effectLst>
                  <a:glow rad="101600">
                    <a:srgbClr val="C00000">
                      <a:alpha val="60000"/>
                    </a:srgbClr>
                  </a:glow>
                  <a:outerShdw blurRad="38100" dist="38100" dir="2700000" algn="tl">
                    <a:srgbClr val="000000">
                      <a:alpha val="43137"/>
                    </a:srgbClr>
                  </a:outerShdw>
                </a:effectLst>
              </a:rPr>
              <a:t>Grammy</a:t>
            </a:r>
            <a:r>
              <a:rPr lang="es-ES" i="1" dirty="0" smtClean="0">
                <a:effectLst>
                  <a:glow rad="101600">
                    <a:srgbClr val="C00000">
                      <a:alpha val="60000"/>
                    </a:srgbClr>
                  </a:glow>
                  <a:outerShdw blurRad="38100" dist="38100" dir="2700000" algn="tl">
                    <a:srgbClr val="000000">
                      <a:alpha val="43137"/>
                    </a:srgbClr>
                  </a:outerShdw>
                </a:effectLst>
              </a:rPr>
              <a:t> al mejor álbum flamenco 2004; el Premio Nacional de Guitarra de Arte Flamenco; la Medalla de Oro al Mérito de las Bellas Artes 1992; el Premio Pastora Pavón La Niña de los Peines 2002; y el honorífico de los Premios de la Música 2002.</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14:prism isContent="1"/>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5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0" fill="hold"/>
                                        <p:tgtEl>
                                          <p:spTgt spid="16"/>
                                        </p:tgtEl>
                                        <p:attrNameLst>
                                          <p:attrName>ppt_w</p:attrName>
                                        </p:attrNameLst>
                                      </p:cBhvr>
                                      <p:tavLst>
                                        <p:tav tm="0">
                                          <p:val>
                                            <p:strVal val="2/3*#ppt_w"/>
                                          </p:val>
                                        </p:tav>
                                        <p:tav tm="100000">
                                          <p:val>
                                            <p:strVal val="#ppt_w"/>
                                          </p:val>
                                        </p:tav>
                                      </p:tavLst>
                                    </p:anim>
                                    <p:anim calcmode="lin" valueType="num">
                                      <p:cBhvr>
                                        <p:cTn id="11" dur="5000" fill="hold"/>
                                        <p:tgtEl>
                                          <p:spTgt spid="1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flipH="1">
            <a:off x="8891" y="11113"/>
            <a:ext cx="9126216" cy="5703887"/>
          </a:xfrm>
          <a:prstGeom prst="rect">
            <a:avLst/>
          </a:prstGeom>
          <a:noFill/>
          <a:ln w="9525">
            <a:noFill/>
            <a:miter lim="800000"/>
            <a:headEnd/>
            <a:tailEnd/>
          </a:ln>
        </p:spPr>
      </p:pic>
      <p:pic>
        <p:nvPicPr>
          <p:cNvPr id="11" name="10 Imagen" descr="df6c2c1dfbd515848f5b28c90193675b.jpg"/>
          <p:cNvPicPr>
            <a:picLocks noGrp="1" noChangeAspect="1"/>
          </p:cNvPicPr>
          <p:nvPr isPhoto="1"/>
        </p:nvPicPr>
        <p:blipFill>
          <a:blip r:embed="rId2" cstate="print"/>
          <a:stretch>
            <a:fillRect/>
          </a:stretch>
        </p:blipFill>
        <p:spPr bwMode="auto">
          <a:xfrm>
            <a:off x="0" y="0"/>
            <a:ext cx="9143999" cy="5715001"/>
          </a:xfrm>
          <a:prstGeom prst="rect">
            <a:avLst/>
          </a:prstGeom>
          <a:noFill/>
          <a:ln w="9525">
            <a:noFill/>
            <a:miter lim="800000"/>
            <a:headEnd/>
            <a:tailEnd/>
          </a:ln>
        </p:spPr>
      </p:pic>
      <p:sp>
        <p:nvSpPr>
          <p:cNvPr id="4" name="3 CuadroTexto"/>
          <p:cNvSpPr txBox="1"/>
          <p:nvPr/>
        </p:nvSpPr>
        <p:spPr>
          <a:xfrm>
            <a:off x="467544" y="4945732"/>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"Me hubiera gustado hacer un disco de toda mi vida e ir retocándolo toda mi vida, sería el disco que es imposible de mejorar", confesaba en 2011.</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14:prism isContent="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0" fill="hold"/>
                                        <p:tgtEl>
                                          <p:spTgt spid="4098"/>
                                        </p:tgtEl>
                                        <p:attrNameLst>
                                          <p:attrName>ppt_w</p:attrName>
                                        </p:attrNameLst>
                                      </p:cBhvr>
                                      <p:tavLst>
                                        <p:tav tm="0">
                                          <p:val>
                                            <p:strVal val="2/3*#ppt_w"/>
                                          </p:val>
                                        </p:tav>
                                        <p:tav tm="100000">
                                          <p:val>
                                            <p:strVal val="#ppt_w"/>
                                          </p:val>
                                        </p:tav>
                                      </p:tavLst>
                                    </p:anim>
                                    <p:anim calcmode="lin" valueType="num">
                                      <p:cBhvr>
                                        <p:cTn id="8" dur="5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5000"/>
                                        <p:tgtEl>
                                          <p:spTgt spid="409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0" fill="hold"/>
                                        <p:tgtEl>
                                          <p:spTgt spid="11"/>
                                        </p:tgtEl>
                                        <p:attrNameLst>
                                          <p:attrName>ppt_w</p:attrName>
                                        </p:attrNameLst>
                                      </p:cBhvr>
                                      <p:tavLst>
                                        <p:tav tm="0">
                                          <p:val>
                                            <p:strVal val="4/3*#ppt_w"/>
                                          </p:val>
                                        </p:tav>
                                        <p:tav tm="100000">
                                          <p:val>
                                            <p:strVal val="#ppt_w"/>
                                          </p:val>
                                        </p:tav>
                                      </p:tavLst>
                                    </p:anim>
                                    <p:anim calcmode="lin" valueType="num">
                                      <p:cBhvr>
                                        <p:cTn id="15" dur="5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0"/>
                                        <p:tgtEl>
                                          <p:spTgt spid="11"/>
                                        </p:tgtEl>
                                      </p:cBhvr>
                                    </p:animEffect>
                                    <p:anim calcmode="lin" valueType="num">
                                      <p:cBhvr>
                                        <p:cTn id="19" dur="5000" fill="hold"/>
                                        <p:tgtEl>
                                          <p:spTgt spid="11"/>
                                        </p:tgtEl>
                                        <p:attrNameLst>
                                          <p:attrName>ppt_x</p:attrName>
                                        </p:attrNameLst>
                                      </p:cBhvr>
                                      <p:tavLst>
                                        <p:tav tm="0">
                                          <p:val>
                                            <p:strVal val="#ppt_x"/>
                                          </p:val>
                                        </p:tav>
                                        <p:tav tm="100000">
                                          <p:val>
                                            <p:strVal val="#ppt_x"/>
                                          </p:val>
                                        </p:tav>
                                      </p:tavLst>
                                    </p:anim>
                                    <p:anim calcmode="lin" valueType="num">
                                      <p:cBhvr>
                                        <p:cTn id="20" dur="5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0" y="-382860"/>
            <a:ext cx="9144000" cy="6480720"/>
          </a:xfrm>
        </p:spPr>
      </p:pic>
      <p:pic>
        <p:nvPicPr>
          <p:cNvPr id="30" name="3 Marcador de contenido" descr="2993983350_953e8e3e6b_o.jpg"/>
          <p:cNvPicPr>
            <a:picLocks noChangeAspect="1"/>
          </p:cNvPicPr>
          <p:nvPr/>
        </p:nvPicPr>
        <p:blipFill>
          <a:blip r:embed="rId3" cstate="print"/>
          <a:stretch>
            <a:fillRect/>
          </a:stretch>
        </p:blipFill>
        <p:spPr bwMode="auto">
          <a:xfrm>
            <a:off x="0" y="-382860"/>
            <a:ext cx="9144000" cy="6480720"/>
          </a:xfrm>
          <a:prstGeom prst="rect">
            <a:avLst/>
          </a:prstGeom>
          <a:noFill/>
          <a:ln w="9525">
            <a:noFill/>
            <a:miter lim="800000"/>
            <a:headEnd/>
            <a:tailEnd/>
          </a:ln>
        </p:spPr>
      </p:pic>
      <p:sp>
        <p:nvSpPr>
          <p:cNvPr id="5" name="4 CuadroTexto"/>
          <p:cNvSpPr txBox="1"/>
          <p:nvPr/>
        </p:nvSpPr>
        <p:spPr>
          <a:xfrm>
            <a:off x="179512" y="4081636"/>
            <a:ext cx="878497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Paco de Lucía durante el festival Colores Flamencos en la república Checa en julio de 2013. "El flamenco  siempre ha sido una música de tercera categoría, de gitanos, por eso ha sido difícil su salida fuera de España. Pero eso ocurre en todos los países, lo autóctono y tradicional está totalmente desacreditado", declaró a la agencia EFE.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40000">
        <p14:prism dir="r" isContent="1"/>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0" fill="hold"/>
                                        <p:tgtEl>
                                          <p:spTgt spid="30"/>
                                        </p:tgtEl>
                                        <p:attrNameLst>
                                          <p:attrName>ppt_w</p:attrName>
                                        </p:attrNameLst>
                                      </p:cBhvr>
                                      <p:tavLst>
                                        <p:tav tm="0">
                                          <p:val>
                                            <p:strVal val="4/3*#ppt_w"/>
                                          </p:val>
                                        </p:tav>
                                        <p:tav tm="100000">
                                          <p:val>
                                            <p:strVal val="#ppt_w"/>
                                          </p:val>
                                        </p:tav>
                                      </p:tavLst>
                                    </p:anim>
                                    <p:anim calcmode="lin" valueType="num">
                                      <p:cBhvr>
                                        <p:cTn id="18" dur="5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Zakynthos 341.jpg"/>
          <p:cNvPicPr>
            <a:picLocks noGrp="1" noChangeAspect="1"/>
          </p:cNvPicPr>
          <p:nvPr>
            <p:ph idx="4294967295"/>
          </p:nvPr>
        </p:nvPicPr>
        <p:blipFill>
          <a:blip r:embed="rId2" cstate="print"/>
          <a:stretch>
            <a:fillRect/>
          </a:stretch>
        </p:blipFill>
        <p:spPr>
          <a:xfrm flipH="1">
            <a:off x="-8730" y="0"/>
            <a:ext cx="9143997" cy="5714999"/>
          </a:xfrm>
        </p:spPr>
      </p:pic>
      <p:pic>
        <p:nvPicPr>
          <p:cNvPr id="12" name="11 Imagen" descr="Islas-Farne-Northumberland_15.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179512" y="4585692"/>
            <a:ext cx="8784976"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Orgulloso padrino de la boda de su hija. </a:t>
            </a:r>
            <a:r>
              <a:rPr lang="es-ES" i="1" dirty="0" smtClean="0">
                <a:effectLst>
                  <a:glow rad="101600">
                    <a:srgbClr val="C00000">
                      <a:alpha val="60000"/>
                    </a:srgbClr>
                  </a:glow>
                  <a:outerShdw blurRad="38100" dist="38100" dir="2700000" algn="tl">
                    <a:srgbClr val="000000">
                      <a:alpha val="43137"/>
                    </a:srgbClr>
                  </a:outerShdw>
                </a:effectLst>
              </a:rPr>
              <a:t>Paco de Lucía, en septiembre de 2008, durante la boda de su hija Casilda con Alejandro Fernández </a:t>
            </a:r>
            <a:r>
              <a:rPr lang="es-ES" i="1" dirty="0" err="1" smtClean="0">
                <a:effectLst>
                  <a:glow rad="101600">
                    <a:srgbClr val="C00000">
                      <a:alpha val="60000"/>
                    </a:srgbClr>
                  </a:glow>
                  <a:outerShdw blurRad="38100" dist="38100" dir="2700000" algn="tl">
                    <a:srgbClr val="000000">
                      <a:alpha val="43137"/>
                    </a:srgbClr>
                  </a:outerShdw>
                </a:effectLst>
              </a:rPr>
              <a:t>Oliveira</a:t>
            </a:r>
            <a:r>
              <a:rPr lang="es-ES" i="1" dirty="0" smtClean="0">
                <a:effectLst>
                  <a:glow rad="101600">
                    <a:srgbClr val="C00000">
                      <a:alpha val="60000"/>
                    </a:srgbClr>
                  </a:glow>
                  <a:outerShdw blurRad="38100" dist="38100" dir="2700000" algn="tl">
                    <a:srgbClr val="000000">
                      <a:alpha val="43137"/>
                    </a:srgbClr>
                  </a:outerShdw>
                </a:effectLst>
              </a:rPr>
              <a:t>, en la catedral de Tuy (Pontevedra).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14:conveyor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0" fill="hold"/>
                                        <p:tgtEl>
                                          <p:spTgt spid="12"/>
                                        </p:tgtEl>
                                        <p:attrNameLst>
                                          <p:attrName>ppt_w</p:attrName>
                                        </p:attrNameLst>
                                      </p:cBhvr>
                                      <p:tavLst>
                                        <p:tav tm="0">
                                          <p:val>
                                            <p:strVal val="4/3*#ppt_w"/>
                                          </p:val>
                                        </p:tav>
                                        <p:tav tm="100000">
                                          <p:val>
                                            <p:strVal val="#ppt_w"/>
                                          </p:val>
                                        </p:tav>
                                      </p:tavLst>
                                    </p:anim>
                                    <p:anim calcmode="lin" valueType="num">
                                      <p:cBhvr>
                                        <p:cTn id="15" dur="5000" fill="hold"/>
                                        <p:tgtEl>
                                          <p:spTgt spid="12"/>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0"/>
                                        <p:tgtEl>
                                          <p:spTgt spid="12"/>
                                        </p:tgtEl>
                                      </p:cBhvr>
                                    </p:animEffect>
                                    <p:anim calcmode="lin" valueType="num">
                                      <p:cBhvr>
                                        <p:cTn id="19" dur="5000" fill="hold"/>
                                        <p:tgtEl>
                                          <p:spTgt spid="12"/>
                                        </p:tgtEl>
                                        <p:attrNameLst>
                                          <p:attrName>ppt_x</p:attrName>
                                        </p:attrNameLst>
                                      </p:cBhvr>
                                      <p:tavLst>
                                        <p:tav tm="0">
                                          <p:val>
                                            <p:strVal val="#ppt_x"/>
                                          </p:val>
                                        </p:tav>
                                        <p:tav tm="100000">
                                          <p:val>
                                            <p:strVal val="#ppt_x"/>
                                          </p:val>
                                        </p:tav>
                                      </p:tavLst>
                                    </p:anim>
                                    <p:anim calcmode="lin" valueType="num">
                                      <p:cBhvr>
                                        <p:cTn id="20" dur="5000" fill="hold"/>
                                        <p:tgtEl>
                                          <p:spTgt spid="12"/>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1" y="0"/>
            <a:ext cx="9144000" cy="5714999"/>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683568"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poder ser muy feliz tienes que ser muy desdichado, a más sufrimiento mayor capacidad de felicidad", explicaba en un documental sobre él.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conveyor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5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3999" cy="5714999"/>
          </a:xfrm>
          <a:prstGeom prst="rect">
            <a:avLst/>
          </a:prstGeom>
          <a:noFill/>
          <a:ln w="9525">
            <a:noFill/>
            <a:miter lim="800000"/>
            <a:headEnd/>
            <a:tailEnd/>
          </a:ln>
        </p:spPr>
      </p:pic>
      <p:sp>
        <p:nvSpPr>
          <p:cNvPr id="5" name="4 CuadroTexto"/>
          <p:cNvSpPr txBox="1"/>
          <p:nvPr/>
        </p:nvSpPr>
        <p:spPr>
          <a:xfrm>
            <a:off x="251520" y="4369668"/>
            <a:ext cx="8712968"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Velando a Enrique </a:t>
            </a:r>
            <a:r>
              <a:rPr lang="es-ES" b="1" i="1" dirty="0" err="1" smtClean="0">
                <a:effectLst>
                  <a:glow rad="101600">
                    <a:srgbClr val="C00000">
                      <a:alpha val="60000"/>
                    </a:srgbClr>
                  </a:glow>
                  <a:outerShdw blurRad="38100" dist="38100" dir="2700000" algn="tl">
                    <a:srgbClr val="000000">
                      <a:alpha val="43137"/>
                    </a:srgbClr>
                  </a:outerShdw>
                </a:effectLst>
              </a:rPr>
              <a:t>Morente</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El guitarrista junto al cantante Alejandro Sanz y Pepe de Lucía durante la capilla ardiente de Enrique </a:t>
            </a:r>
            <a:r>
              <a:rPr lang="es-ES" i="1" dirty="0" err="1" smtClean="0">
                <a:effectLst>
                  <a:glow rad="101600">
                    <a:srgbClr val="C00000">
                      <a:alpha val="60000"/>
                    </a:srgbClr>
                  </a:glow>
                  <a:outerShdw blurRad="38100" dist="38100" dir="2700000" algn="tl">
                    <a:srgbClr val="000000">
                      <a:alpha val="43137"/>
                    </a:srgbClr>
                  </a:outerShdw>
                </a:effectLst>
              </a:rPr>
              <a:t>Morente</a:t>
            </a:r>
            <a:r>
              <a:rPr lang="es-ES" i="1" dirty="0" smtClean="0">
                <a:effectLst>
                  <a:glow rad="101600">
                    <a:srgbClr val="C00000">
                      <a:alpha val="60000"/>
                    </a:srgbClr>
                  </a:glow>
                  <a:outerShdw blurRad="38100" dist="38100" dir="2700000" algn="tl">
                    <a:srgbClr val="000000">
                      <a:alpha val="43137"/>
                    </a:srgbClr>
                  </a:outerShdw>
                </a:effectLst>
              </a:rPr>
              <a:t> en 2010. "No sólo se nos ha ido un artista genial sino, sobre todo, una de las personas más derechas y decentes que ha habido nunca en el flamenco.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14:conveyor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369668"/>
            <a:ext cx="8352928"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Festival </a:t>
            </a:r>
            <a:r>
              <a:rPr lang="es-ES" b="1" i="1" dirty="0" err="1" smtClean="0">
                <a:effectLst>
                  <a:glow rad="101600">
                    <a:srgbClr val="C00000">
                      <a:alpha val="60000"/>
                    </a:srgbClr>
                  </a:glow>
                  <a:outerShdw blurRad="38100" dist="38100" dir="2700000" algn="tl">
                    <a:srgbClr val="000000">
                      <a:alpha val="43137"/>
                    </a:srgbClr>
                  </a:outerShdw>
                </a:effectLst>
              </a:rPr>
              <a:t>Starlite</a:t>
            </a:r>
            <a:r>
              <a:rPr lang="es-ES" b="1" i="1" dirty="0" smtClean="0">
                <a:effectLst>
                  <a:glow rad="101600">
                    <a:srgbClr val="C00000">
                      <a:alpha val="60000"/>
                    </a:srgbClr>
                  </a:glow>
                  <a:outerShdw blurRad="38100" dist="38100" dir="2700000" algn="tl">
                    <a:srgbClr val="000000">
                      <a:alpha val="43137"/>
                    </a:srgbClr>
                  </a:outerShdw>
                </a:effectLst>
              </a:rPr>
              <a:t> de Marbella. </a:t>
            </a:r>
            <a:r>
              <a:rPr lang="es-ES" i="1" dirty="0" smtClean="0">
                <a:effectLst>
                  <a:glow rad="101600">
                    <a:srgbClr val="C00000">
                      <a:alpha val="60000"/>
                    </a:srgbClr>
                  </a:glow>
                  <a:outerShdw blurRad="38100" dist="38100" dir="2700000" algn="tl">
                    <a:srgbClr val="000000">
                      <a:alpha val="43137"/>
                    </a:srgbClr>
                  </a:outerShdw>
                </a:effectLst>
              </a:rPr>
              <a:t>El guitarrista en el festival </a:t>
            </a:r>
            <a:r>
              <a:rPr lang="es-ES" i="1" dirty="0" err="1" smtClean="0">
                <a:effectLst>
                  <a:glow rad="101600">
                    <a:srgbClr val="C00000">
                      <a:alpha val="60000"/>
                    </a:srgbClr>
                  </a:glow>
                  <a:outerShdw blurRad="38100" dist="38100" dir="2700000" algn="tl">
                    <a:srgbClr val="000000">
                      <a:alpha val="43137"/>
                    </a:srgbClr>
                  </a:outerShdw>
                </a:effectLst>
              </a:rPr>
              <a:t>Starlite</a:t>
            </a:r>
            <a:r>
              <a:rPr lang="es-ES" i="1" dirty="0" smtClean="0">
                <a:effectLst>
                  <a:glow rad="101600">
                    <a:srgbClr val="C00000">
                      <a:alpha val="60000"/>
                    </a:srgbClr>
                  </a:glow>
                  <a:outerShdw blurRad="38100" dist="38100" dir="2700000" algn="tl">
                    <a:srgbClr val="000000">
                      <a:alpha val="43137"/>
                    </a:srgbClr>
                  </a:outerShdw>
                </a:effectLst>
              </a:rPr>
              <a:t> de Marbella en  junio de 2013, una de las últimas fotografías del músico. "Asumo bien lo de hacerme viejo porque he vivido intensamente", contaba hace años el guitarrista al Magazine de 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4000">
        <p15:prstTrans prst="fallOve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plus(out)">
                                      <p:cBhvr>
                                        <p:cTn id="7" dur="50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0"/>
                                        <p:tgtEl>
                                          <p:spTgt spid="8"/>
                                        </p:tgtEl>
                                      </p:cBhvr>
                                    </p:animEffect>
                                  </p:childTnLst>
                                </p:cTn>
                              </p:par>
                              <p:par>
                                <p:cTn id="11" presetID="10" presetClass="entr" presetSubtype="0" fill="hold" nodeType="withEffect">
                                  <p:stCondLst>
                                    <p:cond delay="2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0"/>
                                        <p:tgtEl>
                                          <p:spTgt spid="7"/>
                                        </p:tgtEl>
                                      </p:cBhvr>
                                    </p:animEffect>
                                  </p:childTnLst>
                                </p:cTn>
                              </p:par>
                              <p:par>
                                <p:cTn id="14" presetID="13" presetClass="entr" presetSubtype="16" fill="hold" nodeType="withEffect">
                                  <p:stCondLst>
                                    <p:cond delay="250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5000"/>
                                        <p:tgtEl>
                                          <p:spTgt spid="7"/>
                                        </p:tgtEl>
                                      </p:cBhvr>
                                    </p:animEffect>
                                  </p:childTnLst>
                                </p:cTn>
                              </p:par>
                            </p:childTnLst>
                          </p:cTn>
                        </p:par>
                        <p:par>
                          <p:cTn id="17" fill="hold">
                            <p:stCondLst>
                              <p:cond delay="75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252536" y="0"/>
            <a:ext cx="972108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252536" y="0"/>
            <a:ext cx="972108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252536" y="0"/>
            <a:ext cx="9721080" cy="5715000"/>
          </a:xfrm>
          <a:prstGeom prst="rect">
            <a:avLst/>
          </a:prstGeom>
          <a:noFill/>
          <a:ln w="9525">
            <a:noFill/>
            <a:miter lim="800000"/>
            <a:headEnd/>
            <a:tailEnd/>
          </a:ln>
        </p:spPr>
      </p:pic>
      <p:sp>
        <p:nvSpPr>
          <p:cNvPr id="6" name="5 CuadroTexto"/>
          <p:cNvSpPr txBox="1"/>
          <p:nvPr/>
        </p:nvSpPr>
        <p:spPr>
          <a:xfrm>
            <a:off x="179512" y="4369668"/>
            <a:ext cx="87484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España estaba amaneciendo, cuando el bordón de su muerte cruzó el charco. El genio de la lámpara maravillosa del flamenco, con 66 años recién cumplidos en diciembre, le ha echado el trapo por lo alto a su guitarra apenas unos días después de que se fuera su amigo del alma Félix Grande.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14:prism isInverted="1"/>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flipH="1">
            <a:off x="-4" y="0"/>
            <a:ext cx="9144000" cy="5715000"/>
          </a:xfrm>
          <a:prstGeom prst="rect">
            <a:avLst/>
          </a:prstGeom>
          <a:noFill/>
          <a:ln w="9525">
            <a:noFill/>
            <a:miter lim="800000"/>
            <a:headEnd/>
            <a:tailEnd/>
          </a:ln>
        </p:spPr>
      </p:pic>
      <p:pic>
        <p:nvPicPr>
          <p:cNvPr id="19" name="18 Imagen" descr="431136-Kycb.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el 25 de febrero de 2014 cuando jugando al fútbol con el benjamín de sus hijos, Diego, de ocho años, se sintió repentinamente mal, en la playa mexicana de Playa del Carmen, cercana a su rústica casa. Acudió en seguida su segunda esposa para llevarlo al hospital más cercano, donde entró por su propio pie. Se desmayó.</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9000">
        <p14:prism dir="r" isInverted="1"/>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10" presetClass="entr" presetSubtype="0" fill="hold" nodeType="withEffect">
                                  <p:stCondLst>
                                    <p:cond delay="2000"/>
                                  </p:stCondLst>
                                  <p:iterate type="lt">
                                    <p:tmPct val="0"/>
                                  </p:iterate>
                                  <p:childTnLst>
                                    <p:set>
                                      <p:cBhvr>
                                        <p:cTn id="13" dur="1" fill="hold">
                                          <p:stCondLst>
                                            <p:cond delay="0"/>
                                          </p:stCondLst>
                                        </p:cTn>
                                        <p:tgtEl>
                                          <p:spTgt spid="19"/>
                                        </p:tgtEl>
                                        <p:attrNameLst>
                                          <p:attrName>style.visibility</p:attrName>
                                        </p:attrNameLst>
                                      </p:cBhvr>
                                      <p:to>
                                        <p:strVal val="visible"/>
                                      </p:to>
                                    </p:set>
                                    <p:animEffect transition="in" filter="fade">
                                      <p:cBhvr>
                                        <p:cTn id="14" dur="5000"/>
                                        <p:tgtEl>
                                          <p:spTgt spid="19"/>
                                        </p:tgtEl>
                                      </p:cBhvr>
                                    </p:animEffect>
                                  </p:childTnLst>
                                </p:cTn>
                              </p:par>
                              <p:par>
                                <p:cTn id="15" presetID="42" presetClass="entr" presetSubtype="0" fill="hold" nodeType="withEffect">
                                  <p:stCondLst>
                                    <p:cond delay="2000"/>
                                  </p:stCondLst>
                                  <p:iterate type="lt">
                                    <p:tmPct val="0"/>
                                  </p:iterate>
                                  <p:childTnLst>
                                    <p:set>
                                      <p:cBhvr>
                                        <p:cTn id="16" dur="1" fill="hold">
                                          <p:stCondLst>
                                            <p:cond delay="0"/>
                                          </p:stCondLst>
                                        </p:cTn>
                                        <p:tgtEl>
                                          <p:spTgt spid="19"/>
                                        </p:tgtEl>
                                        <p:attrNameLst>
                                          <p:attrName>style.visibility</p:attrName>
                                        </p:attrNameLst>
                                      </p:cBhvr>
                                      <p:to>
                                        <p:strVal val="visible"/>
                                      </p:to>
                                    </p:set>
                                    <p:animEffect transition="in" filter="fade">
                                      <p:cBhvr>
                                        <p:cTn id="17" dur="5000"/>
                                        <p:tgtEl>
                                          <p:spTgt spid="19"/>
                                        </p:tgtEl>
                                      </p:cBhvr>
                                    </p:animEffect>
                                    <p:anim calcmode="lin" valueType="num">
                                      <p:cBhvr>
                                        <p:cTn id="18" dur="5000" fill="hold"/>
                                        <p:tgtEl>
                                          <p:spTgt spid="19"/>
                                        </p:tgtEl>
                                        <p:attrNameLst>
                                          <p:attrName>ppt_x</p:attrName>
                                        </p:attrNameLst>
                                      </p:cBhvr>
                                      <p:tavLst>
                                        <p:tav tm="0">
                                          <p:val>
                                            <p:strVal val="#ppt_x"/>
                                          </p:val>
                                        </p:tav>
                                        <p:tav tm="100000">
                                          <p:val>
                                            <p:strVal val="#ppt_x"/>
                                          </p:val>
                                        </p:tav>
                                      </p:tavLst>
                                    </p:anim>
                                    <p:anim calcmode="lin" valueType="num">
                                      <p:cBhvr>
                                        <p:cTn id="19" dur="5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0"/>
            <a:ext cx="9143998"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9" name="8 CuadroTexto"/>
          <p:cNvSpPr txBox="1"/>
          <p:nvPr/>
        </p:nvSpPr>
        <p:spPr>
          <a:xfrm>
            <a:off x="323528" y="408163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facultativos lo atendieron durante una hora. Estaba herido de muerte. Un infarto de miocardio se lo llevó para siempre.. Tenía sólo sesenta y seis años y tiempo por delante para sorprendernos más y más con su talento musical. Sin olvidar los sonidos del más puro flamenco se había adentrado asimismo en las profundidades mágicas del "free jazz".</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42000">
        <p14:shred/>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1"/>
                                          </p:val>
                                        </p:tav>
                                        <p:tav tm="100000">
                                          <p:val>
                                            <p:strVal val="#ppt_x"/>
                                          </p:val>
                                        </p:tav>
                                      </p:tavLst>
                                    </p:anim>
                                    <p:anim calcmode="lin" valueType="num">
                                      <p:cBhvr>
                                        <p:cTn id="2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jpg"/>
          <p:cNvPicPr>
            <a:picLocks noChangeAspect="1"/>
          </p:cNvPicPr>
          <p:nvPr/>
        </p:nvPicPr>
        <p:blipFill>
          <a:blip r:embed="rId2" cstate="print"/>
          <a:stretch>
            <a:fillRect/>
          </a:stretch>
        </p:blipFill>
        <p:spPr bwMode="auto">
          <a:xfrm flipH="1">
            <a:off x="34289" y="0"/>
            <a:ext cx="9075420" cy="5672138"/>
          </a:xfrm>
          <a:prstGeom prst="rect">
            <a:avLst/>
          </a:prstGeom>
          <a:noFill/>
          <a:ln w="9525">
            <a:noFill/>
            <a:miter lim="800000"/>
            <a:headEnd/>
            <a:tailEnd/>
          </a:ln>
        </p:spPr>
      </p:pic>
      <p:pic>
        <p:nvPicPr>
          <p:cNvPr id="15" name="14 Imagen" descr="frailecillos_6796.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7" name="6 CuadroTexto"/>
          <p:cNvSpPr txBox="1"/>
          <p:nvPr/>
        </p:nvSpPr>
        <p:spPr>
          <a:xfrm>
            <a:off x="179512" y="4081636"/>
            <a:ext cx="878497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Ahora que habrá de volver para siempre a su terruño del Estrecho entre dos aguas, la guitarra se queda sola cantando, que es lo que siempre hizo entre sus brazos, las viejas falsetas de Paco por </a:t>
            </a:r>
            <a:r>
              <a:rPr lang="es-ES" i="1" dirty="0" err="1" smtClean="0">
                <a:effectLst>
                  <a:glow rad="101600">
                    <a:srgbClr val="C00000">
                      <a:alpha val="60000"/>
                    </a:srgbClr>
                  </a:glow>
                  <a:outerShdw blurRad="38100" dist="38100" dir="2700000" algn="tl">
                    <a:srgbClr val="000000">
                      <a:alpha val="43137"/>
                    </a:srgbClr>
                  </a:outerShdw>
                </a:effectLst>
              </a:rPr>
              <a:t>soleá</a:t>
            </a:r>
            <a:r>
              <a:rPr lang="es-ES" i="1" dirty="0" smtClean="0">
                <a:effectLst>
                  <a:glow rad="101600">
                    <a:srgbClr val="C00000">
                      <a:alpha val="60000"/>
                    </a:srgbClr>
                  </a:glow>
                  <a:outerShdw blurRad="38100" dist="38100" dir="2700000" algn="tl">
                    <a:srgbClr val="000000">
                      <a:alpha val="43137"/>
                    </a:srgbClr>
                  </a:outerShdw>
                </a:effectLst>
              </a:rPr>
              <a:t> con aquella letra de fondo que su padre le escribió a Camarón: </a:t>
            </a:r>
            <a:r>
              <a:rPr lang="es-ES" b="1" i="1" dirty="0" smtClean="0">
                <a:effectLst>
                  <a:glow rad="101600">
                    <a:srgbClr val="C00000">
                      <a:alpha val="60000"/>
                    </a:srgbClr>
                  </a:glow>
                  <a:outerShdw blurRad="38100" dist="38100" dir="2700000" algn="tl">
                    <a:srgbClr val="000000">
                      <a:alpha val="43137"/>
                    </a:srgbClr>
                  </a:outerShdw>
                </a:effectLst>
              </a:rPr>
              <a:t>«Si mi mal no tiene cura / yo le pido a Dios / que en la misma sepultura / nos entierren a los dos».</a:t>
            </a:r>
            <a:endParaRPr lang="es-ES"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42000">
        <p14:shred/>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5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0" fill="hold"/>
                                        <p:tgtEl>
                                          <p:spTgt spid="15"/>
                                        </p:tgtEl>
                                        <p:attrNameLst>
                                          <p:attrName>ppt_w</p:attrName>
                                        </p:attrNameLst>
                                      </p:cBhvr>
                                      <p:tavLst>
                                        <p:tav tm="0">
                                          <p:val>
                                            <p:strVal val="4/3*#ppt_w"/>
                                          </p:val>
                                        </p:tav>
                                        <p:tav tm="100000">
                                          <p:val>
                                            <p:strVal val="#ppt_w"/>
                                          </p:val>
                                        </p:tav>
                                      </p:tavLst>
                                    </p:anim>
                                    <p:anim calcmode="lin" valueType="num">
                                      <p:cBhvr>
                                        <p:cTn id="15" dur="5000" fill="hold"/>
                                        <p:tgtEl>
                                          <p:spTgt spid="15"/>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0"/>
                                        <p:tgtEl>
                                          <p:spTgt spid="15"/>
                                        </p:tgtEl>
                                      </p:cBhvr>
                                    </p:animEffect>
                                    <p:anim calcmode="lin" valueType="num">
                                      <p:cBhvr>
                                        <p:cTn id="19" dur="5000" fill="hold"/>
                                        <p:tgtEl>
                                          <p:spTgt spid="15"/>
                                        </p:tgtEl>
                                        <p:attrNameLst>
                                          <p:attrName>ppt_x</p:attrName>
                                        </p:attrNameLst>
                                      </p:cBhvr>
                                      <p:tavLst>
                                        <p:tav tm="0">
                                          <p:val>
                                            <p:strVal val="#ppt_x"/>
                                          </p:val>
                                        </p:tav>
                                        <p:tav tm="100000">
                                          <p:val>
                                            <p:strVal val="#ppt_x"/>
                                          </p:val>
                                        </p:tav>
                                      </p:tavLst>
                                    </p:anim>
                                    <p:anim calcmode="lin" valueType="num">
                                      <p:cBhvr>
                                        <p:cTn id="20" dur="5000" fill="hold"/>
                                        <p:tgtEl>
                                          <p:spTgt spid="15"/>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3999" cy="5714999"/>
          </a:xfrm>
          <a:prstGeom prst="rect">
            <a:avLst/>
          </a:prstGeom>
          <a:noFill/>
          <a:ln w="9525">
            <a:noFill/>
            <a:miter lim="800000"/>
            <a:headEnd/>
            <a:tailEnd/>
          </a:ln>
        </p:spPr>
      </p:pic>
      <p:sp>
        <p:nvSpPr>
          <p:cNvPr id="4" name="3 CuadroTexto"/>
          <p:cNvSpPr txBox="1"/>
          <p:nvPr/>
        </p:nvSpPr>
        <p:spPr>
          <a:xfrm>
            <a:off x="395536"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Pepe de Lucía homenajea a su hermano un día antes de la </a:t>
            </a:r>
            <a:r>
              <a:rPr lang="es-ES" i="1" dirty="0" err="1" smtClean="0">
                <a:effectLst>
                  <a:glow rad="101600">
                    <a:srgbClr val="C00000">
                      <a:alpha val="60000"/>
                    </a:srgbClr>
                  </a:glow>
                  <a:outerShdw blurRad="38100" dist="38100" dir="2700000" algn="tl">
                    <a:srgbClr val="000000">
                      <a:alpha val="43137"/>
                    </a:srgbClr>
                  </a:outerShdw>
                </a:effectLst>
              </a:rPr>
              <a:t>Bional</a:t>
            </a:r>
            <a:r>
              <a:rPr lang="es-ES" i="1" dirty="0" smtClean="0">
                <a:effectLst>
                  <a:glow rad="101600">
                    <a:srgbClr val="C00000">
                      <a:alpha val="60000"/>
                    </a:srgbClr>
                  </a:glow>
                  <a:outerShdw blurRad="38100" dist="38100" dir="2700000" algn="tl">
                    <a:srgbClr val="000000">
                      <a:alpha val="43137"/>
                    </a:srgbClr>
                  </a:outerShdw>
                </a:effectLst>
              </a:rPr>
              <a:t> de Flamenco de Sevilla, el 11 de septiembre de 2014. Juntos, se dieron a conocer como los Chiquitos de Algeciras cosechando éxito en el Concurso Internacional de Jerez de la Frontera en 1962.</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honeycomb/>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5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5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5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2" y="0"/>
            <a:ext cx="9144002"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539552"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«Miércoles 25 de febrero de 2014... el dolor ya tiene fecha para nuestra familia», comienza la nota que el clan De Lucía ha hecho llegar a los medios.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14:ripple/>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468561" y="0"/>
            <a:ext cx="1008112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468560" y="0"/>
            <a:ext cx="10081120" cy="5715000"/>
          </a:xfrm>
          <a:prstGeom prst="rect">
            <a:avLst/>
          </a:prstGeom>
          <a:noFill/>
          <a:ln w="9525">
            <a:noFill/>
            <a:miter lim="800000"/>
            <a:headEnd/>
            <a:tailEnd/>
          </a:ln>
        </p:spPr>
      </p:pic>
      <p:sp>
        <p:nvSpPr>
          <p:cNvPr id="5" name="4 CuadroTexto"/>
          <p:cNvSpPr txBox="1"/>
          <p:nvPr/>
        </p:nvSpPr>
        <p:spPr>
          <a:xfrm>
            <a:off x="179512" y="4081636"/>
            <a:ext cx="860444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escalofrío recorrió muchos cuerpos en todo el mundo el 25 de febrero de 2014, cuando se supo que Francisco Sánchez Gómez, Paco de Lucía, había muerto. Le lloraron los flamencos, le lloraron los amigos, le lloraron sus hijos como sólo los hijos lloran a un padre. De una manera diferente lo hizo Gabriela Canseco, su mujer, madre de dos de sus hijos, Diego y Antonia.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42000">
        <p14:ripple/>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11560" y="4369668"/>
            <a:ext cx="777686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viuda, Gabriela Canseco, y dos de sus hijas, Casilda y Lucía, repasan algunas de sus mejores anécdotas junto al algecireño y presentan un concierto en su memoria, en el que participarán más de 20 artistas, como Sara </a:t>
            </a:r>
            <a:r>
              <a:rPr lang="es-ES" i="1" dirty="0" err="1" smtClean="0">
                <a:effectLst>
                  <a:glow rad="101600">
                    <a:srgbClr val="C00000">
                      <a:alpha val="60000"/>
                    </a:srgbClr>
                  </a:glow>
                  <a:outerShdw blurRad="38100" dist="38100" dir="2700000" algn="tl">
                    <a:srgbClr val="000000">
                      <a:alpha val="43137"/>
                    </a:srgbClr>
                  </a:outerShdw>
                </a:effectLst>
              </a:rPr>
              <a:t>Baras</a:t>
            </a:r>
            <a:r>
              <a:rPr lang="es-ES" i="1" dirty="0" smtClean="0">
                <a:effectLst>
                  <a:glow rad="101600">
                    <a:srgbClr val="C00000">
                      <a:alpha val="60000"/>
                    </a:srgbClr>
                  </a:glow>
                  <a:outerShdw blurRad="38100" dist="38100" dir="2700000" algn="tl">
                    <a:srgbClr val="000000">
                      <a:alpha val="43137"/>
                    </a:srgbClr>
                  </a:outerShdw>
                </a:effectLst>
              </a:rPr>
              <a:t>, Miguel </a:t>
            </a:r>
            <a:r>
              <a:rPr lang="es-ES" i="1" dirty="0" err="1" smtClean="0">
                <a:effectLst>
                  <a:glow rad="101600">
                    <a:srgbClr val="C00000">
                      <a:alpha val="60000"/>
                    </a:srgbClr>
                  </a:glow>
                  <a:outerShdw blurRad="38100" dist="38100" dir="2700000" algn="tl">
                    <a:srgbClr val="000000">
                      <a:alpha val="43137"/>
                    </a:srgbClr>
                  </a:outerShdw>
                </a:effectLst>
              </a:rPr>
              <a:t>Poveda</a:t>
            </a:r>
            <a:r>
              <a:rPr lang="es-ES" i="1" dirty="0" smtClean="0">
                <a:effectLst>
                  <a:glow rad="101600">
                    <a:srgbClr val="C00000">
                      <a:alpha val="60000"/>
                    </a:srgbClr>
                  </a:glow>
                  <a:outerShdw blurRad="38100" dist="38100" dir="2700000" algn="tl">
                    <a:srgbClr val="000000">
                      <a:alpha val="43137"/>
                    </a:srgbClr>
                  </a:outerShdw>
                </a:effectLst>
              </a:rPr>
              <a:t>, Mariza o John </a:t>
            </a:r>
            <a:r>
              <a:rPr lang="es-ES" i="1" dirty="0" err="1" smtClean="0">
                <a:effectLst>
                  <a:glow rad="101600">
                    <a:srgbClr val="C00000">
                      <a:alpha val="60000"/>
                    </a:srgbClr>
                  </a:glow>
                  <a:outerShdw blurRad="38100" dist="38100" dir="2700000" algn="tl">
                    <a:srgbClr val="000000">
                      <a:alpha val="43137"/>
                    </a:srgbClr>
                  </a:outerShdw>
                </a:effectLst>
              </a:rPr>
              <a:t>McLaughlin</a:t>
            </a:r>
            <a:r>
              <a:rPr lang="es-ES" i="1" dirty="0" smtClean="0">
                <a:effectLst>
                  <a:glow rad="101600">
                    <a:srgbClr val="C00000">
                      <a:alpha val="60000"/>
                    </a:srgb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500" advTm="34000">
        <p:split/>
      </p:transition>
    </mc:Choice>
    <mc:Fallback xmlns="">
      <p:transition spd="slow" advTm="34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5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0" fill="hold"/>
                                        <p:tgtEl>
                                          <p:spTgt spid="12"/>
                                        </p:tgtEl>
                                        <p:attrNameLst>
                                          <p:attrName>ppt_w</p:attrName>
                                        </p:attrNameLst>
                                      </p:cBhvr>
                                      <p:tavLst>
                                        <p:tav tm="0">
                                          <p:val>
                                            <p:strVal val="4/3*#ppt_w"/>
                                          </p:val>
                                        </p:tav>
                                        <p:tav tm="100000">
                                          <p:val>
                                            <p:strVal val="#ppt_w"/>
                                          </p:val>
                                        </p:tav>
                                      </p:tavLst>
                                    </p:anim>
                                    <p:anim calcmode="lin" valueType="num">
                                      <p:cBhvr>
                                        <p:cTn id="11" dur="5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0"/>
                                        <p:tgtEl>
                                          <p:spTgt spid="13"/>
                                        </p:tgtEl>
                                      </p:cBhvr>
                                    </p:animEffect>
                                    <p:anim calcmode="lin" valueType="num">
                                      <p:cBhvr>
                                        <p:cTn id="15" dur="5000" fill="hold"/>
                                        <p:tgtEl>
                                          <p:spTgt spid="13"/>
                                        </p:tgtEl>
                                        <p:attrNameLst>
                                          <p:attrName>ppt_x</p:attrName>
                                        </p:attrNameLst>
                                      </p:cBhvr>
                                      <p:tavLst>
                                        <p:tav tm="0">
                                          <p:val>
                                            <p:strVal val="#ppt_x"/>
                                          </p:val>
                                        </p:tav>
                                        <p:tav tm="100000">
                                          <p:val>
                                            <p:strVal val="#ppt_x"/>
                                          </p:val>
                                        </p:tav>
                                      </p:tavLst>
                                    </p:anim>
                                    <p:anim calcmode="lin" valueType="num">
                                      <p:cBhvr>
                                        <p:cTn id="16" dur="5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0" fill="hold"/>
                                        <p:tgtEl>
                                          <p:spTgt spid="13"/>
                                        </p:tgtEl>
                                        <p:attrNameLst>
                                          <p:attrName>ppt_w</p:attrName>
                                        </p:attrNameLst>
                                      </p:cBhvr>
                                      <p:tavLst>
                                        <p:tav tm="0">
                                          <p:val>
                                            <p:strVal val="4/3*#ppt_w"/>
                                          </p:val>
                                        </p:tav>
                                        <p:tav tm="100000">
                                          <p:val>
                                            <p:strVal val="#ppt_w"/>
                                          </p:val>
                                        </p:tav>
                                      </p:tavLst>
                                    </p:anim>
                                    <p:anim calcmode="lin" valueType="num">
                                      <p:cBhvr>
                                        <p:cTn id="20" dur="5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0" y="-1587"/>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Curiosos y seguidores se acercan todos los días a la tumba de Paco de Lucía cubierta de flores en el antiguo cementerio de Algeciras," una ciudad de 120.000 habitantes, consiguió organizar un homenaje sencillo y sentido, a la altura del hombre y del artista".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split/>
      </p:transition>
    </mc:Choice>
    <mc:Fallback xmlns="">
      <p:transition spd="slow" advTm="33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0" y="6235"/>
            <a:ext cx="9144000" cy="570253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flipH="1">
            <a:off x="0" y="6235"/>
            <a:ext cx="9144000" cy="570253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6235"/>
            <a:ext cx="9144000" cy="5702530"/>
          </a:xfrm>
          <a:prstGeom prst="rect">
            <a:avLst/>
          </a:prstGeom>
          <a:noFill/>
          <a:ln w="9525">
            <a:noFill/>
            <a:miter lim="800000"/>
            <a:headEnd/>
            <a:tailEnd/>
          </a:ln>
        </p:spPr>
      </p:pic>
      <p:sp>
        <p:nvSpPr>
          <p:cNvPr id="5" name="4 CuadroTexto"/>
          <p:cNvSpPr txBox="1"/>
          <p:nvPr/>
        </p:nvSpPr>
        <p:spPr>
          <a:xfrm>
            <a:off x="539552"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se olvidan nunca de él en Algeciras, donde una estatua y una Fundación que lleva su nombre sirven para reavivar continuamente su figura. La Universidad de Cádiz le otorgó en su día el título de "doctor Honoris Causa".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1000">
        <p15:prstTrans prst="pageCurlDoub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30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3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8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3" y="0"/>
            <a:ext cx="9143999"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3" y="0"/>
            <a:ext cx="9143999"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Paco de Lucía en el metro de Madrid. “Entre dos Universos” es la nueva estación que completa la línea 9 del suburbano madrileño, en recuerdo al genio de Algeciras. La estación ha recibido el nombre de “Entre dos universos”, haciendo un guiño al título del álbum del genio de Algeciras “Entre dos aguas”.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40000">
        <p14:warp dir="in"/>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0"/>
            <a:ext cx="6048672" cy="889000"/>
          </a:xfrm>
          <a:prstGeom prst="rect">
            <a:avLst/>
          </a:prstGeom>
        </p:spPr>
        <p:txBody>
          <a:bodyPr wrap="none" fromWordArt="1">
            <a:prstTxWarp prst="textCanUp">
              <a:avLst>
                <a:gd name="adj" fmla="val 89524"/>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67744" y="985292"/>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511511" y="3385840"/>
            <a:ext cx="5976664" cy="700138"/>
          </a:xfrm>
          <a:prstGeom prst="rect">
            <a:avLst/>
          </a:prstGeom>
          <a:ln>
            <a:noFill/>
          </a:ln>
          <a:scene3d>
            <a:camera prst="perspectiveRelaxedModerately"/>
            <a:lightRig rig="threePt" dir="t"/>
          </a:scene3d>
          <a:sp3d>
            <a:bevelT prst="angle"/>
          </a:sp3d>
        </p:spPr>
        <p:txBody>
          <a:bodyPr wrap="none" fromWordArt="1">
            <a:prstTxWarp prst="textDoubleWave1">
              <a:avLst>
                <a:gd name="adj1" fmla="val 0"/>
                <a:gd name="adj2" fmla="val 0"/>
              </a:avLst>
            </a:prstTxWarp>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smtClean="0">
                <a:ln w="12700">
                  <a:solidFill>
                    <a:srgbClr val="000099"/>
                  </a:solidFill>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  Al </a:t>
            </a:r>
            <a:r>
              <a:rPr lang="es-ES" sz="3600" b="1" kern="10" spc="-360" dirty="0" err="1" smtClean="0">
                <a:ln w="12700">
                  <a:solidFill>
                    <a:srgbClr val="000099"/>
                  </a:solidFill>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Conquero</a:t>
            </a:r>
            <a:r>
              <a:rPr lang="es-ES" sz="3600" b="1" kern="10" spc="-360" dirty="0" smtClean="0">
                <a:ln w="12700">
                  <a:solidFill>
                    <a:srgbClr val="000099"/>
                  </a:solidFill>
                  <a:round/>
                  <a:headEnd/>
                  <a:tailEnd/>
                </a:ln>
                <a:effectLst>
                  <a:outerShdw blurRad="38100" dist="38100" dir="2700000" algn="tl">
                    <a:srgbClr val="000000">
                      <a:alpha val="43137"/>
                    </a:srgbClr>
                  </a:outerShdw>
                  <a:reflection blurRad="6350" stA="60000" endA="900" endPos="58000" dir="5400000" sy="-100000" algn="bl" rotWithShape="0"/>
                </a:effectLst>
                <a:latin typeface="High Tower Text"/>
              </a:rPr>
              <a:t> – Serrana de Málaga </a:t>
            </a:r>
            <a:r>
              <a:rPr lang="es-ES" sz="3600" b="1" kern="10" spc="-360" dirty="0" smtClean="0">
                <a:ln w="12700">
                  <a:solidFill>
                    <a:srgbClr val="000099"/>
                  </a:solidFill>
                  <a:round/>
                  <a:headEnd/>
                  <a:tailEnd/>
                </a:ln>
                <a:effectLst>
                  <a:outerShdw blurRad="38100" dist="38100" dir="2700000" algn="tl">
                    <a:srgbClr val="000000">
                      <a:alpha val="43137"/>
                    </a:srgbClr>
                  </a:outerShdw>
                  <a:reflection blurRad="6350" stA="60000" endA="900" endPos="58000" dir="5400000" sy="-100000" algn="bl" rotWithShape="0"/>
                </a:effectLst>
                <a:latin typeface="Georgia" pitchFamily="18" charset="0"/>
              </a:rPr>
              <a:t>   </a:t>
            </a:r>
            <a:endParaRPr lang="es-ES" sz="3600" b="1" kern="10" spc="-360" dirty="0">
              <a:ln w="12700">
                <a:solidFill>
                  <a:srgbClr val="000099"/>
                </a:solidFill>
                <a:round/>
                <a:headEnd/>
                <a:tailEnd/>
              </a:ln>
              <a:effectLst>
                <a:outerShdw blurRad="38100" dist="38100" dir="2700000" algn="tl">
                  <a:srgbClr val="000000">
                    <a:alpha val="43137"/>
                  </a:srgbClr>
                </a:outerShdw>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475656" y="2543806"/>
            <a:ext cx="6048375" cy="60172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Bésame mucho – Cielito lindo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331640" y="1777380"/>
            <a:ext cx="6696744" cy="720080"/>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Baladilla de los tres ríos ( Pepito y Paquito de Lucía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1476028" y="4002250"/>
            <a:ext cx="6048375" cy="64807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Tangos de la vieja rica – Qué será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será</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1361480" y="4676218"/>
            <a:ext cx="6048375" cy="57606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Entre dos aguas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17" presetClass="entr" presetSubtype="1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 calcmode="lin" valueType="num">
                                      <p:cBhvr>
                                        <p:cTn id="43" dur="2000" fill="hold"/>
                                        <p:tgtEl>
                                          <p:spTgt spid="7"/>
                                        </p:tgtEl>
                                        <p:attrNameLst>
                                          <p:attrName>ppt_w</p:attrName>
                                        </p:attrNameLst>
                                      </p:cBhvr>
                                      <p:tavLst>
                                        <p:tav tm="0">
                                          <p:val>
                                            <p:fltVal val="0"/>
                                          </p:val>
                                        </p:tav>
                                        <p:tav tm="100000">
                                          <p:val>
                                            <p:strVal val="#ppt_w"/>
                                          </p:val>
                                        </p:tav>
                                      </p:tavLst>
                                    </p:anim>
                                    <p:anim calcmode="lin" valueType="num">
                                      <p:cBhvr>
                                        <p:cTn id="44" dur="2000" fill="hold"/>
                                        <p:tgtEl>
                                          <p:spTgt spid="7"/>
                                        </p:tgtEl>
                                        <p:attrNameLst>
                                          <p:attrName>ppt_h</p:attrName>
                                        </p:attrNameLst>
                                      </p:cBhvr>
                                      <p:tavLst>
                                        <p:tav tm="0">
                                          <p:val>
                                            <p:strVal val="#ppt_h"/>
                                          </p:val>
                                        </p:tav>
                                        <p:tav tm="100000">
                                          <p:val>
                                            <p:strVal val="#ppt_h"/>
                                          </p:val>
                                        </p:tav>
                                      </p:tavLst>
                                    </p:anim>
                                  </p:childTnLst>
                                </p:cTn>
                              </p:par>
                            </p:childTnLst>
                          </p:cTn>
                        </p:par>
                        <p:par>
                          <p:cTn id="45" fill="hold">
                            <p:stCondLst>
                              <p:cond delay="15500"/>
                            </p:stCondLst>
                            <p:childTnLst>
                              <p:par>
                                <p:cTn id="46" presetID="17" presetClass="entr" presetSubtype="10" fill="hold" nodeType="afterEffect">
                                  <p:stCondLst>
                                    <p:cond delay="500"/>
                                  </p:stCondLst>
                                  <p:childTnLst>
                                    <p:set>
                                      <p:cBhvr>
                                        <p:cTn id="47" dur="1" fill="hold">
                                          <p:stCondLst>
                                            <p:cond delay="0"/>
                                          </p:stCondLst>
                                        </p:cTn>
                                        <p:tgtEl>
                                          <p:spTgt spid="9"/>
                                        </p:tgtEl>
                                        <p:attrNameLst>
                                          <p:attrName>style.visibility</p:attrName>
                                        </p:attrNameLst>
                                      </p:cBhvr>
                                      <p:to>
                                        <p:strVal val="visible"/>
                                      </p:to>
                                    </p:set>
                                    <p:anim calcmode="lin" valueType="num">
                                      <p:cBhvr>
                                        <p:cTn id="48" dur="2000" fill="hold"/>
                                        <p:tgtEl>
                                          <p:spTgt spid="9"/>
                                        </p:tgtEl>
                                        <p:attrNameLst>
                                          <p:attrName>ppt_w</p:attrName>
                                        </p:attrNameLst>
                                      </p:cBhvr>
                                      <p:tavLst>
                                        <p:tav tm="0">
                                          <p:val>
                                            <p:fltVal val="0"/>
                                          </p:val>
                                        </p:tav>
                                        <p:tav tm="100000">
                                          <p:val>
                                            <p:strVal val="#ppt_w"/>
                                          </p:val>
                                        </p:tav>
                                      </p:tavLst>
                                    </p:anim>
                                    <p:anim calcmode="lin" valueType="num">
                                      <p:cBhvr>
                                        <p:cTn id="49"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399062816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3252</Words>
  <Application>Microsoft Office PowerPoint</Application>
  <PresentationFormat>Presentación en pantalla (16:10)</PresentationFormat>
  <Paragraphs>79</Paragraphs>
  <Slides>63</Slides>
  <Notes>3</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63</vt:i4>
      </vt:variant>
    </vt:vector>
  </HeadingPairs>
  <TitlesOfParts>
    <vt:vector size="73" baseType="lpstr">
      <vt:lpstr>Arial</vt:lpstr>
      <vt:lpstr>Arial Black</vt:lpstr>
      <vt:lpstr>Calibri</vt:lpstr>
      <vt:lpstr>Georgia</vt:lpstr>
      <vt:lpstr>High Tower Text</vt:lpstr>
      <vt:lpstr>Kristen ITC</vt:lpstr>
      <vt:lpstr>Lucida Bright</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2025-08-08T08:38:19Z</dcterms:modified>
</cp:coreProperties>
</file>