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858" r:id="rId2"/>
  </p:sldMasterIdLst>
  <p:notesMasterIdLst>
    <p:notesMasterId r:id="rId66"/>
  </p:notesMasterIdLst>
  <p:sldIdLst>
    <p:sldId id="364" r:id="rId3"/>
    <p:sldId id="363" r:id="rId4"/>
    <p:sldId id="306" r:id="rId5"/>
    <p:sldId id="309" r:id="rId6"/>
    <p:sldId id="303" r:id="rId7"/>
    <p:sldId id="272" r:id="rId8"/>
    <p:sldId id="257" r:id="rId9"/>
    <p:sldId id="284" r:id="rId10"/>
    <p:sldId id="276" r:id="rId11"/>
    <p:sldId id="278" r:id="rId12"/>
    <p:sldId id="281" r:id="rId13"/>
    <p:sldId id="280" r:id="rId14"/>
    <p:sldId id="263" r:id="rId15"/>
    <p:sldId id="275" r:id="rId16"/>
    <p:sldId id="273" r:id="rId17"/>
    <p:sldId id="271" r:id="rId18"/>
    <p:sldId id="316" r:id="rId19"/>
    <p:sldId id="269" r:id="rId20"/>
    <p:sldId id="268" r:id="rId21"/>
    <p:sldId id="274" r:id="rId22"/>
    <p:sldId id="267" r:id="rId23"/>
    <p:sldId id="324" r:id="rId24"/>
    <p:sldId id="265" r:id="rId25"/>
    <p:sldId id="266" r:id="rId26"/>
    <p:sldId id="299" r:id="rId27"/>
    <p:sldId id="300" r:id="rId28"/>
    <p:sldId id="313" r:id="rId29"/>
    <p:sldId id="311" r:id="rId30"/>
    <p:sldId id="297" r:id="rId31"/>
    <p:sldId id="314" r:id="rId32"/>
    <p:sldId id="298" r:id="rId33"/>
    <p:sldId id="296" r:id="rId34"/>
    <p:sldId id="295" r:id="rId35"/>
    <p:sldId id="293" r:id="rId36"/>
    <p:sldId id="287" r:id="rId37"/>
    <p:sldId id="292" r:id="rId38"/>
    <p:sldId id="320" r:id="rId39"/>
    <p:sldId id="289" r:id="rId40"/>
    <p:sldId id="288" r:id="rId41"/>
    <p:sldId id="323" r:id="rId42"/>
    <p:sldId id="322" r:id="rId43"/>
    <p:sldId id="325" r:id="rId44"/>
    <p:sldId id="321" r:id="rId45"/>
    <p:sldId id="319" r:id="rId46"/>
    <p:sldId id="318" r:id="rId47"/>
    <p:sldId id="308" r:id="rId48"/>
    <p:sldId id="286" r:id="rId49"/>
    <p:sldId id="259" r:id="rId50"/>
    <p:sldId id="260" r:id="rId51"/>
    <p:sldId id="328" r:id="rId52"/>
    <p:sldId id="327" r:id="rId53"/>
    <p:sldId id="329" r:id="rId54"/>
    <p:sldId id="330" r:id="rId55"/>
    <p:sldId id="334" r:id="rId56"/>
    <p:sldId id="335" r:id="rId57"/>
    <p:sldId id="336" r:id="rId58"/>
    <p:sldId id="337" r:id="rId59"/>
    <p:sldId id="338" r:id="rId60"/>
    <p:sldId id="342" r:id="rId61"/>
    <p:sldId id="345" r:id="rId62"/>
    <p:sldId id="350" r:id="rId63"/>
    <p:sldId id="365" r:id="rId64"/>
    <p:sldId id="366" r:id="rId65"/>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6+1ackOPaMr2e398U8G+VQ==" hashData="erWpZr79IlkZ20BySVxKWaPooCM="/>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00"/>
    <a:srgbClr val="0038A8"/>
    <a:srgbClr val="007E39"/>
    <a:srgbClr val="996633"/>
    <a:srgbClr val="C89058"/>
    <a:srgbClr val="920092"/>
    <a:srgbClr val="008FFA"/>
    <a:srgbClr val="00589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806" autoAdjust="0"/>
    <p:restoredTop sz="94660"/>
  </p:normalViewPr>
  <p:slideViewPr>
    <p:cSldViewPr>
      <p:cViewPr>
        <p:scale>
          <a:sx n="60" d="100"/>
          <a:sy n="60" d="100"/>
        </p:scale>
        <p:origin x="672" y="494"/>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pPr>
              <a:defRPr/>
            </a:pPr>
            <a:fld id="{9C31C9E3-1268-4185-9B80-6204A6CFAB9D}" type="datetimeFigureOut">
              <a:rPr lang="es-ES"/>
              <a:pPr>
                <a:defRPr/>
              </a:pPr>
              <a:t>23/08/2023</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03BD2853-F97D-449D-B6D2-4E9A49DDD719}"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6E0C886A-9C18-4C79-BDC0-93345E8F6507}" type="datetimeFigureOut">
              <a:rPr lang="es-ES"/>
              <a:pPr>
                <a:defRPr/>
              </a:pPr>
              <a:t>23/08/2023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E096A6F-8619-4637-A326-ED317639B978}" type="slidenum">
              <a:rPr lang="es-ES"/>
              <a:pPr>
                <a:defRPr/>
              </a:pPr>
              <a:t>‹Nº›</a:t>
            </a:fld>
            <a:endParaRPr lang="es-ES"/>
          </a:p>
        </p:txBody>
      </p:sp>
    </p:spTree>
  </p:cSld>
  <p:clrMapOvr>
    <a:masterClrMapping/>
  </p:clrMapOvr>
  <p:transition spd="med" advTm="9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5C5D326-CB22-4EC6-A126-ED63D453CEA0}" type="datetimeFigureOut">
              <a:rPr lang="es-ES"/>
              <a:pPr>
                <a:defRPr/>
              </a:pPr>
              <a:t>23/08/2023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F38EBD4-B7E8-40D1-8967-51541E2EDA4B}" type="slidenum">
              <a:rPr lang="es-ES"/>
              <a:pPr>
                <a:defRPr/>
              </a:pPr>
              <a:t>‹Nº›</a:t>
            </a:fld>
            <a:endParaRPr lang="es-ES"/>
          </a:p>
        </p:txBody>
      </p:sp>
    </p:spTree>
  </p:cSld>
  <p:clrMapOvr>
    <a:masterClrMapping/>
  </p:clrMapOvr>
  <p:transition spd="med" advTm="9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34482073-3530-4B2B-BB48-C014DE896F21}" type="datetimeFigureOut">
              <a:rPr lang="es-ES"/>
              <a:pPr>
                <a:defRPr/>
              </a:pPr>
              <a:t>23/08/2023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27D29AE-EFE3-4A56-9E20-18D0853192F2}" type="slidenum">
              <a:rPr lang="es-ES"/>
              <a:pPr>
                <a:defRPr/>
              </a:pPr>
              <a:t>‹Nº›</a:t>
            </a:fld>
            <a:endParaRPr lang="es-ES"/>
          </a:p>
        </p:txBody>
      </p:sp>
    </p:spTree>
  </p:cSld>
  <p:clrMapOvr>
    <a:masterClrMapping/>
  </p:clrMapOvr>
  <p:transition spd="med" advTm="9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409F6E7E-D67A-4F63-B491-84EF9A9D92ED}" type="datetimeFigureOut">
              <a:rPr lang="es-ES"/>
              <a:pPr>
                <a:defRPr/>
              </a:pPr>
              <a:t>23/08/2023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96A121B-2785-4E1A-B211-5A1021596023}" type="slidenum">
              <a:rPr lang="es-ES"/>
              <a:pPr>
                <a:defRPr/>
              </a:pPr>
              <a:t>‹Nº›</a:t>
            </a:fld>
            <a:endParaRPr lang="es-ES"/>
          </a:p>
        </p:txBody>
      </p:sp>
    </p:spTree>
  </p:cSld>
  <p:clrMapOvr>
    <a:masterClrMapping/>
  </p:clrMapOvr>
  <p:transition spd="med" advTm="9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81D2771C-6F37-426F-A4F5-2B5CF2B4ED88}" type="datetimeFigureOut">
              <a:rPr lang="es-ES"/>
              <a:pPr>
                <a:defRPr/>
              </a:pPr>
              <a:t>23/08/2023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E282CBFF-218F-4D69-9770-B884551B7888}" type="slidenum">
              <a:rPr lang="es-ES"/>
              <a:pPr>
                <a:defRPr/>
              </a:pPr>
              <a:t>‹Nº›</a:t>
            </a:fld>
            <a:endParaRPr lang="es-ES"/>
          </a:p>
        </p:txBody>
      </p:sp>
    </p:spTree>
  </p:cSld>
  <p:clrMapOvr>
    <a:masterClrMapping/>
  </p:clrMapOvr>
  <p:transition spd="med" advTm="9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54152A43-05EE-4544-92DE-AA5E44B81652}" type="datetimeFigureOut">
              <a:rPr lang="es-ES"/>
              <a:pPr>
                <a:defRPr/>
              </a:pPr>
              <a:t>23/08/2023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82187148-7460-4878-8F8A-7E7C14F1ED96}" type="slidenum">
              <a:rPr lang="es-ES"/>
              <a:pPr>
                <a:defRPr/>
              </a:pPr>
              <a:t>‹Nº›</a:t>
            </a:fld>
            <a:endParaRPr lang="es-ES"/>
          </a:p>
        </p:txBody>
      </p:sp>
    </p:spTree>
  </p:cSld>
  <p:clrMapOvr>
    <a:masterClrMapping/>
  </p:clrMapOvr>
  <p:transition spd="med" advTm="9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4D658A9D-477E-48EA-9125-F8A4AC02B04B}" type="datetimeFigureOut">
              <a:rPr lang="es-ES"/>
              <a:pPr>
                <a:defRPr/>
              </a:pPr>
              <a:t>23/08/2023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DDFB2C2D-1EFA-44D5-99D2-22A800B4E288}" type="slidenum">
              <a:rPr lang="es-ES"/>
              <a:pPr>
                <a:defRPr/>
              </a:pPr>
              <a:t>‹Nº›</a:t>
            </a:fld>
            <a:endParaRPr lang="es-ES"/>
          </a:p>
        </p:txBody>
      </p:sp>
    </p:spTree>
  </p:cSld>
  <p:clrMapOvr>
    <a:masterClrMapping/>
  </p:clrMapOvr>
  <p:transition spd="med" advTm="9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9B3F99F2-548C-4846-B1E2-0A6DA5ABBEFC}" type="datetimeFigureOut">
              <a:rPr lang="es-ES"/>
              <a:pPr>
                <a:defRPr/>
              </a:pPr>
              <a:t>23/08/2023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C5F7E89F-7C94-48C1-AAFE-640C4D4C4458}" type="slidenum">
              <a:rPr lang="es-ES"/>
              <a:pPr>
                <a:defRPr/>
              </a:pPr>
              <a:t>‹Nº›</a:t>
            </a:fld>
            <a:endParaRPr lang="es-ES"/>
          </a:p>
        </p:txBody>
      </p:sp>
    </p:spTree>
  </p:cSld>
  <p:clrMapOvr>
    <a:masterClrMapping/>
  </p:clrMapOvr>
  <p:transition spd="med" advTm="9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0F0D67DE-F477-409D-8F74-1A506D9AB9D9}" type="datetimeFigureOut">
              <a:rPr lang="es-ES"/>
              <a:pPr>
                <a:defRPr/>
              </a:pPr>
              <a:t>23/08/2023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2C71B535-75C0-442B-B56F-FA843752D843}" type="slidenum">
              <a:rPr lang="es-ES"/>
              <a:pPr>
                <a:defRPr/>
              </a:pPr>
              <a:t>‹Nº›</a:t>
            </a:fld>
            <a:endParaRPr lang="es-ES"/>
          </a:p>
        </p:txBody>
      </p:sp>
    </p:spTree>
  </p:cSld>
  <p:clrMapOvr>
    <a:masterClrMapping/>
  </p:clrMapOvr>
  <p:transition spd="med" advTm="9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A51098F2-A8CA-4470-A9B2-3F3AD6EFD00D}" type="datetimeFigureOut">
              <a:rPr lang="es-ES"/>
              <a:pPr>
                <a:defRPr/>
              </a:pPr>
              <a:t>23/08/2023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05C5CAC-039E-41A8-BB0D-E015B013986C}" type="slidenum">
              <a:rPr lang="es-ES"/>
              <a:pPr>
                <a:defRPr/>
              </a:pPr>
              <a:t>‹Nº›</a:t>
            </a:fld>
            <a:endParaRPr lang="es-ES"/>
          </a:p>
        </p:txBody>
      </p:sp>
    </p:spTree>
  </p:cSld>
  <p:clrMapOvr>
    <a:masterClrMapping/>
  </p:clrMapOvr>
  <p:transition spd="med" advTm="9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11F7CD0C-9487-4751-97A6-67186969ECCE}" type="datetimeFigureOut">
              <a:rPr lang="es-ES"/>
              <a:pPr>
                <a:defRPr/>
              </a:pPr>
              <a:t>23/08/2023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125CD83-B087-4802-A142-A566418A38BF}" type="slidenum">
              <a:rPr lang="es-ES"/>
              <a:pPr>
                <a:defRPr/>
              </a:pPr>
              <a:t>‹Nº›</a:t>
            </a:fld>
            <a:endParaRPr lang="es-ES"/>
          </a:p>
        </p:txBody>
      </p:sp>
    </p:spTree>
  </p:cSld>
  <p:clrMapOvr>
    <a:masterClrMapping/>
  </p:clrMapOvr>
  <p:transition spd="med" advTm="9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pPr>
              <a:defRPr/>
            </a:pPr>
            <a:fld id="{C20AABC3-BE09-4511-8654-5C723B58FE46}" type="datetimeFigureOut">
              <a:rPr lang="es-ES"/>
              <a:pPr>
                <a:defRPr/>
              </a:pPr>
              <a:t>23/08/2023</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pPr>
              <a:defRPr/>
            </a:pPr>
            <a:fld id="{2D44D35B-F65C-49F6-AEC5-9ED930A820C2}"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872" r:id="rId1"/>
    <p:sldLayoutId id="2147483873" r:id="rId2"/>
    <p:sldLayoutId id="2147483874" r:id="rId3"/>
    <p:sldLayoutId id="2147483875" r:id="rId4"/>
    <p:sldLayoutId id="2147483876" r:id="rId5"/>
    <p:sldLayoutId id="2147483877" r:id="rId6"/>
    <p:sldLayoutId id="2147483878" r:id="rId7"/>
    <p:sldLayoutId id="2147483879" r:id="rId8"/>
    <p:sldLayoutId id="2147483880" r:id="rId9"/>
    <p:sldLayoutId id="2147483881" r:id="rId10"/>
    <p:sldLayoutId id="2147483882" r:id="rId11"/>
  </p:sldLayoutIdLst>
  <p:transition spd="med" advTm="9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solidFill>
                  <a:srgbClr val="000000"/>
                </a:solidFill>
              </a:defRPr>
            </a:lvl1pPr>
          </a:lstStyle>
          <a:p>
            <a:pPr>
              <a:defRPr/>
            </a:pPr>
            <a:endParaRPr lang="es-ES"/>
          </a:p>
        </p:txBody>
      </p:sp>
    </p:spTree>
  </p:cSld>
  <p:clrMap bg1="lt1" tx1="dk1" bg2="lt2" tx2="dk2" accent1="accent1" accent2="accent2" accent3="accent3" accent4="accent4" accent5="accent5" accent6="accent6" hlink="hlink" folHlink="folHlink"/>
  <p:sldLayoutIdLst>
    <p:sldLayoutId id="214748387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2.bin"/><Relationship Id="rId1" Type="http://schemas.openxmlformats.org/officeDocument/2006/relationships/slideLayout" Target="../slideLayouts/slideLayout7.xml"/><Relationship Id="rId5" Type="http://schemas.openxmlformats.org/officeDocument/2006/relationships/audio" Target="../media/audio2.bin"/><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8" Type="http://schemas.openxmlformats.org/officeDocument/2006/relationships/image" Target="../media/image69.png"/><Relationship Id="rId13" Type="http://schemas.openxmlformats.org/officeDocument/2006/relationships/hyperlink" Target="https://vk.com/mispps" TargetMode="External"/><Relationship Id="rId3" Type="http://schemas.openxmlformats.org/officeDocument/2006/relationships/image" Target="../media/image66.png"/><Relationship Id="rId7" Type="http://schemas.openxmlformats.org/officeDocument/2006/relationships/hyperlink" Target="https://www.facebook.com/mispps" TargetMode="External"/><Relationship Id="rId12" Type="http://schemas.openxmlformats.org/officeDocument/2006/relationships/image" Target="../media/image7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8.png"/><Relationship Id="rId11" Type="http://schemas.openxmlformats.org/officeDocument/2006/relationships/hyperlink" Target="https://plus.google.com/+Mispps/" TargetMode="External"/><Relationship Id="rId5" Type="http://schemas.openxmlformats.org/officeDocument/2006/relationships/image" Target="../media/image67.png"/><Relationship Id="rId10" Type="http://schemas.openxmlformats.org/officeDocument/2006/relationships/image" Target="../media/image7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4" name="WordArt 4"/>
          <p:cNvSpPr>
            <a:spLocks noChangeArrowheads="1" noChangeShapeType="1" noTextEdit="1"/>
          </p:cNvSpPr>
          <p:nvPr/>
        </p:nvSpPr>
        <p:spPr bwMode="auto">
          <a:xfrm>
            <a:off x="704899" y="395571"/>
            <a:ext cx="7878763" cy="1034246"/>
          </a:xfrm>
          <a:prstGeom prst="rect">
            <a:avLst/>
          </a:prstGeom>
        </p:spPr>
        <p:txBody>
          <a:bodyPr wrap="none" fromWordArt="1">
            <a:prstTxWarp prst="textInflate">
              <a:avLst>
                <a:gd name="adj" fmla="val 21431"/>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 Fotografía recopilada de internet </a:t>
            </a:r>
          </a:p>
        </p:txBody>
      </p:sp>
      <p:sp>
        <p:nvSpPr>
          <p:cNvPr id="87045" name="WordArt 5"/>
          <p:cNvSpPr>
            <a:spLocks noChangeArrowheads="1" noChangeShapeType="1" noTextEdit="1"/>
          </p:cNvSpPr>
          <p:nvPr/>
        </p:nvSpPr>
        <p:spPr bwMode="auto">
          <a:xfrm>
            <a:off x="887512" y="2029615"/>
            <a:ext cx="7126287" cy="660136"/>
          </a:xfrm>
          <a:prstGeom prst="rect">
            <a:avLst/>
          </a:prstGeom>
        </p:spPr>
        <p:txBody>
          <a:bodyPr wrap="none" fromWordArt="1">
            <a:prstTxWarp prst="textFadeUp">
              <a:avLst>
                <a:gd name="adj" fmla="val 588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 Creación y Diseño: </a:t>
            </a:r>
          </a:p>
        </p:txBody>
      </p:sp>
      <p:sp>
        <p:nvSpPr>
          <p:cNvPr id="87046" name="WordArt 6"/>
          <p:cNvSpPr>
            <a:spLocks noChangeArrowheads="1" noChangeShapeType="1" noTextEdit="1"/>
          </p:cNvSpPr>
          <p:nvPr/>
        </p:nvSpPr>
        <p:spPr bwMode="auto">
          <a:xfrm>
            <a:off x="1498327" y="3304295"/>
            <a:ext cx="5904656" cy="73284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rPr>
              <a:t>  V I C E N T E  G A R C Í A  </a:t>
            </a:r>
          </a:p>
        </p:txBody>
      </p:sp>
      <p:sp>
        <p:nvSpPr>
          <p:cNvPr id="87047" name="WordArt 7"/>
          <p:cNvSpPr>
            <a:spLocks noChangeArrowheads="1" noChangeShapeType="1" noTextEdit="1"/>
          </p:cNvSpPr>
          <p:nvPr/>
        </p:nvSpPr>
        <p:spPr bwMode="auto">
          <a:xfrm>
            <a:off x="2952303" y="4400489"/>
            <a:ext cx="3383953" cy="730858"/>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 Automático </a:t>
            </a:r>
          </a:p>
        </p:txBody>
      </p:sp>
      <p:sp>
        <p:nvSpPr>
          <p:cNvPr id="9" name="WordArt 3"/>
          <p:cNvSpPr>
            <a:spLocks noChangeArrowheads="1" noChangeShapeType="1" noTextEdit="1"/>
          </p:cNvSpPr>
          <p:nvPr/>
        </p:nvSpPr>
        <p:spPr bwMode="auto">
          <a:xfrm>
            <a:off x="777973" y="270550"/>
            <a:ext cx="7345363" cy="1284287"/>
          </a:xfrm>
          <a:prstGeom prst="rect">
            <a:avLst/>
          </a:prstGeom>
        </p:spPr>
        <p:txBody>
          <a:bodyPr wrap="none" fromWordArt="1">
            <a:prstTxWarp prst="textTriangle">
              <a:avLst>
                <a:gd name="adj" fmla="val 50815"/>
              </a:avLst>
            </a:prstTxWarp>
            <a:scene3d>
              <a:camera prst="perspectiveRelaxedModerately"/>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RECORDANDO A: </a:t>
            </a:r>
          </a:p>
        </p:txBody>
      </p:sp>
      <p:sp>
        <p:nvSpPr>
          <p:cNvPr id="10" name="WordArt 3"/>
          <p:cNvSpPr>
            <a:spLocks noChangeArrowheads="1" noChangeShapeType="1" noTextEdit="1"/>
          </p:cNvSpPr>
          <p:nvPr/>
        </p:nvSpPr>
        <p:spPr bwMode="auto">
          <a:xfrm>
            <a:off x="851047" y="647683"/>
            <a:ext cx="7345363" cy="1214426"/>
          </a:xfrm>
          <a:prstGeom prst="rect">
            <a:avLst/>
          </a:prstGeom>
        </p:spPr>
        <p:txBody>
          <a:bodyPr wrap="none" fromWordArt="1">
            <a:prstTxWarp prst="textTriangle">
              <a:avLst>
                <a:gd name="adj" fmla="val 41289"/>
              </a:avLst>
            </a:prstTxWarp>
            <a:scene3d>
              <a:camera prst="perspectiveRelaxedModerately"/>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GRACITA MORALES </a:t>
            </a:r>
          </a:p>
        </p:txBody>
      </p:sp>
    </p:spTree>
  </p:cSld>
  <p:clrMapOvr>
    <a:masterClrMapping/>
  </p:clrMapOvr>
  <p:transition spd="slow" advTm="21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ppt_w</p:attrName>
                                        </p:attrNameLst>
                                      </p:cBhvr>
                                      <p:tavLst>
                                        <p:tav tm="0">
                                          <p:val>
                                            <p:fltVal val="0"/>
                                          </p:val>
                                        </p:tav>
                                        <p:tav tm="100000">
                                          <p:val>
                                            <p:strVal val="#ppt_w"/>
                                          </p:val>
                                        </p:tav>
                                      </p:tavLst>
                                    </p:anim>
                                    <p:anim calcmode="lin" valueType="num">
                                      <p:cBhvr>
                                        <p:cTn id="8" dur="2000" fill="hold"/>
                                        <p:tgtEl>
                                          <p:spTgt spid="9"/>
                                        </p:tgtEl>
                                        <p:attrNameLst>
                                          <p:attrName>ppt_h</p:attrName>
                                        </p:attrNameLst>
                                      </p:cBhvr>
                                      <p:tavLst>
                                        <p:tav tm="0">
                                          <p:val>
                                            <p:fltVal val="0"/>
                                          </p:val>
                                        </p:tav>
                                        <p:tav tm="100000">
                                          <p:val>
                                            <p:strVal val="#ppt_h"/>
                                          </p:val>
                                        </p:tav>
                                      </p:tavLst>
                                    </p:anim>
                                  </p:childTnLst>
                                </p:cTn>
                              </p:par>
                            </p:childTnLst>
                          </p:cTn>
                        </p:par>
                        <p:par>
                          <p:cTn id="9" fill="hold">
                            <p:stCondLst>
                              <p:cond delay="2000"/>
                            </p:stCondLst>
                            <p:childTnLst>
                              <p:par>
                                <p:cTn id="10" presetID="23" presetClass="exit" presetSubtype="16" fill="hold" nodeType="afterEffect">
                                  <p:stCondLst>
                                    <p:cond delay="1500"/>
                                  </p:stCondLst>
                                  <p:childTnLst>
                                    <p:anim calcmode="lin" valueType="num">
                                      <p:cBhvr>
                                        <p:cTn id="11" dur="2000"/>
                                        <p:tgtEl>
                                          <p:spTgt spid="9"/>
                                        </p:tgtEl>
                                        <p:attrNameLst>
                                          <p:attrName>ppt_w</p:attrName>
                                        </p:attrNameLst>
                                      </p:cBhvr>
                                      <p:tavLst>
                                        <p:tav tm="0">
                                          <p:val>
                                            <p:strVal val="ppt_w"/>
                                          </p:val>
                                        </p:tav>
                                        <p:tav tm="100000">
                                          <p:val>
                                            <p:strVal val="4*ppt_w"/>
                                          </p:val>
                                        </p:tav>
                                      </p:tavLst>
                                    </p:anim>
                                    <p:anim calcmode="lin" valueType="num">
                                      <p:cBhvr>
                                        <p:cTn id="12" dur="2000"/>
                                        <p:tgtEl>
                                          <p:spTgt spid="9"/>
                                        </p:tgtEl>
                                        <p:attrNameLst>
                                          <p:attrName>ppt_h</p:attrName>
                                        </p:attrNameLst>
                                      </p:cBhvr>
                                      <p:tavLst>
                                        <p:tav tm="0">
                                          <p:val>
                                            <p:strVal val="ppt_h"/>
                                          </p:val>
                                        </p:tav>
                                        <p:tav tm="100000">
                                          <p:val>
                                            <p:strVal val="4*ppt_h"/>
                                          </p:val>
                                        </p:tav>
                                      </p:tavLst>
                                    </p:anim>
                                    <p:set>
                                      <p:cBhvr>
                                        <p:cTn id="13" dur="1" fill="hold">
                                          <p:stCondLst>
                                            <p:cond delay="1999"/>
                                          </p:stCondLst>
                                        </p:cTn>
                                        <p:tgtEl>
                                          <p:spTgt spid="9"/>
                                        </p:tgtEl>
                                        <p:attrNameLst>
                                          <p:attrName>style.visibility</p:attrName>
                                        </p:attrNameLst>
                                      </p:cBhvr>
                                      <p:to>
                                        <p:strVal val="hidden"/>
                                      </p:to>
                                    </p:set>
                                  </p:childTnLst>
                                </p:cTn>
                              </p:par>
                              <p:par>
                                <p:cTn id="14" presetID="52" presetClass="exit" presetSubtype="0" fill="hold" nodeType="withEffect">
                                  <p:stCondLst>
                                    <p:cond delay="1500"/>
                                  </p:stCondLst>
                                  <p:childTnLst>
                                    <p:animScale>
                                      <p:cBhvr>
                                        <p:cTn id="15" dur="2000" accel="50000">
                                          <p:stCondLst>
                                            <p:cond delay="0"/>
                                          </p:stCondLst>
                                        </p:cTn>
                                        <p:tgtEl>
                                          <p:spTgt spid="9"/>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6" dur="2000" accel="50000">
                                          <p:stCondLst>
                                            <p:cond delay="0"/>
                                          </p:stCondLst>
                                        </p:cTn>
                                        <p:tgtEl>
                                          <p:spTgt spid="9"/>
                                        </p:tgtEl>
                                        <p:attrNameLst>
                                          <p:attrName>ppt_x</p:attrName>
                                          <p:attrName>ppt_y</p:attrName>
                                        </p:attrNameLst>
                                      </p:cBhvr>
                                    </p:animMotion>
                                    <p:animEffect transition="out" filter="fade">
                                      <p:cBhvr>
                                        <p:cTn id="17" dur="2000"/>
                                        <p:tgtEl>
                                          <p:spTgt spid="9"/>
                                        </p:tgtEl>
                                      </p:cBhvr>
                                    </p:animEffect>
                                    <p:set>
                                      <p:cBhvr>
                                        <p:cTn id="18" dur="1" fill="hold">
                                          <p:stCondLst>
                                            <p:cond delay="1999"/>
                                          </p:stCondLst>
                                        </p:cTn>
                                        <p:tgtEl>
                                          <p:spTgt spid="9"/>
                                        </p:tgtEl>
                                        <p:attrNameLst>
                                          <p:attrName>style.visibility</p:attrName>
                                        </p:attrNameLst>
                                      </p:cBhvr>
                                      <p:to>
                                        <p:strVal val="hidden"/>
                                      </p:to>
                                    </p:set>
                                  </p:childTnLst>
                                </p:cTn>
                              </p:par>
                            </p:childTnLst>
                          </p:cTn>
                        </p:par>
                        <p:par>
                          <p:cTn id="19" fill="hold">
                            <p:stCondLst>
                              <p:cond delay="5500"/>
                            </p:stCondLst>
                            <p:childTnLst>
                              <p:par>
                                <p:cTn id="20" presetID="23" presetClass="entr" presetSubtype="16"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2000" fill="hold"/>
                                        <p:tgtEl>
                                          <p:spTgt spid="10"/>
                                        </p:tgtEl>
                                        <p:attrNameLst>
                                          <p:attrName>ppt_w</p:attrName>
                                        </p:attrNameLst>
                                      </p:cBhvr>
                                      <p:tavLst>
                                        <p:tav tm="0">
                                          <p:val>
                                            <p:fltVal val="0"/>
                                          </p:val>
                                        </p:tav>
                                        <p:tav tm="100000">
                                          <p:val>
                                            <p:strVal val="#ppt_w"/>
                                          </p:val>
                                        </p:tav>
                                      </p:tavLst>
                                    </p:anim>
                                    <p:anim calcmode="lin" valueType="num">
                                      <p:cBhvr>
                                        <p:cTn id="23" dur="2000" fill="hold"/>
                                        <p:tgtEl>
                                          <p:spTgt spid="10"/>
                                        </p:tgtEl>
                                        <p:attrNameLst>
                                          <p:attrName>ppt_h</p:attrName>
                                        </p:attrNameLst>
                                      </p:cBhvr>
                                      <p:tavLst>
                                        <p:tav tm="0">
                                          <p:val>
                                            <p:fltVal val="0"/>
                                          </p:val>
                                        </p:tav>
                                        <p:tav tm="100000">
                                          <p:val>
                                            <p:strVal val="#ppt_h"/>
                                          </p:val>
                                        </p:tav>
                                      </p:tavLst>
                                    </p:anim>
                                  </p:childTnLst>
                                </p:cTn>
                              </p:par>
                            </p:childTnLst>
                          </p:cTn>
                        </p:par>
                        <p:par>
                          <p:cTn id="24" fill="hold">
                            <p:stCondLst>
                              <p:cond delay="7500"/>
                            </p:stCondLst>
                            <p:childTnLst>
                              <p:par>
                                <p:cTn id="25" presetID="23" presetClass="exit" presetSubtype="16" fill="hold" nodeType="afterEffect">
                                  <p:stCondLst>
                                    <p:cond delay="1500"/>
                                  </p:stCondLst>
                                  <p:childTnLst>
                                    <p:anim calcmode="lin" valueType="num">
                                      <p:cBhvr>
                                        <p:cTn id="26" dur="2000"/>
                                        <p:tgtEl>
                                          <p:spTgt spid="10"/>
                                        </p:tgtEl>
                                        <p:attrNameLst>
                                          <p:attrName>ppt_w</p:attrName>
                                        </p:attrNameLst>
                                      </p:cBhvr>
                                      <p:tavLst>
                                        <p:tav tm="0">
                                          <p:val>
                                            <p:strVal val="ppt_w"/>
                                          </p:val>
                                        </p:tav>
                                        <p:tav tm="100000">
                                          <p:val>
                                            <p:strVal val="4*ppt_w"/>
                                          </p:val>
                                        </p:tav>
                                      </p:tavLst>
                                    </p:anim>
                                    <p:anim calcmode="lin" valueType="num">
                                      <p:cBhvr>
                                        <p:cTn id="27" dur="2000"/>
                                        <p:tgtEl>
                                          <p:spTgt spid="10"/>
                                        </p:tgtEl>
                                        <p:attrNameLst>
                                          <p:attrName>ppt_h</p:attrName>
                                        </p:attrNameLst>
                                      </p:cBhvr>
                                      <p:tavLst>
                                        <p:tav tm="0">
                                          <p:val>
                                            <p:strVal val="ppt_h"/>
                                          </p:val>
                                        </p:tav>
                                        <p:tav tm="100000">
                                          <p:val>
                                            <p:strVal val="4*ppt_h"/>
                                          </p:val>
                                        </p:tav>
                                      </p:tavLst>
                                    </p:anim>
                                    <p:set>
                                      <p:cBhvr>
                                        <p:cTn id="28" dur="1" fill="hold">
                                          <p:stCondLst>
                                            <p:cond delay="1999"/>
                                          </p:stCondLst>
                                        </p:cTn>
                                        <p:tgtEl>
                                          <p:spTgt spid="10"/>
                                        </p:tgtEl>
                                        <p:attrNameLst>
                                          <p:attrName>style.visibility</p:attrName>
                                        </p:attrNameLst>
                                      </p:cBhvr>
                                      <p:to>
                                        <p:strVal val="hidden"/>
                                      </p:to>
                                    </p:set>
                                  </p:childTnLst>
                                </p:cTn>
                              </p:par>
                              <p:par>
                                <p:cTn id="29" presetID="52" presetClass="exit" presetSubtype="0" fill="hold" nodeType="withEffect">
                                  <p:stCondLst>
                                    <p:cond delay="1500"/>
                                  </p:stCondLst>
                                  <p:childTnLst>
                                    <p:animScale>
                                      <p:cBhvr>
                                        <p:cTn id="30" dur="2000" accel="50000">
                                          <p:stCondLst>
                                            <p:cond delay="0"/>
                                          </p:stCondLst>
                                        </p:cTn>
                                        <p:tgtEl>
                                          <p:spTgt spid="10"/>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31" dur="2000" accel="50000">
                                          <p:stCondLst>
                                            <p:cond delay="0"/>
                                          </p:stCondLst>
                                        </p:cTn>
                                        <p:tgtEl>
                                          <p:spTgt spid="10"/>
                                        </p:tgtEl>
                                        <p:attrNameLst>
                                          <p:attrName>ppt_x</p:attrName>
                                          <p:attrName>ppt_y</p:attrName>
                                        </p:attrNameLst>
                                      </p:cBhvr>
                                    </p:animMotion>
                                    <p:animEffect transition="out" filter="fade">
                                      <p:cBhvr>
                                        <p:cTn id="32" dur="2000"/>
                                        <p:tgtEl>
                                          <p:spTgt spid="10"/>
                                        </p:tgtEl>
                                      </p:cBhvr>
                                    </p:animEffect>
                                    <p:set>
                                      <p:cBhvr>
                                        <p:cTn id="33" dur="1" fill="hold">
                                          <p:stCondLst>
                                            <p:cond delay="1999"/>
                                          </p:stCondLst>
                                        </p:cTn>
                                        <p:tgtEl>
                                          <p:spTgt spid="10"/>
                                        </p:tgtEl>
                                        <p:attrNameLst>
                                          <p:attrName>style.visibility</p:attrName>
                                        </p:attrNameLst>
                                      </p:cBhvr>
                                      <p:to>
                                        <p:strVal val="hidden"/>
                                      </p:to>
                                    </p:set>
                                  </p:childTnLst>
                                </p:cTn>
                              </p:par>
                            </p:childTnLst>
                          </p:cTn>
                        </p:par>
                        <p:par>
                          <p:cTn id="34" fill="hold">
                            <p:stCondLst>
                              <p:cond delay="11000"/>
                            </p:stCondLst>
                            <p:childTnLst>
                              <p:par>
                                <p:cTn id="35" presetID="55" presetClass="entr" presetSubtype="0" fill="hold" nodeType="afterEffect">
                                  <p:stCondLst>
                                    <p:cond delay="0"/>
                                  </p:stCondLst>
                                  <p:childTnLst>
                                    <p:set>
                                      <p:cBhvr>
                                        <p:cTn id="36" dur="1" fill="hold">
                                          <p:stCondLst>
                                            <p:cond delay="0"/>
                                          </p:stCondLst>
                                        </p:cTn>
                                        <p:tgtEl>
                                          <p:spTgt spid="87044"/>
                                        </p:tgtEl>
                                        <p:attrNameLst>
                                          <p:attrName>style.visibility</p:attrName>
                                        </p:attrNameLst>
                                      </p:cBhvr>
                                      <p:to>
                                        <p:strVal val="visible"/>
                                      </p:to>
                                    </p:set>
                                    <p:anim calcmode="lin" valueType="num">
                                      <p:cBhvr>
                                        <p:cTn id="37" dur="2000" fill="hold"/>
                                        <p:tgtEl>
                                          <p:spTgt spid="87044"/>
                                        </p:tgtEl>
                                        <p:attrNameLst>
                                          <p:attrName>ppt_w</p:attrName>
                                        </p:attrNameLst>
                                      </p:cBhvr>
                                      <p:tavLst>
                                        <p:tav tm="0">
                                          <p:val>
                                            <p:strVal val="#ppt_w*0.70"/>
                                          </p:val>
                                        </p:tav>
                                        <p:tav tm="100000">
                                          <p:val>
                                            <p:strVal val="#ppt_w"/>
                                          </p:val>
                                        </p:tav>
                                      </p:tavLst>
                                    </p:anim>
                                    <p:anim calcmode="lin" valueType="num">
                                      <p:cBhvr>
                                        <p:cTn id="38" dur="2000" fill="hold"/>
                                        <p:tgtEl>
                                          <p:spTgt spid="87044"/>
                                        </p:tgtEl>
                                        <p:attrNameLst>
                                          <p:attrName>ppt_h</p:attrName>
                                        </p:attrNameLst>
                                      </p:cBhvr>
                                      <p:tavLst>
                                        <p:tav tm="0">
                                          <p:val>
                                            <p:strVal val="#ppt_h"/>
                                          </p:val>
                                        </p:tav>
                                        <p:tav tm="100000">
                                          <p:val>
                                            <p:strVal val="#ppt_h"/>
                                          </p:val>
                                        </p:tav>
                                      </p:tavLst>
                                    </p:anim>
                                    <p:animEffect transition="in" filter="fade">
                                      <p:cBhvr>
                                        <p:cTn id="39" dur="2000"/>
                                        <p:tgtEl>
                                          <p:spTgt spid="87044"/>
                                        </p:tgtEl>
                                      </p:cBhvr>
                                    </p:animEffect>
                                  </p:childTnLst>
                                </p:cTn>
                              </p:par>
                            </p:childTnLst>
                          </p:cTn>
                        </p:par>
                        <p:par>
                          <p:cTn id="40" fill="hold">
                            <p:stCondLst>
                              <p:cond delay="13000"/>
                            </p:stCondLst>
                            <p:childTnLst>
                              <p:par>
                                <p:cTn id="41" presetID="42" presetClass="entr" presetSubtype="0" fill="hold" nodeType="afterEffect">
                                  <p:stCondLst>
                                    <p:cond delay="0"/>
                                  </p:stCondLst>
                                  <p:childTnLst>
                                    <p:set>
                                      <p:cBhvr>
                                        <p:cTn id="42" dur="1" fill="hold">
                                          <p:stCondLst>
                                            <p:cond delay="0"/>
                                          </p:stCondLst>
                                        </p:cTn>
                                        <p:tgtEl>
                                          <p:spTgt spid="87045"/>
                                        </p:tgtEl>
                                        <p:attrNameLst>
                                          <p:attrName>style.visibility</p:attrName>
                                        </p:attrNameLst>
                                      </p:cBhvr>
                                      <p:to>
                                        <p:strVal val="visible"/>
                                      </p:to>
                                    </p:set>
                                    <p:animEffect transition="in" filter="fade">
                                      <p:cBhvr>
                                        <p:cTn id="43" dur="2000"/>
                                        <p:tgtEl>
                                          <p:spTgt spid="87045"/>
                                        </p:tgtEl>
                                      </p:cBhvr>
                                    </p:animEffect>
                                    <p:anim calcmode="lin" valueType="num">
                                      <p:cBhvr>
                                        <p:cTn id="44" dur="2000" fill="hold"/>
                                        <p:tgtEl>
                                          <p:spTgt spid="87045"/>
                                        </p:tgtEl>
                                        <p:attrNameLst>
                                          <p:attrName>ppt_x</p:attrName>
                                        </p:attrNameLst>
                                      </p:cBhvr>
                                      <p:tavLst>
                                        <p:tav tm="0">
                                          <p:val>
                                            <p:strVal val="#ppt_x"/>
                                          </p:val>
                                        </p:tav>
                                        <p:tav tm="100000">
                                          <p:val>
                                            <p:strVal val="#ppt_x"/>
                                          </p:val>
                                        </p:tav>
                                      </p:tavLst>
                                    </p:anim>
                                    <p:anim calcmode="lin" valueType="num">
                                      <p:cBhvr>
                                        <p:cTn id="45" dur="2000" fill="hold"/>
                                        <p:tgtEl>
                                          <p:spTgt spid="87045"/>
                                        </p:tgtEl>
                                        <p:attrNameLst>
                                          <p:attrName>ppt_y</p:attrName>
                                        </p:attrNameLst>
                                      </p:cBhvr>
                                      <p:tavLst>
                                        <p:tav tm="0">
                                          <p:val>
                                            <p:strVal val="#ppt_y+.1"/>
                                          </p:val>
                                        </p:tav>
                                        <p:tav tm="100000">
                                          <p:val>
                                            <p:strVal val="#ppt_y"/>
                                          </p:val>
                                        </p:tav>
                                      </p:tavLst>
                                    </p:anim>
                                  </p:childTnLst>
                                </p:cTn>
                              </p:par>
                            </p:childTnLst>
                          </p:cTn>
                        </p:par>
                        <p:par>
                          <p:cTn id="46" fill="hold">
                            <p:stCondLst>
                              <p:cond delay="15000"/>
                            </p:stCondLst>
                            <p:childTnLst>
                              <p:par>
                                <p:cTn id="47" presetID="34" presetClass="entr" presetSubtype="0" fill="hold" nodeType="afterEffect">
                                  <p:stCondLst>
                                    <p:cond delay="0"/>
                                  </p:stCondLst>
                                  <p:childTnLst>
                                    <p:set>
                                      <p:cBhvr>
                                        <p:cTn id="48" dur="1" fill="hold">
                                          <p:stCondLst>
                                            <p:cond delay="0"/>
                                          </p:stCondLst>
                                        </p:cTn>
                                        <p:tgtEl>
                                          <p:spTgt spid="87046"/>
                                        </p:tgtEl>
                                        <p:attrNameLst>
                                          <p:attrName>style.visibility</p:attrName>
                                        </p:attrNameLst>
                                      </p:cBhvr>
                                      <p:to>
                                        <p:strVal val="visible"/>
                                      </p:to>
                                    </p:set>
                                    <p:anim from="(-#ppt_w/2)" to="(#ppt_x)" calcmode="lin" valueType="num">
                                      <p:cBhvr>
                                        <p:cTn id="49" dur="1200" fill="hold">
                                          <p:stCondLst>
                                            <p:cond delay="0"/>
                                          </p:stCondLst>
                                        </p:cTn>
                                        <p:tgtEl>
                                          <p:spTgt spid="87046"/>
                                        </p:tgtEl>
                                        <p:attrNameLst>
                                          <p:attrName>ppt_x</p:attrName>
                                        </p:attrNameLst>
                                      </p:cBhvr>
                                    </p:anim>
                                    <p:anim from="0" to="-1.0" calcmode="lin" valueType="num">
                                      <p:cBhvr>
                                        <p:cTn id="50" dur="400" decel="50000" autoRev="1" fill="hold">
                                          <p:stCondLst>
                                            <p:cond delay="1200"/>
                                          </p:stCondLst>
                                        </p:cTn>
                                        <p:tgtEl>
                                          <p:spTgt spid="87046"/>
                                        </p:tgtEl>
                                        <p:attrNameLst>
                                          <p:attrName>xshear</p:attrName>
                                        </p:attrNameLst>
                                      </p:cBhvr>
                                    </p:anim>
                                    <p:animScale>
                                      <p:cBhvr>
                                        <p:cTn id="51" dur="400" decel="100000" autoRev="1" fill="hold">
                                          <p:stCondLst>
                                            <p:cond delay="1200"/>
                                          </p:stCondLst>
                                        </p:cTn>
                                        <p:tgtEl>
                                          <p:spTgt spid="87046"/>
                                        </p:tgtEl>
                                      </p:cBhvr>
                                      <p:from x="100000" y="100000"/>
                                      <p:to x="80000" y="100000"/>
                                    </p:animScale>
                                    <p:anim by="(#ppt_h/3+#ppt_w*0.1)" calcmode="lin" valueType="num">
                                      <p:cBhvr additive="sum">
                                        <p:cTn id="52" dur="400" decel="100000" autoRev="1" fill="hold">
                                          <p:stCondLst>
                                            <p:cond delay="1200"/>
                                          </p:stCondLst>
                                        </p:cTn>
                                        <p:tgtEl>
                                          <p:spTgt spid="87046"/>
                                        </p:tgtEl>
                                        <p:attrNameLst>
                                          <p:attrName>ppt_x</p:attrName>
                                        </p:attrNameLst>
                                      </p:cBhvr>
                                    </p:anim>
                                  </p:childTnLst>
                                </p:cTn>
                              </p:par>
                            </p:childTnLst>
                          </p:cTn>
                        </p:par>
                        <p:par>
                          <p:cTn id="53" fill="hold">
                            <p:stCondLst>
                              <p:cond delay="17000"/>
                            </p:stCondLst>
                            <p:childTnLst>
                              <p:par>
                                <p:cTn id="54" presetID="23" presetClass="entr" presetSubtype="16" repeatCount="3000" fill="hold" nodeType="afterEffect">
                                  <p:stCondLst>
                                    <p:cond delay="0"/>
                                  </p:stCondLst>
                                  <p:childTnLst>
                                    <p:set>
                                      <p:cBhvr>
                                        <p:cTn id="55" dur="1" fill="hold">
                                          <p:stCondLst>
                                            <p:cond delay="0"/>
                                          </p:stCondLst>
                                        </p:cTn>
                                        <p:tgtEl>
                                          <p:spTgt spid="87047"/>
                                        </p:tgtEl>
                                        <p:attrNameLst>
                                          <p:attrName>style.visibility</p:attrName>
                                        </p:attrNameLst>
                                      </p:cBhvr>
                                      <p:to>
                                        <p:strVal val="visible"/>
                                      </p:to>
                                    </p:set>
                                    <p:anim calcmode="lin" valueType="num">
                                      <p:cBhvr>
                                        <p:cTn id="56" dur="1000" fill="hold"/>
                                        <p:tgtEl>
                                          <p:spTgt spid="87047"/>
                                        </p:tgtEl>
                                        <p:attrNameLst>
                                          <p:attrName>ppt_w</p:attrName>
                                        </p:attrNameLst>
                                      </p:cBhvr>
                                      <p:tavLst>
                                        <p:tav tm="0">
                                          <p:val>
                                            <p:fltVal val="0"/>
                                          </p:val>
                                        </p:tav>
                                        <p:tav tm="100000">
                                          <p:val>
                                            <p:strVal val="#ppt_w"/>
                                          </p:val>
                                        </p:tav>
                                      </p:tavLst>
                                    </p:anim>
                                    <p:anim calcmode="lin" valueType="num">
                                      <p:cBhvr>
                                        <p:cTn id="57" dur="1000" fill="hold"/>
                                        <p:tgtEl>
                                          <p:spTgt spid="8704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1 Imagen" descr="28 gracita-morales4.jpg"/>
          <p:cNvPicPr>
            <a:picLocks noChangeAspect="1"/>
          </p:cNvPicPr>
          <p:nvPr/>
        </p:nvPicPr>
        <p:blipFill>
          <a:blip r:embed="rId3" cstate="print"/>
          <a:srcRect/>
          <a:stretch>
            <a:fillRect/>
          </a:stretch>
        </p:blipFill>
        <p:spPr bwMode="auto">
          <a:xfrm>
            <a:off x="0" y="0"/>
            <a:ext cx="9144000" cy="6457950"/>
          </a:xfrm>
          <a:prstGeom prst="rect">
            <a:avLst/>
          </a:prstGeom>
          <a:noFill/>
          <a:ln w="9525">
            <a:noFill/>
            <a:miter lim="800000"/>
            <a:headEnd/>
            <a:tailEnd/>
          </a:ln>
        </p:spPr>
      </p:pic>
      <p:sp>
        <p:nvSpPr>
          <p:cNvPr id="3" name="2 Rectángulo"/>
          <p:cNvSpPr/>
          <p:nvPr/>
        </p:nvSpPr>
        <p:spPr>
          <a:xfrm>
            <a:off x="0" y="0"/>
            <a:ext cx="9144000" cy="6457950"/>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sp>
        <p:nvSpPr>
          <p:cNvPr id="4" name="3 Rectángulo"/>
          <p:cNvSpPr/>
          <p:nvPr/>
        </p:nvSpPr>
        <p:spPr>
          <a:xfrm>
            <a:off x="1691680" y="0"/>
            <a:ext cx="5378396" cy="923330"/>
          </a:xfrm>
          <a:prstGeom prst="rect">
            <a:avLst/>
          </a:prstGeom>
          <a:noFill/>
        </p:spPr>
        <p:txBody>
          <a:bodyPr wrap="none">
            <a:prstTxWarp prst="textDeflateTop">
              <a:avLst>
                <a:gd name="adj" fmla="val 34870"/>
              </a:avLst>
            </a:prstTxWarp>
            <a:spAutoFit/>
            <a:scene3d>
              <a:camera prst="perspectiveRelaxedModerately"/>
              <a:lightRig rig="threePt" dir="t"/>
            </a:scene3d>
            <a:sp3d extrusionH="57150">
              <a:bevelT w="38100" h="38100" prst="angle"/>
            </a:sp3d>
          </a:bodyPr>
          <a:lstStyle/>
          <a:p>
            <a:pPr algn="ctr">
              <a:defRPr/>
            </a:pPr>
            <a:r>
              <a:rPr lang="es-ES" sz="54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 </a:t>
            </a:r>
            <a:r>
              <a:rPr lang="es-ES" sz="54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reflection blurRad="6350" stA="60000" endA="900" endPos="58000" dir="5400000" sy="-100000" algn="bl" rotWithShape="0"/>
                </a:effectLst>
              </a:rPr>
              <a:t>Gracita Morales </a:t>
            </a:r>
          </a:p>
        </p:txBody>
      </p:sp>
      <p:sp>
        <p:nvSpPr>
          <p:cNvPr id="5" name="4 CuadroTexto"/>
          <p:cNvSpPr txBox="1"/>
          <p:nvPr/>
        </p:nvSpPr>
        <p:spPr>
          <a:xfrm>
            <a:off x="323528" y="1561356"/>
            <a:ext cx="8496300" cy="4093428"/>
          </a:xfrm>
          <a:prstGeom prst="rect">
            <a:avLst/>
          </a:prstGeom>
          <a:noFill/>
        </p:spPr>
        <p:txBody>
          <a:bodyPr>
            <a:spAutoFit/>
          </a:bodyPr>
          <a:lstStyle/>
          <a:p>
            <a:pPr>
              <a:defRPr/>
            </a:pPr>
            <a:r>
              <a:rPr lang="es-ES" sz="2000" i="1" dirty="0">
                <a:effectLst>
                  <a:glow rad="101600">
                    <a:srgbClr val="C00000">
                      <a:alpha val="60000"/>
                    </a:srgbClr>
                  </a:glow>
                  <a:outerShdw blurRad="38100" dist="38100" dir="2700000" algn="tl">
                    <a:srgbClr val="000000">
                      <a:alpha val="43137"/>
                    </a:srgbClr>
                  </a:outerShdw>
                </a:effectLst>
                <a:latin typeface="Lucida Bright" pitchFamily="18" charset="0"/>
              </a:rPr>
              <a:t>GRACITA MORALES (1928-1995). De nombre completo María Gracia Morales Carvajal, nació el 11 de noviembre del año 1928 en la ciudad de Madrid (España), hija menor de un abogado y empresario teatral. </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En </a:t>
            </a:r>
            <a:r>
              <a:rPr lang="es-ES" sz="2000" i="1" dirty="0">
                <a:effectLst>
                  <a:glow rad="101600">
                    <a:srgbClr val="C00000">
                      <a:alpha val="60000"/>
                    </a:srgbClr>
                  </a:glow>
                  <a:outerShdw blurRad="38100" dist="38100" dir="2700000" algn="tl">
                    <a:srgbClr val="000000">
                      <a:alpha val="43137"/>
                    </a:srgbClr>
                  </a:outerShdw>
                </a:effectLst>
                <a:latin typeface="Lucida Bright" pitchFamily="18" charset="0"/>
              </a:rPr>
              <a:t>principio, </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Gracita </a:t>
            </a:r>
            <a:r>
              <a:rPr lang="es-ES" sz="2000" i="1" dirty="0">
                <a:effectLst>
                  <a:glow rad="101600">
                    <a:srgbClr val="C00000">
                      <a:alpha val="60000"/>
                    </a:srgbClr>
                  </a:glow>
                  <a:outerShdw blurRad="38100" dist="38100" dir="2700000" algn="tl">
                    <a:srgbClr val="000000">
                      <a:alpha val="43137"/>
                    </a:srgbClr>
                  </a:outerShdw>
                </a:effectLst>
                <a:latin typeface="Lucida Bright" pitchFamily="18" charset="0"/>
              </a:rPr>
              <a:t>que estudió Danza, tenía como objetivo convertirse </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en bailarina </a:t>
            </a:r>
            <a:r>
              <a:rPr lang="es-ES" sz="2000" i="1" dirty="0">
                <a:effectLst>
                  <a:glow rad="101600">
                    <a:srgbClr val="C00000">
                      <a:alpha val="60000"/>
                    </a:srgbClr>
                  </a:glow>
                  <a:outerShdw blurRad="38100" dist="38100" dir="2700000" algn="tl">
                    <a:srgbClr val="000000">
                      <a:alpha val="43137"/>
                    </a:srgbClr>
                  </a:outerShdw>
                </a:effectLst>
                <a:latin typeface="Lucida Bright" pitchFamily="18" charset="0"/>
              </a:rPr>
              <a:t>pero terminó abandonando esa idea para dedicarse a la interpretación. En los años 40 comenzó a representar teatro, debutando con la compañía de Luis Peña</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p>
          <a:p>
            <a:pPr>
              <a:defRPr/>
            </a:pP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a:p>
            <a:pPr>
              <a:defRPr/>
            </a:pPr>
            <a:r>
              <a:rPr lang="es-ES" sz="2000" i="1" dirty="0">
                <a:effectLst>
                  <a:glow rad="101600">
                    <a:srgbClr val="C00000">
                      <a:alpha val="60000"/>
                    </a:srgbClr>
                  </a:glow>
                  <a:outerShdw blurRad="38100" dist="38100" dir="2700000" algn="tl">
                    <a:srgbClr val="000000">
                      <a:alpha val="43137"/>
                    </a:srgbClr>
                  </a:outerShdw>
                </a:effectLst>
                <a:latin typeface="Lucida Bright" pitchFamily="18" charset="0"/>
              </a:rPr>
              <a:t>Empezó su decadencia artística en los 70. Participó en casi un centenar de obras, pero es especialmente recordada por sus interpretaciones en los filmes Atraco a las tres, Sor Citroën, Los Palomos, La ciudad no es para mí, Operación Cabaretera o          ¡Cómo está el servicio</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p:transition spd="slow" advTm="65000">
    <p:split orient="vert"/>
    <p:sndAc>
      <p:stSnd>
        <p:snd r:embed="rId2" name="La Vedette (Gracita Moral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2000"/>
                            </p:stCondLst>
                            <p:childTnLst>
                              <p:par>
                                <p:cTn id="10" presetID="40" presetClass="entr" presetSubtype="0" fill="hold" grpId="0" nodeType="afterEffect">
                                  <p:stCondLst>
                                    <p:cond delay="0"/>
                                  </p:stCondLst>
                                  <p:iterate type="lt">
                                    <p:tmPct val="10000"/>
                                  </p:iterate>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1"/>
                                          </p:val>
                                        </p:tav>
                                        <p:tav tm="100000">
                                          <p:val>
                                            <p:strVal val="#ppt_x"/>
                                          </p:val>
                                        </p:tav>
                                      </p:tavLst>
                                    </p:anim>
                                    <p:anim calcmode="lin" valueType="num">
                                      <p:cBhvr>
                                        <p:cTn id="1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jpeg"/>
          <p:cNvPicPr>
            <a:picLocks noChangeAspect="1"/>
          </p:cNvPicPr>
          <p:nvPr/>
        </p:nvPicPr>
        <p:blipFill>
          <a:blip r:embed="rId3" cstate="print"/>
          <a:srcRect/>
          <a:stretch>
            <a:fillRect/>
          </a:stretch>
        </p:blipFill>
        <p:spPr bwMode="auto">
          <a:xfrm>
            <a:off x="2339975" y="0"/>
            <a:ext cx="4392613"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1).jpeg"/>
          <p:cNvPicPr>
            <a:picLocks noChangeAspect="1"/>
          </p:cNvPicPr>
          <p:nvPr/>
        </p:nvPicPr>
        <p:blipFill>
          <a:blip r:embed="rId3" cstate="print"/>
          <a:srcRect/>
          <a:stretch>
            <a:fillRect/>
          </a:stretch>
        </p:blipFill>
        <p:spPr bwMode="auto">
          <a:xfrm>
            <a:off x="2339975" y="0"/>
            <a:ext cx="4392613"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3" name="12 Rectángulo"/>
          <p:cNvSpPr/>
          <p:nvPr/>
        </p:nvSpPr>
        <p:spPr>
          <a:xfrm>
            <a:off x="6732588" y="0"/>
            <a:ext cx="2411412" cy="5715000"/>
          </a:xfrm>
          <a:prstGeom prst="rect">
            <a:avLst/>
          </a:prstGeom>
          <a:blipFill>
            <a:blip r:embed="rId4"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4" name="13 Rectángulo"/>
          <p:cNvSpPr/>
          <p:nvPr/>
        </p:nvSpPr>
        <p:spPr>
          <a:xfrm>
            <a:off x="0" y="0"/>
            <a:ext cx="2339975" cy="5715000"/>
          </a:xfrm>
          <a:prstGeom prst="rect">
            <a:avLst/>
          </a:prstGeom>
          <a:blipFill>
            <a:blip r:embed="rId4"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6" name="5 CuadroTexto"/>
          <p:cNvSpPr txBox="1"/>
          <p:nvPr/>
        </p:nvSpPr>
        <p:spPr>
          <a:xfrm>
            <a:off x="539750" y="4657725"/>
            <a:ext cx="7920038"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Decidida su vocación, Gracita Morales tuvo sus inicios en la profesión en el teatro, que fue su mejor escuela. Con solo 20 años, debutó como meritoria en la compañía de Luis Peña y </a:t>
            </a:r>
            <a:r>
              <a:rPr lang="es-ES" dirty="0" err="1">
                <a:effectLst>
                  <a:glow rad="101600">
                    <a:schemeClr val="accent2">
                      <a:satMod val="175000"/>
                      <a:alpha val="40000"/>
                    </a:schemeClr>
                  </a:glow>
                  <a:outerShdw blurRad="38100" dist="38100" dir="2700000" algn="tl">
                    <a:srgbClr val="000000">
                      <a:alpha val="43137"/>
                    </a:srgbClr>
                  </a:outerShdw>
                </a:effectLst>
              </a:rPr>
              <a:t>Josita</a:t>
            </a:r>
            <a:r>
              <a:rPr lang="es-ES" dirty="0">
                <a:effectLst>
                  <a:glow rad="101600">
                    <a:schemeClr val="accent2">
                      <a:satMod val="175000"/>
                      <a:alpha val="40000"/>
                    </a:schemeClr>
                  </a:glow>
                  <a:outerShdw blurRad="38100" dist="38100" dir="2700000" algn="tl">
                    <a:srgbClr val="000000">
                      <a:alpha val="43137"/>
                    </a:srgbClr>
                  </a:outerShdw>
                </a:effectLst>
              </a:rPr>
              <a:t> Hernán. </a:t>
            </a:r>
          </a:p>
        </p:txBody>
      </p:sp>
    </p:spTree>
  </p:cSld>
  <p:clrMapOvr>
    <a:masterClrMapping/>
  </p:clrMapOvr>
  <mc:AlternateContent xmlns:mc="http://schemas.openxmlformats.org/markup-compatibility/2006" xmlns:p14="http://schemas.microsoft.com/office/powerpoint/2010/main">
    <mc:Choice Requires="p14">
      <p:transition spd="slow" p14:dur="3000" advTm="25000">
        <p14:vortex dir="r"/>
        <p:sndAc>
          <p:stSnd loop="1">
            <p:snd r:embed="rId2" name="Variadas.wav"/>
          </p:stSnd>
        </p:sndAc>
      </p:transition>
    </mc:Choice>
    <mc:Fallback xmlns="">
      <p:transition spd="slow" advTm="25000">
        <p:fade/>
        <p:sndAc>
          <p:stSnd loop="1">
            <p:snd r:embed="rId5"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strVal val="ppt_h"/>
                                          </p:val>
                                        </p:tav>
                                      </p:tavLst>
                                    </p:anim>
                                    <p:set>
                                      <p:cBhvr>
                                        <p:cTn id="8" dur="1" fill="hold">
                                          <p:stCondLst>
                                            <p:cond delay="3999"/>
                                          </p:stCondLst>
                                        </p:cTn>
                                        <p:tgtEl>
                                          <p:spTgt spid="5"/>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4000"/>
                                        <p:tgtEl>
                                          <p:spTgt spid="4"/>
                                        </p:tgtEl>
                                      </p:cBhvr>
                                    </p:animEffect>
                                  </p:childTnLst>
                                </p:cTn>
                              </p:par>
                              <p:par>
                                <p:cTn id="19" presetID="8" presetClass="entr" presetSubtype="32"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diamond(out)">
                                      <p:cBhvr>
                                        <p:cTn id="21" dur="4000"/>
                                        <p:tgtEl>
                                          <p:spTgt spid="13"/>
                                        </p:tgtEl>
                                      </p:cBhvr>
                                    </p:animEffect>
                                  </p:childTnLst>
                                </p:cTn>
                              </p:par>
                              <p:par>
                                <p:cTn id="22" presetID="23" presetClass="entr" presetSubtype="272" fill="hold" grpId="1" nodeType="with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p:cTn id="24" dur="4000" fill="hold"/>
                                        <p:tgtEl>
                                          <p:spTgt spid="13"/>
                                        </p:tgtEl>
                                        <p:attrNameLst>
                                          <p:attrName>ppt_w</p:attrName>
                                        </p:attrNameLst>
                                      </p:cBhvr>
                                      <p:tavLst>
                                        <p:tav tm="0">
                                          <p:val>
                                            <p:strVal val="2/3*#ppt_w"/>
                                          </p:val>
                                        </p:tav>
                                        <p:tav tm="100000">
                                          <p:val>
                                            <p:strVal val="#ppt_w"/>
                                          </p:val>
                                        </p:tav>
                                      </p:tavLst>
                                    </p:anim>
                                    <p:anim calcmode="lin" valueType="num">
                                      <p:cBhvr>
                                        <p:cTn id="25" dur="4000" fill="hold"/>
                                        <p:tgtEl>
                                          <p:spTgt spid="13"/>
                                        </p:tgtEl>
                                        <p:attrNameLst>
                                          <p:attrName>ppt_h</p:attrName>
                                        </p:attrNameLst>
                                      </p:cBhvr>
                                      <p:tavLst>
                                        <p:tav tm="0">
                                          <p:val>
                                            <p:strVal val="2/3*#ppt_h"/>
                                          </p:val>
                                        </p:tav>
                                        <p:tav tm="100000">
                                          <p:val>
                                            <p:strVal val="#ppt_h"/>
                                          </p:val>
                                        </p:tav>
                                      </p:tavLst>
                                    </p:anim>
                                  </p:childTnLst>
                                </p:cTn>
                              </p:par>
                              <p:par>
                                <p:cTn id="26" presetID="8" presetClass="entr" presetSubtype="32" fill="hold" grpId="0"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diamond(out)">
                                      <p:cBhvr>
                                        <p:cTn id="28" dur="4000"/>
                                        <p:tgtEl>
                                          <p:spTgt spid="14"/>
                                        </p:tgtEl>
                                      </p:cBhvr>
                                    </p:animEffect>
                                  </p:childTnLst>
                                </p:cTn>
                              </p:par>
                              <p:par>
                                <p:cTn id="29" presetID="23" presetClass="entr" presetSubtype="272" fill="hold" grpId="1"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4000" fill="hold"/>
                                        <p:tgtEl>
                                          <p:spTgt spid="14"/>
                                        </p:tgtEl>
                                        <p:attrNameLst>
                                          <p:attrName>ppt_w</p:attrName>
                                        </p:attrNameLst>
                                      </p:cBhvr>
                                      <p:tavLst>
                                        <p:tav tm="0">
                                          <p:val>
                                            <p:strVal val="2/3*#ppt_w"/>
                                          </p:val>
                                        </p:tav>
                                        <p:tav tm="100000">
                                          <p:val>
                                            <p:strVal val="#ppt_w"/>
                                          </p:val>
                                        </p:tav>
                                      </p:tavLst>
                                    </p:anim>
                                    <p:anim calcmode="lin" valueType="num">
                                      <p:cBhvr>
                                        <p:cTn id="32" dur="4000" fill="hold"/>
                                        <p:tgtEl>
                                          <p:spTgt spid="14"/>
                                        </p:tgtEl>
                                        <p:attrNameLst>
                                          <p:attrName>ppt_h</p:attrName>
                                        </p:attrNameLst>
                                      </p:cBhvr>
                                      <p:tavLst>
                                        <p:tav tm="0">
                                          <p:val>
                                            <p:strVal val="2/3*#ppt_h"/>
                                          </p:val>
                                        </p:tav>
                                        <p:tav tm="100000">
                                          <p:val>
                                            <p:strVal val="#ppt_h"/>
                                          </p:val>
                                        </p:tav>
                                      </p:tavLst>
                                    </p:anim>
                                  </p:childTnLst>
                                </p:cTn>
                              </p:par>
                            </p:childTnLst>
                          </p:cTn>
                        </p:par>
                        <p:par>
                          <p:cTn id="33" fill="hold">
                            <p:stCondLst>
                              <p:cond delay="4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1"/>
                                          </p:val>
                                        </p:tav>
                                        <p:tav tm="100000">
                                          <p:val>
                                            <p:strVal val="#ppt_x"/>
                                          </p:val>
                                        </p:tav>
                                      </p:tavLst>
                                    </p:anim>
                                    <p:anim calcmode="lin" valueType="num">
                                      <p:cBhvr>
                                        <p:cTn id="3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4" grpId="0" animBg="1"/>
      <p:bldP spid="14" grpId="1" animBg="1"/>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ook.com.ua-63163.jpg"/>
          <p:cNvPicPr>
            <a:picLocks noChangeAspect="1"/>
          </p:cNvPicPr>
          <p:nvPr/>
        </p:nvPicPr>
        <p:blipFill>
          <a:blip r:embed="rId2" cstate="print"/>
          <a:srcRect/>
          <a:stretch>
            <a:fillRect/>
          </a:stretch>
        </p:blipFill>
        <p:spPr bwMode="auto">
          <a:xfrm>
            <a:off x="2555875" y="7938"/>
            <a:ext cx="4032250" cy="5707062"/>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pic>
        <p:nvPicPr>
          <p:cNvPr id="6" name="5 Imagen" descr="look.com.ua-63163.jpg"/>
          <p:cNvPicPr>
            <a:picLocks noChangeAspect="1"/>
          </p:cNvPicPr>
          <p:nvPr/>
        </p:nvPicPr>
        <p:blipFill>
          <a:blip r:embed="rId2" cstate="print"/>
          <a:srcRect/>
          <a:stretch>
            <a:fillRect/>
          </a:stretch>
        </p:blipFill>
        <p:spPr bwMode="auto">
          <a:xfrm>
            <a:off x="2555875" y="0"/>
            <a:ext cx="4032250" cy="5715000"/>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555875" cy="5715000"/>
          </a:xfrm>
          <a:prstGeom prst="rect">
            <a:avLst/>
          </a:prstGeom>
          <a:blipFill>
            <a:blip r:embed="rId3" cstate="print"/>
            <a:stretch>
              <a:fillRect/>
            </a:stretch>
          </a:blip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6588125" y="0"/>
            <a:ext cx="2555875" cy="5715000"/>
          </a:xfrm>
          <a:prstGeom prst="rect">
            <a:avLst/>
          </a:prstGeom>
          <a:blipFill>
            <a:blip r:embed="rId3" cstate="print"/>
            <a:stretch>
              <a:fillRect/>
            </a:stretch>
          </a:blip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323850" y="5068888"/>
            <a:ext cx="8496300"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Posteriormente, trabajó con Catalina Bárcena. El teatro fue su primer hogar y, posteriormente, su refugio cuando empezó a trabajar menos en cine.</a:t>
            </a:r>
          </a:p>
        </p:txBody>
      </p:sp>
    </p:spTree>
  </p:cSld>
  <p:clrMapOvr>
    <a:masterClrMapping/>
  </p:clrMapOvr>
  <mc:AlternateContent xmlns:mc="http://schemas.openxmlformats.org/markup-compatibility/2006" xmlns:p14="http://schemas.microsoft.com/office/powerpoint/2010/main">
    <mc:Choice Requires="p14">
      <p:transition spd="slow" p14:dur="30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2/3*#ppt_w"/>
                                          </p:val>
                                        </p:tav>
                                        <p:tav tm="100000">
                                          <p:val>
                                            <p:strVal val="#ppt_w"/>
                                          </p:val>
                                        </p:tav>
                                      </p:tavLst>
                                    </p:anim>
                                    <p:anim calcmode="lin" valueType="num">
                                      <p:cBhvr>
                                        <p:cTn id="15" dur="3000" fill="hold"/>
                                        <p:tgtEl>
                                          <p:spTgt spid="4"/>
                                        </p:tgtEl>
                                        <p:attrNameLst>
                                          <p:attrName>ppt_h</p:attrName>
                                        </p:attrNameLst>
                                      </p:cBhvr>
                                      <p:tavLst>
                                        <p:tav tm="0">
                                          <p:val>
                                            <p:strVal val="2/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3000"/>
                                        <p:tgtEl>
                                          <p:spTgt spid="4"/>
                                        </p:tgtEl>
                                      </p:cBhvr>
                                    </p:animEffect>
                                  </p:childTnLst>
                                </p:cTn>
                              </p:par>
                              <p:par>
                                <p:cTn id="19" presetID="13" presetClass="entr" presetSubtype="32"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plus(out)">
                                      <p:cBhvr>
                                        <p:cTn id="21" dur="3000"/>
                                        <p:tgtEl>
                                          <p:spTgt spid="5"/>
                                        </p:tgtEl>
                                      </p:cBhvr>
                                    </p:animEffect>
                                  </p:childTnLst>
                                </p:cTn>
                              </p:par>
                              <p:par>
                                <p:cTn id="22" presetID="13" presetClass="entr" presetSubtype="32"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plus(out)">
                                      <p:cBhvr>
                                        <p:cTn id="24" dur="3000"/>
                                        <p:tgtEl>
                                          <p:spTgt spid="7"/>
                                        </p:tgtEl>
                                      </p:cBhvr>
                                    </p:animEffect>
                                  </p:childTnLst>
                                </p:cTn>
                              </p:par>
                            </p:childTnLst>
                          </p:cTn>
                        </p:par>
                        <p:par>
                          <p:cTn id="25" fill="hold">
                            <p:stCondLst>
                              <p:cond delay="3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1"/>
                                          </p:val>
                                        </p:tav>
                                        <p:tav tm="100000">
                                          <p:val>
                                            <p:strVal val="#ppt_x"/>
                                          </p:val>
                                        </p:tav>
                                      </p:tavLst>
                                    </p:anim>
                                    <p:anim calcmode="lin" valueType="num">
                                      <p:cBhvr>
                                        <p:cTn id="3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jpg"/>
          <p:cNvPicPr>
            <a:picLocks noChangeAspect="1"/>
          </p:cNvPicPr>
          <p:nvPr/>
        </p:nvPicPr>
        <p:blipFill>
          <a:blip r:embed="rId2" cstate="print"/>
          <a:srcRect/>
          <a:stretch>
            <a:fillRect/>
          </a:stretch>
        </p:blipFill>
        <p:spPr bwMode="auto">
          <a:xfrm>
            <a:off x="2484438" y="0"/>
            <a:ext cx="410368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2).jpg"/>
          <p:cNvPicPr>
            <a:picLocks noChangeAspect="1"/>
          </p:cNvPicPr>
          <p:nvPr/>
        </p:nvPicPr>
        <p:blipFill>
          <a:blip r:embed="rId2" cstate="print"/>
          <a:srcRect/>
          <a:stretch>
            <a:fillRect/>
          </a:stretch>
        </p:blipFill>
        <p:spPr bwMode="auto">
          <a:xfrm>
            <a:off x="2484438" y="0"/>
            <a:ext cx="410368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2" name="11 Rectángulo"/>
          <p:cNvSpPr/>
          <p:nvPr/>
        </p:nvSpPr>
        <p:spPr>
          <a:xfrm rot="5400000">
            <a:off x="-1629569" y="1629569"/>
            <a:ext cx="5743575" cy="2484438"/>
          </a:xfrm>
          <a:prstGeom prst="rect">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3" name="12 Rectángulo"/>
          <p:cNvSpPr/>
          <p:nvPr/>
        </p:nvSpPr>
        <p:spPr>
          <a:xfrm rot="5400000">
            <a:off x="5014913" y="1573212"/>
            <a:ext cx="5708650" cy="2562225"/>
          </a:xfrm>
          <a:prstGeom prst="rect">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6" name="5 CuadroTexto"/>
          <p:cNvSpPr txBox="1"/>
          <p:nvPr/>
        </p:nvSpPr>
        <p:spPr>
          <a:xfrm>
            <a:off x="468313" y="5068888"/>
            <a:ext cx="8351837"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A finales de los cincuenta, acreditada como Gracia Morales, intervino junto a Fernando Fernán Gómez y </a:t>
            </a:r>
            <a:r>
              <a:rPr lang="es-ES" dirty="0" err="1">
                <a:effectLst>
                  <a:glow rad="101600">
                    <a:schemeClr val="accent2">
                      <a:satMod val="175000"/>
                      <a:alpha val="40000"/>
                    </a:schemeClr>
                  </a:glow>
                  <a:outerShdw blurRad="38100" dist="38100" dir="2700000" algn="tl">
                    <a:srgbClr val="000000">
                      <a:alpha val="43137"/>
                    </a:srgbClr>
                  </a:outerShdw>
                </a:effectLst>
              </a:rPr>
              <a:t>Analía</a:t>
            </a:r>
            <a:r>
              <a:rPr lang="es-ES" dirty="0">
                <a:effectLst>
                  <a:glow rad="101600">
                    <a:schemeClr val="accent2">
                      <a:satMod val="175000"/>
                      <a:alpha val="40000"/>
                    </a:schemeClr>
                  </a:glow>
                  <a:outerShdw blurRad="38100" dist="38100" dir="2700000" algn="tl">
                    <a:srgbClr val="000000">
                      <a:alpha val="43137"/>
                    </a:srgbClr>
                  </a:outerShdw>
                </a:effectLst>
              </a:rPr>
              <a:t> </a:t>
            </a:r>
            <a:r>
              <a:rPr lang="es-ES" dirty="0" err="1">
                <a:effectLst>
                  <a:glow rad="101600">
                    <a:schemeClr val="accent2">
                      <a:satMod val="175000"/>
                      <a:alpha val="40000"/>
                    </a:schemeClr>
                  </a:glow>
                  <a:outerShdw blurRad="38100" dist="38100" dir="2700000" algn="tl">
                    <a:srgbClr val="000000">
                      <a:alpha val="43137"/>
                    </a:srgbClr>
                  </a:outerShdw>
                </a:effectLst>
              </a:rPr>
              <a:t>Gadé</a:t>
            </a:r>
            <a:r>
              <a:rPr lang="es-ES" dirty="0">
                <a:effectLst>
                  <a:glow rad="101600">
                    <a:schemeClr val="accent2">
                      <a:satMod val="175000"/>
                      <a:alpha val="40000"/>
                    </a:schemeClr>
                  </a:glow>
                  <a:outerShdw blurRad="38100" dist="38100" dir="2700000" algn="tl">
                    <a:srgbClr val="000000">
                      <a:alpha val="43137"/>
                    </a:srgbClr>
                  </a:outerShdw>
                </a:effectLst>
              </a:rPr>
              <a:t> en “La Vida Por Delante” (1958).</a:t>
            </a:r>
          </a:p>
        </p:txBody>
      </p:sp>
    </p:spTree>
  </p:cSld>
  <p:clrMapOvr>
    <a:masterClrMapping/>
  </p:clrMapOvr>
  <mc:AlternateContent xmlns:mc="http://schemas.openxmlformats.org/markup-compatibility/2006" xmlns:p14="http://schemas.microsoft.com/office/powerpoint/2010/main">
    <mc:Choice Requires="p14">
      <p:transition spd="slow" p14:dur="3000" advTm="21000">
        <p14:vortex dir="r"/>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nodeType="withEffect">
                                  <p:stCondLst>
                                    <p:cond delay="0"/>
                                  </p:stCondLst>
                                  <p:childTnLst>
                                    <p:animEffect transition="out" filter="box(in)">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13" presetClass="exit" presetSubtype="16" fill="hold" nodeType="withEffect">
                                  <p:stCondLst>
                                    <p:cond delay="0"/>
                                  </p:stCondLst>
                                  <p:childTnLst>
                                    <p:animEffect transition="out" filter="plus(in)">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4000"/>
                                        <p:tgtEl>
                                          <p:spTgt spid="4"/>
                                        </p:tgtEl>
                                      </p:cBhvr>
                                    </p:animEffect>
                                  </p:childTnLst>
                                </p:cTn>
                              </p:par>
                              <p:par>
                                <p:cTn id="14" presetID="6"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circle(out)">
                                      <p:cBhvr>
                                        <p:cTn id="16" dur="4000"/>
                                        <p:tgtEl>
                                          <p:spTgt spid="4"/>
                                        </p:tgtEl>
                                      </p:cBhvr>
                                    </p:animEffect>
                                  </p:childTnLst>
                                </p:cTn>
                              </p:par>
                              <p:par>
                                <p:cTn id="17" presetID="5" presetClass="entr" presetSubtype="5"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checkerboard(down)">
                                      <p:cBhvr>
                                        <p:cTn id="19" dur="4000"/>
                                        <p:tgtEl>
                                          <p:spTgt spid="12"/>
                                        </p:tgtEl>
                                      </p:cBhvr>
                                    </p:animEffect>
                                  </p:childTnLst>
                                </p:cTn>
                              </p:par>
                              <p:par>
                                <p:cTn id="20" presetID="5" presetClass="entr" presetSubtype="5"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checkerboard(down)">
                                      <p:cBhvr>
                                        <p:cTn id="22" dur="4000"/>
                                        <p:tgtEl>
                                          <p:spTgt spid="13"/>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18).jpg"/>
          <p:cNvPicPr>
            <a:picLocks noChangeAspect="1"/>
          </p:cNvPicPr>
          <p:nvPr/>
        </p:nvPicPr>
        <p:blipFill>
          <a:blip r:embed="rId2" cstate="print"/>
          <a:srcRect/>
          <a:stretch>
            <a:fillRect/>
          </a:stretch>
        </p:blipFill>
        <p:spPr bwMode="auto">
          <a:xfrm>
            <a:off x="-323850" y="0"/>
            <a:ext cx="97917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0(18).jpg"/>
          <p:cNvPicPr>
            <a:picLocks noChangeAspect="1"/>
          </p:cNvPicPr>
          <p:nvPr/>
        </p:nvPicPr>
        <p:blipFill>
          <a:blip r:embed="rId2" cstate="print"/>
          <a:srcRect/>
          <a:stretch>
            <a:fillRect/>
          </a:stretch>
        </p:blipFill>
        <p:spPr bwMode="auto">
          <a:xfrm>
            <a:off x="-323850" y="0"/>
            <a:ext cx="97917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251520" y="4514671"/>
            <a:ext cx="8892480" cy="1200329"/>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La característica voz aguda de Gracita se fue haciendo más habitual en el cine con los años 60, su mejor período como intérprete en el que se convirtió en una de las actrices más famosas de España, rodando múltiples comedias con dirección de Mariano </a:t>
            </a:r>
            <a:r>
              <a:rPr lang="es-ES" dirty="0" err="1">
                <a:effectLst>
                  <a:glow rad="101600">
                    <a:schemeClr val="accent2">
                      <a:satMod val="175000"/>
                      <a:alpha val="40000"/>
                    </a:schemeClr>
                  </a:glow>
                  <a:outerShdw blurRad="38100" dist="38100" dir="2700000" algn="tl">
                    <a:srgbClr val="000000">
                      <a:alpha val="43137"/>
                    </a:srgbClr>
                  </a:outerShdw>
                </a:effectLst>
              </a:rPr>
              <a:t>Ozores</a:t>
            </a:r>
            <a:r>
              <a:rPr lang="es-ES" dirty="0">
                <a:effectLst>
                  <a:glow rad="101600">
                    <a:schemeClr val="accent2">
                      <a:satMod val="175000"/>
                      <a:alpha val="40000"/>
                    </a:schemeClr>
                  </a:glow>
                  <a:outerShdw blurRad="38100" dist="38100" dir="2700000" algn="tl">
                    <a:srgbClr val="000000">
                      <a:alpha val="43137"/>
                    </a:srgbClr>
                  </a:outerShdw>
                </a:effectLst>
              </a:rPr>
              <a:t>, José María Forqué o, entre otros, Pedro </a:t>
            </a:r>
            <a:r>
              <a:rPr lang="es-ES" dirty="0" err="1">
                <a:effectLst>
                  <a:glow rad="101600">
                    <a:schemeClr val="accent2">
                      <a:satMod val="175000"/>
                      <a:alpha val="40000"/>
                    </a:schemeClr>
                  </a:glow>
                  <a:outerShdw blurRad="38100" dist="38100" dir="2700000" algn="tl">
                    <a:srgbClr val="000000">
                      <a:alpha val="43137"/>
                    </a:srgbClr>
                  </a:outerShdw>
                </a:effectLst>
              </a:rPr>
              <a:t>Lazaga</a:t>
            </a:r>
            <a:r>
              <a:rPr lang="es-ES" dirty="0">
                <a:effectLst>
                  <a:glow rad="101600">
                    <a:schemeClr val="accent2">
                      <a:satMod val="175000"/>
                      <a:alpha val="40000"/>
                    </a:schemeClr>
                  </a:glow>
                </a:effectLst>
              </a:rPr>
              <a:t>.</a:t>
            </a:r>
          </a:p>
        </p:txBody>
      </p:sp>
    </p:spTree>
  </p:cSld>
  <p:clrMapOvr>
    <a:masterClrMapping/>
  </p:clrMapOvr>
  <mc:AlternateContent xmlns:mc="http://schemas.openxmlformats.org/markup-compatibility/2006" xmlns:p14="http://schemas.microsoft.com/office/powerpoint/2010/main">
    <mc:Choice Requires="p14">
      <p:transition spd="slow" p14:dur="3000" advTm="35000">
        <p14:vortex dir="r"/>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7"/>
                                        </p:tgtEl>
                                        <p:attrNameLst>
                                          <p:attrName>ppt_w</p:attrName>
                                        </p:attrNameLst>
                                      </p:cBhvr>
                                      <p:tavLst>
                                        <p:tav tm="0">
                                          <p:val>
                                            <p:strVal val="ppt_w"/>
                                          </p:val>
                                        </p:tav>
                                        <p:tav tm="100000">
                                          <p:val>
                                            <p:strVal val="4/3*ppt_w"/>
                                          </p:val>
                                        </p:tav>
                                      </p:tavLst>
                                    </p:anim>
                                    <p:anim calcmode="lin" valueType="num">
                                      <p:cBhvr>
                                        <p:cTn id="7" dur="4000"/>
                                        <p:tgtEl>
                                          <p:spTgt spid="7"/>
                                        </p:tgtEl>
                                        <p:attrNameLst>
                                          <p:attrName>ppt_h</p:attrName>
                                        </p:attrNameLst>
                                      </p:cBhvr>
                                      <p:tavLst>
                                        <p:tav tm="0">
                                          <p:val>
                                            <p:strVal val="ppt_h"/>
                                          </p:val>
                                        </p:tav>
                                        <p:tav tm="100000">
                                          <p:val>
                                            <p:strVal val="4/3*ppt_h"/>
                                          </p:val>
                                        </p:tav>
                                      </p:tavLst>
                                    </p:anim>
                                    <p:set>
                                      <p:cBhvr>
                                        <p:cTn id="8" dur="1" fill="hold">
                                          <p:stCondLst>
                                            <p:cond delay="3999"/>
                                          </p:stCondLst>
                                        </p:cTn>
                                        <p:tgtEl>
                                          <p:spTgt spid="7"/>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4000"/>
                                        <p:tgtEl>
                                          <p:spTgt spid="7"/>
                                        </p:tgtEl>
                                      </p:cBhvr>
                                    </p:animEffect>
                                    <p:set>
                                      <p:cBhvr>
                                        <p:cTn id="11" dur="1" fill="hold">
                                          <p:stCondLst>
                                            <p:cond delay="3999"/>
                                          </p:stCondLst>
                                        </p:cTn>
                                        <p:tgtEl>
                                          <p:spTgt spid="7"/>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out)">
                                      <p:cBhvr>
                                        <p:cTn id="18" dur="4000"/>
                                        <p:tgtEl>
                                          <p:spTgt spid="5"/>
                                        </p:tgtEl>
                                      </p:cBhvr>
                                    </p:animEffect>
                                  </p:childTnLst>
                                </p:cTn>
                              </p:par>
                            </p:childTnLst>
                          </p:cTn>
                        </p:par>
                        <p:par>
                          <p:cTn id="19" fill="hold">
                            <p:stCondLst>
                              <p:cond delay="4000"/>
                            </p:stCondLst>
                            <p:childTnLst>
                              <p:par>
                                <p:cTn id="20" presetID="40" presetClass="entr" presetSubtype="0" fill="hold"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5).jpe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5).jpe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971550" y="4657725"/>
            <a:ext cx="7488238"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 más de 25 años de la muerte de la famosísima actriz de comedia española, recordamos la penosa manera en la cual se vio obligada </a:t>
            </a:r>
            <a:r>
              <a:rPr lang="es-ES" i="1" dirty="0" smtClean="0">
                <a:effectLst>
                  <a:glow rad="101600">
                    <a:schemeClr val="accent2">
                      <a:satMod val="175000"/>
                      <a:alpha val="40000"/>
                    </a:schemeClr>
                  </a:glow>
                  <a:outerShdw blurRad="38100" dist="38100" dir="2700000" algn="tl">
                    <a:srgbClr val="000000">
                      <a:alpha val="43137"/>
                    </a:srgbClr>
                  </a:outerShdw>
                </a:effectLst>
              </a:rPr>
              <a:t>a vivir </a:t>
            </a:r>
            <a:r>
              <a:rPr lang="es-ES" i="1" dirty="0">
                <a:effectLst>
                  <a:glow rad="101600">
                    <a:schemeClr val="accent2">
                      <a:satMod val="175000"/>
                      <a:alpha val="40000"/>
                    </a:schemeClr>
                  </a:glow>
                  <a:outerShdw blurRad="38100" dist="38100" dir="2700000" algn="tl">
                    <a:srgbClr val="000000">
                      <a:alpha val="43137"/>
                    </a:srgbClr>
                  </a:outerShdw>
                </a:effectLst>
              </a:rPr>
              <a:t>sus últimos años.</a:t>
            </a:r>
            <a:endParaRPr lang="es-ES"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6).jpg"/>
          <p:cNvPicPr>
            <a:picLocks noChangeAspect="1"/>
          </p:cNvPicPr>
          <p:nvPr/>
        </p:nvPicPr>
        <p:blipFill>
          <a:blip r:embed="rId2" cstate="print"/>
          <a:srcRect/>
          <a:stretch>
            <a:fillRect/>
          </a:stretch>
        </p:blipFill>
        <p:spPr bwMode="auto">
          <a:xfrm>
            <a:off x="0" y="0"/>
            <a:ext cx="9144000" cy="46720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6).jpg"/>
          <p:cNvPicPr>
            <a:picLocks noChangeAspect="1"/>
          </p:cNvPicPr>
          <p:nvPr/>
        </p:nvPicPr>
        <p:blipFill>
          <a:blip r:embed="rId2" cstate="print"/>
          <a:srcRect/>
          <a:stretch>
            <a:fillRect/>
          </a:stretch>
        </p:blipFill>
        <p:spPr bwMode="auto">
          <a:xfrm>
            <a:off x="0" y="0"/>
            <a:ext cx="9144000" cy="46577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6).jpg"/>
          <p:cNvPicPr>
            <a:picLocks noChangeAspect="1"/>
          </p:cNvPicPr>
          <p:nvPr/>
        </p:nvPicPr>
        <p:blipFill>
          <a:blip r:embed="rId2" cstate="print"/>
          <a:srcRect/>
          <a:stretch>
            <a:fillRect/>
          </a:stretch>
        </p:blipFill>
        <p:spPr bwMode="auto">
          <a:xfrm>
            <a:off x="14288" y="0"/>
            <a:ext cx="9115425" cy="46577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8313" y="4514850"/>
            <a:ext cx="828040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Gracita Morales es recordada con cariño por generaciones de audiencias españolas. Sus memorables papeles como sirvienta en decenas de películas, junto con su característica voz, hicieron desternillar de la risa a familias a través de décadas.</a:t>
            </a:r>
          </a:p>
        </p:txBody>
      </p:sp>
    </p:spTree>
  </p:cSld>
  <p:clrMapOvr>
    <a:masterClrMapping/>
  </p:clrMapOvr>
  <mc:AlternateContent xmlns:mc="http://schemas.openxmlformats.org/markup-compatibility/2006" xmlns:p14="http://schemas.microsoft.com/office/powerpoint/2010/main">
    <mc:Choice Requires="p14">
      <p:transition spd="slow" p14:dur="3000" advTm="30000">
        <p14:vortex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fltVal val="0"/>
                                          </p:val>
                                        </p:tav>
                                      </p:tavLst>
                                    </p:anim>
                                    <p:anim calcmode="lin" valueType="num">
                                      <p:cBhvr>
                                        <p:cTn id="10" dur="4000"/>
                                        <p:tgtEl>
                                          <p:spTgt spid="5"/>
                                        </p:tgtEl>
                                        <p:attrNameLst>
                                          <p:attrName>ppt_h</p:attrName>
                                        </p:attrNameLst>
                                      </p:cBhvr>
                                      <p:tavLst>
                                        <p:tav tm="0">
                                          <p:val>
                                            <p:strVal val="ppt_h"/>
                                          </p:val>
                                        </p:tav>
                                        <p:tav tm="100000">
                                          <p:val>
                                            <p:strVal val="ppt_h"/>
                                          </p:val>
                                        </p:tav>
                                      </p:tavLst>
                                    </p:anim>
                                    <p:set>
                                      <p:cBhvr>
                                        <p:cTn id="11" dur="1" fill="hold">
                                          <p:stCondLst>
                                            <p:cond delay="3999"/>
                                          </p:stCondLst>
                                        </p:cTn>
                                        <p:tgtEl>
                                          <p:spTgt spid="5"/>
                                        </p:tgtEl>
                                        <p:attrNameLst>
                                          <p:attrName>style.visibility</p:attrName>
                                        </p:attrNameLst>
                                      </p:cBhvr>
                                      <p:to>
                                        <p:strVal val="hidden"/>
                                      </p:to>
                                    </p:set>
                                  </p:childTnLst>
                                </p:cTn>
                              </p:par>
                              <p:par>
                                <p:cTn id="12" presetID="8" presetClass="exit" presetSubtype="16" fill="hold" nodeType="withEffect">
                                  <p:stCondLst>
                                    <p:cond delay="0"/>
                                  </p:stCondLst>
                                  <p:childTnLst>
                                    <p:animEffect transition="out" filter="diamond(in)">
                                      <p:cBhvr>
                                        <p:cTn id="13" dur="4000"/>
                                        <p:tgtEl>
                                          <p:spTgt spid="5"/>
                                        </p:tgtEl>
                                      </p:cBhvr>
                                    </p:animEffect>
                                    <p:set>
                                      <p:cBhvr>
                                        <p:cTn id="14" dur="1" fill="hold">
                                          <p:stCondLst>
                                            <p:cond delay="3999"/>
                                          </p:stCondLst>
                                        </p:cTn>
                                        <p:tgtEl>
                                          <p:spTgt spid="5"/>
                                        </p:tgtEl>
                                        <p:attrNameLst>
                                          <p:attrName>style.visibility</p:attrName>
                                        </p:attrNameLst>
                                      </p:cBhvr>
                                      <p:to>
                                        <p:strVal val="hidden"/>
                                      </p:to>
                                    </p:se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fltVal val="0"/>
                                          </p:val>
                                        </p:tav>
                                        <p:tav tm="100000">
                                          <p:val>
                                            <p:strVal val="#ppt_w"/>
                                          </p:val>
                                        </p:tav>
                                      </p:tavLst>
                                    </p:anim>
                                    <p:anim calcmode="lin" valueType="num">
                                      <p:cBhvr>
                                        <p:cTn id="18" dur="4000" fill="hold"/>
                                        <p:tgtEl>
                                          <p:spTgt spid="4"/>
                                        </p:tgtEl>
                                        <p:attrNameLst>
                                          <p:attrName>ppt_h</p:attrName>
                                        </p:attrNameLst>
                                      </p:cBhvr>
                                      <p:tavLst>
                                        <p:tav tm="0">
                                          <p:val>
                                            <p:strVal val="#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4000"/>
                                        <p:tgtEl>
                                          <p:spTgt spid="4"/>
                                        </p:tgtEl>
                                      </p:cBhvr>
                                    </p:animEffect>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4).jpg"/>
          <p:cNvPicPr>
            <a:picLocks noChangeAspect="1"/>
          </p:cNvPicPr>
          <p:nvPr/>
        </p:nvPicPr>
        <p:blipFill>
          <a:blip r:embed="rId2" cstate="print"/>
          <a:srcRect/>
          <a:stretch>
            <a:fillRect/>
          </a:stretch>
        </p:blipFill>
        <p:spPr bwMode="auto">
          <a:xfrm>
            <a:off x="0" y="0"/>
            <a:ext cx="9144000" cy="48291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14).jpg"/>
          <p:cNvPicPr>
            <a:picLocks noChangeAspect="1"/>
          </p:cNvPicPr>
          <p:nvPr/>
        </p:nvPicPr>
        <p:blipFill>
          <a:blip r:embed="rId2" cstate="print"/>
          <a:srcRect/>
          <a:stretch>
            <a:fillRect/>
          </a:stretch>
        </p:blipFill>
        <p:spPr bwMode="auto">
          <a:xfrm>
            <a:off x="0" y="0"/>
            <a:ext cx="9144000" cy="48021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39552" y="4657700"/>
            <a:ext cx="8064698" cy="923330"/>
          </a:xfrm>
          <a:prstGeom prst="rect">
            <a:avLst/>
          </a:prstGeom>
          <a:noFill/>
        </p:spPr>
        <p:txBody>
          <a:bodyPr wrap="square">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Pero Gracita "pasó los últimos años de su vida con pastillas, totalmente ida y hasta sus apariciones en televisión daban algo de pena", según </a:t>
            </a:r>
            <a:r>
              <a:rPr lang="es-ES" dirty="0" smtClean="0">
                <a:effectLst>
                  <a:glow rad="101600">
                    <a:schemeClr val="accent2">
                      <a:satMod val="175000"/>
                      <a:alpha val="40000"/>
                    </a:schemeClr>
                  </a:glow>
                  <a:outerShdw blurRad="38100" dist="38100" dir="2700000" algn="tl">
                    <a:srgbClr val="000000">
                      <a:alpha val="43137"/>
                    </a:srgbClr>
                  </a:outerShdw>
                </a:effectLst>
              </a:rPr>
              <a:t>recoge         </a:t>
            </a:r>
            <a:r>
              <a:rPr lang="es-ES" i="1" dirty="0" err="1" smtClean="0">
                <a:effectLst>
                  <a:glow rad="101600">
                    <a:schemeClr val="accent2">
                      <a:satMod val="175000"/>
                      <a:alpha val="40000"/>
                    </a:schemeClr>
                  </a:glow>
                  <a:outerShdw blurRad="38100" dist="38100" dir="2700000" algn="tl">
                    <a:srgbClr val="000000">
                      <a:alpha val="43137"/>
                    </a:srgbClr>
                  </a:outerShdw>
                </a:effectLst>
              </a:rPr>
              <a:t>Vanitatis</a:t>
            </a:r>
            <a:r>
              <a:rPr lang="es-ES" dirty="0">
                <a:effectLst>
                  <a:glow rad="101600">
                    <a:schemeClr val="accent2">
                      <a:satMod val="175000"/>
                      <a:alpha val="40000"/>
                    </a:schemeClr>
                  </a:glow>
                  <a:outerShdw blurRad="38100" dist="38100" dir="2700000" algn="tl">
                    <a:srgbClr val="000000">
                      <a:alpha val="43137"/>
                    </a:srgbClr>
                  </a:outerShdw>
                </a:effectLst>
              </a:rPr>
              <a:t>. Y no fue de la noche a la mañana. Su caída fue lenta y prolongada.</a:t>
            </a:r>
          </a:p>
        </p:txBody>
      </p:sp>
    </p:spTree>
  </p:cSld>
  <p:clrMapOvr>
    <a:masterClrMapping/>
  </p:clrMapOvr>
  <mc:AlternateContent xmlns:mc="http://schemas.openxmlformats.org/markup-compatibility/2006" xmlns:p14="http://schemas.microsoft.com/office/powerpoint/2010/main">
    <mc:Choice Requires="p14">
      <p:transition spd="slow" p14:dur="3000" advTm="28000">
        <p14:vortex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plus(out)">
                                      <p:cBhvr>
                                        <p:cTn id="11" dur="4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1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11188" y="4791075"/>
            <a:ext cx="7561212"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Con el paso de los años, terminó siendo encasillada en el personaje de "criada", como le pasara a </a:t>
            </a:r>
            <a:r>
              <a:rPr lang="es-ES" dirty="0" err="1">
                <a:effectLst>
                  <a:glow rad="101600">
                    <a:schemeClr val="accent2">
                      <a:satMod val="175000"/>
                      <a:alpha val="40000"/>
                    </a:schemeClr>
                  </a:glow>
                  <a:outerShdw blurRad="38100" dist="38100" dir="2700000" algn="tl">
                    <a:srgbClr val="000000">
                      <a:alpha val="43137"/>
                    </a:srgbClr>
                  </a:outerShdw>
                </a:effectLst>
              </a:rPr>
              <a:t>Florinda</a:t>
            </a:r>
            <a:r>
              <a:rPr lang="es-ES" dirty="0">
                <a:effectLst>
                  <a:glow rad="101600">
                    <a:schemeClr val="accent2">
                      <a:satMod val="175000"/>
                      <a:alpha val="40000"/>
                    </a:schemeClr>
                  </a:glow>
                  <a:outerShdw blurRad="38100" dist="38100" dir="2700000" algn="tl">
                    <a:srgbClr val="000000">
                      <a:alpha val="43137"/>
                    </a:srgbClr>
                  </a:outerShdw>
                </a:effectLst>
              </a:rPr>
              <a:t> Chico y Rafaela Aparicio. Su voz, singular y muy aguda, era parte intrínseca de sus personajes.</a:t>
            </a:r>
          </a:p>
        </p:txBody>
      </p:sp>
    </p:spTree>
  </p:cSld>
  <p:clrMapOvr>
    <a:masterClrMapping/>
  </p:clrMapOvr>
  <mc:AlternateContent xmlns:mc="http://schemas.openxmlformats.org/markup-compatibility/2006" xmlns:p14="http://schemas.microsoft.com/office/powerpoint/2010/main">
    <mc:Choice Requires="p14">
      <p:transition spd="slow" p14:dur="3000" advTm="26000">
        <p14:vortex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out)">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5).jpg"/>
          <p:cNvPicPr>
            <a:picLocks noChangeAspect="1"/>
          </p:cNvPicPr>
          <p:nvPr/>
        </p:nvPicPr>
        <p:blipFill>
          <a:blip r:embed="rId2" cstate="print"/>
          <a:srcRect/>
          <a:stretch>
            <a:fillRect/>
          </a:stretch>
        </p:blipFill>
        <p:spPr bwMode="auto">
          <a:xfrm>
            <a:off x="0" y="-455613"/>
            <a:ext cx="9144000" cy="6553201"/>
          </a:xfrm>
          <a:prstGeom prst="rect">
            <a:avLst/>
          </a:prstGeom>
          <a:noFill/>
          <a:ln w="9525">
            <a:noFill/>
            <a:miter lim="800000"/>
            <a:headEnd/>
            <a:tailEnd/>
          </a:ln>
        </p:spPr>
      </p:pic>
      <p:pic>
        <p:nvPicPr>
          <p:cNvPr id="5" name="4 Imagen" descr="0(5).jpg"/>
          <p:cNvPicPr>
            <a:picLocks noChangeAspect="1"/>
          </p:cNvPicPr>
          <p:nvPr/>
        </p:nvPicPr>
        <p:blipFill>
          <a:blip r:embed="rId2" cstate="print"/>
          <a:srcRect/>
          <a:stretch>
            <a:fillRect/>
          </a:stretch>
        </p:blipFill>
        <p:spPr bwMode="auto">
          <a:xfrm>
            <a:off x="0" y="-455613"/>
            <a:ext cx="9144000" cy="6553201"/>
          </a:xfrm>
          <a:prstGeom prst="rect">
            <a:avLst/>
          </a:prstGeom>
          <a:noFill/>
          <a:ln w="9525">
            <a:noFill/>
            <a:miter lim="800000"/>
            <a:headEnd/>
            <a:tailEnd/>
          </a:ln>
        </p:spPr>
      </p:pic>
      <p:sp>
        <p:nvSpPr>
          <p:cNvPr id="6" name="5 CuadroTexto"/>
          <p:cNvSpPr txBox="1"/>
          <p:nvPr/>
        </p:nvSpPr>
        <p:spPr>
          <a:xfrm>
            <a:off x="539750" y="4791075"/>
            <a:ext cx="8280400" cy="923925"/>
          </a:xfrm>
          <a:prstGeom prst="rect">
            <a:avLst/>
          </a:prstGeom>
          <a:noFill/>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Estereotipada y con su reputación profesional mancillada por rumores de tener problemas para memorizar sus líneas, se fue quedando sin trabajo y cada vez más aislada.</a:t>
            </a:r>
          </a:p>
        </p:txBody>
      </p:sp>
    </p:spTree>
  </p:cSld>
  <p:clrMapOvr>
    <a:masterClrMapping/>
  </p:clrMapOvr>
  <mc:AlternateContent xmlns:mc="http://schemas.openxmlformats.org/markup-compatibility/2006" xmlns:p14="http://schemas.microsoft.com/office/powerpoint/2010/main">
    <mc:Choice Requires="p14">
      <p:transition spd="slow" p14:dur="3000" advTm="23000">
        <p14:vortex/>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edge">
                                      <p:cBhvr>
                                        <p:cTn id="11" dur="4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17"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4000" fill="hold"/>
                                        <p:tgtEl>
                                          <p:spTgt spid="4"/>
                                        </p:tgtEl>
                                        <p:attrNameLst>
                                          <p:attrName>ppt_w</p:attrName>
                                        </p:attrNameLst>
                                      </p:cBhvr>
                                      <p:tavLst>
                                        <p:tav tm="0">
                                          <p:val>
                                            <p:fltVal val="0"/>
                                          </p:val>
                                        </p:tav>
                                        <p:tav tm="100000">
                                          <p:val>
                                            <p:strVal val="#ppt_w"/>
                                          </p:val>
                                        </p:tav>
                                      </p:tavLst>
                                    </p:anim>
                                    <p:anim calcmode="lin" valueType="num">
                                      <p:cBhvr>
                                        <p:cTn id="19" dur="4000" fill="hold"/>
                                        <p:tgtEl>
                                          <p:spTgt spid="4"/>
                                        </p:tgtEl>
                                        <p:attrNameLst>
                                          <p:attrName>ppt_h</p:attrName>
                                        </p:attrNameLst>
                                      </p:cBhvr>
                                      <p:tavLst>
                                        <p:tav tm="0">
                                          <p:val>
                                            <p:strVal val="#ppt_h"/>
                                          </p:val>
                                        </p:tav>
                                        <p:tav tm="100000">
                                          <p:val>
                                            <p:strVal val="#ppt_h"/>
                                          </p:val>
                                        </p:tav>
                                      </p:tavLst>
                                    </p:anim>
                                  </p:childTnLst>
                                </p:cTn>
                              </p:par>
                              <p:par>
                                <p:cTn id="20" presetID="3" presetClass="entr" presetSubtype="5"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vertical)">
                                      <p:cBhvr>
                                        <p:cTn id="22" dur="4000"/>
                                        <p:tgtEl>
                                          <p:spTgt spid="4"/>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0).jpg"/>
          <p:cNvPicPr>
            <a:picLocks noChangeAspect="1"/>
          </p:cNvPicPr>
          <p:nvPr/>
        </p:nvPicPr>
        <p:blipFill>
          <a:blip r:embed="rId2" cstate="print"/>
          <a:srcRect/>
          <a:stretch>
            <a:fillRect/>
          </a:stretch>
        </p:blipFill>
        <p:spPr bwMode="auto">
          <a:xfrm>
            <a:off x="2397125" y="0"/>
            <a:ext cx="43497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10).jpg"/>
          <p:cNvPicPr>
            <a:picLocks noChangeAspect="1"/>
          </p:cNvPicPr>
          <p:nvPr/>
        </p:nvPicPr>
        <p:blipFill>
          <a:blip r:embed="rId2" cstate="print"/>
          <a:srcRect/>
          <a:stretch>
            <a:fillRect/>
          </a:stretch>
        </p:blipFill>
        <p:spPr bwMode="auto">
          <a:xfrm>
            <a:off x="2360613" y="0"/>
            <a:ext cx="43719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10).jpg"/>
          <p:cNvPicPr>
            <a:picLocks noChangeAspect="1"/>
          </p:cNvPicPr>
          <p:nvPr/>
        </p:nvPicPr>
        <p:blipFill>
          <a:blip r:embed="rId2" cstate="print"/>
          <a:srcRect/>
          <a:stretch>
            <a:fillRect/>
          </a:stretch>
        </p:blipFill>
        <p:spPr bwMode="auto">
          <a:xfrm>
            <a:off x="2360613" y="0"/>
            <a:ext cx="435133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rot="5400000">
            <a:off x="-1666081" y="1666081"/>
            <a:ext cx="5743575" cy="2411413"/>
          </a:xfrm>
          <a:prstGeom prst="rect">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8" name="7 Rectángulo"/>
          <p:cNvSpPr/>
          <p:nvPr/>
        </p:nvSpPr>
        <p:spPr>
          <a:xfrm rot="5400000">
            <a:off x="5087144" y="1645444"/>
            <a:ext cx="5708650" cy="2417762"/>
          </a:xfrm>
          <a:prstGeom prst="rect">
            <a:avLst/>
          </a:prstGeom>
          <a:blipFill dpi="0" rotWithShape="1">
            <a:blip r:embed="rId3" cstate="print"/>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9" name="8 CuadroTexto"/>
          <p:cNvSpPr txBox="1"/>
          <p:nvPr/>
        </p:nvSpPr>
        <p:spPr>
          <a:xfrm>
            <a:off x="468313" y="4514850"/>
            <a:ext cx="8351837"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Gracita tenía muchas características problemáticas como actriz que con el tiempo le dieron problemas. Según reseña </a:t>
            </a:r>
            <a:r>
              <a:rPr lang="es-ES" i="1" dirty="0">
                <a:effectLst>
                  <a:glow rad="101600">
                    <a:schemeClr val="accent2">
                      <a:satMod val="175000"/>
                      <a:alpha val="40000"/>
                    </a:schemeClr>
                  </a:glow>
                  <a:outerShdw blurRad="38100" dist="38100" dir="2700000" algn="tl">
                    <a:srgbClr val="000000">
                      <a:alpha val="43137"/>
                    </a:srgbClr>
                  </a:outerShdw>
                </a:effectLst>
              </a:rPr>
              <a:t>ABC</a:t>
            </a:r>
            <a:r>
              <a:rPr lang="es-ES" dirty="0">
                <a:effectLst>
                  <a:glow rad="101600">
                    <a:schemeClr val="accent2">
                      <a:satMod val="175000"/>
                      <a:alpha val="40000"/>
                    </a:schemeClr>
                  </a:glow>
                  <a:outerShdw blurRad="38100" dist="38100" dir="2700000" algn="tl">
                    <a:srgbClr val="000000">
                      <a:alpha val="43137"/>
                    </a:srgbClr>
                  </a:outerShdw>
                </a:effectLst>
              </a:rPr>
              <a:t>, Alfredo Landa decía que era "despótica e intratable", pretendiendo incluso ordenar el despido de actores en las películas que rodaba.</a:t>
            </a:r>
          </a:p>
        </p:txBody>
      </p:sp>
    </p:spTree>
  </p:cSld>
  <p:clrMapOvr>
    <a:masterClrMapping/>
  </p:clrMapOvr>
  <mc:AlternateContent xmlns:mc="http://schemas.openxmlformats.org/markup-compatibility/2006" xmlns:p14="http://schemas.microsoft.com/office/powerpoint/2010/main">
    <mc:Choice Requires="p14">
      <p:transition spd="slow" p14:dur="3000" advTm="31000">
        <p14:vortex/>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Vertical)">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diamond(out)">
                                      <p:cBhvr>
                                        <p:cTn id="25" dur="4000"/>
                                        <p:tgtEl>
                                          <p:spTgt spid="6"/>
                                        </p:tgtEl>
                                      </p:cBhvr>
                                    </p:animEffect>
                                  </p:childTnLst>
                                </p:cTn>
                              </p:par>
                              <p:par>
                                <p:cTn id="26" presetID="5" presetClass="entr" presetSubtype="10"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checkerboard(across)">
                                      <p:cBhvr>
                                        <p:cTn id="28" dur="4000"/>
                                        <p:tgtEl>
                                          <p:spTgt spid="7"/>
                                        </p:tgtEl>
                                      </p:cBhvr>
                                    </p:animEffect>
                                  </p:childTnLst>
                                </p:cTn>
                              </p:par>
                              <p:par>
                                <p:cTn id="29" presetID="5" presetClass="entr" presetSubtype="1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checkerboard(across)">
                                      <p:cBhvr>
                                        <p:cTn id="31" dur="4000"/>
                                        <p:tgtEl>
                                          <p:spTgt spid="8"/>
                                        </p:tgtEl>
                                      </p:cBhvr>
                                    </p:animEffect>
                                  </p:childTnLst>
                                </p:cTn>
                              </p:par>
                            </p:childTnLst>
                          </p:cTn>
                        </p:par>
                        <p:par>
                          <p:cTn id="32" fill="hold">
                            <p:stCondLst>
                              <p:cond delay="4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9"/>
                                        </p:tgtEl>
                                        <p:attrNameLst>
                                          <p:attrName>style.visibility</p:attrName>
                                        </p:attrNameLst>
                                      </p:cBhvr>
                                      <p:to>
                                        <p:strVal val="visible"/>
                                      </p:to>
                                    </p:set>
                                    <p:animEffect transition="in" filter="fade">
                                      <p:cBhvr>
                                        <p:cTn id="35" dur="1000"/>
                                        <p:tgtEl>
                                          <p:spTgt spid="9"/>
                                        </p:tgtEl>
                                      </p:cBhvr>
                                    </p:animEffect>
                                    <p:anim calcmode="lin" valueType="num">
                                      <p:cBhvr>
                                        <p:cTn id="36" dur="1000" fill="hold"/>
                                        <p:tgtEl>
                                          <p:spTgt spid="9"/>
                                        </p:tgtEl>
                                        <p:attrNameLst>
                                          <p:attrName>ppt_x</p:attrName>
                                        </p:attrNameLst>
                                      </p:cBhvr>
                                      <p:tavLst>
                                        <p:tav tm="0">
                                          <p:val>
                                            <p:strVal val="#ppt_x-.1"/>
                                          </p:val>
                                        </p:tav>
                                        <p:tav tm="100000">
                                          <p:val>
                                            <p:strVal val="#ppt_x"/>
                                          </p:val>
                                        </p:tav>
                                      </p:tavLst>
                                    </p:anim>
                                    <p:anim calcmode="lin" valueType="num">
                                      <p:cBhvr>
                                        <p:cTn id="37"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0).jpg"/>
          <p:cNvPicPr>
            <a:picLocks noChangeAspect="1"/>
          </p:cNvPicPr>
          <p:nvPr/>
        </p:nvPicPr>
        <p:blipFill>
          <a:blip r:embed="rId2" cstate="print"/>
          <a:srcRect/>
          <a:stretch>
            <a:fillRect/>
          </a:stretch>
        </p:blipFill>
        <p:spPr bwMode="auto">
          <a:xfrm>
            <a:off x="0" y="-238125"/>
            <a:ext cx="9144000" cy="6264275"/>
          </a:xfrm>
          <a:prstGeom prst="rect">
            <a:avLst/>
          </a:prstGeom>
          <a:noFill/>
          <a:ln w="9525">
            <a:noFill/>
            <a:miter lim="800000"/>
            <a:headEnd/>
            <a:tailEnd/>
          </a:ln>
        </p:spPr>
      </p:pic>
      <p:pic>
        <p:nvPicPr>
          <p:cNvPr id="6" name="5 Imagen" descr="0(30).jpg"/>
          <p:cNvPicPr>
            <a:picLocks noChangeAspect="1"/>
          </p:cNvPicPr>
          <p:nvPr/>
        </p:nvPicPr>
        <p:blipFill>
          <a:blip r:embed="rId2" cstate="print"/>
          <a:srcRect/>
          <a:stretch>
            <a:fillRect/>
          </a:stretch>
        </p:blipFill>
        <p:spPr bwMode="auto">
          <a:xfrm>
            <a:off x="0" y="-238125"/>
            <a:ext cx="9144000" cy="6264275"/>
          </a:xfrm>
          <a:prstGeom prst="rect">
            <a:avLst/>
          </a:prstGeom>
          <a:noFill/>
          <a:ln w="9525">
            <a:noFill/>
            <a:miter lim="800000"/>
            <a:headEnd/>
            <a:tailEnd/>
          </a:ln>
        </p:spPr>
      </p:pic>
      <p:sp>
        <p:nvSpPr>
          <p:cNvPr id="5" name="4 CuadroTexto"/>
          <p:cNvSpPr txBox="1"/>
          <p:nvPr/>
        </p:nvSpPr>
        <p:spPr>
          <a:xfrm>
            <a:off x="684213" y="4514850"/>
            <a:ext cx="8064500" cy="1200150"/>
          </a:xfrm>
          <a:prstGeom prst="rect">
            <a:avLst/>
          </a:prstGeom>
          <a:noFill/>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Por su parte, Mariano </a:t>
            </a:r>
            <a:r>
              <a:rPr lang="es-ES" dirty="0" err="1">
                <a:effectLst>
                  <a:glow rad="101600">
                    <a:schemeClr val="accent2">
                      <a:satMod val="175000"/>
                      <a:alpha val="40000"/>
                    </a:schemeClr>
                  </a:glow>
                  <a:outerShdw blurRad="38100" dist="38100" dir="2700000" algn="tl">
                    <a:srgbClr val="000000">
                      <a:alpha val="43137"/>
                    </a:srgbClr>
                  </a:outerShdw>
                </a:effectLst>
              </a:rPr>
              <a:t>Ozores</a:t>
            </a:r>
            <a:r>
              <a:rPr lang="es-ES" dirty="0">
                <a:effectLst>
                  <a:glow rad="101600">
                    <a:schemeClr val="accent2">
                      <a:satMod val="175000"/>
                      <a:alpha val="40000"/>
                    </a:schemeClr>
                  </a:glow>
                  <a:outerShdw blurRad="38100" dist="38100" dir="2700000" algn="tl">
                    <a:srgbClr val="000000">
                      <a:alpha val="43137"/>
                    </a:srgbClr>
                  </a:outerShdw>
                </a:effectLst>
              </a:rPr>
              <a:t>, quien pudo dirigirla en gran cantidad de filmes, la describió como "caritativa, cariñosa, pero de vez en cuando tenía arrebatos de cólera", agregando que "no tuvo suerte ni en su vida privada ni con su salud".</a:t>
            </a:r>
          </a:p>
        </p:txBody>
      </p:sp>
    </p:spTree>
  </p:cSld>
  <p:clrMapOvr>
    <a:masterClrMapping/>
  </p:clrMapOvr>
  <mc:AlternateContent xmlns:mc="http://schemas.openxmlformats.org/markup-compatibility/2006" xmlns:p14="http://schemas.microsoft.com/office/powerpoint/2010/main">
    <mc:Choice Requires="p14">
      <p:transition spd="slow" p14:dur="3000" advTm="29000">
        <p14:vortex/>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4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4000" fill="hold"/>
                                        <p:tgtEl>
                                          <p:spTgt spid="6"/>
                                        </p:tgtEl>
                                        <p:attrNameLst>
                                          <p:attrName>ppt_w</p:attrName>
                                        </p:attrNameLst>
                                      </p:cBhvr>
                                      <p:tavLst>
                                        <p:tav tm="0">
                                          <p:val>
                                            <p:strVal val="4/3*#ppt_w"/>
                                          </p:val>
                                        </p:tav>
                                        <p:tav tm="100000">
                                          <p:val>
                                            <p:strVal val="#ppt_w"/>
                                          </p:val>
                                        </p:tav>
                                      </p:tavLst>
                                    </p:anim>
                                    <p:anim calcmode="lin" valueType="num">
                                      <p:cBhvr>
                                        <p:cTn id="11" dur="4000" fill="hold"/>
                                        <p:tgtEl>
                                          <p:spTgt spid="6"/>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5).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15).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8313" y="4514850"/>
            <a:ext cx="8207375"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Estuvo 3 años sin trabajo hasta tener una crisis depresiva en 1980. Su última cinta fue en 1988, 'Canción triste de...', seguida de una obra en 1991, 'Ya tenemos chica'. Su última participación profesional fue en 1994, en un capítulo de 'Los ladrones van a la oficina'.</a:t>
            </a:r>
          </a:p>
        </p:txBody>
      </p:sp>
    </p:spTree>
  </p:cSld>
  <p:clrMapOvr>
    <a:masterClrMapping/>
  </p:clrMapOvr>
  <mc:AlternateContent xmlns:mc="http://schemas.openxmlformats.org/markup-compatibility/2006" xmlns:p14="http://schemas.microsoft.com/office/powerpoint/2010/main">
    <mc:Choice Requires="p14">
      <p:transition spd="slow" p14:dur="3000" advTm="31000">
        <p14:vortex/>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Scale>
                                      <p:cBhvr>
                                        <p:cTn id="7" dur="3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3000" decel="50000" fill="hold">
                                          <p:stCondLst>
                                            <p:cond delay="0"/>
                                          </p:stCondLst>
                                        </p:cTn>
                                        <p:tgtEl>
                                          <p:spTgt spid="5"/>
                                        </p:tgtEl>
                                        <p:attrNameLst>
                                          <p:attrName>ppt_x</p:attrName>
                                          <p:attrName>ppt_y</p:attrName>
                                        </p:attrNameLst>
                                      </p:cBhvr>
                                    </p:animMotion>
                                    <p:animEffect transition="in" filter="fade">
                                      <p:cBhvr>
                                        <p:cTn id="9" dur="3000"/>
                                        <p:tgtEl>
                                          <p:spTgt spid="5"/>
                                        </p:tgtEl>
                                      </p:cBhvr>
                                    </p:animEffect>
                                  </p:childTnLst>
                                </p:cTn>
                              </p:par>
                              <p:par>
                                <p:cTn id="10" presetID="4" presetClass="entr" presetSubtype="16"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ox(in)">
                                      <p:cBhvr>
                                        <p:cTn id="12" dur="3000"/>
                                        <p:tgtEl>
                                          <p:spTgt spid="5"/>
                                        </p:tgtEl>
                                      </p:cBhvr>
                                    </p:animEffect>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16" presetClass="entr" presetSubtype="37"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outVertical)">
                                      <p:cBhvr>
                                        <p:cTn id="19" dur="3000"/>
                                        <p:tgtEl>
                                          <p:spTgt spid="4"/>
                                        </p:tgtEl>
                                      </p:cBhvr>
                                    </p:animEffect>
                                  </p:childTnLst>
                                </p:cTn>
                              </p:par>
                            </p:childTnLst>
                          </p:cTn>
                        </p:par>
                        <p:par>
                          <p:cTn id="20" fill="hold">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1"/>
                                          </p:val>
                                        </p:tav>
                                        <p:tav tm="100000">
                                          <p:val>
                                            <p:strVal val="#ppt_x"/>
                                          </p:val>
                                        </p:tav>
                                      </p:tavLst>
                                    </p:anim>
                                    <p:anim calcmode="lin" valueType="num">
                                      <p:cBhvr>
                                        <p:cTn id="2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7).jpg"/>
          <p:cNvPicPr>
            <a:picLocks noChangeAspect="1"/>
          </p:cNvPicPr>
          <p:nvPr/>
        </p:nvPicPr>
        <p:blipFill>
          <a:blip r:embed="rId2" cstate="print"/>
          <a:srcRect/>
          <a:stretch>
            <a:fillRect/>
          </a:stretch>
        </p:blipFill>
        <p:spPr bwMode="auto">
          <a:xfrm>
            <a:off x="0" y="-311150"/>
            <a:ext cx="9144000" cy="6337300"/>
          </a:xfrm>
          <a:prstGeom prst="rect">
            <a:avLst/>
          </a:prstGeom>
          <a:noFill/>
          <a:ln w="9525">
            <a:noFill/>
            <a:miter lim="800000"/>
            <a:headEnd/>
            <a:tailEnd/>
          </a:ln>
        </p:spPr>
      </p:pic>
      <p:pic>
        <p:nvPicPr>
          <p:cNvPr id="6" name="5 Imagen" descr="0(17).jpg"/>
          <p:cNvPicPr>
            <a:picLocks noChangeAspect="1"/>
          </p:cNvPicPr>
          <p:nvPr/>
        </p:nvPicPr>
        <p:blipFill>
          <a:blip r:embed="rId2" cstate="print"/>
          <a:srcRect/>
          <a:stretch>
            <a:fillRect/>
          </a:stretch>
        </p:blipFill>
        <p:spPr bwMode="auto">
          <a:xfrm>
            <a:off x="0" y="-311150"/>
            <a:ext cx="9144000" cy="6337300"/>
          </a:xfrm>
          <a:prstGeom prst="rect">
            <a:avLst/>
          </a:prstGeom>
          <a:noFill/>
          <a:ln w="9525">
            <a:noFill/>
            <a:miter lim="800000"/>
            <a:headEnd/>
            <a:tailEnd/>
          </a:ln>
        </p:spPr>
      </p:pic>
      <p:sp>
        <p:nvSpPr>
          <p:cNvPr id="5" name="4 CuadroTexto"/>
          <p:cNvSpPr txBox="1"/>
          <p:nvPr/>
        </p:nvSpPr>
        <p:spPr>
          <a:xfrm>
            <a:off x="539750" y="4791075"/>
            <a:ext cx="8353425" cy="923925"/>
          </a:xfrm>
          <a:prstGeom prst="rect">
            <a:avLst/>
          </a:prstGeom>
          <a:noFill/>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Sus últimos años estuvo medicada, sola y abandonada. Falleció el año 1995 de una insuficiencia respiratoria, y era ya "una sombra de sí misma", según dijo Alfredo Landa.</a:t>
            </a:r>
          </a:p>
        </p:txBody>
      </p:sp>
    </p:spTree>
  </p:cSld>
  <p:clrMapOvr>
    <a:masterClrMapping/>
  </p:clrMapOvr>
  <mc:AlternateContent xmlns:mc="http://schemas.openxmlformats.org/markup-compatibility/2006" xmlns:p14="http://schemas.microsoft.com/office/powerpoint/2010/main">
    <mc:Choice Requires="p14">
      <p:transition spd="slow" p14:dur="3000" advTm="23000">
        <p14:vortex/>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fltVal val="0"/>
                                          </p:val>
                                        </p:tav>
                                      </p:tavLst>
                                    </p:anim>
                                    <p:anim calcmode="lin" valueType="num">
                                      <p:cBhvr>
                                        <p:cTn id="7" dur="4000"/>
                                        <p:tgtEl>
                                          <p:spTgt spid="6"/>
                                        </p:tgtEl>
                                        <p:attrNameLst>
                                          <p:attrName>ppt_h</p:attrName>
                                        </p:attrNameLst>
                                      </p:cBhvr>
                                      <p:tavLst>
                                        <p:tav tm="0">
                                          <p:val>
                                            <p:strVal val="ppt_h"/>
                                          </p:val>
                                        </p:tav>
                                        <p:tav tm="100000">
                                          <p:val>
                                            <p:fltVal val="0"/>
                                          </p:val>
                                        </p:tav>
                                      </p:tavLst>
                                    </p:anim>
                                    <p:set>
                                      <p:cBhvr>
                                        <p:cTn id="8" dur="1" fill="hold">
                                          <p:stCondLst>
                                            <p:cond delay="3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16" presetClass="entr" presetSubtype="21"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inVertical)">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1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755650" y="4657725"/>
            <a:ext cx="7777163"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En el año 1962 rodó una de sus mejores películas convirtiéndose en ladrona aficionada, “Atraco a Las Tres” (1962</a:t>
            </a:r>
            <a:r>
              <a:rPr lang="es-ES" u="sng" dirty="0">
                <a:effectLst>
                  <a:glow rad="101600">
                    <a:schemeClr val="accent2">
                      <a:satMod val="175000"/>
                      <a:alpha val="40000"/>
                    </a:schemeClr>
                  </a:glow>
                  <a:outerShdw blurRad="38100" dist="38100" dir="2700000" algn="tl">
                    <a:srgbClr val="000000">
                      <a:alpha val="43137"/>
                    </a:srgbClr>
                  </a:outerShdw>
                </a:effectLst>
              </a:rPr>
              <a:t>)</a:t>
            </a:r>
            <a:r>
              <a:rPr lang="es-ES" dirty="0">
                <a:effectLst>
                  <a:glow rad="101600">
                    <a:schemeClr val="accent2">
                      <a:satMod val="175000"/>
                      <a:alpha val="40000"/>
                    </a:schemeClr>
                  </a:glow>
                  <a:outerShdw blurRad="38100" dist="38100" dir="2700000" algn="tl">
                    <a:srgbClr val="000000">
                      <a:alpha val="43137"/>
                    </a:srgbClr>
                  </a:outerShdw>
                </a:effectLst>
              </a:rPr>
              <a:t>, comedia de robo a un banco dirigida por José María Forqué.</a:t>
            </a:r>
          </a:p>
        </p:txBody>
      </p:sp>
    </p:spTree>
  </p:cSld>
  <p:clrMapOvr>
    <a:masterClrMapping/>
  </p:clrMapOvr>
  <mc:AlternateContent xmlns:mc="http://schemas.openxmlformats.org/markup-compatibility/2006" xmlns:p14="http://schemas.microsoft.com/office/powerpoint/2010/main">
    <mc:Choice Requires="p14">
      <p:transition spd="slow" p14:dur="3000" advTm="24000">
        <p14:vortex/>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nodeType="withEffect">
                                  <p:stCondLst>
                                    <p:cond delay="0"/>
                                  </p:stCondLst>
                                  <p:childTnLst>
                                    <p:animEffect transition="out" filter="box(in)">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3" presetClass="exit" presetSubtype="544"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fltVal val="0"/>
                                          </p:val>
                                        </p:tav>
                                      </p:tavLst>
                                    </p:anim>
                                    <p:anim calcmode="lin" valueType="num">
                                      <p:cBhvr>
                                        <p:cTn id="10" dur="4000"/>
                                        <p:tgtEl>
                                          <p:spTgt spid="5"/>
                                        </p:tgtEl>
                                        <p:attrNameLst>
                                          <p:attrName>ppt_h</p:attrName>
                                        </p:attrNameLst>
                                      </p:cBhvr>
                                      <p:tavLst>
                                        <p:tav tm="0">
                                          <p:val>
                                            <p:strVal val="ppt_h"/>
                                          </p:val>
                                        </p:tav>
                                        <p:tav tm="100000">
                                          <p:val>
                                            <p:fltVal val="0"/>
                                          </p:val>
                                        </p:tav>
                                      </p:tavLst>
                                    </p:anim>
                                    <p:anim calcmode="lin" valueType="num">
                                      <p:cBhvr>
                                        <p:cTn id="11" dur="4000"/>
                                        <p:tgtEl>
                                          <p:spTgt spid="5"/>
                                        </p:tgtEl>
                                        <p:attrNameLst>
                                          <p:attrName>ppt_x</p:attrName>
                                        </p:attrNameLst>
                                      </p:cBhvr>
                                      <p:tavLst>
                                        <p:tav tm="0">
                                          <p:val>
                                            <p:strVal val="ppt_x"/>
                                          </p:val>
                                        </p:tav>
                                        <p:tav tm="100000">
                                          <p:val>
                                            <p:fltVal val="0.5"/>
                                          </p:val>
                                        </p:tav>
                                      </p:tavLst>
                                    </p:anim>
                                    <p:anim calcmode="lin" valueType="num">
                                      <p:cBhvr>
                                        <p:cTn id="12" dur="4000"/>
                                        <p:tgtEl>
                                          <p:spTgt spid="5"/>
                                        </p:tgtEl>
                                        <p:attrNameLst>
                                          <p:attrName>ppt_y</p:attrName>
                                        </p:attrNameLst>
                                      </p:cBhvr>
                                      <p:tavLst>
                                        <p:tav tm="0">
                                          <p:val>
                                            <p:strVal val="ppt_y"/>
                                          </p:val>
                                        </p:tav>
                                        <p:tav tm="100000">
                                          <p:val>
                                            <p:fltVal val="0.5"/>
                                          </p:val>
                                        </p:tav>
                                      </p:tavLst>
                                    </p:anim>
                                    <p:set>
                                      <p:cBhvr>
                                        <p:cTn id="13" dur="1" fill="hold">
                                          <p:stCondLst>
                                            <p:cond delay="3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4/3*#ppt_w"/>
                                          </p:val>
                                        </p:tav>
                                        <p:tav tm="100000">
                                          <p:val>
                                            <p:strVal val="#ppt_w"/>
                                          </p:val>
                                        </p:tav>
                                      </p:tavLst>
                                    </p:anim>
                                    <p:anim calcmode="lin" valueType="num">
                                      <p:cBhvr>
                                        <p:cTn id="17" dur="4000" fill="hold"/>
                                        <p:tgtEl>
                                          <p:spTgt spid="4"/>
                                        </p:tgtEl>
                                        <p:attrNameLst>
                                          <p:attrName>ppt_h</p:attrName>
                                        </p:attrNameLst>
                                      </p:cBhvr>
                                      <p:tavLst>
                                        <p:tav tm="0">
                                          <p:val>
                                            <p:strVal val="4/3*#ppt_h"/>
                                          </p:val>
                                        </p:tav>
                                        <p:tav tm="100000">
                                          <p:val>
                                            <p:strVal val="#ppt_h"/>
                                          </p:val>
                                        </p:tav>
                                      </p:tavLst>
                                    </p:anim>
                                  </p:childTnLst>
                                </p:cTn>
                              </p:par>
                              <p:par>
                                <p:cTn id="18" presetID="21" presetClass="entr" presetSubtype="4"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heel(4)">
                                      <p:cBhvr>
                                        <p:cTn id="20" dur="4000"/>
                                        <p:tgtEl>
                                          <p:spTgt spid="4"/>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ela paisagem_montanha.jpg"/>
          <p:cNvPicPr>
            <a:picLocks noChangeAspect="1"/>
          </p:cNvPicPr>
          <p:nvPr/>
        </p:nvPicPr>
        <p:blipFill>
          <a:blip r:embed="rId2" cstate="print"/>
          <a:srcRect/>
          <a:stretch>
            <a:fillRect/>
          </a:stretch>
        </p:blipFill>
        <p:spPr bwMode="auto">
          <a:xfrm>
            <a:off x="0" y="-311150"/>
            <a:ext cx="9144000" cy="6408738"/>
          </a:xfrm>
          <a:prstGeom prst="rect">
            <a:avLst/>
          </a:prstGeom>
          <a:noFill/>
          <a:ln w="9525">
            <a:noFill/>
            <a:miter lim="800000"/>
            <a:headEnd/>
            <a:tailEnd/>
          </a:ln>
        </p:spPr>
      </p:pic>
      <p:pic>
        <p:nvPicPr>
          <p:cNvPr id="5" name="4 Imagen" descr="bela paisagem_montanha.jpg"/>
          <p:cNvPicPr>
            <a:picLocks noChangeAspect="1"/>
          </p:cNvPicPr>
          <p:nvPr/>
        </p:nvPicPr>
        <p:blipFill>
          <a:blip r:embed="rId2" cstate="print"/>
          <a:srcRect/>
          <a:stretch>
            <a:fillRect/>
          </a:stretch>
        </p:blipFill>
        <p:spPr bwMode="auto">
          <a:xfrm>
            <a:off x="0" y="-311150"/>
            <a:ext cx="9144000" cy="6408738"/>
          </a:xfrm>
          <a:prstGeom prst="rect">
            <a:avLst/>
          </a:prstGeom>
          <a:noFill/>
          <a:ln w="9525">
            <a:noFill/>
            <a:miter lim="800000"/>
            <a:headEnd/>
            <a:tailEnd/>
          </a:ln>
        </p:spPr>
      </p:pic>
      <p:sp>
        <p:nvSpPr>
          <p:cNvPr id="6" name="5 CuadroTexto"/>
          <p:cNvSpPr txBox="1"/>
          <p:nvPr/>
        </p:nvSpPr>
        <p:spPr>
          <a:xfrm>
            <a:off x="323850" y="4514850"/>
            <a:ext cx="8424863" cy="1200150"/>
          </a:xfrm>
          <a:prstGeom prst="rect">
            <a:avLst/>
          </a:prstGeom>
          <a:noFill/>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Atraco a las tres es una película dirigida por José María Forqué con José Luis López Vázquez, </a:t>
            </a:r>
            <a:r>
              <a:rPr lang="es-ES" dirty="0" err="1">
                <a:effectLst>
                  <a:glow rad="101600">
                    <a:schemeClr val="accent2">
                      <a:satMod val="175000"/>
                      <a:alpha val="40000"/>
                    </a:schemeClr>
                  </a:glow>
                  <a:outerShdw blurRad="38100" dist="38100" dir="2700000" algn="tl">
                    <a:srgbClr val="000000">
                      <a:alpha val="43137"/>
                    </a:srgbClr>
                  </a:outerShdw>
                </a:effectLst>
              </a:rPr>
              <a:t>Cassen</a:t>
            </a:r>
            <a:r>
              <a:rPr lang="es-ES" dirty="0">
                <a:effectLst>
                  <a:glow rad="101600">
                    <a:schemeClr val="accent2">
                      <a:satMod val="175000"/>
                      <a:alpha val="40000"/>
                    </a:schemeClr>
                  </a:glow>
                  <a:outerShdw blurRad="38100" dist="38100" dir="2700000" algn="tl">
                    <a:srgbClr val="000000">
                      <a:alpha val="43137"/>
                    </a:srgbClr>
                  </a:outerShdw>
                </a:effectLst>
              </a:rPr>
              <a:t>, Gracita Morales, Manuel Alexandre, Alfredo Landa . Ellos preparan todo de manera cuidadosa, pero el problema es que unos ladrones de verdad llegan justo antes de los ladrones falsos.</a:t>
            </a:r>
          </a:p>
        </p:txBody>
      </p:sp>
    </p:spTree>
  </p:cSld>
  <p:clrMapOvr>
    <a:masterClrMapping/>
  </p:clrMapOvr>
  <mc:AlternateContent xmlns:mc="http://schemas.openxmlformats.org/markup-compatibility/2006" xmlns:p14="http://schemas.microsoft.com/office/powerpoint/2010/main">
    <mc:Choice Requires="p14">
      <p:transition spd="slow" p14:dur="3000" advTm="34000">
        <p14:vortex/>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strVal val="4/3*ppt_w"/>
                                          </p:val>
                                        </p:tav>
                                      </p:tavLst>
                                    </p:anim>
                                    <p:anim calcmode="lin" valueType="num">
                                      <p:cBhvr>
                                        <p:cTn id="7" dur="4000"/>
                                        <p:tgtEl>
                                          <p:spTgt spid="5"/>
                                        </p:tgtEl>
                                        <p:attrNameLst>
                                          <p:attrName>ppt_h</p:attrName>
                                        </p:attrNameLst>
                                      </p:cBhvr>
                                      <p:tavLst>
                                        <p:tav tm="0">
                                          <p:val>
                                            <p:strVal val="ppt_h"/>
                                          </p:val>
                                        </p:tav>
                                        <p:tav tm="100000">
                                          <p:val>
                                            <p:strVal val="4/3*ppt_h"/>
                                          </p:val>
                                        </p:tav>
                                      </p:tavLst>
                                    </p:anim>
                                    <p:set>
                                      <p:cBhvr>
                                        <p:cTn id="8" dur="1" fill="hold">
                                          <p:stCondLst>
                                            <p:cond delay="3999"/>
                                          </p:stCondLst>
                                        </p:cTn>
                                        <p:tgtEl>
                                          <p:spTgt spid="5"/>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2)">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1).jpg"/>
          <p:cNvPicPr>
            <a:picLocks noChangeAspect="1"/>
          </p:cNvPicPr>
          <p:nvPr/>
        </p:nvPicPr>
        <p:blipFill>
          <a:blip r:embed="rId2" cstate="print"/>
          <a:srcRect/>
          <a:stretch>
            <a:fillRect/>
          </a:stretch>
        </p:blipFill>
        <p:spPr bwMode="auto">
          <a:xfrm>
            <a:off x="0" y="11113"/>
            <a:ext cx="9144000" cy="570388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21).jpg"/>
          <p:cNvPicPr>
            <a:picLocks noChangeAspect="1"/>
          </p:cNvPicPr>
          <p:nvPr/>
        </p:nvPicPr>
        <p:blipFill>
          <a:blip r:embed="rId2" cstate="print"/>
          <a:srcRec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1520" y="4369668"/>
            <a:ext cx="8569325" cy="1200329"/>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Gracita Morales rodó en los años 60 varias películas por año. Por ejemplo, en el año 1961 estrenó: “Mi Noche De Bodas” (1961), comedia con Conchita Velasco y Luis Aguilar con Gracita como camarera “Los Pedigüeños” (1961), picaresca de Tony </a:t>
            </a:r>
            <a:r>
              <a:rPr lang="es-ES" dirty="0" err="1">
                <a:effectLst>
                  <a:glow rad="101600">
                    <a:schemeClr val="accent2">
                      <a:satMod val="175000"/>
                      <a:alpha val="40000"/>
                    </a:schemeClr>
                  </a:glow>
                  <a:outerShdw blurRad="38100" dist="38100" dir="2700000" algn="tl">
                    <a:srgbClr val="000000">
                      <a:alpha val="43137"/>
                    </a:srgbClr>
                  </a:outerShdw>
                </a:effectLst>
              </a:rPr>
              <a:t>Leblanc</a:t>
            </a:r>
            <a:r>
              <a:rPr lang="es-ES" dirty="0">
                <a:effectLst>
                  <a:glow rad="101600">
                    <a:schemeClr val="accent2">
                      <a:satMod val="175000"/>
                      <a:alpha val="40000"/>
                    </a:schemeClr>
                  </a:glow>
                  <a:outerShdw blurRad="38100" dist="38100" dir="2700000" algn="tl">
                    <a:srgbClr val="000000">
                      <a:alpha val="43137"/>
                    </a:srgbClr>
                  </a:outerShdw>
                </a:effectLst>
              </a:rPr>
              <a:t> en la que coincidió por primera vez con José Luis López Vázquez</a:t>
            </a:r>
            <a:r>
              <a:rPr lang="es-ES" u="sng" dirty="0">
                <a:effectLst>
                  <a:glow rad="101600">
                    <a:schemeClr val="accent2">
                      <a:satMod val="175000"/>
                      <a:alpha val="40000"/>
                    </a:schemeClr>
                  </a:glow>
                  <a:outerShdw blurRad="38100" dist="38100" dir="2700000" algn="tl">
                    <a:srgbClr val="000000">
                      <a:alpha val="43137"/>
                    </a:srgbClr>
                  </a:outerShdw>
                </a:effectLst>
              </a:rPr>
              <a:t>.</a:t>
            </a:r>
            <a:endParaRPr lang="es-ES"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5000">
        <p14:vortex/>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fltVal val="0"/>
                                          </p:val>
                                        </p:tav>
                                      </p:tavLst>
                                    </p:anim>
                                    <p:anim calcmode="lin" valueType="num">
                                      <p:cBhvr>
                                        <p:cTn id="7" dur="4000"/>
                                        <p:tgtEl>
                                          <p:spTgt spid="6"/>
                                        </p:tgtEl>
                                        <p:attrNameLst>
                                          <p:attrName>ppt_h</p:attrName>
                                        </p:attrNameLst>
                                      </p:cBhvr>
                                      <p:tavLst>
                                        <p:tav tm="0">
                                          <p:val>
                                            <p:strVal val="ppt_h"/>
                                          </p:val>
                                        </p:tav>
                                        <p:tav tm="100000">
                                          <p:val>
                                            <p:fltVal val="0"/>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fltVal val="0"/>
                                          </p:val>
                                        </p:tav>
                                        <p:tav tm="100000">
                                          <p:val>
                                            <p:strVal val="#ppt_w"/>
                                          </p:val>
                                        </p:tav>
                                      </p:tavLst>
                                    </p:anim>
                                    <p:anim calcmode="lin" valueType="num">
                                      <p:cBhvr>
                                        <p:cTn id="15" dur="4000" fill="hold"/>
                                        <p:tgtEl>
                                          <p:spTgt spid="4"/>
                                        </p:tgtEl>
                                        <p:attrNameLst>
                                          <p:attrName>ppt_h</p:attrName>
                                        </p:attrNameLst>
                                      </p:cBhvr>
                                      <p:tavLst>
                                        <p:tav tm="0">
                                          <p:val>
                                            <p:fltVal val="0"/>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2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2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8313" y="4370388"/>
            <a:ext cx="828040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En plena época de posguerra, fue considerada la gran "chacha" del cine español. En un periodo donde predominaba la tristeza y la depresión, Gracita Morales empleó su gracia natural y sus capacidades humorísticas para hacer reír a todo un país lleno de pobreza.</a:t>
            </a:r>
          </a:p>
        </p:txBody>
      </p:sp>
    </p:spTree>
  </p:cSld>
  <p:clrMapOvr>
    <a:masterClrMapping/>
  </p:clrMapOvr>
  <mc:AlternateContent xmlns:mc="http://schemas.openxmlformats.org/markup-compatibility/2006" xmlns:p14="http://schemas.microsoft.com/office/powerpoint/2010/main">
    <mc:Choice Requires="p14">
      <p:transition spd="slow" p14:dur="3000" advTm="31000">
        <p14:vortex/>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2/3*ppt_w"/>
                                          </p:val>
                                        </p:tav>
                                      </p:tavLst>
                                    </p:anim>
                                    <p:anim calcmode="lin" valueType="num">
                                      <p:cBhvr>
                                        <p:cTn id="7" dur="4000"/>
                                        <p:tgtEl>
                                          <p:spTgt spid="6"/>
                                        </p:tgtEl>
                                        <p:attrNameLst>
                                          <p:attrName>ppt_h</p:attrName>
                                        </p:attrNameLst>
                                      </p:cBhvr>
                                      <p:tavLst>
                                        <p:tav tm="0">
                                          <p:val>
                                            <p:strVal val="ppt_h"/>
                                          </p:val>
                                        </p:tav>
                                        <p:tav tm="100000">
                                          <p:val>
                                            <p:strVal val="2/3*ppt_h"/>
                                          </p:val>
                                        </p:tav>
                                      </p:tavLst>
                                    </p:anim>
                                    <p:set>
                                      <p:cBhvr>
                                        <p:cTn id="8" dur="1" fill="hold">
                                          <p:stCondLst>
                                            <p:cond delay="3999"/>
                                          </p:stCondLst>
                                        </p:cTn>
                                        <p:tgtEl>
                                          <p:spTgt spid="6"/>
                                        </p:tgtEl>
                                        <p:attrNameLst>
                                          <p:attrName>style.visibility</p:attrName>
                                        </p:attrNameLst>
                                      </p:cBhvr>
                                      <p:to>
                                        <p:strVal val="hidden"/>
                                      </p:to>
                                    </p:set>
                                  </p:childTnLst>
                                </p:cTn>
                              </p:par>
                              <p:par>
                                <p:cTn id="9" presetID="16" presetClass="exit" presetSubtype="42" fill="hold" nodeType="withEffect">
                                  <p:stCondLst>
                                    <p:cond delay="0"/>
                                  </p:stCondLst>
                                  <p:childTnLst>
                                    <p:animEffect transition="out" filter="barn(outHorizontal)">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2/3*ppt_w"/>
                                          </p:val>
                                        </p:tav>
                                      </p:tavLst>
                                    </p:anim>
                                    <p:anim calcmode="lin" valueType="num">
                                      <p:cBhvr>
                                        <p:cTn id="14" dur="4000"/>
                                        <p:tgtEl>
                                          <p:spTgt spid="5"/>
                                        </p:tgtEl>
                                        <p:attrNameLst>
                                          <p:attrName>ppt_h</p:attrName>
                                        </p:attrNameLst>
                                      </p:cBhvr>
                                      <p:tavLst>
                                        <p:tav tm="0">
                                          <p:val>
                                            <p:strVal val="ppt_h"/>
                                          </p:val>
                                        </p:tav>
                                        <p:tav tm="100000">
                                          <p:val>
                                            <p:strVal val="2/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13" presetClass="exit" presetSubtype="32" fill="hold" nodeType="withEffect">
                                  <p:stCondLst>
                                    <p:cond delay="0"/>
                                  </p:stCondLst>
                                  <p:childTnLst>
                                    <p:animEffect transition="out" filter="plus(out)">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6).jpg"/>
          <p:cNvPicPr>
            <a:picLocks noChangeAspect="1"/>
          </p:cNvPicPr>
          <p:nvPr/>
        </p:nvPicPr>
        <p:blipFill>
          <a:blip r:embed="rId2" cstate="print"/>
          <a:srcRect/>
          <a:stretch>
            <a:fillRect/>
          </a:stretch>
        </p:blipFill>
        <p:spPr bwMode="auto">
          <a:xfrm>
            <a:off x="-252413" y="0"/>
            <a:ext cx="9720263"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16).jpg"/>
          <p:cNvPicPr>
            <a:picLocks noChangeAspect="1"/>
          </p:cNvPicPr>
          <p:nvPr/>
        </p:nvPicPr>
        <p:blipFill>
          <a:blip r:embed="rId2" cstate="print"/>
          <a:srcRect/>
          <a:stretch>
            <a:fillRect/>
          </a:stretch>
        </p:blipFill>
        <p:spPr bwMode="auto">
          <a:xfrm>
            <a:off x="-252413" y="0"/>
            <a:ext cx="9720263"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8313" y="4791075"/>
            <a:ext cx="820737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Su padre José Morales, empresario del teatro Calderón de Madrid, fue uno de los hombres más adinerados de la época. Sin embargo, su afición a jugar a las cartas provocó que lo perdiera absolutamente todo.</a:t>
            </a:r>
          </a:p>
        </p:txBody>
      </p:sp>
    </p:spTree>
  </p:cSld>
  <p:clrMapOvr>
    <a:masterClrMapping/>
  </p:clrMapOvr>
  <mc:AlternateContent xmlns:mc="http://schemas.openxmlformats.org/markup-compatibility/2006" xmlns:p14="http://schemas.microsoft.com/office/powerpoint/2010/main">
    <mc:Choice Requires="p14">
      <p:transition spd="slow" p14:dur="3000" advTm="26000">
        <p14:vortex/>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4).jpg"/>
          <p:cNvPicPr>
            <a:picLocks noChangeAspect="1"/>
          </p:cNvPicPr>
          <p:nvPr/>
        </p:nvPicPr>
        <p:blipFill>
          <a:blip r:embed="rId2" cstate="print"/>
          <a:srcRect/>
          <a:stretch>
            <a:fillRect/>
          </a:stretch>
        </p:blipFill>
        <p:spPr bwMode="auto">
          <a:xfrm>
            <a:off x="-252413" y="0"/>
            <a:ext cx="9720263"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24).jpg"/>
          <p:cNvPicPr>
            <a:picLocks noChangeAspect="1"/>
          </p:cNvPicPr>
          <p:nvPr/>
        </p:nvPicPr>
        <p:blipFill>
          <a:blip r:embed="rId2" cstate="print"/>
          <a:srcRect/>
          <a:stretch>
            <a:fillRect/>
          </a:stretch>
        </p:blipFill>
        <p:spPr bwMode="auto">
          <a:xfrm>
            <a:off x="-252413" y="0"/>
            <a:ext cx="9720263"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8313" y="5068888"/>
            <a:ext cx="8351837"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Gracita, con el mal ejemplo de su progenitor, tenía la lección aprendida, es por ello que decidió invertir su dinero en un piso en la capital de España.</a:t>
            </a:r>
          </a:p>
        </p:txBody>
      </p:sp>
    </p:spTree>
  </p:cSld>
  <p:clrMapOvr>
    <a:masterClrMapping/>
  </p:clrMapOvr>
  <mc:AlternateContent xmlns:mc="http://schemas.openxmlformats.org/markup-compatibility/2006" xmlns:p14="http://schemas.microsoft.com/office/powerpoint/2010/main">
    <mc:Choice Requires="p14">
      <p:transition spd="slow" p14:dur="2250" advTm="22000">
        <p:split orient="vert"/>
      </p:transition>
    </mc:Choice>
    <mc:Fallback xmlns="">
      <p:transition spd="slow" advTm="2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fltVal val="0"/>
                                          </p:val>
                                        </p:tav>
                                      </p:tavLst>
                                    </p:anim>
                                    <p:anim calcmode="lin" valueType="num">
                                      <p:cBhvr>
                                        <p:cTn id="7" dur="4000"/>
                                        <p:tgtEl>
                                          <p:spTgt spid="6"/>
                                        </p:tgtEl>
                                        <p:attrNameLst>
                                          <p:attrName>ppt_h</p:attrName>
                                        </p:attrNameLst>
                                      </p:cBhvr>
                                      <p:tavLst>
                                        <p:tav tm="0">
                                          <p:val>
                                            <p:strVal val="ppt_h"/>
                                          </p:val>
                                        </p:tav>
                                        <p:tav tm="100000">
                                          <p:val>
                                            <p:fltVal val="0"/>
                                          </p:val>
                                        </p:tav>
                                      </p:tavLst>
                                    </p:anim>
                                    <p:anim calcmode="lin" valueType="num">
                                      <p:cBhvr>
                                        <p:cTn id="8" dur="4000"/>
                                        <p:tgtEl>
                                          <p:spTgt spid="6"/>
                                        </p:tgtEl>
                                        <p:attrNameLst>
                                          <p:attrName>ppt_x</p:attrName>
                                        </p:attrNameLst>
                                      </p:cBhvr>
                                      <p:tavLst>
                                        <p:tav tm="0">
                                          <p:val>
                                            <p:strVal val="ppt_x"/>
                                          </p:val>
                                        </p:tav>
                                        <p:tav tm="100000">
                                          <p:val>
                                            <p:fltVal val="0.5"/>
                                          </p:val>
                                        </p:tav>
                                      </p:tavLst>
                                    </p:anim>
                                    <p:anim calcmode="lin" valueType="num">
                                      <p:cBhvr>
                                        <p:cTn id="9" dur="4000"/>
                                        <p:tgtEl>
                                          <p:spTgt spid="6"/>
                                        </p:tgtEl>
                                        <p:attrNameLst>
                                          <p:attrName>ppt_y</p:attrName>
                                        </p:attrNameLst>
                                      </p:cBhvr>
                                      <p:tavLst>
                                        <p:tav tm="0">
                                          <p:val>
                                            <p:strVal val="ppt_y"/>
                                          </p:val>
                                        </p:tav>
                                        <p:tav tm="100000">
                                          <p:val>
                                            <p:fltVal val="0.5"/>
                                          </p:val>
                                        </p:tav>
                                      </p:tavLst>
                                    </p:anim>
                                    <p:set>
                                      <p:cBhvr>
                                        <p:cTn id="10" dur="1" fill="hold">
                                          <p:stCondLst>
                                            <p:cond delay="3999"/>
                                          </p:stCondLst>
                                        </p:cTn>
                                        <p:tgtEl>
                                          <p:spTgt spid="6"/>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4/3*#ppt_w"/>
                                          </p:val>
                                        </p:tav>
                                        <p:tav tm="100000">
                                          <p:val>
                                            <p:strVal val="#ppt_w"/>
                                          </p:val>
                                        </p:tav>
                                      </p:tavLst>
                                    </p:anim>
                                    <p:anim calcmode="lin" valueType="num">
                                      <p:cBhvr>
                                        <p:cTn id="17" dur="4000" fill="hold"/>
                                        <p:tgtEl>
                                          <p:spTgt spid="4"/>
                                        </p:tgtEl>
                                        <p:attrNameLst>
                                          <p:attrName>ppt_h</p:attrName>
                                        </p:attrNameLst>
                                      </p:cBhvr>
                                      <p:tavLst>
                                        <p:tav tm="0">
                                          <p:val>
                                            <p:strVal val="4/3*#ppt_h"/>
                                          </p:val>
                                        </p:tav>
                                        <p:tav tm="100000">
                                          <p:val>
                                            <p:strVal val="#ppt_h"/>
                                          </p:val>
                                        </p:tav>
                                      </p:tavLst>
                                    </p:anim>
                                  </p:childTnLst>
                                </p:cTn>
                              </p:par>
                              <p:par>
                                <p:cTn id="18" presetID="1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plus(in)">
                                      <p:cBhvr>
                                        <p:cTn id="20" dur="4000"/>
                                        <p:tgtEl>
                                          <p:spTgt spid="4"/>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26352-svetik.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326352-svetik.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326352-svetik.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8313" y="4791075"/>
            <a:ext cx="8424862"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De todos modos, la "chacha" del cine español tuvo un trágico final. Los problemas mentales, la depresión y no encajar bien que otras actrices más jóvenes la sustituyeran, la convirtieron en una mujer sola y amargada.</a:t>
            </a:r>
          </a:p>
        </p:txBody>
      </p:sp>
    </p:spTree>
  </p:cSld>
  <p:clrMapOvr>
    <a:masterClrMapping/>
  </p:clrMapOvr>
  <mc:AlternateContent xmlns:mc="http://schemas.openxmlformats.org/markup-compatibility/2006" xmlns:p14="http://schemas.microsoft.com/office/powerpoint/2010/main">
    <mc:Choice Requires="p14">
      <p:transition spd="slow" p14:dur="2250" advTm="28000">
        <p:split orient="vert"/>
      </p:transition>
    </mc:Choice>
    <mc:Fallback xmlns="">
      <p:transition spd="slow" advTm="2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6).jpg"/>
          <p:cNvPicPr>
            <a:picLocks noChangeAspect="1"/>
          </p:cNvPicPr>
          <p:nvPr/>
        </p:nvPicPr>
        <p:blipFill>
          <a:blip r:embed="rId2" cstate="print"/>
          <a:srcRect/>
          <a:stretch>
            <a:fillRect/>
          </a:stretch>
        </p:blipFill>
        <p:spPr bwMode="auto">
          <a:xfrm>
            <a:off x="-323850" y="0"/>
            <a:ext cx="986472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26).jpg"/>
          <p:cNvPicPr>
            <a:picLocks noChangeAspect="1"/>
          </p:cNvPicPr>
          <p:nvPr/>
        </p:nvPicPr>
        <p:blipFill>
          <a:blip r:embed="rId2" cstate="print"/>
          <a:srcRect/>
          <a:stretch>
            <a:fillRect/>
          </a:stretch>
        </p:blipFill>
        <p:spPr bwMode="auto">
          <a:xfrm>
            <a:off x="-323850" y="0"/>
            <a:ext cx="986472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850" y="4514850"/>
            <a:ext cx="860425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Ni su inconfundible voz ni siquiera su larga trayectoria cinematográfica        evitaron que pasara sus últimos años en soledad. Sus problemas personales             </a:t>
            </a:r>
          </a:p>
          <a:p>
            <a:pPr>
              <a:defRPr/>
            </a:pPr>
            <a:r>
              <a:rPr lang="es-ES" dirty="0">
                <a:effectLst>
                  <a:glow rad="101600">
                    <a:schemeClr val="accent2">
                      <a:satMod val="175000"/>
                      <a:alpha val="40000"/>
                    </a:schemeClr>
                  </a:glow>
                  <a:outerShdw blurRad="38100" dist="38100" dir="2700000" algn="tl">
                    <a:srgbClr val="000000">
                      <a:alpha val="43137"/>
                    </a:srgbClr>
                  </a:outerShdw>
                </a:effectLst>
              </a:rPr>
              <a:t>y de salud fueron alejándola del cine, hasta que falleció por una insuficiencia respiratoria a los 66 años.</a:t>
            </a:r>
          </a:p>
        </p:txBody>
      </p:sp>
    </p:spTree>
  </p:cSld>
  <p:clrMapOvr>
    <a:masterClrMapping/>
  </p:clrMapOvr>
  <mc:AlternateContent xmlns:mc="http://schemas.openxmlformats.org/markup-compatibility/2006" xmlns:p14="http://schemas.microsoft.com/office/powerpoint/2010/main">
    <mc:Choice Requires="p14">
      <p:transition spd="slow" p14:dur="2250" advTm="30000">
        <p:split orient="vert"/>
      </p:transition>
    </mc:Choice>
    <mc:Fallback xmlns="">
      <p:transition spd="slow" advTm="3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5).jpg"/>
          <p:cNvPicPr>
            <a:picLocks noChangeAspect="1"/>
          </p:cNvPicPr>
          <p:nvPr/>
        </p:nvPicPr>
        <p:blipFill>
          <a:blip r:embed="rId2" cstate="print"/>
          <a:srcRect/>
          <a:stretch>
            <a:fillRect/>
          </a:stretch>
        </p:blipFill>
        <p:spPr bwMode="auto">
          <a:xfrm>
            <a:off x="-252413" y="0"/>
            <a:ext cx="9648826"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25).jpg"/>
          <p:cNvPicPr>
            <a:picLocks noChangeAspect="1"/>
          </p:cNvPicPr>
          <p:nvPr/>
        </p:nvPicPr>
        <p:blipFill>
          <a:blip r:embed="rId2" cstate="print"/>
          <a:srcRect/>
          <a:stretch>
            <a:fillRect/>
          </a:stretch>
        </p:blipFill>
        <p:spPr bwMode="auto">
          <a:xfrm>
            <a:off x="-252413" y="0"/>
            <a:ext cx="9648826"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4297660"/>
            <a:ext cx="8569325" cy="1200329"/>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Supo cómo marcar la diferencia en una industria donde no es nada fácil destacar. Con su inconfundible voz aguda, Gracita Morales se convirtió en un icono del cine español y, aunque ahora seguimos recordándola como una de las cómicas más emblemáticas de nuestro país, la actriz acabó cayendo en el olvido.</a:t>
            </a:r>
          </a:p>
        </p:txBody>
      </p:sp>
    </p:spTree>
  </p:cSld>
  <p:clrMapOvr>
    <a:masterClrMapping/>
  </p:clrMapOvr>
  <mc:AlternateContent xmlns:mc="http://schemas.openxmlformats.org/markup-compatibility/2006" xmlns:p14="http://schemas.microsoft.com/office/powerpoint/2010/main">
    <mc:Choice Requires="p14">
      <p:transition spd="slow" p14:dur="2250" advTm="34000">
        <p:split orient="vert"/>
      </p:transition>
    </mc:Choice>
    <mc:Fallback xmlns="">
      <p:transition spd="slow" advTm="3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2/3*ppt_w"/>
                                          </p:val>
                                        </p:tav>
                                      </p:tavLst>
                                    </p:anim>
                                    <p:anim calcmode="lin" valueType="num">
                                      <p:cBhvr>
                                        <p:cTn id="7" dur="4000"/>
                                        <p:tgtEl>
                                          <p:spTgt spid="6"/>
                                        </p:tgtEl>
                                        <p:attrNameLst>
                                          <p:attrName>ppt_h</p:attrName>
                                        </p:attrNameLst>
                                      </p:cBhvr>
                                      <p:tavLst>
                                        <p:tav tm="0">
                                          <p:val>
                                            <p:strVal val="ppt_h"/>
                                          </p:val>
                                        </p:tav>
                                        <p:tav tm="100000">
                                          <p:val>
                                            <p:strVal val="2/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5).jpg"/>
          <p:cNvPicPr>
            <a:picLocks noChangeAspect="1"/>
          </p:cNvPicPr>
          <p:nvPr/>
        </p:nvPicPr>
        <p:blipFill>
          <a:blip r:embed="rId2" cstate="print"/>
          <a:srcRect/>
          <a:stretch>
            <a:fillRect/>
          </a:stretch>
        </p:blipFill>
        <p:spPr bwMode="auto">
          <a:xfrm>
            <a:off x="0" y="0"/>
            <a:ext cx="9144000" cy="40401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35).jpg"/>
          <p:cNvPicPr>
            <a:picLocks noChangeAspect="1"/>
          </p:cNvPicPr>
          <p:nvPr/>
        </p:nvPicPr>
        <p:blipFill>
          <a:blip r:embed="rId2" cstate="print"/>
          <a:srcRect/>
          <a:stretch>
            <a:fillRect/>
          </a:stretch>
        </p:blipFill>
        <p:spPr bwMode="auto">
          <a:xfrm>
            <a:off x="0" y="20638"/>
            <a:ext cx="9144000" cy="404018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39552" y="4297660"/>
            <a:ext cx="8136582" cy="1200150"/>
          </a:xfrm>
          <a:prstGeom prst="rect">
            <a:avLst/>
          </a:prstGeom>
          <a:noFill/>
        </p:spPr>
        <p:txBody>
          <a:bodyPr wrap="square">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¿Cuántas veces nos hizo reír a través de la pantalla? La realidad es </a:t>
            </a:r>
            <a:r>
              <a:rPr lang="es-ES" dirty="0" smtClean="0">
                <a:effectLst>
                  <a:glow rad="101600">
                    <a:schemeClr val="accent2">
                      <a:satMod val="175000"/>
                      <a:alpha val="40000"/>
                    </a:schemeClr>
                  </a:glow>
                  <a:outerShdw blurRad="38100" dist="38100" dir="2700000" algn="tl">
                    <a:srgbClr val="000000">
                      <a:alpha val="43137"/>
                    </a:srgbClr>
                  </a:outerShdw>
                </a:effectLst>
              </a:rPr>
              <a:t>que sus problemas </a:t>
            </a:r>
            <a:r>
              <a:rPr lang="es-ES" dirty="0">
                <a:effectLst>
                  <a:glow rad="101600">
                    <a:schemeClr val="accent2">
                      <a:satMod val="175000"/>
                      <a:alpha val="40000"/>
                    </a:schemeClr>
                  </a:glow>
                  <a:outerShdw blurRad="38100" dist="38100" dir="2700000" algn="tl">
                    <a:srgbClr val="000000">
                      <a:alpha val="43137"/>
                    </a:srgbClr>
                  </a:outerShdw>
                </a:effectLst>
              </a:rPr>
              <a:t>personales destrozaron su vida y después su carrera: depresiones, fármacos, rumores de intentos de suicidio... Su mala salud provocó inevitablemente su caída en picado, hasta el punto de no remontar. </a:t>
            </a:r>
          </a:p>
        </p:txBody>
      </p:sp>
    </p:spTree>
  </p:cSld>
  <p:clrMapOvr>
    <a:masterClrMapping/>
  </p:clrMapOvr>
  <mc:AlternateContent xmlns:mc="http://schemas.openxmlformats.org/markup-compatibility/2006" xmlns:p14="http://schemas.microsoft.com/office/powerpoint/2010/main">
    <mc:Choice Requires="p14">
      <p:transition spd="slow" p14:dur="2250" advTm="34000">
        <p:split orient="vert"/>
      </p:transition>
    </mc:Choice>
    <mc:Fallback xmlns="">
      <p:transition spd="slow" advTm="3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3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755650" y="4657725"/>
            <a:ext cx="7200726"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A pesar de dar una imagen totalmente contraria, sus compañeros de profesión no guardan un buen recuerdo de la actriz, a quien le fue cambiando el carácter.</a:t>
            </a:r>
          </a:p>
        </p:txBody>
      </p:sp>
    </p:spTree>
  </p:cSld>
  <p:clrMapOvr>
    <a:masterClrMapping/>
  </p:clrMapOvr>
  <mc:AlternateContent xmlns:mc="http://schemas.openxmlformats.org/markup-compatibility/2006" xmlns:p14="http://schemas.microsoft.com/office/powerpoint/2010/main">
    <mc:Choice Requires="p14">
      <p:transition spd="slow" p14:dur="2000" advTm="22000">
        <p:wipe/>
      </p:transition>
    </mc:Choice>
    <mc:Fallback xmlns="">
      <p:transition spd="slow" advTm="22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3" presetClass="exit" presetSubtype="32"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fltVal val="0"/>
                                          </p:val>
                                        </p:tav>
                                      </p:tavLst>
                                    </p:anim>
                                    <p:anim calcmode="lin" valueType="num">
                                      <p:cBhvr>
                                        <p:cTn id="10" dur="4000"/>
                                        <p:tgtEl>
                                          <p:spTgt spid="5"/>
                                        </p:tgtEl>
                                        <p:attrNameLst>
                                          <p:attrName>ppt_h</p:attrName>
                                        </p:attrNameLst>
                                      </p:cBhvr>
                                      <p:tavLst>
                                        <p:tav tm="0">
                                          <p:val>
                                            <p:strVal val="ppt_h"/>
                                          </p:val>
                                        </p:tav>
                                        <p:tav tm="100000">
                                          <p:val>
                                            <p:fltVal val="0"/>
                                          </p:val>
                                        </p:tav>
                                      </p:tavLst>
                                    </p:anim>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4"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4)">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ower_lake_landscape_4000x2500_1600x1200.jpg"/>
          <p:cNvPicPr>
            <a:picLocks noChangeAspect="1"/>
          </p:cNvPicPr>
          <p:nvPr/>
        </p:nvPicPr>
        <p:blipFill>
          <a:blip r:embed="rId2" cstate="print"/>
          <a:srcRect/>
          <a:stretch>
            <a:fillRect/>
          </a:stretch>
        </p:blipFill>
        <p:spPr bwMode="auto">
          <a:xfrm>
            <a:off x="0" y="0"/>
            <a:ext cx="9144000" cy="40814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flower_lake_landscape_4000x2500_1600x1200.jpg"/>
          <p:cNvPicPr>
            <a:picLocks noChangeAspect="1"/>
          </p:cNvPicPr>
          <p:nvPr/>
        </p:nvPicPr>
        <p:blipFill>
          <a:blip r:embed="rId2" cstate="print"/>
          <a:srcRect/>
          <a:stretch>
            <a:fillRect/>
          </a:stretch>
        </p:blipFill>
        <p:spPr bwMode="auto">
          <a:xfrm>
            <a:off x="0" y="0"/>
            <a:ext cx="9144000" cy="40814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74675" y="4297660"/>
            <a:ext cx="8389813" cy="1200329"/>
          </a:xfrm>
          <a:prstGeom prst="rect">
            <a:avLst/>
          </a:prstGeom>
          <a:noFill/>
        </p:spPr>
        <p:txBody>
          <a:bodyPr wrap="square">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Gracita Morales empezó en el mundo del espectáculo con la idea de convertirse en bailarina. Los médicos le aconsejaron que cambiara de profesión por un problema que tenía en las piernas. Fue entonces cuando probó suerte en el teatro, pero no fue hasta que llegó al cine cuando alcanzó la fama. </a:t>
            </a:r>
          </a:p>
        </p:txBody>
      </p:sp>
    </p:spTree>
  </p:cSld>
  <p:clrMapOvr>
    <a:masterClrMapping/>
  </p:clrMapOvr>
  <mc:AlternateContent xmlns:mc="http://schemas.openxmlformats.org/markup-compatibility/2006" xmlns:p14="http://schemas.microsoft.com/office/powerpoint/2010/main">
    <mc:Choice Requires="p14">
      <p:transition spd="slow" p14:dur="2000" advTm="34000">
        <p:wipe/>
      </p:transition>
    </mc:Choice>
    <mc:Fallback xmlns="">
      <p:transition spd="slow" advTm="34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strVal val="ppt_h"/>
                                          </p:val>
                                        </p:tav>
                                      </p:tavLst>
                                    </p:anim>
                                    <p:set>
                                      <p:cBhvr>
                                        <p:cTn id="8" dur="1" fill="hold">
                                          <p:stCondLst>
                                            <p:cond delay="3999"/>
                                          </p:stCondLst>
                                        </p:cTn>
                                        <p:tgtEl>
                                          <p:spTgt spid="5"/>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2/3*#ppt_w"/>
                                          </p:val>
                                        </p:tav>
                                        <p:tav tm="100000">
                                          <p:val>
                                            <p:strVal val="#ppt_w"/>
                                          </p:val>
                                        </p:tav>
                                      </p:tavLst>
                                    </p:anim>
                                    <p:anim calcmode="lin" valueType="num">
                                      <p:cBhvr>
                                        <p:cTn id="15" dur="4000" fill="hold"/>
                                        <p:tgtEl>
                                          <p:spTgt spid="4"/>
                                        </p:tgtEl>
                                        <p:attrNameLst>
                                          <p:attrName>ppt_h</p:attrName>
                                        </p:attrNameLst>
                                      </p:cBhvr>
                                      <p:tavLst>
                                        <p:tav tm="0">
                                          <p:val>
                                            <p:strVal val="2/3*#ppt_h"/>
                                          </p:val>
                                        </p:tav>
                                        <p:tav tm="100000">
                                          <p:val>
                                            <p:strVal val="#ppt_h"/>
                                          </p:val>
                                        </p:tav>
                                      </p:tavLst>
                                    </p:anim>
                                  </p:childTnLst>
                                </p:cTn>
                              </p:par>
                              <p:par>
                                <p:cTn id="16" presetID="21" presetClass="entr" presetSubtype="4"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4)">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g2081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g2081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288" y="4657725"/>
            <a:ext cx="82804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En el año 1965 destaca “Un Vampiro Para Dos” (1965), comedia en la que, casada con López Vázquez, Gracita viaja para Alemania para trabajar para el vampiro Fernán Gómez.</a:t>
            </a:r>
          </a:p>
        </p:txBody>
      </p:sp>
    </p:spTree>
  </p:cSld>
  <p:clrMapOvr>
    <a:masterClrMapping/>
  </p:clrMapOvr>
  <mc:AlternateContent xmlns:mc="http://schemas.openxmlformats.org/markup-compatibility/2006" xmlns:p14="http://schemas.microsoft.com/office/powerpoint/2010/main">
    <mc:Choice Requires="p14">
      <p:transition spd="slow" p14:dur="2000" advTm="23000">
        <p:wipe/>
      </p:transition>
    </mc:Choice>
    <mc:Fallback xmlns="">
      <p:transition spd="slow" advTm="23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3" presetClass="exit" presetSubtype="32"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fltVal val="0"/>
                                          </p:val>
                                        </p:tav>
                                      </p:tavLst>
                                    </p:anim>
                                    <p:anim calcmode="lin" valueType="num">
                                      <p:cBhvr>
                                        <p:cTn id="10" dur="4000"/>
                                        <p:tgtEl>
                                          <p:spTgt spid="5"/>
                                        </p:tgtEl>
                                        <p:attrNameLst>
                                          <p:attrName>ppt_h</p:attrName>
                                        </p:attrNameLst>
                                      </p:cBhvr>
                                      <p:tavLst>
                                        <p:tav tm="0">
                                          <p:val>
                                            <p:strVal val="ppt_h"/>
                                          </p:val>
                                        </p:tav>
                                        <p:tav tm="100000">
                                          <p:val>
                                            <p:fltVal val="0"/>
                                          </p:val>
                                        </p:tav>
                                      </p:tavLst>
                                    </p:anim>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3"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3)">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7).jpg"/>
          <p:cNvPicPr>
            <a:picLocks noChangeAspect="1"/>
          </p:cNvPicPr>
          <p:nvPr/>
        </p:nvPicPr>
        <p:blipFill>
          <a:blip r:embed="rId2" cstate="print"/>
          <a:srcRect/>
          <a:stretch>
            <a:fillRect/>
          </a:stretch>
        </p:blipFill>
        <p:spPr bwMode="auto">
          <a:xfrm>
            <a:off x="0" y="0"/>
            <a:ext cx="9144000" cy="47545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37).jpg"/>
          <p:cNvPicPr>
            <a:picLocks noChangeAspect="1"/>
          </p:cNvPicPr>
          <p:nvPr/>
        </p:nvPicPr>
        <p:blipFill>
          <a:blip r:embed="rId2" cstate="print"/>
          <a:srcRect/>
          <a:stretch>
            <a:fillRect/>
          </a:stretch>
        </p:blipFill>
        <p:spPr bwMode="auto">
          <a:xfrm>
            <a:off x="23813" y="0"/>
            <a:ext cx="9096375" cy="47291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7544" y="4657700"/>
            <a:ext cx="8496300" cy="923330"/>
          </a:xfrm>
          <a:prstGeom prst="rect">
            <a:avLst/>
          </a:prstGeom>
          <a:noFill/>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Parodia del cine de terror realizada por Pedro </a:t>
            </a:r>
            <a:r>
              <a:rPr lang="es-ES" dirty="0" err="1">
                <a:effectLst>
                  <a:glow rad="101600">
                    <a:schemeClr val="accent2">
                      <a:satMod val="175000"/>
                      <a:alpha val="40000"/>
                    </a:schemeClr>
                  </a:glow>
                  <a:outerShdw blurRad="38100" dist="38100" dir="2700000" algn="tl">
                    <a:srgbClr val="000000">
                      <a:alpha val="43137"/>
                    </a:srgbClr>
                  </a:outerShdw>
                </a:effectLst>
              </a:rPr>
              <a:t>Lazaga</a:t>
            </a:r>
            <a:r>
              <a:rPr lang="es-ES" dirty="0">
                <a:effectLst>
                  <a:glow rad="101600">
                    <a:schemeClr val="accent2">
                      <a:satMod val="175000"/>
                      <a:alpha val="40000"/>
                    </a:schemeClr>
                  </a:glow>
                  <a:outerShdw blurRad="38100" dist="38100" dir="2700000" algn="tl">
                    <a:srgbClr val="000000">
                      <a:alpha val="43137"/>
                    </a:srgbClr>
                  </a:outerShdw>
                </a:effectLst>
              </a:rPr>
              <a:t>. Como protagonistas encontramos a la fructífera pareja cómica formada por José Luis López Vázquez y Gracita Morales, y también a Fernando Fernán Gómez en el papel de vampiro.</a:t>
            </a:r>
          </a:p>
        </p:txBody>
      </p:sp>
    </p:spTree>
  </p:cSld>
  <p:clrMapOvr>
    <a:masterClrMapping/>
  </p:clrMapOvr>
  <mc:AlternateContent xmlns:mc="http://schemas.openxmlformats.org/markup-compatibility/2006" xmlns:p14="http://schemas.microsoft.com/office/powerpoint/2010/main">
    <mc:Choice Requires="p14">
      <p:transition spd="slow" p14:dur="2000" advTm="28000">
        <p:wipe/>
      </p:transition>
    </mc:Choice>
    <mc:Fallback xmlns="">
      <p:transition spd="slow" advTm="28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strVal val="ppt_h"/>
                                          </p:val>
                                        </p:tav>
                                      </p:tavLst>
                                    </p:anim>
                                    <p:set>
                                      <p:cBhvr>
                                        <p:cTn id="8" dur="1" fill="hold">
                                          <p:stCondLst>
                                            <p:cond delay="3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fltVal val="0"/>
                                          </p:val>
                                        </p:tav>
                                        <p:tav tm="100000">
                                          <p:val>
                                            <p:strVal val="#ppt_w"/>
                                          </p:val>
                                        </p:tav>
                                      </p:tavLst>
                                    </p:anim>
                                    <p:anim calcmode="lin" valueType="num">
                                      <p:cBhvr>
                                        <p:cTn id="15" dur="4000" fill="hold"/>
                                        <p:tgtEl>
                                          <p:spTgt spid="4"/>
                                        </p:tgtEl>
                                        <p:attrNameLst>
                                          <p:attrName>ppt_h</p:attrName>
                                        </p:attrNameLst>
                                      </p:cBhvr>
                                      <p:tavLst>
                                        <p:tav tm="0">
                                          <p:val>
                                            <p:strVal val="#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ast_paradise_tropical_sea_sky_sunshine_emerald_blue_beach_1600x120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coast_paradise_tropical_sea_sky_sunshine_emerald_blue_beach_1600x120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coast_paradise_tropical_sea_sky_sunshine_emerald_blue_beach_1600x120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23528" y="4369668"/>
            <a:ext cx="8640763" cy="1200329"/>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Entre sus películas más conocidas, destacan </a:t>
            </a:r>
            <a:r>
              <a:rPr lang="es-ES" i="1" dirty="0">
                <a:effectLst>
                  <a:glow rad="101600">
                    <a:schemeClr val="accent2">
                      <a:satMod val="175000"/>
                      <a:alpha val="40000"/>
                    </a:schemeClr>
                  </a:glow>
                  <a:outerShdw blurRad="38100" dist="38100" dir="2700000" algn="tl">
                    <a:srgbClr val="000000">
                      <a:alpha val="43137"/>
                    </a:srgbClr>
                  </a:outerShdw>
                </a:effectLst>
              </a:rPr>
              <a:t>Atraco a las tres</a:t>
            </a:r>
            <a:r>
              <a:rPr lang="es-ES" dirty="0">
                <a:effectLst>
                  <a:glow rad="101600">
                    <a:schemeClr val="accent2">
                      <a:satMod val="175000"/>
                      <a:alpha val="40000"/>
                    </a:schemeClr>
                  </a:glow>
                  <a:outerShdw blurRad="38100" dist="38100" dir="2700000" algn="tl">
                    <a:srgbClr val="000000">
                      <a:alpha val="43137"/>
                    </a:srgbClr>
                  </a:outerShdw>
                </a:effectLst>
              </a:rPr>
              <a:t>,</a:t>
            </a:r>
            <a:r>
              <a:rPr lang="es-ES" i="1" dirty="0">
                <a:effectLst>
                  <a:glow rad="101600">
                    <a:schemeClr val="accent2">
                      <a:satMod val="175000"/>
                      <a:alpha val="40000"/>
                    </a:schemeClr>
                  </a:glow>
                  <a:outerShdw blurRad="38100" dist="38100" dir="2700000" algn="tl">
                    <a:srgbClr val="000000">
                      <a:alpha val="43137"/>
                    </a:srgbClr>
                  </a:outerShdw>
                </a:effectLst>
              </a:rPr>
              <a:t> Los Palomos,   Operación Cabaretera</a:t>
            </a:r>
            <a:r>
              <a:rPr lang="es-ES" dirty="0">
                <a:effectLst>
                  <a:glow rad="101600">
                    <a:schemeClr val="accent2">
                      <a:satMod val="175000"/>
                      <a:alpha val="40000"/>
                    </a:schemeClr>
                  </a:glow>
                  <a:outerShdw blurRad="38100" dist="38100" dir="2700000" algn="tl">
                    <a:srgbClr val="000000">
                      <a:alpha val="43137"/>
                    </a:srgbClr>
                  </a:outerShdw>
                </a:effectLst>
              </a:rPr>
              <a:t>, </a:t>
            </a:r>
            <a:r>
              <a:rPr lang="es-ES" i="1" dirty="0">
                <a:effectLst>
                  <a:glow rad="101600">
                    <a:schemeClr val="accent2">
                      <a:satMod val="175000"/>
                      <a:alpha val="40000"/>
                    </a:schemeClr>
                  </a:glow>
                  <a:outerShdw blurRad="38100" dist="38100" dir="2700000" algn="tl">
                    <a:srgbClr val="000000">
                      <a:alpha val="43137"/>
                    </a:srgbClr>
                  </a:outerShdw>
                </a:effectLst>
              </a:rPr>
              <a:t>¡Como está el servicio! </a:t>
            </a:r>
            <a:r>
              <a:rPr lang="es-ES" dirty="0">
                <a:effectLst>
                  <a:glow rad="101600">
                    <a:schemeClr val="accent2">
                      <a:satMod val="175000"/>
                      <a:alpha val="40000"/>
                    </a:schemeClr>
                  </a:glow>
                  <a:outerShdw blurRad="38100" dist="38100" dir="2700000" algn="tl">
                    <a:srgbClr val="000000">
                      <a:alpha val="43137"/>
                    </a:srgbClr>
                  </a:outerShdw>
                </a:effectLst>
              </a:rPr>
              <a:t>o </a:t>
            </a:r>
            <a:r>
              <a:rPr lang="es-ES" i="1" dirty="0">
                <a:effectLst>
                  <a:glow rad="101600">
                    <a:schemeClr val="accent2">
                      <a:satMod val="175000"/>
                      <a:alpha val="40000"/>
                    </a:schemeClr>
                  </a:glow>
                  <a:outerShdw blurRad="38100" dist="38100" dir="2700000" algn="tl">
                    <a:srgbClr val="000000">
                      <a:alpha val="43137"/>
                    </a:srgbClr>
                  </a:outerShdw>
                </a:effectLst>
              </a:rPr>
              <a:t>Sor </a:t>
            </a:r>
            <a:r>
              <a:rPr lang="es-ES" i="1" dirty="0" err="1">
                <a:effectLst>
                  <a:glow rad="101600">
                    <a:schemeClr val="accent2">
                      <a:satMod val="175000"/>
                      <a:alpha val="40000"/>
                    </a:schemeClr>
                  </a:glow>
                  <a:outerShdw blurRad="38100" dist="38100" dir="2700000" algn="tl">
                    <a:srgbClr val="000000">
                      <a:alpha val="43137"/>
                    </a:srgbClr>
                  </a:outerShdw>
                </a:effectLst>
              </a:rPr>
              <a:t>Citröen</a:t>
            </a:r>
            <a:r>
              <a:rPr lang="es-ES" dirty="0">
                <a:effectLst>
                  <a:glow rad="101600">
                    <a:schemeClr val="accent2">
                      <a:satMod val="175000"/>
                      <a:alpha val="40000"/>
                    </a:schemeClr>
                  </a:glow>
                  <a:outerShdw blurRad="38100" dist="38100" dir="2700000" algn="tl">
                    <a:srgbClr val="000000">
                      <a:alpha val="43137"/>
                    </a:srgbClr>
                  </a:outerShdw>
                </a:effectLst>
              </a:rPr>
              <a:t>, donde interpretaba a una monja, la hermana Tomasa, que se ve obligada a aprender a conducir. La cinta de Pedro </a:t>
            </a:r>
            <a:r>
              <a:rPr lang="es-ES" dirty="0" err="1">
                <a:effectLst>
                  <a:glow rad="101600">
                    <a:schemeClr val="accent2">
                      <a:satMod val="175000"/>
                      <a:alpha val="40000"/>
                    </a:schemeClr>
                  </a:glow>
                  <a:outerShdw blurRad="38100" dist="38100" dir="2700000" algn="tl">
                    <a:srgbClr val="000000">
                      <a:alpha val="43137"/>
                    </a:srgbClr>
                  </a:outerShdw>
                </a:effectLst>
              </a:rPr>
              <a:t>Lazaga</a:t>
            </a:r>
            <a:r>
              <a:rPr lang="es-ES" dirty="0">
                <a:effectLst>
                  <a:glow rad="101600">
                    <a:schemeClr val="accent2">
                      <a:satMod val="175000"/>
                      <a:alpha val="40000"/>
                    </a:schemeClr>
                  </a:glow>
                  <a:outerShdw blurRad="38100" dist="38100" dir="2700000" algn="tl">
                    <a:srgbClr val="000000">
                      <a:alpha val="43137"/>
                    </a:srgbClr>
                  </a:outerShdw>
                </a:effectLst>
              </a:rPr>
              <a:t> estaba protagonizada por Gracita Morales y Rafaela Aparicio. </a:t>
            </a:r>
          </a:p>
        </p:txBody>
      </p:sp>
    </p:spTree>
  </p:cSld>
  <p:clrMapOvr>
    <a:masterClrMapping/>
  </p:clrMapOvr>
  <mc:AlternateContent xmlns:mc="http://schemas.openxmlformats.org/markup-compatibility/2006" xmlns:p14="http://schemas.microsoft.com/office/powerpoint/2010/main">
    <mc:Choice Requires="p14">
      <p:transition spd="slow" p14:dur="2000" advTm="35000">
        <p:wipe/>
      </p:transition>
    </mc:Choice>
    <mc:Fallback xmlns="">
      <p:transition spd="slow" advTm="35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4" presetClass="exit" presetSubtype="32" fill="hold" nodeType="withEffect">
                                  <p:stCondLst>
                                    <p:cond delay="0"/>
                                  </p:stCondLst>
                                  <p:childTnLst>
                                    <p:animEffect transition="out" filter="box(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13" presetClass="exit" presetSubtype="16" fill="hold" nodeType="withEffect">
                                  <p:stCondLst>
                                    <p:cond delay="0"/>
                                  </p:stCondLst>
                                  <p:childTnLst>
                                    <p:animEffect transition="out" filter="plus(in)">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2/3*#ppt_w"/>
                                          </p:val>
                                        </p:tav>
                                        <p:tav tm="100000">
                                          <p:val>
                                            <p:strVal val="#ppt_w"/>
                                          </p:val>
                                        </p:tav>
                                      </p:tavLst>
                                    </p:anim>
                                    <p:anim calcmode="lin" valueType="num">
                                      <p:cBhvr>
                                        <p:cTn id="22" dur="3000" fill="hold"/>
                                        <p:tgtEl>
                                          <p:spTgt spid="4"/>
                                        </p:tgtEl>
                                        <p:attrNameLst>
                                          <p:attrName>ppt_h</p:attrName>
                                        </p:attrNameLst>
                                      </p:cBhvr>
                                      <p:tavLst>
                                        <p:tav tm="0">
                                          <p:val>
                                            <p:strVal val="2/3*#ppt_h"/>
                                          </p:val>
                                        </p:tav>
                                        <p:tav tm="100000">
                                          <p:val>
                                            <p:strVal val="#ppt_h"/>
                                          </p:val>
                                        </p:tav>
                                      </p:tavLst>
                                    </p:anim>
                                  </p:childTnLst>
                                </p:cTn>
                              </p:par>
                              <p:par>
                                <p:cTn id="23" presetID="6"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in)">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6).jpg"/>
          <p:cNvPicPr>
            <a:picLocks noChangeAspect="1"/>
          </p:cNvPicPr>
          <p:nvPr/>
        </p:nvPicPr>
        <p:blipFill>
          <a:blip r:embed="rId2" cstate="print"/>
          <a:srcRect/>
          <a:stretch>
            <a:fillRect/>
          </a:stretch>
        </p:blipFill>
        <p:spPr bwMode="auto">
          <a:xfrm>
            <a:off x="0" y="-382588"/>
            <a:ext cx="9144000" cy="6480176"/>
          </a:xfrm>
          <a:prstGeom prst="rect">
            <a:avLst/>
          </a:prstGeom>
          <a:noFill/>
          <a:ln w="9525">
            <a:noFill/>
            <a:miter lim="800000"/>
            <a:headEnd/>
            <a:tailEnd/>
          </a:ln>
        </p:spPr>
      </p:pic>
      <p:pic>
        <p:nvPicPr>
          <p:cNvPr id="5" name="4 Imagen" descr="0(36).jpg"/>
          <p:cNvPicPr>
            <a:picLocks noChangeAspect="1"/>
          </p:cNvPicPr>
          <p:nvPr/>
        </p:nvPicPr>
        <p:blipFill>
          <a:blip r:embed="rId2" cstate="print"/>
          <a:srcRect/>
          <a:stretch>
            <a:fillRect/>
          </a:stretch>
        </p:blipFill>
        <p:spPr bwMode="auto">
          <a:xfrm>
            <a:off x="0" y="-382588"/>
            <a:ext cx="9144000" cy="6480176"/>
          </a:xfrm>
          <a:prstGeom prst="rect">
            <a:avLst/>
          </a:prstGeom>
          <a:noFill/>
          <a:ln w="9525">
            <a:noFill/>
            <a:miter lim="800000"/>
            <a:headEnd/>
            <a:tailEnd/>
          </a:ln>
        </p:spPr>
      </p:pic>
      <p:sp>
        <p:nvSpPr>
          <p:cNvPr id="6" name="5 CuadroTexto"/>
          <p:cNvSpPr txBox="1"/>
          <p:nvPr/>
        </p:nvSpPr>
        <p:spPr>
          <a:xfrm>
            <a:off x="900113" y="4514850"/>
            <a:ext cx="7775575" cy="1200150"/>
          </a:xfrm>
          <a:prstGeom prst="rect">
            <a:avLst/>
          </a:prstGeom>
          <a:noFill/>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No hablan bien de ella quienes trabajaron codo con codo con Gracita Morales. Alfredo Landa la describió como una persona "caprichosa, despótica e intratable". Los actores coincidieron en el rodaje de la película </a:t>
            </a:r>
            <a:r>
              <a:rPr lang="es-ES" i="1" dirty="0">
                <a:effectLst>
                  <a:glow rad="101600">
                    <a:schemeClr val="accent2">
                      <a:satMod val="175000"/>
                      <a:alpha val="40000"/>
                    </a:schemeClr>
                  </a:glow>
                  <a:outerShdw blurRad="38100" dist="38100" dir="2700000" algn="tl">
                    <a:srgbClr val="000000">
                      <a:alpha val="43137"/>
                    </a:srgbClr>
                  </a:outerShdw>
                </a:effectLst>
              </a:rPr>
              <a:t>La ciudad no es para mí</a:t>
            </a:r>
            <a:r>
              <a:rPr lang="es-ES" dirty="0">
                <a:effectLst>
                  <a:glow rad="101600">
                    <a:schemeClr val="accent2">
                      <a:satMod val="175000"/>
                      <a:alpha val="40000"/>
                    </a:schemeClr>
                  </a:glow>
                  <a:outerShdw blurRad="38100" dist="38100" dir="2700000" algn="tl">
                    <a:srgbClr val="000000">
                      <a:alpha val="43137"/>
                    </a:srgbClr>
                  </a:outerShdw>
                </a:effectLst>
              </a:rPr>
              <a:t>. </a:t>
            </a:r>
          </a:p>
        </p:txBody>
      </p:sp>
    </p:spTree>
  </p:cSld>
  <p:clrMapOvr>
    <a:masterClrMapping/>
  </p:clrMapOvr>
  <mc:AlternateContent xmlns:mc="http://schemas.openxmlformats.org/markup-compatibility/2006" xmlns:p14="http://schemas.microsoft.com/office/powerpoint/2010/main">
    <mc:Choice Requires="p14">
      <p:transition spd="slow" p14:dur="3000" advTm="29000">
        <p14:glitter pattern="hexagon"/>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3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179512" y="4514850"/>
            <a:ext cx="8568952"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Según cuentan, no era fácil compartir set con la actriz. "Era bastante envidiosa en algunos sentidos y cuando veía a una actriz más joven y guapa se sulfuraba mucho", aseguraba José Luis López Vázquez en </a:t>
            </a:r>
            <a:r>
              <a:rPr lang="es-ES" i="1" dirty="0">
                <a:effectLst>
                  <a:glow rad="101600">
                    <a:schemeClr val="accent2">
                      <a:satMod val="175000"/>
                      <a:alpha val="40000"/>
                    </a:schemeClr>
                  </a:glow>
                  <a:outerShdw blurRad="38100" dist="38100" dir="2700000" algn="tl">
                    <a:srgbClr val="000000">
                      <a:alpha val="43137"/>
                    </a:srgbClr>
                  </a:outerShdw>
                </a:effectLst>
              </a:rPr>
              <a:t>Para qué te cuento</a:t>
            </a:r>
            <a:r>
              <a:rPr lang="es-ES" dirty="0">
                <a:effectLst>
                  <a:glow rad="101600">
                    <a:schemeClr val="accent2">
                      <a:satMod val="175000"/>
                      <a:alpha val="40000"/>
                    </a:schemeClr>
                  </a:glow>
                  <a:outerShdw blurRad="38100" dist="38100" dir="2700000" algn="tl">
                    <a:srgbClr val="000000">
                      <a:alpha val="43137"/>
                    </a:srgbClr>
                  </a:outerShdw>
                </a:effectLst>
              </a:rPr>
              <a:t>, su biografía autorizada.</a:t>
            </a:r>
          </a:p>
        </p:txBody>
      </p:sp>
    </p:spTree>
  </p:cSld>
  <p:clrMapOvr>
    <a:masterClrMapping/>
  </p:clrMapOvr>
  <mc:AlternateContent xmlns:mc="http://schemas.openxmlformats.org/markup-compatibility/2006" xmlns:p14="http://schemas.microsoft.com/office/powerpoint/2010/main">
    <mc:Choice Requires="p14">
      <p:transition spd="slow" p14:dur="3000" advTm="30000">
        <p14:glitter pattern="hexagon"/>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4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2/3*#ppt_w"/>
                                          </p:val>
                                        </p:tav>
                                        <p:tav tm="100000">
                                          <p:val>
                                            <p:strVal val="#ppt_w"/>
                                          </p:val>
                                        </p:tav>
                                      </p:tavLst>
                                    </p:anim>
                                    <p:anim calcmode="lin" valueType="num">
                                      <p:cBhvr>
                                        <p:cTn id="15" dur="4000" fill="hold"/>
                                        <p:tgtEl>
                                          <p:spTgt spid="5"/>
                                        </p:tgtEl>
                                        <p:attrNameLst>
                                          <p:attrName>ppt_h</p:attrName>
                                        </p:attrNameLst>
                                      </p:cBhvr>
                                      <p:tavLst>
                                        <p:tav tm="0">
                                          <p:val>
                                            <p:strVal val="2/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9).jpg"/>
          <p:cNvPicPr>
            <a:picLocks noChangeAspect="1"/>
          </p:cNvPicPr>
          <p:nvPr/>
        </p:nvPicPr>
        <p:blipFill>
          <a:blip r:embed="rId2" cstate="print"/>
          <a:srcRect/>
          <a:stretch>
            <a:fillRect/>
          </a:stretch>
        </p:blipFill>
        <p:spPr bwMode="auto">
          <a:xfrm>
            <a:off x="0" y="4763"/>
            <a:ext cx="9144000" cy="571023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39).jpg"/>
          <p:cNvPicPr>
            <a:picLocks noChangeAspect="1"/>
          </p:cNvPicPr>
          <p:nvPr/>
        </p:nvPicPr>
        <p:blipFill>
          <a:blip r:embed="rId2" cstate="print"/>
          <a:srcRect/>
          <a:stretch>
            <a:fillRect/>
          </a:stretch>
        </p:blipFill>
        <p:spPr bwMode="auto">
          <a:xfrm>
            <a:off x="0" y="0"/>
            <a:ext cx="9144000" cy="57102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289" y="4514850"/>
            <a:ext cx="8065144"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El actor habló también de sus problemas de salud mental que podrían haber surgido a causa de la falta de afecto que sentía: "Fue vetada porque era temperamental. Estaba enferma mentalmente, lo que le creó un estado de ansiedad que nos hacía la vida imposible a todos.</a:t>
            </a:r>
          </a:p>
        </p:txBody>
      </p:sp>
    </p:spTree>
  </p:cSld>
  <p:clrMapOvr>
    <a:masterClrMapping/>
  </p:clrMapOvr>
  <mc:AlternateContent xmlns:mc="http://schemas.openxmlformats.org/markup-compatibility/2006" xmlns:p14="http://schemas.microsoft.com/office/powerpoint/2010/main">
    <mc:Choice Requires="p14">
      <p:transition spd="slow" p14:dur="3000" advTm="32000">
        <p14:glitter pattern="hexagon"/>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fltVal val="0"/>
                                          </p:val>
                                        </p:tav>
                                      </p:tavLst>
                                    </p:anim>
                                    <p:anim calcmode="lin" valueType="num">
                                      <p:cBhvr>
                                        <p:cTn id="7" dur="4000"/>
                                        <p:tgtEl>
                                          <p:spTgt spid="6"/>
                                        </p:tgtEl>
                                        <p:attrNameLst>
                                          <p:attrName>ppt_h</p:attrName>
                                        </p:attrNameLst>
                                      </p:cBhvr>
                                      <p:tavLst>
                                        <p:tav tm="0">
                                          <p:val>
                                            <p:strVal val="ppt_h"/>
                                          </p:val>
                                        </p:tav>
                                        <p:tav tm="100000">
                                          <p:val>
                                            <p:fltVal val="0"/>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fltVal val="0"/>
                                          </p:val>
                                        </p:tav>
                                        <p:tav tm="100000">
                                          <p:val>
                                            <p:strVal val="#ppt_w"/>
                                          </p:val>
                                        </p:tav>
                                      </p:tavLst>
                                    </p:anim>
                                    <p:anim calcmode="lin" valueType="num">
                                      <p:cBhvr>
                                        <p:cTn id="15" dur="4000" fill="hold"/>
                                        <p:tgtEl>
                                          <p:spTgt spid="4"/>
                                        </p:tgtEl>
                                        <p:attrNameLst>
                                          <p:attrName>ppt_h</p:attrName>
                                        </p:attrNameLst>
                                      </p:cBhvr>
                                      <p:tavLst>
                                        <p:tav tm="0">
                                          <p:val>
                                            <p:fltVal val="0"/>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3).jpg"/>
          <p:cNvPicPr>
            <a:picLocks noChangeAspect="1"/>
          </p:cNvPicPr>
          <p:nvPr/>
        </p:nvPicPr>
        <p:blipFill>
          <a:blip r:embed="rId2" cstate="print"/>
          <a:srcRec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43).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84213" y="4657725"/>
            <a:ext cx="756019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Participó en la comedia veraniega de Mariano </a:t>
            </a:r>
            <a:r>
              <a:rPr lang="es-ES" dirty="0" err="1">
                <a:effectLst>
                  <a:glow rad="101600">
                    <a:schemeClr val="accent2">
                      <a:satMod val="175000"/>
                      <a:alpha val="40000"/>
                    </a:schemeClr>
                  </a:glow>
                  <a:outerShdw blurRad="38100" dist="38100" dir="2700000" algn="tl">
                    <a:srgbClr val="000000">
                      <a:alpha val="43137"/>
                    </a:srgbClr>
                  </a:outerShdw>
                </a:effectLst>
              </a:rPr>
              <a:t>Ozores</a:t>
            </a:r>
            <a:r>
              <a:rPr lang="es-ES" dirty="0">
                <a:effectLst>
                  <a:glow rad="101600">
                    <a:schemeClr val="accent2">
                      <a:satMod val="175000"/>
                      <a:alpha val="40000"/>
                    </a:schemeClr>
                  </a:glow>
                  <a:outerShdw blurRad="38100" dist="38100" dir="2700000" algn="tl">
                    <a:srgbClr val="000000">
                      <a:alpha val="43137"/>
                    </a:srgbClr>
                  </a:outerShdw>
                </a:effectLst>
              </a:rPr>
              <a:t>, “40 Grados a La Sombra” (1967), película vacacional en la que Gracita estaba casada con Antonio </a:t>
            </a:r>
            <a:r>
              <a:rPr lang="es-ES" dirty="0" err="1">
                <a:effectLst>
                  <a:glow rad="101600">
                    <a:schemeClr val="accent2">
                      <a:satMod val="175000"/>
                      <a:alpha val="40000"/>
                    </a:schemeClr>
                  </a:glow>
                  <a:outerShdw blurRad="38100" dist="38100" dir="2700000" algn="tl">
                    <a:srgbClr val="000000">
                      <a:alpha val="43137"/>
                    </a:srgbClr>
                  </a:outerShdw>
                </a:effectLst>
              </a:rPr>
              <a:t>Ozores</a:t>
            </a:r>
            <a:r>
              <a:rPr lang="es-ES"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3000" advTm="22000">
        <p14:glitter pattern="hexagon"/>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3" presetClass="exit" presetSubtype="544"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fltVal val="0"/>
                                          </p:val>
                                        </p:tav>
                                      </p:tavLst>
                                    </p:anim>
                                    <p:anim calcmode="lin" valueType="num">
                                      <p:cBhvr>
                                        <p:cTn id="10" dur="4000"/>
                                        <p:tgtEl>
                                          <p:spTgt spid="5"/>
                                        </p:tgtEl>
                                        <p:attrNameLst>
                                          <p:attrName>ppt_h</p:attrName>
                                        </p:attrNameLst>
                                      </p:cBhvr>
                                      <p:tavLst>
                                        <p:tav tm="0">
                                          <p:val>
                                            <p:strVal val="ppt_h"/>
                                          </p:val>
                                        </p:tav>
                                        <p:tav tm="100000">
                                          <p:val>
                                            <p:fltVal val="0"/>
                                          </p:val>
                                        </p:tav>
                                      </p:tavLst>
                                    </p:anim>
                                    <p:anim calcmode="lin" valueType="num">
                                      <p:cBhvr>
                                        <p:cTn id="11" dur="4000"/>
                                        <p:tgtEl>
                                          <p:spTgt spid="5"/>
                                        </p:tgtEl>
                                        <p:attrNameLst>
                                          <p:attrName>ppt_x</p:attrName>
                                        </p:attrNameLst>
                                      </p:cBhvr>
                                      <p:tavLst>
                                        <p:tav tm="0">
                                          <p:val>
                                            <p:strVal val="ppt_x"/>
                                          </p:val>
                                        </p:tav>
                                        <p:tav tm="100000">
                                          <p:val>
                                            <p:fltVal val="0.5"/>
                                          </p:val>
                                        </p:tav>
                                      </p:tavLst>
                                    </p:anim>
                                    <p:anim calcmode="lin" valueType="num">
                                      <p:cBhvr>
                                        <p:cTn id="12" dur="4000"/>
                                        <p:tgtEl>
                                          <p:spTgt spid="5"/>
                                        </p:tgtEl>
                                        <p:attrNameLst>
                                          <p:attrName>ppt_y</p:attrName>
                                        </p:attrNameLst>
                                      </p:cBhvr>
                                      <p:tavLst>
                                        <p:tav tm="0">
                                          <p:val>
                                            <p:strVal val="ppt_y"/>
                                          </p:val>
                                        </p:tav>
                                        <p:tav tm="100000">
                                          <p:val>
                                            <p:fltVal val="0.5"/>
                                          </p:val>
                                        </p:tav>
                                      </p:tavLst>
                                    </p:anim>
                                    <p:set>
                                      <p:cBhvr>
                                        <p:cTn id="13" dur="1" fill="hold">
                                          <p:stCondLst>
                                            <p:cond delay="3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4/3*#ppt_w"/>
                                          </p:val>
                                        </p:tav>
                                        <p:tav tm="100000">
                                          <p:val>
                                            <p:strVal val="#ppt_w"/>
                                          </p:val>
                                        </p:tav>
                                      </p:tavLst>
                                    </p:anim>
                                    <p:anim calcmode="lin" valueType="num">
                                      <p:cBhvr>
                                        <p:cTn id="17" dur="4000" fill="hold"/>
                                        <p:tgtEl>
                                          <p:spTgt spid="4"/>
                                        </p:tgtEl>
                                        <p:attrNameLst>
                                          <p:attrName>ppt_h</p:attrName>
                                        </p:attrNameLst>
                                      </p:cBhvr>
                                      <p:tavLst>
                                        <p:tav tm="0">
                                          <p:val>
                                            <p:strVal val="4/3*#ppt_h"/>
                                          </p:val>
                                        </p:tav>
                                        <p:tav tm="100000">
                                          <p:val>
                                            <p:strVal val="#ppt_h"/>
                                          </p:val>
                                        </p:tav>
                                      </p:tavLst>
                                    </p:anim>
                                  </p:childTnLst>
                                </p:cTn>
                              </p:par>
                              <p:par>
                                <p:cTn id="18" presetID="13"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plus(out)">
                                      <p:cBhvr>
                                        <p:cTn id="20" dur="4000"/>
                                        <p:tgtEl>
                                          <p:spTgt spid="4"/>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9).jpg"/>
          <p:cNvPicPr>
            <a:picLocks noChangeAspect="1"/>
          </p:cNvPicPr>
          <p:nvPr/>
        </p:nvPicPr>
        <p:blipFill>
          <a:blip r:embed="rId2" cstate="print"/>
          <a:srcRect/>
          <a:stretch>
            <a:fillRect/>
          </a:stretch>
        </p:blipFill>
        <p:spPr bwMode="auto">
          <a:xfrm>
            <a:off x="0" y="-238125"/>
            <a:ext cx="9144000" cy="6480175"/>
          </a:xfrm>
          <a:prstGeom prst="rect">
            <a:avLst/>
          </a:prstGeom>
          <a:noFill/>
          <a:ln w="9525">
            <a:noFill/>
            <a:miter lim="800000"/>
            <a:headEnd/>
            <a:tailEnd/>
          </a:ln>
        </p:spPr>
      </p:pic>
      <p:pic>
        <p:nvPicPr>
          <p:cNvPr id="6" name="5 Imagen" descr="0(49).jpg"/>
          <p:cNvPicPr>
            <a:picLocks noChangeAspect="1"/>
          </p:cNvPicPr>
          <p:nvPr/>
        </p:nvPicPr>
        <p:blipFill>
          <a:blip r:embed="rId2" cstate="print"/>
          <a:srcRect/>
          <a:stretch>
            <a:fillRect/>
          </a:stretch>
        </p:blipFill>
        <p:spPr bwMode="auto">
          <a:xfrm>
            <a:off x="0" y="-238125"/>
            <a:ext cx="9144000" cy="6480175"/>
          </a:xfrm>
          <a:prstGeom prst="rect">
            <a:avLst/>
          </a:prstGeom>
          <a:noFill/>
          <a:ln w="9525">
            <a:noFill/>
            <a:miter lim="800000"/>
            <a:headEnd/>
            <a:tailEnd/>
          </a:ln>
        </p:spPr>
      </p:pic>
      <p:sp>
        <p:nvSpPr>
          <p:cNvPr id="5" name="4 CuadroTexto"/>
          <p:cNvSpPr txBox="1"/>
          <p:nvPr/>
        </p:nvSpPr>
        <p:spPr>
          <a:xfrm>
            <a:off x="468313" y="4370388"/>
            <a:ext cx="8207375" cy="1200150"/>
          </a:xfrm>
          <a:prstGeom prst="rect">
            <a:avLst/>
          </a:prstGeom>
          <a:noFill/>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El motivo que habría podido desencadenar sus problemas personales podría haber sido el fin de su matrimonio con Martín </a:t>
            </a:r>
            <a:r>
              <a:rPr lang="es-ES" dirty="0" err="1">
                <a:effectLst>
                  <a:glow rad="101600">
                    <a:schemeClr val="accent2">
                      <a:satMod val="175000"/>
                      <a:alpha val="40000"/>
                    </a:schemeClr>
                  </a:glow>
                  <a:outerShdw blurRad="38100" dist="38100" dir="2700000" algn="tl">
                    <a:srgbClr val="000000">
                      <a:alpha val="43137"/>
                    </a:srgbClr>
                  </a:outerShdw>
                </a:effectLst>
              </a:rPr>
              <a:t>Zerolo</a:t>
            </a:r>
            <a:r>
              <a:rPr lang="es-ES" dirty="0">
                <a:effectLst>
                  <a:glow rad="101600">
                    <a:schemeClr val="accent2">
                      <a:satMod val="175000"/>
                      <a:alpha val="40000"/>
                    </a:schemeClr>
                  </a:glow>
                  <a:outerShdw blurRad="38100" dist="38100" dir="2700000" algn="tl">
                    <a:srgbClr val="000000">
                      <a:alpha val="43137"/>
                    </a:srgbClr>
                  </a:outerShdw>
                </a:effectLst>
              </a:rPr>
              <a:t>, un pintor canario con el que no llegó a tener hijos. Ocho años después de casarse, decidieron tomar caminos separados.</a:t>
            </a:r>
          </a:p>
        </p:txBody>
      </p:sp>
    </p:spTree>
  </p:cSld>
  <p:clrMapOvr>
    <a:masterClrMapping/>
  </p:clrMapOvr>
  <mc:AlternateContent xmlns:mc="http://schemas.openxmlformats.org/markup-compatibility/2006" xmlns:p14="http://schemas.microsoft.com/office/powerpoint/2010/main">
    <mc:Choice Requires="p14">
      <p:transition spd="slow" p14:dur="3000" advTm="30000">
        <p14:glitter pattern="hexagon"/>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2/3*ppt_w"/>
                                          </p:val>
                                        </p:tav>
                                      </p:tavLst>
                                    </p:anim>
                                    <p:anim calcmode="lin" valueType="num">
                                      <p:cBhvr>
                                        <p:cTn id="7" dur="4000"/>
                                        <p:tgtEl>
                                          <p:spTgt spid="6"/>
                                        </p:tgtEl>
                                        <p:attrNameLst>
                                          <p:attrName>ppt_h</p:attrName>
                                        </p:attrNameLst>
                                      </p:cBhvr>
                                      <p:tavLst>
                                        <p:tav tm="0">
                                          <p:val>
                                            <p:strVal val="ppt_h"/>
                                          </p:val>
                                        </p:tav>
                                        <p:tav tm="100000">
                                          <p:val>
                                            <p:strVal val="2/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4"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in)">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4).jpg"/>
          <p:cNvPicPr>
            <a:picLocks noChangeAspect="1"/>
          </p:cNvPicPr>
          <p:nvPr/>
        </p:nvPicPr>
        <p:blipFill>
          <a:blip r:embed="rId2" cstate="print"/>
          <a:srcRect/>
          <a:stretch>
            <a:fillRect/>
          </a:stretch>
        </p:blipFill>
        <p:spPr bwMode="auto">
          <a:xfrm>
            <a:off x="2411413" y="4763"/>
            <a:ext cx="4248150" cy="571023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44).jpg"/>
          <p:cNvPicPr>
            <a:picLocks noChangeAspect="1"/>
          </p:cNvPicPr>
          <p:nvPr/>
        </p:nvPicPr>
        <p:blipFill>
          <a:blip r:embed="rId2" cstate="print"/>
          <a:srcRect/>
          <a:stretch>
            <a:fillRect/>
          </a:stretch>
        </p:blipFill>
        <p:spPr bwMode="auto">
          <a:xfrm>
            <a:off x="2411413" y="0"/>
            <a:ext cx="4248150" cy="57102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rot="5400000">
            <a:off x="-1666081" y="1666081"/>
            <a:ext cx="5743575" cy="2411413"/>
          </a:xfrm>
          <a:prstGeom prst="rect">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7" name="6 Rectángulo"/>
          <p:cNvSpPr/>
          <p:nvPr/>
        </p:nvSpPr>
        <p:spPr>
          <a:xfrm rot="5400000">
            <a:off x="5029994" y="1629569"/>
            <a:ext cx="5743575" cy="2484437"/>
          </a:xfrm>
          <a:prstGeom prst="rect">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8" name="7 CuadroTexto"/>
          <p:cNvSpPr txBox="1"/>
          <p:nvPr/>
        </p:nvSpPr>
        <p:spPr>
          <a:xfrm>
            <a:off x="611188" y="4370388"/>
            <a:ext cx="784860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Él se fue a París y la abandonó, según ella misma confesó, dejándole grandes problemas económicos. Quienes la conocían apuntan a que, el hecho de no haber tenido descendencia, fue otro de los detonantes de la infelicidad de Gracita Morales. </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9000">
        <p15:prstTrans prst="peelOff"/>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strVal val="ppt_h"/>
                                          </p:val>
                                        </p:tav>
                                      </p:tavLst>
                                    </p:anim>
                                    <p:set>
                                      <p:cBhvr>
                                        <p:cTn id="8" dur="1" fill="hold">
                                          <p:stCondLst>
                                            <p:cond delay="3999"/>
                                          </p:stCondLst>
                                        </p:cTn>
                                        <p:tgtEl>
                                          <p:spTgt spid="5"/>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linds(horizontal)">
                                      <p:cBhvr>
                                        <p:cTn id="21" dur="4000"/>
                                        <p:tgtEl>
                                          <p:spTgt spid="6"/>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linds(horizontal)">
                                      <p:cBhvr>
                                        <p:cTn id="24" dur="4000"/>
                                        <p:tgtEl>
                                          <p:spTgt spid="7"/>
                                        </p:tgtEl>
                                      </p:cBhvr>
                                    </p:animEffect>
                                  </p:childTnLst>
                                </p:cTn>
                              </p:par>
                            </p:childTnLst>
                          </p:cTn>
                        </p:par>
                        <p:par>
                          <p:cTn id="25" fill="hold">
                            <p:stCondLst>
                              <p:cond delay="4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1"/>
                                          </p:val>
                                        </p:tav>
                                        <p:tav tm="100000">
                                          <p:val>
                                            <p:strVal val="#ppt_x"/>
                                          </p:val>
                                        </p:tav>
                                      </p:tavLst>
                                    </p:anim>
                                    <p:anim calcmode="lin" valueType="num">
                                      <p:cBhvr>
                                        <p:cTn id="3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50).jpg"/>
          <p:cNvPicPr>
            <a:picLocks noChangeAspect="1"/>
          </p:cNvPicPr>
          <p:nvPr/>
        </p:nvPicPr>
        <p:blipFill>
          <a:blip r:embed="rId2" cstate="print"/>
          <a:srcRect/>
          <a:stretch>
            <a:fillRect/>
          </a:stretch>
        </p:blipFill>
        <p:spPr bwMode="auto">
          <a:xfrm>
            <a:off x="2320925" y="0"/>
            <a:ext cx="45021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50).jpg"/>
          <p:cNvPicPr>
            <a:picLocks noChangeAspect="1"/>
          </p:cNvPicPr>
          <p:nvPr/>
        </p:nvPicPr>
        <p:blipFill>
          <a:blip r:embed="rId2" cstate="print"/>
          <a:srcRect/>
          <a:stretch>
            <a:fillRect/>
          </a:stretch>
        </p:blipFill>
        <p:spPr bwMode="auto">
          <a:xfrm>
            <a:off x="2339975" y="0"/>
            <a:ext cx="4464050" cy="56911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rot="5400000">
            <a:off x="-1701800" y="1701800"/>
            <a:ext cx="5743575" cy="2339975"/>
          </a:xfrm>
          <a:prstGeom prst="rect">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7" name="6 Rectángulo"/>
          <p:cNvSpPr/>
          <p:nvPr/>
        </p:nvSpPr>
        <p:spPr>
          <a:xfrm rot="5400000">
            <a:off x="5102225" y="1701800"/>
            <a:ext cx="5743575" cy="2339975"/>
          </a:xfrm>
          <a:prstGeom prst="rect">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8" name="7 CuadroTexto"/>
          <p:cNvSpPr txBox="1"/>
          <p:nvPr/>
        </p:nvSpPr>
        <p:spPr>
          <a:xfrm>
            <a:off x="684213" y="4514850"/>
            <a:ext cx="7632203"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Pese a haber echo reír a generaciones de españoles, la vida de Gracita Morales fue un infierno desde su infancia. Su madre, mujer rica y dueña del Teatro Calderón de Madrid, se vio en la calle junto a sus cuatro hijos cuando su marido se jugó todo su dinero a las cartas.</a:t>
            </a:r>
          </a:p>
        </p:txBody>
      </p:sp>
    </p:spTree>
  </p:cSld>
  <p:clrMapOvr>
    <a:masterClrMapping/>
  </p:clrMapOvr>
  <mc:AlternateContent xmlns:mc="http://schemas.openxmlformats.org/markup-compatibility/2006" xmlns:p14="http://schemas.microsoft.com/office/powerpoint/2010/main">
    <mc:Choice Requires="p14">
      <p:transition spd="slow" p14:dur="2000" advTm="32000">
        <p:comb dir="vert"/>
      </p:transition>
    </mc:Choice>
    <mc:Fallback xmlns="">
      <p:transition spd="slow" advTm="32000">
        <p:comb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par>
                                <p:cTn id="19" presetID="3" presetClass="entr" presetSubtype="5"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linds(vertical)">
                                      <p:cBhvr>
                                        <p:cTn id="21" dur="4000"/>
                                        <p:tgtEl>
                                          <p:spTgt spid="6"/>
                                        </p:tgtEl>
                                      </p:cBhvr>
                                    </p:animEffect>
                                  </p:childTnLst>
                                </p:cTn>
                              </p:par>
                              <p:par>
                                <p:cTn id="22" presetID="3" presetClass="entr" presetSubtype="5"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linds(vertical)">
                                      <p:cBhvr>
                                        <p:cTn id="24" dur="4000"/>
                                        <p:tgtEl>
                                          <p:spTgt spid="7"/>
                                        </p:tgtEl>
                                      </p:cBhvr>
                                    </p:animEffect>
                                  </p:childTnLst>
                                </p:cTn>
                              </p:par>
                            </p:childTnLst>
                          </p:cTn>
                        </p:par>
                        <p:par>
                          <p:cTn id="25" fill="hold">
                            <p:stCondLst>
                              <p:cond delay="4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1"/>
                                          </p:val>
                                        </p:tav>
                                        <p:tav tm="100000">
                                          <p:val>
                                            <p:strVal val="#ppt_x"/>
                                          </p:val>
                                        </p:tav>
                                      </p:tavLst>
                                    </p:anim>
                                    <p:anim calcmode="lin" valueType="num">
                                      <p:cBhvr>
                                        <p:cTn id="3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7).jpg"/>
          <p:cNvPicPr>
            <a:picLocks noChangeAspect="1"/>
          </p:cNvPicPr>
          <p:nvPr/>
        </p:nvPicPr>
        <p:blipFill>
          <a:blip r:embed="rId2" cstate="print"/>
          <a:srcRect/>
          <a:stretch>
            <a:fillRect/>
          </a:stretch>
        </p:blipFill>
        <p:spPr bwMode="auto">
          <a:xfrm>
            <a:off x="0" y="11113"/>
            <a:ext cx="9144000" cy="570388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47).jpg"/>
          <p:cNvPicPr>
            <a:picLocks noChangeAspect="1"/>
          </p:cNvPicPr>
          <p:nvPr/>
        </p:nvPicPr>
        <p:blipFill>
          <a:blip r:embed="rId2" cstate="print"/>
          <a:srcRec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39750" y="4873625"/>
            <a:ext cx="7561263"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Gracita y sus hermanos, que se habían criado en el mismo edificio del teatro, no vieron mejor salida que el mundo del espectáculo.</a:t>
            </a:r>
          </a:p>
        </p:txBody>
      </p:sp>
    </p:spTree>
  </p:cSld>
  <p:clrMapOvr>
    <a:masterClrMapping/>
  </p:clrMapOvr>
  <mc:AlternateContent xmlns:mc="http://schemas.openxmlformats.org/markup-compatibility/2006" xmlns:p14="http://schemas.microsoft.com/office/powerpoint/2010/main">
    <mc:Choice Requires="p14">
      <p:transition spd="slow" p14:dur="2000" advTm="19000">
        <p14:warp dir="in"/>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strVal val="ppt_h"/>
                                          </p:val>
                                        </p:tav>
                                      </p:tavLst>
                                    </p:anim>
                                    <p:set>
                                      <p:cBhvr>
                                        <p:cTn id="8" dur="1" fill="hold">
                                          <p:stCondLst>
                                            <p:cond delay="3999"/>
                                          </p:stCondLst>
                                        </p:cTn>
                                        <p:tgtEl>
                                          <p:spTgt spid="5"/>
                                        </p:tgtEl>
                                        <p:attrNameLst>
                                          <p:attrName>style.visibility</p:attrName>
                                        </p:attrNameLst>
                                      </p:cBhvr>
                                      <p:to>
                                        <p:strVal val="hidden"/>
                                      </p:to>
                                    </p:set>
                                  </p:childTnLst>
                                </p:cTn>
                              </p:par>
                              <p:par>
                                <p:cTn id="9" presetID="3" presetClass="exit" presetSubtype="10" fill="hold" nodeType="withEffect">
                                  <p:stCondLst>
                                    <p:cond delay="0"/>
                                  </p:stCondLst>
                                  <p:childTnLst>
                                    <p:animEffect transition="out" filter="blinds(horizontal)">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in)">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4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827088" y="4945063"/>
            <a:ext cx="7777162"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En 1967 protagonizó como prostituta convertida en espía “Operación Cabaretera” (1967), parodia de James Bond con López Vázquez.</a:t>
            </a:r>
          </a:p>
        </p:txBody>
      </p:sp>
    </p:spTree>
  </p:cSld>
  <p:clrMapOvr>
    <a:masterClrMapping/>
  </p:clrMapOvr>
  <mc:AlternateContent xmlns:mc="http://schemas.openxmlformats.org/markup-compatibility/2006" xmlns:p14="http://schemas.microsoft.com/office/powerpoint/2010/main">
    <mc:Choice Requires="p14">
      <p:transition spd="slow" p14:dur="2000" advTm="20000">
        <p14:warp dir="in"/>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fltVal val="0"/>
                                          </p:val>
                                        </p:tav>
                                      </p:tavLst>
                                    </p:anim>
                                    <p:anim calcmode="lin" valueType="num">
                                      <p:cBhvr>
                                        <p:cTn id="7" dur="4000"/>
                                        <p:tgtEl>
                                          <p:spTgt spid="6"/>
                                        </p:tgtEl>
                                        <p:attrNameLst>
                                          <p:attrName>ppt_h</p:attrName>
                                        </p:attrNameLst>
                                      </p:cBhvr>
                                      <p:tavLst>
                                        <p:tav tm="0">
                                          <p:val>
                                            <p:strVal val="ppt_h"/>
                                          </p:val>
                                        </p:tav>
                                        <p:tav tm="100000">
                                          <p:val>
                                            <p:fltVal val="0"/>
                                          </p:val>
                                        </p:tav>
                                      </p:tavLst>
                                    </p:anim>
                                    <p:anim calcmode="lin" valueType="num">
                                      <p:cBhvr>
                                        <p:cTn id="8" dur="4000"/>
                                        <p:tgtEl>
                                          <p:spTgt spid="6"/>
                                        </p:tgtEl>
                                        <p:attrNameLst>
                                          <p:attrName>ppt_x</p:attrName>
                                        </p:attrNameLst>
                                      </p:cBhvr>
                                      <p:tavLst>
                                        <p:tav tm="0">
                                          <p:val>
                                            <p:strVal val="ppt_x"/>
                                          </p:val>
                                        </p:tav>
                                        <p:tav tm="100000">
                                          <p:val>
                                            <p:fltVal val="0.5"/>
                                          </p:val>
                                        </p:tav>
                                      </p:tavLst>
                                    </p:anim>
                                    <p:anim calcmode="lin" valueType="num">
                                      <p:cBhvr>
                                        <p:cTn id="9" dur="4000"/>
                                        <p:tgtEl>
                                          <p:spTgt spid="6"/>
                                        </p:tgtEl>
                                        <p:attrNameLst>
                                          <p:attrName>ppt_y</p:attrName>
                                        </p:attrNameLst>
                                      </p:cBhvr>
                                      <p:tavLst>
                                        <p:tav tm="0">
                                          <p:val>
                                            <p:strVal val="ppt_y"/>
                                          </p:val>
                                        </p:tav>
                                        <p:tav tm="100000">
                                          <p:val>
                                            <p:fltVal val="0.5"/>
                                          </p:val>
                                        </p:tav>
                                      </p:tavLst>
                                    </p:anim>
                                    <p:set>
                                      <p:cBhvr>
                                        <p:cTn id="10" dur="1" fill="hold">
                                          <p:stCondLst>
                                            <p:cond delay="3999"/>
                                          </p:stCondLst>
                                        </p:cTn>
                                        <p:tgtEl>
                                          <p:spTgt spid="6"/>
                                        </p:tgtEl>
                                        <p:attrNameLst>
                                          <p:attrName>style.visibility</p:attrName>
                                        </p:attrNameLst>
                                      </p:cBhvr>
                                      <p:to>
                                        <p:strVal val="hidden"/>
                                      </p:to>
                                    </p:set>
                                  </p:childTnLst>
                                </p:cTn>
                              </p:par>
                              <p:par>
                                <p:cTn id="11" presetID="8" presetClass="exit" presetSubtype="16" fill="hold" nodeType="withEffect">
                                  <p:stCondLst>
                                    <p:cond delay="0"/>
                                  </p:stCondLst>
                                  <p:childTnLst>
                                    <p:animEffect transition="out" filter="diamond(in)">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4/3*#ppt_w"/>
                                          </p:val>
                                        </p:tav>
                                        <p:tav tm="100000">
                                          <p:val>
                                            <p:strVal val="#ppt_w"/>
                                          </p:val>
                                        </p:tav>
                                      </p:tavLst>
                                    </p:anim>
                                    <p:anim calcmode="lin" valueType="num">
                                      <p:cBhvr>
                                        <p:cTn id="17" dur="4000" fill="hold"/>
                                        <p:tgtEl>
                                          <p:spTgt spid="4"/>
                                        </p:tgtEl>
                                        <p:attrNameLst>
                                          <p:attrName>ppt_h</p:attrName>
                                        </p:attrNameLst>
                                      </p:cBhvr>
                                      <p:tavLst>
                                        <p:tav tm="0">
                                          <p:val>
                                            <p:strVal val="4/3*#ppt_h"/>
                                          </p:val>
                                        </p:tav>
                                        <p:tav tm="100000">
                                          <p:val>
                                            <p:strVal val="#ppt_h"/>
                                          </p:val>
                                        </p:tav>
                                      </p:tavLst>
                                    </p:anim>
                                  </p:childTnLst>
                                </p:cTn>
                              </p:par>
                              <p:par>
                                <p:cTn id="18" presetID="1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plus(in)">
                                      <p:cBhvr>
                                        <p:cTn id="20" dur="4000"/>
                                        <p:tgtEl>
                                          <p:spTgt spid="4"/>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591266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591266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1591266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8313" y="4514850"/>
            <a:ext cx="7991475"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Gracita Morales convirtió la peor voz del cine español en su principal y más reconocible recurso. Un timbre casi infantil y estridente que en cualquier otra persona habría resultado molesto, pero a ella le dio un punto de eterna adolescencia.</a:t>
            </a:r>
          </a:p>
        </p:txBody>
      </p:sp>
    </p:spTree>
  </p:cSld>
  <p:clrMapOvr>
    <a:masterClrMapping/>
  </p:clrMapOvr>
  <mc:AlternateContent xmlns:mc="http://schemas.openxmlformats.org/markup-compatibility/2006" xmlns:p14="http://schemas.microsoft.com/office/powerpoint/2010/main">
    <mc:Choice Requires="p14">
      <p:transition spd="slow" p14:dur="2250" advTm="29000">
        <p14:window dir="vert"/>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567787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9567787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8313" y="4514850"/>
            <a:ext cx="828040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También la hizo acabar siempre encasillada en papeles de mujeres mucho más jóvenes que ella y envueltas en un toque de inocencia no exenta, a veces, de descaro. Todas las sirvientas, monjas y</a:t>
            </a:r>
            <a:r>
              <a:rPr lang="es-ES" i="1" dirty="0">
                <a:effectLst>
                  <a:glow rad="101600">
                    <a:schemeClr val="accent2">
                      <a:satMod val="175000"/>
                      <a:alpha val="40000"/>
                    </a:schemeClr>
                  </a:glow>
                  <a:outerShdw blurRad="38100" dist="38100" dir="2700000" algn="tl">
                    <a:srgbClr val="000000">
                      <a:alpha val="43137"/>
                    </a:srgbClr>
                  </a:outerShdw>
                </a:effectLst>
              </a:rPr>
              <a:t> pilinguis</a:t>
            </a:r>
            <a:r>
              <a:rPr lang="es-ES" dirty="0">
                <a:effectLst>
                  <a:glow rad="101600">
                    <a:schemeClr val="accent2">
                      <a:satMod val="175000"/>
                      <a:alpha val="40000"/>
                    </a:schemeClr>
                  </a:glow>
                  <a:outerShdw blurRad="38100" dist="38100" dir="2700000" algn="tl">
                    <a:srgbClr val="000000">
                      <a:alpha val="43137"/>
                    </a:srgbClr>
                  </a:outerShdw>
                </a:effectLst>
              </a:rPr>
              <a:t> inocentonas del cine español tuvieron su cuerpo.</a:t>
            </a:r>
          </a:p>
        </p:txBody>
      </p:sp>
    </p:spTree>
  </p:cSld>
  <p:clrMapOvr>
    <a:masterClrMapping/>
  </p:clrMapOvr>
  <mc:AlternateContent xmlns:mc="http://schemas.openxmlformats.org/markup-compatibility/2006" xmlns:p14="http://schemas.microsoft.com/office/powerpoint/2010/main">
    <mc:Choice Requires="p14">
      <p:transition spd="slow" p14:dur="2250" advTm="30000">
        <p14:window dir="vert"/>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2/3*ppt_w"/>
                                          </p:val>
                                        </p:tav>
                                      </p:tavLst>
                                    </p:anim>
                                    <p:anim calcmode="lin" valueType="num">
                                      <p:cBhvr>
                                        <p:cTn id="7" dur="4000"/>
                                        <p:tgtEl>
                                          <p:spTgt spid="6"/>
                                        </p:tgtEl>
                                        <p:attrNameLst>
                                          <p:attrName>ppt_h</p:attrName>
                                        </p:attrNameLst>
                                      </p:cBhvr>
                                      <p:tavLst>
                                        <p:tav tm="0">
                                          <p:val>
                                            <p:strVal val="ppt_h"/>
                                          </p:val>
                                        </p:tav>
                                        <p:tav tm="100000">
                                          <p:val>
                                            <p:strVal val="2/3*ppt_h"/>
                                          </p:val>
                                        </p:tav>
                                      </p:tavLst>
                                    </p:anim>
                                    <p:set>
                                      <p:cBhvr>
                                        <p:cTn id="8" dur="1" fill="hold">
                                          <p:stCondLst>
                                            <p:cond delay="3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2/3*#ppt_w"/>
                                          </p:val>
                                        </p:tav>
                                        <p:tav tm="100000">
                                          <p:val>
                                            <p:strVal val="#ppt_w"/>
                                          </p:val>
                                        </p:tav>
                                      </p:tavLst>
                                    </p:anim>
                                    <p:anim calcmode="lin" valueType="num">
                                      <p:cBhvr>
                                        <p:cTn id="15" dur="4000" fill="hold"/>
                                        <p:tgtEl>
                                          <p:spTgt spid="4"/>
                                        </p:tgtEl>
                                        <p:attrNameLst>
                                          <p:attrName>ppt_h</p:attrName>
                                        </p:attrNameLst>
                                      </p:cBhvr>
                                      <p:tavLst>
                                        <p:tav tm="0">
                                          <p:val>
                                            <p:strVal val="2/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in)">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70913G.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270913G.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850" y="4514850"/>
            <a:ext cx="8640763"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En 1959 llegó su gran oportunidad cuando el autor Alfredo Mañas le ofreció un papel en </a:t>
            </a:r>
            <a:r>
              <a:rPr lang="es-ES" i="1" dirty="0">
                <a:effectLst>
                  <a:glow rad="101600">
                    <a:schemeClr val="accent2">
                      <a:satMod val="175000"/>
                      <a:alpha val="40000"/>
                    </a:schemeClr>
                  </a:glow>
                  <a:outerShdw blurRad="38100" dist="38100" dir="2700000" algn="tl">
                    <a:srgbClr val="000000">
                      <a:alpha val="43137"/>
                    </a:srgbClr>
                  </a:outerShdw>
                </a:effectLst>
              </a:rPr>
              <a:t>Las ferias de </a:t>
            </a:r>
            <a:r>
              <a:rPr lang="es-ES" i="1" dirty="0" err="1">
                <a:effectLst>
                  <a:glow rad="101600">
                    <a:schemeClr val="accent2">
                      <a:satMod val="175000"/>
                      <a:alpha val="40000"/>
                    </a:schemeClr>
                  </a:glow>
                  <a:outerShdw blurRad="38100" dist="38100" dir="2700000" algn="tl">
                    <a:srgbClr val="000000">
                      <a:alpha val="43137"/>
                    </a:srgbClr>
                  </a:outerShdw>
                </a:effectLst>
              </a:rPr>
              <a:t>Cuernicabra</a:t>
            </a:r>
            <a:r>
              <a:rPr lang="es-ES" i="1" dirty="0">
                <a:effectLst>
                  <a:glow rad="101600">
                    <a:schemeClr val="accent2">
                      <a:satMod val="175000"/>
                      <a:alpha val="40000"/>
                    </a:schemeClr>
                  </a:glow>
                  <a:outerShdw blurRad="38100" dist="38100" dir="2700000" algn="tl">
                    <a:srgbClr val="000000">
                      <a:alpha val="43137"/>
                    </a:srgbClr>
                  </a:outerShdw>
                </a:effectLst>
              </a:rPr>
              <a:t>. </a:t>
            </a:r>
            <a:r>
              <a:rPr lang="es-ES" dirty="0">
                <a:effectLst>
                  <a:glow rad="101600">
                    <a:schemeClr val="accent2">
                      <a:satMod val="175000"/>
                      <a:alpha val="40000"/>
                    </a:schemeClr>
                  </a:glow>
                  <a:outerShdw blurRad="38100" dist="38100" dir="2700000" algn="tl">
                    <a:srgbClr val="000000">
                      <a:alpha val="43137"/>
                    </a:srgbClr>
                  </a:outerShdw>
                </a:effectLst>
              </a:rPr>
              <a:t>Fue al aparecer en escena y, con su voz atiplada, gritar: “¡Ave María Purísima!”, y el público estalló en carcajadas y el papel dramático se convirtió en cómico y ya nadie la sacó de ese género.</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Tm="35000">
        <p15:prstTrans prst="curtains"/>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16" presetClass="exit" presetSubtype="37" fill="hold" nodeType="withEffect">
                                  <p:stCondLst>
                                    <p:cond delay="0"/>
                                  </p:stCondLst>
                                  <p:childTnLst>
                                    <p:animEffect transition="out" filter="barn(outVertical)">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fltVal val="0"/>
                                          </p:val>
                                        </p:tav>
                                        <p:tav tm="100000">
                                          <p:val>
                                            <p:strVal val="#ppt_w"/>
                                          </p:val>
                                        </p:tav>
                                      </p:tavLst>
                                    </p:anim>
                                    <p:anim calcmode="lin" valueType="num">
                                      <p:cBhvr>
                                        <p:cTn id="15" dur="4000" fill="hold"/>
                                        <p:tgtEl>
                                          <p:spTgt spid="4"/>
                                        </p:tgtEl>
                                        <p:attrNameLst>
                                          <p:attrName>ppt_h</p:attrName>
                                        </p:attrNameLst>
                                      </p:cBhvr>
                                      <p:tavLst>
                                        <p:tav tm="0">
                                          <p:val>
                                            <p:fltVal val="0"/>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in)">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5778437.jpg"/>
          <p:cNvPicPr>
            <a:picLocks noChangeAspect="1"/>
          </p:cNvPicPr>
          <p:nvPr/>
        </p:nvPicPr>
        <p:blipFill>
          <a:blip r:embed="rId2" cstate="print"/>
          <a:srcRect/>
          <a:stretch>
            <a:fillRect/>
          </a:stretch>
        </p:blipFill>
        <p:spPr bwMode="auto">
          <a:xfrm>
            <a:off x="0" y="0"/>
            <a:ext cx="9144000" cy="42973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95778437.jpg"/>
          <p:cNvPicPr>
            <a:picLocks noChangeAspect="1"/>
          </p:cNvPicPr>
          <p:nvPr/>
        </p:nvPicPr>
        <p:blipFill>
          <a:blip r:embed="rId2" cstate="print"/>
          <a:srcRect/>
          <a:stretch>
            <a:fillRect/>
          </a:stretch>
        </p:blipFill>
        <p:spPr bwMode="auto">
          <a:xfrm>
            <a:off x="0" y="0"/>
            <a:ext cx="9144000" cy="42973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288" y="4370388"/>
            <a:ext cx="8569325" cy="1200150"/>
          </a:xfrm>
          <a:prstGeom prst="rect">
            <a:avLst/>
          </a:prstGeom>
          <a:noFill/>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En 1960 le llegaba su gran oportunidad en el cine con la brillante adaptación cinematográfica que hizo José María Forqué de la obra de Miguel </a:t>
            </a:r>
            <a:r>
              <a:rPr lang="es-ES" dirty="0" err="1">
                <a:effectLst>
                  <a:glow rad="101600">
                    <a:schemeClr val="accent2">
                      <a:satMod val="175000"/>
                      <a:alpha val="40000"/>
                    </a:schemeClr>
                  </a:glow>
                  <a:outerShdw blurRad="38100" dist="38100" dir="2700000" algn="tl">
                    <a:srgbClr val="000000">
                      <a:alpha val="43137"/>
                    </a:srgbClr>
                  </a:outerShdw>
                </a:effectLst>
              </a:rPr>
              <a:t>Mihura</a:t>
            </a:r>
            <a:r>
              <a:rPr lang="es-ES" dirty="0">
                <a:effectLst>
                  <a:glow rad="101600">
                    <a:schemeClr val="accent2">
                      <a:satMod val="175000"/>
                      <a:alpha val="40000"/>
                    </a:schemeClr>
                  </a:glow>
                  <a:outerShdw blurRad="38100" dist="38100" dir="2700000" algn="tl">
                    <a:srgbClr val="000000">
                      <a:alpha val="43137"/>
                    </a:srgbClr>
                  </a:outerShdw>
                </a:effectLst>
              </a:rPr>
              <a:t>,   </a:t>
            </a:r>
            <a:r>
              <a:rPr lang="es-ES" i="1" dirty="0">
                <a:effectLst>
                  <a:glow rad="101600">
                    <a:schemeClr val="accent2">
                      <a:satMod val="175000"/>
                      <a:alpha val="40000"/>
                    </a:schemeClr>
                  </a:glow>
                  <a:outerShdw blurRad="38100" dist="38100" dir="2700000" algn="tl">
                    <a:srgbClr val="000000">
                      <a:alpha val="43137"/>
                    </a:srgbClr>
                  </a:outerShdw>
                </a:effectLst>
              </a:rPr>
              <a:t>Maribel y la extraña familia. </a:t>
            </a:r>
            <a:r>
              <a:rPr lang="es-ES" dirty="0">
                <a:effectLst>
                  <a:glow rad="101600">
                    <a:schemeClr val="accent2">
                      <a:satMod val="175000"/>
                      <a:alpha val="40000"/>
                    </a:schemeClr>
                  </a:glow>
                  <a:outerShdw blurRad="38100" dist="38100" dir="2700000" algn="tl">
                    <a:srgbClr val="000000">
                      <a:alpha val="43137"/>
                    </a:srgbClr>
                  </a:outerShdw>
                </a:effectLst>
              </a:rPr>
              <a:t>A partir de ahí inició una carrera </a:t>
            </a:r>
            <a:r>
              <a:rPr lang="es-ES" dirty="0" err="1">
                <a:effectLst>
                  <a:glow rad="101600">
                    <a:schemeClr val="accent2">
                      <a:satMod val="175000"/>
                      <a:alpha val="40000"/>
                    </a:schemeClr>
                  </a:glow>
                  <a:outerShdw blurRad="38100" dist="38100" dir="2700000" algn="tl">
                    <a:srgbClr val="000000">
                      <a:alpha val="43137"/>
                    </a:srgbClr>
                  </a:outerShdw>
                </a:effectLst>
              </a:rPr>
              <a:t>metórica</a:t>
            </a:r>
            <a:r>
              <a:rPr lang="es-ES" dirty="0">
                <a:effectLst>
                  <a:glow rad="101600">
                    <a:schemeClr val="accent2">
                      <a:satMod val="175000"/>
                      <a:alpha val="40000"/>
                    </a:schemeClr>
                  </a:glow>
                  <a:outerShdw blurRad="38100" dist="38100" dir="2700000" algn="tl">
                    <a:srgbClr val="000000">
                      <a:alpha val="43137"/>
                    </a:srgbClr>
                  </a:outerShdw>
                </a:effectLst>
              </a:rPr>
              <a:t> con más de cien títulos. </a:t>
            </a:r>
          </a:p>
        </p:txBody>
      </p:sp>
    </p:spTree>
  </p:cSld>
  <p:clrMapOvr>
    <a:masterClrMapping/>
  </p:clrMapOvr>
  <mc:AlternateContent xmlns:mc="http://schemas.openxmlformats.org/markup-compatibility/2006" xmlns:p14="http://schemas.microsoft.com/office/powerpoint/2010/main">
    <mc:Choice Requires="p14">
      <p:transition spd="slow" p14:dur="3000" advTm="29000">
        <p14:vortex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fltVal val="0"/>
                                          </p:val>
                                        </p:tav>
                                      </p:tavLst>
                                    </p:anim>
                                    <p:anim calcmode="lin" valueType="num">
                                      <p:cBhvr>
                                        <p:cTn id="7" dur="4000"/>
                                        <p:tgtEl>
                                          <p:spTgt spid="6"/>
                                        </p:tgtEl>
                                        <p:attrNameLst>
                                          <p:attrName>ppt_h</p:attrName>
                                        </p:attrNameLst>
                                      </p:cBhvr>
                                      <p:tavLst>
                                        <p:tav tm="0">
                                          <p:val>
                                            <p:strVal val="ppt_h"/>
                                          </p:val>
                                        </p:tav>
                                        <p:tav tm="100000">
                                          <p:val>
                                            <p:fltVal val="0"/>
                                          </p:val>
                                        </p:tav>
                                      </p:tavLst>
                                    </p:anim>
                                    <p:set>
                                      <p:cBhvr>
                                        <p:cTn id="8" dur="1" fill="hold">
                                          <p:stCondLst>
                                            <p:cond delay="3999"/>
                                          </p:stCondLst>
                                        </p:cTn>
                                        <p:tgtEl>
                                          <p:spTgt spid="6"/>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0157972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50157972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0825" y="4514850"/>
            <a:ext cx="8713788"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Gracita fue uno de esos extraños seres que como José Luis López Vázquez, Alfredo Landa o Rafaela Aparicio conseguían dignificar guiones pésimos. Aunque participó en una obra maestra del humor negro como fue </a:t>
            </a:r>
            <a:r>
              <a:rPr lang="es-ES" i="1" dirty="0">
                <a:effectLst>
                  <a:glow rad="101600">
                    <a:schemeClr val="accent2">
                      <a:satMod val="175000"/>
                      <a:alpha val="40000"/>
                    </a:schemeClr>
                  </a:glow>
                  <a:outerShdw blurRad="38100" dist="38100" dir="2700000" algn="tl">
                    <a:srgbClr val="000000">
                      <a:alpha val="43137"/>
                    </a:srgbClr>
                  </a:outerShdw>
                </a:effectLst>
              </a:rPr>
              <a:t>Atraco a las tres </a:t>
            </a:r>
            <a:r>
              <a:rPr lang="es-ES" dirty="0">
                <a:effectLst>
                  <a:glow rad="101600">
                    <a:schemeClr val="accent2">
                      <a:satMod val="175000"/>
                      <a:alpha val="40000"/>
                    </a:schemeClr>
                  </a:glow>
                  <a:outerShdw blurRad="38100" dist="38100" dir="2700000" algn="tl">
                    <a:srgbClr val="000000">
                      <a:alpha val="43137"/>
                    </a:srgbClr>
                  </a:outerShdw>
                </a:effectLst>
              </a:rPr>
              <a:t>(1962), fue </a:t>
            </a:r>
            <a:r>
              <a:rPr lang="es-ES" i="1" dirty="0">
                <a:effectLst>
                  <a:glow rad="101600">
                    <a:schemeClr val="accent2">
                      <a:satMod val="175000"/>
                      <a:alpha val="40000"/>
                    </a:schemeClr>
                  </a:glow>
                  <a:outerShdw blurRad="38100" dist="38100" dir="2700000" algn="tl">
                    <a:srgbClr val="000000">
                      <a:alpha val="43137"/>
                    </a:srgbClr>
                  </a:outerShdw>
                </a:effectLst>
              </a:rPr>
              <a:t>La chica del gato </a:t>
            </a:r>
            <a:r>
              <a:rPr lang="es-ES" dirty="0">
                <a:effectLst>
                  <a:glow rad="101600">
                    <a:schemeClr val="accent2">
                      <a:satMod val="175000"/>
                      <a:alpha val="40000"/>
                    </a:schemeClr>
                  </a:glow>
                  <a:outerShdw blurRad="38100" dist="38100" dir="2700000" algn="tl">
                    <a:srgbClr val="000000">
                      <a:alpha val="43137"/>
                    </a:srgbClr>
                  </a:outerShdw>
                </a:effectLst>
              </a:rPr>
              <a:t>(1962) la obra que hizo de ella una estrella.</a:t>
            </a:r>
          </a:p>
        </p:txBody>
      </p:sp>
    </p:spTree>
  </p:cSld>
  <p:clrMapOvr>
    <a:masterClrMapping/>
  </p:clrMapOvr>
  <mc:AlternateContent xmlns:mc="http://schemas.openxmlformats.org/markup-compatibility/2006" xmlns:p14="http://schemas.microsoft.com/office/powerpoint/2010/main">
    <mc:Choice Requires="p14">
      <p:transition spd="slow" p14:dur="3000" advTm="34000">
        <p14:vortex dir="r"/>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fltVal val="0"/>
                                          </p:val>
                                        </p:tav>
                                      </p:tavLst>
                                    </p:anim>
                                    <p:anim calcmode="lin" valueType="num">
                                      <p:cBhvr>
                                        <p:cTn id="7" dur="4000"/>
                                        <p:tgtEl>
                                          <p:spTgt spid="6"/>
                                        </p:tgtEl>
                                        <p:attrNameLst>
                                          <p:attrName>ppt_h</p:attrName>
                                        </p:attrNameLst>
                                      </p:cBhvr>
                                      <p:tavLst>
                                        <p:tav tm="0">
                                          <p:val>
                                            <p:strVal val="ppt_h"/>
                                          </p:val>
                                        </p:tav>
                                        <p:tav tm="100000">
                                          <p:val>
                                            <p:fltVal val="0"/>
                                          </p:val>
                                        </p:tav>
                                      </p:tavLst>
                                    </p:anim>
                                    <p:anim calcmode="lin" valueType="num">
                                      <p:cBhvr>
                                        <p:cTn id="8" dur="4000"/>
                                        <p:tgtEl>
                                          <p:spTgt spid="6"/>
                                        </p:tgtEl>
                                        <p:attrNameLst>
                                          <p:attrName>ppt_x</p:attrName>
                                        </p:attrNameLst>
                                      </p:cBhvr>
                                      <p:tavLst>
                                        <p:tav tm="0">
                                          <p:val>
                                            <p:strVal val="ppt_x"/>
                                          </p:val>
                                        </p:tav>
                                        <p:tav tm="100000">
                                          <p:val>
                                            <p:fltVal val="0.5"/>
                                          </p:val>
                                        </p:tav>
                                      </p:tavLst>
                                    </p:anim>
                                    <p:anim calcmode="lin" valueType="num">
                                      <p:cBhvr>
                                        <p:cTn id="9" dur="4000"/>
                                        <p:tgtEl>
                                          <p:spTgt spid="6"/>
                                        </p:tgtEl>
                                        <p:attrNameLst>
                                          <p:attrName>ppt_y</p:attrName>
                                        </p:attrNameLst>
                                      </p:cBhvr>
                                      <p:tavLst>
                                        <p:tav tm="0">
                                          <p:val>
                                            <p:strVal val="ppt_y"/>
                                          </p:val>
                                        </p:tav>
                                        <p:tav tm="100000">
                                          <p:val>
                                            <p:fltVal val="0.5"/>
                                          </p:val>
                                        </p:tav>
                                      </p:tavLst>
                                    </p:anim>
                                    <p:set>
                                      <p:cBhvr>
                                        <p:cTn id="10" dur="1" fill="hold">
                                          <p:stCondLst>
                                            <p:cond delay="3999"/>
                                          </p:stCondLst>
                                        </p:cTn>
                                        <p:tgtEl>
                                          <p:spTgt spid="6"/>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4/3*#ppt_w"/>
                                          </p:val>
                                        </p:tav>
                                        <p:tav tm="100000">
                                          <p:val>
                                            <p:strVal val="#ppt_w"/>
                                          </p:val>
                                        </p:tav>
                                      </p:tavLst>
                                    </p:anim>
                                    <p:anim calcmode="lin" valueType="num">
                                      <p:cBhvr>
                                        <p:cTn id="17" dur="4000" fill="hold"/>
                                        <p:tgtEl>
                                          <p:spTgt spid="4"/>
                                        </p:tgtEl>
                                        <p:attrNameLst>
                                          <p:attrName>ppt_h</p:attrName>
                                        </p:attrNameLst>
                                      </p:cBhvr>
                                      <p:tavLst>
                                        <p:tav tm="0">
                                          <p:val>
                                            <p:strVal val="4/3*#ppt_h"/>
                                          </p:val>
                                        </p:tav>
                                        <p:tav tm="100000">
                                          <p:val>
                                            <p:strVal val="#ppt_h"/>
                                          </p:val>
                                        </p:tav>
                                      </p:tavLst>
                                    </p:anim>
                                  </p:childTnLst>
                                </p:cTn>
                              </p:par>
                              <p:par>
                                <p:cTn id="18" presetID="4"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ox(out)">
                                      <p:cBhvr>
                                        <p:cTn id="20" dur="4000"/>
                                        <p:tgtEl>
                                          <p:spTgt spid="4"/>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lberta_canada_banff_national_park_mountain_road_distance_snow_100099_1440x90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alberta_canada_banff_national_park_mountain_road_distance_snow_100099_1440x90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alberta_canada_banff_national_park_mountain_road_distance_snow_100099_1440x90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179388" y="4514850"/>
            <a:ext cx="8964612"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Durante los diez años siguientes interpretó multitud de sirvientas lenguaraces y representantes de la sabiduría popular. En pleno desarrollismo económico encarnó no pocas veces a jóvenes (a pesar de haber cumplido ya los cuarenta) trasplantadas del campo a la gran ciudad para trabajar de empleadas del hogar.</a:t>
            </a:r>
          </a:p>
        </p:txBody>
      </p:sp>
    </p:spTree>
  </p:cSld>
  <p:clrMapOvr>
    <a:masterClrMapping/>
  </p:clrMapOvr>
  <mc:AlternateContent xmlns:mc="http://schemas.openxmlformats.org/markup-compatibility/2006" xmlns:p14="http://schemas.microsoft.com/office/powerpoint/2010/main">
    <mc:Choice Requires="p14">
      <p:transition spd="slow" p14:dur="3000" advTm="35000">
        <p14:vortex dir="r"/>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orning_bliss-151499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morning_bliss-151499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morning_bliss-151499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84213" y="4945063"/>
            <a:ext cx="8135937"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En el cine, </a:t>
            </a:r>
            <a:r>
              <a:rPr lang="es-ES" dirty="0" err="1">
                <a:effectLst>
                  <a:glow rad="101600">
                    <a:schemeClr val="accent2">
                      <a:satMod val="175000"/>
                      <a:alpha val="40000"/>
                    </a:schemeClr>
                  </a:glow>
                  <a:outerShdw blurRad="38100" dist="38100" dir="2700000" algn="tl">
                    <a:srgbClr val="000000">
                      <a:alpha val="43137"/>
                    </a:srgbClr>
                  </a:outerShdw>
                </a:effectLst>
              </a:rPr>
              <a:t>Ozores</a:t>
            </a:r>
            <a:r>
              <a:rPr lang="es-ES" dirty="0">
                <a:effectLst>
                  <a:glow rad="101600">
                    <a:schemeClr val="accent2">
                      <a:satMod val="175000"/>
                      <a:alpha val="40000"/>
                    </a:schemeClr>
                  </a:glow>
                  <a:outerShdw blurRad="38100" dist="38100" dir="2700000" algn="tl">
                    <a:srgbClr val="000000">
                      <a:alpha val="43137"/>
                    </a:srgbClr>
                  </a:outerShdw>
                </a:effectLst>
              </a:rPr>
              <a:t> la dirigió en obras taquilleras como </a:t>
            </a:r>
            <a:r>
              <a:rPr lang="es-ES" i="1" dirty="0">
                <a:effectLst>
                  <a:glow rad="101600">
                    <a:schemeClr val="accent2">
                      <a:satMod val="175000"/>
                      <a:alpha val="40000"/>
                    </a:schemeClr>
                  </a:glow>
                  <a:outerShdw blurRad="38100" dist="38100" dir="2700000" algn="tl">
                    <a:srgbClr val="000000">
                      <a:alpha val="43137"/>
                    </a:srgbClr>
                  </a:outerShdw>
                </a:effectLst>
              </a:rPr>
              <a:t>Crónica de nueve meses </a:t>
            </a:r>
            <a:r>
              <a:rPr lang="es-ES" dirty="0">
                <a:effectLst>
                  <a:glow rad="101600">
                    <a:schemeClr val="accent2">
                      <a:satMod val="175000"/>
                      <a:alpha val="40000"/>
                    </a:schemeClr>
                  </a:glow>
                  <a:outerShdw blurRad="38100" dist="38100" dir="2700000" algn="tl">
                    <a:srgbClr val="000000">
                      <a:alpha val="43137"/>
                    </a:srgbClr>
                  </a:outerShdw>
                </a:effectLst>
              </a:rPr>
              <a:t>(1968), </a:t>
            </a:r>
            <a:r>
              <a:rPr lang="es-ES" i="1" dirty="0">
                <a:effectLst>
                  <a:glow rad="101600">
                    <a:schemeClr val="accent2">
                      <a:satMod val="175000"/>
                      <a:alpha val="40000"/>
                    </a:schemeClr>
                  </a:glow>
                  <a:outerShdw blurRad="38100" dist="38100" dir="2700000" algn="tl">
                    <a:srgbClr val="000000">
                      <a:alpha val="43137"/>
                    </a:srgbClr>
                  </a:outerShdw>
                </a:effectLst>
              </a:rPr>
              <a:t>Hoy como ayer </a:t>
            </a:r>
            <a:r>
              <a:rPr lang="es-ES" dirty="0">
                <a:effectLst>
                  <a:glow rad="101600">
                    <a:schemeClr val="accent2">
                      <a:satMod val="175000"/>
                      <a:alpha val="40000"/>
                    </a:schemeClr>
                  </a:glow>
                  <a:outerShdw blurRad="38100" dist="38100" dir="2700000" algn="tl">
                    <a:srgbClr val="000000">
                      <a:alpha val="43137"/>
                    </a:srgbClr>
                  </a:outerShdw>
                </a:effectLst>
              </a:rPr>
              <a:t>(1966) o </a:t>
            </a:r>
            <a:r>
              <a:rPr lang="es-ES" i="1" dirty="0">
                <a:effectLst>
                  <a:glow rad="101600">
                    <a:schemeClr val="accent2">
                      <a:satMod val="175000"/>
                      <a:alpha val="40000"/>
                    </a:schemeClr>
                  </a:glow>
                  <a:outerShdw blurRad="38100" dist="38100" dir="2700000" algn="tl">
                    <a:srgbClr val="000000">
                      <a:alpha val="43137"/>
                    </a:srgbClr>
                  </a:outerShdw>
                </a:effectLst>
              </a:rPr>
              <a:t>¡Cómo está el servicio! </a:t>
            </a:r>
            <a:r>
              <a:rPr lang="es-ES" dirty="0">
                <a:effectLst>
                  <a:glow rad="101600">
                    <a:schemeClr val="accent2">
                      <a:satMod val="175000"/>
                      <a:alpha val="40000"/>
                    </a:schemeClr>
                  </a:glow>
                  <a:outerShdw blurRad="38100" dist="38100" dir="2700000" algn="tl">
                    <a:srgbClr val="000000">
                      <a:alpha val="43137"/>
                    </a:srgbClr>
                  </a:outerShdw>
                </a:effectLst>
              </a:rPr>
              <a:t>(1968).</a:t>
            </a:r>
          </a:p>
        </p:txBody>
      </p:sp>
    </p:spTree>
  </p:cSld>
  <p:clrMapOvr>
    <a:masterClrMapping/>
  </p:clrMapOvr>
  <mc:AlternateContent xmlns:mc="http://schemas.openxmlformats.org/markup-compatibility/2006" xmlns:p14="http://schemas.microsoft.com/office/powerpoint/2010/main">
    <mc:Choice Requires="p14">
      <p:transition spd="slow" p14:dur="30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13" presetClass="exit" presetSubtype="16" fill="hold" nodeType="withEffect">
                                  <p:stCondLst>
                                    <p:cond delay="0"/>
                                  </p:stCondLst>
                                  <p:childTnLst>
                                    <p:animEffect transition="out" filter="plus(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4" presetClass="exit" presetSubtype="32" fill="hold" nodeType="withEffect">
                                  <p:stCondLst>
                                    <p:cond delay="0"/>
                                  </p:stCondLst>
                                  <p:childTnLst>
                                    <p:animEffect transition="out" filter="box(out)">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fltVal val="0"/>
                                          </p:val>
                                        </p:tav>
                                        <p:tav tm="100000">
                                          <p:val>
                                            <p:strVal val="#ppt_w"/>
                                          </p:val>
                                        </p:tav>
                                      </p:tavLst>
                                    </p:anim>
                                    <p:anim calcmode="lin" valueType="num">
                                      <p:cBhvr>
                                        <p:cTn id="22" dur="4000" fill="hold"/>
                                        <p:tgtEl>
                                          <p:spTgt spid="4"/>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nature_mountain_forest_landscape_fog_field_grass_ultrahd_4k_wallpaper_1280x800.jpg"/>
          <p:cNvPicPr>
            <a:picLocks noChangeAspect="1"/>
          </p:cNvPicPr>
          <p:nvPr/>
        </p:nvPicPr>
        <p:blipFill>
          <a:blip r:embed="rId2" cstate="print"/>
          <a:srcRec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nature_mountain_forest_landscape_fog_field_grass_ultrahd_4k_wallpaper_1280x80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8313" y="4657725"/>
            <a:ext cx="820737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Uno de los papeles más recordados de Gracita fue el de “Sor </a:t>
            </a:r>
            <a:r>
              <a:rPr lang="es-ES" dirty="0" err="1">
                <a:effectLst>
                  <a:glow rad="101600">
                    <a:schemeClr val="accent2">
                      <a:satMod val="175000"/>
                      <a:alpha val="40000"/>
                    </a:schemeClr>
                  </a:glow>
                  <a:outerShdw blurRad="38100" dist="38100" dir="2700000" algn="tl">
                    <a:srgbClr val="000000">
                      <a:alpha val="43137"/>
                    </a:srgbClr>
                  </a:outerShdw>
                </a:effectLst>
              </a:rPr>
              <a:t>Citroen</a:t>
            </a:r>
            <a:r>
              <a:rPr lang="es-ES" dirty="0">
                <a:effectLst>
                  <a:glow rad="101600">
                    <a:schemeClr val="accent2">
                      <a:satMod val="175000"/>
                      <a:alpha val="40000"/>
                    </a:schemeClr>
                  </a:glow>
                  <a:outerShdw blurRad="38100" dist="38100" dir="2700000" algn="tl">
                    <a:srgbClr val="000000">
                      <a:alpha val="43137"/>
                    </a:srgbClr>
                  </a:outerShdw>
                </a:effectLst>
              </a:rPr>
              <a:t>” (1967), película en la que, como la hermana Tomasa, conducía un Citroën 2Cv al lado de Rafaela Aparicio.</a:t>
            </a:r>
          </a:p>
        </p:txBody>
      </p:sp>
    </p:spTree>
  </p:cSld>
  <p:clrMapOvr>
    <a:masterClrMapping/>
  </p:clrMapOvr>
  <mc:AlternateContent xmlns:mc="http://schemas.openxmlformats.org/markup-compatibility/2006" xmlns:p14="http://schemas.microsoft.com/office/powerpoint/2010/main">
    <mc:Choice Requires="p14">
      <p:transition spd="slow" p14:dur="3000" advTm="23000">
        <p14:vortex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strVal val="ppt_h"/>
                                          </p:val>
                                        </p:tav>
                                      </p:tavLst>
                                    </p:anim>
                                    <p:set>
                                      <p:cBhvr>
                                        <p:cTn id="8" dur="1" fill="hold">
                                          <p:stCondLst>
                                            <p:cond delay="3999"/>
                                          </p:stCondLst>
                                        </p:cTn>
                                        <p:tgtEl>
                                          <p:spTgt spid="5"/>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ountains_clouds_landscapes_skyscapes_1280x80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mountains_clouds_landscapes_skyscapes_1280x80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mountains_clouds_landscapes_skyscapes_1280x80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84213" y="4657725"/>
            <a:ext cx="777557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En el teatro el autor Alfonso Paso consiguió algunos de sus mayores éxitos con ella con títulos como </a:t>
            </a:r>
            <a:r>
              <a:rPr lang="es-ES" i="1" dirty="0">
                <a:effectLst>
                  <a:glow rad="101600">
                    <a:schemeClr val="accent2">
                      <a:satMod val="175000"/>
                      <a:alpha val="40000"/>
                    </a:schemeClr>
                  </a:glow>
                  <a:outerShdw blurRad="38100" dist="38100" dir="2700000" algn="tl">
                    <a:srgbClr val="000000">
                      <a:alpha val="43137"/>
                    </a:srgbClr>
                  </a:outerShdw>
                </a:effectLst>
              </a:rPr>
              <a:t>Los palomos </a:t>
            </a:r>
            <a:r>
              <a:rPr lang="es-ES" dirty="0">
                <a:effectLst>
                  <a:glow rad="101600">
                    <a:schemeClr val="accent2">
                      <a:satMod val="175000"/>
                      <a:alpha val="40000"/>
                    </a:schemeClr>
                  </a:glow>
                  <a:outerShdw blurRad="38100" dist="38100" dir="2700000" algn="tl">
                    <a:srgbClr val="000000">
                      <a:alpha val="43137"/>
                    </a:srgbClr>
                  </a:outerShdw>
                </a:effectLst>
              </a:rPr>
              <a:t>que en 1965 se llevó al cine con ella y José Luis López Vázquez.</a:t>
            </a:r>
          </a:p>
        </p:txBody>
      </p:sp>
    </p:spTree>
  </p:cSld>
  <p:clrMapOvr>
    <a:masterClrMapping/>
  </p:clrMapOvr>
  <mc:AlternateContent xmlns:mc="http://schemas.openxmlformats.org/markup-compatibility/2006" xmlns:p14="http://schemas.microsoft.com/office/powerpoint/2010/main">
    <mc:Choice Requires="p14">
      <p:transition spd="slow" p14:dur="2250" advTm="23000">
        <p:split orient="vert"/>
      </p:transition>
    </mc:Choice>
    <mc:Fallback xmlns="">
      <p:transition spd="slow" advTm="23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20"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edge">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ount_0037.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mount_0037.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850" y="4514850"/>
            <a:ext cx="8424863"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Con este actor madrileño protagonizó una pareja curiosa de españolitos medios que Mariano </a:t>
            </a:r>
            <a:r>
              <a:rPr lang="es-ES" dirty="0" err="1">
                <a:effectLst>
                  <a:glow rad="101600">
                    <a:schemeClr val="accent2">
                      <a:satMod val="175000"/>
                      <a:alpha val="40000"/>
                    </a:schemeClr>
                  </a:glow>
                  <a:outerShdw blurRad="38100" dist="38100" dir="2700000" algn="tl">
                    <a:srgbClr val="000000">
                      <a:alpha val="43137"/>
                    </a:srgbClr>
                  </a:outerShdw>
                </a:effectLst>
              </a:rPr>
              <a:t>Ozores</a:t>
            </a:r>
            <a:r>
              <a:rPr lang="es-ES" dirty="0">
                <a:effectLst>
                  <a:glow rad="101600">
                    <a:schemeClr val="accent2">
                      <a:satMod val="175000"/>
                      <a:alpha val="40000"/>
                    </a:schemeClr>
                  </a:glow>
                  <a:outerShdw blurRad="38100" dist="38100" dir="2700000" algn="tl">
                    <a:srgbClr val="000000">
                      <a:alpha val="43137"/>
                    </a:srgbClr>
                  </a:outerShdw>
                </a:effectLst>
              </a:rPr>
              <a:t> colocaba en parodias del cine de espías. Eran cintas como </a:t>
            </a:r>
            <a:r>
              <a:rPr lang="es-ES" i="1" dirty="0">
                <a:effectLst>
                  <a:glow rad="101600">
                    <a:schemeClr val="accent2">
                      <a:satMod val="175000"/>
                      <a:alpha val="40000"/>
                    </a:schemeClr>
                  </a:glow>
                  <a:outerShdw blurRad="38100" dist="38100" dir="2700000" algn="tl">
                    <a:srgbClr val="000000">
                      <a:alpha val="43137"/>
                    </a:srgbClr>
                  </a:outerShdw>
                </a:effectLst>
              </a:rPr>
              <a:t>Operación Cabaretera, Operación bikini </a:t>
            </a:r>
            <a:r>
              <a:rPr lang="es-ES" dirty="0">
                <a:effectLst>
                  <a:glow rad="101600">
                    <a:schemeClr val="accent2">
                      <a:satMod val="175000"/>
                      <a:alpha val="40000"/>
                    </a:schemeClr>
                  </a:glow>
                  <a:outerShdw blurRad="38100" dist="38100" dir="2700000" algn="tl">
                    <a:srgbClr val="000000">
                      <a:alpha val="43137"/>
                    </a:srgbClr>
                  </a:outerShdw>
                </a:effectLst>
              </a:rPr>
              <a:t>u </a:t>
            </a:r>
            <a:r>
              <a:rPr lang="es-ES" i="1" dirty="0">
                <a:effectLst>
                  <a:glow rad="101600">
                    <a:schemeClr val="accent2">
                      <a:satMod val="175000"/>
                      <a:alpha val="40000"/>
                    </a:schemeClr>
                  </a:glow>
                  <a:outerShdw blurRad="38100" dist="38100" dir="2700000" algn="tl">
                    <a:srgbClr val="000000">
                      <a:alpha val="43137"/>
                    </a:srgbClr>
                  </a:outerShdw>
                </a:effectLst>
              </a:rPr>
              <a:t>Operación Mata-</a:t>
            </a:r>
            <a:r>
              <a:rPr lang="es-ES" i="1" dirty="0" err="1">
                <a:effectLst>
                  <a:glow rad="101600">
                    <a:schemeClr val="accent2">
                      <a:satMod val="175000"/>
                      <a:alpha val="40000"/>
                    </a:schemeClr>
                  </a:glow>
                  <a:outerShdw blurRad="38100" dist="38100" dir="2700000" algn="tl">
                    <a:srgbClr val="000000">
                      <a:alpha val="43137"/>
                    </a:srgbClr>
                  </a:outerShdw>
                </a:effectLst>
              </a:rPr>
              <a:t>Hari</a:t>
            </a:r>
            <a:r>
              <a:rPr lang="es-ES" i="1" dirty="0">
                <a:effectLst>
                  <a:glow rad="101600">
                    <a:schemeClr val="accent2">
                      <a:satMod val="175000"/>
                      <a:alpha val="40000"/>
                    </a:schemeClr>
                  </a:glow>
                  <a:outerShdw blurRad="38100" dist="38100" dir="2700000" algn="tl">
                    <a:srgbClr val="000000">
                      <a:alpha val="43137"/>
                    </a:srgbClr>
                  </a:outerShdw>
                </a:effectLst>
              </a:rPr>
              <a:t>. </a:t>
            </a:r>
            <a:r>
              <a:rPr lang="es-ES" dirty="0">
                <a:effectLst>
                  <a:glow rad="101600">
                    <a:schemeClr val="accent2">
                      <a:satMod val="175000"/>
                      <a:alpha val="40000"/>
                    </a:schemeClr>
                  </a:glow>
                  <a:outerShdw blurRad="38100" dist="38100" dir="2700000" algn="tl">
                    <a:srgbClr val="000000">
                      <a:alpha val="43137"/>
                    </a:srgbClr>
                  </a:outerShdw>
                </a:effectLst>
              </a:rPr>
              <a:t>También estuvieron juntos en la inevitable </a:t>
            </a:r>
            <a:r>
              <a:rPr lang="es-ES" i="1" dirty="0">
                <a:effectLst>
                  <a:glow rad="101600">
                    <a:schemeClr val="accent2">
                      <a:satMod val="175000"/>
                      <a:alpha val="40000"/>
                    </a:schemeClr>
                  </a:glow>
                  <a:outerShdw blurRad="38100" dist="38100" dir="2700000" algn="tl">
                    <a:srgbClr val="000000">
                      <a:alpha val="43137"/>
                    </a:srgbClr>
                  </a:outerShdw>
                </a:effectLst>
              </a:rPr>
              <a:t>Sor </a:t>
            </a:r>
            <a:r>
              <a:rPr lang="es-ES" i="1" dirty="0" err="1">
                <a:effectLst>
                  <a:glow rad="101600">
                    <a:schemeClr val="accent2">
                      <a:satMod val="175000"/>
                      <a:alpha val="40000"/>
                    </a:schemeClr>
                  </a:glow>
                  <a:outerShdw blurRad="38100" dist="38100" dir="2700000" algn="tl">
                    <a:srgbClr val="000000">
                      <a:alpha val="43137"/>
                    </a:srgbClr>
                  </a:outerShdw>
                </a:effectLst>
              </a:rPr>
              <a:t>Citröen</a:t>
            </a:r>
            <a:r>
              <a:rPr lang="es-ES" i="1" dirty="0">
                <a:effectLst>
                  <a:glow rad="101600">
                    <a:schemeClr val="accent2">
                      <a:satMod val="175000"/>
                      <a:alpha val="40000"/>
                    </a:schemeClr>
                  </a:glow>
                  <a:outerShdw blurRad="38100" dist="38100" dir="2700000" algn="tl">
                    <a:srgbClr val="000000">
                      <a:alpha val="43137"/>
                    </a:srgbClr>
                  </a:outerShdw>
                </a:effectLst>
              </a:rPr>
              <a:t>.</a:t>
            </a:r>
            <a:endParaRPr lang="es-ES"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split orient="vert"/>
      </p:transition>
    </mc:Choice>
    <mc:Fallback xmlns="">
      <p:transition spd="slow" advTm="33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fltVal val="0"/>
                                          </p:val>
                                        </p:tav>
                                      </p:tavLst>
                                    </p:anim>
                                    <p:set>
                                      <p:cBhvr>
                                        <p:cTn id="8" dur="1" fill="hold">
                                          <p:stCondLst>
                                            <p:cond delay="3999"/>
                                          </p:stCondLst>
                                        </p:cTn>
                                        <p:tgtEl>
                                          <p:spTgt spid="5"/>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okaz_obrazek.php.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pokaz_obrazek.php.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pokaz_obrazek.php.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95288" y="4657725"/>
            <a:ext cx="7561088"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A pesar de ser una estrella no renunció a seguir interpretando papeles secundarios en vehículos conducidos por otras luminarias como Manolo Escobar, Rocío </a:t>
            </a:r>
            <a:r>
              <a:rPr lang="es-ES" dirty="0" err="1">
                <a:effectLst>
                  <a:glow rad="101600">
                    <a:schemeClr val="accent2">
                      <a:satMod val="175000"/>
                      <a:alpha val="40000"/>
                    </a:schemeClr>
                  </a:glow>
                  <a:outerShdw blurRad="38100" dist="38100" dir="2700000" algn="tl">
                    <a:srgbClr val="000000">
                      <a:alpha val="43137"/>
                    </a:srgbClr>
                  </a:outerShdw>
                </a:effectLst>
              </a:rPr>
              <a:t>Dúrcal</a:t>
            </a:r>
            <a:r>
              <a:rPr lang="es-ES" dirty="0">
                <a:effectLst>
                  <a:glow rad="101600">
                    <a:schemeClr val="accent2">
                      <a:satMod val="175000"/>
                      <a:alpha val="40000"/>
                    </a:schemeClr>
                  </a:glow>
                  <a:outerShdw blurRad="38100" dist="38100" dir="2700000" algn="tl">
                    <a:srgbClr val="000000">
                      <a:alpha val="43137"/>
                    </a:srgbClr>
                  </a:outerShdw>
                </a:effectLst>
              </a:rPr>
              <a:t>, </a:t>
            </a:r>
            <a:r>
              <a:rPr lang="es-ES" dirty="0" err="1">
                <a:effectLst>
                  <a:glow rad="101600">
                    <a:schemeClr val="accent2">
                      <a:satMod val="175000"/>
                      <a:alpha val="40000"/>
                    </a:schemeClr>
                  </a:glow>
                  <a:outerShdw blurRad="38100" dist="38100" dir="2700000" algn="tl">
                    <a:srgbClr val="000000">
                      <a:alpha val="43137"/>
                    </a:srgbClr>
                  </a:outerShdw>
                </a:effectLst>
              </a:rPr>
              <a:t>Marujita</a:t>
            </a:r>
            <a:r>
              <a:rPr lang="es-ES" dirty="0">
                <a:effectLst>
                  <a:glow rad="101600">
                    <a:schemeClr val="accent2">
                      <a:satMod val="175000"/>
                      <a:alpha val="40000"/>
                    </a:schemeClr>
                  </a:glow>
                  <a:outerShdw blurRad="38100" dist="38100" dir="2700000" algn="tl">
                    <a:srgbClr val="000000">
                      <a:alpha val="43137"/>
                    </a:srgbClr>
                  </a:outerShdw>
                </a:effectLst>
              </a:rPr>
              <a:t> Díaz o Paco Martínez-Soria.</a:t>
            </a:r>
          </a:p>
        </p:txBody>
      </p:sp>
    </p:spTree>
  </p:cSld>
  <p:clrMapOvr>
    <a:masterClrMapping/>
  </p:clrMapOvr>
  <mc:AlternateContent xmlns:mc="http://schemas.openxmlformats.org/markup-compatibility/2006" xmlns:p14="http://schemas.microsoft.com/office/powerpoint/2010/main">
    <mc:Choice Requires="p14">
      <p:transition spd="slow" p14:dur="2250" advTm="26000">
        <p:split orient="vert"/>
      </p:transition>
    </mc:Choice>
    <mc:Fallback xmlns="">
      <p:transition spd="slow" advTm="2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21" presetClass="exit" presetSubtype="8" fill="hold" nodeType="withEffect">
                                  <p:stCondLst>
                                    <p:cond delay="0"/>
                                  </p:stCondLst>
                                  <p:childTnLst>
                                    <p:animEffect transition="out" filter="wheel(8)">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e-river-summer.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tree-river-summer.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8313" y="4514850"/>
            <a:ext cx="806450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Ella decía que en España no se ganaba dinero siendo famosa y que por eso aceptaba todo lo que le daban. “Aquí sólo se hace caja si eres Sara Montiel, en comedia se consigue sólo nombre y con eso no se come”, decía ella para justificarse. </a:t>
            </a:r>
          </a:p>
        </p:txBody>
      </p:sp>
    </p:spTree>
  </p:cSld>
  <p:clrMapOvr>
    <a:masterClrMapping/>
  </p:clrMapOvr>
  <mc:AlternateContent xmlns:mc="http://schemas.openxmlformats.org/markup-compatibility/2006" xmlns:p14="http://schemas.microsoft.com/office/powerpoint/2010/main">
    <mc:Choice Requires="p14">
      <p:transition spd="slow" p14:dur="2250" advTm="28000">
        <p:split orient="vert"/>
      </p:transition>
    </mc:Choice>
    <mc:Fallback xmlns="">
      <p:transition spd="slow" advTm="2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strVal val="ppt_h"/>
                                          </p:val>
                                        </p:tav>
                                      </p:tavLst>
                                    </p:anim>
                                    <p:set>
                                      <p:cBhvr>
                                        <p:cTn id="8" dur="1" fill="hold">
                                          <p:stCondLst>
                                            <p:cond delay="3999"/>
                                          </p:stCondLst>
                                        </p:cTn>
                                        <p:tgtEl>
                                          <p:spTgt spid="5"/>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E:\MIS COSAS\DOCUMENTOS ANA\PAISAJES\MONTAÑAS\desiertoroca.jpg"/>
          <p:cNvPicPr>
            <a:picLocks noChangeAspect="1" noChangeArrowheads="1"/>
          </p:cNvPicPr>
          <p:nvPr/>
        </p:nvPicPr>
        <p:blipFill>
          <a:blip r:embed="rId2" cstate="print"/>
          <a:srcRect/>
          <a:stretch>
            <a:fillRect/>
          </a:stretch>
        </p:blipFill>
        <p:spPr bwMode="auto">
          <a:xfrm>
            <a:off x="0" y="0"/>
            <a:ext cx="437832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2" descr="E:\MIS COSAS\DOCUMENTOS ANA\PAISAJES\MONTAÑAS\desiertoroca.jpg"/>
          <p:cNvPicPr>
            <a:picLocks noChangeAspect="1" noChangeArrowheads="1"/>
          </p:cNvPicPr>
          <p:nvPr/>
        </p:nvPicPr>
        <p:blipFill>
          <a:blip r:embed="rId2" cstate="print"/>
          <a:srcRect/>
          <a:stretch>
            <a:fillRect/>
          </a:stretch>
        </p:blipFill>
        <p:spPr bwMode="auto">
          <a:xfrm>
            <a:off x="0" y="0"/>
            <a:ext cx="437832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643438" y="1778000"/>
            <a:ext cx="4032250" cy="1569660"/>
          </a:xfrm>
          <a:prstGeom prst="rect">
            <a:avLst/>
          </a:prstGeom>
          <a:noFill/>
        </p:spPr>
        <p:txBody>
          <a:bodyPr>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rPr>
              <a:t>Otros aseguran que sí ganó dinero pero que no paraba de trabajar para olvidar sus problemas privados.</a:t>
            </a:r>
          </a:p>
        </p:txBody>
      </p:sp>
    </p:spTree>
  </p:cSld>
  <p:clrMapOvr>
    <a:masterClrMapping/>
  </p:clrMapOvr>
  <mc:AlternateContent xmlns:mc="http://schemas.openxmlformats.org/markup-compatibility/2006" xmlns:p14="http://schemas.microsoft.com/office/powerpoint/2010/main">
    <mc:Choice Requires="p14">
      <p:transition spd="slow" p14:dur="2000" advTm="17000">
        <p:wipe/>
      </p:transition>
    </mc:Choice>
    <mc:Fallback xmlns="">
      <p:transition spd="slow" advTm="17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in)">
                                      <p:cBhvr>
                                        <p:cTn id="7" dur="4000"/>
                                        <p:tgtEl>
                                          <p:spTgt spid="3"/>
                                        </p:tgtEl>
                                      </p:cBhvr>
                                    </p:animEffect>
                                  </p:childTnLst>
                                </p:cTn>
                              </p:par>
                              <p:par>
                                <p:cTn id="8" presetID="17" presetClass="entr" presetSubtype="10" fill="hold" nodeType="withEffect">
                                  <p:stCondLst>
                                    <p:cond delay="0"/>
                                  </p:stCondLst>
                                  <p:childTnLst>
                                    <p:set>
                                      <p:cBhvr>
                                        <p:cTn id="9" dur="1" fill="hold">
                                          <p:stCondLst>
                                            <p:cond delay="0"/>
                                          </p:stCondLst>
                                        </p:cTn>
                                        <p:tgtEl>
                                          <p:spTgt spid="15362"/>
                                        </p:tgtEl>
                                        <p:attrNameLst>
                                          <p:attrName>style.visibility</p:attrName>
                                        </p:attrNameLst>
                                      </p:cBhvr>
                                      <p:to>
                                        <p:strVal val="visible"/>
                                      </p:to>
                                    </p:set>
                                    <p:anim calcmode="lin" valueType="num">
                                      <p:cBhvr>
                                        <p:cTn id="10" dur="4000" fill="hold"/>
                                        <p:tgtEl>
                                          <p:spTgt spid="15362"/>
                                        </p:tgtEl>
                                        <p:attrNameLst>
                                          <p:attrName>ppt_w</p:attrName>
                                        </p:attrNameLst>
                                      </p:cBhvr>
                                      <p:tavLst>
                                        <p:tav tm="0">
                                          <p:val>
                                            <p:fltVal val="0"/>
                                          </p:val>
                                        </p:tav>
                                        <p:tav tm="100000">
                                          <p:val>
                                            <p:strVal val="#ppt_w"/>
                                          </p:val>
                                        </p:tav>
                                      </p:tavLst>
                                    </p:anim>
                                    <p:anim calcmode="lin" valueType="num">
                                      <p:cBhvr>
                                        <p:cTn id="11" dur="4000" fill="hold"/>
                                        <p:tgtEl>
                                          <p:spTgt spid="15362"/>
                                        </p:tgtEl>
                                        <p:attrNameLst>
                                          <p:attrName>ppt_h</p:attrName>
                                        </p:attrNameLst>
                                      </p:cBhvr>
                                      <p:tavLst>
                                        <p:tav tm="0">
                                          <p:val>
                                            <p:strVal val="#ppt_h"/>
                                          </p:val>
                                        </p:tav>
                                        <p:tav tm="100000">
                                          <p:val>
                                            <p:strVal val="#ppt_h"/>
                                          </p:val>
                                        </p:tav>
                                      </p:tavLst>
                                    </p:anim>
                                  </p:childTnLst>
                                </p:cTn>
                              </p:par>
                              <p:par>
                                <p:cTn id="12" presetID="6" presetClass="entr" presetSubtype="16" fill="hold" nodeType="withEffect">
                                  <p:stCondLst>
                                    <p:cond delay="0"/>
                                  </p:stCondLst>
                                  <p:childTnLst>
                                    <p:set>
                                      <p:cBhvr>
                                        <p:cTn id="13" dur="1" fill="hold">
                                          <p:stCondLst>
                                            <p:cond delay="0"/>
                                          </p:stCondLst>
                                        </p:cTn>
                                        <p:tgtEl>
                                          <p:spTgt spid="15362"/>
                                        </p:tgtEl>
                                        <p:attrNameLst>
                                          <p:attrName>style.visibility</p:attrName>
                                        </p:attrNameLst>
                                      </p:cBhvr>
                                      <p:to>
                                        <p:strVal val="visible"/>
                                      </p:to>
                                    </p:set>
                                    <p:animEffect transition="in" filter="circle(in)">
                                      <p:cBhvr>
                                        <p:cTn id="14" dur="4000"/>
                                        <p:tgtEl>
                                          <p:spTgt spid="15362"/>
                                        </p:tgtEl>
                                      </p:cBhvr>
                                    </p:animEffect>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Ana María\Escritorio\paisaje-alpino-vacas-suiza-montañas-nevadas-landscape-alpes.jpg"/>
          <p:cNvPicPr>
            <a:picLocks noChangeAspect="1" noChangeArrowheads="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a:effectLst>
            <a:outerShdw blurRad="44450" dist="27940" dir="5400000" algn="ctr">
              <a:srgbClr val="000000">
                <a:alpha val="32000"/>
              </a:srgbClr>
            </a:outerShdw>
          </a:effectLst>
        </p:spPr>
      </p:pic>
      <p:pic>
        <p:nvPicPr>
          <p:cNvPr id="4" name="Picture 2" descr="C:\Documents and Settings\Ana María\Escritorio\paisaje-alpino-vacas-suiza-montañas-nevadas-landscape-alpes.jpg"/>
          <p:cNvPicPr>
            <a:picLocks noChangeAspect="1" noChangeArrowheads="1"/>
          </p:cNvPicPr>
          <p:nvPr/>
        </p:nvPicPr>
        <p:blipFill>
          <a:blip r:embed="rId2" cstate="print"/>
          <a:srcRect l="50000" b="50000"/>
          <a:stretch>
            <a:fillRect/>
          </a:stretch>
        </p:blipFill>
        <p:spPr bwMode="auto">
          <a:xfrm>
            <a:off x="4572000" y="0"/>
            <a:ext cx="4572000" cy="2857500"/>
          </a:xfrm>
          <a:prstGeom prst="rect">
            <a:avLst/>
          </a:prstGeom>
          <a:noFill/>
          <a:ln w="9525">
            <a:noFill/>
            <a:miter lim="800000"/>
            <a:headEnd/>
            <a:tailEnd/>
          </a:ln>
          <a:effectLst>
            <a:outerShdw blurRad="44450" dist="27940" dir="5400000" algn="ctr">
              <a:srgbClr val="000000">
                <a:alpha val="32000"/>
              </a:srgbClr>
            </a:outerShdw>
          </a:effectLst>
        </p:spPr>
      </p:pic>
      <p:pic>
        <p:nvPicPr>
          <p:cNvPr id="5" name="Picture 2" descr="C:\Documents and Settings\Ana María\Escritorio\paisaje-alpino-vacas-suiza-montañas-nevadas-landscape-alpes.jpg"/>
          <p:cNvPicPr>
            <a:picLocks noChangeAspect="1" noChangeArrowheads="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a:effectLst>
            <a:outerShdw blurRad="44450" dist="27940" dir="5400000" algn="ctr">
              <a:srgbClr val="000000">
                <a:alpha val="32000"/>
              </a:srgbClr>
            </a:outerShdw>
          </a:effectLst>
        </p:spPr>
      </p:pic>
      <p:pic>
        <p:nvPicPr>
          <p:cNvPr id="6" name="Picture 2" descr="C:\Documents and Settings\Ana María\Escritorio\paisaje-alpino-vacas-suiza-montañas-nevadas-landscape-alpes.jpg"/>
          <p:cNvPicPr>
            <a:picLocks noChangeAspect="1" noChangeArrowheads="1"/>
          </p:cNvPicPr>
          <p:nvPr/>
        </p:nvPicPr>
        <p:blipFill>
          <a:blip r:embed="rId2" cstate="print"/>
          <a:srcRect l="50000" t="50000"/>
          <a:stretch>
            <a:fillRect/>
          </a:stretch>
        </p:blipFill>
        <p:spPr bwMode="auto">
          <a:xfrm>
            <a:off x="4572000" y="2857500"/>
            <a:ext cx="4572000" cy="2857500"/>
          </a:xfrm>
          <a:prstGeom prst="rect">
            <a:avLst/>
          </a:prstGeom>
          <a:noFill/>
          <a:ln w="9525">
            <a:noFill/>
            <a:miter lim="800000"/>
            <a:headEnd/>
            <a:tailEnd/>
          </a:ln>
          <a:effectLst>
            <a:outerShdw blurRad="44450" dist="27940" dir="5400000" algn="ctr">
              <a:srgbClr val="000000">
                <a:alpha val="32000"/>
              </a:srgbClr>
            </a:outerShdw>
          </a:effectLst>
        </p:spPr>
      </p:pic>
      <p:sp>
        <p:nvSpPr>
          <p:cNvPr id="7" name="6 CuadroTexto"/>
          <p:cNvSpPr txBox="1"/>
          <p:nvPr/>
        </p:nvSpPr>
        <p:spPr>
          <a:xfrm>
            <a:off x="684213" y="4514850"/>
            <a:ext cx="7848600" cy="1200150"/>
          </a:xfrm>
          <a:prstGeom prst="rect">
            <a:avLst/>
          </a:prstGeom>
          <a:noFill/>
          <a:ln>
            <a:noFill/>
          </a:ln>
          <a:effectLst/>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Se casó el 26 de junio de 1960 con el pintor tinerfeño Martín </a:t>
            </a:r>
            <a:r>
              <a:rPr lang="es-ES" dirty="0" err="1">
                <a:effectLst>
                  <a:glow rad="101600">
                    <a:schemeClr val="accent2">
                      <a:satMod val="175000"/>
                      <a:alpha val="40000"/>
                    </a:schemeClr>
                  </a:glow>
                  <a:outerShdw blurRad="38100" dist="38100" dir="2700000" algn="tl">
                    <a:srgbClr val="000000">
                      <a:alpha val="43137"/>
                    </a:srgbClr>
                  </a:outerShdw>
                </a:effectLst>
              </a:rPr>
              <a:t>Zerolo</a:t>
            </a:r>
            <a:r>
              <a:rPr lang="es-ES" dirty="0">
                <a:effectLst>
                  <a:glow rad="101600">
                    <a:schemeClr val="accent2">
                      <a:satMod val="175000"/>
                      <a:alpha val="40000"/>
                    </a:schemeClr>
                  </a:glow>
                  <a:outerShdw blurRad="38100" dist="38100" dir="2700000" algn="tl">
                    <a:srgbClr val="000000">
                      <a:alpha val="43137"/>
                    </a:srgbClr>
                  </a:outerShdw>
                </a:effectLst>
              </a:rPr>
              <a:t>. Perteneciente a la corriente del realismo mágico, </a:t>
            </a:r>
            <a:r>
              <a:rPr lang="es-ES" dirty="0" err="1">
                <a:effectLst>
                  <a:glow rad="101600">
                    <a:schemeClr val="accent2">
                      <a:satMod val="175000"/>
                      <a:alpha val="40000"/>
                    </a:schemeClr>
                  </a:glow>
                  <a:outerShdw blurRad="38100" dist="38100" dir="2700000" algn="tl">
                    <a:srgbClr val="000000">
                      <a:alpha val="43137"/>
                    </a:srgbClr>
                  </a:outerShdw>
                </a:effectLst>
              </a:rPr>
              <a:t>Zerolo</a:t>
            </a:r>
            <a:r>
              <a:rPr lang="es-ES" dirty="0">
                <a:effectLst>
                  <a:glow rad="101600">
                    <a:schemeClr val="accent2">
                      <a:satMod val="175000"/>
                      <a:alpha val="40000"/>
                    </a:schemeClr>
                  </a:glow>
                  <a:outerShdw blurRad="38100" dist="38100" dir="2700000" algn="tl">
                    <a:srgbClr val="000000">
                      <a:alpha val="43137"/>
                    </a:srgbClr>
                  </a:outerShdw>
                </a:effectLst>
              </a:rPr>
              <a:t> perdió pronto el interés por su esposa y esto, unido a un embarazo fallido, hizo que la actriz cayera en depresiones y crisis nerviosas.</a:t>
            </a:r>
          </a:p>
        </p:txBody>
      </p:sp>
    </p:spTree>
  </p:cSld>
  <p:clrMapOvr>
    <a:masterClrMapping/>
  </p:clrMapOvr>
  <mc:AlternateContent xmlns:mc="http://schemas.openxmlformats.org/markup-compatibility/2006" xmlns:p14="http://schemas.microsoft.com/office/powerpoint/2010/main">
    <mc:Choice Requires="p14">
      <p:transition spd="slow" p14:dur="2000" advTm="31000">
        <p:wipe/>
      </p:transition>
    </mc:Choice>
    <mc:Fallback xmlns="">
      <p:transition spd="slow" advTm="31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4000"/>
                                        <p:tgtEl>
                                          <p:spTgt spid="3"/>
                                        </p:tgtEl>
                                      </p:cBhvr>
                                    </p:animEffect>
                                  </p:childTnLst>
                                </p:cTn>
                              </p:par>
                              <p:par>
                                <p:cTn id="8" presetID="22"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4000"/>
                                        <p:tgtEl>
                                          <p:spTgt spid="4"/>
                                        </p:tgtEl>
                                      </p:cBhvr>
                                    </p:animEffect>
                                  </p:childTnLst>
                                </p:cTn>
                              </p:par>
                              <p:par>
                                <p:cTn id="11" presetID="22" presetClass="entr" presetSubtype="8"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4000"/>
                                        <p:tgtEl>
                                          <p:spTgt spid="6"/>
                                        </p:tgtEl>
                                      </p:cBhvr>
                                    </p:animEffect>
                                  </p:childTnLst>
                                </p:cTn>
                              </p:par>
                              <p:par>
                                <p:cTn id="14" presetID="22" presetClass="entr" presetSubtype="1"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up)">
                                      <p:cBhvr>
                                        <p:cTn id="16" dur="4000"/>
                                        <p:tgtEl>
                                          <p:spTgt spid="5"/>
                                        </p:tgtEl>
                                      </p:cBhvr>
                                    </p:animEffec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1"/>
                                          </p:val>
                                        </p:tav>
                                        <p:tav tm="100000">
                                          <p:val>
                                            <p:strVal val="#ppt_x"/>
                                          </p:val>
                                        </p:tav>
                                      </p:tavLst>
                                    </p:anim>
                                    <p:anim calcmode="lin" valueType="num">
                                      <p:cBhvr>
                                        <p:cTn id="2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Documents and Settings\Ana María\Escritorio\151865.jpg"/>
          <p:cNvPicPr>
            <a:picLocks noChangeAspect="1" noChangeArrowheads="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7" name="Picture 2" descr="C:\Documents and Settings\Ana María\Escritorio\151865.jpg"/>
          <p:cNvPicPr>
            <a:picLocks noChangeAspect="1" noChangeArrowheads="1"/>
          </p:cNvPicPr>
          <p:nvPr/>
        </p:nvPicPr>
        <p:blipFill>
          <a:blip r:embed="rId2" cstate="print"/>
          <a:srcRect l="50000" b="50000"/>
          <a:stretch>
            <a:fillRect/>
          </a:stretch>
        </p:blipFill>
        <p:spPr bwMode="auto">
          <a:xfrm>
            <a:off x="4572000" y="0"/>
            <a:ext cx="4572000" cy="2857500"/>
          </a:xfrm>
          <a:prstGeom prst="rect">
            <a:avLst/>
          </a:prstGeom>
          <a:noFill/>
          <a:ln w="9525">
            <a:noFill/>
            <a:miter lim="800000"/>
            <a:headEnd/>
            <a:tailEnd/>
          </a:ln>
        </p:spPr>
      </p:pic>
      <p:pic>
        <p:nvPicPr>
          <p:cNvPr id="8" name="Picture 2" descr="C:\Documents and Settings\Ana María\Escritorio\151865.jpg"/>
          <p:cNvPicPr>
            <a:picLocks noChangeAspect="1" noChangeArrowheads="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pic>
        <p:nvPicPr>
          <p:cNvPr id="9" name="Picture 2" descr="C:\Documents and Settings\Ana María\Escritorio\151865.jpg"/>
          <p:cNvPicPr>
            <a:picLocks noChangeAspect="1" noChangeArrowheads="1"/>
          </p:cNvPicPr>
          <p:nvPr/>
        </p:nvPicPr>
        <p:blipFill>
          <a:blip r:embed="rId2" cstate="print"/>
          <a:srcRect l="50000" t="50000"/>
          <a:stretch>
            <a:fillRect/>
          </a:stretch>
        </p:blipFill>
        <p:spPr bwMode="auto">
          <a:xfrm>
            <a:off x="4572000" y="2857500"/>
            <a:ext cx="4572000" cy="2857500"/>
          </a:xfrm>
          <a:prstGeom prst="rect">
            <a:avLst/>
          </a:prstGeom>
          <a:noFill/>
          <a:ln w="9525">
            <a:noFill/>
            <a:miter lim="800000"/>
            <a:headEnd/>
            <a:tailEnd/>
          </a:ln>
        </p:spPr>
      </p:pic>
      <p:sp>
        <p:nvSpPr>
          <p:cNvPr id="10" name="9 CuadroTexto"/>
          <p:cNvSpPr txBox="1"/>
          <p:nvPr/>
        </p:nvSpPr>
        <p:spPr>
          <a:xfrm>
            <a:off x="395288" y="4945063"/>
            <a:ext cx="8353425" cy="647700"/>
          </a:xfrm>
          <a:prstGeom prst="rect">
            <a:avLst/>
          </a:prstGeom>
          <a:noFill/>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La España de la época estaba poco acostumbrada a acudir a los </a:t>
            </a:r>
            <a:r>
              <a:rPr lang="es-ES" dirty="0" err="1">
                <a:effectLst>
                  <a:glow rad="101600">
                    <a:schemeClr val="accent2">
                      <a:satMod val="175000"/>
                      <a:alpha val="40000"/>
                    </a:schemeClr>
                  </a:glow>
                  <a:outerShdw blurRad="38100" dist="38100" dir="2700000" algn="tl">
                    <a:srgbClr val="000000">
                      <a:alpha val="43137"/>
                    </a:srgbClr>
                  </a:outerShdw>
                </a:effectLst>
              </a:rPr>
              <a:t>psicológos</a:t>
            </a:r>
            <a:r>
              <a:rPr lang="es-ES" dirty="0">
                <a:effectLst>
                  <a:glow rad="101600">
                    <a:schemeClr val="accent2">
                      <a:satMod val="175000"/>
                      <a:alpha val="40000"/>
                    </a:schemeClr>
                  </a:glow>
                  <a:outerShdw blurRad="38100" dist="38100" dir="2700000" algn="tl">
                    <a:srgbClr val="000000">
                      <a:alpha val="43137"/>
                    </a:srgbClr>
                  </a:outerShdw>
                </a:effectLst>
              </a:rPr>
              <a:t> y los problemas mentales se curaban atiborrándose a pastillas.</a:t>
            </a:r>
          </a:p>
        </p:txBody>
      </p:sp>
    </p:spTree>
  </p:cSld>
  <p:clrMapOvr>
    <a:masterClrMapping/>
  </p:clrMapOvr>
  <mc:AlternateContent xmlns:mc="http://schemas.openxmlformats.org/markup-compatibility/2006" xmlns:p14="http://schemas.microsoft.com/office/powerpoint/2010/main">
    <mc:Choice Requires="p14">
      <p:transition spd="slow" p14:dur="2250" advTm="20000">
        <p:blinds dir="vert"/>
      </p:transition>
    </mc:Choice>
    <mc:Fallback xmlns="">
      <p:transition spd="slow" advTm="20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4)">
                                      <p:cBhvr>
                                        <p:cTn id="7" dur="3000"/>
                                        <p:tgtEl>
                                          <p:spTgt spid="6"/>
                                        </p:tgtEl>
                                      </p:cBhvr>
                                    </p:animEffect>
                                  </p:childTnLst>
                                </p:cTn>
                              </p:par>
                              <p:par>
                                <p:cTn id="8" presetID="21" presetClass="entr" presetSubtype="4"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heel(4)">
                                      <p:cBhvr>
                                        <p:cTn id="10" dur="3000"/>
                                        <p:tgtEl>
                                          <p:spTgt spid="7"/>
                                        </p:tgtEl>
                                      </p:cBhvr>
                                    </p:animEffect>
                                  </p:childTnLst>
                                </p:cTn>
                              </p:par>
                              <p:par>
                                <p:cTn id="11" presetID="21" presetClass="entr" presetSubtype="4"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heel(4)">
                                      <p:cBhvr>
                                        <p:cTn id="13" dur="3000"/>
                                        <p:tgtEl>
                                          <p:spTgt spid="9"/>
                                        </p:tgtEl>
                                      </p:cBhvr>
                                    </p:animEffect>
                                  </p:childTnLst>
                                </p:cTn>
                              </p:par>
                              <p:par>
                                <p:cTn id="14" presetID="21" presetClass="entr" presetSubtype="4"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heel(4)">
                                      <p:cBhvr>
                                        <p:cTn id="16" dur="3000"/>
                                        <p:tgtEl>
                                          <p:spTgt spid="8"/>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anim calcmode="lin" valueType="num">
                                      <p:cBhvr>
                                        <p:cTn id="21" dur="1000" fill="hold"/>
                                        <p:tgtEl>
                                          <p:spTgt spid="10"/>
                                        </p:tgtEl>
                                        <p:attrNameLst>
                                          <p:attrName>ppt_x</p:attrName>
                                        </p:attrNameLst>
                                      </p:cBhvr>
                                      <p:tavLst>
                                        <p:tav tm="0">
                                          <p:val>
                                            <p:strVal val="#ppt_x-.1"/>
                                          </p:val>
                                        </p:tav>
                                        <p:tav tm="100000">
                                          <p:val>
                                            <p:strVal val="#ppt_x"/>
                                          </p:val>
                                        </p:tav>
                                      </p:tavLst>
                                    </p:anim>
                                    <p:anim calcmode="lin" valueType="num">
                                      <p:cBhvr>
                                        <p:cTn id="2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3" descr="E:\MIS COSAS\DOCUMENTOS ANA\PAISAJES\MONTAÑAS\escocia5.jpg"/>
          <p:cNvPicPr>
            <a:picLocks noChangeAspect="1" noChangeArrowheads="1"/>
          </p:cNvPicPr>
          <p:nvPr/>
        </p:nvPicPr>
        <p:blipFill>
          <a:blip r:embed="rId2" cstate="print"/>
          <a:srcRect/>
          <a:stretch>
            <a:fillRect/>
          </a:stretch>
        </p:blipFill>
        <p:spPr bwMode="auto">
          <a:xfrm>
            <a:off x="0" y="0"/>
            <a:ext cx="45656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3" descr="E:\MIS COSAS\DOCUMENTOS ANA\PAISAJES\MONTAÑAS\escocia5.jpg"/>
          <p:cNvPicPr>
            <a:picLocks noChangeAspect="1" noChangeArrowheads="1"/>
          </p:cNvPicPr>
          <p:nvPr/>
        </p:nvPicPr>
        <p:blipFill>
          <a:blip r:embed="rId2" cstate="print"/>
          <a:srcRect/>
          <a:stretch>
            <a:fillRect/>
          </a:stretch>
        </p:blipFill>
        <p:spPr bwMode="auto">
          <a:xfrm>
            <a:off x="0" y="0"/>
            <a:ext cx="45656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716463" y="1562100"/>
            <a:ext cx="4248150" cy="2246769"/>
          </a:xfrm>
          <a:prstGeom prst="rect">
            <a:avLst/>
          </a:prstGeom>
          <a:noFill/>
        </p:spPr>
        <p:txBody>
          <a:bodyPr>
            <a:spAutoFit/>
          </a:bodyPr>
          <a:lstStyle/>
          <a:p>
            <a:pPr>
              <a:defRPr/>
            </a:pPr>
            <a:r>
              <a:rPr lang="es-ES" sz="2000" dirty="0">
                <a:effectLst>
                  <a:glow rad="101600">
                    <a:schemeClr val="accent2">
                      <a:satMod val="175000"/>
                      <a:alpha val="40000"/>
                    </a:schemeClr>
                  </a:glow>
                  <a:outerShdw blurRad="38100" dist="38100" dir="2700000" algn="tl">
                    <a:srgbClr val="000000">
                      <a:alpha val="43137"/>
                    </a:srgbClr>
                  </a:outerShdw>
                </a:effectLst>
              </a:rPr>
              <a:t>Sus cambios de carácter y sus arrebatos de ira hicieron que poco a poco los directores y productores dejaran de contar con ella. José María </a:t>
            </a:r>
            <a:r>
              <a:rPr lang="es-ES" sz="2000" dirty="0" err="1">
                <a:effectLst>
                  <a:glow rad="101600">
                    <a:schemeClr val="accent2">
                      <a:satMod val="175000"/>
                      <a:alpha val="40000"/>
                    </a:schemeClr>
                  </a:glow>
                  <a:outerShdw blurRad="38100" dist="38100" dir="2700000" algn="tl">
                    <a:srgbClr val="000000">
                      <a:alpha val="43137"/>
                    </a:srgbClr>
                  </a:outerShdw>
                </a:effectLst>
              </a:rPr>
              <a:t>Reyzabal</a:t>
            </a:r>
            <a:r>
              <a:rPr lang="es-ES" sz="2000" dirty="0">
                <a:effectLst>
                  <a:glow rad="101600">
                    <a:schemeClr val="accent2">
                      <a:satMod val="175000"/>
                      <a:alpha val="40000"/>
                    </a:schemeClr>
                  </a:glow>
                  <a:outerShdw blurRad="38100" dist="38100" dir="2700000" algn="tl">
                    <a:srgbClr val="000000">
                      <a:alpha val="43137"/>
                    </a:srgbClr>
                  </a:outerShdw>
                </a:effectLst>
              </a:rPr>
              <a:t> llegó a decir que Gracita Morales le daba dinero, pero no le compensaba aguantarla.</a:t>
            </a:r>
          </a:p>
        </p:txBody>
      </p:sp>
    </p:spTree>
  </p:cSld>
  <p:clrMapOvr>
    <a:masterClrMapping/>
  </p:clrMapOvr>
  <mc:AlternateContent xmlns:mc="http://schemas.openxmlformats.org/markup-compatibility/2006" xmlns:p14="http://schemas.microsoft.com/office/powerpoint/2010/main">
    <mc:Choice Requires="p14">
      <p:transition spd="slow" p14:dur="2250" advTm="28000">
        <p:blinds/>
      </p:transition>
    </mc:Choice>
    <mc:Fallback xmlns="">
      <p:transition spd="slow" advTm="28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fltVal val="0"/>
                                          </p:val>
                                        </p:tav>
                                        <p:tav tm="100000">
                                          <p:val>
                                            <p:strVal val="#ppt_w"/>
                                          </p:val>
                                        </p:tav>
                                      </p:tavLst>
                                    </p:anim>
                                    <p:anim calcmode="lin" valueType="num">
                                      <p:cBhvr>
                                        <p:cTn id="8" dur="4000" fill="hold"/>
                                        <p:tgtEl>
                                          <p:spTgt spid="3"/>
                                        </p:tgtEl>
                                        <p:attrNameLst>
                                          <p:attrName>ppt_h</p:attrName>
                                        </p:attrNameLst>
                                      </p:cBhvr>
                                      <p:tavLst>
                                        <p:tav tm="0">
                                          <p:val>
                                            <p:strVal val="#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edge">
                                      <p:cBhvr>
                                        <p:cTn id="11" dur="4000"/>
                                        <p:tgtEl>
                                          <p:spTgt spid="3"/>
                                        </p:tgtEl>
                                      </p:cBhvr>
                                    </p:animEffect>
                                  </p:childTnLst>
                                </p:cTn>
                              </p:par>
                              <p:par>
                                <p:cTn id="12" presetID="8" presetClass="entr" presetSubtype="32" fill="hold" nodeType="withEffect">
                                  <p:stCondLst>
                                    <p:cond delay="0"/>
                                  </p:stCondLst>
                                  <p:childTnLst>
                                    <p:set>
                                      <p:cBhvr>
                                        <p:cTn id="13" dur="1" fill="hold">
                                          <p:stCondLst>
                                            <p:cond delay="0"/>
                                          </p:stCondLst>
                                        </p:cTn>
                                        <p:tgtEl>
                                          <p:spTgt spid="28674"/>
                                        </p:tgtEl>
                                        <p:attrNameLst>
                                          <p:attrName>style.visibility</p:attrName>
                                        </p:attrNameLst>
                                      </p:cBhvr>
                                      <p:to>
                                        <p:strVal val="visible"/>
                                      </p:to>
                                    </p:set>
                                    <p:animEffect transition="in" filter="diamond(out)">
                                      <p:cBhvr>
                                        <p:cTn id="14" dur="4000"/>
                                        <p:tgtEl>
                                          <p:spTgt spid="28674"/>
                                        </p:tgtEl>
                                      </p:cBhvr>
                                    </p:animEffect>
                                  </p:childTnLst>
                                </p:cTn>
                              </p:par>
                              <p:par>
                                <p:cTn id="15" presetID="17" presetClass="entr" presetSubtype="10" fill="hold" nodeType="withEffect">
                                  <p:stCondLst>
                                    <p:cond delay="0"/>
                                  </p:stCondLst>
                                  <p:childTnLst>
                                    <p:set>
                                      <p:cBhvr>
                                        <p:cTn id="16" dur="1" fill="hold">
                                          <p:stCondLst>
                                            <p:cond delay="0"/>
                                          </p:stCondLst>
                                        </p:cTn>
                                        <p:tgtEl>
                                          <p:spTgt spid="28674"/>
                                        </p:tgtEl>
                                        <p:attrNameLst>
                                          <p:attrName>style.visibility</p:attrName>
                                        </p:attrNameLst>
                                      </p:cBhvr>
                                      <p:to>
                                        <p:strVal val="visible"/>
                                      </p:to>
                                    </p:set>
                                    <p:anim calcmode="lin" valueType="num">
                                      <p:cBhvr>
                                        <p:cTn id="17" dur="4000" fill="hold"/>
                                        <p:tgtEl>
                                          <p:spTgt spid="28674"/>
                                        </p:tgtEl>
                                        <p:attrNameLst>
                                          <p:attrName>ppt_w</p:attrName>
                                        </p:attrNameLst>
                                      </p:cBhvr>
                                      <p:tavLst>
                                        <p:tav tm="0">
                                          <p:val>
                                            <p:fltVal val="0"/>
                                          </p:val>
                                        </p:tav>
                                        <p:tav tm="100000">
                                          <p:val>
                                            <p:strVal val="#ppt_w"/>
                                          </p:val>
                                        </p:tav>
                                      </p:tavLst>
                                    </p:anim>
                                    <p:anim calcmode="lin" valueType="num">
                                      <p:cBhvr>
                                        <p:cTn id="18" dur="4000" fill="hold"/>
                                        <p:tgtEl>
                                          <p:spTgt spid="28674"/>
                                        </p:tgtEl>
                                        <p:attrNameLst>
                                          <p:attrName>ppt_h</p:attrName>
                                        </p:attrNameLst>
                                      </p:cBhvr>
                                      <p:tavLst>
                                        <p:tav tm="0">
                                          <p:val>
                                            <p:strVal val="#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E:\MIS COSAS\DOCUMENTOS ANA\PAISAJES\MONTAÑAS\reflejobarca.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 name="Picture 2" descr="E:\MIS COSAS\DOCUMENTOS ANA\PAISAJES\MONTAÑAS\reflejobarca.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850" y="4237038"/>
            <a:ext cx="8496300" cy="147796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Concha Velasco en sus memorias </a:t>
            </a:r>
            <a:r>
              <a:rPr lang="es-ES" i="1" dirty="0">
                <a:effectLst>
                  <a:glow rad="101600">
                    <a:schemeClr val="accent2">
                      <a:satMod val="175000"/>
                      <a:alpha val="40000"/>
                    </a:schemeClr>
                  </a:glow>
                  <a:outerShdw blurRad="38100" dist="38100" dir="2700000" algn="tl">
                    <a:srgbClr val="000000">
                      <a:alpha val="43137"/>
                    </a:srgbClr>
                  </a:outerShdw>
                </a:effectLst>
              </a:rPr>
              <a:t>Diario de una actriz </a:t>
            </a:r>
            <a:r>
              <a:rPr lang="es-ES" dirty="0">
                <a:effectLst>
                  <a:glow rad="101600">
                    <a:schemeClr val="accent2">
                      <a:satMod val="175000"/>
                      <a:alpha val="40000"/>
                    </a:schemeClr>
                  </a:glow>
                  <a:outerShdw blurRad="38100" dist="38100" dir="2700000" algn="tl">
                    <a:srgbClr val="000000">
                      <a:alpha val="43137"/>
                    </a:srgbClr>
                  </a:outerShdw>
                </a:effectLst>
              </a:rPr>
              <a:t>(2001) recordaba cómo en un rodaje con Manolo Escobar llegó a llamar "hijo de puta" al director José Luis Sáenz de Heredia, tirando, además, al suelo la cubertería del restaurante donde estaban comiendo, al enterarse de que el personaje de la película se llamaba como ella.</a:t>
            </a:r>
          </a:p>
        </p:txBody>
      </p:sp>
    </p:spTree>
  </p:cSld>
  <p:clrMapOvr>
    <a:masterClrMapping/>
  </p:clrMapOvr>
  <mc:AlternateContent xmlns:mc="http://schemas.openxmlformats.org/markup-compatibility/2006" xmlns:p14="http://schemas.microsoft.com/office/powerpoint/2010/main">
    <mc:Choice Requires="p14">
      <p:transition spd="slow" p14:dur="2250" advTm="36000">
        <p:blinds dir="vert"/>
      </p:transition>
    </mc:Choice>
    <mc:Fallback xmlns="">
      <p:transition spd="slow" advTm="36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out)">
                                      <p:cBhvr>
                                        <p:cTn id="7" dur="4000"/>
                                        <p:tgtEl>
                                          <p:spTgt spid="2"/>
                                        </p:tgtEl>
                                      </p:cBhvr>
                                    </p:animEffect>
                                  </p:childTnLst>
                                </p:cTn>
                              </p:par>
                              <p:par>
                                <p:cTn id="8" presetID="17"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4000" fill="hold"/>
                                        <p:tgtEl>
                                          <p:spTgt spid="3"/>
                                        </p:tgtEl>
                                        <p:attrNameLst>
                                          <p:attrName>ppt_w</p:attrName>
                                        </p:attrNameLst>
                                      </p:cBhvr>
                                      <p:tavLst>
                                        <p:tav tm="0">
                                          <p:val>
                                            <p:fltVal val="0"/>
                                          </p:val>
                                        </p:tav>
                                        <p:tav tm="100000">
                                          <p:val>
                                            <p:strVal val="#ppt_w"/>
                                          </p:val>
                                        </p:tav>
                                      </p:tavLst>
                                    </p:anim>
                                    <p:anim calcmode="lin" valueType="num">
                                      <p:cBhvr>
                                        <p:cTn id="11" dur="4000" fill="hold"/>
                                        <p:tgtEl>
                                          <p:spTgt spid="3"/>
                                        </p:tgtEl>
                                        <p:attrNameLst>
                                          <p:attrName>ppt_h</p:attrName>
                                        </p:attrNameLst>
                                      </p:cBhvr>
                                      <p:tavLst>
                                        <p:tav tm="0">
                                          <p:val>
                                            <p:strVal val="#ppt_h"/>
                                          </p:val>
                                        </p:tav>
                                        <p:tav tm="100000">
                                          <p:val>
                                            <p:strVal val="#ppt_h"/>
                                          </p:val>
                                        </p:tav>
                                      </p:tavLst>
                                    </p:anim>
                                  </p:childTnLst>
                                </p:cTn>
                              </p:par>
                              <p:par>
                                <p:cTn id="12" presetID="5" presetClass="entr" presetSubtype="10"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checkerboard(across)">
                                      <p:cBhvr>
                                        <p:cTn id="14" dur="4000"/>
                                        <p:tgtEl>
                                          <p:spTgt spid="3"/>
                                        </p:tgtEl>
                                      </p:cBhvr>
                                    </p:animEffect>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E:\MIS COSAS\DOCUMENTOS ANA\PAISAJES\MONTAÑAS\180710.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3074" name="Picture 2" descr="C:\Documents and Settings\Ana María\Mis documentos\Downloads\tatra-mountains-tatras-tallest-in-poland-and-slovakia-5.jpg"/>
          <p:cNvPicPr>
            <a:picLocks noChangeAspect="1" noChangeArrowheads="1"/>
          </p:cNvPicPr>
          <p:nvPr/>
        </p:nvPicPr>
        <p:blipFill>
          <a:blip r:embed="rId3" cstate="print"/>
          <a:srcRect r="50000" b="50000"/>
          <a:stretch>
            <a:fillRect/>
          </a:stretch>
        </p:blipFill>
        <p:spPr bwMode="auto">
          <a:xfrm>
            <a:off x="0" y="0"/>
            <a:ext cx="4572000" cy="2857500"/>
          </a:xfrm>
          <a:prstGeom prst="rect">
            <a:avLst/>
          </a:prstGeom>
          <a:noFill/>
          <a:ln w="9525">
            <a:noFill/>
            <a:miter lim="800000"/>
            <a:headEnd/>
            <a:tailEnd/>
          </a:ln>
        </p:spPr>
      </p:pic>
      <p:pic>
        <p:nvPicPr>
          <p:cNvPr id="4" name="Picture 2" descr="C:\Documents and Settings\Ana María\Mis documentos\Downloads\tatra-mountains-tatras-tallest-in-poland-and-slovakia-5.jpg"/>
          <p:cNvPicPr>
            <a:picLocks noChangeAspect="1" noChangeArrowheads="1"/>
          </p:cNvPicPr>
          <p:nvPr/>
        </p:nvPicPr>
        <p:blipFill>
          <a:blip r:embed="rId3" cstate="print"/>
          <a:srcRect l="50000" b="50000"/>
          <a:stretch>
            <a:fillRect/>
          </a:stretch>
        </p:blipFill>
        <p:spPr bwMode="auto">
          <a:xfrm>
            <a:off x="4572000" y="0"/>
            <a:ext cx="4572000" cy="2857500"/>
          </a:xfrm>
          <a:prstGeom prst="rect">
            <a:avLst/>
          </a:prstGeom>
          <a:noFill/>
          <a:ln w="9525">
            <a:noFill/>
            <a:miter lim="800000"/>
            <a:headEnd/>
            <a:tailEnd/>
          </a:ln>
        </p:spPr>
      </p:pic>
      <p:pic>
        <p:nvPicPr>
          <p:cNvPr id="5" name="Picture 2" descr="C:\Documents and Settings\Ana María\Mis documentos\Downloads\tatra-mountains-tatras-tallest-in-poland-and-slovakia-5.jpg"/>
          <p:cNvPicPr>
            <a:picLocks noChangeAspect="1" noChangeArrowheads="1"/>
          </p:cNvPicPr>
          <p:nvPr/>
        </p:nvPicPr>
        <p:blipFill>
          <a:blip r:embed="rId3" cstate="print"/>
          <a:srcRect t="50247" r="50000"/>
          <a:stretch>
            <a:fillRect/>
          </a:stretch>
        </p:blipFill>
        <p:spPr bwMode="auto">
          <a:xfrm>
            <a:off x="0" y="2857500"/>
            <a:ext cx="4572000" cy="2828925"/>
          </a:xfrm>
          <a:prstGeom prst="rect">
            <a:avLst/>
          </a:prstGeom>
          <a:noFill/>
          <a:ln w="9525">
            <a:noFill/>
            <a:miter lim="800000"/>
            <a:headEnd/>
            <a:tailEnd/>
          </a:ln>
        </p:spPr>
      </p:pic>
      <p:pic>
        <p:nvPicPr>
          <p:cNvPr id="6" name="Picture 2" descr="C:\Documents and Settings\Ana María\Mis documentos\Downloads\tatra-mountains-tatras-tallest-in-poland-and-slovakia-5.jpg"/>
          <p:cNvPicPr>
            <a:picLocks noChangeAspect="1" noChangeArrowheads="1"/>
          </p:cNvPicPr>
          <p:nvPr/>
        </p:nvPicPr>
        <p:blipFill>
          <a:blip r:embed="rId3" cstate="print"/>
          <a:srcRect l="50000" t="50247"/>
          <a:stretch>
            <a:fillRect/>
          </a:stretch>
        </p:blipFill>
        <p:spPr bwMode="auto">
          <a:xfrm>
            <a:off x="4572000" y="2857500"/>
            <a:ext cx="4572000" cy="2828925"/>
          </a:xfrm>
          <a:prstGeom prst="rect">
            <a:avLst/>
          </a:prstGeom>
          <a:noFill/>
          <a:ln w="9525">
            <a:noFill/>
            <a:miter lim="800000"/>
            <a:headEnd/>
            <a:tailEnd/>
          </a:ln>
        </p:spPr>
      </p:pic>
      <p:sp>
        <p:nvSpPr>
          <p:cNvPr id="7" name="6 CuadroTexto"/>
          <p:cNvSpPr txBox="1"/>
          <p:nvPr/>
        </p:nvSpPr>
        <p:spPr>
          <a:xfrm>
            <a:off x="323850" y="4873625"/>
            <a:ext cx="8496300" cy="646113"/>
          </a:xfrm>
          <a:prstGeom prst="rect">
            <a:avLst/>
          </a:prstGeom>
          <a:noFill/>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Nunca la profesión le dio de lado, sino que fue ella misma la que con su actitud, sus problemas personales, se fue alejando paulatinamente del cine.</a:t>
            </a:r>
          </a:p>
        </p:txBody>
      </p:sp>
    </p:spTree>
  </p:cSld>
  <p:clrMapOvr>
    <a:masterClrMapping/>
  </p:clrMapOvr>
  <mc:AlternateContent xmlns:mc="http://schemas.openxmlformats.org/markup-compatibility/2006" xmlns:p14="http://schemas.microsoft.com/office/powerpoint/2010/main">
    <mc:Choice Requires="p14">
      <p:transition spd="slow" p14:dur="2000" advTm="21000">
        <p14:warp dir="in"/>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strips(downLeft)">
                                      <p:cBhvr>
                                        <p:cTn id="7" dur="4000"/>
                                        <p:tgtEl>
                                          <p:spTgt spid="3074"/>
                                        </p:tgtEl>
                                      </p:cBhvr>
                                    </p:animEffect>
                                  </p:childTnLst>
                                </p:cTn>
                              </p:par>
                              <p:par>
                                <p:cTn id="8" presetID="18" presetClass="entr" presetSubtype="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Right)">
                                      <p:cBhvr>
                                        <p:cTn id="10" dur="4000"/>
                                        <p:tgtEl>
                                          <p:spTgt spid="4"/>
                                        </p:tgtEl>
                                      </p:cBhvr>
                                    </p:animEffect>
                                  </p:childTnLst>
                                </p:cTn>
                              </p:par>
                              <p:par>
                                <p:cTn id="11" presetID="18" presetClass="entr" presetSubtype="9"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strips(upLeft)">
                                      <p:cBhvr>
                                        <p:cTn id="13" dur="4000"/>
                                        <p:tgtEl>
                                          <p:spTgt spid="5"/>
                                        </p:tgtEl>
                                      </p:cBhvr>
                                    </p:animEffect>
                                  </p:childTnLst>
                                </p:cTn>
                              </p:par>
                              <p:par>
                                <p:cTn id="14" presetID="18" presetClass="entr" presetSubtype="3"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strips(upRight)">
                                      <p:cBhvr>
                                        <p:cTn id="16" dur="4000"/>
                                        <p:tgtEl>
                                          <p:spTgt spid="6"/>
                                        </p:tgtEl>
                                      </p:cBhvr>
                                    </p:animEffec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1"/>
                                          </p:val>
                                        </p:tav>
                                        <p:tav tm="100000">
                                          <p:val>
                                            <p:strVal val="#ppt_x"/>
                                          </p:val>
                                        </p:tav>
                                      </p:tavLst>
                                    </p:anim>
                                    <p:anim calcmode="lin" valueType="num">
                                      <p:cBhvr>
                                        <p:cTn id="2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E:\MIS COSAS\DOCUMENTOS ANA\PAISAJES\OASIS-DUNAS\70265.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pic>
        <p:nvPicPr>
          <p:cNvPr id="4" name="Picture 2" descr="E:\MIS COSAS\DOCUMENTOS ANA\PAISAJES\OASIS-DUNAS\70265.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2" name="Picture 2" descr="E:\MIS COSAS\DOCUMENTOS ANA\PAISAJES\OASIS-DUNAS\70265.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39750" y="4370388"/>
            <a:ext cx="8208963" cy="1200150"/>
          </a:xfrm>
          <a:prstGeom prst="rect">
            <a:avLst/>
          </a:prstGeom>
          <a:noFill/>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Siendo una persona maravillosa, con un carisma y una personalidad asombrosa, gracia espontánea y arrebatadora… no compensaba trabajar a su lado, explicaba a su vez el que fue su gran compañero José Luis López Vázquez.</a:t>
            </a:r>
          </a:p>
        </p:txBody>
      </p:sp>
    </p:spTree>
  </p:cSld>
  <p:clrMapOvr>
    <a:masterClrMapping/>
  </p:clrMapOvr>
  <mc:AlternateContent xmlns:mc="http://schemas.openxmlformats.org/markup-compatibility/2006" xmlns:p14="http://schemas.microsoft.com/office/powerpoint/2010/main">
    <mc:Choice Requires="p14">
      <p:transition spd="slow" p14:dur="2250" advTm="28000">
        <p14:window dir="vert"/>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out)">
                                      <p:cBhvr>
                                        <p:cTn id="7" dur="4000"/>
                                        <p:tgtEl>
                                          <p:spTgt spid="2"/>
                                        </p:tgtEl>
                                      </p:cBhvr>
                                    </p:animEffect>
                                  </p:childTnLst>
                                </p:cTn>
                              </p:par>
                              <p:par>
                                <p:cTn id="8" presetID="18" presetClass="entr" presetSubtype="1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strips(downLeft)">
                                      <p:cBhvr>
                                        <p:cTn id="10" dur="4000"/>
                                        <p:tgtEl>
                                          <p:spTgt spid="3"/>
                                        </p:tgtEl>
                                      </p:cBhvr>
                                    </p:animEffect>
                                  </p:childTnLst>
                                </p:cTn>
                              </p:par>
                              <p:par>
                                <p:cTn id="11" presetID="18"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strips(downRight)">
                                      <p:cBhvr>
                                        <p:cTn id="13" dur="4000"/>
                                        <p:tgtEl>
                                          <p:spTgt spid="4"/>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Ana María\Escritorio\2464828.jpg"/>
          <p:cNvPicPr>
            <a:picLocks noChangeAspect="1" noChangeArrowheads="1"/>
          </p:cNvPicPr>
          <p:nvPr/>
        </p:nvPicPr>
        <p:blipFill>
          <a:blip r:embed="rId2" cstate="print"/>
          <a:srcRect l="49811"/>
          <a:stretch>
            <a:fillRect/>
          </a:stretch>
        </p:blipFill>
        <p:spPr bwMode="auto">
          <a:xfrm>
            <a:off x="4572000" y="0"/>
            <a:ext cx="4572000" cy="5715000"/>
          </a:xfrm>
          <a:prstGeom prst="rect">
            <a:avLst/>
          </a:prstGeom>
          <a:noFill/>
          <a:ln w="9525">
            <a:noFill/>
            <a:miter lim="800000"/>
            <a:headEnd/>
            <a:tailEnd/>
          </a:ln>
        </p:spPr>
      </p:pic>
      <p:pic>
        <p:nvPicPr>
          <p:cNvPr id="4" name="Picture 2" descr="C:\Documents and Settings\Ana María\Escritorio\2464828.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sp>
        <p:nvSpPr>
          <p:cNvPr id="6" name="5 CuadroTexto"/>
          <p:cNvSpPr txBox="1"/>
          <p:nvPr/>
        </p:nvSpPr>
        <p:spPr>
          <a:xfrm>
            <a:off x="468313" y="4514850"/>
            <a:ext cx="8424862" cy="1200150"/>
          </a:xfrm>
          <a:prstGeom prst="rect">
            <a:avLst/>
          </a:prstGeom>
          <a:noFill/>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En los primeros años de los noventa volvió a la decadencia, aunque la llegada de las televisiones privadas puso de moda la emisión de sus viejos éxitos para rellenar programación, pero sólo consiguió un par de papeles secundarios en series de la época y en programas de entrevistas.</a:t>
            </a:r>
          </a:p>
        </p:txBody>
      </p:sp>
    </p:spTree>
  </p:cSld>
  <p:clrMapOvr>
    <a:masterClrMapping/>
  </p:clrMapOvr>
  <mc:AlternateContent xmlns:mc="http://schemas.openxmlformats.org/markup-compatibility/2006" xmlns:p14="http://schemas.microsoft.com/office/powerpoint/2010/main">
    <mc:Choice Requires="p14">
      <p:transition spd="slow" p14:dur="2250" advTm="33000">
        <p:split orient="vert"/>
      </p:transition>
    </mc:Choice>
    <mc:Fallback xmlns="">
      <p:transition spd="slow" advTm="33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4000" fill="hold"/>
                                        <p:tgtEl>
                                          <p:spTgt spid="4"/>
                                        </p:tgtEl>
                                        <p:attrNameLst>
                                          <p:attrName>ppt_x</p:attrName>
                                        </p:attrNameLst>
                                      </p:cBhvr>
                                      <p:tavLst>
                                        <p:tav tm="0">
                                          <p:val>
                                            <p:strVal val="1+#ppt_w/2"/>
                                          </p:val>
                                        </p:tav>
                                        <p:tav tm="100000">
                                          <p:val>
                                            <p:strVal val="#ppt_x"/>
                                          </p:val>
                                        </p:tav>
                                      </p:tavLst>
                                    </p:anim>
                                    <p:anim calcmode="lin" valueType="num">
                                      <p:cBhvr additive="base">
                                        <p:cTn id="8" dur="4000" fill="hold"/>
                                        <p:tgtEl>
                                          <p:spTgt spid="4"/>
                                        </p:tgtEl>
                                        <p:attrNameLst>
                                          <p:attrName>ppt_y</p:attrName>
                                        </p:attrNameLst>
                                      </p:cBhvr>
                                      <p:tavLst>
                                        <p:tav tm="0">
                                          <p:val>
                                            <p:strVal val="#ppt_y"/>
                                          </p:val>
                                        </p:tav>
                                        <p:tav tm="100000">
                                          <p:val>
                                            <p:strVal val="#ppt_y"/>
                                          </p:val>
                                        </p:tav>
                                      </p:tavLst>
                                    </p:anim>
                                  </p:childTnLst>
                                </p:cTn>
                              </p:par>
                              <p:par>
                                <p:cTn id="9" presetID="5"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across)">
                                      <p:cBhvr>
                                        <p:cTn id="11" dur="4000"/>
                                        <p:tgtEl>
                                          <p:spTgt spid="4"/>
                                        </p:tgtEl>
                                      </p:cBhvr>
                                    </p:animEffect>
                                  </p:childTnLst>
                                </p:cTn>
                              </p:par>
                              <p:par>
                                <p:cTn id="12" presetID="2" presetClass="entr" presetSubtype="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4000" fill="hold"/>
                                        <p:tgtEl>
                                          <p:spTgt spid="5"/>
                                        </p:tgtEl>
                                        <p:attrNameLst>
                                          <p:attrName>ppt_x</p:attrName>
                                        </p:attrNameLst>
                                      </p:cBhvr>
                                      <p:tavLst>
                                        <p:tav tm="0">
                                          <p:val>
                                            <p:strVal val="0-#ppt_w/2"/>
                                          </p:val>
                                        </p:tav>
                                        <p:tav tm="100000">
                                          <p:val>
                                            <p:strVal val="#ppt_x"/>
                                          </p:val>
                                        </p:tav>
                                      </p:tavLst>
                                    </p:anim>
                                    <p:anim calcmode="lin" valueType="num">
                                      <p:cBhvr additive="base">
                                        <p:cTn id="15" dur="4000" fill="hold"/>
                                        <p:tgtEl>
                                          <p:spTgt spid="5"/>
                                        </p:tgtEl>
                                        <p:attrNameLst>
                                          <p:attrName>ppt_y</p:attrName>
                                        </p:attrNameLst>
                                      </p:cBhvr>
                                      <p:tavLst>
                                        <p:tav tm="0">
                                          <p:val>
                                            <p:strVal val="#ppt_y"/>
                                          </p:val>
                                        </p:tav>
                                        <p:tav tm="100000">
                                          <p:val>
                                            <p:strVal val="#ppt_y"/>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4.jpg"/>
          <p:cNvPicPr>
            <a:picLocks noChangeAspect="1"/>
          </p:cNvPicPr>
          <p:nvPr/>
        </p:nvPicPr>
        <p:blipFill>
          <a:blip r:embed="rId2" cstate="print"/>
          <a:srcRect/>
          <a:stretch>
            <a:fillRect/>
          </a:stretch>
        </p:blipFill>
        <p:spPr bwMode="auto">
          <a:xfrm>
            <a:off x="0" y="-311150"/>
            <a:ext cx="9144000" cy="6337300"/>
          </a:xfrm>
          <a:prstGeom prst="rect">
            <a:avLst/>
          </a:prstGeom>
          <a:noFill/>
          <a:ln w="9525">
            <a:noFill/>
            <a:miter lim="800000"/>
            <a:headEnd/>
            <a:tailEnd/>
          </a:ln>
        </p:spPr>
      </p:pic>
      <p:pic>
        <p:nvPicPr>
          <p:cNvPr id="9" name="8 Imagen" descr="Imagen4.jpg"/>
          <p:cNvPicPr>
            <a:picLocks noChangeAspect="1"/>
          </p:cNvPicPr>
          <p:nvPr/>
        </p:nvPicPr>
        <p:blipFill>
          <a:blip r:embed="rId2" cstate="print"/>
          <a:srcRect/>
          <a:stretch>
            <a:fillRect/>
          </a:stretch>
        </p:blipFill>
        <p:spPr bwMode="auto">
          <a:xfrm>
            <a:off x="0" y="-311150"/>
            <a:ext cx="9144000" cy="6337300"/>
          </a:xfrm>
          <a:prstGeom prst="rect">
            <a:avLst/>
          </a:prstGeom>
          <a:noFill/>
          <a:ln w="9525">
            <a:noFill/>
            <a:miter lim="800000"/>
            <a:headEnd/>
            <a:tailEnd/>
          </a:ln>
        </p:spPr>
      </p:pic>
      <p:pic>
        <p:nvPicPr>
          <p:cNvPr id="10" name="9 Imagen" descr="Imagen4.jpg"/>
          <p:cNvPicPr>
            <a:picLocks noChangeAspect="1"/>
          </p:cNvPicPr>
          <p:nvPr/>
        </p:nvPicPr>
        <p:blipFill>
          <a:blip r:embed="rId2" cstate="print"/>
          <a:srcRect/>
          <a:stretch>
            <a:fillRect/>
          </a:stretch>
        </p:blipFill>
        <p:spPr bwMode="auto">
          <a:xfrm>
            <a:off x="0" y="-311150"/>
            <a:ext cx="9144000" cy="6337300"/>
          </a:xfrm>
          <a:prstGeom prst="rect">
            <a:avLst/>
          </a:prstGeom>
          <a:noFill/>
          <a:ln w="9525">
            <a:noFill/>
            <a:miter lim="800000"/>
            <a:headEnd/>
            <a:tailEnd/>
          </a:ln>
        </p:spPr>
      </p:pic>
      <p:sp>
        <p:nvSpPr>
          <p:cNvPr id="6" name="5 CuadroTexto"/>
          <p:cNvSpPr txBox="1"/>
          <p:nvPr/>
        </p:nvSpPr>
        <p:spPr>
          <a:xfrm>
            <a:off x="611188" y="4514850"/>
            <a:ext cx="8208962" cy="1200150"/>
          </a:xfrm>
          <a:prstGeom prst="rect">
            <a:avLst/>
          </a:prstGeom>
          <a:noFill/>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La nueva Gracita estaba prematuramente envejecida, a pesar de tener solo 60 años. Como si el tiempo que había pasado interpretando jovencitas se hubiese tomado la revancha sobre su rostro. “En sus últimos años se los pasó drogada con pastillas y </a:t>
            </a:r>
            <a:r>
              <a:rPr lang="es-ES" dirty="0" smtClean="0">
                <a:effectLst>
                  <a:glow rad="101600">
                    <a:schemeClr val="accent2">
                      <a:satMod val="175000"/>
                      <a:alpha val="40000"/>
                    </a:schemeClr>
                  </a:glow>
                  <a:outerShdw blurRad="38100" dist="38100" dir="2700000" algn="tl">
                    <a:srgbClr val="000000">
                      <a:alpha val="43137"/>
                    </a:srgbClr>
                  </a:outerShdw>
                </a:effectLst>
              </a:rPr>
              <a:t>abandonada </a:t>
            </a:r>
            <a:r>
              <a:rPr lang="es-ES" dirty="0">
                <a:effectLst>
                  <a:glow rad="101600">
                    <a:schemeClr val="accent2">
                      <a:satMod val="175000"/>
                      <a:alpha val="40000"/>
                    </a:schemeClr>
                  </a:glow>
                  <a:outerShdw blurRad="38100" dist="38100" dir="2700000" algn="tl">
                    <a:srgbClr val="000000">
                      <a:alpha val="43137"/>
                    </a:srgbClr>
                  </a:outerShdw>
                </a:effectLst>
              </a:rPr>
              <a:t>de todos”.</a:t>
            </a:r>
          </a:p>
        </p:txBody>
      </p:sp>
    </p:spTree>
  </p:cSld>
  <p:clrMapOvr>
    <a:masterClrMapping/>
  </p:clrMapOvr>
  <mc:AlternateContent xmlns:mc="http://schemas.openxmlformats.org/markup-compatibility/2006" xmlns:p14="http://schemas.microsoft.com/office/powerpoint/2010/main">
    <mc:Choice Requires="p14">
      <p:transition spd="slow" p14:dur="2250" advTm="32000">
        <p:split orient="vert"/>
      </p:transition>
    </mc:Choice>
    <mc:Fallback xmlns="">
      <p:transition spd="slow" advTm="3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4000"/>
                                        <p:tgtEl>
                                          <p:spTgt spid="10"/>
                                        </p:tgtEl>
                                      </p:cBhvr>
                                    </p:animEffect>
                                    <p:set>
                                      <p:cBhvr>
                                        <p:cTn id="7" dur="1" fill="hold">
                                          <p:stCondLst>
                                            <p:cond delay="3999"/>
                                          </p:stCondLst>
                                        </p:cTn>
                                        <p:tgtEl>
                                          <p:spTgt spid="10"/>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4000"/>
                                        <p:tgtEl>
                                          <p:spTgt spid="10"/>
                                        </p:tgtEl>
                                        <p:attrNameLst>
                                          <p:attrName>ppt_w</p:attrName>
                                        </p:attrNameLst>
                                      </p:cBhvr>
                                      <p:tavLst>
                                        <p:tav tm="0">
                                          <p:val>
                                            <p:strVal val="ppt_w"/>
                                          </p:val>
                                        </p:tav>
                                        <p:tav tm="100000">
                                          <p:val>
                                            <p:strVal val="4/3*ppt_w"/>
                                          </p:val>
                                        </p:tav>
                                      </p:tavLst>
                                    </p:anim>
                                    <p:anim calcmode="lin" valueType="num">
                                      <p:cBhvr>
                                        <p:cTn id="10" dur="4000"/>
                                        <p:tgtEl>
                                          <p:spTgt spid="10"/>
                                        </p:tgtEl>
                                        <p:attrNameLst>
                                          <p:attrName>ppt_h</p:attrName>
                                        </p:attrNameLst>
                                      </p:cBhvr>
                                      <p:tavLst>
                                        <p:tav tm="0">
                                          <p:val>
                                            <p:strVal val="ppt_h"/>
                                          </p:val>
                                        </p:tav>
                                        <p:tav tm="100000">
                                          <p:val>
                                            <p:strVal val="4/3*ppt_h"/>
                                          </p:val>
                                        </p:tav>
                                      </p:tavLst>
                                    </p:anim>
                                    <p:set>
                                      <p:cBhvr>
                                        <p:cTn id="11" dur="1" fill="hold">
                                          <p:stCondLst>
                                            <p:cond delay="3999"/>
                                          </p:stCondLst>
                                        </p:cTn>
                                        <p:tgtEl>
                                          <p:spTgt spid="10"/>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9"/>
                                        </p:tgtEl>
                                        <p:attrNameLst>
                                          <p:attrName>ppt_w</p:attrName>
                                        </p:attrNameLst>
                                      </p:cBhvr>
                                      <p:tavLst>
                                        <p:tav tm="0">
                                          <p:val>
                                            <p:strVal val="ppt_w"/>
                                          </p:val>
                                        </p:tav>
                                        <p:tav tm="100000">
                                          <p:val>
                                            <p:fltVal val="0"/>
                                          </p:val>
                                        </p:tav>
                                      </p:tavLst>
                                    </p:anim>
                                    <p:anim calcmode="lin" valueType="num">
                                      <p:cBhvr>
                                        <p:cTn id="14" dur="4000"/>
                                        <p:tgtEl>
                                          <p:spTgt spid="9"/>
                                        </p:tgtEl>
                                        <p:attrNameLst>
                                          <p:attrName>ppt_h</p:attrName>
                                        </p:attrNameLst>
                                      </p:cBhvr>
                                      <p:tavLst>
                                        <p:tav tm="0">
                                          <p:val>
                                            <p:strVal val="ppt_h"/>
                                          </p:val>
                                        </p:tav>
                                        <p:tav tm="100000">
                                          <p:val>
                                            <p:strVal val="ppt_h"/>
                                          </p:val>
                                        </p:tav>
                                      </p:tavLst>
                                    </p:anim>
                                    <p:set>
                                      <p:cBhvr>
                                        <p:cTn id="15" dur="1" fill="hold">
                                          <p:stCondLst>
                                            <p:cond delay="3999"/>
                                          </p:stCondLst>
                                        </p:cTn>
                                        <p:tgtEl>
                                          <p:spTgt spid="9"/>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4000"/>
                                        <p:tgtEl>
                                          <p:spTgt spid="9"/>
                                        </p:tgtEl>
                                      </p:cBhvr>
                                    </p:animEffect>
                                    <p:set>
                                      <p:cBhvr>
                                        <p:cTn id="18" dur="1" fill="hold">
                                          <p:stCondLst>
                                            <p:cond delay="3999"/>
                                          </p:stCondLst>
                                        </p:cTn>
                                        <p:tgtEl>
                                          <p:spTgt spid="9"/>
                                        </p:tgtEl>
                                        <p:attrNameLst>
                                          <p:attrName>style.visibility</p:attrName>
                                        </p:attrNameLst>
                                      </p:cBhvr>
                                      <p:to>
                                        <p:strVal val="hidden"/>
                                      </p:to>
                                    </p:set>
                                  </p:childTnLst>
                                </p:cTn>
                              </p:par>
                              <p:par>
                                <p:cTn id="19" presetID="8" presetClass="entr" presetSubtype="3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diamond(out)">
                                      <p:cBhvr>
                                        <p:cTn id="21" dur="4000"/>
                                        <p:tgtEl>
                                          <p:spTgt spid="5"/>
                                        </p:tgtEl>
                                      </p:cBhvr>
                                    </p:animEffect>
                                  </p:childTnLst>
                                </p:cTn>
                              </p:par>
                              <p:par>
                                <p:cTn id="22" presetID="23" presetClass="entr" presetSubtype="288"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4000" fill="hold"/>
                                        <p:tgtEl>
                                          <p:spTgt spid="5"/>
                                        </p:tgtEl>
                                        <p:attrNameLst>
                                          <p:attrName>ppt_w</p:attrName>
                                        </p:attrNameLst>
                                      </p:cBhvr>
                                      <p:tavLst>
                                        <p:tav tm="0">
                                          <p:val>
                                            <p:strVal val="4/3*#ppt_w"/>
                                          </p:val>
                                        </p:tav>
                                        <p:tav tm="100000">
                                          <p:val>
                                            <p:strVal val="#ppt_w"/>
                                          </p:val>
                                        </p:tav>
                                      </p:tavLst>
                                    </p:anim>
                                    <p:anim calcmode="lin" valueType="num">
                                      <p:cBhvr>
                                        <p:cTn id="25" dur="4000" fill="hold"/>
                                        <p:tgtEl>
                                          <p:spTgt spid="5"/>
                                        </p:tgtEl>
                                        <p:attrNameLst>
                                          <p:attrName>ppt_h</p:attrName>
                                        </p:attrNameLst>
                                      </p:cBhvr>
                                      <p:tavLst>
                                        <p:tav tm="0">
                                          <p:val>
                                            <p:strVal val="4/3*#ppt_h"/>
                                          </p:val>
                                        </p:tav>
                                        <p:tav tm="100000">
                                          <p:val>
                                            <p:strVal val="#ppt_h"/>
                                          </p:val>
                                        </p:tav>
                                      </p:tavLst>
                                    </p:anim>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Imagen7.jpg"/>
          <p:cNvPicPr>
            <a:picLocks noChangeAspect="1"/>
          </p:cNvPicPr>
          <p:nvPr/>
        </p:nvPicPr>
        <p:blipFill>
          <a:blip r:embed="rId2" cstate="print"/>
          <a:srcRect/>
          <a:stretch>
            <a:fillRect/>
          </a:stretch>
        </p:blipFill>
        <p:spPr bwMode="auto">
          <a:xfrm>
            <a:off x="2051050" y="11113"/>
            <a:ext cx="4968875" cy="570388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2" name="21 Imagen" descr="Imagen7.jpg"/>
          <p:cNvPicPr>
            <a:picLocks noChangeAspect="1"/>
          </p:cNvPicPr>
          <p:nvPr/>
        </p:nvPicPr>
        <p:blipFill>
          <a:blip r:embed="rId2" cstate="print"/>
          <a:srcRect/>
          <a:stretch>
            <a:fillRect/>
          </a:stretch>
        </p:blipFill>
        <p:spPr bwMode="auto">
          <a:xfrm>
            <a:off x="2051050" y="0"/>
            <a:ext cx="4968875"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3" name="22 Imagen" descr="Imagen7.jpg"/>
          <p:cNvPicPr>
            <a:picLocks noChangeAspect="1"/>
          </p:cNvPicPr>
          <p:nvPr/>
        </p:nvPicPr>
        <p:blipFill>
          <a:blip r:embed="rId2" cstate="print"/>
          <a:srcRect/>
          <a:stretch>
            <a:fillRect/>
          </a:stretch>
        </p:blipFill>
        <p:spPr bwMode="auto">
          <a:xfrm>
            <a:off x="2051050" y="0"/>
            <a:ext cx="4968875"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051050" cy="5759450"/>
          </a:xfrm>
          <a:prstGeom prst="rect">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6" name="5 Rectángulo"/>
          <p:cNvSpPr/>
          <p:nvPr/>
        </p:nvSpPr>
        <p:spPr>
          <a:xfrm>
            <a:off x="7019925" y="0"/>
            <a:ext cx="2124075" cy="5759450"/>
          </a:xfrm>
          <a:prstGeom prst="rect">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7" name="6 CuadroTexto"/>
          <p:cNvSpPr txBox="1"/>
          <p:nvPr/>
        </p:nvSpPr>
        <p:spPr>
          <a:xfrm>
            <a:off x="684213" y="4514850"/>
            <a:ext cx="784860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rPr>
              <a:t>Así de clara se mostraba su sobrina Ana Carvajal en el entierro de una reina de la comedia que soñó con ser actriz dramática y acabó protagonizando una tragedia en su vida íntima, pero que dejó su impronta como una de las más grandes actrices cómicas de España.  </a:t>
            </a:r>
          </a:p>
        </p:txBody>
      </p:sp>
    </p:spTree>
  </p:cSld>
  <p:clrMapOvr>
    <a:masterClrMapping/>
  </p:clrMapOvr>
  <mc:AlternateContent xmlns:mc="http://schemas.openxmlformats.org/markup-compatibility/2006" xmlns:p14="http://schemas.microsoft.com/office/powerpoint/2010/main">
    <mc:Choice Requires="p14">
      <p:transition spd="slow" p14:dur="3000" advTm="35000">
        <p14:vortex dir="d"/>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23"/>
                                        </p:tgtEl>
                                        <p:attrNameLst>
                                          <p:attrName>ppt_w</p:attrName>
                                        </p:attrNameLst>
                                      </p:cBhvr>
                                      <p:tavLst>
                                        <p:tav tm="0">
                                          <p:val>
                                            <p:strVal val="ppt_w"/>
                                          </p:val>
                                        </p:tav>
                                        <p:tav tm="100000">
                                          <p:val>
                                            <p:strVal val="2/3*ppt_w"/>
                                          </p:val>
                                        </p:tav>
                                      </p:tavLst>
                                    </p:anim>
                                    <p:anim calcmode="lin" valueType="num">
                                      <p:cBhvr>
                                        <p:cTn id="7" dur="4000"/>
                                        <p:tgtEl>
                                          <p:spTgt spid="23"/>
                                        </p:tgtEl>
                                        <p:attrNameLst>
                                          <p:attrName>ppt_h</p:attrName>
                                        </p:attrNameLst>
                                      </p:cBhvr>
                                      <p:tavLst>
                                        <p:tav tm="0">
                                          <p:val>
                                            <p:strVal val="ppt_h"/>
                                          </p:val>
                                        </p:tav>
                                        <p:tav tm="100000">
                                          <p:val>
                                            <p:strVal val="2/3*ppt_h"/>
                                          </p:val>
                                        </p:tav>
                                      </p:tavLst>
                                    </p:anim>
                                    <p:set>
                                      <p:cBhvr>
                                        <p:cTn id="8" dur="1" fill="hold">
                                          <p:stCondLst>
                                            <p:cond delay="3999"/>
                                          </p:stCondLst>
                                        </p:cTn>
                                        <p:tgtEl>
                                          <p:spTgt spid="23"/>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23"/>
                                        </p:tgtEl>
                                      </p:cBhvr>
                                    </p:animEffect>
                                    <p:set>
                                      <p:cBhvr>
                                        <p:cTn id="11" dur="1" fill="hold">
                                          <p:stCondLst>
                                            <p:cond delay="3999"/>
                                          </p:stCondLst>
                                        </p:cTn>
                                        <p:tgtEl>
                                          <p:spTgt spid="23"/>
                                        </p:tgtEl>
                                        <p:attrNameLst>
                                          <p:attrName>style.visibility</p:attrName>
                                        </p:attrNameLst>
                                      </p:cBhvr>
                                      <p:to>
                                        <p:strVal val="hidden"/>
                                      </p:to>
                                    </p:set>
                                  </p:childTnLst>
                                </p:cTn>
                              </p:par>
                              <p:par>
                                <p:cTn id="12" presetID="13" presetClass="exit" presetSubtype="16" fill="hold" nodeType="withEffect">
                                  <p:stCondLst>
                                    <p:cond delay="0"/>
                                  </p:stCondLst>
                                  <p:childTnLst>
                                    <p:animEffect transition="out" filter="plus(in)">
                                      <p:cBhvr>
                                        <p:cTn id="13" dur="4000"/>
                                        <p:tgtEl>
                                          <p:spTgt spid="22"/>
                                        </p:tgtEl>
                                      </p:cBhvr>
                                    </p:animEffect>
                                    <p:set>
                                      <p:cBhvr>
                                        <p:cTn id="14" dur="1" fill="hold">
                                          <p:stCondLst>
                                            <p:cond delay="3999"/>
                                          </p:stCondLst>
                                        </p:cTn>
                                        <p:tgtEl>
                                          <p:spTgt spid="22"/>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4000" fill="hold"/>
                                        <p:tgtEl>
                                          <p:spTgt spid="9"/>
                                        </p:tgtEl>
                                        <p:attrNameLst>
                                          <p:attrName>ppt_w</p:attrName>
                                        </p:attrNameLst>
                                      </p:cBhvr>
                                      <p:tavLst>
                                        <p:tav tm="0">
                                          <p:val>
                                            <p:strVal val="2/3*#ppt_w"/>
                                          </p:val>
                                        </p:tav>
                                        <p:tav tm="100000">
                                          <p:val>
                                            <p:strVal val="#ppt_w"/>
                                          </p:val>
                                        </p:tav>
                                      </p:tavLst>
                                    </p:anim>
                                    <p:anim calcmode="lin" valueType="num">
                                      <p:cBhvr>
                                        <p:cTn id="18" dur="4000" fill="hold"/>
                                        <p:tgtEl>
                                          <p:spTgt spid="9"/>
                                        </p:tgtEl>
                                        <p:attrNameLst>
                                          <p:attrName>ppt_h</p:attrName>
                                        </p:attrNameLst>
                                      </p:cBhvr>
                                      <p:tavLst>
                                        <p:tav tm="0">
                                          <p:val>
                                            <p:strVal val="2/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box(out)">
                                      <p:cBhvr>
                                        <p:cTn id="21" dur="4000"/>
                                        <p:tgtEl>
                                          <p:spTgt spid="9"/>
                                        </p:tgtEl>
                                      </p:cBhvr>
                                    </p:animEffect>
                                  </p:childTnLst>
                                </p:cTn>
                              </p:par>
                              <p:par>
                                <p:cTn id="22" presetID="3" presetClass="entr" presetSubtype="5"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blinds(vertical)">
                                      <p:cBhvr>
                                        <p:cTn id="24" dur="4000"/>
                                        <p:tgtEl>
                                          <p:spTgt spid="5"/>
                                        </p:tgtEl>
                                      </p:cBhvr>
                                    </p:animEffect>
                                  </p:childTnLst>
                                </p:cTn>
                              </p:par>
                              <p:par>
                                <p:cTn id="25" presetID="3" presetClass="entr" presetSubtype="5"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blinds(vertical)">
                                      <p:cBhvr>
                                        <p:cTn id="27" dur="4000"/>
                                        <p:tgtEl>
                                          <p:spTgt spid="6"/>
                                        </p:tgtEl>
                                      </p:cBhvr>
                                    </p:animEffect>
                                  </p:childTnLst>
                                </p:cTn>
                              </p:par>
                            </p:childTnLst>
                          </p:cTn>
                        </p:par>
                        <p:par>
                          <p:cTn id="28" fill="hold">
                            <p:stCondLst>
                              <p:cond delay="4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1"/>
                                          </p:val>
                                        </p:tav>
                                        <p:tav tm="100000">
                                          <p:val>
                                            <p:strVal val="#ppt_x"/>
                                          </p:val>
                                        </p:tav>
                                      </p:tavLst>
                                    </p:anim>
                                    <p:anim calcmode="lin" valueType="num">
                                      <p:cBhvr>
                                        <p:cTn id="3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WordArt 2"/>
          <p:cNvSpPr>
            <a:spLocks noChangeArrowheads="1" noChangeShapeType="1" noTextEdit="1"/>
          </p:cNvSpPr>
          <p:nvPr/>
        </p:nvSpPr>
        <p:spPr bwMode="auto">
          <a:xfrm>
            <a:off x="1476375" y="216960"/>
            <a:ext cx="6337300" cy="840052"/>
          </a:xfrm>
          <a:prstGeom prst="rect">
            <a:avLst/>
          </a:prstGeom>
        </p:spPr>
        <p:txBody>
          <a:bodyPr wrap="none" fromWordArt="1">
            <a:prstTxWarp prst="textCanUp">
              <a:avLst>
                <a:gd name="adj" fmla="val 70306"/>
              </a:avLst>
            </a:prstTxWarp>
            <a:scene3d>
              <a:camera prst="perspectiveAbove"/>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6019" name="WordArt 3"/>
          <p:cNvSpPr>
            <a:spLocks noChangeArrowheads="1" noChangeShapeType="1" noTextEdit="1"/>
          </p:cNvSpPr>
          <p:nvPr/>
        </p:nvSpPr>
        <p:spPr bwMode="auto">
          <a:xfrm>
            <a:off x="1763713" y="1097305"/>
            <a:ext cx="5473700" cy="1008779"/>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6020" name="WordArt 4"/>
          <p:cNvSpPr>
            <a:spLocks noChangeArrowheads="1" noChangeShapeType="1" noTextEdit="1"/>
          </p:cNvSpPr>
          <p:nvPr/>
        </p:nvSpPr>
        <p:spPr bwMode="auto">
          <a:xfrm>
            <a:off x="1500166" y="2071682"/>
            <a:ext cx="4786346" cy="826658"/>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19050">
                  <a:noFill/>
                  <a:round/>
                  <a:headEnd/>
                  <a:tailEnd/>
                </a:ln>
                <a:solidFill>
                  <a:srgbClr val="0066CC"/>
                </a:solidFill>
                <a:effectLst>
                  <a:prstShdw prst="shdw17" dist="17961" dir="13500000">
                    <a:srgbClr val="003D7A"/>
                  </a:prstShdw>
                </a:effectLst>
                <a:latin typeface="High Tower Text"/>
              </a:rPr>
              <a:t> </a:t>
            </a:r>
            <a:r>
              <a:rPr lang="es-ES" sz="3600" kern="10" dirty="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rPr>
              <a:t>- </a:t>
            </a:r>
            <a:r>
              <a:rPr lang="es-ES" sz="3600" kern="10" dirty="0" err="1">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rPr>
              <a:t>Bla</a:t>
            </a:r>
            <a:r>
              <a:rPr lang="es-ES" sz="3600" kern="10" dirty="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rPr>
              <a:t>, </a:t>
            </a:r>
            <a:r>
              <a:rPr lang="es-ES" sz="3600" kern="10" dirty="0" err="1">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rPr>
              <a:t>Bla</a:t>
            </a:r>
            <a:r>
              <a:rPr lang="es-ES" sz="3600" kern="10" dirty="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rPr>
              <a:t>, </a:t>
            </a:r>
            <a:r>
              <a:rPr lang="es-ES" sz="3600" kern="10" dirty="0" err="1">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rPr>
              <a:t>Bla</a:t>
            </a:r>
            <a:r>
              <a:rPr lang="es-ES" sz="3600" kern="10" dirty="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rPr>
              <a:t> </a:t>
            </a:r>
          </a:p>
        </p:txBody>
      </p:sp>
      <p:sp>
        <p:nvSpPr>
          <p:cNvPr id="86021" name="WordArt 5"/>
          <p:cNvSpPr>
            <a:spLocks noChangeArrowheads="1" noChangeShapeType="1" noTextEdit="1"/>
          </p:cNvSpPr>
          <p:nvPr/>
        </p:nvSpPr>
        <p:spPr bwMode="auto">
          <a:xfrm>
            <a:off x="1428728" y="2928938"/>
            <a:ext cx="5286412" cy="81899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12700">
                  <a:solidFill>
                    <a:srgbClr val="3333CC"/>
                  </a:solidFill>
                  <a:round/>
                  <a:headEnd/>
                  <a:tailEnd/>
                </a:ln>
                <a:solidFill>
                  <a:srgbClr val="B2B2B2">
                    <a:alpha val="50195"/>
                  </a:srgbClr>
                </a:solidFill>
                <a:effectLst>
                  <a:outerShdw dist="45791" dir="2021404" algn="ctr" rotWithShape="0">
                    <a:srgbClr val="9999FF"/>
                  </a:outerShdw>
                </a:effectLst>
                <a:latin typeface="High Tower Text"/>
              </a:rPr>
              <a:t> </a:t>
            </a:r>
            <a:r>
              <a:rPr lang="es-ES" sz="3600" kern="10" dirty="0">
                <a:ln w="12700">
                  <a:solidFill>
                    <a:srgbClr val="3333CC"/>
                  </a:solidFill>
                  <a:round/>
                  <a:headEnd/>
                  <a:tailEnd/>
                </a:ln>
                <a:solidFill>
                  <a:srgbClr val="FFFF00"/>
                </a:solidFill>
                <a:effectLst>
                  <a:reflection blurRad="6350" stA="60000" endA="900" endPos="58000" dir="5400000" sy="-100000" algn="bl" rotWithShape="0"/>
                </a:effectLst>
                <a:latin typeface="Aharoni" pitchFamily="2" charset="-79"/>
                <a:cs typeface="Aharoni" pitchFamily="2" charset="-79"/>
              </a:rPr>
              <a:t>-- </a:t>
            </a:r>
            <a:r>
              <a:rPr lang="es-ES" sz="4000" b="1" kern="10" dirty="0">
                <a:ln w="12700">
                  <a:solidFill>
                    <a:srgbClr val="3333CC"/>
                  </a:solidFill>
                  <a:round/>
                  <a:headEnd/>
                  <a:tailEnd/>
                </a:ln>
                <a:solidFill>
                  <a:srgbClr val="FFFF00"/>
                </a:solidFill>
                <a:effectLst>
                  <a:reflection blurRad="6350" stA="60000" endA="900" endPos="58000" dir="5400000" sy="-100000" algn="bl" rotWithShape="0"/>
                </a:effectLst>
                <a:latin typeface="Aharoni" pitchFamily="2" charset="-79"/>
                <a:cs typeface="Aharoni" pitchFamily="2" charset="-79"/>
              </a:rPr>
              <a:t>Manías de María  </a:t>
            </a:r>
            <a:endParaRPr lang="es-ES" sz="3600" b="1" kern="10" dirty="0">
              <a:ln w="12700">
                <a:solidFill>
                  <a:srgbClr val="3333CC"/>
                </a:solidFill>
                <a:round/>
                <a:headEnd/>
                <a:tailEnd/>
              </a:ln>
              <a:solidFill>
                <a:srgbClr val="FFFF00"/>
              </a:solidFill>
              <a:effectLst>
                <a:reflection blurRad="6350" stA="60000" endA="900" endPos="58000" dir="5400000" sy="-100000" algn="bl" rotWithShape="0"/>
              </a:effectLst>
              <a:latin typeface="Aharoni" pitchFamily="2" charset="-79"/>
              <a:cs typeface="Aharoni" pitchFamily="2" charset="-79"/>
            </a:endParaRPr>
          </a:p>
        </p:txBody>
      </p:sp>
      <p:sp>
        <p:nvSpPr>
          <p:cNvPr id="86022" name="WordArt 6"/>
          <p:cNvSpPr>
            <a:spLocks noChangeArrowheads="1" noChangeShapeType="1" noTextEdit="1"/>
          </p:cNvSpPr>
          <p:nvPr/>
        </p:nvSpPr>
        <p:spPr bwMode="auto">
          <a:xfrm>
            <a:off x="1403648" y="3793604"/>
            <a:ext cx="5518966" cy="69114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rPr>
              <a:t> </a:t>
            </a: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 </a:t>
            </a:r>
            <a:r>
              <a:rPr lang="es-ES" sz="3600" kern="10" dirty="0" err="1">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Poppurrí</a:t>
            </a: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 de los años 60 y 70  </a:t>
            </a:r>
          </a:p>
        </p:txBody>
      </p:sp>
      <p:sp>
        <p:nvSpPr>
          <p:cNvPr id="7" name="WordArt 4"/>
          <p:cNvSpPr>
            <a:spLocks noChangeArrowheads="1" noChangeShapeType="1" noTextEdit="1"/>
          </p:cNvSpPr>
          <p:nvPr/>
        </p:nvSpPr>
        <p:spPr bwMode="auto">
          <a:xfrm>
            <a:off x="827584" y="4500574"/>
            <a:ext cx="6480720" cy="826658"/>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19050">
                  <a:noFill/>
                  <a:round/>
                  <a:headEnd/>
                  <a:tailEnd/>
                </a:ln>
                <a:solidFill>
                  <a:srgbClr val="0066CC"/>
                </a:solidFill>
                <a:effectLst>
                  <a:prstShdw prst="shdw17" dist="17961" dir="13500000">
                    <a:srgbClr val="003D7A"/>
                  </a:prstShdw>
                </a:effectLst>
                <a:latin typeface="High Tower Text"/>
              </a:rPr>
              <a:t> </a:t>
            </a:r>
            <a:r>
              <a:rPr lang="es-ES" sz="3600" kern="10" dirty="0">
                <a:ln w="19050">
                  <a:noFill/>
                  <a:round/>
                  <a:headEnd/>
                  <a:tailEnd/>
                </a:ln>
                <a:solidFill>
                  <a:schemeClr val="accent5">
                    <a:lumMod val="40000"/>
                    <a:lumOff val="60000"/>
                  </a:schemeClr>
                </a:solidFill>
                <a:effectLst>
                  <a:prstShdw prst="shdw17" dist="17961" dir="13500000">
                    <a:srgbClr val="003D7A"/>
                  </a:prstShdw>
                  <a:reflection blurRad="6350" stA="60000" endA="900" endPos="58000" dir="5400000" sy="-100000" algn="bl" rotWithShape="0"/>
                </a:effectLst>
                <a:latin typeface="High Tower Text"/>
              </a:rPr>
              <a:t>( Alfonso Santisteban y La Década Prodigiosa ) </a:t>
            </a:r>
          </a:p>
        </p:txBody>
      </p:sp>
    </p:spTree>
  </p:cSld>
  <p:clrMapOvr>
    <a:masterClrMapping/>
  </p:clrMapOvr>
  <mc:AlternateContent xmlns:mc="http://schemas.openxmlformats.org/markup-compatibility/2006" xmlns:p14="http://schemas.microsoft.com/office/powerpoint/2010/main">
    <mc:Choice Requires="p14">
      <p:transition spd="slow" p14:dur="30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6018"/>
                                        </p:tgtEl>
                                        <p:attrNameLst>
                                          <p:attrName>style.visibility</p:attrName>
                                        </p:attrNameLst>
                                      </p:cBhvr>
                                      <p:to>
                                        <p:strVal val="visible"/>
                                      </p:to>
                                    </p:set>
                                    <p:animEffect transition="in" filter="fade">
                                      <p:cBhvr>
                                        <p:cTn id="7" dur="2000"/>
                                        <p:tgtEl>
                                          <p:spTgt spid="86018"/>
                                        </p:tgtEl>
                                      </p:cBhvr>
                                    </p:animEffect>
                                    <p:anim calcmode="lin" valueType="num">
                                      <p:cBhvr>
                                        <p:cTn id="8" dur="2000" fill="hold"/>
                                        <p:tgtEl>
                                          <p:spTgt spid="86018"/>
                                        </p:tgtEl>
                                        <p:attrNameLst>
                                          <p:attrName>ppt_x</p:attrName>
                                        </p:attrNameLst>
                                      </p:cBhvr>
                                      <p:tavLst>
                                        <p:tav tm="0">
                                          <p:val>
                                            <p:strVal val="#ppt_x"/>
                                          </p:val>
                                        </p:tav>
                                        <p:tav tm="100000">
                                          <p:val>
                                            <p:strVal val="#ppt_x"/>
                                          </p:val>
                                        </p:tav>
                                      </p:tavLst>
                                    </p:anim>
                                    <p:anim calcmode="lin" valueType="num">
                                      <p:cBhvr>
                                        <p:cTn id="9" dur="2000" fill="hold"/>
                                        <p:tgtEl>
                                          <p:spTgt spid="86018"/>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0"/>
                                  </p:stCondLst>
                                  <p:childTnLst>
                                    <p:set>
                                      <p:cBhvr>
                                        <p:cTn id="12" dur="1" fill="hold">
                                          <p:stCondLst>
                                            <p:cond delay="0"/>
                                          </p:stCondLst>
                                        </p:cTn>
                                        <p:tgtEl>
                                          <p:spTgt spid="86019"/>
                                        </p:tgtEl>
                                        <p:attrNameLst>
                                          <p:attrName>style.visibility</p:attrName>
                                        </p:attrNameLst>
                                      </p:cBhvr>
                                      <p:to>
                                        <p:strVal val="visible"/>
                                      </p:to>
                                    </p:set>
                                    <p:anim calcmode="lin" valueType="num">
                                      <p:cBhvr additive="base">
                                        <p:cTn id="13" dur="2000" fill="hold"/>
                                        <p:tgtEl>
                                          <p:spTgt spid="86019"/>
                                        </p:tgtEl>
                                        <p:attrNameLst>
                                          <p:attrName>ppt_x</p:attrName>
                                        </p:attrNameLst>
                                      </p:cBhvr>
                                      <p:tavLst>
                                        <p:tav tm="0">
                                          <p:val>
                                            <p:strVal val="#ppt_x"/>
                                          </p:val>
                                        </p:tav>
                                        <p:tav tm="100000">
                                          <p:val>
                                            <p:strVal val="#ppt_x"/>
                                          </p:val>
                                        </p:tav>
                                      </p:tavLst>
                                    </p:anim>
                                    <p:anim calcmode="lin" valueType="num">
                                      <p:cBhvr additive="base">
                                        <p:cTn id="14" dur="2000" fill="hold"/>
                                        <p:tgtEl>
                                          <p:spTgt spid="86019"/>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0"/>
                                  </p:stCondLst>
                                  <p:childTnLst>
                                    <p:set>
                                      <p:cBhvr>
                                        <p:cTn id="16" dur="1" fill="hold">
                                          <p:stCondLst>
                                            <p:cond delay="0"/>
                                          </p:stCondLst>
                                        </p:cTn>
                                        <p:tgtEl>
                                          <p:spTgt spid="86019"/>
                                        </p:tgtEl>
                                        <p:attrNameLst>
                                          <p:attrName>style.visibility</p:attrName>
                                        </p:attrNameLst>
                                      </p:cBhvr>
                                      <p:to>
                                        <p:strVal val="visible"/>
                                      </p:to>
                                    </p:set>
                                    <p:anim calcmode="lin" valueType="num">
                                      <p:cBhvr>
                                        <p:cTn id="17" dur="2000" fill="hold"/>
                                        <p:tgtEl>
                                          <p:spTgt spid="86019"/>
                                        </p:tgtEl>
                                        <p:attrNameLst>
                                          <p:attrName>ppt_w</p:attrName>
                                        </p:attrNameLst>
                                      </p:cBhvr>
                                      <p:tavLst>
                                        <p:tav tm="0" fmla="#ppt_w*sin(2.5*pi*$)">
                                          <p:val>
                                            <p:fltVal val="0"/>
                                          </p:val>
                                        </p:tav>
                                        <p:tav tm="100000">
                                          <p:val>
                                            <p:fltVal val="1"/>
                                          </p:val>
                                        </p:tav>
                                      </p:tavLst>
                                    </p:anim>
                                    <p:anim calcmode="lin" valueType="num">
                                      <p:cBhvr>
                                        <p:cTn id="18" dur="2000" fill="hold"/>
                                        <p:tgtEl>
                                          <p:spTgt spid="86019"/>
                                        </p:tgtEl>
                                        <p:attrNameLst>
                                          <p:attrName>ppt_h</p:attrName>
                                        </p:attrNameLst>
                                      </p:cBhvr>
                                      <p:tavLst>
                                        <p:tav tm="0">
                                          <p:val>
                                            <p:strVal val="#ppt_h"/>
                                          </p:val>
                                        </p:tav>
                                        <p:tav tm="100000">
                                          <p:val>
                                            <p:strVal val="#ppt_h"/>
                                          </p:val>
                                        </p:tav>
                                      </p:tavLst>
                                    </p:anim>
                                  </p:childTnLst>
                                </p:cTn>
                              </p:par>
                            </p:childTnLst>
                          </p:cTn>
                        </p:par>
                        <p:par>
                          <p:cTn id="19" fill="hold">
                            <p:stCondLst>
                              <p:cond delay="4000"/>
                            </p:stCondLst>
                            <p:childTnLst>
                              <p:par>
                                <p:cTn id="20" presetID="2" presetClass="entr" presetSubtype="8" fill="hold" nodeType="afterEffect">
                                  <p:stCondLst>
                                    <p:cond delay="500"/>
                                  </p:stCondLst>
                                  <p:childTnLst>
                                    <p:set>
                                      <p:cBhvr>
                                        <p:cTn id="21" dur="1" fill="hold">
                                          <p:stCondLst>
                                            <p:cond delay="0"/>
                                          </p:stCondLst>
                                        </p:cTn>
                                        <p:tgtEl>
                                          <p:spTgt spid="86020"/>
                                        </p:tgtEl>
                                        <p:attrNameLst>
                                          <p:attrName>style.visibility</p:attrName>
                                        </p:attrNameLst>
                                      </p:cBhvr>
                                      <p:to>
                                        <p:strVal val="visible"/>
                                      </p:to>
                                    </p:set>
                                    <p:anim calcmode="lin" valueType="num">
                                      <p:cBhvr additive="base">
                                        <p:cTn id="22" dur="2000" fill="hold"/>
                                        <p:tgtEl>
                                          <p:spTgt spid="86020"/>
                                        </p:tgtEl>
                                        <p:attrNameLst>
                                          <p:attrName>ppt_x</p:attrName>
                                        </p:attrNameLst>
                                      </p:cBhvr>
                                      <p:tavLst>
                                        <p:tav tm="0">
                                          <p:val>
                                            <p:strVal val="0-#ppt_w/2"/>
                                          </p:val>
                                        </p:tav>
                                        <p:tav tm="100000">
                                          <p:val>
                                            <p:strVal val="#ppt_x"/>
                                          </p:val>
                                        </p:tav>
                                      </p:tavLst>
                                    </p:anim>
                                    <p:anim calcmode="lin" valueType="num">
                                      <p:cBhvr additive="base">
                                        <p:cTn id="23" dur="2000" fill="hold"/>
                                        <p:tgtEl>
                                          <p:spTgt spid="86020"/>
                                        </p:tgtEl>
                                        <p:attrNameLst>
                                          <p:attrName>ppt_y</p:attrName>
                                        </p:attrNameLst>
                                      </p:cBhvr>
                                      <p:tavLst>
                                        <p:tav tm="0">
                                          <p:val>
                                            <p:strVal val="#ppt_y"/>
                                          </p:val>
                                        </p:tav>
                                        <p:tav tm="100000">
                                          <p:val>
                                            <p:strVal val="#ppt_y"/>
                                          </p:val>
                                        </p:tav>
                                      </p:tavLst>
                                    </p:anim>
                                  </p:childTnLst>
                                </p:cTn>
                              </p:par>
                            </p:childTnLst>
                          </p:cTn>
                        </p:par>
                        <p:par>
                          <p:cTn id="24" fill="hold">
                            <p:stCondLst>
                              <p:cond delay="6500"/>
                            </p:stCondLst>
                            <p:childTnLst>
                              <p:par>
                                <p:cTn id="25" presetID="2" presetClass="entr" presetSubtype="2" fill="hold" nodeType="afterEffect">
                                  <p:stCondLst>
                                    <p:cond delay="500"/>
                                  </p:stCondLst>
                                  <p:childTnLst>
                                    <p:set>
                                      <p:cBhvr>
                                        <p:cTn id="26" dur="1" fill="hold">
                                          <p:stCondLst>
                                            <p:cond delay="0"/>
                                          </p:stCondLst>
                                        </p:cTn>
                                        <p:tgtEl>
                                          <p:spTgt spid="86021"/>
                                        </p:tgtEl>
                                        <p:attrNameLst>
                                          <p:attrName>style.visibility</p:attrName>
                                        </p:attrNameLst>
                                      </p:cBhvr>
                                      <p:to>
                                        <p:strVal val="visible"/>
                                      </p:to>
                                    </p:set>
                                    <p:anim calcmode="lin" valueType="num">
                                      <p:cBhvr additive="base">
                                        <p:cTn id="27" dur="2000" fill="hold"/>
                                        <p:tgtEl>
                                          <p:spTgt spid="86021"/>
                                        </p:tgtEl>
                                        <p:attrNameLst>
                                          <p:attrName>ppt_x</p:attrName>
                                        </p:attrNameLst>
                                      </p:cBhvr>
                                      <p:tavLst>
                                        <p:tav tm="0">
                                          <p:val>
                                            <p:strVal val="1+#ppt_w/2"/>
                                          </p:val>
                                        </p:tav>
                                        <p:tav tm="100000">
                                          <p:val>
                                            <p:strVal val="#ppt_x"/>
                                          </p:val>
                                        </p:tav>
                                      </p:tavLst>
                                    </p:anim>
                                    <p:anim calcmode="lin" valueType="num">
                                      <p:cBhvr additive="base">
                                        <p:cTn id="28" dur="2000" fill="hold"/>
                                        <p:tgtEl>
                                          <p:spTgt spid="86021"/>
                                        </p:tgtEl>
                                        <p:attrNameLst>
                                          <p:attrName>ppt_y</p:attrName>
                                        </p:attrNameLst>
                                      </p:cBhvr>
                                      <p:tavLst>
                                        <p:tav tm="0">
                                          <p:val>
                                            <p:strVal val="#ppt_y"/>
                                          </p:val>
                                        </p:tav>
                                        <p:tav tm="100000">
                                          <p:val>
                                            <p:strVal val="#ppt_y"/>
                                          </p:val>
                                        </p:tav>
                                      </p:tavLst>
                                    </p:anim>
                                  </p:childTnLst>
                                </p:cTn>
                              </p:par>
                            </p:childTnLst>
                          </p:cTn>
                        </p:par>
                        <p:par>
                          <p:cTn id="29" fill="hold">
                            <p:stCondLst>
                              <p:cond delay="9000"/>
                            </p:stCondLst>
                            <p:childTnLst>
                              <p:par>
                                <p:cTn id="30" presetID="2" presetClass="entr" presetSubtype="4" fill="hold" nodeType="afterEffect">
                                  <p:stCondLst>
                                    <p:cond delay="500"/>
                                  </p:stCondLst>
                                  <p:childTnLst>
                                    <p:set>
                                      <p:cBhvr>
                                        <p:cTn id="31" dur="1" fill="hold">
                                          <p:stCondLst>
                                            <p:cond delay="0"/>
                                          </p:stCondLst>
                                        </p:cTn>
                                        <p:tgtEl>
                                          <p:spTgt spid="86022"/>
                                        </p:tgtEl>
                                        <p:attrNameLst>
                                          <p:attrName>style.visibility</p:attrName>
                                        </p:attrNameLst>
                                      </p:cBhvr>
                                      <p:to>
                                        <p:strVal val="visible"/>
                                      </p:to>
                                    </p:set>
                                    <p:anim calcmode="lin" valueType="num">
                                      <p:cBhvr additive="base">
                                        <p:cTn id="32" dur="2000" fill="hold"/>
                                        <p:tgtEl>
                                          <p:spTgt spid="86022"/>
                                        </p:tgtEl>
                                        <p:attrNameLst>
                                          <p:attrName>ppt_x</p:attrName>
                                        </p:attrNameLst>
                                      </p:cBhvr>
                                      <p:tavLst>
                                        <p:tav tm="0">
                                          <p:val>
                                            <p:strVal val="#ppt_x"/>
                                          </p:val>
                                        </p:tav>
                                        <p:tav tm="100000">
                                          <p:val>
                                            <p:strVal val="#ppt_x"/>
                                          </p:val>
                                        </p:tav>
                                      </p:tavLst>
                                    </p:anim>
                                    <p:anim calcmode="lin" valueType="num">
                                      <p:cBhvr additive="base">
                                        <p:cTn id="33" dur="2000" fill="hold"/>
                                        <p:tgtEl>
                                          <p:spTgt spid="86022"/>
                                        </p:tgtEl>
                                        <p:attrNameLst>
                                          <p:attrName>ppt_y</p:attrName>
                                        </p:attrNameLst>
                                      </p:cBhvr>
                                      <p:tavLst>
                                        <p:tav tm="0">
                                          <p:val>
                                            <p:strVal val="1+#ppt_h/2"/>
                                          </p:val>
                                        </p:tav>
                                        <p:tav tm="100000">
                                          <p:val>
                                            <p:strVal val="#ppt_y"/>
                                          </p:val>
                                        </p:tav>
                                      </p:tavLst>
                                    </p:anim>
                                  </p:childTnLst>
                                </p:cTn>
                              </p:par>
                            </p:childTnLst>
                          </p:cTn>
                        </p:par>
                        <p:par>
                          <p:cTn id="34" fill="hold">
                            <p:stCondLst>
                              <p:cond delay="11500"/>
                            </p:stCondLst>
                            <p:childTnLst>
                              <p:par>
                                <p:cTn id="35" presetID="23" presetClass="entr" presetSubtype="16" fill="hold" nodeType="afterEffect">
                                  <p:stCondLst>
                                    <p:cond delay="500"/>
                                  </p:stCondLst>
                                  <p:childTnLst>
                                    <p:set>
                                      <p:cBhvr>
                                        <p:cTn id="36" dur="1" fill="hold">
                                          <p:stCondLst>
                                            <p:cond delay="0"/>
                                          </p:stCondLst>
                                        </p:cTn>
                                        <p:tgtEl>
                                          <p:spTgt spid="7"/>
                                        </p:tgtEl>
                                        <p:attrNameLst>
                                          <p:attrName>style.visibility</p:attrName>
                                        </p:attrNameLst>
                                      </p:cBhvr>
                                      <p:to>
                                        <p:strVal val="visible"/>
                                      </p:to>
                                    </p:set>
                                    <p:anim calcmode="lin" valueType="num">
                                      <p:cBhvr>
                                        <p:cTn id="37" dur="2000" fill="hold"/>
                                        <p:tgtEl>
                                          <p:spTgt spid="7"/>
                                        </p:tgtEl>
                                        <p:attrNameLst>
                                          <p:attrName>ppt_w</p:attrName>
                                        </p:attrNameLst>
                                      </p:cBhvr>
                                      <p:tavLst>
                                        <p:tav tm="0">
                                          <p:val>
                                            <p:fltVal val="0"/>
                                          </p:val>
                                        </p:tav>
                                        <p:tav tm="100000">
                                          <p:val>
                                            <p:strVal val="#ppt_w"/>
                                          </p:val>
                                        </p:tav>
                                      </p:tavLst>
                                    </p:anim>
                                    <p:anim calcmode="lin" valueType="num">
                                      <p:cBhvr>
                                        <p:cTn id="38" dur="2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77826"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endParaRPr lang="es-ES">
              <a:solidFill>
                <a:srgbClr val="000000"/>
              </a:solidFill>
            </a:endParaRPr>
          </a:p>
        </p:txBody>
      </p:sp>
      <p:sp>
        <p:nvSpPr>
          <p:cNvPr id="77827"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algn="ctr"/>
            <a:endParaRPr lang="es-ES">
              <a:solidFill>
                <a:srgbClr val="000000"/>
              </a:solidFill>
            </a:endParaRPr>
          </a:p>
        </p:txBody>
      </p:sp>
      <p:pic>
        <p:nvPicPr>
          <p:cNvPr id="77828"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77829"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77830"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77831"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77832"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77833"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77834"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77835"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77836"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30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NATURALEZA CAUTIVADO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-NATURALEZA CAUTIVADORA-</Template>
  <TotalTime>0</TotalTime>
  <Words>2925</Words>
  <Application>Microsoft Office PowerPoint</Application>
  <PresentationFormat>Presentación en pantalla (16:10)</PresentationFormat>
  <Paragraphs>78</Paragraphs>
  <Slides>63</Slides>
  <Notes>0</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63</vt:i4>
      </vt:variant>
    </vt:vector>
  </HeadingPairs>
  <TitlesOfParts>
    <vt:vector size="73" baseType="lpstr">
      <vt:lpstr>Aharoni</vt:lpstr>
      <vt:lpstr>Arial</vt:lpstr>
      <vt:lpstr>Arial Black</vt:lpstr>
      <vt:lpstr>Calibri</vt:lpstr>
      <vt:lpstr>High Tower Text</vt:lpstr>
      <vt:lpstr>Kristen ITC</vt:lpstr>
      <vt:lpstr>Lucida Bright</vt:lpstr>
      <vt:lpstr>Times New Roman</vt:lpstr>
      <vt:lpstr>-NATURALEZA CAUTIVADORA-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3</cp:revision>
  <dcterms:created xsi:type="dcterms:W3CDTF">2015-02-16T23:15:39Z</dcterms:created>
  <dcterms:modified xsi:type="dcterms:W3CDTF">2023-08-23T12:13:11Z</dcterms:modified>
</cp:coreProperties>
</file>