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57" r:id="rId4"/>
    <p:sldId id="259" r:id="rId5"/>
    <p:sldId id="260" r:id="rId6"/>
    <p:sldId id="261" r:id="rId7"/>
    <p:sldId id="262" r:id="rId8"/>
    <p:sldId id="264" r:id="rId9"/>
    <p:sldId id="291" r:id="rId10"/>
    <p:sldId id="296" r:id="rId11"/>
    <p:sldId id="297" r:id="rId12"/>
    <p:sldId id="294" r:id="rId13"/>
    <p:sldId id="265" r:id="rId14"/>
    <p:sldId id="266" r:id="rId15"/>
    <p:sldId id="267" r:id="rId16"/>
    <p:sldId id="268" r:id="rId17"/>
    <p:sldId id="269" r:id="rId18"/>
    <p:sldId id="275" r:id="rId19"/>
    <p:sldId id="276" r:id="rId20"/>
    <p:sldId id="270" r:id="rId21"/>
    <p:sldId id="271" r:id="rId22"/>
    <p:sldId id="281" r:id="rId23"/>
    <p:sldId id="282" r:id="rId24"/>
    <p:sldId id="274" r:id="rId25"/>
    <p:sldId id="284" r:id="rId26"/>
    <p:sldId id="285" r:id="rId27"/>
    <p:sldId id="298" r:id="rId28"/>
    <p:sldId id="295" r:id="rId29"/>
    <p:sldId id="288" r:id="rId30"/>
    <p:sldId id="286" r:id="rId31"/>
  </p:sldIdLst>
  <p:sldSz cx="9144000" cy="5143500" type="screen16x9"/>
  <p:notesSz cx="6858000" cy="9144000"/>
  <p:embeddedFontLst>
    <p:embeddedFont>
      <p:font typeface="Calibri" pitchFamily="34" charset="0"/>
      <p:regular r:id="rId33"/>
      <p:bold r:id="rId34"/>
      <p:italic r:id="rId35"/>
      <p:boldItalic r:id="rId36"/>
    </p:embeddedFont>
    <p:embeddedFont>
      <p:font typeface="Berlin Sans FB Demi" pitchFamily="34" charset="0"/>
      <p:bold r:id="rId37"/>
    </p:embeddedFont>
    <p:embeddedFont>
      <p:font typeface="Bradley Hand ITC" pitchFamily="66" charset="0"/>
      <p:regular r:id="rId38"/>
    </p:embeddedFont>
    <p:embeddedFont>
      <p:font typeface="Mistral" pitchFamily="66" charset="0"/>
      <p:regular r:id="rId39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ESJdLZ4L2V58kJj1pgnWA==" hashData="eBAlWWsL2VE6hNprLLzK4TKB1o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47" autoAdjust="0"/>
    <p:restoredTop sz="94660"/>
  </p:normalViewPr>
  <p:slideViewPr>
    <p:cSldViewPr>
      <p:cViewPr>
        <p:scale>
          <a:sx n="80" d="100"/>
          <a:sy n="80" d="100"/>
        </p:scale>
        <p:origin x="-816" y="-31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2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3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F0D3B4-D127-45DB-8595-8A45EE78FB31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FF16B-74E1-4AC5-9D2B-0CF1563645B8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72772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6FF16B-74E1-4AC5-9D2B-0CF1563645B8}" type="slidenum">
              <a:rPr lang="es-AR" smtClean="0"/>
              <a:t>26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1901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43789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51424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68328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07747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940967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39398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02384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56906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2711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36849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01714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FFC7A3-BE6A-4B58-97A0-3A319A1EA95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995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A5B12-DA62-49BD-89D9-85BA59604EED}" type="datetimeFigureOut">
              <a:rPr lang="es-AR" smtClean="0"/>
              <a:t>25/08/2014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2A9CE-A5A4-4A31-A458-BB68D523AA1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21403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B94818-78D8-4628-850D-8E9AC3C92B0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7.gif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0.jpeg"/><Relationship Id="rId4" Type="http://schemas.openxmlformats.org/officeDocument/2006/relationships/image" Target="../media/image29.gi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71189"/>
            <a:ext cx="3921607" cy="29075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perspectiveContrastingRightFacing">
              <a:rot lat="623785" lon="19800000" rev="213211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626601" y="555526"/>
            <a:ext cx="7488832" cy="1015663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AR" sz="60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Dibujos en lápiz en 3D</a:t>
            </a:r>
            <a:endParaRPr lang="es-AR" sz="60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5076056" y="3653611"/>
            <a:ext cx="34068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Arte </a:t>
            </a:r>
            <a:r>
              <a:rPr lang="es-AR" sz="36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anamórfico</a:t>
            </a:r>
            <a:endParaRPr lang="es-AR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 rot="18980982">
            <a:off x="8139231" y="4378349"/>
            <a:ext cx="10967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b="1" dirty="0" err="1" smtClean="0">
                <a:latin typeface="Bradley Hand ITC" pitchFamily="66" charset="0"/>
              </a:rPr>
              <a:t>RaúlTM</a:t>
            </a:r>
            <a:endParaRPr lang="es-AR" sz="2000" b="1" dirty="0" smtClean="0">
              <a:latin typeface="Bradley Hand ITC" pitchFamily="66" charset="0"/>
            </a:endParaRPr>
          </a:p>
          <a:p>
            <a:pPr algn="ctr"/>
            <a:r>
              <a:rPr lang="es-AR" sz="2000" b="1" dirty="0" smtClean="0">
                <a:latin typeface="Bradley Hand ITC" pitchFamily="66" charset="0"/>
              </a:rPr>
              <a:t>2014</a:t>
            </a:r>
            <a:endParaRPr lang="es-AR" sz="2000" b="1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61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6232">
        <p:circle/>
      </p:transition>
    </mc:Choice>
    <mc:Fallback xmlns="">
      <p:transition spd="slow" advTm="6232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331640" y="2715766"/>
            <a:ext cx="3927678" cy="92333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es-AR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Ramon</a:t>
            </a:r>
            <a:r>
              <a:rPr lang="es-A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es-AR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Bruin</a:t>
            </a:r>
            <a:endParaRPr lang="es-AR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Picture 4" descr="http://www.17gif.com/uploads/allimg/131219/1-1312191AH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064" y="249726"/>
            <a:ext cx="3142702" cy="314270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961750"/>
      </p:ext>
    </p:extLst>
  </p:cSld>
  <p:clrMapOvr>
    <a:masterClrMapping/>
  </p:clrMapOvr>
  <p:transition spd="slow" advTm="6100">
    <p:push dir="u"/>
    <p:sndAc>
      <p:stSnd loop="1">
        <p:snd r:embed="rId2" name="Faith no more - Eas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8091 0.02162 C -0.08091 -0.01327 -0.05296 -0.04044 -0.01893 -0.04044 C 0.01614 -0.04044 0.04409 -0.01327 0.04409 0.02162 C 0.04409 0.0565 0.07204 0.08367 0.10711 0.08367 C 0.14114 0.08367 0.16909 0.0565 0.16909 0.02162 " pathEditMode="relative" rAng="0" ptsTypes="fffff">
                                      <p:cBhvr>
                                        <p:cTn id="14" dur="2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33" y="555526"/>
            <a:ext cx="7282181" cy="4078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86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955">
        <p14:vortex dir="r"/>
      </p:transition>
    </mc:Choice>
    <mc:Fallback xmlns="">
      <p:transition spd="slow" advTm="495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31522"/>
            <a:ext cx="4680520" cy="4673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340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821">
        <p14:gallery dir="l"/>
      </p:transition>
    </mc:Choice>
    <mc:Fallback xmlns="">
      <p:transition spd="slow" advTm="482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659" y="231869"/>
            <a:ext cx="4680520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49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525">
        <p14:gallery dir="l"/>
      </p:transition>
    </mc:Choice>
    <mc:Fallback xmlns="">
      <p:transition spd="slow" advTm="45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2"/>
          <a:stretch/>
        </p:blipFill>
        <p:spPr bwMode="auto">
          <a:xfrm>
            <a:off x="2514248" y="84614"/>
            <a:ext cx="4107748" cy="497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9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227">
        <p14:gallery dir="l"/>
      </p:transition>
    </mc:Choice>
    <mc:Fallback xmlns="">
      <p:transition spd="slow" advTm="42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58"/>
            <a:ext cx="7183632" cy="5128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95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984">
        <p14:ripple/>
      </p:transition>
    </mc:Choice>
    <mc:Fallback xmlns="">
      <p:transition spd="slow" advTm="49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140" y="37147"/>
            <a:ext cx="3842147" cy="5122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29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781">
        <p14:ripple/>
      </p:transition>
    </mc:Choice>
    <mc:Fallback xmlns="">
      <p:transition spd="slow" advTm="47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ages01.rememes.com/images/2014/08/imagen-numero-14-1407349420515485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127" y="-2772"/>
            <a:ext cx="5146272" cy="5146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29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6431">
        <p14:switch dir="r"/>
      </p:transition>
    </mc:Choice>
    <mc:Fallback xmlns="">
      <p:transition spd="slow" advTm="64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2030"/>
            <a:ext cx="5131470" cy="5131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42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5545">
        <p14:switch dir="r"/>
      </p:transition>
    </mc:Choice>
    <mc:Fallback xmlns="">
      <p:transition spd="slow" advTm="55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1894"/>
            <a:ext cx="6336704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63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3520">
        <p14:honeycomb/>
      </p:transition>
    </mc:Choice>
    <mc:Fallback xmlns="">
      <p:transition spd="slow" advTm="35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021"/>
            <a:ext cx="6480720" cy="5183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70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266">
        <p14:vortex dir="r"/>
      </p:transition>
    </mc:Choice>
    <mc:Fallback xmlns="">
      <p:transition spd="slow" advTm="42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422"/>
            <a:ext cx="687217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10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580">
        <p14:ripple/>
      </p:transition>
    </mc:Choice>
    <mc:Fallback xmlns="">
      <p:transition spd="slow" advTm="458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486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69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562">
        <p14:ripple/>
      </p:transition>
    </mc:Choice>
    <mc:Fallback xmlns="">
      <p:transition spd="slow" advTm="55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803572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58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81">
        <p14:ripple/>
      </p:transition>
    </mc:Choice>
    <mc:Fallback xmlns="">
      <p:transition spd="slow" advTm="508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7721536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06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501">
        <p14:ripple/>
      </p:transition>
    </mc:Choice>
    <mc:Fallback xmlns="">
      <p:transition spd="slow" advTm="65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0"/>
            <a:ext cx="3888432" cy="5186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75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657">
        <p14:ripple/>
      </p:transition>
    </mc:Choice>
    <mc:Fallback xmlns="">
      <p:transition spd="slow" advTm="46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63"/>
          <a:stretch/>
        </p:blipFill>
        <p:spPr bwMode="auto">
          <a:xfrm>
            <a:off x="2411760" y="-2652"/>
            <a:ext cx="4288900" cy="5146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53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699">
        <p14:ripple/>
      </p:transition>
    </mc:Choice>
    <mc:Fallback xmlns="">
      <p:transition spd="slow" advTm="46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350" y="8929"/>
            <a:ext cx="6892042" cy="5134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78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538">
        <p14:ripple/>
      </p:transition>
    </mc:Choice>
    <mc:Fallback xmlns="">
      <p:transition spd="slow" advTm="55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813" y="0"/>
            <a:ext cx="5441058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85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426">
        <p14:vortex dir="r"/>
      </p:transition>
    </mc:Choice>
    <mc:Fallback xmlns="">
      <p:transition spd="slow" advTm="542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131" y="212508"/>
            <a:ext cx="6696745" cy="4734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51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6690">
        <p14:switch dir="r"/>
      </p:transition>
    </mc:Choice>
    <mc:Fallback xmlns="">
      <p:transition spd="slow" advTm="66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1834"/>
            <a:ext cx="7181714" cy="4783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48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5312">
        <p14:switch dir="r"/>
      </p:transition>
    </mc:Choice>
    <mc:Fallback xmlns="">
      <p:transition spd="slow" advTm="531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201" y="423185"/>
            <a:ext cx="7564610" cy="4236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50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957">
        <p14:flip dir="r"/>
      </p:transition>
    </mc:Choice>
    <mc:Fallback xmlns="">
      <p:transition spd="slow" advTm="59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8705"/>
          <a:stretch/>
        </p:blipFill>
        <p:spPr bwMode="auto">
          <a:xfrm>
            <a:off x="885600" y="105862"/>
            <a:ext cx="7372350" cy="5042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1273166"/>
      </p:ext>
    </p:extLst>
  </p:cSld>
  <p:clrMapOvr>
    <a:masterClrMapping/>
  </p:clrMapOvr>
  <p:transition spd="slow" advTm="0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38" b="1"/>
          <a:stretch/>
        </p:blipFill>
        <p:spPr bwMode="auto">
          <a:xfrm>
            <a:off x="885600" y="0"/>
            <a:ext cx="7372350" cy="4793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86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61">
        <p:push dir="u"/>
      </p:transition>
    </mc:Choice>
    <mc:Fallback xmlns="">
      <p:transition spd="slow" advTm="2461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wo Optical Illusion drawings by Ramon Bruin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79712" y="915566"/>
            <a:ext cx="5519936" cy="3104964"/>
          </a:xfrm>
          <a:prstGeom prst="rect">
            <a:avLst/>
          </a:prstGeom>
          <a:ln w="127000" cap="rnd" cmpd="thickThin">
            <a:solidFill>
              <a:schemeClr val="tx2">
                <a:lumMod val="75000"/>
              </a:schemeClr>
            </a:solidFill>
          </a:ln>
          <a:effectLst>
            <a:glow rad="317500">
              <a:schemeClr val="accent6">
                <a:lumMod val="60000"/>
                <a:lumOff val="40000"/>
                <a:alpha val="40000"/>
              </a:schemeClr>
            </a:glow>
            <a:outerShdw blurRad="76200" dir="13500000" sy="23000" kx="1200000" algn="br" rotWithShape="0">
              <a:schemeClr val="bg1">
                <a:alpha val="20000"/>
              </a:schemeClr>
            </a:outerShdw>
            <a:reflection blurRad="6350" stA="50000" endA="300" endPos="55500" dist="596900" dir="5400000" sy="-100000" algn="bl" rotWithShape="0"/>
            <a:softEdge rad="317500"/>
          </a:effectLst>
          <a:scene3d>
            <a:camera prst="perspectiveContrastingRightFacing">
              <a:rot lat="300000" lon="20400000" rev="300000"/>
            </a:camera>
            <a:lightRig rig="twoPt" dir="t"/>
          </a:scene3d>
          <a:sp3d extrusionH="508000" contourW="12700" prstMaterial="plastic">
            <a:bevelT prst="relaxedInset"/>
            <a:extrusionClr>
              <a:schemeClr val="bg1"/>
            </a:extrusionClr>
            <a:contourClr>
              <a:schemeClr val="tx2">
                <a:lumMod val="50000"/>
              </a:schemeClr>
            </a:contourClr>
          </a:sp3d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474088"/>
            <a:ext cx="1123950" cy="62865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93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7366">
        <p14:prism isInverted="1"/>
        <p:sndAc>
          <p:endSnd/>
        </p:sndAc>
      </p:transition>
    </mc:Choice>
    <mc:Fallback xmlns="">
      <p:transition spd="slow" advTm="67366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800" objId="2"/>
        <p14:stopEvt time="67366" objId="2"/>
      </p14:showEvt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" t="2881" r="3214" b="3226"/>
          <a:stretch/>
        </p:blipFill>
        <p:spPr bwMode="auto">
          <a:xfrm>
            <a:off x="5538928" y="3268870"/>
            <a:ext cx="3605072" cy="954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 descr="http://www.kellypocharaquelmdp.com.ar/Paginas/imagenes/banderas/holanda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72" y="544513"/>
            <a:ext cx="1457325" cy="104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875262" y="1761830"/>
            <a:ext cx="1460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3600" dirty="0" smtClean="0">
                <a:solidFill>
                  <a:schemeClr val="bg1"/>
                </a:solidFill>
                <a:latin typeface="Mistral" pitchFamily="66" charset="0"/>
              </a:rPr>
              <a:t>Holanda</a:t>
            </a:r>
            <a:endParaRPr lang="es-AR" sz="3600" dirty="0">
              <a:solidFill>
                <a:schemeClr val="bg1"/>
              </a:solidFill>
              <a:latin typeface="Mistral" pitchFamily="66" charset="0"/>
            </a:endParaRPr>
          </a:p>
        </p:txBody>
      </p:sp>
      <p:pic>
        <p:nvPicPr>
          <p:cNvPr id="9223" name="Picture 7" descr="http://fc08.deviantart.net/fs70/f/2012/264/8/e/profile_picture_by_jjkairbrush-d5fg1gi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10" r="10675" b="3270"/>
          <a:stretch/>
        </p:blipFill>
        <p:spPr bwMode="auto">
          <a:xfrm>
            <a:off x="2987824" y="771796"/>
            <a:ext cx="2376264" cy="32727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sp>
        <p:nvSpPr>
          <p:cNvPr id="7" name="6 CuadroTexto"/>
          <p:cNvSpPr txBox="1"/>
          <p:nvPr/>
        </p:nvSpPr>
        <p:spPr>
          <a:xfrm rot="18980982">
            <a:off x="8140032" y="4532237"/>
            <a:ext cx="10951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err="1" smtClean="0">
                <a:solidFill>
                  <a:schemeClr val="bg1"/>
                </a:solidFill>
                <a:latin typeface="Bradley Hand ITC" pitchFamily="66" charset="0"/>
              </a:rPr>
              <a:t>RaúlTM</a:t>
            </a:r>
            <a:endParaRPr lang="es-AR" sz="2000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123728" y="4547626"/>
            <a:ext cx="4607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3600" dirty="0">
                <a:solidFill>
                  <a:schemeClr val="bg1"/>
                </a:solidFill>
                <a:latin typeface="Mistral" pitchFamily="66" charset="0"/>
              </a:rPr>
              <a:t>Música: </a:t>
            </a:r>
            <a:r>
              <a:rPr lang="es-AR" sz="3600" dirty="0" err="1">
                <a:solidFill>
                  <a:schemeClr val="bg1"/>
                </a:solidFill>
                <a:latin typeface="Mistral" pitchFamily="66" charset="0"/>
              </a:rPr>
              <a:t>Faith</a:t>
            </a:r>
            <a:r>
              <a:rPr lang="es-AR" sz="3600" dirty="0">
                <a:solidFill>
                  <a:schemeClr val="bg1"/>
                </a:solidFill>
                <a:latin typeface="Mistral" pitchFamily="66" charset="0"/>
              </a:rPr>
              <a:t> no more - </a:t>
            </a:r>
            <a:r>
              <a:rPr lang="es-AR" sz="3600" dirty="0" err="1">
                <a:solidFill>
                  <a:schemeClr val="bg1"/>
                </a:solidFill>
                <a:latin typeface="Mistral" pitchFamily="66" charset="0"/>
              </a:rPr>
              <a:t>Easy</a:t>
            </a:r>
            <a:endParaRPr lang="es-AR" sz="3600" dirty="0">
              <a:solidFill>
                <a:schemeClr val="bg1"/>
              </a:solidFill>
              <a:latin typeface="Mistral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12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413">
        <p14:prism isInverted="1"/>
        <p:sndAc>
          <p:stSnd>
            <p:snd r:embed="rId2" name="Faith no more - Easy.wav"/>
          </p:stSnd>
        </p:sndAc>
      </p:transition>
    </mc:Choice>
    <mc:Fallback xmlns="">
      <p:transition spd="slow" advTm="9413">
        <p:fade/>
        <p:sndAc>
          <p:stSnd>
            <p:snd r:embed="rId6" name="Faith no more - Eas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504" y="195486"/>
            <a:ext cx="892899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AR" dirty="0">
                <a:solidFill>
                  <a:schemeClr val="bg1"/>
                </a:solidFill>
              </a:rPr>
              <a:t>Ramón </a:t>
            </a:r>
            <a:r>
              <a:rPr lang="es-AR" dirty="0" err="1" smtClean="0">
                <a:solidFill>
                  <a:schemeClr val="bg1"/>
                </a:solidFill>
              </a:rPr>
              <a:t>Bruin</a:t>
            </a:r>
            <a:r>
              <a:rPr lang="es-AR" dirty="0" smtClean="0">
                <a:solidFill>
                  <a:schemeClr val="bg1"/>
                </a:solidFill>
              </a:rPr>
              <a:t>: talentoso artista independiente  de 31 años. Estudió (2007 </a:t>
            </a:r>
            <a:r>
              <a:rPr lang="es-AR" dirty="0">
                <a:solidFill>
                  <a:schemeClr val="bg1"/>
                </a:solidFill>
              </a:rPr>
              <a:t>- 2010</a:t>
            </a:r>
            <a:r>
              <a:rPr lang="es-AR" dirty="0" smtClean="0">
                <a:solidFill>
                  <a:schemeClr val="bg1"/>
                </a:solidFill>
              </a:rPr>
              <a:t>) y </a:t>
            </a:r>
            <a:r>
              <a:rPr lang="es-AR" dirty="0">
                <a:solidFill>
                  <a:schemeClr val="bg1"/>
                </a:solidFill>
              </a:rPr>
              <a:t>se graduó en la Academia del aerógrafo </a:t>
            </a:r>
            <a:r>
              <a:rPr lang="es-AR" dirty="0" smtClean="0">
                <a:solidFill>
                  <a:schemeClr val="bg1"/>
                </a:solidFill>
              </a:rPr>
              <a:t>Lelystad, en </a:t>
            </a:r>
            <a:r>
              <a:rPr lang="es-AR" dirty="0">
                <a:solidFill>
                  <a:schemeClr val="bg1"/>
                </a:solidFill>
              </a:rPr>
              <a:t>los Países Bajos. Él es sobre todo un artista autodidacta. Además de una gran pasión por el aerógrafo, también dibuja y pinta. Con experiencia en múltiples técnicas y materiales como </a:t>
            </a:r>
            <a:r>
              <a:rPr lang="es-AR" dirty="0" smtClean="0">
                <a:solidFill>
                  <a:schemeClr val="bg1"/>
                </a:solidFill>
              </a:rPr>
              <a:t>el acrílico, </a:t>
            </a:r>
            <a:r>
              <a:rPr lang="es-AR" dirty="0">
                <a:solidFill>
                  <a:schemeClr val="bg1"/>
                </a:solidFill>
              </a:rPr>
              <a:t>óleo, pinturas al agua, carbón, </a:t>
            </a:r>
            <a:r>
              <a:rPr lang="es-AR" dirty="0" smtClean="0">
                <a:solidFill>
                  <a:schemeClr val="bg1"/>
                </a:solidFill>
              </a:rPr>
              <a:t>bolígrafos</a:t>
            </a:r>
            <a:r>
              <a:rPr lang="es-AR" dirty="0">
                <a:solidFill>
                  <a:schemeClr val="bg1"/>
                </a:solidFill>
              </a:rPr>
              <a:t>, lápices y grafito que hace obras de arte únicas. </a:t>
            </a:r>
            <a:endParaRPr lang="es-AR" dirty="0" smtClean="0">
              <a:solidFill>
                <a:schemeClr val="bg1"/>
              </a:solidFill>
            </a:endParaRPr>
          </a:p>
          <a:p>
            <a:pPr algn="just"/>
            <a:endParaRPr lang="es-AR" dirty="0">
              <a:solidFill>
                <a:schemeClr val="bg1"/>
              </a:solidFill>
            </a:endParaRPr>
          </a:p>
          <a:p>
            <a:pPr algn="just"/>
            <a:r>
              <a:rPr lang="es-AR" dirty="0" smtClean="0">
                <a:solidFill>
                  <a:schemeClr val="bg1"/>
                </a:solidFill>
              </a:rPr>
              <a:t>El </a:t>
            </a:r>
            <a:r>
              <a:rPr lang="es-AR" dirty="0">
                <a:solidFill>
                  <a:schemeClr val="bg1"/>
                </a:solidFill>
              </a:rPr>
              <a:t>uso de múltiples estilos y técnicas </a:t>
            </a:r>
            <a:r>
              <a:rPr lang="es-AR" dirty="0" smtClean="0">
                <a:solidFill>
                  <a:schemeClr val="bg1"/>
                </a:solidFill>
              </a:rPr>
              <a:t>lo hace desarrollar </a:t>
            </a:r>
            <a:r>
              <a:rPr lang="es-AR" dirty="0">
                <a:solidFill>
                  <a:schemeClr val="bg1"/>
                </a:solidFill>
              </a:rPr>
              <a:t>en una amplia variación de las artes</a:t>
            </a:r>
            <a:r>
              <a:rPr lang="es-AR" dirty="0" smtClean="0">
                <a:solidFill>
                  <a:schemeClr val="bg1"/>
                </a:solidFill>
              </a:rPr>
              <a:t>.</a:t>
            </a:r>
            <a:endParaRPr lang="es-AR" dirty="0">
              <a:solidFill>
                <a:schemeClr val="bg1"/>
              </a:solidFill>
            </a:endParaRPr>
          </a:p>
          <a:p>
            <a:pPr algn="just"/>
            <a:r>
              <a:rPr lang="es-AR" dirty="0">
                <a:solidFill>
                  <a:schemeClr val="bg1"/>
                </a:solidFill>
              </a:rPr>
              <a:t>El artista </a:t>
            </a:r>
            <a:r>
              <a:rPr lang="es-AR" dirty="0" smtClean="0">
                <a:solidFill>
                  <a:schemeClr val="bg1"/>
                </a:solidFill>
              </a:rPr>
              <a:t>lleva </a:t>
            </a:r>
            <a:r>
              <a:rPr lang="es-AR" dirty="0">
                <a:solidFill>
                  <a:schemeClr val="bg1"/>
                </a:solidFill>
              </a:rPr>
              <a:t>sus dibujos hiperrealistas a la tercera dimensión. Pájaros, torres, insectos o serpientes con un efecto visual que consigue mediante la técnica de anamorfosis, según </a:t>
            </a:r>
            <a:r>
              <a:rPr lang="es-AR" dirty="0" smtClean="0">
                <a:solidFill>
                  <a:schemeClr val="bg1"/>
                </a:solidFill>
              </a:rPr>
              <a:t>explica </a:t>
            </a:r>
            <a:r>
              <a:rPr lang="es-AR" dirty="0" err="1">
                <a:solidFill>
                  <a:schemeClr val="bg1"/>
                </a:solidFill>
              </a:rPr>
              <a:t>The</a:t>
            </a:r>
            <a:r>
              <a:rPr lang="es-AR" dirty="0">
                <a:solidFill>
                  <a:schemeClr val="bg1"/>
                </a:solidFill>
              </a:rPr>
              <a:t> New York </a:t>
            </a:r>
            <a:r>
              <a:rPr lang="es-AR" dirty="0" err="1">
                <a:solidFill>
                  <a:schemeClr val="bg1"/>
                </a:solidFill>
              </a:rPr>
              <a:t>Daily</a:t>
            </a:r>
            <a:r>
              <a:rPr lang="es-AR" dirty="0">
                <a:solidFill>
                  <a:schemeClr val="bg1"/>
                </a:solidFill>
              </a:rPr>
              <a:t> News</a:t>
            </a:r>
            <a:r>
              <a:rPr lang="es-AR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endParaRPr lang="es-AR" dirty="0">
              <a:solidFill>
                <a:schemeClr val="bg1"/>
              </a:solidFill>
            </a:endParaRPr>
          </a:p>
          <a:p>
            <a:pPr algn="just"/>
            <a:r>
              <a:rPr lang="es-AR" dirty="0">
                <a:solidFill>
                  <a:schemeClr val="bg1"/>
                </a:solidFill>
              </a:rPr>
              <a:t>Las imágenes son aún más llamativas cuando fotografía sus obras con elementos como lápices o sus propias manos jugando con el efecto de las tres dimensiones.</a:t>
            </a:r>
          </a:p>
          <a:p>
            <a:pPr algn="just"/>
            <a:r>
              <a:rPr lang="es-AR" dirty="0">
                <a:solidFill>
                  <a:schemeClr val="bg1"/>
                </a:solidFill>
              </a:rPr>
              <a:t>Estos son algunos de los dibujos en tres </a:t>
            </a:r>
            <a:r>
              <a:rPr lang="es-AR" dirty="0" smtClean="0">
                <a:solidFill>
                  <a:schemeClr val="bg1"/>
                </a:solidFill>
              </a:rPr>
              <a:t>dimensiones, </a:t>
            </a:r>
            <a:r>
              <a:rPr lang="es-AR" dirty="0">
                <a:solidFill>
                  <a:schemeClr val="bg1"/>
                </a:solidFill>
              </a:rPr>
              <a:t>que trabaja también con aerógrafos, recopilados por </a:t>
            </a:r>
            <a:r>
              <a:rPr lang="es-AR" dirty="0" err="1">
                <a:solidFill>
                  <a:schemeClr val="bg1"/>
                </a:solidFill>
              </a:rPr>
              <a:t>The</a:t>
            </a:r>
            <a:r>
              <a:rPr lang="es-AR" dirty="0">
                <a:solidFill>
                  <a:schemeClr val="bg1"/>
                </a:solidFill>
              </a:rPr>
              <a:t> </a:t>
            </a:r>
            <a:r>
              <a:rPr lang="es-AR" dirty="0" err="1">
                <a:solidFill>
                  <a:schemeClr val="bg1"/>
                </a:solidFill>
              </a:rPr>
              <a:t>Huffington</a:t>
            </a:r>
            <a:r>
              <a:rPr lang="es-AR" dirty="0">
                <a:solidFill>
                  <a:schemeClr val="bg1"/>
                </a:solidFill>
              </a:rPr>
              <a:t> Post</a:t>
            </a:r>
            <a:r>
              <a:rPr lang="es-AR" dirty="0" smtClean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es-AR" dirty="0">
                <a:solidFill>
                  <a:schemeClr val="bg1"/>
                </a:solidFill>
              </a:rPr>
              <a:t>Vive en Holanda y ha fundado la compañía JJK </a:t>
            </a:r>
            <a:r>
              <a:rPr lang="es-AR" dirty="0" err="1">
                <a:solidFill>
                  <a:schemeClr val="bg1"/>
                </a:solidFill>
              </a:rPr>
              <a:t>Airbrush</a:t>
            </a:r>
            <a:r>
              <a:rPr lang="es-AR" dirty="0">
                <a:solidFill>
                  <a:schemeClr val="bg1"/>
                </a:solidFill>
              </a:rPr>
              <a:t> </a:t>
            </a:r>
            <a:r>
              <a:rPr lang="es-AR" dirty="0" smtClean="0">
                <a:solidFill>
                  <a:schemeClr val="bg1"/>
                </a:solidFill>
              </a:rPr>
              <a:t>creando </a:t>
            </a:r>
            <a:r>
              <a:rPr lang="es-AR" dirty="0">
                <a:solidFill>
                  <a:schemeClr val="bg1"/>
                </a:solidFill>
              </a:rPr>
              <a:t>obras de gran complejidad y un alto grado de </a:t>
            </a:r>
            <a:r>
              <a:rPr lang="es-AR" dirty="0" smtClean="0">
                <a:solidFill>
                  <a:schemeClr val="bg1"/>
                </a:solidFill>
              </a:rPr>
              <a:t>realismo.</a:t>
            </a:r>
            <a:endParaRPr lang="es-A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40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4122">
        <p14:prism isInverted="1"/>
      </p:transition>
    </mc:Choice>
    <mc:Fallback xmlns="">
      <p:transition spd="slow" advTm="641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268">
        <p14:shred/>
      </p:transition>
    </mc:Choice>
    <mc:Fallback xmlns="">
      <p:transition spd="slow" advTm="52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836</TotalTime>
  <Words>316</Words>
  <Application>Microsoft Office PowerPoint</Application>
  <PresentationFormat>Presentación en pantalla (16:9)</PresentationFormat>
  <Paragraphs>69</Paragraphs>
  <Slides>29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Arial</vt:lpstr>
      <vt:lpstr>Calibri</vt:lpstr>
      <vt:lpstr>Berlin Sans FB Demi</vt:lpstr>
      <vt:lpstr>Bradley Hand ITC</vt:lpstr>
      <vt:lpstr>Mistral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51</cp:revision>
  <dcterms:created xsi:type="dcterms:W3CDTF">2014-08-14T16:47:28Z</dcterms:created>
  <dcterms:modified xsi:type="dcterms:W3CDTF">2014-08-25T20:03:38Z</dcterms:modified>
</cp:coreProperties>
</file>