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7" r:id="rId10"/>
    <p:sldId id="266" r:id="rId11"/>
    <p:sldId id="268" r:id="rId1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jjlaTLE9Ikku8zD2A1amg==" hashData="eWeDaHlqQlwUQ648S5XtHY3PFwhbcxf3JtkDjkUtwL42YPEHp0d7sbtiLaHB3ZZ+hwG1UeoVN+AXq/AaFyNds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4660"/>
  </p:normalViewPr>
  <p:slideViewPr>
    <p:cSldViewPr snapToGrid="0">
      <p:cViewPr varScale="1">
        <p:scale>
          <a:sx n="83" d="100"/>
          <a:sy n="83" d="100"/>
        </p:scale>
        <p:origin x="90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5680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52430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8281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0787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165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334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46156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3326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99010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45848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672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7521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44745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3900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2925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564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5424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AAA4AEA-EBA9-408B-8DB9-A8D4B85BBEA0}" type="datetimeFigureOut">
              <a:rPr lang="es-CO" smtClean="0"/>
              <a:t>7/11/2015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EA8E596-D635-49CC-A981-51F90C6DA4B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77251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6" Type="http://schemas.openxmlformats.org/officeDocument/2006/relationships/hyperlink" Target="Nuevo%20documento%20de%20texto.txt" TargetMode="External"/><Relationship Id="rId5" Type="http://schemas.openxmlformats.org/officeDocument/2006/relationships/hyperlink" Target="mailto:canelfree@yahoo.com" TargetMode="External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3585"/>
          </a:xfrm>
          <a:prstGeom prst="rect">
            <a:avLst/>
          </a:prstGeom>
        </p:spPr>
      </p:pic>
      <p:sp>
        <p:nvSpPr>
          <p:cNvPr id="7" name="Rectángulo redondeado 6"/>
          <p:cNvSpPr/>
          <p:nvPr/>
        </p:nvSpPr>
        <p:spPr>
          <a:xfrm>
            <a:off x="6082748" y="955597"/>
            <a:ext cx="4637337" cy="494239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Quanah Parker</a:t>
            </a:r>
          </a:p>
          <a:p>
            <a:pPr algn="ctr"/>
            <a:r>
              <a:rPr lang="es-CO" dirty="0"/>
              <a:t>fue el último jefe de: Los </a:t>
            </a:r>
            <a:r>
              <a:rPr lang="es-CO" dirty="0" smtClean="0"/>
              <a:t>Comanches.  </a:t>
            </a:r>
            <a:r>
              <a:rPr lang="es-CO" dirty="0"/>
              <a:t>Hijo del gran jefe Peta Nocona y de Cynthia Ann Parker. Nació en 1845 en lo que hoy es el estado de Oklahoma. Fue una figura importante en la resistencia de los nativos a la colonización blanca, pero también en la posterior adaptación de su tribu a la vida en la reserva. Cazador nómada, líder guerrero, ganadero, empresario y amigo de presidentes estadounidenses, Quanah Parker fue verdaderamente un hombre de dos </a:t>
            </a:r>
            <a:r>
              <a:rPr lang="es-CO" dirty="0" smtClean="0"/>
              <a:t>mundos.</a:t>
            </a:r>
            <a:endParaRPr lang="es-CO" dirty="0"/>
          </a:p>
        </p:txBody>
      </p:sp>
      <p:sp>
        <p:nvSpPr>
          <p:cNvPr id="8" name="Rectángulo redondeado 7"/>
          <p:cNvSpPr/>
          <p:nvPr/>
        </p:nvSpPr>
        <p:spPr>
          <a:xfrm>
            <a:off x="1417183" y="955597"/>
            <a:ext cx="4665565" cy="494239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130" y="1410152"/>
            <a:ext cx="3597966" cy="4036491"/>
          </a:xfrm>
          <a:prstGeom prst="rect">
            <a:avLst/>
          </a:prstGeom>
        </p:spPr>
      </p:pic>
      <p:pic>
        <p:nvPicPr>
          <p:cNvPr id="10" name="CUZCO - MONTEZU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020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3585"/>
          </a:xfrm>
          <a:prstGeom prst="rect">
            <a:avLst/>
          </a:prstGeom>
        </p:spPr>
      </p:pic>
      <p:sp>
        <p:nvSpPr>
          <p:cNvPr id="7" name="Rectángulo redondeado 6"/>
          <p:cNvSpPr/>
          <p:nvPr/>
        </p:nvSpPr>
        <p:spPr>
          <a:xfrm>
            <a:off x="1489764" y="955597"/>
            <a:ext cx="4573006" cy="494239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dirty="0" smtClean="0"/>
              <a:t>Cynthia Ann Parker        </a:t>
            </a:r>
          </a:p>
          <a:p>
            <a:endParaRPr lang="es-CO" dirty="0"/>
          </a:p>
          <a:p>
            <a:endParaRPr lang="es-CO" dirty="0" smtClean="0"/>
          </a:p>
          <a:p>
            <a:endParaRPr lang="es-CO" dirty="0"/>
          </a:p>
          <a:p>
            <a:endParaRPr lang="es-CO" dirty="0" smtClean="0"/>
          </a:p>
          <a:p>
            <a:endParaRPr lang="es-CO" dirty="0"/>
          </a:p>
          <a:p>
            <a:endParaRPr lang="es-CO" dirty="0" smtClean="0"/>
          </a:p>
          <a:p>
            <a:endParaRPr lang="es-CO" dirty="0"/>
          </a:p>
          <a:p>
            <a:endParaRPr lang="es-CO" dirty="0" smtClean="0"/>
          </a:p>
          <a:p>
            <a:endParaRPr lang="es-CO" dirty="0"/>
          </a:p>
          <a:p>
            <a:endParaRPr lang="es-CO" dirty="0" smtClean="0"/>
          </a:p>
          <a:p>
            <a:endParaRPr lang="es-CO" dirty="0"/>
          </a:p>
          <a:p>
            <a:endParaRPr lang="es-CO" dirty="0" smtClean="0"/>
          </a:p>
          <a:p>
            <a:endParaRPr lang="es-CO" dirty="0"/>
          </a:p>
          <a:p>
            <a:endParaRPr lang="es-CO" dirty="0" smtClean="0"/>
          </a:p>
          <a:p>
            <a:endParaRPr lang="es-CO" dirty="0"/>
          </a:p>
          <a:p>
            <a:r>
              <a:rPr lang="es-CO" dirty="0" smtClean="0"/>
              <a:t>		           Peta Nocona</a:t>
            </a:r>
            <a:endParaRPr lang="es-CO" dirty="0"/>
          </a:p>
        </p:txBody>
      </p:sp>
      <p:sp>
        <p:nvSpPr>
          <p:cNvPr id="6" name="Rectángulo redondeado 5"/>
          <p:cNvSpPr/>
          <p:nvPr/>
        </p:nvSpPr>
        <p:spPr>
          <a:xfrm>
            <a:off x="6062770" y="949124"/>
            <a:ext cx="4573006" cy="494239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Cynthia Ann Parker y Peta Nocona tuvieron tres hijos: Quanah, Pecos y </a:t>
            </a:r>
            <a:r>
              <a:rPr lang="es-CO" dirty="0" smtClean="0"/>
              <a:t>Topsannah.</a:t>
            </a:r>
          </a:p>
          <a:p>
            <a:pPr algn="ctr"/>
            <a:r>
              <a:rPr lang="es-CO" dirty="0"/>
              <a:t>La infancia de Quanah parece no haber sido nada excepcional para su tiempo y lugar. Pero todo cambia cuando, en 1860, los rangers de Texas atacan un campamento noconi de caza cerca del río Pease. Peta, Quanah y Pecos logran huir, pero los rangers capturan a tres nativos, sorprendiéndose al descubrir que uno de ellos era una mujer blanca con los ojos azules, que no hablaba inglés, junto a su hija pequeña. Eran Cynthia y </a:t>
            </a:r>
            <a:r>
              <a:rPr lang="es-CO" dirty="0" smtClean="0"/>
              <a:t>Topsannah.</a:t>
            </a:r>
            <a:endParaRPr lang="es-CO" dirty="0"/>
          </a:p>
        </p:txBody>
      </p:sp>
      <p:sp>
        <p:nvSpPr>
          <p:cNvPr id="8" name="AutoShape 2" descr="Resultado de imagen para Cynthia Ann Park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134" y="1424589"/>
            <a:ext cx="1944343" cy="1868901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978" y="3293490"/>
            <a:ext cx="1966291" cy="2097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52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3585"/>
          </a:xfrm>
          <a:prstGeom prst="rect">
            <a:avLst/>
          </a:prstGeom>
        </p:spPr>
      </p:pic>
      <p:sp>
        <p:nvSpPr>
          <p:cNvPr id="7" name="Rectángulo redondeado 6"/>
          <p:cNvSpPr/>
          <p:nvPr/>
        </p:nvSpPr>
        <p:spPr>
          <a:xfrm>
            <a:off x="1469985" y="949124"/>
            <a:ext cx="9248171" cy="494239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El </a:t>
            </a:r>
            <a:r>
              <a:rPr lang="es-CO" dirty="0" smtClean="0"/>
              <a:t>Coronel </a:t>
            </a:r>
            <a:r>
              <a:rPr lang="es-CO" dirty="0"/>
              <a:t>Isaac Parker la identificó como su sobrina, secuestrada décadas antes. Cynthia aceptó acompañar a su tío a Birdville, a condición de que se enviara a un intérprete militar a buscar a sus hijos para informarles. Mientras viajaba, fue fotografiada dando el pecho a su </a:t>
            </a:r>
            <a:r>
              <a:rPr lang="es-CO" dirty="0" smtClean="0"/>
              <a:t>hija</a:t>
            </a:r>
            <a:r>
              <a:rPr lang="es-CO" dirty="0"/>
              <a:t> </a:t>
            </a:r>
            <a:r>
              <a:rPr lang="es-CO" dirty="0" smtClean="0"/>
              <a:t>Topsannah,  </a:t>
            </a:r>
            <a:r>
              <a:rPr lang="es-CO" dirty="0"/>
              <a:t>y con el pelo corto, una señal </a:t>
            </a:r>
            <a:r>
              <a:rPr lang="es-CO" dirty="0" smtClean="0"/>
              <a:t>Comanche </a:t>
            </a:r>
            <a:r>
              <a:rPr lang="es-CO" dirty="0"/>
              <a:t>de duelo. Pensaba que Peta Nocona había muerto y temía no volver a ver a sus hijos nunca más. Cynthia trató varias veces de huir para reunirse con su familia C</a:t>
            </a:r>
            <a:r>
              <a:rPr lang="es-CO" dirty="0" smtClean="0"/>
              <a:t>omanche Cynthia </a:t>
            </a:r>
            <a:r>
              <a:rPr lang="es-CO" dirty="0"/>
              <a:t>nunca se reconcilió con la vida en la sociedad blanca e hizo varios intentos, infructuosos, de huir para reunirse con su familia </a:t>
            </a:r>
            <a:r>
              <a:rPr lang="es-CO" dirty="0" smtClean="0"/>
              <a:t>Comanche</a:t>
            </a:r>
            <a:r>
              <a:rPr lang="es-CO" dirty="0"/>
              <a:t>. </a:t>
            </a:r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095" y="3846443"/>
            <a:ext cx="1885950" cy="1888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27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3585"/>
          </a:xfrm>
          <a:prstGeom prst="rect">
            <a:avLst/>
          </a:prstGeom>
        </p:spPr>
      </p:pic>
      <p:sp>
        <p:nvSpPr>
          <p:cNvPr id="7" name="Rectángulo redondeado 6"/>
          <p:cNvSpPr/>
          <p:nvPr/>
        </p:nvSpPr>
        <p:spPr>
          <a:xfrm>
            <a:off x="1469985" y="949124"/>
            <a:ext cx="9248171" cy="494239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. En 1863 Cynthia recibió la noticia de que Peta Nocona había sido asesinado y su hijo Pecos había muerto de viruela. Poco después, su hija Topsannah murió de neumonía. Cynthia estaba desesperada por reunirse con </a:t>
            </a:r>
            <a:r>
              <a:rPr lang="es-CO" dirty="0" smtClean="0"/>
              <a:t>Quanah su hijo. </a:t>
            </a:r>
            <a:r>
              <a:rPr lang="es-CO" dirty="0"/>
              <a:t>La familia Parker se negó y, finalmente, en 1870, ella recurrió a una huelga de hambre. Murió de inanición sin lograr volver a ver a su familia nativa, la única que realmente conoció y formó</a:t>
            </a:r>
            <a:r>
              <a:rPr lang="es-CO" dirty="0" smtClean="0"/>
              <a:t>.</a:t>
            </a:r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/>
          </a:p>
          <a:p>
            <a:pPr algn="ctr"/>
            <a:r>
              <a:rPr lang="es-CO" dirty="0" smtClean="0"/>
              <a:t>Quanah Parker</a:t>
            </a:r>
            <a:endParaRPr lang="es-CO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466" y="2708410"/>
            <a:ext cx="2415208" cy="264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17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3585"/>
          </a:xfrm>
          <a:prstGeom prst="rect">
            <a:avLst/>
          </a:prstGeom>
        </p:spPr>
      </p:pic>
      <p:sp>
        <p:nvSpPr>
          <p:cNvPr id="7" name="Rectángulo redondeado 6"/>
          <p:cNvSpPr/>
          <p:nvPr/>
        </p:nvSpPr>
        <p:spPr>
          <a:xfrm>
            <a:off x="1469985" y="949124"/>
            <a:ext cx="9248171" cy="494239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Ese mismo año, Quanah Parker fue elegido jefe de los </a:t>
            </a:r>
            <a:r>
              <a:rPr lang="es-CO" dirty="0" smtClean="0"/>
              <a:t>comanches, </a:t>
            </a:r>
            <a:r>
              <a:rPr lang="es-CO" dirty="0"/>
              <a:t>tribu que lo había admitido al haber sido prácticamente exterminado su pueblo Noconi. Hasta 1875 lideró distintas incursiones contra los asentamientos coloniales fronterizos, ganando fama de guerrero valiente</a:t>
            </a:r>
            <a:r>
              <a:rPr lang="es-CO" dirty="0" smtClean="0"/>
              <a:t>.</a:t>
            </a:r>
          </a:p>
          <a:p>
            <a:pPr algn="ctr"/>
            <a:r>
              <a:rPr lang="es-CO" dirty="0" smtClean="0"/>
              <a:t>El </a:t>
            </a:r>
            <a:r>
              <a:rPr lang="es-CO" dirty="0"/>
              <a:t>blanco de sus ataques eran los cazadores y colonos blancos que diezmaban las grandes manadas de búfalos hasta casi exterminarlas.</a:t>
            </a:r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159" y="3550603"/>
            <a:ext cx="3016125" cy="171955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778" y="3081130"/>
            <a:ext cx="1695450" cy="265850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722" y="3550603"/>
            <a:ext cx="3378299" cy="1719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55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3585"/>
          </a:xfrm>
          <a:prstGeom prst="rect">
            <a:avLst/>
          </a:prstGeom>
        </p:spPr>
      </p:pic>
      <p:sp>
        <p:nvSpPr>
          <p:cNvPr id="7" name="Rectángulo redondeado 6"/>
          <p:cNvSpPr/>
          <p:nvPr/>
        </p:nvSpPr>
        <p:spPr>
          <a:xfrm>
            <a:off x="1469985" y="949124"/>
            <a:ext cx="9248171" cy="494239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 smtClean="0"/>
          </a:p>
          <a:p>
            <a:pPr algn="ctr"/>
            <a:r>
              <a:rPr lang="es-CO" dirty="0" smtClean="0"/>
              <a:t>El </a:t>
            </a:r>
            <a:r>
              <a:rPr lang="es-CO" dirty="0"/>
              <a:t>colofón de esas batallas fue la Guerra del Río Rojo, que duró dos años y terminó oficialmente en junio de 1875, cuando Quanah Parker y sus </a:t>
            </a:r>
            <a:r>
              <a:rPr lang="es-CO" dirty="0" smtClean="0"/>
              <a:t>Comanches </a:t>
            </a:r>
            <a:r>
              <a:rPr lang="es-CO" dirty="0"/>
              <a:t>Quahada se rindieron en Fort Sill. Eran el último gran grupo nómada de los </a:t>
            </a:r>
            <a:r>
              <a:rPr lang="es-CO" dirty="0" smtClean="0"/>
              <a:t>nativos americanos </a:t>
            </a:r>
            <a:r>
              <a:rPr lang="es-CO" dirty="0"/>
              <a:t>del suroeste, y su derrota –la definitiva de las una vez poderosas tribus del sur de las Grandes Llanuras– dejaba Texas expedita a la colonización. </a:t>
            </a:r>
            <a:endParaRPr lang="es-CO" dirty="0" smtClean="0"/>
          </a:p>
          <a:p>
            <a:pPr algn="ctr"/>
            <a:endParaRPr lang="es-CO" dirty="0" smtClean="0"/>
          </a:p>
          <a:p>
            <a:pPr algn="ctr"/>
            <a:r>
              <a:rPr lang="es-CO" dirty="0" smtClean="0"/>
              <a:t>Quanah </a:t>
            </a:r>
            <a:r>
              <a:rPr lang="es-CO" dirty="0"/>
              <a:t>aceptó que su tribu viviera en una reserva les animó a estudiar y a trabajar en el </a:t>
            </a:r>
            <a:r>
              <a:rPr lang="es-CO" dirty="0" smtClean="0"/>
              <a:t>campo. Informado </a:t>
            </a:r>
            <a:r>
              <a:rPr lang="es-CO" dirty="0"/>
              <a:t>de la muerte de su madre hacía cinco años, Quanah decidió adaptarse a la ocupación blanca. Durante los siguientes 30 años, promovió la vivienda, la agricultura y la educación de los nativos americanos. Aceptó que su tribu viviera en una reserva en Oklahoma y animó a su gente a estudiar y desarrollarse como trabajadores agrícolas. Él se desempeñó como juez en la reserva y tuvo negocios ganaderos en Oklahoma y Texas.</a:t>
            </a:r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22794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3585"/>
          </a:xfrm>
          <a:prstGeom prst="rect">
            <a:avLst/>
          </a:prstGeom>
        </p:spPr>
      </p:pic>
      <p:sp>
        <p:nvSpPr>
          <p:cNvPr id="7" name="Rectángulo redondeado 6"/>
          <p:cNvSpPr/>
          <p:nvPr/>
        </p:nvSpPr>
        <p:spPr>
          <a:xfrm>
            <a:off x="1469985" y="949124"/>
            <a:ext cx="9248171" cy="494239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Pero Quanah todavía se sentía responsable del destino de su tribu, y realizó uno de los mayores esfuerzos que nadie ha hecho por su pueblo. Perdonó a su familia blanca.</a:t>
            </a:r>
            <a:endParaRPr lang="es-CO" dirty="0"/>
          </a:p>
          <a:p>
            <a:pPr algn="ctr"/>
            <a:r>
              <a:rPr lang="es-ES" dirty="0"/>
              <a:t>Con un pasaporte especial, atravesó los EE. UU. hasta encontrar a Silas Parker, el tío de su madre. Este le acogió cordialmente, y le ayudó a comprender las técnicas de los blancos y a mejorar su inglés.</a:t>
            </a:r>
            <a:endParaRPr lang="es-CO" dirty="0"/>
          </a:p>
          <a:p>
            <a:pPr algn="ctr"/>
            <a:r>
              <a:rPr lang="es-ES" dirty="0"/>
              <a:t>A su regreso sabía lo que tenía que hacer. Convirtió a su pueblo en agricultor y realizó una intensa labor política a favor de los indios. Sus peripecias le llevó varias veces hasta </a:t>
            </a:r>
            <a:r>
              <a:rPr lang="es-ES" u="sng" dirty="0">
                <a:solidFill>
                  <a:schemeClr val="bg1"/>
                </a:solidFill>
              </a:rPr>
              <a:t>Washington</a:t>
            </a: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dirty="0"/>
              <a:t>y el propio presidente </a:t>
            </a:r>
            <a:r>
              <a:rPr lang="es-ES" u="sng" dirty="0"/>
              <a:t>Roosevelt</a:t>
            </a:r>
            <a:r>
              <a:rPr lang="es-ES" dirty="0"/>
              <a:t> le dio un trato de amigo.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3847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3585"/>
          </a:xfrm>
          <a:prstGeom prst="rect">
            <a:avLst/>
          </a:prstGeom>
        </p:spPr>
      </p:pic>
      <p:sp>
        <p:nvSpPr>
          <p:cNvPr id="7" name="Rectángulo redondeado 6"/>
          <p:cNvSpPr/>
          <p:nvPr/>
        </p:nvSpPr>
        <p:spPr>
          <a:xfrm>
            <a:off x="1469985" y="949124"/>
            <a:ext cx="9248171" cy="494239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Sin perder su apostura imponente el guerrero primitivo derivó en activista cívico, dedicado a los negocios y a la defensa de los derechos de los suyos. Se acostumbró a los sombreros flexibles y a los trajes a medida, pero no renunció nunca a su larga melena lisa de guerrero, ni tampoco al hábito comanche de la poligamia</a:t>
            </a:r>
            <a:r>
              <a:rPr lang="es-CO" dirty="0" smtClean="0"/>
              <a:t>.</a:t>
            </a:r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endParaRPr lang="es-CO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417" y="2945296"/>
            <a:ext cx="1977887" cy="24384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3678" y="2945296"/>
            <a:ext cx="1944389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0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3585"/>
          </a:xfrm>
          <a:prstGeom prst="rect">
            <a:avLst/>
          </a:prstGeom>
        </p:spPr>
      </p:pic>
      <p:sp>
        <p:nvSpPr>
          <p:cNvPr id="7" name="Rectángulo redondeado 6"/>
          <p:cNvSpPr/>
          <p:nvPr/>
        </p:nvSpPr>
        <p:spPr>
          <a:xfrm>
            <a:off x="6165574" y="915469"/>
            <a:ext cx="4463676" cy="494239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426" y="1550504"/>
            <a:ext cx="3130826" cy="3677479"/>
          </a:xfrm>
          <a:prstGeom prst="rect">
            <a:avLst/>
          </a:prstGeom>
        </p:spPr>
      </p:pic>
      <p:sp>
        <p:nvSpPr>
          <p:cNvPr id="8" name="Rectángulo redondeado 7"/>
          <p:cNvSpPr/>
          <p:nvPr/>
        </p:nvSpPr>
        <p:spPr>
          <a:xfrm>
            <a:off x="1469985" y="949124"/>
            <a:ext cx="4695589" cy="494239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/>
          </a:p>
          <a:p>
            <a:pPr algn="ctr"/>
            <a:endParaRPr lang="es-ES" dirty="0"/>
          </a:p>
          <a:p>
            <a:pPr algn="ctr"/>
            <a:endParaRPr lang="es-ES" dirty="0" smtClean="0"/>
          </a:p>
          <a:p>
            <a:pPr algn="ctr"/>
            <a:endParaRPr lang="es-ES" dirty="0"/>
          </a:p>
          <a:p>
            <a:pPr algn="ctr"/>
            <a:endParaRPr lang="es-ES" dirty="0" smtClean="0"/>
          </a:p>
          <a:p>
            <a:pPr algn="ctr"/>
            <a:endParaRPr lang="es-ES" dirty="0"/>
          </a:p>
          <a:p>
            <a:pPr algn="ctr"/>
            <a:endParaRPr lang="es-ES" dirty="0" smtClean="0"/>
          </a:p>
          <a:p>
            <a:pPr algn="ctr"/>
            <a:endParaRPr lang="es-ES" dirty="0"/>
          </a:p>
          <a:p>
            <a:pPr algn="ctr"/>
            <a:r>
              <a:rPr lang="es-ES" dirty="0" smtClean="0"/>
              <a:t>Quanah </a:t>
            </a:r>
            <a:r>
              <a:rPr lang="es-ES" dirty="0"/>
              <a:t>murió de pulmonía el 22 de febrero de 1911. Fue enterrado con sus ropas de jefe comanche junto a su madre </a:t>
            </a:r>
            <a:r>
              <a:rPr lang="es-ES" dirty="0" smtClean="0"/>
              <a:t>“Cynthia Ann” </a:t>
            </a:r>
            <a:r>
              <a:rPr lang="es-ES" dirty="0"/>
              <a:t>y su </a:t>
            </a:r>
            <a:r>
              <a:rPr lang="es-ES" dirty="0" smtClean="0"/>
              <a:t>hermana</a:t>
            </a:r>
            <a:r>
              <a:rPr lang="es-CO" dirty="0"/>
              <a:t> Topsannah</a:t>
            </a:r>
            <a:r>
              <a:rPr lang="es-ES" dirty="0" smtClean="0"/>
              <a:t> “Flor </a:t>
            </a:r>
            <a:r>
              <a:rPr lang="es-ES" dirty="0"/>
              <a:t>de la </a:t>
            </a:r>
            <a:r>
              <a:rPr lang="es-ES" dirty="0" smtClean="0"/>
              <a:t>Pradera”.</a:t>
            </a:r>
          </a:p>
          <a:p>
            <a:pPr algn="ctr"/>
            <a:endParaRPr lang="es-ES" dirty="0"/>
          </a:p>
          <a:p>
            <a:pPr algn="ctr"/>
            <a:endParaRPr lang="es-ES" dirty="0" smtClean="0"/>
          </a:p>
          <a:p>
            <a:pPr algn="ctr"/>
            <a:endParaRPr lang="es-ES" dirty="0"/>
          </a:p>
          <a:p>
            <a:pPr algn="ctr"/>
            <a:endParaRPr lang="es-ES" dirty="0" smtClean="0"/>
          </a:p>
          <a:p>
            <a:pPr algn="ctr"/>
            <a:r>
              <a:rPr lang="es-ES" dirty="0" smtClean="0"/>
              <a:t>QUANAH PARKER</a:t>
            </a:r>
          </a:p>
          <a:p>
            <a:pPr algn="ctr"/>
            <a:r>
              <a:rPr lang="es-ES" dirty="0" smtClean="0"/>
              <a:t>El Ultimo Guerrero Comanche.</a:t>
            </a:r>
          </a:p>
          <a:p>
            <a:pPr algn="ctr"/>
            <a:endParaRPr lang="es-ES" dirty="0"/>
          </a:p>
          <a:p>
            <a:pPr algn="ctr"/>
            <a:r>
              <a:rPr lang="es-CO" sz="1400" dirty="0"/>
              <a:t>"Nosotros no heredamos la </a:t>
            </a:r>
            <a:r>
              <a:rPr lang="es-CO" sz="1400" dirty="0" smtClean="0"/>
              <a:t>tierra</a:t>
            </a:r>
            <a:r>
              <a:rPr lang="es-CO" sz="1400" dirty="0"/>
              <a:t> </a:t>
            </a:r>
            <a:r>
              <a:rPr lang="es-CO" sz="1400" dirty="0" smtClean="0"/>
              <a:t>de </a:t>
            </a:r>
            <a:r>
              <a:rPr lang="es-CO" sz="1400" dirty="0"/>
              <a:t>nuestros ancestros; solo la tomamos prestada de nuestros hijos" </a:t>
            </a:r>
            <a:endParaRPr lang="es-ES" sz="1400" dirty="0" smtClean="0"/>
          </a:p>
          <a:p>
            <a:pPr algn="ctr"/>
            <a:endParaRPr lang="es-ES" dirty="0"/>
          </a:p>
          <a:p>
            <a:pPr algn="ctr"/>
            <a:endParaRPr lang="es-ES" dirty="0" smtClean="0"/>
          </a:p>
          <a:p>
            <a:pPr algn="ctr"/>
            <a:endParaRPr lang="es-ES" dirty="0"/>
          </a:p>
          <a:p>
            <a:pPr algn="ctr"/>
            <a:endParaRPr lang="es-ES" dirty="0" smtClean="0"/>
          </a:p>
          <a:p>
            <a:pPr algn="ctr"/>
            <a:endParaRPr lang="es-ES" dirty="0"/>
          </a:p>
          <a:p>
            <a:pPr algn="ctr"/>
            <a:endParaRPr lang="es-ES" dirty="0" smtClean="0"/>
          </a:p>
          <a:p>
            <a:pPr algn="ctr"/>
            <a:endParaRPr lang="es-ES" dirty="0"/>
          </a:p>
          <a:p>
            <a:pPr algn="ctr"/>
            <a:endParaRPr lang="es-ES" dirty="0" smtClean="0"/>
          </a:p>
          <a:p>
            <a:pPr algn="ctr"/>
            <a:endParaRPr lang="es-ES" dirty="0"/>
          </a:p>
          <a:p>
            <a:pPr algn="ctr"/>
            <a:endParaRPr lang="es-ES" dirty="0" smtClean="0"/>
          </a:p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1103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3585"/>
          </a:xfrm>
          <a:prstGeom prst="rect">
            <a:avLst/>
          </a:prstGeom>
        </p:spPr>
      </p:pic>
      <p:sp>
        <p:nvSpPr>
          <p:cNvPr id="7" name="Rectángulo redondeado 6"/>
          <p:cNvSpPr/>
          <p:nvPr/>
        </p:nvSpPr>
        <p:spPr>
          <a:xfrm>
            <a:off x="1469985" y="949124"/>
            <a:ext cx="9248171" cy="494239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555" y="1352979"/>
            <a:ext cx="5029201" cy="413468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930" y="1352978"/>
            <a:ext cx="4278980" cy="4134681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3969456" y="1311958"/>
            <a:ext cx="43982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 smtClean="0">
                <a:solidFill>
                  <a:schemeClr val="bg1"/>
                </a:solidFill>
              </a:rPr>
              <a:t>Dedicada a ti Santiago (Hijo)</a:t>
            </a:r>
          </a:p>
          <a:p>
            <a:pPr algn="ctr"/>
            <a:r>
              <a:rPr lang="es-CO" b="1" dirty="0" smtClean="0">
                <a:solidFill>
                  <a:schemeClr val="bg1"/>
                </a:solidFill>
              </a:rPr>
              <a:t>Tu Padre. Carlos Anel</a:t>
            </a:r>
          </a:p>
          <a:p>
            <a:pPr algn="ctr"/>
            <a:r>
              <a:rPr lang="es-CO" b="1" dirty="0" smtClean="0">
                <a:solidFill>
                  <a:srgbClr val="00B0F0"/>
                </a:solidFill>
                <a:hlinkClick r:id="rId5"/>
              </a:rPr>
              <a:t>canelfree@yahoo.com</a:t>
            </a:r>
            <a:endParaRPr lang="es-CO" b="1" dirty="0">
              <a:solidFill>
                <a:srgbClr val="00B0F0"/>
              </a:solidFill>
            </a:endParaRPr>
          </a:p>
          <a:p>
            <a:pPr algn="ctr"/>
            <a:r>
              <a:rPr lang="es-CO" b="1" dirty="0" smtClean="0">
                <a:solidFill>
                  <a:srgbClr val="00B0F0"/>
                </a:solidFill>
                <a:hlinkClick r:id="rId6" action="ppaction://hlinkfile"/>
              </a:rPr>
              <a:t>canelfree.wix.com/unidad-de-padres</a:t>
            </a:r>
            <a:endParaRPr lang="es-CO" b="1" dirty="0" smtClean="0">
              <a:solidFill>
                <a:srgbClr val="00B0F0"/>
              </a:solidFill>
            </a:endParaRPr>
          </a:p>
          <a:p>
            <a:pPr algn="ctr"/>
            <a:r>
              <a:rPr lang="es-CO" b="1" dirty="0" smtClean="0">
                <a:solidFill>
                  <a:schemeClr val="bg1"/>
                </a:solidFill>
              </a:rPr>
              <a:t>Octubre 31 2015</a:t>
            </a:r>
          </a:p>
          <a:p>
            <a:pPr algn="ctr"/>
            <a:endParaRPr lang="es-CO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806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0" y="2233914"/>
            <a:ext cx="12192000" cy="4624086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1932972"/>
            <a:ext cx="12192000" cy="30094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pic>
        <p:nvPicPr>
          <p:cNvPr id="4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476" y="219919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1524000" y="2384866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dirty="0">
                <a:latin typeface="Kristen ITC" panose="03050502040202030202" pitchFamily="66" charset="0"/>
              </a:rPr>
              <a:t>¿Te ha gustado?</a:t>
            </a:r>
            <a:r>
              <a:rPr lang="es-ES" altLang="es-CO" sz="4800" dirty="0">
                <a:latin typeface="Kristen ITC" panose="03050502040202030202" pitchFamily="66" charset="0"/>
              </a:rPr>
              <a:t> </a:t>
            </a:r>
            <a:br>
              <a:rPr lang="es-ES" altLang="es-CO" sz="4800" dirty="0">
                <a:latin typeface="Kristen ITC" panose="03050502040202030202" pitchFamily="66" charset="0"/>
              </a:rPr>
            </a:br>
            <a:r>
              <a:rPr lang="es-ES" altLang="es-CO" sz="4400" dirty="0">
                <a:latin typeface="Kristen ITC" panose="03050502040202030202" pitchFamily="66" charset="0"/>
              </a:rPr>
              <a:t>Puedes ver más entrando </a:t>
            </a:r>
            <a:br>
              <a:rPr lang="es-ES" altLang="es-CO" sz="4400" dirty="0">
                <a:latin typeface="Kristen ITC" panose="03050502040202030202" pitchFamily="66" charset="0"/>
              </a:rPr>
            </a:br>
            <a:r>
              <a:rPr lang="es-ES" altLang="es-CO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CO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pic>
        <p:nvPicPr>
          <p:cNvPr id="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7509" y="4167851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1666755" y="4545957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dirty="0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CO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dirty="0">
              <a:solidFill>
                <a:srgbClr val="0066FF"/>
              </a:solidFill>
            </a:endParaRPr>
          </a:p>
        </p:txBody>
      </p:sp>
      <p:pic>
        <p:nvPicPr>
          <p:cNvPr id="8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4451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67851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01251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34651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7465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ánico">
  <a:themeElements>
    <a:clrScheme name="Orgá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á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á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342</TotalTime>
  <Words>834</Words>
  <Application>Microsoft Office PowerPoint</Application>
  <PresentationFormat>Panorámica</PresentationFormat>
  <Paragraphs>103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Arial</vt:lpstr>
      <vt:lpstr>Garamond</vt:lpstr>
      <vt:lpstr>Kristen ITC</vt:lpstr>
      <vt:lpstr>Orgánico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 Anel</dc:creator>
  <cp:lastModifiedBy>Carlos Anel</cp:lastModifiedBy>
  <cp:revision>22</cp:revision>
  <dcterms:created xsi:type="dcterms:W3CDTF">2015-10-22T20:52:19Z</dcterms:created>
  <dcterms:modified xsi:type="dcterms:W3CDTF">2015-11-07T18:26:17Z</dcterms:modified>
</cp:coreProperties>
</file>