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20"/>
  </p:notesMasterIdLst>
  <p:handoutMasterIdLst>
    <p:handoutMasterId r:id="rId21"/>
  </p:handoutMasterIdLst>
  <p:sldIdLst>
    <p:sldId id="488" r:id="rId3"/>
    <p:sldId id="483" r:id="rId4"/>
    <p:sldId id="429" r:id="rId5"/>
    <p:sldId id="305" r:id="rId6"/>
    <p:sldId id="328" r:id="rId7"/>
    <p:sldId id="331" r:id="rId8"/>
    <p:sldId id="329" r:id="rId9"/>
    <p:sldId id="306" r:id="rId10"/>
    <p:sldId id="333" r:id="rId11"/>
    <p:sldId id="334" r:id="rId12"/>
    <p:sldId id="335" r:id="rId13"/>
    <p:sldId id="307" r:id="rId14"/>
    <p:sldId id="337" r:id="rId15"/>
    <p:sldId id="338" r:id="rId16"/>
    <p:sldId id="484" r:id="rId17"/>
    <p:sldId id="485" r:id="rId18"/>
    <p:sldId id="486" r:id="rId19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fLgcIIOU37DWA3iz+J1TA==" hashData="wGyWkg+98ochJdYevo9ka6GmTbXDMpsm+RB7IB3tpUGMZRm7Rz6/aESxv85dMOiCbhk3yOlQ7n2SHqGGVxrzf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33" autoAdjust="0"/>
    <p:restoredTop sz="94162" autoAdjust="0"/>
  </p:normalViewPr>
  <p:slideViewPr>
    <p:cSldViewPr snapToGrid="0" showGuides="1">
      <p:cViewPr varScale="1">
        <p:scale>
          <a:sx n="50" d="100"/>
          <a:sy n="50" d="100"/>
        </p:scale>
        <p:origin x="42" y="33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835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09/04/2018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11884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6057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8426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190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6082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0412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0583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4381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38165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1471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1152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63071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46ED-8AA3-4C6E-A49A-20AE66140C5B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660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8FACB-32D5-4C7F-8200-9656F38CBC54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5689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3D887-92BD-431F-A046-022A1EA96B8D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118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9B814-3783-4D0F-B85E-F591A6F81F2B}" type="datetime1">
              <a:rPr lang="es-MX" smtClean="0"/>
              <a:t>09/04/2018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9071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27FAB-934C-4E3B-8D16-3792285CE2E9}" type="datetime1">
              <a:rPr lang="es-MX" smtClean="0"/>
              <a:t>09/04/2018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192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550D-A7B7-496C-8C18-47D15EC7340C}" type="datetime1">
              <a:rPr lang="es-MX" smtClean="0"/>
              <a:t>09/04/2018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0464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8FEFC-0D25-41C3-BFAB-61EB31A7A5C4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4987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F48D8-A954-4945-8258-CD308FF2D0BC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8678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89FF3-C4A9-465B-B35D-FA5EDE7CE271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2463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7A070-6F3A-4BAF-9762-32AA12CF6679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663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B5E1B-98C2-42A2-98CB-2FB269BAD99A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5009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68C5F-64F7-4008-A34E-9FB20744276B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77187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DD861-C316-4245-ADBD-4774C896BA07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98032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23134-A717-4C89-8680-65CF66D9F26A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77402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44FAA-0551-4440-8C59-469AC50A13F6}" type="datetime1">
              <a:rPr lang="es-MX" smtClean="0"/>
              <a:t>09/04/2018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98247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989BC-1136-4876-B3C9-9146870D12F4}" type="datetime1">
              <a:rPr lang="es-MX" smtClean="0"/>
              <a:t>09/04/2018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11919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DC8BA-040F-4FF8-A9F7-D114F3EAB43A}" type="datetime1">
              <a:rPr lang="es-MX" smtClean="0"/>
              <a:t>09/04/2018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1461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64601-AD53-4DC7-B2F2-135BDB6BC0B1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8678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A49A5-D563-4149-87A9-3AAF19AC31E1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023905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57F2-6E23-45AF-B33C-4B54252D27B9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00292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A63B1-2C08-431B-A19C-57951A5F889A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5470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857D9-ADAA-4EE2-85B9-88F1F1E6A2DF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8284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2EB5F1-E905-4A9D-8825-6DB3D5F8609B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8632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3.png"/><Relationship Id="rId5" Type="http://schemas.openxmlformats.org/officeDocument/2006/relationships/image" Target="../media/image22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2193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130" advTm="4000">
        <p14:vortex dir="r"/>
        <p:sndAc>
          <p:stSnd>
            <p:snd r:embed="rId2" name="Concorde F-Eaglenest-1.wav"/>
          </p:stSnd>
        </p:sndAc>
      </p:transition>
    </mc:Choice>
    <mc:Fallback>
      <p:transition spd="slow" advTm="4000">
        <p:fade/>
        <p:sndAc>
          <p:stSnd>
            <p:snd r:embed="rId2" name="Concorde F-Eaglenest-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exterior, cielo, edificio, reloj&#10;&#10;Descripción generada con confianza muy alta">
            <a:extLst>
              <a:ext uri="{FF2B5EF4-FFF2-40B4-BE49-F238E27FC236}">
                <a16:creationId xmlns:a16="http://schemas.microsoft.com/office/drawing/2014/main" id="{1F240510-7AB1-4F2E-8396-F9226DB2FB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8058150" y="609600"/>
            <a:ext cx="3935730" cy="141523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 1ª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Parte </a:t>
            </a: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De  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7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20’00”</a:t>
            </a: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0ECE0C5C-D404-4029-ACED-62BFB6D75EA9}"/>
              </a:ext>
            </a:extLst>
          </p:cNvPr>
          <p:cNvSpPr/>
          <p:nvPr/>
        </p:nvSpPr>
        <p:spPr>
          <a:xfrm>
            <a:off x="1957217" y="951759"/>
            <a:ext cx="3328992" cy="32375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Puebla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y su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Catedral  .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83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  <p:bldP spid="17" grpId="1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27DFF547-8421-4E11-9326-76D6B3C85AAA}"/>
              </a:ext>
            </a:extLst>
          </p:cNvPr>
          <p:cNvSpPr/>
          <p:nvPr/>
        </p:nvSpPr>
        <p:spPr>
          <a:xfrm>
            <a:off x="7832035" y="361699"/>
            <a:ext cx="1463768" cy="12003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Towne-Normal Lefty Wide" panose="000B0500000000000000" pitchFamily="34" charset="0"/>
                <a:ea typeface="+mn-ea"/>
                <a:cs typeface="Arial"/>
              </a:rPr>
              <a:t>Estado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Towne-Normal Lefty Wide" panose="000B0500000000000000" pitchFamily="34" charset="0"/>
                <a:ea typeface="+mn-ea"/>
                <a:cs typeface="Arial"/>
              </a:rPr>
              <a:t>de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Towne-Normal Lefty Wide" panose="000B0500000000000000" pitchFamily="34" charset="0"/>
                <a:ea typeface="+mn-ea"/>
                <a:cs typeface="Arial"/>
              </a:rPr>
              <a:t>Puebla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D017164-E8BE-42D5-A68E-69782DD66A62}"/>
              </a:ext>
            </a:extLst>
          </p:cNvPr>
          <p:cNvSpPr/>
          <p:nvPr/>
        </p:nvSpPr>
        <p:spPr>
          <a:xfrm>
            <a:off x="4611759" y="6045886"/>
            <a:ext cx="3001527" cy="4514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Towne-Normal Lefty Wide" panose="000B0500000000000000" pitchFamily="34" charset="0"/>
                <a:ea typeface="+mn-ea"/>
                <a:cs typeface="Arial"/>
              </a:rPr>
              <a:t>Mexico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26CF6CB-4E18-4DE8-80A3-64FE9A2207CB}"/>
              </a:ext>
            </a:extLst>
          </p:cNvPr>
          <p:cNvSpPr txBox="1"/>
          <p:nvPr/>
        </p:nvSpPr>
        <p:spPr>
          <a:xfrm>
            <a:off x="9185553" y="2092039"/>
            <a:ext cx="360219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MX"/>
            </a:defPPr>
            <a:lvl1pPr lvl="0" algn="ctr" defTabSz="1219170">
              <a:lnSpc>
                <a:spcPts val="2800"/>
              </a:lnSpc>
              <a:defRPr sz="6000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nglish Towne-Normal Lefty Wide" panose="000B0500000000000000" pitchFamily="34" charset="0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Webdings" panose="05030102010509060703" pitchFamily="18" charset="2"/>
                <a:ea typeface="+mn-ea"/>
                <a:cs typeface="Arial"/>
              </a:rPr>
              <a:t>d</a:t>
            </a:r>
            <a:endParaRPr kumimoji="0" lang="es-MX" sz="1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Webdings" panose="05030102010509060703" pitchFamily="18" charset="2"/>
              <a:ea typeface="+mn-ea"/>
              <a:cs typeface="Arial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0EAF9A6-9682-4061-873F-8DB512E94C3C}"/>
              </a:ext>
            </a:extLst>
          </p:cNvPr>
          <p:cNvSpPr/>
          <p:nvPr/>
        </p:nvSpPr>
        <p:spPr>
          <a:xfrm>
            <a:off x="8825340" y="2355275"/>
            <a:ext cx="1043903" cy="143847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00B0F0"/>
                </a:solidFill>
                <a:effectLst/>
                <a:uLnTx/>
                <a:uFillTx/>
                <a:latin typeface="English Towne-Normal Lefty Wide" panose="000B0500000000000000" pitchFamily="34" charset="0"/>
                <a:ea typeface="+mn-ea"/>
                <a:cs typeface="Arial"/>
              </a:rPr>
              <a:t>Puebla</a:t>
            </a:r>
          </a:p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Coordenadas</a:t>
            </a:r>
          </a:p>
          <a:p>
            <a:pPr marL="0" marR="0" lvl="0" indent="0" algn="ctr" defTabSz="914400" rtl="0" eaLnBrk="1" fontAlgn="auto" latinLnBrk="0" hangingPunct="1">
              <a:lnSpc>
                <a:spcPts val="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9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19°02′34″N</a:t>
            </a:r>
          </a:p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9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98°11′54″W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00B0F0"/>
              </a:solidFill>
              <a:effectLst/>
              <a:uLnTx/>
              <a:uFillTx/>
              <a:latin typeface="English Towne-Normal Lefty Wide" panose="000B0500000000000000" pitchFamily="34" charset="0"/>
              <a:ea typeface="+mn-ea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171C02B-3A0B-4E39-BCAD-FAD7D248821F}"/>
              </a:ext>
            </a:extLst>
          </p:cNvPr>
          <p:cNvSpPr/>
          <p:nvPr/>
        </p:nvSpPr>
        <p:spPr>
          <a:xfrm>
            <a:off x="9244484" y="2460754"/>
            <a:ext cx="215123" cy="293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9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endParaRPr kumimoji="0" lang="es-MX" sz="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9D9C4EA-5FF7-4A8C-9765-9CE276D4FF8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2487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peelOff"/>
        <p:sndAc>
          <p:stSnd>
            <p:snd r:embed="rId2" name="Catedral Puebla 01 - Eaglenest 1.wav"/>
          </p:stSnd>
        </p:sndAc>
      </p:transition>
    </mc:Choice>
    <mc:Fallback xmlns="">
      <p:transition spd="slow" advTm="5000">
        <p:fade/>
        <p:sndAc>
          <p:stSnd>
            <p:snd r:embed="rId4" name="Catedral Puebla 01 - Eaglene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5000"/>
            <a:lum/>
          </a:blip>
          <a:srcRect/>
          <a:stretch>
            <a:fillRect t="-21000" r="3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13855" y="345775"/>
            <a:ext cx="8289820" cy="6183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Catedral Basílica de Puebla, como se conoce a la catedral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Nuestra Señora de la Inmaculada Concepción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acuerdo a su advocación mariana,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 la sede episcopal de la arquidiócesis de Puebla.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 uno de las más importantes inmuebles del centro histórico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declarado patrimonio de la humanidad.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Tiene la prerrogativa de ser el primer templo suntuoso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bajo buenos diseños se hizo en América, consagrada en 1649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adelantó a la Metropolitana de México que fue dedicada 1653.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actual catedral de estilo herreriano,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construida entre los siglos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amo SSi" panose="020B0500000000000000" pitchFamily="34" charset="0"/>
                <a:ea typeface="+mn-ea"/>
                <a:cs typeface="+mn-cs"/>
              </a:rPr>
              <a:t>XVI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y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amo SSi" panose="020B0500000000000000" pitchFamily="34" charset="0"/>
                <a:ea typeface="+mn-ea"/>
                <a:cs typeface="+mn-cs"/>
              </a:rPr>
              <a:t>XVII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sustituyó a la anterior que existió en lo que hoy es el atrio.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inicio de su construcción en 1575 a su consagración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transcurrieron 74 años que se ubican durante el periodo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tres reyes de España, Felipe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amo SSi" panose="020B0500000000000000" pitchFamily="34" charset="0"/>
                <a:ea typeface="+mn-ea"/>
                <a:cs typeface="+mn-cs"/>
              </a:rPr>
              <a:t>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Felipe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amo SSi" panose="020B0500000000000000" pitchFamily="34" charset="0"/>
                <a:ea typeface="+mn-ea"/>
                <a:cs typeface="+mn-cs"/>
              </a:rPr>
              <a:t>III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y Felipe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amo SSi" panose="020B0500000000000000" pitchFamily="34" charset="0"/>
                <a:ea typeface="+mn-ea"/>
                <a:cs typeface="+mn-cs"/>
              </a:rPr>
              <a:t>IV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2DD73AB-E5A3-4C59-A733-257F76E1C9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9820" y="810428"/>
            <a:ext cx="3703426" cy="577734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B581A41-A445-45AB-BE4D-B32965D3E52F}"/>
              </a:ext>
            </a:extLst>
          </p:cNvPr>
          <p:cNvSpPr txBox="1"/>
          <p:nvPr/>
        </p:nvSpPr>
        <p:spPr>
          <a:xfrm>
            <a:off x="8101019" y="70844"/>
            <a:ext cx="4063683" cy="74571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MX"/>
            </a:defPPr>
            <a:lvl1pPr algn="ctr">
              <a:lnSpc>
                <a:spcPts val="2500"/>
              </a:lnSpc>
              <a:defRPr sz="2400">
                <a:solidFill>
                  <a:schemeClr val="accent2">
                    <a:lumMod val="50000"/>
                  </a:schemeClr>
                </a:solidFill>
                <a:latin typeface="CommercialScrD" panose="03000000000000000000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Alegoría de la virgen Inmaculada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Juan de Roelas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50000"/>
                </a:srgbClr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02451ED-5000-4741-96A2-73B74A9C36D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311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366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7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47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384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569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706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796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3858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9123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6143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7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3328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17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988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7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6549"/>
                            </p:stCondLst>
                            <p:childTnLst>
                              <p:par>
                                <p:cTn id="6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5000"/>
            <a:lum/>
          </a:blip>
          <a:srcRect/>
          <a:stretch>
            <a:fillRect l="49000" t="-3000" r="1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4969740" y="512036"/>
            <a:ext cx="7222260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Los contratiempos a lo largo de esos años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permitieron numerosas modificaciones a la traza original.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Para 1624 las obras se suspendieron en su totalidad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hasta el arribo del obispo Juan de Palafox y Mendoza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julio de 1640, quien retomó las obras con decidido entusiasmo.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Las nuevas reformas dieron una mayor elevación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la nave central por encima de las procesionales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permitiendo el paso de la luz natural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dándole un aspecto de estructura piramidal.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consagrada por el obispo Juan de Palafox y Mendoza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18 de abril de 1649 sin haber sido totalmente terminada.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espacio que ocupa es de planta rectangular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recargada en la esquina de otra planta más grande,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formando un gran espacio para el atrio.</a:t>
            </a:r>
          </a:p>
        </p:txBody>
      </p:sp>
      <p:pic>
        <p:nvPicPr>
          <p:cNvPr id="4" name="Imagen 3" descr="Imagen que contiene persona, interior&#10;&#10;Descripción generada con confianza muy alta">
            <a:extLst>
              <a:ext uri="{FF2B5EF4-FFF2-40B4-BE49-F238E27FC236}">
                <a16:creationId xmlns:a16="http://schemas.microsoft.com/office/drawing/2014/main" id="{091CEBE6-3DA8-48B2-B958-81FAE6F1D98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184"/>
          <a:stretch/>
        </p:blipFill>
        <p:spPr>
          <a:xfrm flipH="1">
            <a:off x="200025" y="759762"/>
            <a:ext cx="4769715" cy="57396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EBCEF746-B608-462F-8FF7-E50F1B284368}"/>
              </a:ext>
            </a:extLst>
          </p:cNvPr>
          <p:cNvSpPr/>
          <p:nvPr/>
        </p:nvSpPr>
        <p:spPr>
          <a:xfrm>
            <a:off x="384" y="188596"/>
            <a:ext cx="4969356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Juan de Palafox y Mendoza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982B351-3425-48A1-926B-DD66DC477D8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6976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31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801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039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22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4122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9552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7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918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7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2986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17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522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17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6771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17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3488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17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9152"/>
                            </p:stCondLst>
                            <p:childTnLst>
                              <p:par>
                                <p:cTn id="6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edificio&#10;&#10;Descripción generada con confianza alta">
            <a:extLst>
              <a:ext uri="{FF2B5EF4-FFF2-40B4-BE49-F238E27FC236}">
                <a16:creationId xmlns:a16="http://schemas.microsoft.com/office/drawing/2014/main" id="{6CB72F92-48E4-421B-A4C0-BAF1C6B5491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796" b="14098"/>
          <a:stretch/>
        </p:blipFill>
        <p:spPr>
          <a:xfrm>
            <a:off x="601163" y="834050"/>
            <a:ext cx="8023654" cy="51469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54827"/>
            <a:ext cx="12192000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edificio se organiza en cinco naves: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una central, dos laterales y dos de capillas hornacinas, destaca su fachada de estilo renacentista.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07E2DD1-8342-4C5C-8DF5-41679F26C507}"/>
              </a:ext>
            </a:extLst>
          </p:cNvPr>
          <p:cNvSpPr/>
          <p:nvPr/>
        </p:nvSpPr>
        <p:spPr>
          <a:xfrm>
            <a:off x="296882" y="6081553"/>
            <a:ext cx="8308057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Anexo a su parte posterior se halla un edificio para oficinas de la Mitra,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 antigua sede, y el edificio de la capilla llamada Ochavo.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C2653CD-C43F-4677-B012-02C4408A0C37}"/>
              </a:ext>
            </a:extLst>
          </p:cNvPr>
          <p:cNvSpPr/>
          <p:nvPr/>
        </p:nvSpPr>
        <p:spPr>
          <a:xfrm>
            <a:off x="8627165" y="2763951"/>
            <a:ext cx="3550985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DistribuciónDe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la Catedral Basílica de Nuestra Señora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Inmaculada Concepción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Puebla, México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9F7B274-9B97-42B3-8313-89586F52E56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588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11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97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1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927666"/>
            <a:ext cx="5597233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catedral es considerada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como uno de los museos más importantes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arte novohispano y posterior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los tesoros que alberga.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lo largo de los siglos se ha enriquecido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obras de pintura, escultura, orfebrería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carpintería de gran calidad artística,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así como sus decorados,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las grandes puertas entableradas,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cancelería y los tesoros de la sacristía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resguardan los ricos ornamentos sacerdotales bordados con hilo de oro y plata, vasos sagrados, cálices, copones, relicarios y cruces bañados en oro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incrustaciones de joyas y diamantes.</a:t>
            </a:r>
          </a:p>
        </p:txBody>
      </p:sp>
      <p:pic>
        <p:nvPicPr>
          <p:cNvPr id="8" name="Imagen 7" descr="Imagen que contiene edificio, cielo, exterior, iglesia&#10;&#10;Descripción generada con confianza muy alta">
            <a:extLst>
              <a:ext uri="{FF2B5EF4-FFF2-40B4-BE49-F238E27FC236}">
                <a16:creationId xmlns:a16="http://schemas.microsoft.com/office/drawing/2014/main" id="{F4543161-A2E6-4F34-8E5D-AAB4696C3B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233" y="887991"/>
            <a:ext cx="6275676" cy="5468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3FE09A82-9F97-4AC8-964C-A93EE77F595A}"/>
              </a:ext>
            </a:extLst>
          </p:cNvPr>
          <p:cNvSpPr/>
          <p:nvPr/>
        </p:nvSpPr>
        <p:spPr>
          <a:xfrm>
            <a:off x="0" y="248598"/>
            <a:ext cx="12192000" cy="405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sus poco más de 70 metros de altura fue la iglesia más alta de las colonias españolas.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485FC31-AD64-466B-ABAA-7594C84EB87E}"/>
              </a:ext>
            </a:extLst>
          </p:cNvPr>
          <p:cNvSpPr/>
          <p:nvPr/>
        </p:nvSpPr>
        <p:spPr>
          <a:xfrm>
            <a:off x="0" y="5743938"/>
            <a:ext cx="5597233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 archivo histórico posee documentos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datan de la fundación de la ciudad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muchos están en espera de ser clasificados.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F6DD31F-6C2C-492C-8283-C207D7081B7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469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9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83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63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847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708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489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871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019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412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197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006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3152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183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1920"/>
                            </p:stCondLst>
                            <p:childTnLst>
                              <p:par>
                                <p:cTn id="6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/>
      <p:bldP spid="10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l="44000" t="-8000" r="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4368800" y="1524727"/>
            <a:ext cx="7823200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Una vez que la reina Isabel de Portugal, esposa de Carlos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</a:rPr>
              <a:t>V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autorizó el 18 de enero de 1531, por petición de la Real Audiencia,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fundación de un pueblo de cristianos españoles en la provincia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Tlaxcala, en el lugar llamado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Cuetlaxcoapan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hizo necesario la construcción del primer templo parroquial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ciudad para lo cual se decidió hacerlo frente a la Plaza Mayor en el que se llamaría portal de Borja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(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a partir de 1852 Portal Iturbide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),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05E4F46-9E14-432F-82D8-FECAE421DD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6016" y="862252"/>
            <a:ext cx="4142784" cy="31070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552BDA1-F73D-431A-8B63-D804881604DC}"/>
              </a:ext>
            </a:extLst>
          </p:cNvPr>
          <p:cNvSpPr/>
          <p:nvPr/>
        </p:nvSpPr>
        <p:spPr>
          <a:xfrm>
            <a:off x="0" y="235583"/>
            <a:ext cx="12192000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La Catedral desde la Plaza Mayor o Zócalo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79E00F5-DC04-492B-8D14-CE9EAA55E9F3}"/>
              </a:ext>
            </a:extLst>
          </p:cNvPr>
          <p:cNvSpPr/>
          <p:nvPr/>
        </p:nvSpPr>
        <p:spPr>
          <a:xfrm>
            <a:off x="0" y="4051860"/>
            <a:ext cx="12192000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ubicaba en la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mediania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de la calle colindando en ambos lados con los solares concedidos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los primeros vecinos de la ciudad, el alcalde mayor Hernando de Elgueta y Alonso González,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quienes se les dio licencia para edificar portales.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la sacristía de esta parroquia se hizo una junta el 16 de mayo de 1535 con cincuenta y siete personas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las que suscribieron ante escribano con el fin de iniciar la construcción de una nueva iglesia más grande,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tanto que el obispo Julián Garcés anunciaba, en junta general con el pueblo,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 intención de construir un nuevo templo.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0E35D66-B0D5-498B-9D1A-425D96C8C58A}"/>
              </a:ext>
            </a:extLst>
          </p:cNvPr>
          <p:cNvSpPr/>
          <p:nvPr/>
        </p:nvSpPr>
        <p:spPr>
          <a:xfrm>
            <a:off x="6096184" y="907962"/>
            <a:ext cx="3276416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La primera iglesia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BD39270-149F-44CE-98E5-025B3313895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313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1843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1671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1733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8051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9682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1148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9923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188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build="p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-1" y="747571"/>
            <a:ext cx="4502727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1537, una vez que la nueva ciudad tuvo las condiciones mínimas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para que ahí residiera el obispo Garcés, el Cabildo pidió entre otras cosas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 traslado, lo que ocurrió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3 de octubre de 1539 con la anuencia del virrey Antonio de Mendoza,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ello la catedral del obispo ocuparía pequeños y provisionales edificios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hasta no haber el definitivo.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1543, se aprobó por cédula real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Emperador Carlos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</a:rPr>
              <a:t>V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la edificación de un templo para la nueva sede obispal la cual recibió el nuevo obispo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fray Martín Sarmiento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Ojacastro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pues Garcés había fallecido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año anterior.</a:t>
            </a:r>
          </a:p>
        </p:txBody>
      </p:sp>
      <p:pic>
        <p:nvPicPr>
          <p:cNvPr id="4" name="Imagen 3" descr="Imagen que contiene interior, vida, suelo, mesa&#10;&#10;Descripción generada con confianza muy alta">
            <a:extLst>
              <a:ext uri="{FF2B5EF4-FFF2-40B4-BE49-F238E27FC236}">
                <a16:creationId xmlns:a16="http://schemas.microsoft.com/office/drawing/2014/main" id="{42DA0C48-DC57-43AC-9550-55A5F86EC7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972" y="946019"/>
            <a:ext cx="7501064" cy="49975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1672FD0-1D70-4624-A41D-54153C5736FA}"/>
              </a:ext>
            </a:extLst>
          </p:cNvPr>
          <p:cNvSpPr/>
          <p:nvPr/>
        </p:nvSpPr>
        <p:spPr>
          <a:xfrm>
            <a:off x="3754584" y="158999"/>
            <a:ext cx="4682994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La antigua Iglesia Mayor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3A86A3C-3AA7-4C72-B739-0B0772512BD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866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871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29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039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761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419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397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838"/>
                            </p:stCondLst>
                            <p:childTnLst>
                              <p:par>
                                <p:cTn id="4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6982691" y="27119"/>
            <a:ext cx="5209309" cy="6824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tanto, el espacio dedicado al templo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junto a la Plaza Mayor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había sido ocupado por primitivos moradores y hubo necesidad de comprar las casas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recién construidas por ellos.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Desde su fundación, la colonia española había sido proyectada para conformar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 conjunto de manzanas rectangulares,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en la que se reservó un gran espacio central para la dicha Plaza y a su lado quedó otra,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la que después de los primeros años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indefinición sobre su uso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convertiría en Iglesia Mayor.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Esta se comenzó a edificar el 29 de agosto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1535 con la ayuda económica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obispo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Ojacastro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y colonos de la ciudad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la que se colocó la primera piedra, asistiendo el corregidor Hernández de Elgueta y el alcalde Alonso Martín Partidor.</a:t>
            </a:r>
          </a:p>
        </p:txBody>
      </p:sp>
      <p:pic>
        <p:nvPicPr>
          <p:cNvPr id="4" name="Imagen 3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05CD4D38-E9D4-44F9-96A4-F795D31F02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8" y="561976"/>
            <a:ext cx="6774873" cy="559773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E008220-ED97-47EF-9FEC-23546D25A35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133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91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73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19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294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819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8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93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9539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4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7729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351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7488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753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7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740"/>
                            </p:stCondLst>
                            <p:childTnLst>
                              <p:par>
                                <p:cTn id="6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1232476"/>
            <a:ext cx="8104909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 construcción, de acuerdo a sus coetáneos era mediocre,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sin embargo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Motolinia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escribió en 1541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“es muy solemne, y más fuerte y mayor que todas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cuantas hasta hoy hay edificadas en toda la Nueva España.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 de tres naves y los pilares de muy buena piedra negra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de buen grano, con sus tres puertas, en las cuales hay tres portadas muy labradas y de mucha obra”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la calidad de sus materiales hubo que ser reparada en varias ocasiones en las que el Templo de la Concordia sirvió de Catedral.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modesta iglesia Mayor no correspondía a las pretensiones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los habitantes de la ciudad de los ángeles quienes habían solicitado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 ampliación hasta que al fin lograron la anuencia del rey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para construir una nueva Catedral.</a:t>
            </a:r>
          </a:p>
        </p:txBody>
      </p:sp>
      <p:pic>
        <p:nvPicPr>
          <p:cNvPr id="4" name="Imagen 3" descr="Imagen que contiene edificio, exterior, cielo, reloj&#10;&#10;Descripción generada con confianza muy alta">
            <a:extLst>
              <a:ext uri="{FF2B5EF4-FFF2-40B4-BE49-F238E27FC236}">
                <a16:creationId xmlns:a16="http://schemas.microsoft.com/office/drawing/2014/main" id="{D0370130-F32F-43E4-A4DD-E8CD6BC5F4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6804" y="817426"/>
            <a:ext cx="3915233" cy="52219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746801A-AEB5-4F99-8FC7-CA368D00CBF1}"/>
              </a:ext>
            </a:extLst>
          </p:cNvPr>
          <p:cNvSpPr/>
          <p:nvPr/>
        </p:nvSpPr>
        <p:spPr>
          <a:xfrm>
            <a:off x="0" y="51907"/>
            <a:ext cx="12192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templo de 1535 estaba en el mismo espacio que hoy ocupa la Catedral, sin embargo aún se discute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 posición exacta, mas no su orientación, de norte a sur, es decir de cara a la Plaza Mayor.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E5E94F3-95BD-4596-8C5F-348E02323BF3}"/>
              </a:ext>
            </a:extLst>
          </p:cNvPr>
          <p:cNvSpPr/>
          <p:nvPr/>
        </p:nvSpPr>
        <p:spPr>
          <a:xfrm>
            <a:off x="8023950" y="6135328"/>
            <a:ext cx="3968085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Templo de la Concordia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sirvió de Catedral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58A81E3-DA52-425F-8690-B3AC74B168D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814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188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97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88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887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455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1624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2271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671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448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2553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7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9339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17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3902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/>
      <p:bldP spid="3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7273594" y="747557"/>
            <a:ext cx="4918405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Nave procesional del evangelio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catedral de Puebla,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</a:rPr>
              <a:t>XIX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óleo de José Manzo,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quien transformó algunos de los retablos barrocos de las capillas al estilo neoclásico.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Las órdenes para realizar los proyectos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asuntos preparatorios se llevaron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muchos años, ya una cédula de 1552 firmada por el príncipe Felipe en Monzón recomendaba que se pusiera manos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la obra y aún la ayuda ofrecida por el rey en el año 1560 no fue aprovechada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falta de recursos.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tuvo que comprar al mismo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Alonso Martín Partidor dueño de las casas donde se edificaría la catedral.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93864E0-EBF1-4242-B999-E7887717D84C}"/>
              </a:ext>
            </a:extLst>
          </p:cNvPr>
          <p:cNvSpPr/>
          <p:nvPr/>
        </p:nvSpPr>
        <p:spPr>
          <a:xfrm>
            <a:off x="4253352" y="216098"/>
            <a:ext cx="3711115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La nueva Catedral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D5EFB5D-A6F4-4F8D-9F92-512758009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2160" y="794674"/>
            <a:ext cx="7061435" cy="57476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3499AAF-6923-434F-A501-30B4C0218332}"/>
              </a:ext>
            </a:extLst>
          </p:cNvPr>
          <p:cNvSpPr/>
          <p:nvPr/>
        </p:nvSpPr>
        <p:spPr>
          <a:xfrm>
            <a:off x="240748" y="333601"/>
            <a:ext cx="22894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óleo de José Manzo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0F10416-D6D8-4887-A91F-AF6D4747A61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39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5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77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333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258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086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867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47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13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232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596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9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514"/>
                            </p:stCondLst>
                            <p:childTnLst>
                              <p:par>
                                <p:cTn id="5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68684"/>
            <a:ext cx="8853055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fin el 18 de noviembre de 1575 se comenzaron los trabajos de construcción.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arquitecto inicial fue el español Francisco Becerra designado maestro mayor junto con Juan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Cigorondo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obrero mayor, quienes prepararon la traza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modelo así como el interior y el exterior mostrándolos al Deán y al Cabildo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Catedral y al ser aprobados se les entregaron los terrenos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las instrucciones para echar cimientos.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Al principio los trabajos recibieron un impulso importante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el virrey mismo ordenó que los indios de Cholula y Tlaxcala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participaran en la construcción de la Catedral.</a:t>
            </a:r>
          </a:p>
        </p:txBody>
      </p:sp>
      <p:pic>
        <p:nvPicPr>
          <p:cNvPr id="4" name="Imagen 3" descr="Imagen que contiene pared, foto, persona, interior&#10;&#10;Descripción generada con confianza muy alta">
            <a:extLst>
              <a:ext uri="{FF2B5EF4-FFF2-40B4-BE49-F238E27FC236}">
                <a16:creationId xmlns:a16="http://schemas.microsoft.com/office/drawing/2014/main" id="{2808CCD7-7E08-40F3-AF8B-98B023CB04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3055" y="889577"/>
            <a:ext cx="3134323" cy="56979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41D7690-9334-4BAB-BEB3-D02BC28E38FC}"/>
              </a:ext>
            </a:extLst>
          </p:cNvPr>
          <p:cNvSpPr/>
          <p:nvPr/>
        </p:nvSpPr>
        <p:spPr>
          <a:xfrm>
            <a:off x="0" y="3878690"/>
            <a:ext cx="8853055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edificio debía centrarse longitudinalmente en la gran manzana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se le destinó cargado hacia la parte oriental con un atrio al frente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entre sus funciones tendría la de cementerio,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este último con el tiempo sería objeto de varios proyectos de construcción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para cerrarlo y abarcar frente a los pies del templo el Sagrario catedralicio.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dirección del edificio seria oriente-poniente, por lo que la Plaza Mayor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Ciudad quedaría a su costado norte.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78BF283-CE03-41AF-AEB0-E142F833D423}"/>
              </a:ext>
            </a:extLst>
          </p:cNvPr>
          <p:cNvSpPr txBox="1"/>
          <p:nvPr/>
        </p:nvSpPr>
        <p:spPr>
          <a:xfrm>
            <a:off x="8900522" y="355744"/>
            <a:ext cx="2990820" cy="42511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MX"/>
            </a:defPPr>
            <a:lvl1pPr algn="ctr">
              <a:lnSpc>
                <a:spcPts val="2500"/>
              </a:lnSpc>
              <a:defRPr sz="2400">
                <a:latin typeface="CommercialScrD" panose="03000000000000000000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Padre Francisco Becerra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50000"/>
                </a:srgbClr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E75096A-9BFB-4B1C-B1C3-0B82EFFD4E3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05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26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03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938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1788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143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8099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4066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249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7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1265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17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0556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7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5587"/>
                            </p:stCondLst>
                            <p:childTnLst>
                              <p:par>
                                <p:cTn id="6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4996522" y="207224"/>
            <a:ext cx="7195478" cy="2348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1580 Francisco Becerra salió de México llamado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el virrey del Perú para realizar las obras de la catedral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Quito y Cuzco dejando inconclusas las obras de la catedral, que fueron retomadas entre 1587 y 1590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orden del virrey Álvaro Manrique de Zúñiga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sobre la base de una nueva traza y en las que tuvieron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trabajar naturales de Tlaxcala y Cholula.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C66DCCC-14FC-4A4A-A27B-E5A86588144A}"/>
              </a:ext>
            </a:extLst>
          </p:cNvPr>
          <p:cNvSpPr/>
          <p:nvPr/>
        </p:nvSpPr>
        <p:spPr>
          <a:xfrm>
            <a:off x="4996522" y="2798028"/>
            <a:ext cx="7195477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Entre 1618 y 1640 se suspendieron las obras a la altura de muros y cornisas, faltando el altar, capillas, bóvedas y el piso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en aquel entonces era de tierra, no obstante Juan Gómez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Trasmonte ya trabajaba desde 1634 en reformar el proyecto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Becerra, pues había sido designado como maestro mayor, pero no fue hasta el arribo del obispo Juan de Palafox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Mendoza que su traza pudo pasar del plano a las obras.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Gómez de Trasmonte quien había servido como maestro mayor de la Catedral Metropolitana de la Ciudad de México,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hizo una adecuación del proyecto,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dándole un aspecto más clásico y una planta basilical.</a:t>
            </a:r>
          </a:p>
        </p:txBody>
      </p:sp>
      <p:pic>
        <p:nvPicPr>
          <p:cNvPr id="5" name="Imagen 4" descr="Imagen que contiene persona, pared, interior&#10;&#10;Descripción generada con confianza alta">
            <a:extLst>
              <a:ext uri="{FF2B5EF4-FFF2-40B4-BE49-F238E27FC236}">
                <a16:creationId xmlns:a16="http://schemas.microsoft.com/office/drawing/2014/main" id="{B7B8FE6A-61BA-4BDE-845A-3FA43EB2635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33"/>
          <a:stretch/>
        </p:blipFill>
        <p:spPr>
          <a:xfrm>
            <a:off x="213591" y="735854"/>
            <a:ext cx="4782932" cy="57704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CA1A5D3-ABFE-4103-8BA5-10D620B32CDF}"/>
              </a:ext>
            </a:extLst>
          </p:cNvPr>
          <p:cNvSpPr txBox="1"/>
          <p:nvPr/>
        </p:nvSpPr>
        <p:spPr>
          <a:xfrm>
            <a:off x="213591" y="211841"/>
            <a:ext cx="4782930" cy="42511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MX"/>
            </a:defPPr>
            <a:lvl1pPr algn="ctr">
              <a:lnSpc>
                <a:spcPts val="2500"/>
              </a:lnSpc>
              <a:defRPr sz="2400">
                <a:solidFill>
                  <a:schemeClr val="accent2">
                    <a:lumMod val="50000"/>
                  </a:schemeClr>
                </a:solidFill>
                <a:latin typeface="CommercialScrD" panose="03000000000000000000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Alvaro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</a:t>
            </a:r>
            <a:r>
              <a:rPr kumimoji="0" lang="es-E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Manrrique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de </a:t>
            </a:r>
            <a:r>
              <a:rPr kumimoji="0" lang="es-E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Zuñiga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50000"/>
                </a:srgbClr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86DBBDB-879F-4C56-9377-486EAAAFDC7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297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5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80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942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6208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3228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162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148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4164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861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5045"/>
                            </p:stCondLst>
                            <p:childTnLst>
                              <p:par>
                                <p:cTn id="5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Imagen que contiene edificio, foto, antiguo, blanco&#10;&#10;Descripción generada con confianza muy alta">
            <a:extLst>
              <a:ext uri="{FF2B5EF4-FFF2-40B4-BE49-F238E27FC236}">
                <a16:creationId xmlns:a16="http://schemas.microsoft.com/office/drawing/2014/main" id="{B44418F1-0468-44BB-BCA1-B0C0DD7B75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4573"/>
            <a:ext cx="12192001" cy="6912573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Catedral 01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20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49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Concorde F-Eaglenest-1.wav"/>
          </p:stSnd>
        </p:sndAc>
      </p:transition>
    </mc:Choice>
    <mc:Fallback xmlns="">
      <p:transition spd="slow" advTm="0">
        <p:fade/>
        <p:sndAc>
          <p:stSnd>
            <p:snd r:embed="rId10" name="Concord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7937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000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u"/>
      </p:transition>
    </mc:Choice>
    <mc:Fallback xmlns="">
      <p:transition spd="slow" advClick="0" advTm="0">
        <p:fade/>
      </p:transition>
    </mc:Fallback>
  </mc:AlternateContent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700</TotalTime>
  <Words>1726</Words>
  <Application>Microsoft Office PowerPoint</Application>
  <PresentationFormat>Panorámica</PresentationFormat>
  <Paragraphs>232</Paragraphs>
  <Slides>17</Slides>
  <Notes>11</Notes>
  <HiddenSlides>0</HiddenSlides>
  <MMClips>2</MMClips>
  <ScaleCrop>false</ScaleCrop>
  <HeadingPairs>
    <vt:vector size="6" baseType="variant">
      <vt:variant>
        <vt:lpstr>Fuentes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35" baseType="lpstr">
      <vt:lpstr>Alamo SSi</vt:lpstr>
      <vt:lpstr>Algerian</vt:lpstr>
      <vt:lpstr>AlgerianBasSCD</vt:lpstr>
      <vt:lpstr>Arial</vt:lpstr>
      <vt:lpstr>Arial Narrow</vt:lpstr>
      <vt:lpstr>Calibri</vt:lpstr>
      <vt:lpstr>Calibri Light</vt:lpstr>
      <vt:lpstr>CommercialScrD</vt:lpstr>
      <vt:lpstr>Cooper Black</vt:lpstr>
      <vt:lpstr>Edwardian Script ITC</vt:lpstr>
      <vt:lpstr>English Gothic, 17th c.</vt:lpstr>
      <vt:lpstr>English Towne-Normal Lefty Wide</vt:lpstr>
      <vt:lpstr>Kristen ITC</vt:lpstr>
      <vt:lpstr>Times New Roman</vt:lpstr>
      <vt:lpstr>Verdana</vt:lpstr>
      <vt:lpstr>Webdings</vt:lpstr>
      <vt:lpstr>2_Tema de Office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Puebla y su catedral  1ª parte de 7  2000  Misppsx</dc:title>
  <dc:creator>Eagle's nest</dc:creator>
  <cp:lastModifiedBy>Eagle's nest</cp:lastModifiedBy>
  <cp:revision>192</cp:revision>
  <dcterms:created xsi:type="dcterms:W3CDTF">2018-02-11T10:42:39Z</dcterms:created>
  <dcterms:modified xsi:type="dcterms:W3CDTF">2018-04-10T00:18:59Z</dcterms:modified>
</cp:coreProperties>
</file>