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63" r:id="rId3"/>
    <p:sldId id="274" r:id="rId4"/>
    <p:sldId id="292" r:id="rId5"/>
    <p:sldId id="275" r:id="rId6"/>
    <p:sldId id="273" r:id="rId7"/>
    <p:sldId id="334" r:id="rId8"/>
    <p:sldId id="332" r:id="rId9"/>
    <p:sldId id="304" r:id="rId10"/>
    <p:sldId id="345" r:id="rId11"/>
    <p:sldId id="333" r:id="rId12"/>
    <p:sldId id="324" r:id="rId13"/>
    <p:sldId id="277" r:id="rId14"/>
    <p:sldId id="303" r:id="rId15"/>
    <p:sldId id="288" r:id="rId16"/>
    <p:sldId id="322" r:id="rId17"/>
    <p:sldId id="289" r:id="rId18"/>
    <p:sldId id="279" r:id="rId19"/>
    <p:sldId id="283" r:id="rId20"/>
    <p:sldId id="282" r:id="rId21"/>
    <p:sldId id="281" r:id="rId22"/>
    <p:sldId id="284" r:id="rId23"/>
    <p:sldId id="338" r:id="rId24"/>
    <p:sldId id="285" r:id="rId25"/>
    <p:sldId id="317" r:id="rId26"/>
    <p:sldId id="287" r:id="rId27"/>
    <p:sldId id="320" r:id="rId28"/>
    <p:sldId id="344" r:id="rId29"/>
    <p:sldId id="321" r:id="rId30"/>
    <p:sldId id="328" r:id="rId31"/>
    <p:sldId id="329" r:id="rId32"/>
    <p:sldId id="335" r:id="rId33"/>
    <p:sldId id="295" r:id="rId34"/>
    <p:sldId id="297" r:id="rId35"/>
    <p:sldId id="318" r:id="rId36"/>
    <p:sldId id="330" r:id="rId37"/>
    <p:sldId id="326" r:id="rId38"/>
    <p:sldId id="339" r:id="rId39"/>
    <p:sldId id="325" r:id="rId40"/>
    <p:sldId id="323" r:id="rId41"/>
    <p:sldId id="327" r:id="rId42"/>
    <p:sldId id="271" r:id="rId43"/>
    <p:sldId id="336" r:id="rId44"/>
    <p:sldId id="340" r:id="rId45"/>
    <p:sldId id="302" r:id="rId46"/>
    <p:sldId id="290" r:id="rId47"/>
    <p:sldId id="296" r:id="rId48"/>
    <p:sldId id="299" r:id="rId49"/>
    <p:sldId id="306" r:id="rId50"/>
    <p:sldId id="307" r:id="rId51"/>
    <p:sldId id="308" r:id="rId52"/>
    <p:sldId id="309" r:id="rId53"/>
    <p:sldId id="310" r:id="rId54"/>
    <p:sldId id="341" r:id="rId55"/>
    <p:sldId id="280" r:id="rId56"/>
    <p:sldId id="291" r:id="rId57"/>
    <p:sldId id="311" r:id="rId58"/>
    <p:sldId id="312" r:id="rId59"/>
    <p:sldId id="316" r:id="rId60"/>
    <p:sldId id="313" r:id="rId61"/>
    <p:sldId id="314" r:id="rId62"/>
    <p:sldId id="300" r:id="rId63"/>
    <p:sldId id="315" r:id="rId64"/>
    <p:sldId id="264" r:id="rId65"/>
    <p:sldId id="346" r:id="rId6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bSD/WRtUGDhNTta1MoYrQ" hashData="MiqxDUa4R62b/2ojZOn6Zz1wYX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18F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50" y="-6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5BFB49-1ECB-4238-90CD-FA3318DB13B3}" type="datetimeFigureOut">
              <a:rPr lang="es-ES" smtClean="0"/>
              <a:pPr/>
              <a:t>09/10/2017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A83748-9F49-438F-93C8-34482895FDB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09/10/2017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47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09/10/2017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1.jpeg"/></Relationships>
</file>

<file path=ppt/slides/_rels/slide64.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00100" y="1000108"/>
            <a:ext cx="7358114"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PIRITAS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AMBAS - AGUAS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pic>
        <p:nvPicPr>
          <p:cNvPr id="12" name="Picture 8"/>
          <p:cNvPicPr>
            <a:picLocks noChangeAspect="1" noChangeArrowheads="1"/>
          </p:cNvPicPr>
          <p:nvPr/>
        </p:nvPicPr>
        <p:blipFill>
          <a:blip r:embed="rId7" cstate="print"/>
          <a:srcRect/>
          <a:stretch>
            <a:fillRect/>
          </a:stretch>
        </p:blipFill>
        <p:spPr bwMode="auto">
          <a:xfrm>
            <a:off x="467544" y="764704"/>
            <a:ext cx="1025525"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spd="slow" advTm="12000">
    <p:dissolve/>
    <p:sndAc>
      <p:stSnd>
        <p:snd r:embed="rId2" name="frenesi - ray coniff.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Vista de Ambas Aguas"/>
          <p:cNvPicPr>
            <a:picLocks noChangeAspect="1" noChangeArrowheads="1"/>
          </p:cNvPicPr>
          <p:nvPr/>
        </p:nvPicPr>
        <p:blipFill>
          <a:blip r:embed="rId2"/>
          <a:srcRect/>
          <a:stretch>
            <a:fillRect/>
          </a:stretch>
        </p:blipFill>
        <p:spPr bwMode="auto">
          <a:xfrm>
            <a:off x="0" y="0"/>
            <a:ext cx="9226830" cy="714377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mina de piritas de Ambasaguas."/>
          <p:cNvPicPr>
            <a:picLocks noChangeAspect="1" noChangeArrowheads="1"/>
          </p:cNvPicPr>
          <p:nvPr/>
        </p:nvPicPr>
        <p:blipFill>
          <a:blip r:embed="rId2"/>
          <a:srcRect/>
          <a:stretch>
            <a:fillRect/>
          </a:stretch>
        </p:blipFill>
        <p:spPr bwMode="auto">
          <a:xfrm>
            <a:off x="-1" y="0"/>
            <a:ext cx="920396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00694" y="1571612"/>
            <a:ext cx="3357586" cy="4801314"/>
          </a:xfrm>
          <a:prstGeom prst="rect">
            <a:avLst/>
          </a:prstGeom>
        </p:spPr>
        <p:txBody>
          <a:bodyPr wrap="square">
            <a:spAutoFit/>
          </a:bodyPr>
          <a:lstStyle/>
          <a:p>
            <a:pPr algn="ctr"/>
            <a:r>
              <a:rPr lang="es-ES" b="1" dirty="0" smtClean="0"/>
              <a:t>Ambas Aguas</a:t>
            </a:r>
            <a:r>
              <a:rPr lang="es-ES" dirty="0" smtClean="0"/>
              <a:t> o </a:t>
            </a:r>
            <a:r>
              <a:rPr lang="es-ES" b="1" dirty="0" err="1" smtClean="0"/>
              <a:t>Entrambasaguas</a:t>
            </a:r>
            <a:r>
              <a:rPr lang="es-ES" dirty="0" smtClean="0"/>
              <a:t>, es una localidad de La Rioja (España) perteneciente al municipio de Muro de Aguas. Dista de unos 6,6 km del núcleo municipal. Según el INE tiene 4 habitantes (2009).</a:t>
            </a:r>
          </a:p>
          <a:p>
            <a:pPr algn="ctr"/>
            <a:r>
              <a:rPr lang="es-ES" dirty="0" smtClean="0"/>
              <a:t>En esta pequeña localidad existe una explotación minera dedicada a la extracción de piritas y en el lecho de su río pueden encontrarse piezas interesantes de este mineral.</a:t>
            </a:r>
          </a:p>
          <a:p>
            <a:pPr algn="ctr"/>
            <a:r>
              <a:rPr lang="es-ES" dirty="0" smtClean="0"/>
              <a:t>En sus proximidades podemos encontrar yacimientos de </a:t>
            </a:r>
            <a:r>
              <a:rPr lang="es-ES" dirty="0" err="1" smtClean="0"/>
              <a:t>icnitas</a:t>
            </a:r>
            <a:r>
              <a:rPr lang="es-ES" dirty="0" smtClean="0"/>
              <a:t> debidamente señalizados.</a:t>
            </a:r>
            <a:endParaRPr lang="es-ES" dirty="0"/>
          </a:p>
        </p:txBody>
      </p:sp>
      <p:pic>
        <p:nvPicPr>
          <p:cNvPr id="5" name="Picture 2" descr="Resultado de imagen de piritas ambasaguas"/>
          <p:cNvPicPr>
            <a:picLocks noChangeAspect="1" noChangeArrowheads="1"/>
          </p:cNvPicPr>
          <p:nvPr/>
        </p:nvPicPr>
        <p:blipFill>
          <a:blip r:embed="rId2"/>
          <a:srcRect/>
          <a:stretch>
            <a:fillRect/>
          </a:stretch>
        </p:blipFill>
        <p:spPr bwMode="auto">
          <a:xfrm>
            <a:off x="0" y="0"/>
            <a:ext cx="5143500" cy="6858000"/>
          </a:xfrm>
          <a:prstGeom prst="rect">
            <a:avLst/>
          </a:prstGeom>
          <a:noFill/>
        </p:spPr>
      </p:pic>
      <p:pic>
        <p:nvPicPr>
          <p:cNvPr id="6" name="Picture 2" descr="E:\formas montar\2cxx0f8.gif"/>
          <p:cNvPicPr>
            <a:picLocks noChangeAspect="1" noChangeArrowheads="1" noCrop="1"/>
          </p:cNvPicPr>
          <p:nvPr/>
        </p:nvPicPr>
        <p:blipFill>
          <a:blip r:embed="rId3" cstate="print"/>
          <a:srcRect/>
          <a:stretch>
            <a:fillRect/>
          </a:stretch>
        </p:blipFill>
        <p:spPr bwMode="auto">
          <a:xfrm>
            <a:off x="5072066" y="5991238"/>
            <a:ext cx="1060723" cy="866762"/>
          </a:xfrm>
          <a:prstGeom prst="rect">
            <a:avLst/>
          </a:prstGeom>
          <a:noFill/>
        </p:spPr>
      </p:pic>
    </p:spTree>
  </p:cSld>
  <p:clrMapOvr>
    <a:masterClrMapping/>
  </p:clrMapOvr>
  <p:transition spd="slow" advTm="28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upload.wikimedia.org/wikipedia/commons/thumb/4/4e/Ermita_del_Cristo-Ambas_Aguas-15435.jpg/1280px-Ermita_del_Cristo-Ambas_Aguas-15435.jpg"/>
          <p:cNvPicPr>
            <a:picLocks noChangeAspect="1" noChangeArrowheads="1"/>
          </p:cNvPicPr>
          <p:nvPr/>
        </p:nvPicPr>
        <p:blipFill>
          <a:blip r:embed="rId2"/>
          <a:srcRect/>
          <a:stretch>
            <a:fillRect/>
          </a:stretch>
        </p:blipFill>
        <p:spPr bwMode="auto">
          <a:xfrm>
            <a:off x="0" y="0"/>
            <a:ext cx="921906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Imagen relacionada"/>
          <p:cNvPicPr>
            <a:picLocks noChangeAspect="1" noChangeArrowheads="1"/>
          </p:cNvPicPr>
          <p:nvPr/>
        </p:nvPicPr>
        <p:blipFill>
          <a:blip r:embed="rId2"/>
          <a:srcRect/>
          <a:stretch>
            <a:fillRect/>
          </a:stretch>
        </p:blipFill>
        <p:spPr bwMode="auto">
          <a:xfrm>
            <a:off x="0" y="0"/>
            <a:ext cx="9144000" cy="684917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43504" y="714356"/>
            <a:ext cx="3714744" cy="5632311"/>
          </a:xfrm>
          <a:prstGeom prst="rect">
            <a:avLst/>
          </a:prstGeom>
        </p:spPr>
        <p:txBody>
          <a:bodyPr wrap="square">
            <a:spAutoFit/>
          </a:bodyPr>
          <a:lstStyle/>
          <a:p>
            <a:r>
              <a:rPr lang="es-ES" dirty="0" smtClean="0">
                <a:latin typeface="Agency FB" pitchFamily="34" charset="0"/>
              </a:rPr>
              <a:t>El gran número de fuentes de agua cristalina que surgen de un muro en la plaza de este pueblo indican lo acertado del nombre. En Muro de Aguas residen los habitantes otrora de </a:t>
            </a:r>
            <a:r>
              <a:rPr lang="es-ES" dirty="0" err="1" smtClean="0">
                <a:latin typeface="Agency FB" pitchFamily="34" charset="0"/>
              </a:rPr>
              <a:t>Ambasaguas</a:t>
            </a:r>
            <a:r>
              <a:rPr lang="es-ES" dirty="0" smtClean="0">
                <a:latin typeface="Agency FB" pitchFamily="34" charset="0"/>
              </a:rPr>
              <a:t>, que se ha convertido en un pueblo deshabitado que no abandonado.</a:t>
            </a:r>
          </a:p>
          <a:p>
            <a:r>
              <a:rPr lang="es-ES" dirty="0" smtClean="0">
                <a:latin typeface="Agency FB" pitchFamily="34" charset="0"/>
              </a:rPr>
              <a:t>La extracción casual de piritas por los lugareños se remonta a muchas décadas atrás, por su brillo, creencias mágicas o, posteriormente, para coleccionistas puntuales. Incluso, me comentaron, se habían utilizado piritas como carga para las hondas para ahuyentar a las fieras salvajes que atacaban a los rebaños. No fue hasta 1966 en que se podría decir que la extracción se llevó a cabo de manera ordenada y con vistas al coleccionismo. Actualmente el yacimiento se encuentra en explotación, con el nombre de “</a:t>
            </a:r>
            <a:r>
              <a:rPr lang="es-ES" dirty="0" err="1" smtClean="0">
                <a:latin typeface="Agency FB" pitchFamily="34" charset="0"/>
              </a:rPr>
              <a:t>Ambasaguas</a:t>
            </a:r>
            <a:r>
              <a:rPr lang="es-ES" dirty="0" smtClean="0">
                <a:latin typeface="Agency FB" pitchFamily="34" charset="0"/>
              </a:rPr>
              <a:t>-II”, con los correspondientes derechos de explotación a nombre de Piritas de </a:t>
            </a:r>
            <a:r>
              <a:rPr lang="es-ES" dirty="0" err="1" smtClean="0">
                <a:latin typeface="Agency FB" pitchFamily="34" charset="0"/>
              </a:rPr>
              <a:t>Ambasaguas</a:t>
            </a:r>
            <a:r>
              <a:rPr lang="es-ES" dirty="0" smtClean="0">
                <a:latin typeface="Agency FB" pitchFamily="34" charset="0"/>
              </a:rPr>
              <a:t> S.L.</a:t>
            </a:r>
            <a:endParaRPr lang="es-ES" dirty="0">
              <a:latin typeface="Agency FB" pitchFamily="34" charset="0"/>
            </a:endParaRPr>
          </a:p>
        </p:txBody>
      </p:sp>
      <p:pic>
        <p:nvPicPr>
          <p:cNvPr id="6" name="Picture 2" descr="https://upload.wikimedia.org/wikipedia/commons/thumb/b/b2/Ambas_Aguas-Fuente.jpg/1024px-Ambas_Aguas-Fuente.jpg"/>
          <p:cNvPicPr>
            <a:picLocks noChangeAspect="1" noChangeArrowheads="1"/>
          </p:cNvPicPr>
          <p:nvPr/>
        </p:nvPicPr>
        <p:blipFill>
          <a:blip r:embed="rId2"/>
          <a:srcRect l="22727" r="19697"/>
          <a:stretch>
            <a:fillRect/>
          </a:stretch>
        </p:blipFill>
        <p:spPr bwMode="auto">
          <a:xfrm>
            <a:off x="0" y="428604"/>
            <a:ext cx="4716368" cy="6143668"/>
          </a:xfrm>
          <a:prstGeom prst="rect">
            <a:avLst/>
          </a:prstGeom>
          <a:noFill/>
        </p:spPr>
      </p:pic>
      <p:pic>
        <p:nvPicPr>
          <p:cNvPr id="5" name="Picture 2" descr="E:\formas montar\2cxx0f8.gif"/>
          <p:cNvPicPr>
            <a:picLocks noChangeAspect="1" noChangeArrowheads="1" noCrop="1"/>
          </p:cNvPicPr>
          <p:nvPr/>
        </p:nvPicPr>
        <p:blipFill>
          <a:blip r:embed="rId3" cstate="print"/>
          <a:srcRect/>
          <a:stretch>
            <a:fillRect/>
          </a:stretch>
        </p:blipFill>
        <p:spPr bwMode="auto">
          <a:xfrm>
            <a:off x="3929058" y="5991238"/>
            <a:ext cx="1060723" cy="866762"/>
          </a:xfrm>
          <a:prstGeom prst="rect">
            <a:avLst/>
          </a:prstGeom>
          <a:noFill/>
        </p:spPr>
      </p:pic>
    </p:spTree>
  </p:cSld>
  <p:clrMapOvr>
    <a:masterClrMapping/>
  </p:clrMapOvr>
  <p:transition spd="slow" advTm="41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rot="10800000">
            <a:off x="0" y="0"/>
            <a:ext cx="684213" cy="6858000"/>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10800000">
            <a:off x="684213" y="0"/>
            <a:ext cx="647700" cy="535781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0800000">
            <a:off x="1331913" y="0"/>
            <a:ext cx="573087" cy="392906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0800000">
            <a:off x="8459788" y="0"/>
            <a:ext cx="684212" cy="6858000"/>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0800000">
            <a:off x="7740650" y="0"/>
            <a:ext cx="719138" cy="535781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0800000">
            <a:off x="7164388" y="0"/>
            <a:ext cx="576262" cy="392906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2" name="Picture 2" descr="Resultado de imagen de mina de piritas de Ambasaguas."/>
          <p:cNvPicPr>
            <a:picLocks noChangeAspect="1" noChangeArrowheads="1"/>
          </p:cNvPicPr>
          <p:nvPr/>
        </p:nvPicPr>
        <p:blipFill>
          <a:blip r:embed="rId2"/>
          <a:srcRect l="31818" b="7071"/>
          <a:stretch>
            <a:fillRect/>
          </a:stretch>
        </p:blipFill>
        <p:spPr bwMode="auto">
          <a:xfrm>
            <a:off x="1214414" y="0"/>
            <a:ext cx="6708936" cy="6858000"/>
          </a:xfrm>
          <a:prstGeom prst="rect">
            <a:avLst/>
          </a:prstGeom>
          <a:noFill/>
        </p:spPr>
      </p:pic>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0-#ppt_h/2"/>
                                          </p:val>
                                        </p:tav>
                                        <p:tav tm="100000">
                                          <p:val>
                                            <p:strVal val="#ppt_y"/>
                                          </p:val>
                                        </p:tav>
                                      </p:tavLst>
                                    </p:anim>
                                  </p:childTnLst>
                                </p:cTn>
                              </p:par>
                              <p:par>
                                <p:cTn id="29" presetID="17"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0" fill="hold"/>
                                        <p:tgtEl>
                                          <p:spTgt spid="6"/>
                                        </p:tgtEl>
                                        <p:attrNameLst>
                                          <p:attrName>ppt_w</p:attrName>
                                        </p:attrNameLst>
                                      </p:cBhvr>
                                      <p:tavLst>
                                        <p:tav tm="0">
                                          <p:val>
                                            <p:fltVal val="0"/>
                                          </p:val>
                                        </p:tav>
                                        <p:tav tm="100000">
                                          <p:val>
                                            <p:strVal val="#ppt_w"/>
                                          </p:val>
                                        </p:tav>
                                      </p:tavLst>
                                    </p:anim>
                                    <p:anim calcmode="lin" valueType="num">
                                      <p:cBhvr>
                                        <p:cTn id="36" dur="5000" fill="hold"/>
                                        <p:tgtEl>
                                          <p:spTgt spid="6"/>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0" fill="hold"/>
                                        <p:tgtEl>
                                          <p:spTgt spid="7"/>
                                        </p:tgtEl>
                                        <p:attrNameLst>
                                          <p:attrName>ppt_w</p:attrName>
                                        </p:attrNameLst>
                                      </p:cBhvr>
                                      <p:tavLst>
                                        <p:tav tm="0">
                                          <p:val>
                                            <p:fltVal val="0"/>
                                          </p:val>
                                        </p:tav>
                                        <p:tav tm="100000">
                                          <p:val>
                                            <p:strVal val="#ppt_w"/>
                                          </p:val>
                                        </p:tav>
                                      </p:tavLst>
                                    </p:anim>
                                    <p:anim calcmode="lin" valueType="num">
                                      <p:cBhvr>
                                        <p:cTn id="40" dur="5000" fill="hold"/>
                                        <p:tgtEl>
                                          <p:spTgt spid="7"/>
                                        </p:tgtEl>
                                        <p:attrNameLst>
                                          <p:attrName>ppt_h</p:attrName>
                                        </p:attrNameLst>
                                      </p:cBhvr>
                                      <p:tavLst>
                                        <p:tav tm="0">
                                          <p:val>
                                            <p:strVal val="#ppt_h"/>
                                          </p:val>
                                        </p:tav>
                                        <p:tav tm="100000">
                                          <p:val>
                                            <p:strVal val="#ppt_h"/>
                                          </p:val>
                                        </p:tav>
                                      </p:tavLst>
                                    </p:anim>
                                  </p:childTnLst>
                                </p:cTn>
                              </p:par>
                              <p:par>
                                <p:cTn id="41" presetID="17" presetClass="entr" presetSubtype="1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0" fill="hold"/>
                                        <p:tgtEl>
                                          <p:spTgt spid="9"/>
                                        </p:tgtEl>
                                        <p:attrNameLst>
                                          <p:attrName>ppt_w</p:attrName>
                                        </p:attrNameLst>
                                      </p:cBhvr>
                                      <p:tavLst>
                                        <p:tav tm="0">
                                          <p:val>
                                            <p:fltVal val="0"/>
                                          </p:val>
                                        </p:tav>
                                        <p:tav tm="100000">
                                          <p:val>
                                            <p:strVal val="#ppt_w"/>
                                          </p:val>
                                        </p:tav>
                                      </p:tavLst>
                                    </p:anim>
                                    <p:anim calcmode="lin" valueType="num">
                                      <p:cBhvr>
                                        <p:cTn id="48" dur="5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0" fill="hold"/>
                                        <p:tgtEl>
                                          <p:spTgt spid="10"/>
                                        </p:tgtEl>
                                        <p:attrNameLst>
                                          <p:attrName>ppt_w</p:attrName>
                                        </p:attrNameLst>
                                      </p:cBhvr>
                                      <p:tavLst>
                                        <p:tav tm="0">
                                          <p:val>
                                            <p:fltVal val="0"/>
                                          </p:val>
                                        </p:tav>
                                        <p:tav tm="100000">
                                          <p:val>
                                            <p:strVal val="#ppt_w"/>
                                          </p:val>
                                        </p:tav>
                                      </p:tavLst>
                                    </p:anim>
                                    <p:anim calcmode="lin" valueType="num">
                                      <p:cBhvr>
                                        <p:cTn id="52" dur="5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s://1.bp.blogspot.com/-KrgPlxUER8M/V4x-2CpEfoI/AAAAAAAAUaE/j23nLh3mClciOJHMlHdA2R_cz69HZ45yACLcB/s1600/la%2Brioja%2B2016%2Bpablo%2Bmu%25C3%25B1oz%2Bgeodidac%2Bexcuriones%2BDINOSAURIOS%2BPIRITAS%2Bgeolog%25C3%25ADa%2Bpiritas%2Bminas%2Bnavajun%2Bambas%2Baguas%2Bminas%2Bla%2Brioja%2Bgeolog%25C3%25ADa.JPG"/>
          <p:cNvPicPr>
            <a:picLocks noChangeAspect="1" noChangeArrowheads="1"/>
          </p:cNvPicPr>
          <p:nvPr/>
        </p:nvPicPr>
        <p:blipFill>
          <a:blip r:embed="rId2"/>
          <a:srcRect/>
          <a:stretch>
            <a:fillRect/>
          </a:stretch>
        </p:blipFill>
        <p:spPr bwMode="auto">
          <a:xfrm>
            <a:off x="0" y="0"/>
            <a:ext cx="9715536" cy="728665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43504" y="2000240"/>
            <a:ext cx="3786214" cy="4524315"/>
          </a:xfrm>
          <a:prstGeom prst="rect">
            <a:avLst/>
          </a:prstGeom>
        </p:spPr>
        <p:txBody>
          <a:bodyPr wrap="square">
            <a:spAutoFit/>
          </a:bodyPr>
          <a:lstStyle/>
          <a:p>
            <a:pPr algn="ctr"/>
            <a:r>
              <a:rPr lang="es-ES" dirty="0" smtClean="0">
                <a:latin typeface="Agency FB" pitchFamily="34" charset="0"/>
              </a:rPr>
              <a:t>Si hay en España unos yacimientos mineralógicos reconocidos a nivel mundial, los de pirita de La Rioja y Soria se encuentran entre los más representativos y espectaculares. Su particularidad estriba la belleza de los cristales que se obtienen y en la riqueza de formas que presentan dependiendo de la zona donde afloran, entre las </a:t>
            </a:r>
            <a:r>
              <a:rPr lang="es-ES" dirty="0" err="1" smtClean="0">
                <a:latin typeface="Agency FB" pitchFamily="34" charset="0"/>
              </a:rPr>
              <a:t>lutitas</a:t>
            </a:r>
            <a:r>
              <a:rPr lang="es-ES" dirty="0" smtClean="0">
                <a:latin typeface="Agency FB" pitchFamily="34" charset="0"/>
              </a:rPr>
              <a:t> y areniscas del Cretácico. Así son bien conocidos los perfectos cubos de </a:t>
            </a:r>
            <a:r>
              <a:rPr lang="es-ES" dirty="0" err="1" smtClean="0">
                <a:latin typeface="Agency FB" pitchFamily="34" charset="0"/>
              </a:rPr>
              <a:t>Navajún</a:t>
            </a:r>
            <a:r>
              <a:rPr lang="es-ES" dirty="0" smtClean="0">
                <a:latin typeface="Agency FB" pitchFamily="34" charset="0"/>
              </a:rPr>
              <a:t> y </a:t>
            </a:r>
            <a:r>
              <a:rPr lang="es-ES" dirty="0" err="1" smtClean="0">
                <a:latin typeface="Agency FB" pitchFamily="34" charset="0"/>
              </a:rPr>
              <a:t>Valdeperillo</a:t>
            </a:r>
            <a:r>
              <a:rPr lang="es-ES" dirty="0" smtClean="0">
                <a:latin typeface="Agency FB" pitchFamily="34" charset="0"/>
              </a:rPr>
              <a:t> y los </a:t>
            </a:r>
            <a:r>
              <a:rPr lang="es-ES" dirty="0" err="1" smtClean="0">
                <a:latin typeface="Agency FB" pitchFamily="34" charset="0"/>
              </a:rPr>
              <a:t>piritoedros</a:t>
            </a:r>
            <a:r>
              <a:rPr lang="es-ES" dirty="0" smtClean="0">
                <a:latin typeface="Agency FB" pitchFamily="34" charset="0"/>
              </a:rPr>
              <a:t> y piñas de </a:t>
            </a:r>
            <a:r>
              <a:rPr lang="es-ES" dirty="0" err="1" smtClean="0">
                <a:latin typeface="Agency FB" pitchFamily="34" charset="0"/>
              </a:rPr>
              <a:t>Ambasaguas</a:t>
            </a:r>
            <a:r>
              <a:rPr lang="es-ES" dirty="0" smtClean="0">
                <a:latin typeface="Agency FB" pitchFamily="34" charset="0"/>
              </a:rPr>
              <a:t> (englobando una área ciertamente extensa). Otras localidades menos clásicas, pero no por ello menos interesantes son Aguilar del Río Alhama y Cervera del Río Alhama en el lado riojano y San Pedro Manrique-</a:t>
            </a:r>
            <a:r>
              <a:rPr lang="es-ES" dirty="0" err="1" smtClean="0">
                <a:latin typeface="Agency FB" pitchFamily="34" charset="0"/>
              </a:rPr>
              <a:t>Valdenegrillos</a:t>
            </a:r>
            <a:r>
              <a:rPr lang="es-ES" dirty="0" smtClean="0">
                <a:latin typeface="Agency FB" pitchFamily="34" charset="0"/>
              </a:rPr>
              <a:t> en el lado de Soria.</a:t>
            </a:r>
            <a:endParaRPr lang="es-ES" dirty="0">
              <a:latin typeface="Agency FB" pitchFamily="34" charset="0"/>
            </a:endParaRPr>
          </a:p>
        </p:txBody>
      </p:sp>
      <p:pic>
        <p:nvPicPr>
          <p:cNvPr id="4" name="Picture 2" descr="http://www.asminar.es/Album/Ambasaguas/album/slides/Ambasaguas_009.jpg"/>
          <p:cNvPicPr>
            <a:picLocks noChangeAspect="1" noChangeArrowheads="1"/>
          </p:cNvPicPr>
          <p:nvPr/>
        </p:nvPicPr>
        <p:blipFill>
          <a:blip r:embed="rId2"/>
          <a:srcRect r="49952"/>
          <a:stretch>
            <a:fillRect/>
          </a:stretch>
        </p:blipFill>
        <p:spPr bwMode="auto">
          <a:xfrm>
            <a:off x="0" y="0"/>
            <a:ext cx="4572000" cy="6858000"/>
          </a:xfrm>
          <a:prstGeom prst="rect">
            <a:avLst/>
          </a:prstGeom>
          <a:noFill/>
        </p:spPr>
      </p:pic>
      <p:pic>
        <p:nvPicPr>
          <p:cNvPr id="5" name="Picture 2" descr="E:\formas montar\2cxx0f8.gif"/>
          <p:cNvPicPr>
            <a:picLocks noChangeAspect="1" noChangeArrowheads="1" noCrop="1"/>
          </p:cNvPicPr>
          <p:nvPr/>
        </p:nvPicPr>
        <p:blipFill>
          <a:blip r:embed="rId3" cstate="print"/>
          <a:srcRect/>
          <a:stretch>
            <a:fillRect/>
          </a:stretch>
        </p:blipFill>
        <p:spPr bwMode="auto">
          <a:xfrm>
            <a:off x="4572000" y="5991238"/>
            <a:ext cx="1060723" cy="866762"/>
          </a:xfrm>
          <a:prstGeom prst="rect">
            <a:avLst/>
          </a:prstGeom>
          <a:noFill/>
        </p:spPr>
      </p:pic>
      <p:pic>
        <p:nvPicPr>
          <p:cNvPr id="6" name="Picture 2" descr="Resultado de imagen de piritas ambasaguas"/>
          <p:cNvPicPr>
            <a:picLocks noChangeAspect="1" noChangeArrowheads="1"/>
          </p:cNvPicPr>
          <p:nvPr/>
        </p:nvPicPr>
        <p:blipFill>
          <a:blip r:embed="rId4"/>
          <a:srcRect/>
          <a:stretch>
            <a:fillRect/>
          </a:stretch>
        </p:blipFill>
        <p:spPr bwMode="auto">
          <a:xfrm>
            <a:off x="4572000" y="0"/>
            <a:ext cx="2428860" cy="2316708"/>
          </a:xfrm>
          <a:prstGeom prst="ellipse">
            <a:avLst/>
          </a:prstGeom>
          <a:noFill/>
          <a:effectLst>
            <a:softEdge rad="317500"/>
          </a:effectLst>
        </p:spPr>
      </p:pic>
    </p:spTree>
  </p:cSld>
  <p:clrMapOvr>
    <a:masterClrMapping/>
  </p:clrMapOvr>
  <p:transition spd="slow" advTm="3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lh6.googleusercontent.com/proxy/9W2emi9EbYZdrEbFRakjnPfesGfWSKx8ytlY_3MWQK5MaHOsPysKHoCsiNlgL9US0WkKvOlq-YEwt0fVXXSp2mRQbtavGbAoTYjKPAmRXbI4hoEz2dS6TPEz4hf3HuZdwpmHVMjPpg=s0-d"/>
          <p:cNvPicPr>
            <a:picLocks noChangeAspect="1" noChangeArrowheads="1"/>
          </p:cNvPicPr>
          <p:nvPr/>
        </p:nvPicPr>
        <p:blipFill>
          <a:blip r:embed="rId2"/>
          <a:srcRect/>
          <a:stretch>
            <a:fillRect/>
          </a:stretch>
        </p:blipFill>
        <p:spPr bwMode="auto">
          <a:xfrm>
            <a:off x="0" y="0"/>
            <a:ext cx="922688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asminar.es/Album/Ambasaguas/album/slides/Ambasaguas_001.jpg"/>
          <p:cNvPicPr>
            <a:picLocks noChangeAspect="1" noChangeArrowheads="1"/>
          </p:cNvPicPr>
          <p:nvPr/>
        </p:nvPicPr>
        <p:blipFill>
          <a:blip r:embed="rId2"/>
          <a:srcRect/>
          <a:stretch>
            <a:fillRect/>
          </a:stretch>
        </p:blipFill>
        <p:spPr bwMode="auto">
          <a:xfrm>
            <a:off x="0" y="0"/>
            <a:ext cx="913517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s://4.bp.blogspot.com/-vp32dOBqlMQ/V4x_FunO_ZI/AAAAAAAAUaw/Q7vd-KghwCUz5v0Cdf23ckSnLCdz7ndjACLcB/s1600/la%2Brioja%2B2016%2Bpablo%2Bmu%25C3%25B1oz%2Bgeodidac%2Bexcursiones%2Bpablo%2Bmu%25C3%25B1oz%2Bgeolog%25C3%25ADa%2B%2BMINA%2BDINO%2BEXCURSI%25C3%2593N%2BGEOLOGIA%2BLA%2BRIOJA%2Bpiritas%2Bminas%2Bnavajun%2Bambas%2Baguas%2Bminas%2Bla%2Brioja%2Bgeolog%25C3%25ADa.JPG"/>
          <p:cNvPicPr>
            <a:picLocks noChangeAspect="1" noChangeArrowheads="1"/>
          </p:cNvPicPr>
          <p:nvPr/>
        </p:nvPicPr>
        <p:blipFill>
          <a:blip r:embed="rId2"/>
          <a:srcRect/>
          <a:stretch>
            <a:fillRect/>
          </a:stretch>
        </p:blipFill>
        <p:spPr bwMode="auto">
          <a:xfrm>
            <a:off x="0" y="-1157326"/>
            <a:ext cx="10687101" cy="801532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asminar.es/Album/Ambasaguas/album/slides/Ambasaguas_002.jpg"/>
          <p:cNvPicPr>
            <a:picLocks noChangeAspect="1" noChangeArrowheads="1"/>
          </p:cNvPicPr>
          <p:nvPr/>
        </p:nvPicPr>
        <p:blipFill>
          <a:blip r:embed="rId3"/>
          <a:srcRect/>
          <a:stretch>
            <a:fillRect/>
          </a:stretch>
        </p:blipFill>
        <p:spPr bwMode="auto">
          <a:xfrm>
            <a:off x="0" y="0"/>
            <a:ext cx="9144000" cy="6864626"/>
          </a:xfrm>
          <a:prstGeom prst="rect">
            <a:avLst/>
          </a:prstGeom>
          <a:noFill/>
        </p:spPr>
      </p:pic>
    </p:spTree>
  </p:cSld>
  <p:clrMapOvr>
    <a:masterClrMapping/>
  </p:clrMapOvr>
  <p:transition spd="slow" advTm="7000">
    <p:dissolve/>
    <p:sndAc>
      <p:stSnd>
        <p:snd r:embed="rId2" name="04 - siboney.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mina de piritas de Ambasagua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asminar.es/Album/Ambasaguas/album/slides/Ambasaguas_005.jpg"/>
          <p:cNvPicPr>
            <a:picLocks noChangeAspect="1" noChangeArrowheads="1"/>
          </p:cNvPicPr>
          <p:nvPr/>
        </p:nvPicPr>
        <p:blipFill>
          <a:blip r:embed="rId2"/>
          <a:srcRect/>
          <a:stretch>
            <a:fillRect/>
          </a:stretch>
        </p:blipFill>
        <p:spPr bwMode="auto">
          <a:xfrm>
            <a:off x="0" y="0"/>
            <a:ext cx="913517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asminar.es/Album/Ambasaguas/album/slides/Ambasaguas_004.jpg"/>
          <p:cNvPicPr>
            <a:picLocks noChangeAspect="1" noChangeArrowheads="1"/>
          </p:cNvPicPr>
          <p:nvPr/>
        </p:nvPicPr>
        <p:blipFill>
          <a:blip r:embed="rId2"/>
          <a:srcRect/>
          <a:stretch>
            <a:fillRect/>
          </a:stretch>
        </p:blipFill>
        <p:spPr bwMode="auto">
          <a:xfrm>
            <a:off x="0" y="0"/>
            <a:ext cx="913517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n relacionada"/>
          <p:cNvPicPr>
            <a:picLocks noChangeAspect="1" noChangeArrowheads="1"/>
          </p:cNvPicPr>
          <p:nvPr/>
        </p:nvPicPr>
        <p:blipFill>
          <a:blip r:embed="rId2"/>
          <a:srcRect/>
          <a:stretch>
            <a:fillRect/>
          </a:stretch>
        </p:blipFill>
        <p:spPr bwMode="auto">
          <a:xfrm>
            <a:off x="0" y="-214338"/>
            <a:ext cx="9135238" cy="728667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asminar.es/Album/Ambasaguas/album/slides/Ambasaguas_007.jpg"/>
          <p:cNvPicPr>
            <a:picLocks noChangeAspect="1" noChangeArrowheads="1"/>
          </p:cNvPicPr>
          <p:nvPr/>
        </p:nvPicPr>
        <p:blipFill>
          <a:blip r:embed="rId2"/>
          <a:srcRect/>
          <a:stretch>
            <a:fillRect/>
          </a:stretch>
        </p:blipFill>
        <p:spPr bwMode="auto">
          <a:xfrm>
            <a:off x="0" y="0"/>
            <a:ext cx="9420682"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Resultado de imagen de piritas ambasaguas"/>
          <p:cNvPicPr>
            <a:picLocks noChangeAspect="1" noChangeArrowheads="1"/>
          </p:cNvPicPr>
          <p:nvPr/>
        </p:nvPicPr>
        <p:blipFill>
          <a:blip r:embed="rId2"/>
          <a:srcRect/>
          <a:stretch>
            <a:fillRect/>
          </a:stretch>
        </p:blipFill>
        <p:spPr bwMode="auto">
          <a:xfrm>
            <a:off x="0" y="0"/>
            <a:ext cx="9429784"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asminar.es/Album/Ambasaguas/album/slides/Ambasaguas_008.jpg"/>
          <p:cNvPicPr>
            <a:picLocks noChangeAspect="1" noChangeArrowheads="1"/>
          </p:cNvPicPr>
          <p:nvPr/>
        </p:nvPicPr>
        <p:blipFill>
          <a:blip r:embed="rId2"/>
          <a:srcRect/>
          <a:stretch>
            <a:fillRect/>
          </a:stretch>
        </p:blipFill>
        <p:spPr bwMode="auto">
          <a:xfrm>
            <a:off x="0" y="0"/>
            <a:ext cx="913517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2.bp.blogspot.com/_NjiOUsd3ir0/SAnwV_PnlhI/AAAAAAAAAGo/t0EkOt7HBq4/s320/picando_ambasaguas.jpg"/>
          <p:cNvPicPr>
            <a:picLocks noChangeAspect="1" noChangeArrowheads="1"/>
          </p:cNvPicPr>
          <p:nvPr/>
        </p:nvPicPr>
        <p:blipFill>
          <a:blip r:embed="rId2"/>
          <a:srcRect/>
          <a:stretch>
            <a:fillRect/>
          </a:stretch>
        </p:blipFill>
        <p:spPr bwMode="auto">
          <a:xfrm>
            <a:off x="0" y="0"/>
            <a:ext cx="922083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asminar.es/Album/Ambasaguas/album/slides/Ambasaguas_010.jpg"/>
          <p:cNvPicPr>
            <a:picLocks noChangeAspect="1" noChangeArrowheads="1"/>
          </p:cNvPicPr>
          <p:nvPr/>
        </p:nvPicPr>
        <p:blipFill>
          <a:blip r:embed="rId2"/>
          <a:srcRect/>
          <a:stretch>
            <a:fillRect/>
          </a:stretch>
        </p:blipFill>
        <p:spPr bwMode="auto">
          <a:xfrm>
            <a:off x="0" y="0"/>
            <a:ext cx="913517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s://2.bp.blogspot.com/-GGqCLrPZsq0/V4x_K1G8sQI/AAAAAAAAUbA/jFdvK7Bq38s99Ivznl_RwqJFhBMncS5JACLcB/s1600/la%2Brioja%2B2016%2Bpablo%2Bmu%25C3%25B1oz%2Bgeodidac%2Bexcursiones%2Bpablo%2Bmu%25C3%25B1oz%2Bgeolog%25C3%25ADa%2BLA%2BRIOJA%2BUN%2BAMBIENTALISTA%2BPABLO%2BMU%25C3%2591OZ%2BPAJARES%2Bpiritas%2Bminas%2Bnavajun%2Bambas%2Baguas%2Bminas%2Bla%2Brioja%2Bgeolog%25C3%25ADa.JPG"/>
          <p:cNvPicPr>
            <a:picLocks noChangeAspect="1" noChangeArrowheads="1"/>
          </p:cNvPicPr>
          <p:nvPr/>
        </p:nvPicPr>
        <p:blipFill>
          <a:blip r:embed="rId2"/>
          <a:srcRect/>
          <a:stretch>
            <a:fillRect/>
          </a:stretch>
        </p:blipFill>
        <p:spPr bwMode="auto">
          <a:xfrm>
            <a:off x="0" y="-428652"/>
            <a:ext cx="9334459" cy="728665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rot="10800000">
            <a:off x="0" y="0"/>
            <a:ext cx="684213" cy="6858000"/>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10800000">
            <a:off x="684213" y="0"/>
            <a:ext cx="647700" cy="535781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0800000">
            <a:off x="1331913" y="0"/>
            <a:ext cx="573087" cy="392906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0800000">
            <a:off x="8459788" y="0"/>
            <a:ext cx="684212" cy="6858000"/>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0800000">
            <a:off x="7740650" y="0"/>
            <a:ext cx="719138" cy="535781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0800000">
            <a:off x="7164388" y="0"/>
            <a:ext cx="576262" cy="392906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2" descr="https://2.bp.blogspot.com/-xaWNMKCxqI8/V4x_A06NfdI/AAAAAAAAUak/hYtPeUanJ-Uc0JEvaw-EzJ6PknmzPM__gCLcB/s1600/la%2Brioja%2B2016%2Bpablo%2Bmu%25C3%25B1oz%2Bgeodidac%2Bexcursiones%2Bpablo%2Bmu%25C3%25B1oz%2Bgeolog%25C3%25ADa%2B%2BDINO%2BEXCURSI%25C3%2593N%2BPABLO%2BGEOLOGIA%2BLA%2BRIOJA%2Bpiritas%2Bminas%2Bnavajun%2Bambas%2Baguas%2Bminas%2Bla%2Brioja%2Bgeolog%25C3%25ADa.JPG"/>
          <p:cNvPicPr>
            <a:picLocks noChangeAspect="1" noChangeArrowheads="1"/>
          </p:cNvPicPr>
          <p:nvPr/>
        </p:nvPicPr>
        <p:blipFill>
          <a:blip r:embed="rId2"/>
          <a:srcRect t="4347"/>
          <a:stretch>
            <a:fillRect/>
          </a:stretch>
        </p:blipFill>
        <p:spPr bwMode="auto">
          <a:xfrm>
            <a:off x="1857356" y="0"/>
            <a:ext cx="5377276"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0-#ppt_h/2"/>
                                          </p:val>
                                        </p:tav>
                                        <p:tav tm="100000">
                                          <p:val>
                                            <p:strVal val="#ppt_y"/>
                                          </p:val>
                                        </p:tav>
                                      </p:tavLst>
                                    </p:anim>
                                  </p:childTnLst>
                                </p:cTn>
                              </p:par>
                              <p:par>
                                <p:cTn id="29" presetID="17"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0" fill="hold"/>
                                        <p:tgtEl>
                                          <p:spTgt spid="6"/>
                                        </p:tgtEl>
                                        <p:attrNameLst>
                                          <p:attrName>ppt_w</p:attrName>
                                        </p:attrNameLst>
                                      </p:cBhvr>
                                      <p:tavLst>
                                        <p:tav tm="0">
                                          <p:val>
                                            <p:fltVal val="0"/>
                                          </p:val>
                                        </p:tav>
                                        <p:tav tm="100000">
                                          <p:val>
                                            <p:strVal val="#ppt_w"/>
                                          </p:val>
                                        </p:tav>
                                      </p:tavLst>
                                    </p:anim>
                                    <p:anim calcmode="lin" valueType="num">
                                      <p:cBhvr>
                                        <p:cTn id="36" dur="5000" fill="hold"/>
                                        <p:tgtEl>
                                          <p:spTgt spid="6"/>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0" fill="hold"/>
                                        <p:tgtEl>
                                          <p:spTgt spid="7"/>
                                        </p:tgtEl>
                                        <p:attrNameLst>
                                          <p:attrName>ppt_w</p:attrName>
                                        </p:attrNameLst>
                                      </p:cBhvr>
                                      <p:tavLst>
                                        <p:tav tm="0">
                                          <p:val>
                                            <p:fltVal val="0"/>
                                          </p:val>
                                        </p:tav>
                                        <p:tav tm="100000">
                                          <p:val>
                                            <p:strVal val="#ppt_w"/>
                                          </p:val>
                                        </p:tav>
                                      </p:tavLst>
                                    </p:anim>
                                    <p:anim calcmode="lin" valueType="num">
                                      <p:cBhvr>
                                        <p:cTn id="40" dur="5000" fill="hold"/>
                                        <p:tgtEl>
                                          <p:spTgt spid="7"/>
                                        </p:tgtEl>
                                        <p:attrNameLst>
                                          <p:attrName>ppt_h</p:attrName>
                                        </p:attrNameLst>
                                      </p:cBhvr>
                                      <p:tavLst>
                                        <p:tav tm="0">
                                          <p:val>
                                            <p:strVal val="#ppt_h"/>
                                          </p:val>
                                        </p:tav>
                                        <p:tav tm="100000">
                                          <p:val>
                                            <p:strVal val="#ppt_h"/>
                                          </p:val>
                                        </p:tav>
                                      </p:tavLst>
                                    </p:anim>
                                  </p:childTnLst>
                                </p:cTn>
                              </p:par>
                              <p:par>
                                <p:cTn id="41" presetID="17" presetClass="entr" presetSubtype="1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0" fill="hold"/>
                                        <p:tgtEl>
                                          <p:spTgt spid="9"/>
                                        </p:tgtEl>
                                        <p:attrNameLst>
                                          <p:attrName>ppt_w</p:attrName>
                                        </p:attrNameLst>
                                      </p:cBhvr>
                                      <p:tavLst>
                                        <p:tav tm="0">
                                          <p:val>
                                            <p:fltVal val="0"/>
                                          </p:val>
                                        </p:tav>
                                        <p:tav tm="100000">
                                          <p:val>
                                            <p:strVal val="#ppt_w"/>
                                          </p:val>
                                        </p:tav>
                                      </p:tavLst>
                                    </p:anim>
                                    <p:anim calcmode="lin" valueType="num">
                                      <p:cBhvr>
                                        <p:cTn id="48" dur="5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0" fill="hold"/>
                                        <p:tgtEl>
                                          <p:spTgt spid="10"/>
                                        </p:tgtEl>
                                        <p:attrNameLst>
                                          <p:attrName>ppt_w</p:attrName>
                                        </p:attrNameLst>
                                      </p:cBhvr>
                                      <p:tavLst>
                                        <p:tav tm="0">
                                          <p:val>
                                            <p:fltVal val="0"/>
                                          </p:val>
                                        </p:tav>
                                        <p:tav tm="100000">
                                          <p:val>
                                            <p:strVal val="#ppt_w"/>
                                          </p:val>
                                        </p:tav>
                                      </p:tavLst>
                                    </p:anim>
                                    <p:anim calcmode="lin" valueType="num">
                                      <p:cBhvr>
                                        <p:cTn id="52" dur="5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s://1.bp.blogspot.com/-w6WqI8xCqXA/V4x_N0u59hI/AAAAAAAAUbI/meSU5hh1xjUDBfb7z7aran4XwqUEmVX8wCLcB/s1600/la%2Brioja%2B2016%2Bpablo%2Bmu%25C3%25B1oz%2Bgeodidac%2Bexcursiones%2Bpablo%2Bmu%25C3%25B1oz%2Bgeolog%25C3%25ADa%2BUN%2BAMBIENTALISTA%2BBLOG%2BLA%2BRIOJA%2Bpiritas%2Bminas%2Bnavajun%2Bambas%2Baguas%2Bminas%2Bla%2Brioja%2Bgeolog%25C3%25ADa.JPG"/>
          <p:cNvPicPr>
            <a:picLocks noChangeAspect="1" noChangeArrowheads="1"/>
          </p:cNvPicPr>
          <p:nvPr/>
        </p:nvPicPr>
        <p:blipFill>
          <a:blip r:embed="rId2"/>
          <a:srcRect/>
          <a:stretch>
            <a:fillRect/>
          </a:stretch>
        </p:blipFill>
        <p:spPr bwMode="auto">
          <a:xfrm>
            <a:off x="1" y="-482230"/>
            <a:ext cx="9786974" cy="734023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Imagen relacionada"/>
          <p:cNvPicPr>
            <a:picLocks noChangeAspect="1" noChangeArrowheads="1"/>
          </p:cNvPicPr>
          <p:nvPr/>
        </p:nvPicPr>
        <p:blipFill>
          <a:blip r:embed="rId2"/>
          <a:srcRect/>
          <a:stretch>
            <a:fillRect/>
          </a:stretch>
        </p:blipFill>
        <p:spPr bwMode="auto">
          <a:xfrm>
            <a:off x="0" y="0"/>
            <a:ext cx="9144000" cy="729996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Resultado de imagen de piritas ambasaguas"/>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ultado de imagen de mina de piritas de Ambasaguas."/>
          <p:cNvPicPr>
            <a:picLocks noChangeAspect="1" noChangeArrowheads="1"/>
          </p:cNvPicPr>
          <p:nvPr/>
        </p:nvPicPr>
        <p:blipFill>
          <a:blip r:embed="rId2"/>
          <a:srcRect/>
          <a:stretch>
            <a:fillRect/>
          </a:stretch>
        </p:blipFill>
        <p:spPr bwMode="auto">
          <a:xfrm>
            <a:off x="-214347" y="-214338"/>
            <a:ext cx="9473367" cy="728667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29256" y="2285992"/>
            <a:ext cx="3429008" cy="3416320"/>
          </a:xfrm>
          <a:prstGeom prst="rect">
            <a:avLst/>
          </a:prstGeom>
        </p:spPr>
        <p:txBody>
          <a:bodyPr wrap="square">
            <a:spAutoFit/>
          </a:bodyPr>
          <a:lstStyle/>
          <a:p>
            <a:pPr algn="ctr"/>
            <a:r>
              <a:rPr lang="es-ES" dirty="0" smtClean="0"/>
              <a:t>Incluimos algunos nuevos ejemplares de pirita riojana, procedentes del impresionante yacimiento de Ambas Aguas. Para los puristas del etiquetado señalar que aunque la denominación comercial de estos ejemplares es 'Piritas de Ambas aguas', la localidad de 'Ambas Aguas', perteneciente al término municipal de Muro de Aguas, se escribe separado.</a:t>
            </a:r>
            <a:endParaRPr lang="es-ES" dirty="0"/>
          </a:p>
        </p:txBody>
      </p:sp>
      <p:pic>
        <p:nvPicPr>
          <p:cNvPr id="3" name="Picture 2" descr="https://lh3.googleusercontent.com/-v-HXsFi5vi8/Tmoxw6wR-RI/AAAAAAAAh_Q/eTMCzgvt_WQ/s000/13463-404.jpg"/>
          <p:cNvPicPr>
            <a:picLocks noChangeAspect="1" noChangeArrowheads="1"/>
          </p:cNvPicPr>
          <p:nvPr/>
        </p:nvPicPr>
        <p:blipFill>
          <a:blip r:embed="rId2"/>
          <a:srcRect/>
          <a:stretch>
            <a:fillRect/>
          </a:stretch>
        </p:blipFill>
        <p:spPr bwMode="auto">
          <a:xfrm>
            <a:off x="-1" y="0"/>
            <a:ext cx="4579557" cy="6858000"/>
          </a:xfrm>
          <a:prstGeom prst="rect">
            <a:avLst/>
          </a:prstGeom>
          <a:noFill/>
        </p:spPr>
      </p:pic>
      <p:pic>
        <p:nvPicPr>
          <p:cNvPr id="4" name="Picture 2" descr="E:\formas montar\2cxx0f8.gif"/>
          <p:cNvPicPr>
            <a:picLocks noChangeAspect="1" noChangeArrowheads="1" noCrop="1"/>
          </p:cNvPicPr>
          <p:nvPr/>
        </p:nvPicPr>
        <p:blipFill>
          <a:blip r:embed="rId3" cstate="print"/>
          <a:srcRect/>
          <a:stretch>
            <a:fillRect/>
          </a:stretch>
        </p:blipFill>
        <p:spPr bwMode="auto">
          <a:xfrm>
            <a:off x="5072066" y="5991238"/>
            <a:ext cx="1060723" cy="866762"/>
          </a:xfrm>
          <a:prstGeom prst="rect">
            <a:avLst/>
          </a:prstGeom>
          <a:noFill/>
        </p:spPr>
      </p:pic>
      <p:pic>
        <p:nvPicPr>
          <p:cNvPr id="5" name="Picture 2" descr="Resultado de imagen de piritas ambasaguas"/>
          <p:cNvPicPr>
            <a:picLocks noChangeAspect="1" noChangeArrowheads="1"/>
          </p:cNvPicPr>
          <p:nvPr/>
        </p:nvPicPr>
        <p:blipFill>
          <a:blip r:embed="rId4"/>
          <a:srcRect/>
          <a:stretch>
            <a:fillRect/>
          </a:stretch>
        </p:blipFill>
        <p:spPr bwMode="auto">
          <a:xfrm>
            <a:off x="4286248" y="0"/>
            <a:ext cx="2428860" cy="2316708"/>
          </a:xfrm>
          <a:prstGeom prst="ellipse">
            <a:avLst/>
          </a:prstGeom>
          <a:noFill/>
          <a:effectLst>
            <a:softEdge rad="317500"/>
          </a:effectLst>
        </p:spPr>
      </p:pic>
    </p:spTree>
  </p:cSld>
  <p:clrMapOvr>
    <a:masterClrMapping/>
  </p:clrMapOvr>
  <p:transition spd="slow" advTm="27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Resultado de imagen de piritas ambasaguas"/>
          <p:cNvPicPr>
            <a:picLocks noChangeAspect="1" noChangeArrowheads="1"/>
          </p:cNvPicPr>
          <p:nvPr/>
        </p:nvPicPr>
        <p:blipFill>
          <a:blip r:embed="rId2"/>
          <a:srcRect/>
          <a:stretch>
            <a:fillRect/>
          </a:stretch>
        </p:blipFill>
        <p:spPr bwMode="auto">
          <a:xfrm>
            <a:off x="-1" y="0"/>
            <a:ext cx="1030309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Resultado de imagen de piritas ambasaguas"/>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s://1.bp.blogspot.com/-ElgZZ7pvSnc/V4x_O2o80OI/AAAAAAAAUbM/suvvXLPpWXkNC48jsRnL96xcKmgfoaHegCLcB/s1600/la%2Brioja%2B2016%2Bpablo%2Bmu%25C3%25B1oz%2Bgeodidac%2Bexcursiones%2Bpablo%2Bmu%25C3%25B1oz%2Bgeolog%25C3%25ADa%2Bpiritas%2Bminas%2BAMBAS%2BAGUAS%2BMINAS%2BGEOLOGIA%2Bnavajun%2Bambas%2Baguas%2Bminas%2Bla%2Brioja%2Bgeolog%25C3%25ADa.JPG"/>
          <p:cNvPicPr>
            <a:picLocks noChangeAspect="1" noChangeArrowheads="1"/>
          </p:cNvPicPr>
          <p:nvPr/>
        </p:nvPicPr>
        <p:blipFill>
          <a:blip r:embed="rId2"/>
          <a:srcRect/>
          <a:stretch>
            <a:fillRect/>
          </a:stretch>
        </p:blipFill>
        <p:spPr bwMode="auto">
          <a:xfrm>
            <a:off x="0" y="-392901"/>
            <a:ext cx="9667868" cy="725090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Resultado de imagen de piritas ambasagua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s://2.bp.blogspot.com/-eZK_8tvVJ-U/V4x--Mb8HlI/AAAAAAAAUac/eRMojykUSGwnKiJUA4yzNsXn9KcbVAizACLcB/s1600/la%2Brioja%2B2016%2Bpablo%2Bmu%25C3%25B1oz%2Bgeodidac%2Bexcursiones%2Bpablo%2Bmu%25C3%25B1oz%2Bgeolog%25C3%25ADa%2B%2BDINO%2BEXCURSI%25C3%2593N%2BMUSEO%2BARNEDO%2BGEOLOGIA%2BLA%2BRIOJA%2BMINAS%2Bpiritas%2Bminas%2Bnavajun%2Bambas%2Baguas%2Bminas%2Bla%2Brioja%2Bgeolog%25C3%25ADa.JPG"/>
          <p:cNvPicPr>
            <a:picLocks noChangeAspect="1" noChangeArrowheads="1"/>
          </p:cNvPicPr>
          <p:nvPr/>
        </p:nvPicPr>
        <p:blipFill>
          <a:blip r:embed="rId3"/>
          <a:srcRect/>
          <a:stretch>
            <a:fillRect/>
          </a:stretch>
        </p:blipFill>
        <p:spPr bwMode="auto">
          <a:xfrm>
            <a:off x="0" y="-57136"/>
            <a:ext cx="9220181" cy="6915136"/>
          </a:xfrm>
          <a:prstGeom prst="rect">
            <a:avLst/>
          </a:prstGeom>
          <a:noFill/>
        </p:spPr>
      </p:pic>
    </p:spTree>
  </p:cSld>
  <p:clrMapOvr>
    <a:masterClrMapping/>
  </p:clrMapOvr>
  <p:transition spd="slow" advTm="7000">
    <p:dissolve/>
    <p:sndAc>
      <p:stSnd>
        <p:snd r:embed="rId2" name="01 la cumparsit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s://1.bp.blogspot.com/-jEB-ekZ5ViE/V4x-5HIWioI/AAAAAAAAUaM/R4HSxExuyZA5-1qmiFSvwgq47xN2ZxpfgCLcB/s1600/la%2Brioja%2B2016%2Bpablo%2Bmu%25C3%25B1oz%2Bgeodidac%2Bexcursiones%2Bpablo%2Bmu%25C3%25B1oz%2Bgeolog%25C3%25ADa%2B%2BDINO%2BEXCURSI%25C3%2593N%2BGEOLOGIA%2BLA%2BRIOJA%2B%2BMUSEO%2Bpiritas%2Bminas%2Bnavajun%2Bambas%2Baguas%2Bminas%2Bla%2Brioja%2Bgeolog%25C3%25ADa.JPG"/>
          <p:cNvPicPr>
            <a:picLocks noChangeAspect="1" noChangeArrowheads="1"/>
          </p:cNvPicPr>
          <p:nvPr/>
        </p:nvPicPr>
        <p:blipFill>
          <a:blip r:embed="rId2"/>
          <a:srcRect/>
          <a:stretch>
            <a:fillRect/>
          </a:stretch>
        </p:blipFill>
        <p:spPr bwMode="auto">
          <a:xfrm>
            <a:off x="0" y="-571529"/>
            <a:ext cx="9501222" cy="742952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Imagen relacionada"/>
          <p:cNvPicPr>
            <a:picLocks noChangeAspect="1" noChangeArrowheads="1"/>
          </p:cNvPicPr>
          <p:nvPr/>
        </p:nvPicPr>
        <p:blipFill>
          <a:blip r:embed="rId2"/>
          <a:srcRect/>
          <a:stretch>
            <a:fillRect/>
          </a:stretch>
        </p:blipFill>
        <p:spPr bwMode="auto">
          <a:xfrm>
            <a:off x="0" y="0"/>
            <a:ext cx="9677400" cy="725805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f/fc/Pirita_ambasaguas_1_546.jpg"/>
          <p:cNvPicPr>
            <a:picLocks noChangeAspect="1" noChangeArrowheads="1"/>
          </p:cNvPicPr>
          <p:nvPr/>
        </p:nvPicPr>
        <p:blipFill>
          <a:blip r:embed="rId2"/>
          <a:srcRect/>
          <a:stretch>
            <a:fillRect/>
          </a:stretch>
        </p:blipFill>
        <p:spPr bwMode="auto">
          <a:xfrm>
            <a:off x="0" y="0"/>
            <a:ext cx="9163032" cy="6858000"/>
          </a:xfrm>
          <a:prstGeom prst="rect">
            <a:avLst/>
          </a:prstGeom>
          <a:noFill/>
        </p:spPr>
      </p:pic>
      <p:pic>
        <p:nvPicPr>
          <p:cNvPr id="3" name="Picture 2" descr="E:\formas montar\2cxx0f8.gif"/>
          <p:cNvPicPr>
            <a:picLocks noChangeAspect="1" noChangeArrowheads="1" noCrop="1"/>
          </p:cNvPicPr>
          <p:nvPr/>
        </p:nvPicPr>
        <p:blipFill>
          <a:blip r:embed="rId3" cstate="print"/>
          <a:srcRect/>
          <a:stretch>
            <a:fillRect/>
          </a:stretch>
        </p:blipFill>
        <p:spPr bwMode="auto">
          <a:xfrm>
            <a:off x="8083277" y="5500702"/>
            <a:ext cx="1060723" cy="866762"/>
          </a:xfrm>
          <a:prstGeom prst="rect">
            <a:avLst/>
          </a:prstGeom>
          <a:noFill/>
        </p:spPr>
      </p:pic>
    </p:spTree>
  </p:cSld>
  <p:clrMapOvr>
    <a:masterClrMapping/>
  </p:clrMapOvr>
  <p:transition spd="slow" advTm="43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Imagen relacionada"/>
          <p:cNvPicPr>
            <a:picLocks noChangeAspect="1" noChangeArrowheads="1"/>
          </p:cNvPicPr>
          <p:nvPr/>
        </p:nvPicPr>
        <p:blipFill>
          <a:blip r:embed="rId2"/>
          <a:srcRect/>
          <a:stretch>
            <a:fillRect/>
          </a:stretch>
        </p:blipFill>
        <p:spPr bwMode="auto">
          <a:xfrm>
            <a:off x="0" y="0"/>
            <a:ext cx="9144000" cy="684206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Resultado de imagen de piritas ambasagua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lh6.googleusercontent.com/proxy/f4NRYsdJGTXd1ruWK2xDEzXLIRRXZqkFG6zO9b6N73Kbfe81He2Mk4A34qQBR0oBiVcSEzUkqHccvXFHe5F_iVAGIgkmdSbZ74c3JltisZ1i-y4zg0D-_yH4ThlLgXyT63kJhGN_RIizdFP0=s0-d"/>
          <p:cNvPicPr>
            <a:picLocks noChangeAspect="1" noChangeArrowheads="1"/>
          </p:cNvPicPr>
          <p:nvPr/>
        </p:nvPicPr>
        <p:blipFill>
          <a:blip r:embed="rId2"/>
          <a:srcRect/>
          <a:stretch>
            <a:fillRect/>
          </a:stretch>
        </p:blipFill>
        <p:spPr bwMode="auto">
          <a:xfrm>
            <a:off x="0" y="0"/>
            <a:ext cx="940409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mina de piritas de Ambasagua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mina de piritas de Ambasaguas."/>
          <p:cNvPicPr>
            <a:picLocks noChangeAspect="1" noChangeArrowheads="1"/>
          </p:cNvPicPr>
          <p:nvPr/>
        </p:nvPicPr>
        <p:blipFill>
          <a:blip r:embed="rId2"/>
          <a:srcRect/>
          <a:stretch>
            <a:fillRect/>
          </a:stretch>
        </p:blipFill>
        <p:spPr bwMode="auto">
          <a:xfrm>
            <a:off x="0" y="0"/>
            <a:ext cx="919270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lh6.googleusercontent.com/-vuRihsyNosY/Tmefns4c8LI/AAAAAAAAh-k/vhaBXG6XUDE/s404/1548.jpg"/>
          <p:cNvPicPr>
            <a:picLocks noChangeAspect="1" noChangeArrowheads="1"/>
          </p:cNvPicPr>
          <p:nvPr/>
        </p:nvPicPr>
        <p:blipFill>
          <a:blip r:embed="rId2"/>
          <a:srcRect/>
          <a:stretch>
            <a:fillRect/>
          </a:stretch>
        </p:blipFill>
        <p:spPr bwMode="auto">
          <a:xfrm>
            <a:off x="0" y="0"/>
            <a:ext cx="933417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Pirita Ambasaguas L14DAI0f.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Pirita Ambasaguas  NA57K7.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s://4.bp.blogspot.com/-22n7AuX7gg4/WIIoCrbq76I/AAAAAAAABTg/xLysUy8vQQUkDrwfCN0lDR7B2wumQmYnwCEw/s1600/Piritoedros%2B%2Bde%2BAmbasagu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s://1.bp.blogspot.com/-1cupnxasx78/WIIoB8RaGgI/AAAAAAAABTE/zJJeweA3w7E85jFPkzhCFWuOv__664-kACEw/s1600/Pirita%2Bde%2BAmbasaguasen%2Bmatriz%2Bx%2B3%2Bcms.JPG"/>
          <p:cNvPicPr>
            <a:picLocks noChangeAspect="1" noChangeArrowheads="1"/>
          </p:cNvPicPr>
          <p:nvPr/>
        </p:nvPicPr>
        <p:blipFill>
          <a:blip r:embed="rId2"/>
          <a:srcRect/>
          <a:stretch>
            <a:fillRect/>
          </a:stretch>
        </p:blipFill>
        <p:spPr bwMode="auto">
          <a:xfrm>
            <a:off x="0" y="0"/>
            <a:ext cx="9144000" cy="696748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s://4.bp.blogspot.com/-pWXLgi-iuLk/WIIoByo9h0I/AAAAAAAABTA/4MHTeaDoyIgpP1nLxCnwoHBN-A1W9nJNQCEw/s1600/Pirita%2BAmbasaguas%2Ben%2Bmatriz%2BFil%25C3%25B3n%2BElena%2B.JPG"/>
          <p:cNvPicPr>
            <a:picLocks noChangeAspect="1" noChangeArrowheads="1"/>
          </p:cNvPicPr>
          <p:nvPr/>
        </p:nvPicPr>
        <p:blipFill>
          <a:blip r:embed="rId2"/>
          <a:srcRect/>
          <a:stretch>
            <a:fillRect/>
          </a:stretch>
        </p:blipFill>
        <p:spPr bwMode="auto">
          <a:xfrm>
            <a:off x="0" y="0"/>
            <a:ext cx="9144000" cy="769633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lh6.ggpht.com/_oeiBdtiVZtA/SjOTo5gbZUI/AAAAAAAAnrc/0bSdjA9PgrU/s800/11736-404.jpg"/>
          <p:cNvPicPr>
            <a:picLocks noChangeAspect="1" noChangeArrowheads="1"/>
          </p:cNvPicPr>
          <p:nvPr/>
        </p:nvPicPr>
        <p:blipFill>
          <a:blip r:embed="rId2"/>
          <a:srcRect/>
          <a:stretch>
            <a:fillRect/>
          </a:stretch>
        </p:blipFill>
        <p:spPr bwMode="auto">
          <a:xfrm>
            <a:off x="285720" y="357166"/>
            <a:ext cx="4071935" cy="6238931"/>
          </a:xfrm>
          <a:prstGeom prst="rect">
            <a:avLst/>
          </a:prstGeom>
          <a:noFill/>
        </p:spPr>
      </p:pic>
      <p:pic>
        <p:nvPicPr>
          <p:cNvPr id="3" name="Picture 2" descr="Imagen relacionada"/>
          <p:cNvPicPr>
            <a:picLocks noChangeAspect="1" noChangeArrowheads="1"/>
          </p:cNvPicPr>
          <p:nvPr/>
        </p:nvPicPr>
        <p:blipFill>
          <a:blip r:embed="rId3"/>
          <a:srcRect/>
          <a:stretch>
            <a:fillRect/>
          </a:stretch>
        </p:blipFill>
        <p:spPr bwMode="auto">
          <a:xfrm>
            <a:off x="4643438" y="428604"/>
            <a:ext cx="4214842" cy="614366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14678" y="1785926"/>
            <a:ext cx="5429272" cy="4801314"/>
          </a:xfrm>
          <a:prstGeom prst="rect">
            <a:avLst/>
          </a:prstGeom>
        </p:spPr>
        <p:txBody>
          <a:bodyPr wrap="square">
            <a:spAutoFit/>
          </a:bodyPr>
          <a:lstStyle/>
          <a:p>
            <a:r>
              <a:rPr lang="es-ES" dirty="0" smtClean="0">
                <a:latin typeface="Agency FB" pitchFamily="34" charset="0"/>
              </a:rPr>
              <a:t>La génesis de estas mineralizaciones está relacionada con el metamorfismo hidrotermal que afectó a los materiales de este sector. La formación de los cristales de pirita se explica por la reacción del hierro procedente de los sedimentos </a:t>
            </a:r>
            <a:r>
              <a:rPr lang="es-ES" dirty="0" err="1" smtClean="0">
                <a:latin typeface="Agency FB" pitchFamily="34" charset="0"/>
              </a:rPr>
              <a:t>lutíticos</a:t>
            </a:r>
            <a:r>
              <a:rPr lang="es-ES" dirty="0" smtClean="0">
                <a:latin typeface="Agency FB" pitchFamily="34" charset="0"/>
              </a:rPr>
              <a:t>, ricos en óxidos de hierro y clorita, con el azufre procedente de la rotura térmica de pirita sedimentaria o bien de la reducción termoquímica de los sulfatos sedimentarios. Las piritas aparecen en niveles </a:t>
            </a:r>
            <a:r>
              <a:rPr lang="es-ES" dirty="0" err="1" smtClean="0">
                <a:latin typeface="Agency FB" pitchFamily="34" charset="0"/>
              </a:rPr>
              <a:t>lutíticos</a:t>
            </a:r>
            <a:r>
              <a:rPr lang="es-ES" dirty="0" smtClean="0">
                <a:latin typeface="Agency FB" pitchFamily="34" charset="0"/>
              </a:rPr>
              <a:t> siempre en contacto con capas de arenisca, las cuales actuaron durante el metamorfismo como acuíferos transportando fluidos calientes ricos en azufre. Las variaciones morfológicas de los cristales de pirita se relacionan con la disponibilidad de azufre de estos sedimentos.</a:t>
            </a:r>
          </a:p>
          <a:p>
            <a:r>
              <a:rPr lang="es-ES" dirty="0" smtClean="0">
                <a:latin typeface="Agency FB" pitchFamily="34" charset="0"/>
              </a:rPr>
              <a:t>En </a:t>
            </a:r>
            <a:r>
              <a:rPr lang="es-ES" dirty="0" err="1" smtClean="0">
                <a:latin typeface="Agency FB" pitchFamily="34" charset="0"/>
              </a:rPr>
              <a:t>Ambasaguas</a:t>
            </a:r>
            <a:r>
              <a:rPr lang="es-ES" dirty="0" smtClean="0">
                <a:latin typeface="Agency FB" pitchFamily="34" charset="0"/>
              </a:rPr>
              <a:t> y alrededores ya existían algunas galerías y catas en las que se habían extraído piritas de gran calidad y brillo. En la imagen adjunta se pueden ver algunas de las formas en las que se presenta en los yacimientos. Destacar los </a:t>
            </a:r>
            <a:r>
              <a:rPr lang="es-ES" dirty="0" err="1" smtClean="0">
                <a:latin typeface="Agency FB" pitchFamily="34" charset="0"/>
              </a:rPr>
              <a:t>piritoedros</a:t>
            </a:r>
            <a:r>
              <a:rPr lang="es-ES" dirty="0" smtClean="0">
                <a:latin typeface="Agency FB" pitchFamily="34" charset="0"/>
              </a:rPr>
              <a:t> y las mezclas cubo-</a:t>
            </a:r>
            <a:r>
              <a:rPr lang="es-ES" dirty="0" err="1" smtClean="0">
                <a:latin typeface="Agency FB" pitchFamily="34" charset="0"/>
              </a:rPr>
              <a:t>piritoedro</a:t>
            </a:r>
            <a:r>
              <a:rPr lang="es-ES" dirty="0" smtClean="0">
                <a:latin typeface="Agency FB" pitchFamily="34" charset="0"/>
              </a:rPr>
              <a:t> (</a:t>
            </a:r>
            <a:r>
              <a:rPr lang="es-ES" dirty="0" err="1" smtClean="0">
                <a:latin typeface="Agency FB" pitchFamily="34" charset="0"/>
              </a:rPr>
              <a:t>pentagonododecaedro</a:t>
            </a:r>
            <a:r>
              <a:rPr lang="es-ES" dirty="0" smtClean="0">
                <a:latin typeface="Agency FB" pitchFamily="34" charset="0"/>
              </a:rPr>
              <a:t>), cubo-octaedros, </a:t>
            </a:r>
            <a:r>
              <a:rPr lang="es-ES" dirty="0" err="1" smtClean="0">
                <a:latin typeface="Agency FB" pitchFamily="34" charset="0"/>
              </a:rPr>
              <a:t>piritoedros</a:t>
            </a:r>
            <a:r>
              <a:rPr lang="es-ES" dirty="0" smtClean="0">
                <a:latin typeface="Agency FB" pitchFamily="34" charset="0"/>
              </a:rPr>
              <a:t> modificados...algunos biselados, con o sin estriaciones en las caras.</a:t>
            </a:r>
            <a:endParaRPr lang="es-ES" dirty="0">
              <a:latin typeface="Agency FB" pitchFamily="34" charset="0"/>
            </a:endParaRPr>
          </a:p>
        </p:txBody>
      </p:sp>
      <p:sp>
        <p:nvSpPr>
          <p:cNvPr id="3" name="2 Rectángulo"/>
          <p:cNvSpPr/>
          <p:nvPr/>
        </p:nvSpPr>
        <p:spPr>
          <a:xfrm>
            <a:off x="3357554" y="1285860"/>
            <a:ext cx="3904980" cy="369332"/>
          </a:xfrm>
          <a:prstGeom prst="rect">
            <a:avLst/>
          </a:prstGeom>
        </p:spPr>
        <p:txBody>
          <a:bodyPr wrap="none">
            <a:spAutoFit/>
          </a:bodyPr>
          <a:lstStyle/>
          <a:p>
            <a:r>
              <a:rPr lang="es-ES" b="1" dirty="0" smtClean="0"/>
              <a:t>El porqué de las piritas de </a:t>
            </a:r>
            <a:r>
              <a:rPr lang="es-ES" b="1" dirty="0" err="1" smtClean="0"/>
              <a:t>Ambasaguas</a:t>
            </a:r>
            <a:endParaRPr lang="es-ES" dirty="0"/>
          </a:p>
        </p:txBody>
      </p:sp>
      <p:pic>
        <p:nvPicPr>
          <p:cNvPr id="4" name="Picture 2" descr="E:\formas montar\2cxx0f8.gif"/>
          <p:cNvPicPr>
            <a:picLocks noChangeAspect="1" noChangeArrowheads="1" noCrop="1"/>
          </p:cNvPicPr>
          <p:nvPr/>
        </p:nvPicPr>
        <p:blipFill>
          <a:blip r:embed="rId2" cstate="print"/>
          <a:srcRect/>
          <a:stretch>
            <a:fillRect/>
          </a:stretch>
        </p:blipFill>
        <p:spPr bwMode="auto">
          <a:xfrm>
            <a:off x="428596" y="5643578"/>
            <a:ext cx="1060723" cy="866762"/>
          </a:xfrm>
          <a:prstGeom prst="rect">
            <a:avLst/>
          </a:prstGeom>
          <a:noFill/>
        </p:spPr>
      </p:pic>
      <p:pic>
        <p:nvPicPr>
          <p:cNvPr id="5" name="Picture 2" descr="Resultado de imagen de piritas ambasaguas"/>
          <p:cNvPicPr>
            <a:picLocks noChangeAspect="1" noChangeArrowheads="1"/>
          </p:cNvPicPr>
          <p:nvPr/>
        </p:nvPicPr>
        <p:blipFill>
          <a:blip r:embed="rId3"/>
          <a:srcRect/>
          <a:stretch>
            <a:fillRect/>
          </a:stretch>
        </p:blipFill>
        <p:spPr bwMode="auto">
          <a:xfrm>
            <a:off x="0" y="285728"/>
            <a:ext cx="2428860" cy="2316708"/>
          </a:xfrm>
          <a:prstGeom prst="ellipse">
            <a:avLst/>
          </a:prstGeom>
          <a:noFill/>
          <a:effectLst>
            <a:softEdge rad="317500"/>
          </a:effectLst>
        </p:spPr>
      </p:pic>
    </p:spTree>
  </p:cSld>
  <p:clrMapOvr>
    <a:masterClrMapping/>
  </p:clrMapOvr>
  <p:transition spd="slow" advTm="6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a:srcRect/>
          <a:stretch>
            <a:fillRect/>
          </a:stretch>
        </p:blipFill>
        <p:spPr bwMode="auto">
          <a:xfrm>
            <a:off x="0" y="0"/>
            <a:ext cx="915204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s://4.bp.blogspot.com/-1-swOEqb81I/WIIoBzHHszI/AAAAAAAABTI/nrODTUza5TYDmZzc7KfAju8miyxtkAV4ACEw/s1600/Pirita%2BAmbasaguas%2Ben%2Bmatriz%2Bpieza%2B11%2Bcm.JPG"/>
          <p:cNvPicPr>
            <a:picLocks noChangeAspect="1" noChangeArrowheads="1"/>
          </p:cNvPicPr>
          <p:nvPr/>
        </p:nvPicPr>
        <p:blipFill>
          <a:blip r:embed="rId2"/>
          <a:srcRect/>
          <a:stretch>
            <a:fillRect/>
          </a:stretch>
        </p:blipFill>
        <p:spPr bwMode="auto">
          <a:xfrm>
            <a:off x="0" y="-797720"/>
            <a:ext cx="9144000" cy="765572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2.bp.blogspot.com/-OQSPaW7TorY/WIIoBif0iZI/AAAAAAAABS8/5L0zj_zJ65g7rwMkiXGvQgQg3VpzLHrVgCEw/s1600/Cristales%2Bde%2Bpirita%2Bde%2Bla%2Bmina%2Bde%2BAmbasaguas.jpg"/>
          <p:cNvPicPr>
            <a:picLocks noChangeAspect="1" noChangeArrowheads="1"/>
          </p:cNvPicPr>
          <p:nvPr/>
        </p:nvPicPr>
        <p:blipFill>
          <a:blip r:embed="rId2"/>
          <a:srcRect/>
          <a:stretch>
            <a:fillRect/>
          </a:stretch>
        </p:blipFill>
        <p:spPr bwMode="auto">
          <a:xfrm>
            <a:off x="0" y="-714404"/>
            <a:ext cx="9435712" cy="757240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2.bp.blogspot.com/-udEfh5teFAA/WIIoCtV3iCI/AAAAAAAABTc/6LUjnxR64bwsbkhVL0pLVnVfgpG71oxoQCLcB/s1600/Piritoedro%252C%2Bmina%2Bde%2BAmbasaguas.jpg"/>
          <p:cNvPicPr>
            <a:picLocks noChangeAspect="1" noChangeArrowheads="1"/>
          </p:cNvPicPr>
          <p:nvPr/>
        </p:nvPicPr>
        <p:blipFill>
          <a:blip r:embed="rId2"/>
          <a:srcRect/>
          <a:stretch>
            <a:fillRect/>
          </a:stretch>
        </p:blipFill>
        <p:spPr bwMode="auto">
          <a:xfrm>
            <a:off x="-74863" y="-1000156"/>
            <a:ext cx="9218863" cy="785815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n relacionada"/>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lh6.ggpht.com/_oeiBdtiVZtA/TGF6OqfiZxI/AAAAAAAArYA/W4Sxzo0Z6uo/s800/13393-404.jpg"/>
          <p:cNvPicPr>
            <a:picLocks noChangeAspect="1" noChangeArrowheads="1"/>
          </p:cNvPicPr>
          <p:nvPr/>
        </p:nvPicPr>
        <p:blipFill>
          <a:blip r:embed="rId2"/>
          <a:srcRect/>
          <a:stretch>
            <a:fillRect/>
          </a:stretch>
        </p:blipFill>
        <p:spPr bwMode="auto">
          <a:xfrm>
            <a:off x="-1" y="0"/>
            <a:ext cx="929960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n relacionada"/>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19" name="18 Rectángulo"/>
          <p:cNvSpPr/>
          <p:nvPr/>
        </p:nvSpPr>
        <p:spPr>
          <a:xfrm>
            <a:off x="1980357"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09 de octubre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21:40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IRITAS EN AMBAS-AGU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PIRITAS EN AMBAS-AGUAS</Template>
  <TotalTime>2</TotalTime>
  <Words>142</Words>
  <Application>Microsoft Office PowerPoint</Application>
  <PresentationFormat>Presentación en pantalla (4:3)</PresentationFormat>
  <Paragraphs>22</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PIRITAS EN AMBAS-AGUAS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2017-10-09T19:40:15Z</dcterms:created>
  <dcterms:modified xsi:type="dcterms:W3CDTF">2017-10-09T19:42:40Z</dcterms:modified>
</cp:coreProperties>
</file>