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393" r:id="rId3"/>
    <p:sldId id="256" r:id="rId4"/>
    <p:sldId id="326" r:id="rId5"/>
    <p:sldId id="327" r:id="rId6"/>
    <p:sldId id="330" r:id="rId7"/>
    <p:sldId id="331" r:id="rId8"/>
    <p:sldId id="333" r:id="rId9"/>
    <p:sldId id="335" r:id="rId10"/>
    <p:sldId id="362" r:id="rId11"/>
    <p:sldId id="338" r:id="rId12"/>
    <p:sldId id="337" r:id="rId13"/>
    <p:sldId id="341" r:id="rId14"/>
    <p:sldId id="346" r:id="rId15"/>
    <p:sldId id="395" r:id="rId16"/>
    <p:sldId id="344" r:id="rId17"/>
    <p:sldId id="339" r:id="rId18"/>
    <p:sldId id="343" r:id="rId19"/>
    <p:sldId id="360" r:id="rId20"/>
    <p:sldId id="342" r:id="rId21"/>
    <p:sldId id="351" r:id="rId22"/>
    <p:sldId id="380" r:id="rId23"/>
    <p:sldId id="336" r:id="rId24"/>
    <p:sldId id="347" r:id="rId25"/>
    <p:sldId id="363" r:id="rId26"/>
    <p:sldId id="356" r:id="rId27"/>
    <p:sldId id="364" r:id="rId28"/>
    <p:sldId id="348" r:id="rId29"/>
    <p:sldId id="349" r:id="rId30"/>
    <p:sldId id="352" r:id="rId31"/>
    <p:sldId id="350" r:id="rId32"/>
    <p:sldId id="355" r:id="rId33"/>
    <p:sldId id="354" r:id="rId34"/>
    <p:sldId id="340" r:id="rId35"/>
    <p:sldId id="353" r:id="rId36"/>
    <p:sldId id="374" r:id="rId37"/>
    <p:sldId id="365" r:id="rId38"/>
    <p:sldId id="366" r:id="rId39"/>
    <p:sldId id="397" r:id="rId40"/>
    <p:sldId id="387" r:id="rId41"/>
    <p:sldId id="359" r:id="rId42"/>
    <p:sldId id="398" r:id="rId43"/>
    <p:sldId id="371" r:id="rId44"/>
    <p:sldId id="375" r:id="rId45"/>
    <p:sldId id="399" r:id="rId46"/>
    <p:sldId id="400" r:id="rId47"/>
    <p:sldId id="370" r:id="rId48"/>
    <p:sldId id="376" r:id="rId49"/>
    <p:sldId id="372" r:id="rId50"/>
    <p:sldId id="358" r:id="rId51"/>
    <p:sldId id="396" r:id="rId52"/>
    <p:sldId id="369" r:id="rId53"/>
    <p:sldId id="379" r:id="rId54"/>
    <p:sldId id="377" r:id="rId55"/>
    <p:sldId id="378" r:id="rId56"/>
    <p:sldId id="357" r:id="rId57"/>
    <p:sldId id="381" r:id="rId58"/>
    <p:sldId id="367" r:id="rId59"/>
    <p:sldId id="385" r:id="rId60"/>
    <p:sldId id="386" r:id="rId61"/>
    <p:sldId id="392" r:id="rId62"/>
    <p:sldId id="389" r:id="rId63"/>
    <p:sldId id="390" r:id="rId64"/>
    <p:sldId id="394" r:id="rId65"/>
    <p:sldId id="401" r:id="rId66"/>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ovEP0xN1i8xjV2I7LR1UfA==" hashData="l8a2YMfG4ZxgPjxGid/+LFnrmi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36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64" autoAdjust="0"/>
    <p:restoredTop sz="94660"/>
  </p:normalViewPr>
  <p:slideViewPr>
    <p:cSldViewPr>
      <p:cViewPr>
        <p:scale>
          <a:sx n="60" d="100"/>
          <a:sy n="60" d="100"/>
        </p:scale>
        <p:origin x="-94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86F27D6E-A9B6-4F4A-B6B6-7C8472D8B786}" type="datetimeFigureOut">
              <a:rPr lang="es-ES"/>
              <a:pPr>
                <a:defRPr/>
              </a:pPr>
              <a:t>29/01/2023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C4B74B9D-B967-4864-9225-9C4AE814755A}" type="slidenum">
              <a:rPr lang="es-ES"/>
              <a:pPr>
                <a:defRPr/>
              </a:pPr>
              <a:t>‹Nº›</a:t>
            </a:fld>
            <a:endParaRPr lang="es-ES"/>
          </a:p>
        </p:txBody>
      </p:sp>
    </p:spTree>
    <p:extLst>
      <p:ext uri="{BB962C8B-B14F-4D97-AF65-F5344CB8AC3E}">
        <p14:creationId xmlns:p14="http://schemas.microsoft.com/office/powerpoint/2010/main" val="42586026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altLang="es-ES" smtClean="0"/>
          </a:p>
        </p:txBody>
      </p:sp>
      <p:sp>
        <p:nvSpPr>
          <p:cNvPr id="6963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F6349D5-9B61-46B3-9D6F-496AD8C396A6}" type="slidenum">
              <a:rPr lang="es-ES" altLang="es-ES" smtClean="0">
                <a:latin typeface="Calibri" pitchFamily="34" charset="0"/>
              </a:rPr>
              <a:pPr eaLnBrk="1" hangingPunct="1"/>
              <a:t>3</a:t>
            </a:fld>
            <a:endParaRPr lang="es-ES" altLang="es-E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9CD8CFA-3DC6-4961-8F9D-C395CB9EF97E}" type="datetimeFigureOut">
              <a:rPr lang="es-ES"/>
              <a:pPr>
                <a:defRPr/>
              </a:pPr>
              <a:t>29/01/2023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E71D689-466B-4D74-8426-D45A107E9544}" type="slidenum">
              <a:rPr lang="es-ES"/>
              <a:pPr>
                <a:defRPr/>
              </a:pPr>
              <a:t>‹Nº›</a:t>
            </a:fld>
            <a:endParaRPr lang="es-ES"/>
          </a:p>
        </p:txBody>
      </p:sp>
    </p:spTree>
    <p:extLst>
      <p:ext uri="{BB962C8B-B14F-4D97-AF65-F5344CB8AC3E}">
        <p14:creationId xmlns:p14="http://schemas.microsoft.com/office/powerpoint/2010/main" val="117317568"/>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B5342FD-3883-494B-BD26-C850E04DF681}" type="datetimeFigureOut">
              <a:rPr lang="es-ES"/>
              <a:pPr>
                <a:defRPr/>
              </a:pPr>
              <a:t>29/01/2023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17F71C3-6EAF-4C4C-970E-8C2D1F6A50E5}" type="slidenum">
              <a:rPr lang="es-ES"/>
              <a:pPr>
                <a:defRPr/>
              </a:pPr>
              <a:t>‹Nº›</a:t>
            </a:fld>
            <a:endParaRPr lang="es-ES"/>
          </a:p>
        </p:txBody>
      </p:sp>
    </p:spTree>
    <p:extLst>
      <p:ext uri="{BB962C8B-B14F-4D97-AF65-F5344CB8AC3E}">
        <p14:creationId xmlns:p14="http://schemas.microsoft.com/office/powerpoint/2010/main" val="2844942103"/>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EE0850A-1710-48A5-90C3-2C7CC1DB168C}" type="datetimeFigureOut">
              <a:rPr lang="es-ES"/>
              <a:pPr>
                <a:defRPr/>
              </a:pPr>
              <a:t>29/01/2023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3D00725-014D-496C-A584-2BB06F5DBFB4}" type="slidenum">
              <a:rPr lang="es-ES"/>
              <a:pPr>
                <a:defRPr/>
              </a:pPr>
              <a:t>‹Nº›</a:t>
            </a:fld>
            <a:endParaRPr lang="es-ES"/>
          </a:p>
        </p:txBody>
      </p:sp>
    </p:spTree>
    <p:extLst>
      <p:ext uri="{BB962C8B-B14F-4D97-AF65-F5344CB8AC3E}">
        <p14:creationId xmlns:p14="http://schemas.microsoft.com/office/powerpoint/2010/main" val="1603985264"/>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5F675BC-17ED-468D-9669-545B1946D0FC}" type="datetimeFigureOut">
              <a:rPr lang="es-ES"/>
              <a:pPr>
                <a:defRPr/>
              </a:pPr>
              <a:t>29/01/2023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7681415-BCF1-49EC-9F96-D856AB08F108}" type="slidenum">
              <a:rPr lang="es-ES"/>
              <a:pPr>
                <a:defRPr/>
              </a:pPr>
              <a:t>‹Nº›</a:t>
            </a:fld>
            <a:endParaRPr lang="es-ES"/>
          </a:p>
        </p:txBody>
      </p:sp>
    </p:spTree>
    <p:extLst>
      <p:ext uri="{BB962C8B-B14F-4D97-AF65-F5344CB8AC3E}">
        <p14:creationId xmlns:p14="http://schemas.microsoft.com/office/powerpoint/2010/main" val="2942420668"/>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60C08C1-09C6-4D99-880F-4B7F7A6D7AC1}" type="datetimeFigureOut">
              <a:rPr lang="es-ES"/>
              <a:pPr>
                <a:defRPr/>
              </a:pPr>
              <a:t>29/01/2023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241D04E-BF90-43F8-BA92-E10F0E16D69B}" type="slidenum">
              <a:rPr lang="es-ES"/>
              <a:pPr>
                <a:defRPr/>
              </a:pPr>
              <a:t>‹Nº›</a:t>
            </a:fld>
            <a:endParaRPr lang="es-ES"/>
          </a:p>
        </p:txBody>
      </p:sp>
    </p:spTree>
    <p:extLst>
      <p:ext uri="{BB962C8B-B14F-4D97-AF65-F5344CB8AC3E}">
        <p14:creationId xmlns:p14="http://schemas.microsoft.com/office/powerpoint/2010/main" val="2391781949"/>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731969DF-BBFE-4090-98A4-B00D8EC036DC}" type="datetimeFigureOut">
              <a:rPr lang="es-ES"/>
              <a:pPr>
                <a:defRPr/>
              </a:pPr>
              <a:t>29/01/2023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AA76C8B-71CF-4DB8-9BB3-BAC352206109}" type="slidenum">
              <a:rPr lang="es-ES"/>
              <a:pPr>
                <a:defRPr/>
              </a:pPr>
              <a:t>‹Nº›</a:t>
            </a:fld>
            <a:endParaRPr lang="es-ES"/>
          </a:p>
        </p:txBody>
      </p:sp>
    </p:spTree>
    <p:extLst>
      <p:ext uri="{BB962C8B-B14F-4D97-AF65-F5344CB8AC3E}">
        <p14:creationId xmlns:p14="http://schemas.microsoft.com/office/powerpoint/2010/main" val="3198956127"/>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C1FA83D-659F-4E31-86F8-793CDC3FEC55}" type="datetimeFigureOut">
              <a:rPr lang="es-ES"/>
              <a:pPr>
                <a:defRPr/>
              </a:pPr>
              <a:t>29/01/2023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894EA61-5960-4C0A-9055-B69D89BD751F}" type="slidenum">
              <a:rPr lang="es-ES"/>
              <a:pPr>
                <a:defRPr/>
              </a:pPr>
              <a:t>‹Nº›</a:t>
            </a:fld>
            <a:endParaRPr lang="es-ES"/>
          </a:p>
        </p:txBody>
      </p:sp>
    </p:spTree>
    <p:extLst>
      <p:ext uri="{BB962C8B-B14F-4D97-AF65-F5344CB8AC3E}">
        <p14:creationId xmlns:p14="http://schemas.microsoft.com/office/powerpoint/2010/main" val="2455500952"/>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ACD770F-0426-43AA-AE22-9B4DBF72AF71}" type="datetimeFigureOut">
              <a:rPr lang="es-ES"/>
              <a:pPr>
                <a:defRPr/>
              </a:pPr>
              <a:t>29/01/2023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F1A5ED5-237B-4BD2-8D35-F4D4101AA50D}" type="slidenum">
              <a:rPr lang="es-ES"/>
              <a:pPr>
                <a:defRPr/>
              </a:pPr>
              <a:t>‹Nº›</a:t>
            </a:fld>
            <a:endParaRPr lang="es-ES"/>
          </a:p>
        </p:txBody>
      </p:sp>
    </p:spTree>
    <p:extLst>
      <p:ext uri="{BB962C8B-B14F-4D97-AF65-F5344CB8AC3E}">
        <p14:creationId xmlns:p14="http://schemas.microsoft.com/office/powerpoint/2010/main" val="126187209"/>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67E8F98-A466-4F40-BE9E-81370EA06FE3}" type="datetimeFigureOut">
              <a:rPr lang="es-ES"/>
              <a:pPr>
                <a:defRPr/>
              </a:pPr>
              <a:t>29/01/2023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1F21EB6-82F5-4FD7-9001-32902E1D9A08}" type="slidenum">
              <a:rPr lang="es-ES"/>
              <a:pPr>
                <a:defRPr/>
              </a:pPr>
              <a:t>‹Nº›</a:t>
            </a:fld>
            <a:endParaRPr lang="es-ES"/>
          </a:p>
        </p:txBody>
      </p:sp>
    </p:spTree>
    <p:extLst>
      <p:ext uri="{BB962C8B-B14F-4D97-AF65-F5344CB8AC3E}">
        <p14:creationId xmlns:p14="http://schemas.microsoft.com/office/powerpoint/2010/main" val="1973172716"/>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74BF80F-ECC1-43FC-9462-3985AD9C601B}" type="datetimeFigureOut">
              <a:rPr lang="es-ES"/>
              <a:pPr>
                <a:defRPr/>
              </a:pPr>
              <a:t>29/01/2023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52365F-1E67-4C77-9FBB-3D7451157B7D}" type="slidenum">
              <a:rPr lang="es-ES"/>
              <a:pPr>
                <a:defRPr/>
              </a:pPr>
              <a:t>‹Nº›</a:t>
            </a:fld>
            <a:endParaRPr lang="es-ES"/>
          </a:p>
        </p:txBody>
      </p:sp>
    </p:spTree>
    <p:extLst>
      <p:ext uri="{BB962C8B-B14F-4D97-AF65-F5344CB8AC3E}">
        <p14:creationId xmlns:p14="http://schemas.microsoft.com/office/powerpoint/2010/main" val="3678434429"/>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54109BA-2D1C-43D0-A419-C1A50196D585}" type="datetimeFigureOut">
              <a:rPr lang="es-ES"/>
              <a:pPr>
                <a:defRPr/>
              </a:pPr>
              <a:t>29/01/2023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4FD93D0-41D1-4DC2-8C30-5EB03871EBB4}" type="slidenum">
              <a:rPr lang="es-ES"/>
              <a:pPr>
                <a:defRPr/>
              </a:pPr>
              <a:t>‹Nº›</a:t>
            </a:fld>
            <a:endParaRPr lang="es-ES"/>
          </a:p>
        </p:txBody>
      </p:sp>
    </p:spTree>
    <p:extLst>
      <p:ext uri="{BB962C8B-B14F-4D97-AF65-F5344CB8AC3E}">
        <p14:creationId xmlns:p14="http://schemas.microsoft.com/office/powerpoint/2010/main" val="4153908443"/>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3811307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88EF50D6-610A-4BF9-8B37-76CC43F42D08}" type="datetimeFigureOut">
              <a:rPr lang="es-ES"/>
              <a:pPr>
                <a:defRPr/>
              </a:pPr>
              <a:t>29/01/2023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8C620633-0AF5-4E5D-ADE7-F61C0A04FB45}"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WordArt 3"/>
          <p:cNvSpPr>
            <a:spLocks noChangeArrowheads="1" noChangeShapeType="1" noTextEdit="1"/>
          </p:cNvSpPr>
          <p:nvPr/>
        </p:nvSpPr>
        <p:spPr bwMode="auto">
          <a:xfrm>
            <a:off x="642910" y="214294"/>
            <a:ext cx="7704137" cy="930286"/>
          </a:xfrm>
          <a:prstGeom prst="rect">
            <a:avLst/>
          </a:prstGeom>
        </p:spPr>
        <p:txBody>
          <a:bodyPr wrap="none" fromWordArt="1">
            <a:prstTxWarp prst="textTriangle">
              <a:avLst>
                <a:gd name="adj" fmla="val 46213"/>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200" kern="10" dirty="0">
                <a:ln w="9525">
                  <a:round/>
                  <a:headEnd/>
                  <a:tailEnd/>
                </a:ln>
                <a:gradFill rotWithShape="1">
                  <a:gsLst>
                    <a:gs pos="0">
                      <a:srgbClr val="FFFFCC"/>
                    </a:gs>
                    <a:gs pos="100000">
                      <a:srgbClr val="FF9999"/>
                    </a:gs>
                  </a:gsLst>
                  <a:lin ang="5400000" scaled="1"/>
                </a:gradFill>
                <a:latin typeface="Times New Roman"/>
                <a:cs typeface="Times New Roman"/>
              </a:rPr>
              <a:t>  PIRÁMIDES DE EGIPTO – LA HISTORIA  </a:t>
            </a:r>
          </a:p>
        </p:txBody>
      </p:sp>
      <p:sp>
        <p:nvSpPr>
          <p:cNvPr id="59399" name="WordArt 7"/>
          <p:cNvSpPr>
            <a:spLocks noChangeArrowheads="1" noChangeShapeType="1" noTextEdit="1"/>
          </p:cNvSpPr>
          <p:nvPr/>
        </p:nvSpPr>
        <p:spPr bwMode="auto">
          <a:xfrm>
            <a:off x="2071670" y="3643318"/>
            <a:ext cx="5113338" cy="646108"/>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VICENTE GARCÍA </a:t>
            </a:r>
          </a:p>
        </p:txBody>
      </p:sp>
      <p:sp>
        <p:nvSpPr>
          <p:cNvPr id="59401" name="WordArt 9"/>
          <p:cNvSpPr>
            <a:spLocks noChangeArrowheads="1" noChangeShapeType="1" noTextEdit="1"/>
          </p:cNvSpPr>
          <p:nvPr/>
        </p:nvSpPr>
        <p:spPr bwMode="auto">
          <a:xfrm>
            <a:off x="2428860" y="4572013"/>
            <a:ext cx="4000528" cy="687376"/>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2800" kern="10" dirty="0">
                <a:ln w="9525">
                  <a:noFill/>
                  <a:round/>
                  <a:headEnd/>
                  <a:tailEnd/>
                </a:ln>
                <a:solidFill>
                  <a:srgbClr val="FFFFFF"/>
                </a:solidFill>
                <a:effectLst>
                  <a:prstShdw prst="shdw17" dist="17961" dir="13500000">
                    <a:srgbClr val="999999"/>
                  </a:prstShdw>
                </a:effectLst>
                <a:latin typeface="Arial Black"/>
              </a:rPr>
              <a:t> Automático </a:t>
            </a:r>
          </a:p>
        </p:txBody>
      </p:sp>
      <p:sp>
        <p:nvSpPr>
          <p:cNvPr id="2061" name="WordArt 13"/>
          <p:cNvSpPr>
            <a:spLocks noChangeArrowheads="1" noChangeShapeType="1" noTextEdit="1"/>
          </p:cNvSpPr>
          <p:nvPr/>
        </p:nvSpPr>
        <p:spPr bwMode="auto">
          <a:xfrm>
            <a:off x="900113" y="2736850"/>
            <a:ext cx="7488237" cy="590550"/>
          </a:xfrm>
          <a:prstGeom prst="rect">
            <a:avLst/>
          </a:prstGeom>
        </p:spPr>
        <p:txBody>
          <a:bodyPr wrap="none" fromWordArt="1">
            <a:prstTxWarp prst="textFadeUp">
              <a:avLst>
                <a:gd name="adj" fmla="val 4324"/>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8" name="WordArt 4"/>
          <p:cNvSpPr>
            <a:spLocks noChangeArrowheads="1" noChangeShapeType="1" noTextEdit="1"/>
          </p:cNvSpPr>
          <p:nvPr/>
        </p:nvSpPr>
        <p:spPr bwMode="auto">
          <a:xfrm>
            <a:off x="971600" y="1563638"/>
            <a:ext cx="7345363" cy="936674"/>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La Red </a:t>
            </a:r>
          </a:p>
        </p:txBody>
      </p:sp>
    </p:spTree>
  </p:cSld>
  <p:clrMapOvr>
    <a:masterClrMapping/>
  </p:clrMapOvr>
  <mc:AlternateContent xmlns:mc="http://schemas.openxmlformats.org/markup-compatibility/2006">
    <mc:Choice xmlns:p14="http://schemas.microsoft.com/office/powerpoint/2010/main" Requires="p14">
      <p:transition spd="slow" p14:dur="200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59395"/>
                                        </p:tgtEl>
                                        <p:attrNameLst>
                                          <p:attrName>style.visibility</p:attrName>
                                        </p:attrNameLst>
                                      </p:cBhvr>
                                      <p:to>
                                        <p:strVal val="visible"/>
                                      </p:to>
                                    </p:set>
                                    <p:anim calcmode="lin" valueType="num">
                                      <p:cBhvr>
                                        <p:cTn id="7" dur="2000" fill="hold"/>
                                        <p:tgtEl>
                                          <p:spTgt spid="59395"/>
                                        </p:tgtEl>
                                        <p:attrNameLst>
                                          <p:attrName>ppt_w</p:attrName>
                                        </p:attrNameLst>
                                      </p:cBhvr>
                                      <p:tavLst>
                                        <p:tav tm="0">
                                          <p:val>
                                            <p:strVal val="4*#ppt_w"/>
                                          </p:val>
                                        </p:tav>
                                        <p:tav tm="100000">
                                          <p:val>
                                            <p:strVal val="#ppt_w"/>
                                          </p:val>
                                        </p:tav>
                                      </p:tavLst>
                                    </p:anim>
                                    <p:anim calcmode="lin" valueType="num">
                                      <p:cBhvr>
                                        <p:cTn id="8" dur="2000" fill="hold"/>
                                        <p:tgtEl>
                                          <p:spTgt spid="59395"/>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
                                        </p:tgtEl>
                                        <p:attrNameLst>
                                          <p:attrName>style.visibility</p:attrName>
                                        </p:attrNameLst>
                                      </p:cBhvr>
                                      <p:to>
                                        <p:strVal val="visible"/>
                                      </p:to>
                                    </p:set>
                                    <p:anim calcmode="lin" valueType="num">
                                      <p:cBhvr>
                                        <p:cTn id="12" dur="2000" fill="hold"/>
                                        <p:tgtEl>
                                          <p:spTgt spid="8"/>
                                        </p:tgtEl>
                                        <p:attrNameLst>
                                          <p:attrName>ppt_w</p:attrName>
                                        </p:attrNameLst>
                                      </p:cBhvr>
                                      <p:tavLst>
                                        <p:tav tm="0">
                                          <p:val>
                                            <p:strVal val="#ppt_w*0.70"/>
                                          </p:val>
                                        </p:tav>
                                        <p:tav tm="100000">
                                          <p:val>
                                            <p:strVal val="#ppt_w"/>
                                          </p:val>
                                        </p:tav>
                                      </p:tavLst>
                                    </p:anim>
                                    <p:anim calcmode="lin" valueType="num">
                                      <p:cBhvr>
                                        <p:cTn id="13" dur="2000" fill="hold"/>
                                        <p:tgtEl>
                                          <p:spTgt spid="8"/>
                                        </p:tgtEl>
                                        <p:attrNameLst>
                                          <p:attrName>ppt_h</p:attrName>
                                        </p:attrNameLst>
                                      </p:cBhvr>
                                      <p:tavLst>
                                        <p:tav tm="0">
                                          <p:val>
                                            <p:strVal val="#ppt_h"/>
                                          </p:val>
                                        </p:tav>
                                        <p:tav tm="100000">
                                          <p:val>
                                            <p:strVal val="#ppt_h"/>
                                          </p:val>
                                        </p:tav>
                                      </p:tavLst>
                                    </p:anim>
                                    <p:animEffect transition="in" filter="fade">
                                      <p:cBhvr>
                                        <p:cTn id="14" dur="2000"/>
                                        <p:tgtEl>
                                          <p:spTgt spid="8"/>
                                        </p:tgtEl>
                                      </p:cBhvr>
                                    </p:animEffect>
                                  </p:childTnLst>
                                </p:cTn>
                              </p:par>
                            </p:childTnLst>
                          </p:cTn>
                        </p:par>
                        <p:par>
                          <p:cTn id="15" fill="hold" nodeType="afterGroup">
                            <p:stCondLst>
                              <p:cond delay="4500"/>
                            </p:stCondLst>
                            <p:childTnLst>
                              <p:par>
                                <p:cTn id="16" presetID="7" presetClass="entr" presetSubtype="4" fill="hold" nodeType="afterEffect">
                                  <p:stCondLst>
                                    <p:cond delay="500"/>
                                  </p:stCondLst>
                                  <p:childTnLst>
                                    <p:set>
                                      <p:cBhvr>
                                        <p:cTn id="17" dur="1" fill="hold">
                                          <p:stCondLst>
                                            <p:cond delay="0"/>
                                          </p:stCondLst>
                                        </p:cTn>
                                        <p:tgtEl>
                                          <p:spTgt spid="2061"/>
                                        </p:tgtEl>
                                        <p:attrNameLst>
                                          <p:attrName>style.visibility</p:attrName>
                                        </p:attrNameLst>
                                      </p:cBhvr>
                                      <p:to>
                                        <p:strVal val="visible"/>
                                      </p:to>
                                    </p:set>
                                    <p:anim calcmode="lin" valueType="num">
                                      <p:cBhvr additive="base">
                                        <p:cTn id="18" dur="2000" fill="hold"/>
                                        <p:tgtEl>
                                          <p:spTgt spid="2061"/>
                                        </p:tgtEl>
                                        <p:attrNameLst>
                                          <p:attrName>ppt_x</p:attrName>
                                        </p:attrNameLst>
                                      </p:cBhvr>
                                      <p:tavLst>
                                        <p:tav tm="0">
                                          <p:val>
                                            <p:strVal val="#ppt_x"/>
                                          </p:val>
                                        </p:tav>
                                        <p:tav tm="100000">
                                          <p:val>
                                            <p:strVal val="#ppt_x"/>
                                          </p:val>
                                        </p:tav>
                                      </p:tavLst>
                                    </p:anim>
                                    <p:anim calcmode="lin" valueType="num">
                                      <p:cBhvr additive="base">
                                        <p:cTn id="19" dur="2000" fill="hold"/>
                                        <p:tgtEl>
                                          <p:spTgt spid="2061"/>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7000"/>
                            </p:stCondLst>
                            <p:childTnLst>
                              <p:par>
                                <p:cTn id="21" presetID="34" presetClass="entr" presetSubtype="0" fill="hold" nodeType="afterEffect">
                                  <p:stCondLst>
                                    <p:cond delay="500"/>
                                  </p:stCondLst>
                                  <p:childTnLst>
                                    <p:set>
                                      <p:cBhvr>
                                        <p:cTn id="22" dur="1" fill="hold">
                                          <p:stCondLst>
                                            <p:cond delay="0"/>
                                          </p:stCondLst>
                                        </p:cTn>
                                        <p:tgtEl>
                                          <p:spTgt spid="59399"/>
                                        </p:tgtEl>
                                        <p:attrNameLst>
                                          <p:attrName>style.visibility</p:attrName>
                                        </p:attrNameLst>
                                      </p:cBhvr>
                                      <p:to>
                                        <p:strVal val="visible"/>
                                      </p:to>
                                    </p:set>
                                    <p:anim from="(-#ppt_w/2)" to="(#ppt_x)" calcmode="lin" valueType="num">
                                      <p:cBhvr>
                                        <p:cTn id="23" dur="1200" fill="hold">
                                          <p:stCondLst>
                                            <p:cond delay="0"/>
                                          </p:stCondLst>
                                        </p:cTn>
                                        <p:tgtEl>
                                          <p:spTgt spid="59399"/>
                                        </p:tgtEl>
                                        <p:attrNameLst>
                                          <p:attrName>ppt_x</p:attrName>
                                        </p:attrNameLst>
                                      </p:cBhvr>
                                    </p:anim>
                                    <p:anim from="0" to="-1.0" calcmode="lin" valueType="num">
                                      <p:cBhvr>
                                        <p:cTn id="24" dur="400" decel="50000" autoRev="1" fill="hold">
                                          <p:stCondLst>
                                            <p:cond delay="1200"/>
                                          </p:stCondLst>
                                        </p:cTn>
                                        <p:tgtEl>
                                          <p:spTgt spid="59399"/>
                                        </p:tgtEl>
                                        <p:attrNameLst>
                                          <p:attrName>xshear</p:attrName>
                                        </p:attrNameLst>
                                      </p:cBhvr>
                                    </p:anim>
                                    <p:animScale>
                                      <p:cBhvr>
                                        <p:cTn id="25" dur="400" decel="100000" autoRev="1" fill="hold">
                                          <p:stCondLst>
                                            <p:cond delay="1200"/>
                                          </p:stCondLst>
                                        </p:cTn>
                                        <p:tgtEl>
                                          <p:spTgt spid="59399"/>
                                        </p:tgtEl>
                                      </p:cBhvr>
                                      <p:from x="100000" y="100000"/>
                                      <p:to x="80000" y="100000"/>
                                    </p:animScale>
                                    <p:anim by="(#ppt_h/3+#ppt_w*0.1)" calcmode="lin" valueType="num">
                                      <p:cBhvr additive="sum">
                                        <p:cTn id="26" dur="400" decel="100000" autoRev="1" fill="hold">
                                          <p:stCondLst>
                                            <p:cond delay="1200"/>
                                          </p:stCondLst>
                                        </p:cTn>
                                        <p:tgtEl>
                                          <p:spTgt spid="59399"/>
                                        </p:tgtEl>
                                        <p:attrNameLst>
                                          <p:attrName>ppt_x</p:attrName>
                                        </p:attrNameLst>
                                      </p:cBhvr>
                                    </p:anim>
                                  </p:childTnLst>
                                </p:cTn>
                              </p:par>
                            </p:childTnLst>
                          </p:cTn>
                        </p:par>
                        <p:par>
                          <p:cTn id="27" fill="hold" nodeType="afterGroup">
                            <p:stCondLst>
                              <p:cond delay="9500"/>
                            </p:stCondLst>
                            <p:childTnLst>
                              <p:par>
                                <p:cTn id="28" presetID="23" presetClass="entr" presetSubtype="16" repeatCount="3000" fill="hold" nodeType="afterEffect">
                                  <p:stCondLst>
                                    <p:cond delay="500"/>
                                  </p:stCondLst>
                                  <p:childTnLst>
                                    <p:set>
                                      <p:cBhvr>
                                        <p:cTn id="29" dur="1" fill="hold">
                                          <p:stCondLst>
                                            <p:cond delay="0"/>
                                          </p:stCondLst>
                                        </p:cTn>
                                        <p:tgtEl>
                                          <p:spTgt spid="59401"/>
                                        </p:tgtEl>
                                        <p:attrNameLst>
                                          <p:attrName>style.visibility</p:attrName>
                                        </p:attrNameLst>
                                      </p:cBhvr>
                                      <p:to>
                                        <p:strVal val="visible"/>
                                      </p:to>
                                    </p:set>
                                    <p:anim calcmode="lin" valueType="num">
                                      <p:cBhvr>
                                        <p:cTn id="30" dur="1000" fill="hold"/>
                                        <p:tgtEl>
                                          <p:spTgt spid="59401"/>
                                        </p:tgtEl>
                                        <p:attrNameLst>
                                          <p:attrName>ppt_w</p:attrName>
                                        </p:attrNameLst>
                                      </p:cBhvr>
                                      <p:tavLst>
                                        <p:tav tm="0">
                                          <p:val>
                                            <p:fltVal val="0"/>
                                          </p:val>
                                        </p:tav>
                                        <p:tav tm="100000">
                                          <p:val>
                                            <p:strVal val="#ppt_w"/>
                                          </p:val>
                                        </p:tav>
                                      </p:tavLst>
                                    </p:anim>
                                    <p:anim calcmode="lin" valueType="num">
                                      <p:cBhvr>
                                        <p:cTn id="31" dur="1000" fill="hold"/>
                                        <p:tgtEl>
                                          <p:spTgt spid="5940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71472" y="0"/>
            <a:ext cx="8208912" cy="923330"/>
          </a:xfrm>
          <a:prstGeom prst="rect">
            <a:avLst/>
          </a:prstGeom>
          <a:noFill/>
        </p:spPr>
        <p:txBody>
          <a:bodyPr wrap="none">
            <a:prstTxWarp prst="textDeflateTop">
              <a:avLst>
                <a:gd name="adj" fmla="val 36245"/>
              </a:avLst>
            </a:prstTxWarp>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defRPr/>
            </a:pPr>
            <a:r>
              <a:rPr lang="es-ES" sz="4800" b="1" dirty="0">
                <a:ln/>
                <a:solidFill>
                  <a:schemeClr val="accent3"/>
                </a:solidFill>
                <a:latin typeface="Andalus" pitchFamily="18" charset="-78"/>
                <a:cs typeface="Andalus" pitchFamily="18" charset="-78"/>
              </a:rPr>
              <a:t> </a:t>
            </a:r>
            <a:r>
              <a:rPr lang="es-ES" sz="4800" b="1" dirty="0">
                <a:ln/>
                <a:solidFill>
                  <a:schemeClr val="accent3"/>
                </a:solidFill>
                <a:effectLst>
                  <a:reflection blurRad="6350" stA="60000" endA="900" endPos="58000" dir="5400000" sy="-100000" algn="bl" rotWithShape="0"/>
                </a:effectLst>
                <a:latin typeface="Andalus" pitchFamily="18" charset="-78"/>
                <a:cs typeface="Andalus" pitchFamily="18" charset="-78"/>
              </a:rPr>
              <a:t>Pirámides de Egipto </a:t>
            </a:r>
          </a:p>
        </p:txBody>
      </p:sp>
      <p:sp>
        <p:nvSpPr>
          <p:cNvPr id="4" name="3 CuadroTexto"/>
          <p:cNvSpPr txBox="1"/>
          <p:nvPr/>
        </p:nvSpPr>
        <p:spPr>
          <a:xfrm>
            <a:off x="428625" y="1000125"/>
            <a:ext cx="8501063" cy="1631950"/>
          </a:xfrm>
          <a:prstGeom prst="rect">
            <a:avLst/>
          </a:prstGeom>
          <a:noFill/>
        </p:spPr>
        <p:txBody>
          <a:bodyPr>
            <a:spAutoFit/>
          </a:bodyPr>
          <a:lstStyle/>
          <a:p>
            <a:pPr>
              <a:defRPr/>
            </a:pPr>
            <a:r>
              <a:rPr lang="es-ES" sz="2000" dirty="0">
                <a:effectLst>
                  <a:glow rad="101600">
                    <a:srgbClr val="C00000">
                      <a:alpha val="60000"/>
                    </a:srgbClr>
                  </a:glow>
                  <a:outerShdw blurRad="38100" dist="38100" dir="2700000" algn="tl">
                    <a:srgbClr val="000000">
                      <a:alpha val="43137"/>
                    </a:srgbClr>
                  </a:outerShdw>
                </a:effectLst>
                <a:latin typeface="Lucida Bright" pitchFamily="18" charset="0"/>
              </a:rPr>
              <a:t>Las pirámides egipcias han fascinado desde hace veintiséis siglos al mundo occidental, y se han convertido en el</a:t>
            </a: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 símbolo de la cultura del valle del Nilo</a:t>
            </a:r>
            <a:r>
              <a:rPr lang="es-ES" sz="2000" dirty="0">
                <a:effectLst>
                  <a:glow rad="101600">
                    <a:srgbClr val="C00000">
                      <a:alpha val="60000"/>
                    </a:srgbClr>
                  </a:glow>
                  <a:outerShdw blurRad="38100" dist="38100" dir="2700000" algn="tl">
                    <a:srgbClr val="000000">
                      <a:alpha val="43137"/>
                    </a:srgbClr>
                  </a:outerShdw>
                </a:effectLst>
                <a:latin typeface="Lucida Bright" pitchFamily="18" charset="0"/>
              </a:rPr>
              <a:t>. Los mitos que se han tejido en torno a ellas y sus constructores continúan vivos en todos aquellos que visitan el país.</a:t>
            </a:r>
          </a:p>
        </p:txBody>
      </p:sp>
      <p:sp>
        <p:nvSpPr>
          <p:cNvPr id="5" name="4 CuadroTexto"/>
          <p:cNvSpPr txBox="1"/>
          <p:nvPr/>
        </p:nvSpPr>
        <p:spPr>
          <a:xfrm>
            <a:off x="428625" y="2714625"/>
            <a:ext cx="8358188" cy="2862263"/>
          </a:xfrm>
          <a:prstGeom prst="rect">
            <a:avLst/>
          </a:prstGeom>
          <a:noFill/>
        </p:spPr>
        <p:txBody>
          <a:bodyPr>
            <a:spAutoFit/>
          </a:bodyPr>
          <a:lstStyle/>
          <a:p>
            <a:pPr>
              <a:defRPr/>
            </a:pPr>
            <a:r>
              <a:rPr lang="es-ES" sz="2000" dirty="0">
                <a:effectLst>
                  <a:glow rad="101600">
                    <a:srgbClr val="C00000">
                      <a:alpha val="60000"/>
                    </a:srgbClr>
                  </a:glow>
                  <a:outerShdw blurRad="38100" dist="38100" dir="2700000" algn="tl">
                    <a:srgbClr val="000000">
                      <a:alpha val="43137"/>
                    </a:srgbClr>
                  </a:outerShdw>
                </a:effectLst>
                <a:latin typeface="Lucida Bright" pitchFamily="18" charset="0"/>
              </a:rPr>
              <a:t>Los elementos que componían el complejo piramidal, su función y simbolismo, el ritual llevado a cabo por los sacerdotes, la infraestructura económica que necesitaba para su sostenimiento, la tecnología aplicada en su construcción o el personal encargado de ella son solo algunos de los aspectos que contribuyen a comprender la complejidad de estos edificios. Unos edificios que sobrepasan la mera arquitectura para poner de manifiesto</a:t>
            </a: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 </a:t>
            </a:r>
          </a:p>
          <a:p>
            <a:pPr>
              <a:defRPr/>
            </a:pP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la riqueza cultural de una nación en los momentos </a:t>
            </a:r>
          </a:p>
          <a:p>
            <a:pPr>
              <a:defRPr/>
            </a:pP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más tempranos de su historia.</a:t>
            </a:r>
            <a:endParaRPr lang="es-ES" sz="2000"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2000">
        <p14:vortex dir="r"/>
      </p:transition>
    </mc:Choice>
    <mc:Fallback>
      <p:transition spd="slow" advTm="7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256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1113"/>
            <a:ext cx="9144000" cy="570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0" y="0"/>
            <a:ext cx="1116013" cy="936625"/>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956550" y="0"/>
            <a:ext cx="1187450" cy="1096963"/>
          </a:xfrm>
          <a:prstGeom prst="rtTriangle">
            <a:avLst/>
          </a:prstGeom>
          <a:solidFill>
            <a:schemeClr val="accent6">
              <a:lumMod val="20000"/>
              <a:lumOff val="80000"/>
              <a:alpha val="60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827088" y="696913"/>
            <a:ext cx="1223962" cy="1039812"/>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rot="397524" flipH="1">
            <a:off x="7080250" y="757238"/>
            <a:ext cx="1122363" cy="1216025"/>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1763713" y="1497013"/>
            <a:ext cx="1150937" cy="931862"/>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2627313" y="2217738"/>
            <a:ext cx="1216025" cy="963612"/>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rectángulo"/>
          <p:cNvSpPr/>
          <p:nvPr/>
        </p:nvSpPr>
        <p:spPr>
          <a:xfrm rot="21226415" flipH="1">
            <a:off x="6181725" y="1663700"/>
            <a:ext cx="1201738" cy="882650"/>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rot="21350650" flipH="1">
            <a:off x="5473700" y="2298700"/>
            <a:ext cx="1117600" cy="993775"/>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rectángulo"/>
          <p:cNvSpPr/>
          <p:nvPr/>
        </p:nvSpPr>
        <p:spPr>
          <a:xfrm flipH="1">
            <a:off x="4714875" y="2936875"/>
            <a:ext cx="1152525" cy="981075"/>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rectángulo"/>
          <p:cNvSpPr/>
          <p:nvPr/>
        </p:nvSpPr>
        <p:spPr>
          <a:xfrm>
            <a:off x="3492500" y="2936875"/>
            <a:ext cx="1208088" cy="981075"/>
          </a:xfrm>
          <a:prstGeom prst="rtTriangle">
            <a:avLst/>
          </a:prstGeom>
          <a:solidFill>
            <a:schemeClr val="accent6">
              <a:lumMod val="20000"/>
              <a:lumOff val="80000"/>
              <a:alpha val="75000"/>
            </a:schemeClr>
          </a:solidFill>
          <a:ln w="3175">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57188" y="4357688"/>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construcción de las pirámides de Egipto constituye uno de los grandes misterios de la historia antigua, ya que teniendo en cuenta que fueron construidas hace más de 4.000 años y que los hombres que las hicieron no tendrían las herramientas que se tienen actualmente.</a:t>
            </a:r>
          </a:p>
        </p:txBody>
      </p:sp>
    </p:spTree>
  </p:cSld>
  <p:clrMapOvr>
    <a:masterClrMapping/>
  </p:clrMapOvr>
  <mc:AlternateContent xmlns:mc="http://schemas.openxmlformats.org/markup-compatibility/2006">
    <mc:Choice xmlns:p14="http://schemas.microsoft.com/office/powerpoint/2010/main" Requires="p14">
      <p:transition spd="slow" p14:dur="2000" advTm="33000">
        <p14:vortex dir="d"/>
        <p:sndAc>
          <p:stSnd loop="1">
            <p:snd r:embed="rId3" name="Variadas.wav"/>
          </p:stSnd>
        </p:sndAc>
      </p:transition>
    </mc:Choice>
    <mc:Fallback>
      <p:transition spd="slow" advTm="33000">
        <p:fad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3000" fill="hold"/>
                                        <p:tgtEl>
                                          <p:spTgt spid="25"/>
                                        </p:tgtEl>
                                        <p:attrNameLst>
                                          <p:attrName>ppt_x</p:attrName>
                                        </p:attrNameLst>
                                      </p:cBhvr>
                                      <p:tavLst>
                                        <p:tav tm="0">
                                          <p:val>
                                            <p:strVal val="0-#ppt_w/2"/>
                                          </p:val>
                                        </p:tav>
                                        <p:tav tm="100000">
                                          <p:val>
                                            <p:strVal val="#ppt_x"/>
                                          </p:val>
                                        </p:tav>
                                      </p:tavLst>
                                    </p:anim>
                                    <p:anim calcmode="lin" valueType="num">
                                      <p:cBhvr additive="base">
                                        <p:cTn id="24" dur="30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1+#ppt_w/2"/>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1"/>
                                        </p:tgtEl>
                                        <p:attrNameLst>
                                          <p:attrName>r</p:attrName>
                                        </p:attrNameLst>
                                      </p:cBhvr>
                                    </p:animRot>
                                  </p:childTnLst>
                                </p:cTn>
                              </p:par>
                              <p:par>
                                <p:cTn id="65" presetID="5" presetClass="entr" presetSubtype="10"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checkerboard(across)">
                                      <p:cBhvr>
                                        <p:cTn id="67" dur="3000"/>
                                        <p:tgtEl>
                                          <p:spTgt spid="5"/>
                                        </p:tgtEl>
                                      </p:cBhvr>
                                    </p:animEffect>
                                  </p:childTnLst>
                                </p:cTn>
                              </p:par>
                              <p:par>
                                <p:cTn id="68" presetID="5"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checkerboard(across)">
                                      <p:cBhvr>
                                        <p:cTn id="70" dur="3000"/>
                                        <p:tgtEl>
                                          <p:spTgt spid="6"/>
                                        </p:tgtEl>
                                      </p:cBhvr>
                                    </p:animEffect>
                                  </p:childTnLst>
                                </p:cTn>
                              </p:par>
                              <p:par>
                                <p:cTn id="71" presetID="5" presetClass="entr" presetSubtype="10"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checkerboard(across)">
                                      <p:cBhvr>
                                        <p:cTn id="73" dur="3000"/>
                                        <p:tgtEl>
                                          <p:spTgt spid="9"/>
                                        </p:tgtEl>
                                      </p:cBhvr>
                                    </p:animEffect>
                                  </p:childTnLst>
                                </p:cTn>
                              </p:par>
                              <p:par>
                                <p:cTn id="74" presetID="5" presetClass="entr" presetSubtype="10"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checkerboard(across)">
                                      <p:cBhvr>
                                        <p:cTn id="85" dur="3000"/>
                                        <p:tgtEl>
                                          <p:spTgt spid="17"/>
                                        </p:tgtEl>
                                      </p:cBhvr>
                                    </p:animEffect>
                                  </p:childTnLst>
                                </p:cTn>
                              </p:par>
                              <p:par>
                                <p:cTn id="86" presetID="5" presetClass="entr" presetSubtype="10"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checkerboard(across)">
                                      <p:cBhvr>
                                        <p:cTn id="88" dur="3000"/>
                                        <p:tgtEl>
                                          <p:spTgt spid="19"/>
                                        </p:tgtEl>
                                      </p:cBhvr>
                                    </p:animEffect>
                                  </p:childTnLst>
                                </p:cTn>
                              </p:par>
                              <p:par>
                                <p:cTn id="89" presetID="5" presetClass="entr" presetSubtype="1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checkerboard(across)">
                                      <p:cBhvr>
                                        <p:cTn id="91" dur="3000"/>
                                        <p:tgtEl>
                                          <p:spTgt spid="21"/>
                                        </p:tgtEl>
                                      </p:cBhvr>
                                    </p:animEffect>
                                  </p:childTnLst>
                                </p:cTn>
                              </p:par>
                              <p:par>
                                <p:cTn id="92" presetID="5" presetClass="entr" presetSubtype="10"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checkerboard(across)">
                                      <p:cBhvr>
                                        <p:cTn id="94" dur="3000"/>
                                        <p:tgtEl>
                                          <p:spTgt spid="25"/>
                                        </p:tgtEl>
                                      </p:cBhvr>
                                    </p:animEffect>
                                  </p:childTnLst>
                                </p:cTn>
                              </p:par>
                            </p:childTnLst>
                          </p:cTn>
                        </p:par>
                        <p:par>
                          <p:cTn id="95" fill="hold" nodeType="afterGroup">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0-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0-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ppt_y"/>
                                          </p:val>
                                        </p:tav>
                                      </p:tavLst>
                                    </p:anim>
                                    <p:set>
                                      <p:cBhvr>
                                        <p:cTn id="135" dur="1" fill="hold">
                                          <p:stCondLst>
                                            <p:cond delay="2999"/>
                                          </p:stCondLst>
                                        </p:cTn>
                                        <p:tgtEl>
                                          <p:spTgt spid="21"/>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6"/>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1"/>
                                        </p:tgtEl>
                                        <p:attrNameLst>
                                          <p:attrName>r</p:attrName>
                                        </p:attrNameLst>
                                      </p:cBhvr>
                                    </p:animRot>
                                  </p:childTnLst>
                                </p:cTn>
                              </p:par>
                              <p:par>
                                <p:cTn id="156" presetID="23" presetClass="entr" presetSubtype="272"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p:cTn id="158" dur="3000" fill="hold"/>
                                        <p:tgtEl>
                                          <p:spTgt spid="3"/>
                                        </p:tgtEl>
                                        <p:attrNameLst>
                                          <p:attrName>ppt_w</p:attrName>
                                        </p:attrNameLst>
                                      </p:cBhvr>
                                      <p:tavLst>
                                        <p:tav tm="0">
                                          <p:val>
                                            <p:strVal val="2/3*#ppt_w"/>
                                          </p:val>
                                        </p:tav>
                                        <p:tav tm="100000">
                                          <p:val>
                                            <p:strVal val="#ppt_w"/>
                                          </p:val>
                                        </p:tav>
                                      </p:tavLst>
                                    </p:anim>
                                    <p:anim calcmode="lin" valueType="num">
                                      <p:cBhvr>
                                        <p:cTn id="159" dur="3000" fill="hold"/>
                                        <p:tgtEl>
                                          <p:spTgt spid="3"/>
                                        </p:tgtEl>
                                        <p:attrNameLst>
                                          <p:attrName>ppt_h</p:attrName>
                                        </p:attrNameLst>
                                      </p:cBhvr>
                                      <p:tavLst>
                                        <p:tav tm="0">
                                          <p:val>
                                            <p:strVal val="2/3*#ppt_h"/>
                                          </p:val>
                                        </p:tav>
                                        <p:tav tm="100000">
                                          <p:val>
                                            <p:strVal val="#ppt_h"/>
                                          </p:val>
                                        </p:tav>
                                      </p:tavLst>
                                    </p:anim>
                                  </p:childTnLst>
                                </p:cTn>
                              </p:par>
                              <p:par>
                                <p:cTn id="160" presetID="16" presetClass="entr" presetSubtype="37" fill="hold" nodeType="withEffect">
                                  <p:stCondLst>
                                    <p:cond delay="0"/>
                                  </p:stCondLst>
                                  <p:childTnLst>
                                    <p:set>
                                      <p:cBhvr>
                                        <p:cTn id="161" dur="1" fill="hold">
                                          <p:stCondLst>
                                            <p:cond delay="0"/>
                                          </p:stCondLst>
                                        </p:cTn>
                                        <p:tgtEl>
                                          <p:spTgt spid="3"/>
                                        </p:tgtEl>
                                        <p:attrNameLst>
                                          <p:attrName>style.visibility</p:attrName>
                                        </p:attrNameLst>
                                      </p:cBhvr>
                                      <p:to>
                                        <p:strVal val="visible"/>
                                      </p:to>
                                    </p:set>
                                    <p:animEffect transition="in" filter="barn(outVertical)">
                                      <p:cBhvr>
                                        <p:cTn id="162" dur="3000"/>
                                        <p:tgtEl>
                                          <p:spTgt spid="3"/>
                                        </p:tgtEl>
                                      </p:cBhvr>
                                    </p:animEffect>
                                  </p:childTnLst>
                                </p:cTn>
                              </p:par>
                            </p:childTnLst>
                          </p:cTn>
                        </p:par>
                        <p:par>
                          <p:cTn id="163" fill="hold" nodeType="afterGroup">
                            <p:stCondLst>
                              <p:cond delay="6000"/>
                            </p:stCondLst>
                            <p:childTnLst>
                              <p:par>
                                <p:cTn id="164" presetID="40" presetClass="entr" presetSubtype="0" fill="hold" grpId="0" nodeType="afterEffect">
                                  <p:stCondLst>
                                    <p:cond delay="0"/>
                                  </p:stCondLst>
                                  <p:iterate type="lt">
                                    <p:tmPct val="10000"/>
                                  </p:iterate>
                                  <p:childTnLst>
                                    <p:set>
                                      <p:cBhvr>
                                        <p:cTn id="165" dur="1" fill="hold">
                                          <p:stCondLst>
                                            <p:cond delay="0"/>
                                          </p:stCondLst>
                                        </p:cTn>
                                        <p:tgtEl>
                                          <p:spTgt spid="14"/>
                                        </p:tgtEl>
                                        <p:attrNameLst>
                                          <p:attrName>style.visibility</p:attrName>
                                        </p:attrNameLst>
                                      </p:cBhvr>
                                      <p:to>
                                        <p:strVal val="visible"/>
                                      </p:to>
                                    </p:set>
                                    <p:animEffect transition="in" filter="fade">
                                      <p:cBhvr>
                                        <p:cTn id="166" dur="1000"/>
                                        <p:tgtEl>
                                          <p:spTgt spid="14"/>
                                        </p:tgtEl>
                                      </p:cBhvr>
                                    </p:animEffect>
                                    <p:anim calcmode="lin" valueType="num">
                                      <p:cBhvr>
                                        <p:cTn id="167" dur="1000" fill="hold"/>
                                        <p:tgtEl>
                                          <p:spTgt spid="14"/>
                                        </p:tgtEl>
                                        <p:attrNameLst>
                                          <p:attrName>ppt_x</p:attrName>
                                        </p:attrNameLst>
                                      </p:cBhvr>
                                      <p:tavLst>
                                        <p:tav tm="0">
                                          <p:val>
                                            <p:strVal val="#ppt_x-.1"/>
                                          </p:val>
                                        </p:tav>
                                        <p:tav tm="100000">
                                          <p:val>
                                            <p:strVal val="#ppt_x"/>
                                          </p:val>
                                        </p:tav>
                                      </p:tavLst>
                                    </p:anim>
                                    <p:anim calcmode="lin" valueType="num">
                                      <p:cBhvr>
                                        <p:cTn id="16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www.BancodeImagenesGratuitas.com (Trenes 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929188"/>
            <a:ext cx="7643813"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Tampoco existen documentos o algún tipo de prueba o evidencia en la que se explique claramente como eran capaces de realizarlas.</a:t>
            </a:r>
          </a:p>
        </p:txBody>
      </p:sp>
    </p:spTree>
  </p:cSld>
  <p:clrMapOvr>
    <a:masterClrMapping/>
  </p:clrMapOvr>
  <mc:AlternateContent xmlns:mc="http://schemas.openxmlformats.org/markup-compatibility/2006">
    <mc:Choice xmlns:p14="http://schemas.microsoft.com/office/powerpoint/2010/main" Requires="p14">
      <p:transition spd="slow" p14:dur="2000" advTm="18000">
        <p14:vortex/>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4643438"/>
            <a:ext cx="864393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 partir de las pirámides que todavía se sostienen, de los estudios realizados y de otros restos, los arqueólogos han llegado a la conclusión de que la construcción de las pirámides se llevó a cabo en varios pasos o procesos.</a:t>
            </a:r>
          </a:p>
        </p:txBody>
      </p:sp>
    </p:spTree>
  </p:cSld>
  <p:clrMapOvr>
    <a:masterClrMapping/>
  </p:clrMapOvr>
  <mc:AlternateContent xmlns:mc="http://schemas.openxmlformats.org/markup-compatibility/2006">
    <mc:Choice xmlns:p14="http://schemas.microsoft.com/office/powerpoint/2010/main" Requires="p14">
      <p:transition spd="slow" p14:dur="2000" advTm="26000">
        <p14:vortex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ppt_w+.3"/>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animEffect transition="in" filter="fade">
                                      <p:cBhvr>
                                        <p:cTn id="22" dur="3000"/>
                                        <p:tgtEl>
                                          <p:spTgt spid="2"/>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4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714375" y="4643438"/>
            <a:ext cx="778668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Primero se realizaba un estudio de topografía y de excavación para la pirámide, con el fin de encontrar el punto adecuado en el que poder construirla.</a:t>
            </a:r>
          </a:p>
        </p:txBody>
      </p:sp>
    </p:spTree>
  </p:cSld>
  <p:clrMapOvr>
    <a:masterClrMapping/>
  </p:clrMapOvr>
  <mc:AlternateContent xmlns:mc="http://schemas.openxmlformats.org/markup-compatibility/2006">
    <mc:Choice xmlns:p14="http://schemas.microsoft.com/office/powerpoint/2010/main" Requires="p14">
      <p:transition spd="slow" p14:dur="20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2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childTnLst>
                          </p:cTn>
                        </p:par>
                        <p:par>
                          <p:cTn id="12" fill="hold" nodeType="afterGroup">
                            <p:stCondLst>
                              <p:cond delay="2000"/>
                            </p:stCondLst>
                            <p:childTnLst>
                              <p:par>
                                <p:cTn id="13" presetID="3" presetClass="exit" presetSubtype="10" fill="hold" nodeType="afterEffect">
                                  <p:stCondLst>
                                    <p:cond delay="0"/>
                                  </p:stCondLst>
                                  <p:childTnLst>
                                    <p:animEffect transition="out" filter="blinds(horizontal)">
                                      <p:cBhvr>
                                        <p:cTn id="14" dur="2000"/>
                                        <p:tgtEl>
                                          <p:spTgt spid="5"/>
                                        </p:tgtEl>
                                      </p:cBhvr>
                                    </p:animEffect>
                                    <p:set>
                                      <p:cBhvr>
                                        <p:cTn id="15" dur="1" fill="hold">
                                          <p:stCondLst>
                                            <p:cond delay="1999"/>
                                          </p:stCondLst>
                                        </p:cTn>
                                        <p:tgtEl>
                                          <p:spTgt spid="5"/>
                                        </p:tgtEl>
                                        <p:attrNameLst>
                                          <p:attrName>style.visibility</p:attrName>
                                        </p:attrNameLst>
                                      </p:cBhvr>
                                      <p:to>
                                        <p:strVal val="hidden"/>
                                      </p:to>
                                    </p:set>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2000"/>
                                        <p:tgtEl>
                                          <p:spTgt spid="4"/>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mujerconflores.jpg"/>
          <p:cNvPicPr>
            <a:picLocks noChangeAspect="1"/>
          </p:cNvPicPr>
          <p:nvPr/>
        </p:nvPicPr>
        <p:blipFill>
          <a:blip r:embed="rId2">
            <a:extLst>
              <a:ext uri="{28A0092B-C50C-407E-A947-70E740481C1C}">
                <a14:useLocalDpi xmlns:a14="http://schemas.microsoft.com/office/drawing/2010/main" val="0"/>
              </a:ext>
            </a:extLst>
          </a:blip>
          <a:srcRect r="50000" b="50043"/>
          <a:stretch>
            <a:fillRect/>
          </a:stretch>
        </p:blipFill>
        <p:spPr bwMode="auto">
          <a:xfrm>
            <a:off x="0" y="4763"/>
            <a:ext cx="457200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mujerconflores.jpg"/>
          <p:cNvPicPr>
            <a:picLocks noChangeAspect="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ujerconflores.jpg"/>
          <p:cNvPicPr>
            <a:picLocks noChangeAspect="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mujerconflores.jpg"/>
          <p:cNvPicPr>
            <a:picLocks noChangeAspect="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mujerconf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428625" y="4929188"/>
            <a:ext cx="8143875"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Se le daba una orientación y se comenzaban cavando unos agujeros que eran enormes y que albergan la base de la construcción.</a:t>
            </a:r>
          </a:p>
        </p:txBody>
      </p:sp>
    </p:spTree>
  </p:cSld>
  <p:clrMapOvr>
    <a:masterClrMapping/>
  </p:clrMapOvr>
  <mc:AlternateContent xmlns:mc="http://schemas.openxmlformats.org/markup-compatibility/2006">
    <mc:Choice xmlns:p14="http://schemas.microsoft.com/office/powerpoint/2010/main" Requires="p14">
      <p:transition spd="slow" p14:dur="2000" advTm="18000">
        <p14:vortex dir="d"/>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4"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3000"/>
                                        <p:tgtEl>
                                          <p:spTgt spid="3"/>
                                        </p:tgtEl>
                                      </p:cBhvr>
                                    </p:animEffect>
                                  </p:childTnLst>
                                </p:cTn>
                              </p:par>
                              <p:par>
                                <p:cTn id="12" presetID="4" presetClass="exit" presetSubtype="32" fill="hold" nodeType="withEffect">
                                  <p:stCondLst>
                                    <p:cond delay="0"/>
                                  </p:stCondLst>
                                  <p:childTnLst>
                                    <p:animEffect transition="out" filter="box(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3"/>
                                        </p:tgtEl>
                                        <p:attrNameLst>
                                          <p:attrName>ppt_x</p:attrName>
                                        </p:attrNameLst>
                                      </p:cBhvr>
                                      <p:tavLst>
                                        <p:tav tm="0">
                                          <p:val>
                                            <p:strVal val="ppt_x"/>
                                          </p:val>
                                        </p:tav>
                                        <p:tav tm="100000">
                                          <p:val>
                                            <p:strVal val="1+ppt_w/2"/>
                                          </p:val>
                                        </p:tav>
                                      </p:tavLst>
                                    </p:anim>
                                    <p:anim calcmode="lin" valueType="num">
                                      <p:cBhvr additive="base">
                                        <p:cTn id="17" dur="3000"/>
                                        <p:tgtEl>
                                          <p:spTgt spid="3"/>
                                        </p:tgtEl>
                                        <p:attrNameLst>
                                          <p:attrName>ppt_y</p:attrName>
                                        </p:attrNameLst>
                                      </p:cBhvr>
                                      <p:tavLst>
                                        <p:tav tm="0">
                                          <p:val>
                                            <p:strVal val="ppt_y"/>
                                          </p:val>
                                        </p:tav>
                                        <p:tav tm="100000">
                                          <p:val>
                                            <p:strVal val="1+ppt_h/2"/>
                                          </p:val>
                                        </p:tav>
                                      </p:tavLst>
                                    </p:anim>
                                    <p:set>
                                      <p:cBhvr>
                                        <p:cTn id="18" dur="1" fill="hold">
                                          <p:stCondLst>
                                            <p:cond delay="2999"/>
                                          </p:stCondLst>
                                        </p:cTn>
                                        <p:tgtEl>
                                          <p:spTgt spid="3"/>
                                        </p:tgtEl>
                                        <p:attrNameLst>
                                          <p:attrName>style.visibility</p:attrName>
                                        </p:attrNameLst>
                                      </p:cBhvr>
                                      <p:to>
                                        <p:strVal val="hidden"/>
                                      </p:to>
                                    </p:se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par>
                                <p:cTn id="26" presetID="4" presetClass="exit" presetSubtype="32" fill="hold" nodeType="withEffect">
                                  <p:stCondLst>
                                    <p:cond delay="0"/>
                                  </p:stCondLst>
                                  <p:childTnLst>
                                    <p:animEffect transition="out" filter="box(out)">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1+ppt_h/2"/>
                                          </p:val>
                                        </p:tav>
                                      </p:tavLst>
                                    </p:anim>
                                    <p:set>
                                      <p:cBhvr>
                                        <p:cTn id="32" dur="1" fill="hold">
                                          <p:stCondLst>
                                            <p:cond delay="2999"/>
                                          </p:stCondLst>
                                        </p:cTn>
                                        <p:tgtEl>
                                          <p:spTgt spid="4"/>
                                        </p:tgtEl>
                                        <p:attrNameLst>
                                          <p:attrName>style.visibility</p:attrName>
                                        </p:attrNameLst>
                                      </p:cBhvr>
                                      <p:to>
                                        <p:strVal val="hidden"/>
                                      </p:to>
                                    </p:set>
                                  </p:childTnLst>
                                </p:cTn>
                              </p:par>
                              <p:par>
                                <p:cTn id="33" presetID="2" presetClass="entr" presetSubtype="9"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0-#ppt_w/2"/>
                                          </p:val>
                                        </p:tav>
                                        <p:tav tm="100000">
                                          <p:val>
                                            <p:strVal val="#ppt_x"/>
                                          </p:val>
                                        </p:tav>
                                      </p:tavLst>
                                    </p:anim>
                                    <p:anim calcmode="lin" valueType="num">
                                      <p:cBhvr additive="base">
                                        <p:cTn id="36" dur="3000" fill="hold"/>
                                        <p:tgtEl>
                                          <p:spTgt spid="5"/>
                                        </p:tgtEl>
                                        <p:attrNameLst>
                                          <p:attrName>ppt_y</p:attrName>
                                        </p:attrNameLst>
                                      </p:cBhvr>
                                      <p:tavLst>
                                        <p:tav tm="0">
                                          <p:val>
                                            <p:strVal val="0-#ppt_h/2"/>
                                          </p:val>
                                        </p:tav>
                                        <p:tav tm="100000">
                                          <p:val>
                                            <p:strVal val="#ppt_y"/>
                                          </p:val>
                                        </p:tav>
                                      </p:tavLst>
                                    </p:anim>
                                  </p:childTnLst>
                                </p:cTn>
                              </p:par>
                              <p:par>
                                <p:cTn id="37" presetID="4"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ox(in)">
                                      <p:cBhvr>
                                        <p:cTn id="39" dur="3000"/>
                                        <p:tgtEl>
                                          <p:spTgt spid="5"/>
                                        </p:tgtEl>
                                      </p:cBhvr>
                                    </p:animEffect>
                                  </p:childTnLst>
                                </p:cTn>
                              </p:par>
                              <p:par>
                                <p:cTn id="40" presetID="4" presetClass="exit" presetSubtype="32" fill="hold" nodeType="withEffect">
                                  <p:stCondLst>
                                    <p:cond delay="0"/>
                                  </p:stCondLst>
                                  <p:childTnLst>
                                    <p:animEffect transition="out" filter="box(out)">
                                      <p:cBhvr>
                                        <p:cTn id="41" dur="3000"/>
                                        <p:tgtEl>
                                          <p:spTgt spid="5"/>
                                        </p:tgtEl>
                                      </p:cBhvr>
                                    </p:animEffect>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9" fill="hold" nodeType="withEffect">
                                  <p:stCondLst>
                                    <p:cond delay="0"/>
                                  </p:stCondLst>
                                  <p:childTnLst>
                                    <p:anim calcmode="lin" valueType="num">
                                      <p:cBhvr additive="base">
                                        <p:cTn id="44" dur="3000"/>
                                        <p:tgtEl>
                                          <p:spTgt spid="5"/>
                                        </p:tgtEl>
                                        <p:attrNameLst>
                                          <p:attrName>ppt_x</p:attrName>
                                        </p:attrNameLst>
                                      </p:cBhvr>
                                      <p:tavLst>
                                        <p:tav tm="0">
                                          <p:val>
                                            <p:strVal val="ppt_x"/>
                                          </p:val>
                                        </p:tav>
                                        <p:tav tm="100000">
                                          <p:val>
                                            <p:strVal val="0-ppt_w/2"/>
                                          </p:val>
                                        </p:tav>
                                      </p:tavLst>
                                    </p:anim>
                                    <p:anim calcmode="lin" valueType="num">
                                      <p:cBhvr additive="base">
                                        <p:cTn id="45" dur="3000"/>
                                        <p:tgtEl>
                                          <p:spTgt spid="5"/>
                                        </p:tgtEl>
                                        <p:attrNameLst>
                                          <p:attrName>ppt_y</p:attrName>
                                        </p:attrNameLst>
                                      </p:cBhvr>
                                      <p:tavLst>
                                        <p:tav tm="0">
                                          <p:val>
                                            <p:strVal val="ppt_y"/>
                                          </p:val>
                                        </p:tav>
                                        <p:tav tm="100000">
                                          <p:val>
                                            <p:strVal val="0-ppt_h/2"/>
                                          </p:val>
                                        </p:tav>
                                      </p:tavLst>
                                    </p:anim>
                                    <p:set>
                                      <p:cBhvr>
                                        <p:cTn id="46" dur="1" fill="hold">
                                          <p:stCondLst>
                                            <p:cond delay="2999"/>
                                          </p:stCondLst>
                                        </p:cTn>
                                        <p:tgtEl>
                                          <p:spTgt spid="5"/>
                                        </p:tgtEl>
                                        <p:attrNameLst>
                                          <p:attrName>style.visibility</p:attrName>
                                        </p:attrNameLst>
                                      </p:cBhvr>
                                      <p:to>
                                        <p:strVal val="hidden"/>
                                      </p:to>
                                    </p:set>
                                  </p:childTnLst>
                                </p:cTn>
                              </p:par>
                              <p:par>
                                <p:cTn id="47" presetID="2" presetClass="entr" presetSubtype="3"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1+#ppt_w/2"/>
                                          </p:val>
                                        </p:tav>
                                        <p:tav tm="100000">
                                          <p:val>
                                            <p:strVal val="#ppt_x"/>
                                          </p:val>
                                        </p:tav>
                                      </p:tavLst>
                                    </p:anim>
                                    <p:anim calcmode="lin" valueType="num">
                                      <p:cBhvr additive="base">
                                        <p:cTn id="50" dur="3000" fill="hold"/>
                                        <p:tgtEl>
                                          <p:spTgt spid="6"/>
                                        </p:tgtEl>
                                        <p:attrNameLst>
                                          <p:attrName>ppt_y</p:attrName>
                                        </p:attrNameLst>
                                      </p:cBhvr>
                                      <p:tavLst>
                                        <p:tav tm="0">
                                          <p:val>
                                            <p:strVal val="0-#ppt_h/2"/>
                                          </p:val>
                                        </p:tav>
                                        <p:tav tm="100000">
                                          <p:val>
                                            <p:strVal val="#ppt_y"/>
                                          </p:val>
                                        </p:tav>
                                      </p:tavLst>
                                    </p:anim>
                                  </p:childTnLst>
                                </p:cTn>
                              </p:par>
                              <p:par>
                                <p:cTn id="51" presetID="4" presetClass="entr" presetSubtype="16"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box(in)">
                                      <p:cBhvr>
                                        <p:cTn id="53" dur="3000"/>
                                        <p:tgtEl>
                                          <p:spTgt spid="6"/>
                                        </p:tgtEl>
                                      </p:cBhvr>
                                    </p:animEffect>
                                  </p:childTnLst>
                                </p:cTn>
                              </p:par>
                              <p:par>
                                <p:cTn id="54" presetID="4" presetClass="exit" presetSubtype="32" fill="hold" nodeType="withEffect">
                                  <p:stCondLst>
                                    <p:cond delay="0"/>
                                  </p:stCondLst>
                                  <p:childTnLst>
                                    <p:animEffect transition="out" filter="box(out)">
                                      <p:cBhvr>
                                        <p:cTn id="55" dur="3000"/>
                                        <p:tgtEl>
                                          <p:spTgt spid="6"/>
                                        </p:tgtEl>
                                      </p:cBhvr>
                                    </p:animEffect>
                                    <p:set>
                                      <p:cBhvr>
                                        <p:cTn id="56" dur="1" fill="hold">
                                          <p:stCondLst>
                                            <p:cond delay="2999"/>
                                          </p:stCondLst>
                                        </p:cTn>
                                        <p:tgtEl>
                                          <p:spTgt spid="6"/>
                                        </p:tgtEl>
                                        <p:attrNameLst>
                                          <p:attrName>style.visibility</p:attrName>
                                        </p:attrNameLst>
                                      </p:cBhvr>
                                      <p:to>
                                        <p:strVal val="hidden"/>
                                      </p:to>
                                    </p:set>
                                  </p:childTnLst>
                                </p:cTn>
                              </p:par>
                              <p:par>
                                <p:cTn id="57" presetID="2" presetClass="exit" presetSubtype="3" fill="hold"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4" presetClass="entr" presetSubtype="32"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ox(out)">
                                      <p:cBhvr>
                                        <p:cTn id="63" dur="3000"/>
                                        <p:tgtEl>
                                          <p:spTgt spid="7"/>
                                        </p:tgtEl>
                                      </p:cBhvr>
                                    </p:animEffect>
                                  </p:childTnLst>
                                </p:cTn>
                              </p:par>
                              <p:par>
                                <p:cTn id="64" presetID="23" presetClass="entr" presetSubtype="16"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fltVal val="0"/>
                                          </p:val>
                                        </p:tav>
                                        <p:tav tm="100000">
                                          <p:val>
                                            <p:strVal val="#ppt_w"/>
                                          </p:val>
                                        </p:tav>
                                      </p:tavLst>
                                    </p:anim>
                                    <p:anim calcmode="lin" valueType="num">
                                      <p:cBhvr>
                                        <p:cTn id="67" dur="3000" fill="hold"/>
                                        <p:tgtEl>
                                          <p:spTgt spid="7"/>
                                        </p:tgtEl>
                                        <p:attrNameLst>
                                          <p:attrName>ppt_h</p:attrName>
                                        </p:attrNameLst>
                                      </p:cBhvr>
                                      <p:tavLst>
                                        <p:tav tm="0">
                                          <p:val>
                                            <p:fltVal val="0"/>
                                          </p:val>
                                        </p:tav>
                                        <p:tav tm="100000">
                                          <p:val>
                                            <p:strVal val="#ppt_h"/>
                                          </p:val>
                                        </p:tav>
                                      </p:tavLst>
                                    </p:anim>
                                  </p:childTnLst>
                                </p:cTn>
                              </p:par>
                            </p:childTnLst>
                          </p:cTn>
                        </p:par>
                        <p:par>
                          <p:cTn id="68" fill="hold" nodeType="afterGroup">
                            <p:stCondLst>
                              <p:cond delay="3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8"/>
                                        </p:tgtEl>
                                        <p:attrNameLst>
                                          <p:attrName>style.visibility</p:attrName>
                                        </p:attrNameLst>
                                      </p:cBhvr>
                                      <p:to>
                                        <p:strVal val="visible"/>
                                      </p:to>
                                    </p:set>
                                    <p:animEffect transition="in" filter="fade">
                                      <p:cBhvr>
                                        <p:cTn id="71" dur="1000"/>
                                        <p:tgtEl>
                                          <p:spTgt spid="8"/>
                                        </p:tgtEl>
                                      </p:cBhvr>
                                    </p:animEffect>
                                    <p:anim calcmode="lin" valueType="num">
                                      <p:cBhvr>
                                        <p:cTn id="72" dur="1000" fill="hold"/>
                                        <p:tgtEl>
                                          <p:spTgt spid="8"/>
                                        </p:tgtEl>
                                        <p:attrNameLst>
                                          <p:attrName>ppt_x</p:attrName>
                                        </p:attrNameLst>
                                      </p:cBhvr>
                                      <p:tavLst>
                                        <p:tav tm="0">
                                          <p:val>
                                            <p:strVal val="#ppt_x-.1"/>
                                          </p:val>
                                        </p:tav>
                                        <p:tav tm="100000">
                                          <p:val>
                                            <p:strVal val="#ppt_x"/>
                                          </p:val>
                                        </p:tav>
                                      </p:tavLst>
                                    </p:anim>
                                    <p:anim calcmode="lin" valueType="num">
                                      <p:cBhvr>
                                        <p:cTn id="7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0063" y="4572000"/>
            <a:ext cx="8286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Mientras tanto, se conseguían y se elaboraban los materiales necesarios para poder construirlas; materiales que se transportaban hasta la zona en la que se construía la pirámide.</a:t>
            </a:r>
          </a:p>
        </p:txBody>
      </p:sp>
    </p:spTree>
  </p:cSld>
  <p:clrMapOvr>
    <a:masterClrMapping/>
  </p:clrMapOvr>
  <mc:AlternateContent xmlns:mc="http://schemas.openxmlformats.org/markup-compatibility/2006">
    <mc:Choice xmlns:p14="http://schemas.microsoft.com/office/powerpoint/2010/main" Requires="p14">
      <p:transition spd="slow" p14:dur="2000" advTm="22000">
        <p14:vortex/>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Escritorio\conmoto1.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Documents and Settings\Ana María\Escritorio\conmoto1.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071938"/>
            <a:ext cx="842962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conocimiento que los maestros canteros y constructores egipcios tenían sobre técnicas de construcción y como fueron capaces de salvar los escollos, que un terreno tan hostil les ocasionaba y pese a todo, realizar esas construcciones colosales capaces de mantenerse en el tiempo durante mas de cuatro mil años, sigue siendo hoy en día un misterio.</a:t>
            </a:r>
          </a:p>
        </p:txBody>
      </p:sp>
    </p:spTree>
  </p:cSld>
  <p:clrMapOvr>
    <a:masterClrMapping/>
  </p:clrMapOvr>
  <mc:AlternateContent xmlns:mc="http://schemas.openxmlformats.org/markup-compatibility/2006">
    <mc:Choice xmlns:p14="http://schemas.microsoft.com/office/powerpoint/2010/main" Requires="p14">
      <p:transition spd="slow" p14:dur="2000" advTm="37000">
        <p14:vortex dir="u"/>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ppt_x</p:attrName>
                                        </p:attrNameLst>
                                      </p:cBhvr>
                                      <p:tavLst>
                                        <p:tav tm="0">
                                          <p:val>
                                            <p:strVal val="#ppt_x+#ppt_w/2"/>
                                          </p:val>
                                        </p:tav>
                                        <p:tav tm="100000">
                                          <p:val>
                                            <p:strVal val="#ppt_x"/>
                                          </p:val>
                                        </p:tav>
                                      </p:tavLst>
                                    </p:anim>
                                    <p:anim calcmode="lin" valueType="num">
                                      <p:cBhvr>
                                        <p:cTn id="8" dur="3000" fill="hold"/>
                                        <p:tgtEl>
                                          <p:spTgt spid="3074"/>
                                        </p:tgtEl>
                                        <p:attrNameLst>
                                          <p:attrName>ppt_y</p:attrName>
                                        </p:attrNameLst>
                                      </p:cBhvr>
                                      <p:tavLst>
                                        <p:tav tm="0">
                                          <p:val>
                                            <p:strVal val="#ppt_y"/>
                                          </p:val>
                                        </p:tav>
                                        <p:tav tm="100000">
                                          <p:val>
                                            <p:strVal val="#ppt_y"/>
                                          </p:val>
                                        </p:tav>
                                      </p:tavLst>
                                    </p:anim>
                                    <p:anim calcmode="lin" valueType="num">
                                      <p:cBhvr>
                                        <p:cTn id="9" dur="3000" fill="hold"/>
                                        <p:tgtEl>
                                          <p:spTgt spid="3074"/>
                                        </p:tgtEl>
                                        <p:attrNameLst>
                                          <p:attrName>ppt_w</p:attrName>
                                        </p:attrNameLst>
                                      </p:cBhvr>
                                      <p:tavLst>
                                        <p:tav tm="0">
                                          <p:val>
                                            <p:fltVal val="0"/>
                                          </p:val>
                                        </p:tav>
                                        <p:tav tm="100000">
                                          <p:val>
                                            <p:strVal val="#ppt_w"/>
                                          </p:val>
                                        </p:tav>
                                      </p:tavLst>
                                    </p:anim>
                                    <p:anim calcmode="lin" valueType="num">
                                      <p:cBhvr>
                                        <p:cTn id="10" dur="3000" fill="hold"/>
                                        <p:tgtEl>
                                          <p:spTgt spid="307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blinds(horizontal)">
                                      <p:cBhvr>
                                        <p:cTn id="13" dur="3000"/>
                                        <p:tgtEl>
                                          <p:spTgt spid="3074"/>
                                        </p:tgtEl>
                                      </p:cBhvr>
                                    </p:animEffect>
                                  </p:childTnLst>
                                </p:cTn>
                              </p:par>
                              <p:par>
                                <p:cTn id="14" presetID="8" presetClass="emph" presetSubtype="0" fill="hold" nodeType="withEffect">
                                  <p:stCondLst>
                                    <p:cond delay="0"/>
                                  </p:stCondLst>
                                  <p:childTnLst>
                                    <p:animRot by="21600000">
                                      <p:cBhvr>
                                        <p:cTn id="15" dur="2000" fill="hold"/>
                                        <p:tgtEl>
                                          <p:spTgt spid="3074"/>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ppt_x</p:attrName>
                                        </p:attrNameLst>
                                      </p:cBhvr>
                                      <p:tavLst>
                                        <p:tav tm="0">
                                          <p:val>
                                            <p:strVal val="#ppt_x-#ppt_w/2"/>
                                          </p:val>
                                        </p:tav>
                                        <p:tav tm="100000">
                                          <p:val>
                                            <p:strVal val="#ppt_x"/>
                                          </p:val>
                                        </p:tav>
                                      </p:tavLst>
                                    </p:anim>
                                    <p:anim calcmode="lin" valueType="num">
                                      <p:cBhvr>
                                        <p:cTn id="19" dur="3000" fill="hold"/>
                                        <p:tgtEl>
                                          <p:spTgt spid="7"/>
                                        </p:tgtEl>
                                        <p:attrNameLst>
                                          <p:attrName>ppt_y</p:attrName>
                                        </p:attrNameLst>
                                      </p:cBhvr>
                                      <p:tavLst>
                                        <p:tav tm="0">
                                          <p:val>
                                            <p:strVal val="#ppt_y"/>
                                          </p:val>
                                        </p:tav>
                                        <p:tav tm="100000">
                                          <p:val>
                                            <p:strVal val="#ppt_y"/>
                                          </p:val>
                                        </p:tav>
                                      </p:tavLst>
                                    </p:anim>
                                    <p:anim calcmode="lin" valueType="num">
                                      <p:cBhvr>
                                        <p:cTn id="20" dur="3000" fill="hold"/>
                                        <p:tgtEl>
                                          <p:spTgt spid="7"/>
                                        </p:tgtEl>
                                        <p:attrNameLst>
                                          <p:attrName>ppt_w</p:attrName>
                                        </p:attrNameLst>
                                      </p:cBhvr>
                                      <p:tavLst>
                                        <p:tav tm="0">
                                          <p:val>
                                            <p:fltVal val="0"/>
                                          </p:val>
                                        </p:tav>
                                        <p:tav tm="100000">
                                          <p:val>
                                            <p:strVal val="#ppt_w"/>
                                          </p:val>
                                        </p:tav>
                                      </p:tavLst>
                                    </p:anim>
                                    <p:anim calcmode="lin" valueType="num">
                                      <p:cBhvr>
                                        <p:cTn id="21" dur="3000" fill="hold"/>
                                        <p:tgtEl>
                                          <p:spTgt spid="7"/>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3000"/>
                                        <p:tgtEl>
                                          <p:spTgt spid="7"/>
                                        </p:tgtEl>
                                      </p:cBhvr>
                                    </p:animEffect>
                                  </p:childTnLst>
                                </p:cTn>
                              </p:par>
                              <p:par>
                                <p:cTn id="25" presetID="8" presetClass="emph" presetSubtype="0" fill="hold" nodeType="withEffect">
                                  <p:stCondLst>
                                    <p:cond delay="0"/>
                                  </p:stCondLst>
                                  <p:childTnLst>
                                    <p:animRot by="-21600000">
                                      <p:cBhvr>
                                        <p:cTn id="26" dur="2000" fill="hold"/>
                                        <p:tgtEl>
                                          <p:spTgt spid="7"/>
                                        </p:tgtEl>
                                        <p:attrNameLst>
                                          <p:attrName>r</p:attrName>
                                        </p:attrNameLst>
                                      </p:cBhvr>
                                    </p:animRo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a:extLst>
              <a:ext uri="{28A0092B-C50C-407E-A947-70E740481C1C}">
                <a14:useLocalDpi xmlns:a14="http://schemas.microsoft.com/office/drawing/2010/main" val="0"/>
              </a:ext>
            </a:extLst>
          </a:blip>
          <a:srcRect r="65625"/>
          <a:stretch>
            <a:fillRect/>
          </a:stretch>
        </p:blipFill>
        <p:spPr bwMode="auto">
          <a:xfrm>
            <a:off x="0" y="0"/>
            <a:ext cx="31432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401532.jpg"/>
          <p:cNvPicPr>
            <a:picLocks noChangeAspect="1" noChangeArrowheads="1"/>
          </p:cNvPicPr>
          <p:nvPr/>
        </p:nvPicPr>
        <p:blipFill>
          <a:blip r:embed="rId2">
            <a:extLst>
              <a:ext uri="{28A0092B-C50C-407E-A947-70E740481C1C}">
                <a14:useLocalDpi xmlns:a14="http://schemas.microsoft.com/office/drawing/2010/main" val="0"/>
              </a:ext>
            </a:extLst>
          </a:blip>
          <a:srcRect l="34375" r="32031"/>
          <a:stretch>
            <a:fillRect/>
          </a:stretch>
        </p:blipFill>
        <p:spPr bwMode="auto">
          <a:xfrm>
            <a:off x="3143250" y="0"/>
            <a:ext cx="30718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Ana María\Escritorio\401532.jpg"/>
          <p:cNvPicPr>
            <a:picLocks noChangeAspect="1" noChangeArrowheads="1"/>
          </p:cNvPicPr>
          <p:nvPr/>
        </p:nvPicPr>
        <p:blipFill>
          <a:blip r:embed="rId2">
            <a:extLst>
              <a:ext uri="{28A0092B-C50C-407E-A947-70E740481C1C}">
                <a14:useLocalDpi xmlns:a14="http://schemas.microsoft.com/office/drawing/2010/main" val="0"/>
              </a:ext>
            </a:extLst>
          </a:blip>
          <a:srcRect l="67969"/>
          <a:stretch>
            <a:fillRect/>
          </a:stretch>
        </p:blipFill>
        <p:spPr bwMode="auto">
          <a:xfrm>
            <a:off x="6215063" y="0"/>
            <a:ext cx="29289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42938" y="4514850"/>
            <a:ext cx="850106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Extracción de la Piedra. </a:t>
            </a:r>
            <a:r>
              <a:rPr lang="es-ES" b="1" dirty="0">
                <a:effectLst>
                  <a:glow rad="101600">
                    <a:srgbClr val="C00000">
                      <a:alpha val="60000"/>
                    </a:srgbClr>
                  </a:glow>
                  <a:outerShdw blurRad="38100" dist="38100" dir="2700000" algn="tl">
                    <a:srgbClr val="000000">
                      <a:alpha val="43137"/>
                    </a:srgbClr>
                  </a:outerShdw>
                </a:effectLst>
              </a:rPr>
              <a:t>La organización de lo que hoy llamamos peonadas era muy eficiente, creando </a:t>
            </a:r>
            <a:r>
              <a:rPr lang="es-ES" b="1" i="1" dirty="0">
                <a:effectLst>
                  <a:glow rad="101600">
                    <a:srgbClr val="C00000">
                      <a:alpha val="60000"/>
                    </a:srgbClr>
                  </a:glow>
                  <a:outerShdw blurRad="38100" dist="38100" dir="2700000" algn="tl">
                    <a:srgbClr val="000000">
                      <a:alpha val="43137"/>
                    </a:srgbClr>
                  </a:outerShdw>
                </a:effectLst>
              </a:rPr>
              <a:t>grupos de cuatro trabajadores a la orden de un capataz,</a:t>
            </a:r>
            <a:r>
              <a:rPr lang="es-ES" b="1" dirty="0">
                <a:effectLst>
                  <a:glow rad="101600">
                    <a:srgbClr val="C00000">
                      <a:alpha val="60000"/>
                    </a:srgbClr>
                  </a:glow>
                  <a:outerShdw blurRad="38100" dist="38100" dir="2700000" algn="tl">
                    <a:srgbClr val="000000">
                      <a:alpha val="43137"/>
                    </a:srgbClr>
                  </a:outerShdw>
                </a:effectLst>
              </a:rPr>
              <a:t> que sería el encargado quien les decía que trabajo realizar y como </a:t>
            </a:r>
            <a:r>
              <a:rPr lang="es-ES" b="1" dirty="0" smtClean="0">
                <a:effectLst>
                  <a:glow rad="101600">
                    <a:srgbClr val="C00000">
                      <a:alpha val="60000"/>
                    </a:srgbClr>
                  </a:glow>
                  <a:outerShdw blurRad="38100" dist="38100" dir="2700000" algn="tl">
                    <a:srgbClr val="000000">
                      <a:alpha val="43137"/>
                    </a:srgbClr>
                  </a:outerShdw>
                </a:effectLst>
              </a:rPr>
              <a:t>realizarlo.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4000"/>
                                        <p:tgtEl>
                                          <p:spTgt spid="5"/>
                                        </p:tgtEl>
                                      </p:cBhvr>
                                    </p:animEffect>
                                  </p:childTnLst>
                                </p:cTn>
                              </p:par>
                              <p:par>
                                <p:cTn id="8" presetID="17" presetClass="entr" presetSubtype="2"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ppt_x</p:attrName>
                                        </p:attrNameLst>
                                      </p:cBhvr>
                                      <p:tavLst>
                                        <p:tav tm="0">
                                          <p:val>
                                            <p:strVal val="#ppt_x+#ppt_w/2"/>
                                          </p:val>
                                        </p:tav>
                                        <p:tav tm="100000">
                                          <p:val>
                                            <p:strVal val="#ppt_x"/>
                                          </p:val>
                                        </p:tav>
                                      </p:tavLst>
                                    </p:anim>
                                    <p:anim calcmode="lin" valueType="num">
                                      <p:cBhvr>
                                        <p:cTn id="11" dur="3000" fill="hold"/>
                                        <p:tgtEl>
                                          <p:spTgt spid="7170"/>
                                        </p:tgtEl>
                                        <p:attrNameLst>
                                          <p:attrName>ppt_y</p:attrName>
                                        </p:attrNameLst>
                                      </p:cBhvr>
                                      <p:tavLst>
                                        <p:tav tm="0">
                                          <p:val>
                                            <p:strVal val="#ppt_y"/>
                                          </p:val>
                                        </p:tav>
                                        <p:tav tm="100000">
                                          <p:val>
                                            <p:strVal val="#ppt_y"/>
                                          </p:val>
                                        </p:tav>
                                      </p:tavLst>
                                    </p:anim>
                                    <p:anim calcmode="lin" valueType="num">
                                      <p:cBhvr>
                                        <p:cTn id="12" dur="3000" fill="hold"/>
                                        <p:tgtEl>
                                          <p:spTgt spid="7170"/>
                                        </p:tgtEl>
                                        <p:attrNameLst>
                                          <p:attrName>ppt_w</p:attrName>
                                        </p:attrNameLst>
                                      </p:cBhvr>
                                      <p:tavLst>
                                        <p:tav tm="0">
                                          <p:val>
                                            <p:fltVal val="0"/>
                                          </p:val>
                                        </p:tav>
                                        <p:tav tm="100000">
                                          <p:val>
                                            <p:strVal val="#ppt_w"/>
                                          </p:val>
                                        </p:tav>
                                      </p:tavLst>
                                    </p:anim>
                                    <p:anim calcmode="lin" valueType="num">
                                      <p:cBhvr>
                                        <p:cTn id="13" dur="3000" fill="hold"/>
                                        <p:tgtEl>
                                          <p:spTgt spid="7170"/>
                                        </p:tgtEl>
                                        <p:attrNameLst>
                                          <p:attrName>ppt_h</p:attrName>
                                        </p:attrNameLst>
                                      </p:cBhvr>
                                      <p:tavLst>
                                        <p:tav tm="0">
                                          <p:val>
                                            <p:strVal val="#ppt_h"/>
                                          </p:val>
                                        </p:tav>
                                        <p:tav tm="100000">
                                          <p:val>
                                            <p:strVal val="#ppt_h"/>
                                          </p:val>
                                        </p:tav>
                                      </p:tavLst>
                                    </p:anim>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85750" y="4357688"/>
            <a:ext cx="835818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Sabemos que realmente todo lo que necesitaron para su construcción lo podían conseguir mas o menos fácilmente, aunque todavía nos quedan muchas preguntas por contestar. Para obtener pistas fiables, tenemos que guiarnos de distintos dibujos que se han encontrado en tumbas.</a:t>
            </a:r>
          </a:p>
        </p:txBody>
      </p:sp>
    </p:spTree>
  </p:cSld>
  <p:clrMapOvr>
    <a:masterClrMapping/>
  </p:clrMapOvr>
  <mc:AlternateContent xmlns:mc="http://schemas.openxmlformats.org/markup-compatibility/2006">
    <mc:Choice xmlns:p14="http://schemas.microsoft.com/office/powerpoint/2010/main" Requires="p14">
      <p:transition spd="slow" p14:dur="2000" advTm="30000">
        <p14:vortex di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1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4643438"/>
            <a:ext cx="81438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Se cree que los técnicos egipcios primero hacían un estudio del terreno, eligiendo los más planos y cercanos al río, cuando el terreno era rocoso se procedía a aplanar la zona de trabajo.</a:t>
            </a:r>
          </a:p>
        </p:txBody>
      </p:sp>
    </p:spTree>
  </p:cSld>
  <p:clrMapOvr>
    <a:masterClrMapping/>
  </p:clrMapOvr>
  <mc:AlternateContent xmlns:mc="http://schemas.openxmlformats.org/markup-compatibility/2006">
    <mc:Choice xmlns:p14="http://schemas.microsoft.com/office/powerpoint/2010/main" Requires="p14">
      <p:transition spd="slow" p14:dur="2000" advTm="23000">
        <p14:vortex/>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3"/>
                                        </p:tgtEl>
                                        <p:attrNameLst>
                                          <p:attrName>ppt_x</p:attrName>
                                        </p:attrNameLst>
                                      </p:cBhvr>
                                      <p:tavLst>
                                        <p:tav tm="0">
                                          <p:val>
                                            <p:strVal val="ppt_x"/>
                                          </p:val>
                                        </p:tav>
                                        <p:tav tm="100000">
                                          <p:val>
                                            <p:strVal val="ppt_x-.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congaf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63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ongaf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63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514850"/>
            <a:ext cx="8215313" cy="1200150"/>
          </a:xfrm>
          <a:prstGeom prst="rect">
            <a:avLst/>
          </a:prstGeom>
          <a:noFill/>
        </p:spPr>
        <p:txBody>
          <a:bodyPr>
            <a:spAutoFit/>
          </a:bodyPr>
          <a:lstStyle/>
          <a:p>
            <a:pPr>
              <a:defRPr/>
            </a:pPr>
            <a:r>
              <a:rPr lang="es-ES" b="1" dirty="0" err="1">
                <a:effectLst>
                  <a:glow rad="101600">
                    <a:srgbClr val="C00000">
                      <a:alpha val="60000"/>
                    </a:srgbClr>
                  </a:glow>
                  <a:outerShdw blurRad="38100" dist="38100" dir="2700000" algn="tl">
                    <a:srgbClr val="000000">
                      <a:alpha val="43137"/>
                    </a:srgbClr>
                  </a:outerShdw>
                </a:effectLst>
              </a:rPr>
              <a:t>Imhotep</a:t>
            </a:r>
            <a:r>
              <a:rPr lang="es-ES" b="1" dirty="0">
                <a:effectLst>
                  <a:glow rad="101600">
                    <a:srgbClr val="C00000">
                      <a:alpha val="60000"/>
                    </a:srgbClr>
                  </a:glow>
                  <a:outerShdw blurRad="38100" dist="38100" dir="2700000" algn="tl">
                    <a:srgbClr val="000000">
                      <a:alpha val="43137"/>
                    </a:srgbClr>
                  </a:outerShdw>
                </a:effectLst>
              </a:rPr>
              <a:t>. El primer arquitecto del que se tiene conocimiento fue </a:t>
            </a:r>
            <a:r>
              <a:rPr lang="es-ES" b="1" dirty="0" err="1">
                <a:effectLst>
                  <a:glow rad="101600">
                    <a:srgbClr val="C00000">
                      <a:alpha val="60000"/>
                    </a:srgbClr>
                  </a:glow>
                  <a:outerShdw blurRad="38100" dist="38100" dir="2700000" algn="tl">
                    <a:srgbClr val="000000">
                      <a:alpha val="43137"/>
                    </a:srgbClr>
                  </a:outerShdw>
                </a:effectLst>
              </a:rPr>
              <a:t>Imhotep</a:t>
            </a:r>
            <a:r>
              <a:rPr lang="es-ES" b="1" dirty="0">
                <a:effectLst>
                  <a:glow rad="101600">
                    <a:srgbClr val="C00000">
                      <a:alpha val="60000"/>
                    </a:srgbClr>
                  </a:glow>
                  <a:outerShdw blurRad="38100" dist="38100" dir="2700000" algn="tl">
                    <a:srgbClr val="000000">
                      <a:alpha val="43137"/>
                    </a:srgbClr>
                  </a:outerShdw>
                </a:effectLst>
              </a:rPr>
              <a:t>,     fue el responsable del diseño de la primera pirámide escalonada y la más antigua, localizada en </a:t>
            </a:r>
            <a:r>
              <a:rPr lang="es-ES" b="1" dirty="0" err="1">
                <a:effectLst>
                  <a:glow rad="101600">
                    <a:srgbClr val="C00000">
                      <a:alpha val="60000"/>
                    </a:srgbClr>
                  </a:glow>
                  <a:outerShdw blurRad="38100" dist="38100" dir="2700000" algn="tl">
                    <a:srgbClr val="000000">
                      <a:alpha val="43137"/>
                    </a:srgbClr>
                  </a:outerShdw>
                </a:effectLst>
              </a:rPr>
              <a:t>Sakkara</a:t>
            </a:r>
            <a:r>
              <a:rPr lang="es-ES" b="1" dirty="0">
                <a:effectLst>
                  <a:glow rad="101600">
                    <a:srgbClr val="C00000">
                      <a:alpha val="60000"/>
                    </a:srgbClr>
                  </a:glow>
                  <a:outerShdw blurRad="38100" dist="38100" dir="2700000" algn="tl">
                    <a:srgbClr val="000000">
                      <a:alpha val="43137"/>
                    </a:srgbClr>
                  </a:outerShdw>
                </a:effectLst>
              </a:rPr>
              <a:t>, fue un encargo del faraón </a:t>
            </a:r>
            <a:r>
              <a:rPr lang="es-ES" b="1" dirty="0" err="1">
                <a:effectLst>
                  <a:glow rad="101600">
                    <a:srgbClr val="C00000">
                      <a:alpha val="60000"/>
                    </a:srgbClr>
                  </a:glow>
                  <a:outerShdw blurRad="38100" dist="38100" dir="2700000" algn="tl">
                    <a:srgbClr val="000000">
                      <a:alpha val="43137"/>
                    </a:srgbClr>
                  </a:outerShdw>
                </a:effectLst>
              </a:rPr>
              <a:t>Djoser</a:t>
            </a:r>
            <a:r>
              <a:rPr lang="es-ES" b="1" dirty="0">
                <a:effectLst>
                  <a:glow rad="101600">
                    <a:srgbClr val="C00000">
                      <a:alpha val="60000"/>
                    </a:srgbClr>
                  </a:glow>
                  <a:outerShdw blurRad="38100" dist="38100" dir="2700000" algn="tl">
                    <a:srgbClr val="000000">
                      <a:alpha val="43137"/>
                    </a:srgbClr>
                  </a:outerShdw>
                </a:effectLst>
              </a:rPr>
              <a:t>, aproximadamente en el año 2750 a.C.</a:t>
            </a:r>
          </a:p>
        </p:txBody>
      </p:sp>
    </p:spTree>
  </p:cSld>
  <p:clrMapOvr>
    <a:masterClrMapping/>
  </p:clrMapOvr>
  <mc:AlternateContent xmlns:mc="http://schemas.openxmlformats.org/markup-compatibility/2006">
    <mc:Choice xmlns:p14="http://schemas.microsoft.com/office/powerpoint/2010/main" Requires="p14">
      <p:transition spd="slow" p14:dur="2000" advTm="28000">
        <p14:vortex di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2000" fill="hold"/>
                                        <p:tgtEl>
                                          <p:spTgt spid="3"/>
                                        </p:tgtEl>
                                        <p:attrNameLst>
                                          <p:attrName>r</p:attrName>
                                        </p:attrNameLst>
                                      </p:cBhvr>
                                    </p:animRot>
                                  </p:childTnLst>
                                </p:cTn>
                              </p:par>
                              <p:par>
                                <p:cTn id="14" presetID="8" presetClass="entr" presetSubtype="32"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diamond(out)">
                                      <p:cBhvr>
                                        <p:cTn id="16" dur="3000"/>
                                        <p:tgtEl>
                                          <p:spTgt spid="6146"/>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6146"/>
                                        </p:tgtEl>
                                        <p:attrNameLst>
                                          <p:attrName>style.visibility</p:attrName>
                                        </p:attrNameLst>
                                      </p:cBhvr>
                                      <p:to>
                                        <p:strVal val="visible"/>
                                      </p:to>
                                    </p:set>
                                    <p:anim calcmode="lin" valueType="num">
                                      <p:cBhvr>
                                        <p:cTn id="19" dur="3000" fill="hold"/>
                                        <p:tgtEl>
                                          <p:spTgt spid="6146"/>
                                        </p:tgtEl>
                                        <p:attrNameLst>
                                          <p:attrName>ppt_w</p:attrName>
                                        </p:attrNameLst>
                                      </p:cBhvr>
                                      <p:tavLst>
                                        <p:tav tm="0">
                                          <p:val>
                                            <p:strVal val="#ppt_w+.3"/>
                                          </p:val>
                                        </p:tav>
                                        <p:tav tm="100000">
                                          <p:val>
                                            <p:strVal val="#ppt_w"/>
                                          </p:val>
                                        </p:tav>
                                      </p:tavLst>
                                    </p:anim>
                                    <p:anim calcmode="lin" valueType="num">
                                      <p:cBhvr>
                                        <p:cTn id="20" dur="3000" fill="hold"/>
                                        <p:tgtEl>
                                          <p:spTgt spid="6146"/>
                                        </p:tgtEl>
                                        <p:attrNameLst>
                                          <p:attrName>ppt_h</p:attrName>
                                        </p:attrNameLst>
                                      </p:cBhvr>
                                      <p:tavLst>
                                        <p:tav tm="0">
                                          <p:val>
                                            <p:strVal val="#ppt_h"/>
                                          </p:val>
                                        </p:tav>
                                        <p:tav tm="100000">
                                          <p:val>
                                            <p:strVal val="#ppt_h"/>
                                          </p:val>
                                        </p:tav>
                                      </p:tavLst>
                                    </p:anim>
                                    <p:animEffect transition="in" filter="fade">
                                      <p:cBhvr>
                                        <p:cTn id="21" dur="3000"/>
                                        <p:tgtEl>
                                          <p:spTgt spid="6146"/>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4 Patio del Convento de Santa Catali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357688"/>
            <a:ext cx="807243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Sistema de nivelación por agua. Para conseguir emplazar la pirámide sobre una base plana, se excavaban una serie de canales que se podían inundar con agua, de esta forma se marcaba la línea de nivel con el que comenzar a preparar el terreno.</a:t>
            </a:r>
          </a:p>
        </p:txBody>
      </p:sp>
    </p:spTree>
  </p:cSld>
  <p:clrMapOvr>
    <a:masterClrMapping/>
  </p:clrMapOvr>
  <mc:AlternateContent xmlns:mc="http://schemas.openxmlformats.org/markup-compatibility/2006">
    <mc:Choice xmlns:p14="http://schemas.microsoft.com/office/powerpoint/2010/main" Requires="p14">
      <p:transition spd="slow" p14:dur="20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85750" y="4929188"/>
            <a:ext cx="8643938"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utilizar el agua como forma de poder nivelar el terreno es uno de los motivos por los que se cree que las pirámides se construyeron cerca del rio.</a:t>
            </a:r>
          </a:p>
        </p:txBody>
      </p:sp>
    </p:spTree>
  </p:cSld>
  <p:clrMapOvr>
    <a:masterClrMapping/>
  </p:clrMapOvr>
  <mc:AlternateContent xmlns:mc="http://schemas.openxmlformats.org/markup-compatibility/2006">
    <mc:Choice xmlns:p14="http://schemas.microsoft.com/office/powerpoint/2010/main" Requires="p14">
      <p:transition spd="slow" p14:dur="2000" advTm="20000">
        <p14:glitter dir="u"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4*#ppt_w"/>
                                          </p:val>
                                        </p:tav>
                                        <p:tav tm="100000">
                                          <p:val>
                                            <p:strVal val="#ppt_w"/>
                                          </p:val>
                                        </p:tav>
                                      </p:tavLst>
                                    </p:anim>
                                    <p:anim calcmode="lin" valueType="num">
                                      <p:cBhvr>
                                        <p:cTn id="8" dur="3000" fill="hold"/>
                                        <p:tgtEl>
                                          <p:spTgt spid="20482"/>
                                        </p:tgtEl>
                                        <p:attrNameLst>
                                          <p:attrName>ppt_h</p:attrName>
                                        </p:attrNameLst>
                                      </p:cBhvr>
                                      <p:tavLst>
                                        <p:tav tm="0">
                                          <p:val>
                                            <p:strVal val="4*#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643438"/>
            <a:ext cx="7286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preparar el terreno se cerraban los canales y se comenzaba a excavar bajo el suelo la cámara subterránea, mientras se comenzaba la construcción de superficie.</a:t>
            </a:r>
          </a:p>
        </p:txBody>
      </p:sp>
    </p:spTree>
  </p:cSld>
  <p:clrMapOvr>
    <a:masterClrMapping/>
  </p:clrMapOvr>
  <mc:AlternateContent xmlns:mc="http://schemas.openxmlformats.org/markup-compatibility/2006">
    <mc:Choice xmlns:p14="http://schemas.microsoft.com/office/powerpoint/2010/main" Requires="p14">
      <p:transition spd="slow" p14:dur="2000" advTm="21000">
        <p14:glitter dir="r" pattern="hexagon"/>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ppt_w+.3"/>
                                          </p:val>
                                        </p:tav>
                                      </p:tavLst>
                                    </p:anim>
                                    <p:anim calcmode="lin" valueType="num">
                                      <p:cBhvr>
                                        <p:cTn id="11" dur="3000"/>
                                        <p:tgtEl>
                                          <p:spTgt spid="3"/>
                                        </p:tgtEl>
                                        <p:attrNameLst>
                                          <p:attrName>ppt_h</p:attrName>
                                        </p:attrNameLst>
                                      </p:cBhvr>
                                      <p:tavLst>
                                        <p:tav tm="0">
                                          <p:val>
                                            <p:strVal val="ppt_h"/>
                                          </p:val>
                                        </p:tav>
                                        <p:tav tm="100000">
                                          <p:val>
                                            <p:strVal val="ppt_h"/>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357688"/>
            <a:ext cx="821531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canteras de las que se suministraban las tierras estaban situadas en lugares cercanos a la zona de construcción pero cuando era necesario recurrir a otras canteras como las situadas al sur, la forma de transportar los grandes bloques de piedra era a través de barcazas.</a:t>
            </a:r>
          </a:p>
        </p:txBody>
      </p:sp>
    </p:spTree>
  </p:cSld>
  <p:clrMapOvr>
    <a:masterClrMapping/>
  </p:clrMapOvr>
  <mc:AlternateContent xmlns:mc="http://schemas.openxmlformats.org/markup-compatibility/2006">
    <mc:Choice xmlns:p14="http://schemas.microsoft.com/office/powerpoint/2010/main" Requires="p14">
      <p:transition spd="slow" p14:dur="2000" advTm="30000">
        <p14:glitter dir="d"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4)">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6).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66).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0063" y="4714875"/>
            <a:ext cx="8072437" cy="64611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Cuando los </a:t>
            </a:r>
            <a:r>
              <a:rPr lang="es-ES" b="1" dirty="0" smtClean="0">
                <a:effectLst>
                  <a:glow rad="101600">
                    <a:srgbClr val="C00000">
                      <a:alpha val="60000"/>
                    </a:srgbClr>
                  </a:glow>
                  <a:outerShdw blurRad="38100" dist="38100" dir="2700000" algn="tl">
                    <a:srgbClr val="000000">
                      <a:alpha val="43137"/>
                    </a:srgbClr>
                  </a:outerShdw>
                </a:effectLst>
              </a:rPr>
              <a:t>bloques llegaban, </a:t>
            </a:r>
            <a:r>
              <a:rPr lang="es-ES" b="1" dirty="0">
                <a:effectLst>
                  <a:glow rad="101600">
                    <a:srgbClr val="C00000">
                      <a:alpha val="60000"/>
                    </a:srgbClr>
                  </a:glow>
                  <a:outerShdw blurRad="38100" dist="38100" dir="2700000" algn="tl">
                    <a:srgbClr val="000000">
                      <a:alpha val="43137"/>
                    </a:srgbClr>
                  </a:outerShdw>
                </a:effectLst>
              </a:rPr>
              <a:t>estos se transportaban en una especie de trineos que eran arrastrados por la arena hasta el lugar de las obras. </a:t>
            </a:r>
          </a:p>
        </p:txBody>
      </p:sp>
    </p:spTree>
  </p:cSld>
  <p:clrMapOvr>
    <a:masterClrMapping/>
  </p:clrMapOvr>
  <mc:AlternateContent xmlns:mc="http://schemas.openxmlformats.org/markup-compatibility/2006">
    <mc:Choice xmlns:p14="http://schemas.microsoft.com/office/powerpoint/2010/main" Requires="p14">
      <p:transition spd="slow" p14:dur="2000" advTm="18000">
        <p14:glitter dir="d" pattern="hexago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31" presetClass="entr" presetSubtype="0" fill="hold" nodeType="withEffect">
                                  <p:stCondLst>
                                    <p:cond delay="0"/>
                                  </p:stCondLst>
                                  <p:iterate type="lt">
                                    <p:tmPct val="5000"/>
                                  </p:iterate>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anim calcmode="lin" valueType="num">
                                      <p:cBhvr>
                                        <p:cTn id="22" dur="3000" fill="hold"/>
                                        <p:tgtEl>
                                          <p:spTgt spid="2"/>
                                        </p:tgtEl>
                                        <p:attrNameLst>
                                          <p:attrName>style.rotation</p:attrName>
                                        </p:attrNameLst>
                                      </p:cBhvr>
                                      <p:tavLst>
                                        <p:tav tm="0">
                                          <p:val>
                                            <p:fltVal val="90"/>
                                          </p:val>
                                        </p:tav>
                                        <p:tav tm="100000">
                                          <p:val>
                                            <p:fltVal val="0"/>
                                          </p:val>
                                        </p:tav>
                                      </p:tavLst>
                                    </p:anim>
                                    <p:animEffect transition="in" filter="fade">
                                      <p:cBhvr>
                                        <p:cTn id="23" dur="3000"/>
                                        <p:tgtEl>
                                          <p:spTgt spid="2"/>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PS\AZUL.jpg"/>
          <p:cNvPicPr>
            <a:picLocks noChangeAspect="1" noChangeArrowheads="1"/>
          </p:cNvPicPr>
          <p:nvPr/>
        </p:nvPicPr>
        <p:blipFill>
          <a:blip r:embed="rId2"/>
          <a:srcRect r="50000" b="50000"/>
          <a:stretch>
            <a:fillRect/>
          </a:stretch>
        </p:blipFill>
        <p:spPr bwMode="auto">
          <a:xfrm>
            <a:off x="0" y="0"/>
            <a:ext cx="4572000" cy="2857500"/>
          </a:xfrm>
          <a:prstGeom prst="rect">
            <a:avLst/>
          </a:prstGeom>
          <a:solidFill>
            <a:schemeClr val="accent3">
              <a:lumMod val="50000"/>
              <a:alpha val="80000"/>
            </a:schemeClr>
          </a:solidFill>
          <a:ln w="9525">
            <a:noFill/>
            <a:miter lim="800000"/>
            <a:headEnd/>
            <a:tailEnd/>
          </a:ln>
        </p:spPr>
      </p:pic>
      <p:pic>
        <p:nvPicPr>
          <p:cNvPr id="3" name="Picture 2" descr="C:\Users\Ana María\Desktop\PPS\AZUL.jpg"/>
          <p:cNvPicPr>
            <a:picLocks noChangeAspect="1" noChangeArrowheads="1"/>
          </p:cNvPicPr>
          <p:nvPr/>
        </p:nvPicPr>
        <p:blipFill>
          <a:blip r:embed="rId2"/>
          <a:srcRect l="50000" b="50000"/>
          <a:stretch>
            <a:fillRect/>
          </a:stretch>
        </p:blipFill>
        <p:spPr bwMode="auto">
          <a:xfrm>
            <a:off x="4572000" y="0"/>
            <a:ext cx="4572000" cy="2857500"/>
          </a:xfrm>
          <a:prstGeom prst="rect">
            <a:avLst/>
          </a:prstGeom>
          <a:solidFill>
            <a:schemeClr val="accent3">
              <a:lumMod val="50000"/>
              <a:alpha val="80000"/>
            </a:schemeClr>
          </a:solidFill>
          <a:ln w="9525">
            <a:noFill/>
            <a:miter lim="800000"/>
            <a:headEnd/>
            <a:tailEnd/>
          </a:ln>
        </p:spPr>
      </p:pic>
      <p:pic>
        <p:nvPicPr>
          <p:cNvPr id="4" name="Picture 2" descr="C:\Users\Ana María\Desktop\PPS\AZUL.jpg"/>
          <p:cNvPicPr>
            <a:picLocks noChangeAspect="1" noChangeArrowheads="1"/>
          </p:cNvPicPr>
          <p:nvPr/>
        </p:nvPicPr>
        <p:blipFill>
          <a:blip r:embed="rId2"/>
          <a:srcRect t="50000" r="50000"/>
          <a:stretch>
            <a:fillRect/>
          </a:stretch>
        </p:blipFill>
        <p:spPr bwMode="auto">
          <a:xfrm>
            <a:off x="0" y="2857500"/>
            <a:ext cx="4572000" cy="2857500"/>
          </a:xfrm>
          <a:prstGeom prst="rect">
            <a:avLst/>
          </a:prstGeom>
          <a:solidFill>
            <a:schemeClr val="accent3">
              <a:lumMod val="50000"/>
              <a:alpha val="80000"/>
            </a:schemeClr>
          </a:solidFill>
          <a:ln w="9525">
            <a:noFill/>
            <a:miter lim="800000"/>
            <a:headEnd/>
            <a:tailEnd/>
          </a:ln>
        </p:spPr>
      </p:pic>
      <p:pic>
        <p:nvPicPr>
          <p:cNvPr id="5" name="Picture 2" descr="C:\Users\Ana María\Desktop\PPS\AZUL.jpg"/>
          <p:cNvPicPr>
            <a:picLocks noChangeAspect="1" noChangeArrowheads="1"/>
          </p:cNvPicPr>
          <p:nvPr/>
        </p:nvPicPr>
        <p:blipFill>
          <a:blip r:embed="rId2"/>
          <a:srcRect l="50000" t="50000"/>
          <a:stretch>
            <a:fillRect/>
          </a:stretch>
        </p:blipFill>
        <p:spPr bwMode="auto">
          <a:xfrm>
            <a:off x="4572000" y="2857500"/>
            <a:ext cx="4572000" cy="2857500"/>
          </a:xfrm>
          <a:prstGeom prst="rect">
            <a:avLst/>
          </a:prstGeom>
          <a:solidFill>
            <a:schemeClr val="accent3">
              <a:lumMod val="50000"/>
              <a:alpha val="80000"/>
            </a:schemeClr>
          </a:solidFill>
          <a:ln w="9525">
            <a:noFill/>
            <a:miter lim="800000"/>
            <a:headEnd/>
            <a:tailEnd/>
          </a:ln>
        </p:spPr>
      </p:pic>
      <p:sp>
        <p:nvSpPr>
          <p:cNvPr id="6" name="5 CuadroTexto"/>
          <p:cNvSpPr txBox="1"/>
          <p:nvPr/>
        </p:nvSpPr>
        <p:spPr>
          <a:xfrm>
            <a:off x="428625" y="4357688"/>
            <a:ext cx="821531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Pero ¿Cómo conseguían avanzar?, si lo lógico sería que con el peso éste se hundiera en la tierra. La respuesta es muy simple, mojando el terreno por donde se deslizaría el trineo, aportando la cantidad suficiente de humedad que pudiera compactar el terreno.</a:t>
            </a:r>
          </a:p>
        </p:txBody>
      </p:sp>
    </p:spTree>
  </p:cSld>
  <p:clrMapOvr>
    <a:masterClrMapping/>
  </p:clrMapOvr>
  <mc:AlternateContent xmlns:mc="http://schemas.openxmlformats.org/markup-compatibility/2006">
    <mc:Choice xmlns:p14="http://schemas.microsoft.com/office/powerpoint/2010/main" Requires="p14">
      <p:transition spd="slow" p14:dur="2000" advTm="28000">
        <p14:glitte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box(out)">
                                      <p:cBhvr>
                                        <p:cTn id="14" dur="3000"/>
                                        <p:tgtEl>
                                          <p:spTgt spid="2050"/>
                                        </p:tgtEl>
                                      </p:cBhvr>
                                    </p:animEffect>
                                  </p:childTnLst>
                                </p:cTn>
                              </p:par>
                              <p:par>
                                <p:cTn id="15" presetID="23" presetClass="entr" presetSubtype="288"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3000" fill="hold"/>
                                        <p:tgtEl>
                                          <p:spTgt spid="2050"/>
                                        </p:tgtEl>
                                        <p:attrNameLst>
                                          <p:attrName>ppt_w</p:attrName>
                                        </p:attrNameLst>
                                      </p:cBhvr>
                                      <p:tavLst>
                                        <p:tav tm="0">
                                          <p:val>
                                            <p:strVal val="4/3*#ppt_w"/>
                                          </p:val>
                                        </p:tav>
                                        <p:tav tm="100000">
                                          <p:val>
                                            <p:strVal val="#ppt_w"/>
                                          </p:val>
                                        </p:tav>
                                      </p:tavLst>
                                    </p:anim>
                                    <p:anim calcmode="lin" valueType="num">
                                      <p:cBhvr>
                                        <p:cTn id="18" dur="3000" fill="hold"/>
                                        <p:tgtEl>
                                          <p:spTgt spid="2050"/>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out)">
                                      <p:cBhvr>
                                        <p:cTn id="28" dur="3000"/>
                                        <p:tgtEl>
                                          <p:spTgt spid="5"/>
                                        </p:tgtEl>
                                      </p:cBhvr>
                                    </p:animEffec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par>
                                <p:cTn id="33" presetID="26" presetClass="emph" presetSubtype="0" fill="hold" nodeType="withEffect">
                                  <p:stCondLst>
                                    <p:cond delay="0"/>
                                  </p:stCondLst>
                                  <p:childTnLst>
                                    <p:animEffect transition="out" filter="fade">
                                      <p:cBhvr>
                                        <p:cTn id="34" dur="3000" tmFilter="0, 0; .2, .5; .8, .5; 1, 0"/>
                                        <p:tgtEl>
                                          <p:spTgt spid="3"/>
                                        </p:tgtEl>
                                      </p:cBhvr>
                                    </p:animEffect>
                                    <p:animScale>
                                      <p:cBhvr>
                                        <p:cTn id="35" dur="1500" autoRev="1" fill="hold"/>
                                        <p:tgtEl>
                                          <p:spTgt spid="3"/>
                                        </p:tgtEl>
                                      </p:cBhvr>
                                      <p:by x="105000" y="105000"/>
                                    </p:animScale>
                                  </p:childTnLst>
                                </p:cTn>
                              </p:par>
                              <p:par>
                                <p:cTn id="36" presetID="26" presetClass="emph" presetSubtype="0" fill="hold" nodeType="withEffect">
                                  <p:stCondLst>
                                    <p:cond delay="0"/>
                                  </p:stCondLst>
                                  <p:childTnLst>
                                    <p:animEffect transition="out" filter="fade">
                                      <p:cBhvr>
                                        <p:cTn id="37" dur="3000" tmFilter="0, 0; .2, .5; .8, .5; 1, 0"/>
                                        <p:tgtEl>
                                          <p:spTgt spid="2050"/>
                                        </p:tgtEl>
                                      </p:cBhvr>
                                    </p:animEffect>
                                    <p:animScale>
                                      <p:cBhvr>
                                        <p:cTn id="38" dur="1500" autoRev="1" fill="hold"/>
                                        <p:tgtEl>
                                          <p:spTgt spid="2050"/>
                                        </p:tgtEl>
                                      </p:cBhvr>
                                      <p:by x="105000" y="105000"/>
                                    </p:animScale>
                                  </p:childTnLst>
                                </p:cTn>
                              </p:par>
                              <p:par>
                                <p:cTn id="39" presetID="26" presetClass="emph" presetSubtype="0" fill="hold" nodeType="withEffect">
                                  <p:stCondLst>
                                    <p:cond delay="0"/>
                                  </p:stCondLst>
                                  <p:childTnLst>
                                    <p:animEffect transition="out" filter="fade">
                                      <p:cBhvr>
                                        <p:cTn id="40" dur="3000" tmFilter="0, 0; .2, .5; .8, .5; 1, 0"/>
                                        <p:tgtEl>
                                          <p:spTgt spid="4"/>
                                        </p:tgtEl>
                                      </p:cBhvr>
                                    </p:animEffect>
                                    <p:animScale>
                                      <p:cBhvr>
                                        <p:cTn id="41" dur="1500" autoRev="1" fill="hold"/>
                                        <p:tgtEl>
                                          <p:spTgt spid="4"/>
                                        </p:tgtEl>
                                      </p:cBhvr>
                                      <p:by x="105000" y="105000"/>
                                    </p:animScale>
                                  </p:childTnLst>
                                </p:cTn>
                              </p:par>
                              <p:par>
                                <p:cTn id="42" presetID="26" presetClass="emph" presetSubtype="0" fill="hold" nodeType="withEffect">
                                  <p:stCondLst>
                                    <p:cond delay="0"/>
                                  </p:stCondLst>
                                  <p:childTnLst>
                                    <p:animEffect transition="out" filter="fade">
                                      <p:cBhvr>
                                        <p:cTn id="43" dur="3000" tmFilter="0, 0; .2, .5; .8, .5; 1, 0"/>
                                        <p:tgtEl>
                                          <p:spTgt spid="5"/>
                                        </p:tgtEl>
                                      </p:cBhvr>
                                    </p:animEffect>
                                    <p:animScale>
                                      <p:cBhvr>
                                        <p:cTn id="44" dur="1500" autoRev="1" fill="hold"/>
                                        <p:tgtEl>
                                          <p:spTgt spid="5"/>
                                        </p:tgtEl>
                                      </p:cBhvr>
                                      <p:by x="105000" y="105000"/>
                                    </p:animScale>
                                  </p:childTnLst>
                                </p:cTn>
                              </p:par>
                            </p:childTnLst>
                          </p:cTn>
                        </p:par>
                        <p:par>
                          <p:cTn id="45" fill="hold" nodeType="afterGroup">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1"/>
                                          </p:val>
                                        </p:tav>
                                        <p:tav tm="100000">
                                          <p:val>
                                            <p:strVal val="#ppt_x"/>
                                          </p:val>
                                        </p:tav>
                                      </p:tavLst>
                                    </p:anim>
                                    <p:anim calcmode="lin" valueType="num">
                                      <p:cBhvr>
                                        <p:cTn id="5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Ana María\Escritorio\CIELO\amapo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IELO\amapo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CIELO\amapo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85750" y="4357688"/>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Debemos tener en cuenta que los egipcios no conocían la rueda, ésta fue utilizada por primera vez casi mil años después de  la construcción de la gran pirámide de Keops. Sobre la utilización de trineos existen relieves que muestran estos trabajos.</a:t>
            </a:r>
          </a:p>
        </p:txBody>
      </p:sp>
    </p:spTree>
  </p:cSld>
  <p:clrMapOvr>
    <a:masterClrMapping/>
  </p:clrMapOvr>
  <mc:AlternateContent xmlns:mc="http://schemas.openxmlformats.org/markup-compatibility/2006">
    <mc:Choice xmlns:p14="http://schemas.microsoft.com/office/powerpoint/2010/main" Requires="p14">
      <p:transition spd="slow" p14:dur="2000" advTm="28000">
        <p14:glitter di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2000"/>
                                        <p:tgtEl>
                                          <p:spTgt spid="28674"/>
                                        </p:tgtEl>
                                      </p:cBhvr>
                                    </p:animEffect>
                                    <p:set>
                                      <p:cBhvr>
                                        <p:cTn id="7" dur="1" fill="hold">
                                          <p:stCondLst>
                                            <p:cond delay="1999"/>
                                          </p:stCondLst>
                                        </p:cTn>
                                        <p:tgtEl>
                                          <p:spTgt spid="28674"/>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2000"/>
                                        <p:tgtEl>
                                          <p:spTgt spid="28674"/>
                                        </p:tgtEl>
                                        <p:attrNameLst>
                                          <p:attrName>ppt_w</p:attrName>
                                        </p:attrNameLst>
                                      </p:cBhvr>
                                      <p:tavLst>
                                        <p:tav tm="0">
                                          <p:val>
                                            <p:strVal val="ppt_w"/>
                                          </p:val>
                                        </p:tav>
                                        <p:tav tm="100000">
                                          <p:val>
                                            <p:fltVal val="0"/>
                                          </p:val>
                                        </p:tav>
                                      </p:tavLst>
                                    </p:anim>
                                    <p:anim calcmode="lin" valueType="num">
                                      <p:cBhvr>
                                        <p:cTn id="10" dur="2000"/>
                                        <p:tgtEl>
                                          <p:spTgt spid="28674"/>
                                        </p:tgtEl>
                                        <p:attrNameLst>
                                          <p:attrName>ppt_h</p:attrName>
                                        </p:attrNameLst>
                                      </p:cBhvr>
                                      <p:tavLst>
                                        <p:tav tm="0">
                                          <p:val>
                                            <p:strVal val="ppt_h"/>
                                          </p:val>
                                        </p:tav>
                                        <p:tav tm="100000">
                                          <p:val>
                                            <p:fltVal val="0"/>
                                          </p:val>
                                        </p:tav>
                                      </p:tavLst>
                                    </p:anim>
                                    <p:set>
                                      <p:cBhvr>
                                        <p:cTn id="11" dur="1" fill="hold">
                                          <p:stCondLst>
                                            <p:cond delay="1999"/>
                                          </p:stCondLst>
                                        </p:cTn>
                                        <p:tgtEl>
                                          <p:spTgt spid="28674"/>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1).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1).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57188" y="4357688"/>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Ahora falta saber como se construyó una obra tan colosal. Hasta ahora había distintas teorías todas basadas en rampas creadas a partir de piedras, adobe y arena. Tras el descubrimiento de la pirámide </a:t>
            </a:r>
            <a:r>
              <a:rPr lang="es-ES" b="1" dirty="0" err="1">
                <a:effectLst>
                  <a:glow rad="101600">
                    <a:srgbClr val="C00000">
                      <a:alpha val="60000"/>
                    </a:srgbClr>
                  </a:glow>
                  <a:outerShdw blurRad="38100" dist="38100" dir="2700000" algn="tl">
                    <a:srgbClr val="000000">
                      <a:alpha val="43137"/>
                    </a:srgbClr>
                  </a:outerShdw>
                </a:effectLst>
              </a:rPr>
              <a:t>Meidum</a:t>
            </a:r>
            <a:r>
              <a:rPr lang="es-ES" b="1" dirty="0">
                <a:effectLst>
                  <a:glow rad="101600">
                    <a:srgbClr val="C00000">
                      <a:alpha val="60000"/>
                    </a:srgbClr>
                  </a:glow>
                  <a:outerShdw blurRad="38100" dist="38100" dir="2700000" algn="tl">
                    <a:srgbClr val="000000">
                      <a:alpha val="43137"/>
                    </a:srgbClr>
                  </a:outerShdw>
                </a:effectLst>
              </a:rPr>
              <a:t>, una pirámide inconclusa de la que partía una rampa creada con adobe, arena y piedras.</a:t>
            </a:r>
          </a:p>
        </p:txBody>
      </p:sp>
    </p:spTree>
  </p:cSld>
  <p:clrMapOvr>
    <a:masterClrMapping/>
  </p:clrMapOvr>
  <mc:AlternateContent xmlns:mc="http://schemas.openxmlformats.org/markup-compatibility/2006">
    <mc:Choice xmlns:p14="http://schemas.microsoft.com/office/powerpoint/2010/main" Requires="p14">
      <p:transition spd="slow" p14:dur="2000" advTm="32000">
        <p14:glitter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7544" y="4572000"/>
            <a:ext cx="8247831" cy="923925"/>
          </a:xfrm>
          <a:prstGeom prst="rect">
            <a:avLst/>
          </a:prstGeom>
          <a:noFill/>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teoría más aceptada hoy en día es la construcción de una </a:t>
            </a:r>
            <a:r>
              <a:rPr lang="es-ES" b="1" dirty="0" smtClean="0">
                <a:effectLst>
                  <a:glow rad="101600">
                    <a:srgbClr val="C00000">
                      <a:alpha val="60000"/>
                    </a:srgbClr>
                  </a:glow>
                  <a:outerShdw blurRad="38100" dist="38100" dir="2700000" algn="tl">
                    <a:srgbClr val="000000">
                      <a:alpha val="43137"/>
                    </a:srgbClr>
                  </a:outerShdw>
                </a:effectLst>
              </a:rPr>
              <a:t>gran </a:t>
            </a:r>
            <a:r>
              <a:rPr lang="es-ES" b="1" dirty="0">
                <a:effectLst>
                  <a:glow rad="101600">
                    <a:srgbClr val="C00000">
                      <a:alpha val="60000"/>
                    </a:srgbClr>
                  </a:glow>
                  <a:outerShdw blurRad="38100" dist="38100" dir="2700000" algn="tl">
                    <a:srgbClr val="000000">
                      <a:alpha val="43137"/>
                    </a:srgbClr>
                  </a:outerShdw>
                </a:effectLst>
              </a:rPr>
              <a:t>rampa única de arena, rectilínea, que iría aumentando tanto en anchura como en altura según crecía la pirámide.</a:t>
            </a:r>
          </a:p>
        </p:txBody>
      </p:sp>
    </p:spTree>
  </p:cSld>
  <p:clrMapOvr>
    <a:masterClrMapping/>
  </p:clrMapOvr>
  <mc:AlternateContent xmlns:mc="http://schemas.openxmlformats.org/markup-compatibility/2006">
    <mc:Choice xmlns:p14="http://schemas.microsoft.com/office/powerpoint/2010/main" Requires="p14">
      <p:transition spd="slow" p14:dur="2000" advTm="22000">
        <p14:glitter dir="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3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3000"/>
                                        <p:tgtEl>
                                          <p:spTgt spid="5"/>
                                        </p:tgtEl>
                                      </p:cBhvr>
                                    </p:animEffect>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857750"/>
            <a:ext cx="7929562" cy="64611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tumbas de la I dinastía en la localidad de </a:t>
            </a:r>
            <a:r>
              <a:rPr lang="es-ES" b="1" dirty="0" err="1">
                <a:effectLst>
                  <a:glow rad="101600">
                    <a:srgbClr val="C00000">
                      <a:alpha val="60000"/>
                    </a:srgbClr>
                  </a:glow>
                  <a:outerShdw blurRad="38100" dist="38100" dir="2700000" algn="tl">
                    <a:srgbClr val="000000">
                      <a:alpha val="43137"/>
                    </a:srgbClr>
                  </a:outerShdw>
                </a:effectLst>
              </a:rPr>
              <a:t>Abi</a:t>
            </a:r>
            <a:r>
              <a:rPr lang="es-ES" b="1" dirty="0">
                <a:effectLst>
                  <a:glow rad="101600">
                    <a:srgbClr val="C00000">
                      <a:alpha val="60000"/>
                    </a:srgbClr>
                  </a:glow>
                  <a:outerShdw blurRad="38100" dist="38100" dir="2700000" algn="tl">
                    <a:srgbClr val="000000">
                      <a:alpha val="43137"/>
                    </a:srgbClr>
                  </a:outerShdw>
                </a:effectLst>
              </a:rPr>
              <a:t>-dos </a:t>
            </a:r>
            <a:r>
              <a:rPr lang="es-ES" b="1" dirty="0">
                <a:effectLst>
                  <a:glow rad="101600">
                    <a:srgbClr val="C00000">
                      <a:alpha val="60000"/>
                    </a:srgbClr>
                  </a:glow>
                  <a:outerShdw blurRad="38100" dist="38100" dir="2700000" algn="tl">
                    <a:srgbClr val="000000">
                      <a:alpha val="43137"/>
                    </a:srgbClr>
                  </a:outerShdw>
                </a:effectLst>
              </a:rPr>
              <a:t>eran simples enterramientos en forma de </a:t>
            </a:r>
            <a:r>
              <a:rPr lang="es-ES" b="1" dirty="0">
                <a:effectLst>
                  <a:glow rad="101600">
                    <a:srgbClr val="C00000">
                      <a:alpha val="60000"/>
                    </a:srgbClr>
                  </a:glow>
                  <a:outerShdw blurRad="38100" dist="38100" dir="2700000" algn="tl">
                    <a:srgbClr val="000000">
                      <a:alpha val="43137"/>
                    </a:srgbClr>
                  </a:outerShdw>
                </a:effectLst>
              </a:rPr>
              <a:t>agrupaciones </a:t>
            </a:r>
            <a:r>
              <a:rPr lang="es-ES" b="1" dirty="0">
                <a:effectLst>
                  <a:glow rad="101600">
                    <a:srgbClr val="C00000">
                      <a:alpha val="60000"/>
                    </a:srgbClr>
                  </a:glow>
                  <a:outerShdw blurRad="38100" dist="38100" dir="2700000" algn="tl">
                    <a:srgbClr val="000000">
                      <a:alpha val="43137"/>
                    </a:srgbClr>
                  </a:outerShdw>
                </a:effectLst>
              </a:rPr>
              <a:t>de muros de piedra y adobe.</a:t>
            </a:r>
          </a:p>
        </p:txBody>
      </p:sp>
    </p:spTree>
  </p:cSld>
  <p:clrMapOvr>
    <a:masterClrMapping/>
  </p:clrMapOvr>
  <mc:AlternateContent xmlns:mc="http://schemas.openxmlformats.org/markup-compatibility/2006">
    <mc:Choice xmlns:p14="http://schemas.microsoft.com/office/powerpoint/2010/main" Requires="p14">
      <p:transition spd="slow" p14:dur="2000" advTm="19000">
        <p14:honeycomb/>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1000" fill="hold"/>
                                        <p:tgtEl>
                                          <p:spTgt spid="5"/>
                                        </p:tgtEl>
                                        <p:attrNameLst>
                                          <p:attrName>r</p:attrName>
                                        </p:attrNameLst>
                                      </p:cBhvr>
                                    </p:animRot>
                                  </p:childTnLst>
                                </p:cTn>
                              </p:par>
                              <p:par>
                                <p:cTn id="21" presetID="8" presetClass="emph" presetSubtype="0" fill="hold" nodeType="withEffect">
                                  <p:stCondLst>
                                    <p:cond delay="1000"/>
                                  </p:stCondLst>
                                  <p:childTnLst>
                                    <p:animRot by="-5400000">
                                      <p:cBhvr>
                                        <p:cTn id="22" dur="2000" fill="hold"/>
                                        <p:tgtEl>
                                          <p:spTgt spid="5"/>
                                        </p:tgtEl>
                                        <p:attrNameLst>
                                          <p:attrName>r</p:attrName>
                                        </p:attrNameLst>
                                      </p:cBhvr>
                                    </p:animRo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2321361493_49777b790e_b.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5715000"/>
          </a:xfrm>
        </p:spPr>
      </p:pic>
      <p:pic>
        <p:nvPicPr>
          <p:cNvPr id="5" name="3 Marcador de contenido" descr="12321361493_49777b790e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71500" y="4071938"/>
            <a:ext cx="8286750"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Cerca del Cairo, se extiende una llanura llamada </a:t>
            </a:r>
            <a:r>
              <a:rPr lang="es-ES" b="1" dirty="0" err="1">
                <a:effectLst>
                  <a:glow rad="101600">
                    <a:srgbClr val="C00000">
                      <a:alpha val="60000"/>
                    </a:srgbClr>
                  </a:glow>
                  <a:outerShdw blurRad="38100" dist="38100" dir="2700000" algn="tl">
                    <a:srgbClr val="000000">
                      <a:alpha val="43137"/>
                    </a:srgbClr>
                  </a:outerShdw>
                </a:effectLst>
              </a:rPr>
              <a:t>Gizeh</a:t>
            </a:r>
            <a:r>
              <a:rPr lang="es-ES" b="1" dirty="0">
                <a:effectLst>
                  <a:glow rad="101600">
                    <a:srgbClr val="C00000">
                      <a:alpha val="60000"/>
                    </a:srgbClr>
                  </a:glow>
                  <a:outerShdw blurRad="38100" dist="38100" dir="2700000" algn="tl">
                    <a:srgbClr val="000000">
                      <a:alpha val="43137"/>
                    </a:srgbClr>
                  </a:outerShdw>
                </a:effectLst>
              </a:rPr>
              <a:t>, en esta llanura se encuentra el complejo funerario más importante de la historia. </a:t>
            </a:r>
            <a:r>
              <a:rPr lang="es-ES" b="1" dirty="0">
                <a:effectLst>
                  <a:glow rad="101600">
                    <a:srgbClr val="C00000">
                      <a:alpha val="60000"/>
                    </a:srgbClr>
                  </a:glow>
                  <a:outerShdw blurRad="38100" dist="38100" dir="2700000" algn="tl">
                    <a:srgbClr val="000000">
                      <a:alpha val="43137"/>
                    </a:srgbClr>
                  </a:outerShdw>
                </a:effectLst>
              </a:rPr>
              <a:t>Se trata de un conjunto de pirámides, entre las que se encuentra la más grande de todas ellas la Pirámide de Keops, cuyas dimensiones son de 146 </a:t>
            </a:r>
            <a:r>
              <a:rPr lang="es-ES" b="1" dirty="0" smtClean="0">
                <a:effectLst>
                  <a:glow rad="101600">
                    <a:srgbClr val="C00000">
                      <a:alpha val="60000"/>
                    </a:srgbClr>
                  </a:glow>
                  <a:outerShdw blurRad="38100" dist="38100" dir="2700000" algn="tl">
                    <a:srgbClr val="000000">
                      <a:alpha val="43137"/>
                    </a:srgbClr>
                  </a:outerShdw>
                </a:effectLst>
              </a:rPr>
              <a:t>m. </a:t>
            </a:r>
            <a:r>
              <a:rPr lang="es-ES" b="1" dirty="0">
                <a:effectLst>
                  <a:glow rad="101600">
                    <a:srgbClr val="C00000">
                      <a:alpha val="60000"/>
                    </a:srgbClr>
                  </a:glow>
                  <a:outerShdw blurRad="38100" dist="38100" dir="2700000" algn="tl">
                    <a:srgbClr val="000000">
                      <a:alpha val="43137"/>
                    </a:srgbClr>
                  </a:outerShdw>
                </a:effectLst>
              </a:rPr>
              <a:t>de altura y 230 </a:t>
            </a:r>
            <a:r>
              <a:rPr lang="es-ES" b="1" dirty="0" smtClean="0">
                <a:effectLst>
                  <a:glow rad="101600">
                    <a:srgbClr val="C00000">
                      <a:alpha val="60000"/>
                    </a:srgbClr>
                  </a:glow>
                  <a:outerShdw blurRad="38100" dist="38100" dir="2700000" algn="tl">
                    <a:srgbClr val="000000">
                      <a:alpha val="43137"/>
                    </a:srgbClr>
                  </a:outerShdw>
                </a:effectLst>
              </a:rPr>
              <a:t>m. </a:t>
            </a:r>
            <a:r>
              <a:rPr lang="es-ES" b="1" dirty="0">
                <a:effectLst>
                  <a:glow rad="101600">
                    <a:srgbClr val="C00000">
                      <a:alpha val="60000"/>
                    </a:srgbClr>
                  </a:glow>
                  <a:outerShdw blurRad="38100" dist="38100" dir="2700000" algn="tl">
                    <a:srgbClr val="000000">
                      <a:alpha val="43137"/>
                    </a:srgbClr>
                  </a:outerShdw>
                </a:effectLst>
              </a:rPr>
              <a:t>de ancho.</a:t>
            </a:r>
          </a:p>
        </p:txBody>
      </p:sp>
    </p:spTree>
  </p:cSld>
  <p:clrMapOvr>
    <a:masterClrMapping/>
  </p:clrMapOvr>
  <mc:AlternateContent xmlns:mc="http://schemas.openxmlformats.org/markup-compatibility/2006">
    <mc:Choice xmlns:p14="http://schemas.microsoft.com/office/powerpoint/2010/main" Requires="p14">
      <p:transition spd="slow" p14:dur="20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PUERTADEANES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MEZQUITA_CATEDRAL_PUERTADEANES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643438"/>
            <a:ext cx="81438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Al lado de ésta se encuentra la pirámide de </a:t>
            </a:r>
            <a:r>
              <a:rPr lang="es-ES" b="1" dirty="0" err="1" smtClean="0">
                <a:effectLst>
                  <a:glow rad="101600">
                    <a:srgbClr val="C00000">
                      <a:alpha val="60000"/>
                    </a:srgbClr>
                  </a:glow>
                  <a:outerShdw blurRad="38100" dist="38100" dir="2700000" algn="tl">
                    <a:srgbClr val="000000">
                      <a:alpha val="43137"/>
                    </a:srgbClr>
                  </a:outerShdw>
                </a:effectLst>
              </a:rPr>
              <a:t>Kefrén</a:t>
            </a:r>
            <a:r>
              <a:rPr lang="es-ES" b="1" dirty="0">
                <a:effectLst>
                  <a:glow rad="101600">
                    <a:srgbClr val="C00000">
                      <a:alpha val="60000"/>
                    </a:srgbClr>
                  </a:glow>
                  <a:outerShdw blurRad="38100" dist="38100" dir="2700000" algn="tl">
                    <a:srgbClr val="000000">
                      <a:alpha val="43137"/>
                    </a:srgbClr>
                  </a:outerShdw>
                </a:effectLst>
              </a:rPr>
              <a:t>, con 10 metros menos de altura, aunque visualmente parece la más alta, debido a que está construida en una pequeña elevación del terreno.</a:t>
            </a:r>
          </a:p>
        </p:txBody>
      </p:sp>
    </p:spTree>
  </p:cSld>
  <p:clrMapOvr>
    <a:masterClrMapping/>
  </p:clrMapOvr>
  <mc:AlternateContent xmlns:mc="http://schemas.openxmlformats.org/markup-compatibility/2006">
    <mc:Choice xmlns:p14="http://schemas.microsoft.com/office/powerpoint/2010/main" Requires="p14">
      <p:transition spd="slow" p14:dur="2000" advTm="23000">
        <p14:vortex dir="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2 Rectángulo"/>
          <p:cNvSpPr/>
          <p:nvPr/>
        </p:nvSpPr>
        <p:spPr>
          <a:xfrm>
            <a:off x="0" y="0"/>
            <a:ext cx="9144000" cy="5715000"/>
          </a:xfrm>
          <a:prstGeom prst="rect">
            <a:avLst/>
          </a:prstGeom>
          <a:solidFill>
            <a:schemeClr val="tx1">
              <a:lumMod val="9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4" name="13 Imagen" descr="01122011025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14 Rectángulo"/>
          <p:cNvSpPr/>
          <p:nvPr/>
        </p:nvSpPr>
        <p:spPr>
          <a:xfrm>
            <a:off x="0" y="0"/>
            <a:ext cx="9144000" cy="5715000"/>
          </a:xfrm>
          <a:prstGeom prst="rect">
            <a:avLst/>
          </a:prstGeom>
          <a:solidFill>
            <a:schemeClr val="tx2">
              <a:lumMod val="9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28625" y="4929188"/>
            <a:ext cx="8286750"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Por último la pirámide de </a:t>
            </a:r>
            <a:r>
              <a:rPr lang="es-ES" b="1" dirty="0" err="1">
                <a:effectLst>
                  <a:glow rad="101600">
                    <a:srgbClr val="C00000">
                      <a:alpha val="60000"/>
                    </a:srgbClr>
                  </a:glow>
                  <a:outerShdw blurRad="38100" dist="38100" dir="2700000" algn="tl">
                    <a:srgbClr val="000000">
                      <a:alpha val="43137"/>
                    </a:srgbClr>
                  </a:outerShdw>
                </a:effectLst>
              </a:rPr>
              <a:t>Micerinos</a:t>
            </a:r>
            <a:r>
              <a:rPr lang="es-ES" b="1" dirty="0">
                <a:effectLst>
                  <a:glow rad="101600">
                    <a:srgbClr val="C00000">
                      <a:alpha val="60000"/>
                    </a:srgbClr>
                  </a:glow>
                  <a:outerShdw blurRad="38100" dist="38100" dir="2700000" algn="tl">
                    <a:srgbClr val="000000">
                      <a:alpha val="43137"/>
                    </a:srgbClr>
                  </a:outerShdw>
                </a:effectLst>
              </a:rPr>
              <a:t>, la más pequeña de las tres pirámides pero igual de impresionante que las dos anteriores.</a:t>
            </a:r>
          </a:p>
        </p:txBody>
      </p:sp>
    </p:spTree>
  </p:cSld>
  <p:clrMapOvr>
    <a:masterClrMapping/>
  </p:clrMapOvr>
  <mc:AlternateContent xmlns:mc="http://schemas.openxmlformats.org/markup-compatibility/2006">
    <mc:Choice xmlns:p14="http://schemas.microsoft.com/office/powerpoint/2010/main" Requires="p14">
      <p:transition spd="slow" p14:dur="2000" advTm="18000">
        <p14:vortex/>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15"/>
                                        </p:tgtEl>
                                      </p:cBhvr>
                                    </p:animEffect>
                                    <p:set>
                                      <p:cBhvr>
                                        <p:cTn id="7" dur="1" fill="hold">
                                          <p:stCondLst>
                                            <p:cond delay="2999"/>
                                          </p:stCondLst>
                                        </p:cTn>
                                        <p:tgtEl>
                                          <p:spTgt spid="1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14"/>
                                        </p:tgtEl>
                                      </p:cBhvr>
                                    </p:animEffect>
                                    <p:set>
                                      <p:cBhvr>
                                        <p:cTn id="10" dur="1" fill="hold">
                                          <p:stCondLst>
                                            <p:cond delay="2999"/>
                                          </p:stCondLst>
                                        </p:cTn>
                                        <p:tgtEl>
                                          <p:spTgt spid="1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791075"/>
            <a:ext cx="821531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pirámides de </a:t>
            </a:r>
            <a:r>
              <a:rPr lang="es-ES" b="1" dirty="0" err="1">
                <a:effectLst>
                  <a:glow rad="101600">
                    <a:srgbClr val="C00000">
                      <a:alpha val="60000"/>
                    </a:srgbClr>
                  </a:glow>
                  <a:outerShdw blurRad="38100" dist="38100" dir="2700000" algn="tl">
                    <a:srgbClr val="000000">
                      <a:alpha val="43137"/>
                    </a:srgbClr>
                  </a:outerShdw>
                </a:effectLst>
              </a:rPr>
              <a:t>Giza</a:t>
            </a:r>
            <a:r>
              <a:rPr lang="es-ES" b="1" dirty="0">
                <a:effectLst>
                  <a:glow rad="101600">
                    <a:srgbClr val="C00000">
                      <a:alpha val="60000"/>
                    </a:srgbClr>
                  </a:glow>
                  <a:outerShdw blurRad="38100" dist="38100" dir="2700000" algn="tl">
                    <a:srgbClr val="000000">
                      <a:alpha val="43137"/>
                    </a:srgbClr>
                  </a:outerShdw>
                </a:effectLst>
              </a:rPr>
              <a:t> o </a:t>
            </a:r>
            <a:r>
              <a:rPr lang="es-ES" b="1" dirty="0" err="1">
                <a:effectLst>
                  <a:glow rad="101600">
                    <a:srgbClr val="C00000">
                      <a:alpha val="60000"/>
                    </a:srgbClr>
                  </a:glow>
                  <a:outerShdw blurRad="38100" dist="38100" dir="2700000" algn="tl">
                    <a:srgbClr val="000000">
                      <a:alpha val="43137"/>
                    </a:srgbClr>
                  </a:outerShdw>
                </a:effectLst>
              </a:rPr>
              <a:t>Gizeh</a:t>
            </a:r>
            <a:r>
              <a:rPr lang="es-ES" b="1" dirty="0">
                <a:effectLst>
                  <a:glow rad="101600">
                    <a:srgbClr val="C00000">
                      <a:alpha val="60000"/>
                    </a:srgbClr>
                  </a:glow>
                  <a:outerShdw blurRad="38100" dist="38100" dir="2700000" algn="tl">
                    <a:srgbClr val="000000">
                      <a:alpha val="43137"/>
                    </a:srgbClr>
                  </a:outerShdw>
                </a:effectLst>
              </a:rPr>
              <a:t> son </a:t>
            </a:r>
            <a:r>
              <a:rPr lang="es-ES" b="1" dirty="0" smtClean="0">
                <a:effectLst>
                  <a:glow rad="101600">
                    <a:srgbClr val="C00000">
                      <a:alpha val="60000"/>
                    </a:srgbClr>
                  </a:glow>
                  <a:outerShdw blurRad="38100" dist="38100" dir="2700000" algn="tl">
                    <a:srgbClr val="000000">
                      <a:alpha val="43137"/>
                    </a:srgbClr>
                  </a:outerShdw>
                </a:effectLst>
              </a:rPr>
              <a:t>las únicas </a:t>
            </a:r>
            <a:r>
              <a:rPr lang="es-ES" b="1" dirty="0">
                <a:effectLst>
                  <a:glow rad="101600">
                    <a:srgbClr val="C00000">
                      <a:alpha val="60000"/>
                    </a:srgbClr>
                  </a:glow>
                  <a:outerShdw blurRad="38100" dist="38100" dir="2700000" algn="tl">
                    <a:srgbClr val="000000">
                      <a:alpha val="43137"/>
                    </a:srgbClr>
                  </a:outerShdw>
                </a:effectLst>
              </a:rPr>
              <a:t>de las Siete Maravillas del Mundo Antiguo que han sobrevivido. </a:t>
            </a:r>
            <a:r>
              <a:rPr lang="es-ES" b="1" dirty="0">
                <a:effectLst>
                  <a:glow rad="101600">
                    <a:srgbClr val="C00000">
                      <a:alpha val="60000"/>
                    </a:srgbClr>
                  </a:glow>
                  <a:outerShdw blurRad="38100" dist="38100" dir="2700000" algn="tl">
                    <a:srgbClr val="000000">
                      <a:alpha val="43137"/>
                    </a:srgbClr>
                  </a:outerShdw>
                </a:effectLst>
              </a:rPr>
              <a:t>Como sabéis son tres las pirámides que conforman este complejo: Keops, </a:t>
            </a:r>
            <a:r>
              <a:rPr lang="es-ES" b="1" dirty="0" err="1">
                <a:effectLst>
                  <a:glow rad="101600">
                    <a:srgbClr val="C00000">
                      <a:alpha val="60000"/>
                    </a:srgbClr>
                  </a:glow>
                  <a:outerShdw blurRad="38100" dist="38100" dir="2700000" algn="tl">
                    <a:srgbClr val="000000">
                      <a:alpha val="43137"/>
                    </a:srgbClr>
                  </a:outerShdw>
                </a:effectLst>
              </a:rPr>
              <a:t>Kefrén</a:t>
            </a:r>
            <a:r>
              <a:rPr lang="es-ES" b="1" dirty="0">
                <a:effectLst>
                  <a:glow rad="101600">
                    <a:srgbClr val="C00000">
                      <a:alpha val="60000"/>
                    </a:srgbClr>
                  </a:glow>
                  <a:outerShdw blurRad="38100" dist="38100" dir="2700000" algn="tl">
                    <a:srgbClr val="000000">
                      <a:alpha val="43137"/>
                    </a:srgbClr>
                  </a:outerShdw>
                </a:effectLst>
              </a:rPr>
              <a:t> y </a:t>
            </a:r>
            <a:r>
              <a:rPr lang="es-ES" b="1" dirty="0" err="1">
                <a:effectLst>
                  <a:glow rad="101600">
                    <a:srgbClr val="C00000">
                      <a:alpha val="60000"/>
                    </a:srgbClr>
                  </a:glow>
                  <a:outerShdw blurRad="38100" dist="38100" dir="2700000" algn="tl">
                    <a:srgbClr val="000000">
                      <a:alpha val="43137"/>
                    </a:srgbClr>
                  </a:outerShdw>
                </a:effectLst>
              </a:rPr>
              <a:t>Micerinos</a:t>
            </a:r>
            <a:r>
              <a:rPr lang="es-ES" b="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4000">
        <p14:vortex di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ppt_w+.3"/>
                                          </p:val>
                                        </p:tav>
                                      </p:tavLst>
                                    </p:anim>
                                    <p:anim calcmode="lin" valueType="num">
                                      <p:cBhvr>
                                        <p:cTn id="11" dur="3000"/>
                                        <p:tgtEl>
                                          <p:spTgt spid="3"/>
                                        </p:tgtEl>
                                        <p:attrNameLst>
                                          <p:attrName>ppt_h</p:attrName>
                                        </p:attrNameLst>
                                      </p:cBhvr>
                                      <p:tavLst>
                                        <p:tav tm="0">
                                          <p:val>
                                            <p:strVal val="ppt_h"/>
                                          </p:val>
                                        </p:tav>
                                        <p:tav tm="100000">
                                          <p:val>
                                            <p:strVal val="ppt_h"/>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PRIMAVERA\PRIMAVERA\150601_e8fd3969cadd6b37f2deaf14707006df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11113"/>
            <a:ext cx="9124950"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MIS COSAS\DOCUMENTOS ANA\PAISAJES\PRIMAVERA\PRIMAVERA\150601_e8fd3969cadd6b37f2deaf14707006df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6" name="Picture 2" descr="E:\MIS COSAS\DOCUMENTOS ANA\PAISAJES\PRIMAVERA\PRIMAVERA\150601_e8fd3969cadd6b37f2deaf14707006df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643438"/>
            <a:ext cx="8072437"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Sus nombres se corresponden al del Faraón sepultado en cada una de ellas, ya que fueron construidas con el único fin de servir como tumba y    templo funerario de los faraones.</a:t>
            </a:r>
          </a:p>
        </p:txBody>
      </p:sp>
    </p:spTree>
  </p:cSld>
  <p:clrMapOvr>
    <a:masterClrMapping/>
  </p:clrMapOvr>
  <mc:AlternateContent xmlns:mc="http://schemas.openxmlformats.org/markup-compatibility/2006">
    <mc:Choice xmlns:p14="http://schemas.microsoft.com/office/powerpoint/2010/main" Requires="p14">
      <p:transition spd="slow" p14:dur="20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p:cTn id="13" dur="3000" fill="hold"/>
                                        <p:tgtEl>
                                          <p:spTgt spid="31746"/>
                                        </p:tgtEl>
                                        <p:attrNameLst>
                                          <p:attrName>ppt_w</p:attrName>
                                        </p:attrNameLst>
                                      </p:cBhvr>
                                      <p:tavLst>
                                        <p:tav tm="0">
                                          <p:val>
                                            <p:strVal val="#ppt_w+.3"/>
                                          </p:val>
                                        </p:tav>
                                        <p:tav tm="100000">
                                          <p:val>
                                            <p:strVal val="#ppt_w"/>
                                          </p:val>
                                        </p:tav>
                                      </p:tavLst>
                                    </p:anim>
                                    <p:anim calcmode="lin" valueType="num">
                                      <p:cBhvr>
                                        <p:cTn id="14" dur="3000" fill="hold"/>
                                        <p:tgtEl>
                                          <p:spTgt spid="31746"/>
                                        </p:tgtEl>
                                        <p:attrNameLst>
                                          <p:attrName>ppt_h</p:attrName>
                                        </p:attrNameLst>
                                      </p:cBhvr>
                                      <p:tavLst>
                                        <p:tav tm="0">
                                          <p:val>
                                            <p:strVal val="#ppt_h"/>
                                          </p:val>
                                        </p:tav>
                                        <p:tav tm="100000">
                                          <p:val>
                                            <p:strVal val="#ppt_h"/>
                                          </p:val>
                                        </p:tav>
                                      </p:tavLst>
                                    </p:anim>
                                    <p:animEffect transition="in" filter="fade">
                                      <p:cBhvr>
                                        <p:cTn id="15" dur="3000"/>
                                        <p:tgtEl>
                                          <p:spTgt spid="31746"/>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r="87500"/>
          <a:stretch>
            <a:fillRect/>
          </a:stretch>
        </p:blipFill>
        <p:spPr bwMode="auto">
          <a:xfrm>
            <a:off x="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l="12500" r="75000"/>
          <a:stretch>
            <a:fillRect/>
          </a:stretch>
        </p:blipFill>
        <p:spPr bwMode="auto">
          <a:xfrm>
            <a:off x="114300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l="25000" r="62500"/>
          <a:stretch>
            <a:fillRect/>
          </a:stretch>
        </p:blipFill>
        <p:spPr bwMode="auto">
          <a:xfrm>
            <a:off x="228600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l="37500" r="50000"/>
          <a:stretch>
            <a:fillRect/>
          </a:stretch>
        </p:blipFill>
        <p:spPr bwMode="auto">
          <a:xfrm>
            <a:off x="342900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l="50000" r="37500"/>
          <a:stretch>
            <a:fillRect/>
          </a:stretch>
        </p:blipFill>
        <p:spPr bwMode="auto">
          <a:xfrm>
            <a:off x="457200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l="62500" r="25000"/>
          <a:stretch>
            <a:fillRect/>
          </a:stretch>
        </p:blipFill>
        <p:spPr bwMode="auto">
          <a:xfrm>
            <a:off x="571500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l="75000" r="12500"/>
          <a:stretch>
            <a:fillRect/>
          </a:stretch>
        </p:blipFill>
        <p:spPr bwMode="auto">
          <a:xfrm>
            <a:off x="685800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C:\Users\Ana María\Desktop\across_the_River_Rhine.jpg"/>
          <p:cNvPicPr>
            <a:picLocks noChangeAspect="1" noChangeArrowheads="1"/>
          </p:cNvPicPr>
          <p:nvPr/>
        </p:nvPicPr>
        <p:blipFill>
          <a:blip r:embed="rId2">
            <a:extLst>
              <a:ext uri="{28A0092B-C50C-407E-A947-70E740481C1C}">
                <a14:useLocalDpi xmlns:a14="http://schemas.microsoft.com/office/drawing/2010/main" val="0"/>
              </a:ext>
            </a:extLst>
          </a:blip>
          <a:srcRect l="87500"/>
          <a:stretch>
            <a:fillRect/>
          </a:stretch>
        </p:blipFill>
        <p:spPr bwMode="auto">
          <a:xfrm>
            <a:off x="8001000" y="0"/>
            <a:ext cx="114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CuadroTexto"/>
          <p:cNvSpPr txBox="1"/>
          <p:nvPr/>
        </p:nvSpPr>
        <p:spPr>
          <a:xfrm>
            <a:off x="714375" y="4929188"/>
            <a:ext cx="7715250"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Keops, </a:t>
            </a:r>
            <a:r>
              <a:rPr lang="es-ES" b="1" dirty="0" err="1">
                <a:effectLst>
                  <a:glow rad="101600">
                    <a:srgbClr val="C00000">
                      <a:alpha val="60000"/>
                    </a:srgbClr>
                  </a:glow>
                  <a:outerShdw blurRad="38100" dist="38100" dir="2700000" algn="tl">
                    <a:srgbClr val="000000">
                      <a:alpha val="43137"/>
                    </a:srgbClr>
                  </a:outerShdw>
                </a:effectLst>
              </a:rPr>
              <a:t>Kefrén</a:t>
            </a:r>
            <a:r>
              <a:rPr lang="es-ES" b="1" dirty="0">
                <a:effectLst>
                  <a:glow rad="101600">
                    <a:srgbClr val="C00000">
                      <a:alpha val="60000"/>
                    </a:srgbClr>
                  </a:glow>
                  <a:outerShdw blurRad="38100" dist="38100" dir="2700000" algn="tl">
                    <a:srgbClr val="000000">
                      <a:alpha val="43137"/>
                    </a:srgbClr>
                  </a:outerShdw>
                </a:effectLst>
              </a:rPr>
              <a:t> y </a:t>
            </a:r>
            <a:r>
              <a:rPr lang="es-ES" b="1" dirty="0" err="1">
                <a:effectLst>
                  <a:glow rad="101600">
                    <a:srgbClr val="C00000">
                      <a:alpha val="60000"/>
                    </a:srgbClr>
                  </a:glow>
                  <a:outerShdw blurRad="38100" dist="38100" dir="2700000" algn="tl">
                    <a:srgbClr val="000000">
                      <a:alpha val="43137"/>
                    </a:srgbClr>
                  </a:outerShdw>
                </a:effectLst>
              </a:rPr>
              <a:t>Micerino</a:t>
            </a:r>
            <a:r>
              <a:rPr lang="es-ES" b="1" dirty="0">
                <a:effectLst>
                  <a:glow rad="101600">
                    <a:srgbClr val="C00000">
                      <a:alpha val="60000"/>
                    </a:srgbClr>
                  </a:glow>
                  <a:outerShdw blurRad="38100" dist="38100" dir="2700000" algn="tl">
                    <a:srgbClr val="000000">
                      <a:alpha val="43137"/>
                    </a:srgbClr>
                  </a:outerShdw>
                </a:effectLst>
              </a:rPr>
              <a:t> fueron faraones egipcios pertenecientes al período histórico conocido como Reino Antiguo. </a:t>
            </a:r>
          </a:p>
        </p:txBody>
      </p:sp>
    </p:spTree>
  </p:cSld>
  <p:clrMapOvr>
    <a:masterClrMapping/>
  </p:clrMapOvr>
  <mc:AlternateContent xmlns:mc="http://schemas.openxmlformats.org/markup-compatibility/2006">
    <mc:Choice xmlns:p14="http://schemas.microsoft.com/office/powerpoint/2010/main" Requires="p14">
      <p:transition spd="slow" p14:dur="2000" advTm="20000">
        <p14:glitter dir="u"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2000" fill="hold"/>
                                        <p:tgtEl>
                                          <p:spTgt spid="1027"/>
                                        </p:tgtEl>
                                        <p:attrNameLst>
                                          <p:attrName>ppt_x</p:attrName>
                                        </p:attrNameLst>
                                      </p:cBhvr>
                                      <p:tavLst>
                                        <p:tav tm="0">
                                          <p:val>
                                            <p:strVal val="1+#ppt_w/2"/>
                                          </p:val>
                                        </p:tav>
                                        <p:tav tm="100000">
                                          <p:val>
                                            <p:strVal val="#ppt_x"/>
                                          </p:val>
                                        </p:tav>
                                      </p:tavLst>
                                    </p:anim>
                                    <p:anim calcmode="lin" valueType="num">
                                      <p:cBhvr additive="base">
                                        <p:cTn id="8" dur="2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2000" fill="hold"/>
                                        <p:tgtEl>
                                          <p:spTgt spid="1027"/>
                                        </p:tgtEl>
                                        <p:attrNameLst>
                                          <p:attrName>ppt_w</p:attrName>
                                        </p:attrNameLst>
                                      </p:cBhvr>
                                      <p:tavLst>
                                        <p:tav tm="0">
                                          <p:val>
                                            <p:strVal val="#ppt_w"/>
                                          </p:val>
                                        </p:tav>
                                        <p:tav tm="100000">
                                          <p:val>
                                            <p:strVal val="#ppt_w"/>
                                          </p:val>
                                        </p:tav>
                                      </p:tavLst>
                                    </p:anim>
                                    <p:anim calcmode="lin" valueType="num">
                                      <p:cBhvr>
                                        <p:cTn id="12" dur="2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2"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19" presetClass="entr" presetSubtype="5"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
                                          </p:val>
                                        </p:tav>
                                        <p:tav tm="100000">
                                          <p:val>
                                            <p:strVal val="#ppt_w"/>
                                          </p:val>
                                        </p:tav>
                                      </p:tavLst>
                                    </p:anim>
                                    <p:anim calcmode="lin" valueType="num">
                                      <p:cBhvr>
                                        <p:cTn id="20" dur="2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2"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1+#ppt_w/2"/>
                                          </p:val>
                                        </p:tav>
                                        <p:tav tm="100000">
                                          <p:val>
                                            <p:strVal val="#ppt_x"/>
                                          </p:val>
                                        </p:tav>
                                      </p:tavLst>
                                    </p:anim>
                                    <p:anim calcmode="lin" valueType="num">
                                      <p:cBhvr additive="base">
                                        <p:cTn id="24" dur="2000" fill="hold"/>
                                        <p:tgtEl>
                                          <p:spTgt spid="5"/>
                                        </p:tgtEl>
                                        <p:attrNameLst>
                                          <p:attrName>ppt_y</p:attrName>
                                        </p:attrNameLst>
                                      </p:cBhvr>
                                      <p:tavLst>
                                        <p:tav tm="0">
                                          <p:val>
                                            <p:strVal val="#ppt_y"/>
                                          </p:val>
                                        </p:tav>
                                        <p:tav tm="100000">
                                          <p:val>
                                            <p:strVal val="#ppt_y"/>
                                          </p:val>
                                        </p:tav>
                                      </p:tavLst>
                                    </p:anim>
                                  </p:childTnLst>
                                </p:cTn>
                              </p:par>
                              <p:par>
                                <p:cTn id="25" presetID="19" presetClass="entr" presetSubtype="5" fill="hold" nodeType="withEffect">
                                  <p:stCondLst>
                                    <p:cond delay="1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strVal val="#ppt_w"/>
                                          </p:val>
                                        </p:tav>
                                        <p:tav tm="100000">
                                          <p:val>
                                            <p:strVal val="#ppt_w"/>
                                          </p:val>
                                        </p:tav>
                                      </p:tavLst>
                                    </p:anim>
                                    <p:anim calcmode="lin" valueType="num">
                                      <p:cBhvr>
                                        <p:cTn id="28" dur="2000" fill="hold"/>
                                        <p:tgtEl>
                                          <p:spTgt spid="5"/>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15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1+#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1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strVal val="#ppt_w"/>
                                          </p:val>
                                        </p:tav>
                                        <p:tav tm="100000">
                                          <p:val>
                                            <p:strVal val="#ppt_w"/>
                                          </p:val>
                                        </p:tav>
                                      </p:tavLst>
                                    </p:anim>
                                    <p:anim calcmode="lin" valueType="num">
                                      <p:cBhvr>
                                        <p:cTn id="36" dur="2000" fill="hold"/>
                                        <p:tgtEl>
                                          <p:spTgt spid="6"/>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20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2000" fill="hold"/>
                                        <p:tgtEl>
                                          <p:spTgt spid="7"/>
                                        </p:tgtEl>
                                        <p:attrNameLst>
                                          <p:attrName>ppt_x</p:attrName>
                                        </p:attrNameLst>
                                      </p:cBhvr>
                                      <p:tavLst>
                                        <p:tav tm="0">
                                          <p:val>
                                            <p:strVal val="1+#ppt_w/2"/>
                                          </p:val>
                                        </p:tav>
                                        <p:tav tm="100000">
                                          <p:val>
                                            <p:strVal val="#ppt_x"/>
                                          </p:val>
                                        </p:tav>
                                      </p:tavLst>
                                    </p:anim>
                                    <p:anim calcmode="lin" valueType="num">
                                      <p:cBhvr additive="base">
                                        <p:cTn id="40" dur="2000" fill="hold"/>
                                        <p:tgtEl>
                                          <p:spTgt spid="7"/>
                                        </p:tgtEl>
                                        <p:attrNameLst>
                                          <p:attrName>ppt_y</p:attrName>
                                        </p:attrNameLst>
                                      </p:cBhvr>
                                      <p:tavLst>
                                        <p:tav tm="0">
                                          <p:val>
                                            <p:strVal val="#ppt_y"/>
                                          </p:val>
                                        </p:tav>
                                        <p:tav tm="100000">
                                          <p:val>
                                            <p:strVal val="#ppt_y"/>
                                          </p:val>
                                        </p:tav>
                                      </p:tavLst>
                                    </p:anim>
                                  </p:childTnLst>
                                </p:cTn>
                              </p:par>
                              <p:par>
                                <p:cTn id="41" presetID="19" presetClass="entr" presetSubtype="5" fill="hold" nodeType="withEffect">
                                  <p:stCondLst>
                                    <p:cond delay="2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strVal val="#ppt_w"/>
                                          </p:val>
                                        </p:tav>
                                        <p:tav tm="100000">
                                          <p:val>
                                            <p:strVal val="#ppt_w"/>
                                          </p:val>
                                        </p:tav>
                                      </p:tavLst>
                                    </p:anim>
                                    <p:anim calcmode="lin" valueType="num">
                                      <p:cBhvr>
                                        <p:cTn id="44" dur="2000" fill="hold"/>
                                        <p:tgtEl>
                                          <p:spTgt spid="7"/>
                                        </p:tgtEl>
                                        <p:attrNameLst>
                                          <p:attrName>ppt_h</p:attrName>
                                        </p:attrNameLst>
                                      </p:cBhvr>
                                      <p:tavLst>
                                        <p:tav tm="0" fmla="#ppt_h*sin(2.5*pi*$)">
                                          <p:val>
                                            <p:fltVal val="0"/>
                                          </p:val>
                                        </p:tav>
                                        <p:tav tm="100000">
                                          <p:val>
                                            <p:fltVal val="1"/>
                                          </p:val>
                                        </p:tav>
                                      </p:tavLst>
                                    </p:anim>
                                  </p:childTnLst>
                                </p:cTn>
                              </p:par>
                              <p:par>
                                <p:cTn id="45" presetID="2" presetClass="entr" presetSubtype="2" fill="hold" nodeType="withEffect">
                                  <p:stCondLst>
                                    <p:cond delay="25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250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strVal val="#ppt_w"/>
                                          </p:val>
                                        </p:tav>
                                        <p:tav tm="100000">
                                          <p:val>
                                            <p:strVal val="#ppt_w"/>
                                          </p:val>
                                        </p:tav>
                                      </p:tavLst>
                                    </p:anim>
                                    <p:anim calcmode="lin" valueType="num">
                                      <p:cBhvr>
                                        <p:cTn id="52" dur="2000" fill="hold"/>
                                        <p:tgtEl>
                                          <p:spTgt spid="8"/>
                                        </p:tgtEl>
                                        <p:attrNameLst>
                                          <p:attrName>ppt_h</p:attrName>
                                        </p:attrNameLst>
                                      </p:cBhvr>
                                      <p:tavLst>
                                        <p:tav tm="0" fmla="#ppt_h*sin(2.5*pi*$)">
                                          <p:val>
                                            <p:fltVal val="0"/>
                                          </p:val>
                                        </p:tav>
                                        <p:tav tm="100000">
                                          <p:val>
                                            <p:fltVal val="1"/>
                                          </p:val>
                                        </p:tav>
                                      </p:tavLst>
                                    </p:anim>
                                  </p:childTnLst>
                                </p:cTn>
                              </p:par>
                              <p:par>
                                <p:cTn id="53" presetID="2" presetClass="entr" presetSubtype="2" fill="hold" nodeType="withEffect">
                                  <p:stCondLst>
                                    <p:cond delay="300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1+#ppt_w/2"/>
                                          </p:val>
                                        </p:tav>
                                        <p:tav tm="100000">
                                          <p:val>
                                            <p:strVal val="#ppt_x"/>
                                          </p:val>
                                        </p:tav>
                                      </p:tavLst>
                                    </p:anim>
                                    <p:anim calcmode="lin" valueType="num">
                                      <p:cBhvr additive="base">
                                        <p:cTn id="56" dur="2000" fill="hold"/>
                                        <p:tgtEl>
                                          <p:spTgt spid="9"/>
                                        </p:tgtEl>
                                        <p:attrNameLst>
                                          <p:attrName>ppt_y</p:attrName>
                                        </p:attrNameLst>
                                      </p:cBhvr>
                                      <p:tavLst>
                                        <p:tav tm="0">
                                          <p:val>
                                            <p:strVal val="#ppt_y"/>
                                          </p:val>
                                        </p:tav>
                                        <p:tav tm="100000">
                                          <p:val>
                                            <p:strVal val="#ppt_y"/>
                                          </p:val>
                                        </p:tav>
                                      </p:tavLst>
                                    </p:anim>
                                  </p:childTnLst>
                                </p:cTn>
                              </p:par>
                              <p:par>
                                <p:cTn id="57" presetID="19" presetClass="entr" presetSubtype="5" fill="hold" nodeType="withEffect">
                                  <p:stCondLst>
                                    <p:cond delay="300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ppt_w</p:attrName>
                                        </p:attrNameLst>
                                      </p:cBhvr>
                                      <p:tavLst>
                                        <p:tav tm="0">
                                          <p:val>
                                            <p:strVal val="#ppt_w"/>
                                          </p:val>
                                        </p:tav>
                                        <p:tav tm="100000">
                                          <p:val>
                                            <p:strVal val="#ppt_w"/>
                                          </p:val>
                                        </p:tav>
                                      </p:tavLst>
                                    </p:anim>
                                    <p:anim calcmode="lin" valueType="num">
                                      <p:cBhvr>
                                        <p:cTn id="60" dur="2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2" fill="hold" nodeType="withEffect">
                                  <p:stCondLst>
                                    <p:cond delay="350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1+#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350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strVal val="#ppt_w"/>
                                          </p:val>
                                        </p:tav>
                                        <p:tav tm="100000">
                                          <p:val>
                                            <p:strVal val="#ppt_w"/>
                                          </p:val>
                                        </p:tav>
                                      </p:tavLst>
                                    </p:anim>
                                    <p:anim calcmode="lin" valueType="num">
                                      <p:cBhvr>
                                        <p:cTn id="68" dur="2000" fill="hold"/>
                                        <p:tgtEl>
                                          <p:spTgt spid="10"/>
                                        </p:tgtEl>
                                        <p:attrNameLst>
                                          <p:attrName>ppt_h</p:attrName>
                                        </p:attrNameLst>
                                      </p:cBhvr>
                                      <p:tavLst>
                                        <p:tav tm="0" fmla="#ppt_h*sin(2.5*pi*$)">
                                          <p:val>
                                            <p:fltVal val="0"/>
                                          </p:val>
                                        </p:tav>
                                        <p:tav tm="100000">
                                          <p:val>
                                            <p:fltVal val="1"/>
                                          </p:val>
                                        </p:tav>
                                      </p:tavLst>
                                    </p:anim>
                                  </p:childTnLst>
                                </p:cTn>
                              </p:par>
                            </p:childTnLst>
                          </p:cTn>
                        </p:par>
                        <p:par>
                          <p:cTn id="69" fill="hold" nodeType="afterGroup">
                            <p:stCondLst>
                              <p:cond delay="55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1"/>
                                        </p:tgtEl>
                                        <p:attrNameLst>
                                          <p:attrName>style.visibility</p:attrName>
                                        </p:attrNameLst>
                                      </p:cBhvr>
                                      <p:to>
                                        <p:strVal val="visible"/>
                                      </p:to>
                                    </p:set>
                                    <p:animEffect transition="in" filter="fade">
                                      <p:cBhvr>
                                        <p:cTn id="72" dur="1000"/>
                                        <p:tgtEl>
                                          <p:spTgt spid="11"/>
                                        </p:tgtEl>
                                      </p:cBhvr>
                                    </p:animEffect>
                                    <p:anim calcmode="lin" valueType="num">
                                      <p:cBhvr>
                                        <p:cTn id="73" dur="1000" fill="hold"/>
                                        <p:tgtEl>
                                          <p:spTgt spid="11"/>
                                        </p:tgtEl>
                                        <p:attrNameLst>
                                          <p:attrName>ppt_x</p:attrName>
                                        </p:attrNameLst>
                                      </p:cBhvr>
                                      <p:tavLst>
                                        <p:tav tm="0">
                                          <p:val>
                                            <p:strVal val="#ppt_x-.1"/>
                                          </p:val>
                                        </p:tav>
                                        <p:tav tm="100000">
                                          <p:val>
                                            <p:strVal val="#ppt_x"/>
                                          </p:val>
                                        </p:tav>
                                      </p:tavLst>
                                    </p:anim>
                                    <p:anim calcmode="lin" valueType="num">
                                      <p:cBhvr>
                                        <p:cTn id="7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ORO_08 la ascension de cristo, preside el asiento episcopa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rot="10800000">
            <a:off x="0" y="0"/>
            <a:ext cx="2000250" cy="5715000"/>
          </a:xfrm>
          <a:prstGeom prst="rect">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0800000">
            <a:off x="7143750" y="0"/>
            <a:ext cx="2000250" cy="5715000"/>
          </a:xfrm>
          <a:prstGeom prst="rect">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28625" y="4514850"/>
            <a:ext cx="8319839" cy="1200150"/>
          </a:xfrm>
          <a:prstGeom prst="rect">
            <a:avLst/>
          </a:prstGeom>
          <a:noFill/>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Según las cronologías de las fuentes </a:t>
            </a:r>
            <a:r>
              <a:rPr lang="es-ES" b="1" dirty="0" smtClean="0">
                <a:effectLst>
                  <a:glow rad="101600">
                    <a:srgbClr val="C00000">
                      <a:alpha val="60000"/>
                    </a:srgbClr>
                  </a:glow>
                  <a:outerShdw blurRad="38100" dist="38100" dir="2700000" algn="tl">
                    <a:srgbClr val="000000">
                      <a:alpha val="43137"/>
                    </a:srgbClr>
                  </a:outerShdw>
                </a:effectLst>
              </a:rPr>
              <a:t>históricas, </a:t>
            </a:r>
            <a:r>
              <a:rPr lang="es-ES" b="1" dirty="0">
                <a:effectLst>
                  <a:glow rad="101600">
                    <a:srgbClr val="C00000">
                      <a:alpha val="60000"/>
                    </a:srgbClr>
                  </a:glow>
                  <a:outerShdw blurRad="38100" dist="38100" dir="2700000" algn="tl">
                    <a:srgbClr val="000000">
                      <a:alpha val="43137"/>
                    </a:srgbClr>
                  </a:outerShdw>
                </a:effectLst>
              </a:rPr>
              <a:t>la fecha de construcción de las pirámides de </a:t>
            </a:r>
            <a:r>
              <a:rPr lang="es-ES" b="1" dirty="0" err="1">
                <a:effectLst>
                  <a:glow rad="101600">
                    <a:srgbClr val="C00000">
                      <a:alpha val="60000"/>
                    </a:srgbClr>
                  </a:glow>
                  <a:outerShdw blurRad="38100" dist="38100" dir="2700000" algn="tl">
                    <a:srgbClr val="000000">
                      <a:alpha val="43137"/>
                    </a:srgbClr>
                  </a:outerShdw>
                </a:effectLst>
              </a:rPr>
              <a:t>Gizeh</a:t>
            </a:r>
            <a:r>
              <a:rPr lang="es-ES" b="1" dirty="0">
                <a:effectLst>
                  <a:glow rad="101600">
                    <a:srgbClr val="C00000">
                      <a:alpha val="60000"/>
                    </a:srgbClr>
                  </a:glow>
                  <a:outerShdw blurRad="38100" dist="38100" dir="2700000" algn="tl">
                    <a:srgbClr val="000000">
                      <a:alpha val="43137"/>
                    </a:srgbClr>
                  </a:outerShdw>
                </a:effectLst>
              </a:rPr>
              <a:t> fue entre el año 2550 </a:t>
            </a:r>
            <a:r>
              <a:rPr lang="es-ES" b="1" dirty="0" smtClean="0">
                <a:effectLst>
                  <a:glow rad="101600">
                    <a:srgbClr val="C00000">
                      <a:alpha val="60000"/>
                    </a:srgbClr>
                  </a:glow>
                  <a:outerShdw blurRad="38100" dist="38100" dir="2700000" algn="tl">
                    <a:srgbClr val="000000">
                      <a:alpha val="43137"/>
                    </a:srgbClr>
                  </a:outerShdw>
                </a:effectLst>
              </a:rPr>
              <a:t>a.C. </a:t>
            </a:r>
            <a:r>
              <a:rPr lang="es-ES" b="1" dirty="0">
                <a:effectLst>
                  <a:glow rad="101600">
                    <a:srgbClr val="C00000">
                      <a:alpha val="60000"/>
                    </a:srgbClr>
                  </a:glow>
                  <a:outerShdw blurRad="38100" dist="38100" dir="2700000" algn="tl">
                    <a:srgbClr val="000000">
                      <a:alpha val="43137"/>
                    </a:srgbClr>
                  </a:outerShdw>
                </a:effectLst>
              </a:rPr>
              <a:t>y el 2470 a.C.  Se ubican dentro del predio llamado Necrópolis de </a:t>
            </a:r>
            <a:r>
              <a:rPr lang="es-ES" b="1" dirty="0" err="1">
                <a:effectLst>
                  <a:glow rad="101600">
                    <a:srgbClr val="C00000">
                      <a:alpha val="60000"/>
                    </a:srgbClr>
                  </a:glow>
                  <a:outerShdw blurRad="38100" dist="38100" dir="2700000" algn="tl">
                    <a:srgbClr val="000000">
                      <a:alpha val="43137"/>
                    </a:srgbClr>
                  </a:outerShdw>
                </a:effectLst>
              </a:rPr>
              <a:t>Giza</a:t>
            </a:r>
            <a:r>
              <a:rPr lang="es-ES" b="1" dirty="0">
                <a:effectLst>
                  <a:glow rad="101600">
                    <a:srgbClr val="C00000">
                      <a:alpha val="60000"/>
                    </a:srgbClr>
                  </a:glow>
                  <a:outerShdw blurRad="38100" dist="38100" dir="2700000" algn="tl">
                    <a:srgbClr val="000000">
                      <a:alpha val="43137"/>
                    </a:srgbClr>
                  </a:outerShdw>
                </a:effectLst>
              </a:rPr>
              <a:t>, en la Meseta del mismo nombre </a:t>
            </a:r>
            <a:r>
              <a:rPr lang="es-ES" b="1" dirty="0" smtClean="0">
                <a:effectLst>
                  <a:glow rad="101600">
                    <a:srgbClr val="C00000">
                      <a:alpha val="60000"/>
                    </a:srgbClr>
                  </a:glow>
                  <a:outerShdw blurRad="38100" dist="38100" dir="2700000" algn="tl">
                    <a:srgbClr val="000000">
                      <a:alpha val="43137"/>
                    </a:srgbClr>
                  </a:outerShdw>
                </a:effectLst>
              </a:rPr>
              <a:t>a 20km. </a:t>
            </a:r>
            <a:r>
              <a:rPr lang="es-ES" b="1" dirty="0">
                <a:effectLst>
                  <a:glow rad="101600">
                    <a:srgbClr val="C00000">
                      <a:alpha val="60000"/>
                    </a:srgbClr>
                  </a:glow>
                  <a:outerShdw blurRad="38100" dist="38100" dir="2700000" algn="tl">
                    <a:srgbClr val="000000">
                      <a:alpha val="43137"/>
                    </a:srgbClr>
                  </a:outerShdw>
                </a:effectLst>
              </a:rPr>
              <a:t>de El </a:t>
            </a:r>
            <a:r>
              <a:rPr lang="es-ES" b="1" dirty="0" smtClean="0">
                <a:effectLst>
                  <a:glow rad="101600">
                    <a:srgbClr val="C00000">
                      <a:alpha val="60000"/>
                    </a:srgbClr>
                  </a:glow>
                  <a:outerShdw blurRad="38100" dist="38100" dir="2700000" algn="tl">
                    <a:srgbClr val="000000">
                      <a:alpha val="43137"/>
                    </a:srgbClr>
                  </a:outerShdw>
                </a:effectLst>
              </a:rPr>
              <a:t>Cairo.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glitter dir="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500063"/>
            <a:ext cx="9144000" cy="664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7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500063"/>
            <a:ext cx="9144000" cy="664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791075"/>
            <a:ext cx="82153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construcción de las Pirámides de Egipto requirió una gran cantidad de años, mano de obra y recursos económicos, lo que nos demuestra la enorme importancia que </a:t>
            </a:r>
            <a:r>
              <a:rPr lang="es-ES" b="1" dirty="0">
                <a:effectLst>
                  <a:glow rad="101600">
                    <a:srgbClr val="C00000">
                      <a:alpha val="60000"/>
                    </a:srgbClr>
                  </a:glow>
                  <a:outerShdw blurRad="38100" dist="38100" dir="2700000" algn="tl">
                    <a:srgbClr val="000000">
                      <a:alpha val="43137"/>
                    </a:srgbClr>
                  </a:outerShdw>
                </a:effectLst>
              </a:rPr>
              <a:t>tenía </a:t>
            </a:r>
            <a:r>
              <a:rPr lang="es-ES" b="1" dirty="0">
                <a:effectLst>
                  <a:glow rad="101600">
                    <a:srgbClr val="C00000">
                      <a:alpha val="60000"/>
                    </a:srgbClr>
                  </a:glow>
                  <a:outerShdw blurRad="38100" dist="38100" dir="2700000" algn="tl">
                    <a:srgbClr val="000000">
                      <a:alpha val="43137"/>
                    </a:srgbClr>
                  </a:outerShdw>
                </a:effectLst>
              </a:rPr>
              <a:t>la muerte en el Antiguo Egipto.</a:t>
            </a:r>
          </a:p>
        </p:txBody>
      </p:sp>
    </p:spTree>
  </p:cSld>
  <p:clrMapOvr>
    <a:masterClrMapping/>
  </p:clrMapOvr>
  <mc:AlternateContent xmlns:mc="http://schemas.openxmlformats.org/markup-compatibility/2006">
    <mc:Choice xmlns:p14="http://schemas.microsoft.com/office/powerpoint/2010/main" Requires="p14">
      <p:transition spd="slow" p14:dur="2000" advTm="24000">
        <p14:glitter dir="d"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31" presetClass="entr" presetSubtype="0" fill="hold" nodeType="withEffect">
                                  <p:stCondLst>
                                    <p:cond delay="0"/>
                                  </p:stCondLst>
                                  <p:iterate type="lt">
                                    <p:tmPct val="500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fltVal val="0"/>
                                          </p:val>
                                        </p:tav>
                                        <p:tav tm="100000">
                                          <p:val>
                                            <p:strVal val="#ppt_w"/>
                                          </p:val>
                                        </p:tav>
                                      </p:tavLst>
                                    </p:anim>
                                    <p:anim calcmode="lin" valueType="num">
                                      <p:cBhvr>
                                        <p:cTn id="17" dur="3000" fill="hold"/>
                                        <p:tgtEl>
                                          <p:spTgt spid="2"/>
                                        </p:tgtEl>
                                        <p:attrNameLst>
                                          <p:attrName>ppt_h</p:attrName>
                                        </p:attrNameLst>
                                      </p:cBhvr>
                                      <p:tavLst>
                                        <p:tav tm="0">
                                          <p:val>
                                            <p:fltVal val="0"/>
                                          </p:val>
                                        </p:tav>
                                        <p:tav tm="100000">
                                          <p:val>
                                            <p:strVal val="#ppt_h"/>
                                          </p:val>
                                        </p:tav>
                                      </p:tavLst>
                                    </p:anim>
                                    <p:anim calcmode="lin" valueType="num">
                                      <p:cBhvr>
                                        <p:cTn id="18" dur="3000" fill="hold"/>
                                        <p:tgtEl>
                                          <p:spTgt spid="2"/>
                                        </p:tgtEl>
                                        <p:attrNameLst>
                                          <p:attrName>style.rotation</p:attrName>
                                        </p:attrNameLst>
                                      </p:cBhvr>
                                      <p:tavLst>
                                        <p:tav tm="0">
                                          <p:val>
                                            <p:fltVal val="90"/>
                                          </p:val>
                                        </p:tav>
                                        <p:tav tm="100000">
                                          <p:val>
                                            <p:fltVal val="0"/>
                                          </p:val>
                                        </p:tav>
                                      </p:tavLst>
                                    </p:anim>
                                    <p:animEffect transition="in" filter="fade">
                                      <p:cBhvr>
                                        <p:cTn id="19" dur="3000"/>
                                        <p:tgtEl>
                                          <p:spTgt spid="2"/>
                                        </p:tgtEl>
                                      </p:cBhvr>
                                    </p:animEffect>
                                  </p:childTnLst>
                                </p:cTn>
                              </p:par>
                              <p:par>
                                <p:cTn id="20" presetID="23" presetClass="entr" presetSubtype="288" fill="hold" nodeType="withEffect">
                                  <p:stCondLst>
                                    <p:cond delay="0"/>
                                  </p:stCondLst>
                                  <p:iterate type="lt">
                                    <p:tmPct val="0"/>
                                  </p:iterate>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EZQUITA_CATEDRAL_PUERTAPERDON_0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5857875"/>
          </a:xfrm>
        </p:spPr>
      </p:pic>
      <p:pic>
        <p:nvPicPr>
          <p:cNvPr id="7" name="3 Marcador de contenido" descr="MEZQUITA_CATEDRAL_PUERTAPERDON_0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85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71500" y="4791075"/>
            <a:ext cx="80010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Esto se debe fundamentalmente a sus creencias religiosas de la “vida después de la muerte”, </a:t>
            </a:r>
            <a:r>
              <a:rPr lang="es-ES" b="1" dirty="0" smtClean="0">
                <a:effectLst>
                  <a:glow rad="101600">
                    <a:srgbClr val="C00000">
                      <a:alpha val="60000"/>
                    </a:srgbClr>
                  </a:glow>
                  <a:outerShdw blurRad="38100" dist="38100" dir="2700000" algn="tl">
                    <a:srgbClr val="000000">
                      <a:alpha val="43137"/>
                    </a:srgbClr>
                  </a:outerShdw>
                </a:effectLst>
              </a:rPr>
              <a:t>el </a:t>
            </a:r>
            <a:r>
              <a:rPr lang="es-ES" b="1" dirty="0">
                <a:effectLst>
                  <a:glow rad="101600">
                    <a:srgbClr val="C00000">
                      <a:alpha val="60000"/>
                    </a:srgbClr>
                  </a:glow>
                  <a:outerShdw blurRad="38100" dist="38100" dir="2700000" algn="tl">
                    <a:srgbClr val="000000">
                      <a:alpha val="43137"/>
                    </a:srgbClr>
                  </a:outerShdw>
                </a:effectLst>
              </a:rPr>
              <a:t>cómo se pudieron hacer supone un misterio, basado en hipótesis, que veremos a continuación.</a:t>
            </a:r>
          </a:p>
        </p:txBody>
      </p:sp>
    </p:spTree>
  </p:cSld>
  <p:clrMapOvr>
    <a:masterClrMapping/>
  </p:clrMapOvr>
  <mc:AlternateContent xmlns:mc="http://schemas.openxmlformats.org/markup-compatibility/2006">
    <mc:Choice xmlns:p14="http://schemas.microsoft.com/office/powerpoint/2010/main" Requires="p14">
      <p:transition spd="slow" p14:dur="2000" advTm="23000">
        <p14:glitte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VILLAVICIOSA_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MEZQUITA_CATEDRAL_CAPILLA_VILLAVICIOSA_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14375" y="4357688"/>
            <a:ext cx="807243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religión egipcia se basaba en la creencia de la “vida después de la muerte”. Ésta «nueva dimensión” sería una réplica de la vida terrenal, y por lo tanto el difunto necesitaba contar también con alimentos, bienes, vestidos y su propio cuerpo.</a:t>
            </a:r>
          </a:p>
        </p:txBody>
      </p:sp>
    </p:spTree>
  </p:cSld>
  <p:clrMapOvr>
    <a:masterClrMapping/>
  </p:clrMapOvr>
  <mc:AlternateContent xmlns:mc="http://schemas.openxmlformats.org/markup-compatibility/2006">
    <mc:Choice xmlns:p14="http://schemas.microsoft.com/office/powerpoint/2010/main" Requires="p14">
      <p:transition spd="slow" p14:dur="2000" advTm="28000">
        <p14:glitter di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NAVES_ALHAKAM_01.jpg"/>
          <p:cNvPicPr>
            <a:picLocks noChangeAspect="1"/>
          </p:cNvPicPr>
          <p:nvPr/>
        </p:nvPicPr>
        <p:blipFill>
          <a:blip r:embed="rId2"/>
          <a:stretch>
            <a:fillRect/>
          </a:stretch>
        </p:blipFill>
        <p:spPr>
          <a:xfrm>
            <a:off x="0" y="0"/>
            <a:ext cx="9144000" cy="5715000"/>
          </a:xfrm>
          <a:prstGeom prst="rect">
            <a:avLst/>
          </a:prstGeom>
          <a:ln>
            <a:noFill/>
          </a:ln>
          <a:effectLst>
            <a:outerShdw blurRad="292100" dist="139700" dir="2700000" algn="tl" rotWithShape="0">
              <a:srgbClr val="333333">
                <a:alpha val="65000"/>
              </a:srgbClr>
            </a:outerShdw>
          </a:effectLst>
        </p:spPr>
      </p:pic>
      <p:pic>
        <p:nvPicPr>
          <p:cNvPr id="7" name="6 Imagen" descr="MEZQUITA_CATEDRAL_NAVES_ALHAKAM_01.jpg"/>
          <p:cNvPicPr>
            <a:picLocks noChangeAspect="1"/>
          </p:cNvPicPr>
          <p:nvPr/>
        </p:nvPicPr>
        <p:blipFill>
          <a:blip r:embed="rId2"/>
          <a:stretch>
            <a:fillRect/>
          </a:stretch>
        </p:blipFill>
        <p:spPr>
          <a:xfrm>
            <a:off x="0" y="0"/>
            <a:ext cx="9144000" cy="5715000"/>
          </a:xfrm>
          <a:prstGeom prst="rect">
            <a:avLst/>
          </a:prstGeom>
          <a:ln>
            <a:noFill/>
          </a:ln>
          <a:effectLst>
            <a:outerShdw blurRad="292100" dist="139700" dir="2700000" algn="tl" rotWithShape="0">
              <a:srgbClr val="333333">
                <a:alpha val="65000"/>
              </a:srgbClr>
            </a:outerShdw>
          </a:effectLst>
        </p:spPr>
      </p:pic>
      <p:sp>
        <p:nvSpPr>
          <p:cNvPr id="5" name="4 CuadroTexto"/>
          <p:cNvSpPr txBox="1"/>
          <p:nvPr/>
        </p:nvSpPr>
        <p:spPr>
          <a:xfrm>
            <a:off x="500063" y="5068888"/>
            <a:ext cx="7715250"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De allí que los egipcios desarrollaran la técnica de la momificación y depositaran grandes ofrendas y tesoros en el interior de las tumbas.</a:t>
            </a:r>
          </a:p>
        </p:txBody>
      </p:sp>
      <p:sp>
        <p:nvSpPr>
          <p:cNvPr id="6" name="5 Rectángulo"/>
          <p:cNvSpPr/>
          <p:nvPr/>
        </p:nvSpPr>
        <p:spPr>
          <a:xfrm>
            <a:off x="1928794" y="642922"/>
            <a:ext cx="5514651" cy="584775"/>
          </a:xfrm>
          <a:prstGeom prst="rect">
            <a:avLst/>
          </a:prstGeom>
          <a:noFill/>
        </p:spPr>
        <p:txBody>
          <a:bodyPr wrap="none">
            <a:spAutoFit/>
            <a:scene3d>
              <a:camera prst="orthographicFront"/>
              <a:lightRig rig="threePt" dir="t"/>
            </a:scene3d>
            <a:sp3d extrusionH="57150">
              <a:bevelT w="38100" h="38100" prst="angle"/>
            </a:sp3d>
          </a:bodyPr>
          <a:lstStyle/>
          <a:p>
            <a:pPr algn="ctr">
              <a:defRPr/>
            </a:pPr>
            <a:r>
              <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Entrada Pirámide de Keops</a:t>
            </a:r>
          </a:p>
        </p:txBody>
      </p:sp>
    </p:spTree>
  </p:cSld>
  <p:clrMapOvr>
    <a:masterClrMapping/>
  </p:clrMapOvr>
  <mc:AlternateContent xmlns:mc="http://schemas.openxmlformats.org/markup-compatibility/2006">
    <mc:Choice xmlns:p14="http://schemas.microsoft.com/office/powerpoint/2010/main" Requires="p14">
      <p:transition spd="slow" p14:dur="2000" advTm="22000">
        <p14:glitter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xit" presetSubtype="5" fill="hold" nodeType="withEffect">
                                  <p:stCondLst>
                                    <p:cond delay="0"/>
                                  </p:stCondLst>
                                  <p:childTnLst>
                                    <p:animEffect transition="out" filter="randombar(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3000"/>
                            </p:stCondLst>
                            <p:childTnLst>
                              <p:par>
                                <p:cTn id="19" presetID="2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0"/>
                            </p:stCondLst>
                            <p:childTnLst>
                              <p:par>
                                <p:cTn id="24" presetID="40" presetClass="entr" presetSubtype="0" fill="hold" grpId="0" nodeType="afterEffect">
                                  <p:stCondLst>
                                    <p:cond delay="10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77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yun_77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accent3">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714375" y="4643438"/>
            <a:ext cx="77152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Gran Pirámide es una de las maravillas del mundo antiguo aun en pie, siendo el principal reclamo turístico de todo viajero que visita Egipto. ¿Te  imaginas entrando en una de ellas? ¡Pues es posible!</a:t>
            </a:r>
          </a:p>
        </p:txBody>
      </p:sp>
    </p:spTree>
  </p:cSld>
  <p:clrMapOvr>
    <a:masterClrMapping/>
  </p:clrMapOvr>
  <mc:AlternateContent xmlns:mc="http://schemas.openxmlformats.org/markup-compatibility/2006">
    <mc:Choice xmlns:p14="http://schemas.microsoft.com/office/powerpoint/2010/main" Requires="p14">
      <p:transition spd="slow" p14:dur="2000" advTm="24000">
        <p14:glitter dir="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5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572000"/>
            <a:ext cx="835818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Pasaje de acceso a la Gran Galería de Keops. La Gran Galería es un pasaje inclinado de 2 metros de altura desde el suelo y 47 metros de longitud que te permitirá llegar hasta arriba a través de un corredor escalonado. </a:t>
            </a:r>
          </a:p>
        </p:txBody>
      </p:sp>
    </p:spTree>
  </p:cSld>
  <p:clrMapOvr>
    <a:masterClrMapping/>
  </p:clrMapOvr>
  <mc:AlternateContent xmlns:mc="http://schemas.openxmlformats.org/markup-compatibility/2006">
    <mc:Choice xmlns:p14="http://schemas.microsoft.com/office/powerpoint/2010/main" Requires="p14">
      <p:transition spd="slow" p14:dur="20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2"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52"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Scale>
                                      <p:cBhvr>
                                        <p:cTn id="16" dur="3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3000" decel="50000" fill="hold">
                                          <p:stCondLst>
                                            <p:cond delay="0"/>
                                          </p:stCondLst>
                                        </p:cTn>
                                        <p:tgtEl>
                                          <p:spTgt spid="2"/>
                                        </p:tgtEl>
                                        <p:attrNameLst>
                                          <p:attrName>ppt_x</p:attrName>
                                          <p:attrName>ppt_y</p:attrName>
                                        </p:attrNameLst>
                                      </p:cBhvr>
                                    </p:animMotion>
                                    <p:animEffect transition="in" filter="fade">
                                      <p:cBhvr>
                                        <p:cTn id="18" dur="3000"/>
                                        <p:tgtEl>
                                          <p:spTgt spid="2"/>
                                        </p:tgtEl>
                                      </p:cBhvr>
                                    </p:animEffec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500" fill="hold"/>
                                        <p:tgtEl>
                                          <p:spTgt spid="2"/>
                                        </p:tgtEl>
                                        <p:attrNameLst>
                                          <p:attrName>ppt_w</p:attrName>
                                        </p:attrNameLst>
                                      </p:cBhvr>
                                      <p:tavLst>
                                        <p:tav tm="0">
                                          <p:val>
                                            <p:strVal val="4/3*#ppt_w"/>
                                          </p:val>
                                        </p:tav>
                                        <p:tav tm="100000">
                                          <p:val>
                                            <p:strVal val="#ppt_w"/>
                                          </p:val>
                                        </p:tav>
                                      </p:tavLst>
                                    </p:anim>
                                    <p:anim calcmode="lin" valueType="num">
                                      <p:cBhvr>
                                        <p:cTn id="22" dur="3500" fill="hold"/>
                                        <p:tgtEl>
                                          <p:spTgt spid="2"/>
                                        </p:tgtEl>
                                        <p:attrNameLst>
                                          <p:attrName>ppt_h</p:attrName>
                                        </p:attrNameLst>
                                      </p:cBhvr>
                                      <p:tavLst>
                                        <p:tav tm="0">
                                          <p:val>
                                            <p:strVal val="4/3*#ppt_h"/>
                                          </p:val>
                                        </p:tav>
                                        <p:tav tm="100000">
                                          <p:val>
                                            <p:strVal val="#ppt_h"/>
                                          </p:val>
                                        </p:tav>
                                      </p:tavLst>
                                    </p:anim>
                                  </p:childTnLst>
                                </p:cTn>
                              </p:par>
                            </p:childTnLst>
                          </p:cTn>
                        </p:par>
                        <p:par>
                          <p:cTn id="23" fill="hold" nodeType="afterGroup">
                            <p:stCondLst>
                              <p:cond delay="3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lourful-flowers-decoration-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lourful-flowers-decoration-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005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786313" y="1643063"/>
            <a:ext cx="4143375" cy="1938337"/>
          </a:xfrm>
          <a:prstGeom prst="rect">
            <a:avLst/>
          </a:prstGeom>
          <a:noFill/>
        </p:spPr>
        <p:txBody>
          <a:bodyPr>
            <a:spAutoFit/>
          </a:bodyPr>
          <a:lstStyle/>
          <a:p>
            <a:pPr>
              <a:defRPr/>
            </a:pPr>
            <a:r>
              <a:rPr lang="es-ES" sz="2000" b="1" dirty="0">
                <a:effectLst>
                  <a:glow rad="101600">
                    <a:srgbClr val="C00000">
                      <a:alpha val="40000"/>
                    </a:srgbClr>
                  </a:glow>
                  <a:outerShdw blurRad="38100" dist="38100" dir="2700000" algn="tl">
                    <a:srgbClr val="000000">
                      <a:alpha val="43137"/>
                    </a:srgbClr>
                  </a:outerShdw>
                </a:effectLst>
              </a:rPr>
              <a:t>Al final verás un pequeño pasaje horizontal (antecámara) situado al final de la Gran Galería, donde tendrás que agacharte un poco para poder acceder a la cámara del rey.</a:t>
            </a:r>
          </a:p>
        </p:txBody>
      </p:sp>
    </p:spTree>
  </p:cSld>
  <p:clrMapOvr>
    <a:masterClrMapping/>
  </p:clrMapOvr>
  <mc:AlternateContent xmlns:mc="http://schemas.openxmlformats.org/markup-compatibility/2006">
    <mc:Choice xmlns:p14="http://schemas.microsoft.com/office/powerpoint/2010/main" Requires="p14">
      <p:transition spd="slow" p14:dur="20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5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357688"/>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Cámara funeraria. La cámara del rey es una habitación rectangular que tiene sus paredes lisas de granito rosa, pero difícilmente de apreciar por la escasa luminosidad de la estancia, sin ningún tipo de decoración donde podrás encontrar solamente el sarcófago de granito vacío.</a:t>
            </a:r>
          </a:p>
        </p:txBody>
      </p:sp>
    </p:spTree>
  </p:cSld>
  <p:clrMapOvr>
    <a:masterClrMapping/>
  </p:clrMapOvr>
  <mc:AlternateContent xmlns:mc="http://schemas.openxmlformats.org/markup-compatibility/2006">
    <mc:Choice xmlns:p14="http://schemas.microsoft.com/office/powerpoint/2010/main" Requires="p14">
      <p:transition spd="slow" p14:dur="2000" advTm="29000">
        <p14:vortex dir="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16" fill="hold" nodeType="withEffect">
                                  <p:stCondLst>
                                    <p:cond delay="0"/>
                                  </p:stCondLst>
                                  <p:childTnLst>
                                    <p:animEffect transition="out" filter="box(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47" presetClass="exit" presetSubtype="0" fill="hold" nodeType="withEffect">
                                  <p:stCondLst>
                                    <p:cond delay="0"/>
                                  </p:stCondLst>
                                  <p:childTnLst>
                                    <p:animEffect transition="out" filter="fade">
                                      <p:cBhvr>
                                        <p:cTn id="9" dur="3000"/>
                                        <p:tgtEl>
                                          <p:spTgt spid="3"/>
                                        </p:tgtEl>
                                      </p:cBhvr>
                                    </p:animEffect>
                                    <p:anim calcmode="lin" valueType="num">
                                      <p:cBhvr>
                                        <p:cTn id="10" dur="3000"/>
                                        <p:tgtEl>
                                          <p:spTgt spid="3"/>
                                        </p:tgtEl>
                                        <p:attrNameLst>
                                          <p:attrName>ppt_x</p:attrName>
                                        </p:attrNameLst>
                                      </p:cBhvr>
                                      <p:tavLst>
                                        <p:tav tm="0">
                                          <p:val>
                                            <p:strVal val="ppt_x"/>
                                          </p:val>
                                        </p:tav>
                                        <p:tav tm="100000">
                                          <p:val>
                                            <p:strVal val="ppt_x"/>
                                          </p:val>
                                        </p:tav>
                                      </p:tavLst>
                                    </p:anim>
                                    <p:anim calcmode="lin" valueType="num">
                                      <p:cBhvr>
                                        <p:cTn id="11" dur="3000"/>
                                        <p:tgtEl>
                                          <p:spTgt spid="3"/>
                                        </p:tgtEl>
                                        <p:attrNameLst>
                                          <p:attrName>ppt_y</p:attrName>
                                        </p:attrNameLst>
                                      </p:cBhvr>
                                      <p:tavLst>
                                        <p:tav tm="0">
                                          <p:val>
                                            <p:strVal val="ppt_y"/>
                                          </p:val>
                                        </p:tav>
                                        <p:tav tm="100000">
                                          <p:val>
                                            <p:strVal val="ppt_y-.1"/>
                                          </p:val>
                                        </p:tav>
                                      </p:tavLst>
                                    </p:anim>
                                    <p:set>
                                      <p:cBhvr>
                                        <p:cTn id="12" dur="1" fill="hold">
                                          <p:stCondLst>
                                            <p:cond delay="2999"/>
                                          </p:stCondLst>
                                        </p:cTn>
                                        <p:tgtEl>
                                          <p:spTgt spid="3"/>
                                        </p:tgtEl>
                                        <p:attrNameLst>
                                          <p:attrName>style.visibility</p:attrName>
                                        </p:attrNameLst>
                                      </p:cBhvr>
                                      <p:to>
                                        <p:strVal val="hidden"/>
                                      </p:to>
                                    </p:set>
                                  </p:childTnLst>
                                </p:cTn>
                              </p:par>
                              <p:par>
                                <p:cTn id="13" presetID="8"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amond(in)">
                                      <p:cBhvr>
                                        <p:cTn id="15" dur="3000"/>
                                        <p:tgtEl>
                                          <p:spTgt spid="2"/>
                                        </p:tgtEl>
                                      </p:cBhvr>
                                    </p:animEffect>
                                  </p:childTnLst>
                                </p:cTn>
                              </p:par>
                              <p:par>
                                <p:cTn id="16" presetID="47"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3000"/>
                                        <p:tgtEl>
                                          <p:spTgt spid="2"/>
                                        </p:tgtEl>
                                      </p:cBhvr>
                                    </p:animEffect>
                                    <p:anim calcmode="lin" valueType="num">
                                      <p:cBhvr>
                                        <p:cTn id="19" dur="3000" fill="hold"/>
                                        <p:tgtEl>
                                          <p:spTgt spid="2"/>
                                        </p:tgtEl>
                                        <p:attrNameLst>
                                          <p:attrName>ppt_x</p:attrName>
                                        </p:attrNameLst>
                                      </p:cBhvr>
                                      <p:tavLst>
                                        <p:tav tm="0">
                                          <p:val>
                                            <p:strVal val="#ppt_x"/>
                                          </p:val>
                                        </p:tav>
                                        <p:tav tm="100000">
                                          <p:val>
                                            <p:strVal val="#ppt_x"/>
                                          </p:val>
                                        </p:tav>
                                      </p:tavLst>
                                    </p:anim>
                                    <p:anim calcmode="lin" valueType="num">
                                      <p:cBhvr>
                                        <p:cTn id="20" dur="3000" fill="hold"/>
                                        <p:tgtEl>
                                          <p:spTgt spid="2"/>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57188" y="4791075"/>
            <a:ext cx="85725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Cámara del Rey en el Interior de la Pirámide de Keops. Como símbolo político, significaba la estrecha unión entre el faraón y la divinidad. Son construcciones cerradas, sin puertas, un edificio del que entrar para no salir.</a:t>
            </a:r>
          </a:p>
        </p:txBody>
      </p:sp>
    </p:spTree>
  </p:cSld>
  <p:clrMapOvr>
    <a:masterClrMapping/>
  </p:clrMapOvr>
  <mc:AlternateContent xmlns:mc="http://schemas.openxmlformats.org/markup-compatibility/2006">
    <mc:Choice xmlns:p14="http://schemas.microsoft.com/office/powerpoint/2010/main" Requires="p14">
      <p:transition spd="slow" p14:dur="2000" advTm="26000">
        <p14:vortex/>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3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870306840_5dceaa61d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643438" y="1500188"/>
            <a:ext cx="4286250" cy="314007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Si no eres un poco claustrofóbico,     acceder a su interior y recorrer los estrechos pasillos que dan acceso a la cámara funeraria del sarcófago es algo que debes hacer si quieres sentir el interior de esta majestuosa construcción, ¿te das cuenta de que estarías en el interior de una de las obras arquitectónicas más antiguas del mundo con más de 4000 años de antigüedad?</a:t>
            </a:r>
          </a:p>
        </p:txBody>
      </p:sp>
    </p:spTree>
  </p:cSld>
  <p:clrMapOvr>
    <a:masterClrMapping/>
  </p:clrMapOvr>
  <mc:AlternateContent xmlns:mc="http://schemas.openxmlformats.org/markup-compatibility/2006">
    <mc:Choice xmlns:p14="http://schemas.microsoft.com/office/powerpoint/2010/main" Requires="p14">
      <p:transition spd="slow" p14:dur="2000" advTm="38000">
        <p14:vortex dir="u"/>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PUERTADEANES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MEZQUITA_CATEDRAL_PUERTADEANES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85750" y="4071938"/>
            <a:ext cx="8643938"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Pirámide de </a:t>
            </a:r>
            <a:r>
              <a:rPr lang="es-ES" b="1" dirty="0" err="1">
                <a:effectLst>
                  <a:glow rad="101600">
                    <a:srgbClr val="C00000">
                      <a:alpha val="60000"/>
                    </a:srgbClr>
                  </a:glow>
                  <a:outerShdw blurRad="38100" dist="38100" dir="2700000" algn="tl">
                    <a:srgbClr val="000000">
                      <a:alpha val="43137"/>
                    </a:srgbClr>
                  </a:outerShdw>
                </a:effectLst>
              </a:rPr>
              <a:t>Kefrén</a:t>
            </a:r>
            <a:r>
              <a:rPr lang="es-ES" b="1" dirty="0">
                <a:effectLst>
                  <a:glow rad="101600">
                    <a:srgbClr val="C00000">
                      <a:alpha val="60000"/>
                    </a:srgbClr>
                  </a:glow>
                  <a:outerShdw blurRad="38100" dist="38100" dir="2700000" algn="tl">
                    <a:srgbClr val="000000">
                      <a:alpha val="43137"/>
                    </a:srgbClr>
                  </a:outerShdw>
                </a:effectLst>
              </a:rPr>
              <a:t> es la segunda más grande de Egipto, aunque visualmente puede parecer más grande que la de Keops por su revestimiento de caliza blanca en la cúspide de la pirámide, siendo la única que aun conserva dicho revestimiento; y por encontrarse en la zona más alta de la meseta del recinto funerario.</a:t>
            </a:r>
          </a:p>
        </p:txBody>
      </p:sp>
      <p:sp>
        <p:nvSpPr>
          <p:cNvPr id="8" name="7 Rectángulo"/>
          <p:cNvSpPr/>
          <p:nvPr/>
        </p:nvSpPr>
        <p:spPr>
          <a:xfrm>
            <a:off x="2857488" y="2000244"/>
            <a:ext cx="3921266" cy="584775"/>
          </a:xfrm>
          <a:prstGeom prst="rect">
            <a:avLst/>
          </a:prstGeom>
          <a:noFill/>
        </p:spPr>
        <p:txBody>
          <a:bodyPr wrap="none">
            <a:spAutoFit/>
            <a:scene3d>
              <a:camera prst="orthographicFront"/>
              <a:lightRig rig="threePt" dir="t"/>
            </a:scene3d>
            <a:sp3d extrusionH="57150">
              <a:bevelT w="38100" h="38100" prst="angle"/>
            </a:sp3d>
          </a:bodyPr>
          <a:lstStyle/>
          <a:p>
            <a:pPr algn="ctr">
              <a:defRPr/>
            </a:pPr>
            <a:r>
              <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Pirámide de </a:t>
            </a:r>
            <a:r>
              <a:rPr lang="es-ES" sz="32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Kefrén</a:t>
            </a:r>
            <a:endPar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vortex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7"/>
                                        </p:tgtEl>
                                        <p:attrNameLst>
                                          <p:attrName>ppt_w</p:attrName>
                                        </p:attrNameLst>
                                      </p:cBhvr>
                                      <p:tavLst>
                                        <p:tav tm="0">
                                          <p:val>
                                            <p:strVal val="ppt_w"/>
                                          </p:val>
                                        </p:tav>
                                        <p:tav tm="100000">
                                          <p:val>
                                            <p:strVal val="2/3*ppt_w"/>
                                          </p:val>
                                        </p:tav>
                                      </p:tavLst>
                                    </p:anim>
                                    <p:anim calcmode="lin" valueType="num">
                                      <p:cBhvr>
                                        <p:cTn id="10" dur="3000"/>
                                        <p:tgtEl>
                                          <p:spTgt spid="7"/>
                                        </p:tgtEl>
                                        <p:attrNameLst>
                                          <p:attrName>ppt_h</p:attrName>
                                        </p:attrNameLst>
                                      </p:cBhvr>
                                      <p:tavLst>
                                        <p:tav tm="0">
                                          <p:val>
                                            <p:strVal val="ppt_h"/>
                                          </p:val>
                                        </p:tav>
                                        <p:tav tm="100000">
                                          <p:val>
                                            <p:strVal val="2/3*ppt_h"/>
                                          </p:val>
                                        </p:tav>
                                      </p:tavLst>
                                    </p:anim>
                                    <p:set>
                                      <p:cBhvr>
                                        <p:cTn id="11" dur="1" fill="hold">
                                          <p:stCondLst>
                                            <p:cond delay="2999"/>
                                          </p:stCondLst>
                                        </p:cTn>
                                        <p:tgtEl>
                                          <p:spTgt spid="7"/>
                                        </p:tgtEl>
                                        <p:attrNameLst>
                                          <p:attrName>style.visibility</p:attrName>
                                        </p:attrNameLst>
                                      </p:cBhvr>
                                      <p:to>
                                        <p:strVal val="hidden"/>
                                      </p:to>
                                    </p:set>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2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3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714875" y="1571625"/>
            <a:ext cx="4286250" cy="286226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Con una altura similar a la de Keops, aunque un poco más pequeña (136 metros de altura) y basada en las dimensiones del triángulo sagrado egipcio, es la otra pirámide más interesante de todo el recinto construida, llevada a cabo por el arquitecto </a:t>
            </a:r>
            <a:r>
              <a:rPr lang="es-ES" b="1" dirty="0" err="1">
                <a:effectLst>
                  <a:glow rad="101600">
                    <a:srgbClr val="C00000">
                      <a:alpha val="60000"/>
                    </a:srgbClr>
                  </a:glow>
                  <a:outerShdw blurRad="38100" dist="38100" dir="2700000" algn="tl">
                    <a:srgbClr val="000000">
                      <a:alpha val="43137"/>
                    </a:srgbClr>
                  </a:outerShdw>
                </a:effectLst>
              </a:rPr>
              <a:t>Hemiuni</a:t>
            </a:r>
            <a:r>
              <a:rPr lang="es-ES" b="1" dirty="0">
                <a:effectLst>
                  <a:glow rad="101600">
                    <a:srgbClr val="C00000">
                      <a:alpha val="60000"/>
                    </a:srgbClr>
                  </a:glow>
                  <a:outerShdw blurRad="38100" dist="38100" dir="2700000" algn="tl">
                    <a:srgbClr val="000000">
                      <a:alpha val="43137"/>
                    </a:srgbClr>
                  </a:outerShdw>
                </a:effectLst>
              </a:rPr>
              <a:t>, por el faraón </a:t>
            </a:r>
            <a:r>
              <a:rPr lang="es-ES" b="1" dirty="0" err="1">
                <a:effectLst>
                  <a:glow rad="101600">
                    <a:srgbClr val="C00000">
                      <a:alpha val="60000"/>
                    </a:srgbClr>
                  </a:glow>
                  <a:outerShdw blurRad="38100" dist="38100" dir="2700000" algn="tl">
                    <a:srgbClr val="000000">
                      <a:alpha val="43137"/>
                    </a:srgbClr>
                  </a:outerShdw>
                </a:effectLst>
              </a:rPr>
              <a:t>Kefrén</a:t>
            </a:r>
            <a:r>
              <a:rPr lang="es-ES" b="1" dirty="0">
                <a:effectLst>
                  <a:glow rad="101600">
                    <a:srgbClr val="C00000">
                      <a:alpha val="60000"/>
                    </a:srgbClr>
                  </a:glow>
                  <a:outerShdw blurRad="38100" dist="38100" dir="2700000" algn="tl">
                    <a:srgbClr val="000000">
                      <a:alpha val="43137"/>
                    </a:srgbClr>
                  </a:outerShdw>
                </a:effectLst>
              </a:rPr>
              <a:t> junto a la pirámide de su padre Keops.</a:t>
            </a:r>
          </a:p>
        </p:txBody>
      </p:sp>
    </p:spTree>
  </p:cSld>
  <p:clrMapOvr>
    <a:masterClrMapping/>
  </p:clrMapOvr>
  <mc:AlternateContent xmlns:mc="http://schemas.openxmlformats.org/markup-compatibility/2006">
    <mc:Choice xmlns:p14="http://schemas.microsoft.com/office/powerpoint/2010/main" Requires="p14">
      <p:transition spd="slow" p14:dur="2000" advTm="33000">
        <p14:vortex dir="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3"/>
                                        </p:tgtEl>
                                        <p:attrNameLst>
                                          <p:attrName>ppt_x</p:attrName>
                                        </p:attrNameLst>
                                      </p:cBhvr>
                                      <p:tavLst>
                                        <p:tav tm="0">
                                          <p:val>
                                            <p:strVal val="ppt_x"/>
                                          </p:val>
                                        </p:tav>
                                        <p:tav tm="100000">
                                          <p:val>
                                            <p:strVal val="ppt_x-.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arnival-Rio_Carnival.jpg"/>
          <p:cNvPicPr>
            <a:picLocks noChangeAspect="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57188" y="4071938"/>
            <a:ext cx="8501062"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Pirámide de </a:t>
            </a:r>
            <a:r>
              <a:rPr lang="es-ES" b="1" dirty="0" err="1">
                <a:effectLst>
                  <a:glow rad="101600">
                    <a:srgbClr val="C00000">
                      <a:alpha val="60000"/>
                    </a:srgbClr>
                  </a:glow>
                  <a:outerShdw blurRad="38100" dist="38100" dir="2700000" algn="tl">
                    <a:srgbClr val="000000">
                      <a:alpha val="43137"/>
                    </a:srgbClr>
                  </a:outerShdw>
                </a:effectLst>
              </a:rPr>
              <a:t>Kefrén</a:t>
            </a:r>
            <a:r>
              <a:rPr lang="es-ES" b="1" dirty="0">
                <a:effectLst>
                  <a:glow rad="101600">
                    <a:srgbClr val="C00000">
                      <a:alpha val="60000"/>
                    </a:srgbClr>
                  </a:glow>
                  <a:outerShdw blurRad="38100" dist="38100" dir="2700000" algn="tl">
                    <a:srgbClr val="000000">
                      <a:alpha val="43137"/>
                    </a:srgbClr>
                  </a:outerShdw>
                </a:effectLst>
              </a:rPr>
              <a:t> cuenta con dos entradas que dan acceso a la misma, una en la cara norte de la pirámide a 12 metros de altura, y otra justo en la base encontrada posteriormente. En su interior podremos ver la cámara del sarcófago, algo parecida a la de Keops, con losas de granitos colocadas de forma oblicua, aunque las paredes están talladas en la roca.</a:t>
            </a:r>
          </a:p>
        </p:txBody>
      </p:sp>
    </p:spTree>
  </p:cSld>
  <p:clrMapOvr>
    <a:masterClrMapping/>
  </p:clrMapOvr>
  <mc:AlternateContent xmlns:mc="http://schemas.openxmlformats.org/markup-compatibility/2006">
    <mc:Choice xmlns:p14="http://schemas.microsoft.com/office/powerpoint/2010/main" Requires="p14">
      <p:transition spd="slow" p14:dur="2000" advTm="37000">
        <p14:vortex/>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00063" y="4643438"/>
            <a:ext cx="82153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el interior de la cámara funeraria se encuentra el sarcófago de granito negro al nivel del suelo y vacía desde hace años, posiblemente por el saqueo de los ladrones.</a:t>
            </a:r>
          </a:p>
        </p:txBody>
      </p:sp>
      <p:sp>
        <p:nvSpPr>
          <p:cNvPr id="7" name="6 Rectángulo"/>
          <p:cNvSpPr/>
          <p:nvPr/>
        </p:nvSpPr>
        <p:spPr>
          <a:xfrm>
            <a:off x="1428728" y="857236"/>
            <a:ext cx="5561138" cy="584775"/>
          </a:xfrm>
          <a:prstGeom prst="rect">
            <a:avLst/>
          </a:prstGeom>
          <a:noFill/>
        </p:spPr>
        <p:txBody>
          <a:bodyPr wrap="none">
            <a:spAutoFit/>
            <a:scene3d>
              <a:camera prst="orthographicFront"/>
              <a:lightRig rig="threePt" dir="t"/>
            </a:scene3d>
            <a:sp3d extrusionH="57150">
              <a:bevelT w="38100" h="38100" prst="angle"/>
            </a:sp3d>
          </a:bodyPr>
          <a:lstStyle/>
          <a:p>
            <a:pPr algn="ctr">
              <a:defRPr/>
            </a:pPr>
            <a:r>
              <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Cámara funeraria de </a:t>
            </a:r>
            <a:r>
              <a:rPr lang="es-ES" sz="32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Kefrén</a:t>
            </a:r>
            <a:endPar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vortex dir="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checkerboard(down)">
                                      <p:cBhvr>
                                        <p:cTn id="7" dur="3000"/>
                                        <p:tgtEl>
                                          <p:spTgt spid="20482"/>
                                        </p:tgtEl>
                                      </p:cBhvr>
                                    </p:animEffect>
                                  </p:childTnLst>
                                </p:cTn>
                              </p:par>
                              <p:par>
                                <p:cTn id="8" presetID="23" presetClass="entr" presetSubtype="288"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 calcmode="lin" valueType="num">
                                      <p:cBhvr>
                                        <p:cTn id="10" dur="3000" fill="hold"/>
                                        <p:tgtEl>
                                          <p:spTgt spid="20482"/>
                                        </p:tgtEl>
                                        <p:attrNameLst>
                                          <p:attrName>ppt_w</p:attrName>
                                        </p:attrNameLst>
                                      </p:cBhvr>
                                      <p:tavLst>
                                        <p:tav tm="0">
                                          <p:val>
                                            <p:strVal val="4/3*#ppt_w"/>
                                          </p:val>
                                        </p:tav>
                                        <p:tav tm="100000">
                                          <p:val>
                                            <p:strVal val="#ppt_w"/>
                                          </p:val>
                                        </p:tav>
                                      </p:tavLst>
                                    </p:anim>
                                    <p:anim calcmode="lin" valueType="num">
                                      <p:cBhvr>
                                        <p:cTn id="11" dur="3000" fill="hold"/>
                                        <p:tgtEl>
                                          <p:spTgt spid="20482"/>
                                        </p:tgtEl>
                                        <p:attrNameLst>
                                          <p:attrName>ppt_h</p:attrName>
                                        </p:attrNameLst>
                                      </p:cBhvr>
                                      <p:tavLst>
                                        <p:tav tm="0">
                                          <p:val>
                                            <p:strVal val="4/3*#ppt_h"/>
                                          </p:val>
                                        </p:tav>
                                        <p:tav tm="100000">
                                          <p:val>
                                            <p:strVal val="#ppt_h"/>
                                          </p:val>
                                        </p:tav>
                                      </p:tavLst>
                                    </p:anim>
                                  </p:childTnLst>
                                </p:cTn>
                              </p:par>
                              <p:par>
                                <p:cTn id="12" presetID="5" presetClass="exit" presetSubtype="10" fill="hold" nodeType="withEffect">
                                  <p:stCondLst>
                                    <p:cond delay="0"/>
                                  </p:stCondLst>
                                  <p:childTnLst>
                                    <p:animEffect transition="out" filter="checkerboard(across)">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2/3*ppt_w"/>
                                          </p:val>
                                        </p:tav>
                                      </p:tavLst>
                                    </p:anim>
                                    <p:anim calcmode="lin" valueType="num">
                                      <p:cBhvr>
                                        <p:cTn id="17" dur="3000"/>
                                        <p:tgtEl>
                                          <p:spTgt spid="4"/>
                                        </p:tgtEl>
                                        <p:attrNameLst>
                                          <p:attrName>ppt_h</p:attrName>
                                        </p:attrNameLst>
                                      </p:cBhvr>
                                      <p:tavLst>
                                        <p:tav tm="0">
                                          <p:val>
                                            <p:strVal val="ppt_h"/>
                                          </p:val>
                                        </p:tav>
                                        <p:tav tm="100000">
                                          <p:val>
                                            <p:strVal val="2/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nodeType="afterGroup">
                            <p:stCondLst>
                              <p:cond delay="3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tt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2143108" y="785798"/>
            <a:ext cx="3943708" cy="584775"/>
          </a:xfrm>
          <a:prstGeom prst="rect">
            <a:avLst/>
          </a:prstGeom>
          <a:noFill/>
        </p:spPr>
        <p:txBody>
          <a:bodyPr wrap="none">
            <a:spAutoFit/>
            <a:scene3d>
              <a:camera prst="orthographicFront"/>
              <a:lightRig rig="threePt" dir="t"/>
            </a:scene3d>
            <a:sp3d extrusionH="57150">
              <a:bevelT w="38100" h="38100" prst="angle"/>
            </a:sp3d>
          </a:bodyPr>
          <a:lstStyle/>
          <a:p>
            <a:pPr algn="ctr">
              <a:defRPr/>
            </a:pPr>
            <a:r>
              <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Pirámide </a:t>
            </a:r>
            <a:r>
              <a:rPr lang="es-ES" sz="3200" b="1" dirty="0" err="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Micerinos</a:t>
            </a:r>
            <a:endPar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7" name="6 CuadroTexto"/>
          <p:cNvSpPr txBox="1"/>
          <p:nvPr/>
        </p:nvSpPr>
        <p:spPr>
          <a:xfrm>
            <a:off x="285750" y="4643438"/>
            <a:ext cx="842962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Pertenece al complejo funerario que conforma con las tres pirámides de las reinas, situadas cerca de la misma. A través de un pasaje estrecho en diagonal, al igual que las otras pirámides, pero en este caso descendente.</a:t>
            </a:r>
          </a:p>
        </p:txBody>
      </p:sp>
    </p:spTree>
  </p:cSld>
  <p:clrMapOvr>
    <a:masterClrMapping/>
  </p:clrMapOvr>
  <mc:AlternateContent xmlns:mc="http://schemas.openxmlformats.org/markup-compatibility/2006">
    <mc:Choice xmlns:p14="http://schemas.microsoft.com/office/powerpoint/2010/main" Requires="p14">
      <p:transition spd="slow" p14:dur="20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linds(horizontal)">
                                      <p:cBhvr>
                                        <p:cTn id="7" dur="3000"/>
                                        <p:tgtEl>
                                          <p:spTgt spid="4198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childTnLst>
                          </p:cTn>
                        </p:par>
                        <p:par>
                          <p:cTn id="11" fill="hold" nodeType="afterGroup">
                            <p:stCondLst>
                              <p:cond delay="3000"/>
                            </p:stCondLst>
                            <p:childTnLst>
                              <p:par>
                                <p:cTn id="12" presetID="23" presetClass="entr" presetSubtype="16"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5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xotic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0"/>
            <a:ext cx="66976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exotic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31900" y="0"/>
            <a:ext cx="66802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7929563" y="0"/>
            <a:ext cx="1214437" cy="5715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a:off x="0" y="0"/>
            <a:ext cx="1214438" cy="5715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CuadroTexto"/>
          <p:cNvSpPr txBox="1"/>
          <p:nvPr/>
        </p:nvSpPr>
        <p:spPr>
          <a:xfrm>
            <a:off x="714375" y="4857750"/>
            <a:ext cx="8215313" cy="64611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Nos llevara hacia la antesala funeraria que da acceso a la misma a través de un corredor horizontal, situada casi en el eje central de la pirámide.</a:t>
            </a:r>
          </a:p>
        </p:txBody>
      </p:sp>
    </p:spTree>
  </p:cSld>
  <p:clrMapOvr>
    <a:masterClrMapping/>
  </p:clrMapOvr>
  <mc:AlternateContent xmlns:mc="http://schemas.openxmlformats.org/markup-compatibility/2006">
    <mc:Choice xmlns:p14="http://schemas.microsoft.com/office/powerpoint/2010/main" Requires="p14">
      <p:transition spd="slow" p14:dur="2000" advTm="20000">
        <p14:glitter dir="u"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6" presetClass="exit" presetSubtype="37" fill="hold" nodeType="withEffect">
                                  <p:stCondLst>
                                    <p:cond delay="0"/>
                                  </p:stCondLst>
                                  <p:childTnLst>
                                    <p:animEffect transition="out" filter="barn(out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par>
                                <p:cTn id="19" presetID="4" presetClass="entr" presetSubtype="3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ox(out)">
                                      <p:cBhvr>
                                        <p:cTn id="21" dur="3000"/>
                                        <p:tgtEl>
                                          <p:spTgt spid="6"/>
                                        </p:tgtEl>
                                      </p:cBhvr>
                                    </p:animEffect>
                                  </p:childTnLst>
                                </p:cTn>
                              </p:par>
                              <p:par>
                                <p:cTn id="22" presetID="4" presetClass="entr" presetSubtype="3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ox(out)">
                                      <p:cBhvr>
                                        <p:cTn id="24" dur="3000"/>
                                        <p:tgtEl>
                                          <p:spTgt spid="7"/>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arnival-Rio_Carnival.jpg"/>
          <p:cNvPicPr>
            <a:picLocks noChangeAspect="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00063" y="4643438"/>
            <a:ext cx="8215312" cy="984250"/>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rPr>
              <a:t>Interior de la cámara principal de la Pirámide de </a:t>
            </a:r>
            <a:r>
              <a:rPr lang="es-ES" sz="2200" b="1" dirty="0" err="1">
                <a:effectLst>
                  <a:glow rad="101600">
                    <a:srgbClr val="C00000">
                      <a:alpha val="60000"/>
                    </a:srgbClr>
                  </a:glow>
                  <a:outerShdw blurRad="38100" dist="38100" dir="2700000" algn="tl">
                    <a:srgbClr val="000000">
                      <a:alpha val="43137"/>
                    </a:srgbClr>
                  </a:outerShdw>
                </a:effectLst>
              </a:rPr>
              <a:t>Micerinos</a:t>
            </a:r>
            <a:r>
              <a:rPr lang="es-ES" sz="2200" b="1" dirty="0">
                <a:effectLst>
                  <a:glow rad="101600">
                    <a:srgbClr val="C00000">
                      <a:alpha val="60000"/>
                    </a:srgbClr>
                  </a:glow>
                  <a:outerShdw blurRad="38100" dist="38100" dir="2700000" algn="tl">
                    <a:srgbClr val="000000">
                      <a:alpha val="43137"/>
                    </a:srgbClr>
                  </a:outerShdw>
                </a:effectLst>
              </a:rPr>
              <a:t>.</a:t>
            </a:r>
            <a:r>
              <a:rPr lang="es-ES" b="1" dirty="0">
                <a:effectLst>
                  <a:glow rad="101600">
                    <a:srgbClr val="C00000">
                      <a:alpha val="60000"/>
                    </a:srgbClr>
                  </a:glow>
                  <a:outerShdw blurRad="38100" dist="38100" dir="2700000" algn="tl">
                    <a:srgbClr val="000000">
                      <a:alpha val="43137"/>
                    </a:srgbClr>
                  </a:outerShdw>
                </a:effectLst>
              </a:rPr>
              <a:t> Finalmente, el recorrido termina en una rampa que da acceso a la cámara del sarcófago donde descansaban los restos del antiguo faraón. </a:t>
            </a:r>
          </a:p>
        </p:txBody>
      </p:sp>
    </p:spTree>
  </p:cSld>
  <p:clrMapOvr>
    <a:masterClrMapping/>
  </p:clrMapOvr>
  <mc:AlternateContent xmlns:mc="http://schemas.openxmlformats.org/markup-compatibility/2006">
    <mc:Choice xmlns:p14="http://schemas.microsoft.com/office/powerpoint/2010/main" Requires="p14">
      <p:transition spd="slow" p14:dur="2000" advTm="24000">
        <p14:glitter dir="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3000"/>
                                        <p:tgtEl>
                                          <p:spTgt spid="8"/>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Users\Ana María\Desktop\ENAGU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C:\Users\Ana María\Desktop\ENAGU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4714875" y="1428750"/>
            <a:ext cx="4214813" cy="286226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pirámides escalonadas, contaban con una sala o Casa del Difunto, en esta sala se encontraba la estela, o puerta con el nombre del fallecido, que tiene la finalidad de permitir al difunto salir al mundo exterior. En esta sala, a menudo había una mesa donde los familiares depositaban sus ofrendas al fallecido.</a:t>
            </a:r>
          </a:p>
        </p:txBody>
      </p:sp>
      <p:sp>
        <p:nvSpPr>
          <p:cNvPr id="8" name="7 CuadroTexto"/>
          <p:cNvSpPr txBox="1"/>
          <p:nvPr/>
        </p:nvSpPr>
        <p:spPr>
          <a:xfrm>
            <a:off x="5000625" y="785813"/>
            <a:ext cx="2714625" cy="461962"/>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Estela Funeraria</a:t>
            </a:r>
          </a:p>
        </p:txBody>
      </p:sp>
    </p:spTree>
  </p:cSld>
  <p:clrMapOvr>
    <a:masterClrMapping/>
  </p:clrMapOvr>
  <mc:AlternateContent xmlns:mc="http://schemas.openxmlformats.org/markup-compatibility/2006">
    <mc:Choice xmlns:p14="http://schemas.microsoft.com/office/powerpoint/2010/main" Requires="p14">
      <p:transition spd="slow" p14:dur="2000" advTm="36000">
        <p14:glitter dir="d" pattern="hexago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withEffect">
                                  <p:stCondLst>
                                    <p:cond delay="0"/>
                                  </p:stCondLst>
                                  <p:childTnLst>
                                    <p:animEffect transition="out" filter="circle(in)">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2/3*#ppt_w"/>
                                          </p:val>
                                        </p:tav>
                                        <p:tav tm="100000">
                                          <p:val>
                                            <p:strVal val="#ppt_w"/>
                                          </p:val>
                                        </p:tav>
                                      </p:tavLst>
                                    </p:anim>
                                    <p:anim calcmode="lin" valueType="num">
                                      <p:cBhvr>
                                        <p:cTn id="14" dur="3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3000"/>
                                        <p:tgtEl>
                                          <p:spTgt spid="7"/>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na María\Escritorio\paletasenfl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paletasenfl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paletasenfl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8" y="3960813"/>
            <a:ext cx="8572500" cy="1754187"/>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Imagen exterior de una Mastaba. En esta estancia se encontraba una estatua que representaba al difunto, el motivo era que </a:t>
            </a:r>
            <a:r>
              <a:rPr lang="es-ES" b="1" i="1" dirty="0">
                <a:effectLst>
                  <a:glow rad="101600">
                    <a:srgbClr val="C00000">
                      <a:alpha val="60000"/>
                    </a:srgbClr>
                  </a:glow>
                  <a:outerShdw blurRad="38100" dist="38100" dir="2700000" algn="tl">
                    <a:srgbClr val="000000">
                      <a:alpha val="43137"/>
                    </a:srgbClr>
                  </a:outerShdw>
                </a:effectLst>
              </a:rPr>
              <a:t>en esta estatua residía el </a:t>
            </a:r>
            <a:r>
              <a:rPr lang="es-ES" b="1" i="1" dirty="0" err="1">
                <a:effectLst>
                  <a:glow rad="101600">
                    <a:srgbClr val="C00000">
                      <a:alpha val="60000"/>
                    </a:srgbClr>
                  </a:glow>
                  <a:outerShdw blurRad="38100" dist="38100" dir="2700000" algn="tl">
                    <a:srgbClr val="000000">
                      <a:alpha val="43137"/>
                    </a:srgbClr>
                  </a:outerShdw>
                </a:effectLst>
              </a:rPr>
              <a:t>Ka</a:t>
            </a:r>
            <a:r>
              <a:rPr lang="es-ES" b="1" i="1" dirty="0">
                <a:effectLst>
                  <a:glow rad="101600">
                    <a:srgbClr val="C00000">
                      <a:alpha val="60000"/>
                    </a:srgbClr>
                  </a:glow>
                  <a:outerShdw blurRad="38100" dist="38100" dir="2700000" algn="tl">
                    <a:srgbClr val="000000">
                      <a:alpha val="43137"/>
                    </a:srgbClr>
                  </a:outerShdw>
                </a:effectLst>
              </a:rPr>
              <a:t> del difunto,</a:t>
            </a:r>
            <a:r>
              <a:rPr lang="es-ES" b="1" dirty="0">
                <a:effectLst>
                  <a:glow rad="101600">
                    <a:srgbClr val="C00000">
                      <a:alpha val="60000"/>
                    </a:srgbClr>
                  </a:glow>
                  <a:outerShdw blurRad="38100" dist="38100" dir="2700000" algn="tl">
                    <a:srgbClr val="000000">
                      <a:alpha val="43137"/>
                    </a:srgbClr>
                  </a:outerShdw>
                </a:effectLst>
              </a:rPr>
              <a:t> de tal forma que pudiera </a:t>
            </a:r>
            <a:r>
              <a:rPr lang="es-ES" b="1" i="1" dirty="0">
                <a:effectLst>
                  <a:glow rad="101600">
                    <a:srgbClr val="C00000">
                      <a:alpha val="60000"/>
                    </a:srgbClr>
                  </a:glow>
                  <a:outerShdw blurRad="38100" dist="38100" dir="2700000" algn="tl">
                    <a:srgbClr val="000000">
                      <a:alpha val="43137"/>
                    </a:srgbClr>
                  </a:outerShdw>
                </a:effectLst>
              </a:rPr>
              <a:t>salir a través del tragaluz a</a:t>
            </a:r>
            <a:r>
              <a:rPr lang="es-ES" b="1" dirty="0">
                <a:effectLst>
                  <a:glow rad="101600">
                    <a:srgbClr val="C00000">
                      <a:alpha val="60000"/>
                    </a:srgbClr>
                  </a:glow>
                  <a:outerShdw blurRad="38100" dist="38100" dir="2700000" algn="tl">
                    <a:srgbClr val="000000">
                      <a:alpha val="43137"/>
                    </a:srgbClr>
                  </a:outerShdw>
                </a:effectLst>
              </a:rPr>
              <a:t> recoger sus ofrendas y a cruzar la estela que le llevaría al exterior. El cuerpo del difunto, sin embargo, se encontraba bajo tierra, enterrado y con todos los accesos sellados.</a:t>
            </a:r>
          </a:p>
        </p:txBody>
      </p:sp>
    </p:spTree>
  </p:cSld>
  <p:clrMapOvr>
    <a:masterClrMapping/>
  </p:clrMapOvr>
  <mc:AlternateContent xmlns:mc="http://schemas.openxmlformats.org/markup-compatibility/2006">
    <mc:Choice xmlns:p14="http://schemas.microsoft.com/office/powerpoint/2010/main" Requires="p14">
      <p:transition spd="slow" p14:dur="2000" advTm="40000">
        <p14:glitte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linds(vertical)">
                                      <p:cBhvr>
                                        <p:cTn id="7" dur="3000"/>
                                        <p:tgtEl>
                                          <p:spTgt spid="4098"/>
                                        </p:tgtEl>
                                      </p:cBhvr>
                                    </p:animEffect>
                                  </p:childTnLst>
                                </p:cTn>
                              </p:par>
                              <p:par>
                                <p:cTn id="8" presetID="3"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3000"/>
                                        <p:tgtEl>
                                          <p:spTgt spid="3"/>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7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357688"/>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Gran Pirámide de </a:t>
            </a:r>
            <a:r>
              <a:rPr lang="es-ES" b="1" dirty="0" err="1">
                <a:effectLst>
                  <a:glow rad="101600">
                    <a:srgbClr val="C00000">
                      <a:alpha val="60000"/>
                    </a:srgbClr>
                  </a:glow>
                  <a:outerShdw blurRad="38100" dist="38100" dir="2700000" algn="tl">
                    <a:srgbClr val="000000">
                      <a:alpha val="43137"/>
                    </a:srgbClr>
                  </a:outerShdw>
                </a:effectLst>
              </a:rPr>
              <a:t>Giza</a:t>
            </a:r>
            <a:r>
              <a:rPr lang="es-ES" b="1" dirty="0">
                <a:effectLst>
                  <a:glow rad="101600">
                    <a:srgbClr val="C00000">
                      <a:alpha val="60000"/>
                    </a:srgbClr>
                  </a:glow>
                  <a:outerShdw blurRad="38100" dist="38100" dir="2700000" algn="tl">
                    <a:srgbClr val="000000">
                      <a:alpha val="43137"/>
                    </a:srgbClr>
                  </a:outerShdw>
                </a:effectLst>
              </a:rPr>
              <a:t> </a:t>
            </a:r>
            <a:r>
              <a:rPr lang="es-ES" b="1" dirty="0">
                <a:effectLst>
                  <a:glow rad="101600">
                    <a:srgbClr val="C00000">
                      <a:alpha val="60000"/>
                    </a:srgbClr>
                  </a:glow>
                  <a:outerShdw blurRad="38100" dist="38100" dir="2700000" algn="tl">
                    <a:srgbClr val="000000">
                      <a:alpha val="43137"/>
                    </a:srgbClr>
                  </a:outerShdw>
                </a:effectLst>
              </a:rPr>
              <a:t>es la pirámide más grande del mundo, sus dimensiones son colosales 146,61 metros de alto y 230 metros de ancho. Para su construcción se calcula que se emplearon mas de 2.400.000 bloques de piedra, algunas de ellas con un peso de aproximadamente 60 </a:t>
            </a:r>
            <a:r>
              <a:rPr lang="es-ES" b="1" dirty="0" err="1">
                <a:effectLst>
                  <a:glow rad="101600">
                    <a:srgbClr val="C00000">
                      <a:alpha val="60000"/>
                    </a:srgbClr>
                  </a:glow>
                  <a:outerShdw blurRad="38100" dist="38100" dir="2700000" algn="tl">
                    <a:srgbClr val="000000">
                      <a:alpha val="43137"/>
                    </a:srgbClr>
                  </a:outerShdw>
                </a:effectLst>
              </a:rPr>
              <a:t>tn</a:t>
            </a:r>
            <a:r>
              <a:rPr lang="es-ES" b="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30000">
        <p14:glitter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pia de Flores%20en%20Primavera-33409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opia de Flores%20en%20Primavera-33409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00063" y="4357688"/>
            <a:ext cx="83581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historiador griego </a:t>
            </a:r>
            <a:r>
              <a:rPr lang="es-ES" b="1" dirty="0" err="1">
                <a:effectLst>
                  <a:glow rad="101600">
                    <a:schemeClr val="accent2">
                      <a:satMod val="175000"/>
                      <a:alpha val="40000"/>
                    </a:schemeClr>
                  </a:glow>
                  <a:outerShdw blurRad="38100" dist="38100" dir="2700000" algn="tl">
                    <a:srgbClr val="000000">
                      <a:alpha val="43137"/>
                    </a:srgbClr>
                  </a:outerShdw>
                </a:effectLst>
              </a:rPr>
              <a:t>Herodoto</a:t>
            </a:r>
            <a:r>
              <a:rPr lang="es-ES" b="1" dirty="0">
                <a:effectLst>
                  <a:glow rad="101600">
                    <a:schemeClr val="accent2">
                      <a:satMod val="175000"/>
                      <a:alpha val="40000"/>
                    </a:schemeClr>
                  </a:glow>
                  <a:outerShdw blurRad="38100" dist="38100" dir="2700000" algn="tl">
                    <a:srgbClr val="000000">
                      <a:alpha val="43137"/>
                    </a:srgbClr>
                  </a:outerShdw>
                </a:effectLst>
              </a:rPr>
              <a:t> fue el primero en describir la colosal obra egipcia sobre el año 450 a.C., ya entonces </a:t>
            </a:r>
            <a:r>
              <a:rPr lang="es-ES" b="1" dirty="0" err="1">
                <a:effectLst>
                  <a:glow rad="101600">
                    <a:schemeClr val="accent2">
                      <a:satMod val="175000"/>
                      <a:alpha val="40000"/>
                    </a:schemeClr>
                  </a:glow>
                  <a:outerShdw blurRad="38100" dist="38100" dir="2700000" algn="tl">
                    <a:srgbClr val="000000">
                      <a:alpha val="43137"/>
                    </a:srgbClr>
                  </a:outerShdw>
                </a:effectLst>
              </a:rPr>
              <a:t>Herodoto</a:t>
            </a:r>
            <a:r>
              <a:rPr lang="es-ES" b="1" dirty="0">
                <a:effectLst>
                  <a:glow rad="101600">
                    <a:schemeClr val="accent2">
                      <a:satMod val="175000"/>
                      <a:alpha val="40000"/>
                    </a:schemeClr>
                  </a:glow>
                  <a:outerShdw blurRad="38100" dist="38100" dir="2700000" algn="tl">
                    <a:srgbClr val="000000">
                      <a:alpha val="43137"/>
                    </a:srgbClr>
                  </a:outerShdw>
                </a:effectLst>
              </a:rPr>
              <a:t> estimó un trabajo que pudo durar hasta 20 años de trabajos ininterrumpido y ejecutado por aproximadamente 100.000 hombres.</a:t>
            </a:r>
          </a:p>
        </p:txBody>
      </p:sp>
    </p:spTree>
  </p:cSld>
  <p:clrMapOvr>
    <a:masterClrMapping/>
  </p:clrMapOvr>
  <mc:AlternateContent xmlns:mc="http://schemas.openxmlformats.org/markup-compatibility/2006">
    <mc:Choice xmlns:p14="http://schemas.microsoft.com/office/powerpoint/2010/main" Requires="p14">
      <p:transition spd="slow" p14:dur="2000" advTm="28000">
        <p14:glitter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3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4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44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4786313" y="1928813"/>
            <a:ext cx="4143375" cy="2246312"/>
          </a:xfrm>
          <a:prstGeom prst="rect">
            <a:avLst/>
          </a:prstGeom>
          <a:noFill/>
        </p:spPr>
        <p:txBody>
          <a:bodyPr>
            <a:spAutoFit/>
          </a:bodyPr>
          <a:lstStyle/>
          <a:p>
            <a:pPr>
              <a:defRPr/>
            </a:pPr>
            <a:r>
              <a:rPr lang="es-ES" sz="2000" b="1" dirty="0">
                <a:effectLst>
                  <a:glow rad="101600">
                    <a:srgbClr val="C00000">
                      <a:alpha val="60000"/>
                    </a:srgbClr>
                  </a:glow>
                  <a:outerShdw blurRad="38100" dist="38100" dir="2700000" algn="tl">
                    <a:srgbClr val="000000">
                      <a:alpha val="43137"/>
                    </a:srgbClr>
                  </a:outerShdw>
                </a:effectLst>
              </a:rPr>
              <a:t>Cuando imaginamos las pirámides de </a:t>
            </a:r>
            <a:r>
              <a:rPr lang="es-ES" sz="2000" b="1" dirty="0" err="1">
                <a:effectLst>
                  <a:glow rad="101600">
                    <a:srgbClr val="C00000">
                      <a:alpha val="60000"/>
                    </a:srgbClr>
                  </a:glow>
                  <a:outerShdw blurRad="38100" dist="38100" dir="2700000" algn="tl">
                    <a:srgbClr val="000000">
                      <a:alpha val="43137"/>
                    </a:srgbClr>
                  </a:outerShdw>
                </a:effectLst>
              </a:rPr>
              <a:t>Giza</a:t>
            </a:r>
            <a:r>
              <a:rPr lang="es-ES" sz="2000" b="1" dirty="0">
                <a:effectLst>
                  <a:glow rad="101600">
                    <a:srgbClr val="C00000">
                      <a:alpha val="60000"/>
                    </a:srgbClr>
                  </a:glow>
                  <a:outerShdw blurRad="38100" dist="38100" dir="2700000" algn="tl">
                    <a:srgbClr val="000000">
                      <a:alpha val="43137"/>
                    </a:srgbClr>
                  </a:outerShdw>
                </a:effectLst>
              </a:rPr>
              <a:t> en la actualidad, esperamos verlas rodeadas de una vasta llanura de arena con la metrópolis del Gran Cairo extendiéndose detrás de ellas.</a:t>
            </a:r>
          </a:p>
        </p:txBody>
      </p:sp>
    </p:spTree>
  </p:cSld>
  <p:clrMapOvr>
    <a:masterClrMapping/>
  </p:clrMapOvr>
  <mc:AlternateContent xmlns:mc="http://schemas.openxmlformats.org/markup-compatibility/2006">
    <mc:Choice xmlns:p14="http://schemas.microsoft.com/office/powerpoint/2010/main" Requires="p14">
      <p:transition spd="slow" p14:dur="2000" advTm="22000">
        <p14:glitter dir="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Vertical)">
                                      <p:cBhvr>
                                        <p:cTn id="19" dur="3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3000"/>
                                        <p:tgtEl>
                                          <p:spTgt spid="6"/>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ory-las-jeziorko-niebo.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21 Imagen" descr="gory-las-jeziorko-niebo.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22 Imagen" descr="gory-las-jeziorko-niebo.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8" y="4286250"/>
            <a:ext cx="821531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Un equipo de arqueólogos realizó un estudio para descubrir quiénes construyeron las pirámides de Egipto, alrededor del año 2700 A.C. Según esa investigación, se derribó la teoría de que los responsables fueron obreros judíos esclavizados.</a:t>
            </a:r>
          </a:p>
        </p:txBody>
      </p:sp>
    </p:spTree>
  </p:cSld>
  <p:clrMapOvr>
    <a:masterClrMapping/>
  </p:clrMapOvr>
  <mc:AlternateContent xmlns:mc="http://schemas.openxmlformats.org/markup-compatibility/2006">
    <mc:Choice xmlns:p14="http://schemas.microsoft.com/office/powerpoint/2010/main" Requires="p14">
      <p:transition spd="slow" p14:dur="2000" advTm="28000">
        <p14:honeycomb/>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23"/>
                                        </p:tgtEl>
                                        <p:attrNameLst>
                                          <p:attrName>ppt_w</p:attrName>
                                        </p:attrNameLst>
                                      </p:cBhvr>
                                      <p:tavLst>
                                        <p:tav tm="0">
                                          <p:val>
                                            <p:strVal val="ppt_w"/>
                                          </p:val>
                                        </p:tav>
                                        <p:tav tm="100000">
                                          <p:val>
                                            <p:strVal val="4/3*ppt_w"/>
                                          </p:val>
                                        </p:tav>
                                      </p:tavLst>
                                    </p:anim>
                                    <p:anim calcmode="lin" valueType="num">
                                      <p:cBhvr>
                                        <p:cTn id="7" dur="3000"/>
                                        <p:tgtEl>
                                          <p:spTgt spid="23"/>
                                        </p:tgtEl>
                                        <p:attrNameLst>
                                          <p:attrName>ppt_h</p:attrName>
                                        </p:attrNameLst>
                                      </p:cBhvr>
                                      <p:tavLst>
                                        <p:tav tm="0">
                                          <p:val>
                                            <p:strVal val="ppt_h"/>
                                          </p:val>
                                        </p:tav>
                                        <p:tav tm="100000">
                                          <p:val>
                                            <p:strVal val="4/3*ppt_h"/>
                                          </p:val>
                                        </p:tav>
                                      </p:tavLst>
                                    </p:anim>
                                    <p:set>
                                      <p:cBhvr>
                                        <p:cTn id="8" dur="1" fill="hold">
                                          <p:stCondLst>
                                            <p:cond delay="2999"/>
                                          </p:stCondLst>
                                        </p:cTn>
                                        <p:tgtEl>
                                          <p:spTgt spid="2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23"/>
                                        </p:tgtEl>
                                      </p:cBhvr>
                                    </p:animEffect>
                                    <p:set>
                                      <p:cBhvr>
                                        <p:cTn id="11" dur="1" fill="hold">
                                          <p:stCondLst>
                                            <p:cond delay="2999"/>
                                          </p:stCondLst>
                                        </p:cTn>
                                        <p:tgtEl>
                                          <p:spTgt spid="2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22"/>
                                        </p:tgtEl>
                                        <p:attrNameLst>
                                          <p:attrName>ppt_w</p:attrName>
                                        </p:attrNameLst>
                                      </p:cBhvr>
                                      <p:tavLst>
                                        <p:tav tm="0">
                                          <p:val>
                                            <p:strVal val="ppt_w"/>
                                          </p:val>
                                        </p:tav>
                                        <p:tav tm="100000">
                                          <p:val>
                                            <p:strVal val="4/3*ppt_w"/>
                                          </p:val>
                                        </p:tav>
                                      </p:tavLst>
                                    </p:anim>
                                    <p:anim calcmode="lin" valueType="num">
                                      <p:cBhvr>
                                        <p:cTn id="14" dur="3000"/>
                                        <p:tgtEl>
                                          <p:spTgt spid="22"/>
                                        </p:tgtEl>
                                        <p:attrNameLst>
                                          <p:attrName>ppt_h</p:attrName>
                                        </p:attrNameLst>
                                      </p:cBhvr>
                                      <p:tavLst>
                                        <p:tav tm="0">
                                          <p:val>
                                            <p:strVal val="ppt_h"/>
                                          </p:val>
                                        </p:tav>
                                        <p:tav tm="100000">
                                          <p:val>
                                            <p:strVal val="4/3*ppt_h"/>
                                          </p:val>
                                        </p:tav>
                                      </p:tavLst>
                                    </p:anim>
                                    <p:set>
                                      <p:cBhvr>
                                        <p:cTn id="15" dur="1" fill="hold">
                                          <p:stCondLst>
                                            <p:cond delay="2999"/>
                                          </p:stCondLst>
                                        </p:cTn>
                                        <p:tgtEl>
                                          <p:spTgt spid="22"/>
                                        </p:tgtEl>
                                        <p:attrNameLst>
                                          <p:attrName>style.visibility</p:attrName>
                                        </p:attrNameLst>
                                      </p:cBhvr>
                                      <p:to>
                                        <p:strVal val="hidden"/>
                                      </p:to>
                                    </p:set>
                                  </p:childTnLst>
                                </p:cTn>
                              </p:par>
                              <p:par>
                                <p:cTn id="16" presetID="21" presetClass="exit" presetSubtype="4" fill="hold" nodeType="withEffect">
                                  <p:stCondLst>
                                    <p:cond delay="0"/>
                                  </p:stCondLst>
                                  <p:childTnLst>
                                    <p:animEffect transition="out" filter="wheel(4)">
                                      <p:cBhvr>
                                        <p:cTn id="17" dur="3000"/>
                                        <p:tgtEl>
                                          <p:spTgt spid="22"/>
                                        </p:tgtEl>
                                      </p:cBhvr>
                                    </p:animEffect>
                                    <p:set>
                                      <p:cBhvr>
                                        <p:cTn id="18" dur="1" fill="hold">
                                          <p:stCondLst>
                                            <p:cond delay="2999"/>
                                          </p:stCondLst>
                                        </p:cTn>
                                        <p:tgtEl>
                                          <p:spTgt spid="22"/>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rtualI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VirtualI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42938" y="4071938"/>
            <a:ext cx="8001000"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contra de la versión bíblica, no fueron obreros judíos esclavizados quienes levantaron estos monumentales mausoleos. El estudio de los antiguos documentos también desterró otras ideas más insólitas como las que sostenían que los constructores fueron los habitantes de la ciudad perdida de la Atlántida.</a:t>
            </a:r>
          </a:p>
        </p:txBody>
      </p:sp>
    </p:spTree>
  </p:cSld>
  <p:clrMapOvr>
    <a:masterClrMapping/>
  </p:clrMapOvr>
  <mc:AlternateContent xmlns:mc="http://schemas.openxmlformats.org/markup-compatibility/2006">
    <mc:Choice xmlns:p14="http://schemas.microsoft.com/office/powerpoint/2010/main" Requires="p14">
      <p:transition spd="slow" p14:dur="20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4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5715000"/>
          </a:xfrm>
        </p:spPr>
      </p:pic>
      <p:sp>
        <p:nvSpPr>
          <p:cNvPr id="7" name="6 Rectángulo"/>
          <p:cNvSpPr/>
          <p:nvPr/>
        </p:nvSpPr>
        <p:spPr>
          <a:xfrm>
            <a:off x="244475" y="0"/>
            <a:ext cx="8655050" cy="5715000"/>
          </a:xfrm>
          <a:prstGeom prst="rect">
            <a:avLst/>
          </a:prstGeom>
          <a:solidFill>
            <a:schemeClr val="tx2">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3 Marcador de contenido" descr="fyKKhscfn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214313" y="285750"/>
            <a:ext cx="8715375" cy="5072063"/>
          </a:xfrm>
          <a:prstGeom prst="rect">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00063" y="4643438"/>
            <a:ext cx="842962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rollo de papiro contiene las notas de un antiguo capataz egipcio llamado </a:t>
            </a:r>
            <a:r>
              <a:rPr lang="es-ES" b="1" dirty="0" err="1">
                <a:effectLst>
                  <a:glow rad="101600">
                    <a:srgbClr val="C00000">
                      <a:alpha val="60000"/>
                    </a:srgbClr>
                  </a:glow>
                  <a:outerShdw blurRad="38100" dist="38100" dir="2700000" algn="tl">
                    <a:srgbClr val="000000">
                      <a:alpha val="43137"/>
                    </a:srgbClr>
                  </a:outerShdw>
                </a:effectLst>
              </a:rPr>
              <a:t>Merer</a:t>
            </a:r>
            <a:r>
              <a:rPr lang="es-ES" b="1" dirty="0">
                <a:effectLst>
                  <a:glow rad="101600">
                    <a:srgbClr val="C00000">
                      <a:alpha val="60000"/>
                    </a:srgbClr>
                  </a:glow>
                  <a:outerShdw blurRad="38100" dist="38100" dir="2700000" algn="tl">
                    <a:srgbClr val="000000">
                      <a:alpha val="43137"/>
                    </a:srgbClr>
                  </a:outerShdw>
                </a:effectLst>
              </a:rPr>
              <a:t> y es el único registro de primera mano que ofrece datos sobre cómo se construyeron las pirámides egipcias.</a:t>
            </a:r>
          </a:p>
        </p:txBody>
      </p:sp>
    </p:spTree>
  </p:cSld>
  <p:clrMapOvr>
    <a:masterClrMapping/>
  </p:clrMapOvr>
  <mc:AlternateContent xmlns:mc="http://schemas.openxmlformats.org/markup-compatibility/2006">
    <mc:Choice xmlns:p14="http://schemas.microsoft.com/office/powerpoint/2010/main" Requires="p14">
      <p:transition spd="slow" p14:dur="2000" advTm="23000">
        <p14:vortex dir="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6d78a3f_124256467579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00250" y="0"/>
            <a:ext cx="5143500" cy="5715000"/>
          </a:xfrm>
        </p:spPr>
      </p:pic>
      <p:sp>
        <p:nvSpPr>
          <p:cNvPr id="5" name="4 Rectángulo"/>
          <p:cNvSpPr/>
          <p:nvPr/>
        </p:nvSpPr>
        <p:spPr>
          <a:xfrm>
            <a:off x="0" y="0"/>
            <a:ext cx="1979613"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164388" y="0"/>
            <a:ext cx="1979612"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1" name="3 Marcador de contenido" descr="46d78a3f_124256467579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785813" y="4643438"/>
            <a:ext cx="76438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las notas, </a:t>
            </a:r>
            <a:r>
              <a:rPr lang="es-ES" b="1" dirty="0" err="1">
                <a:effectLst>
                  <a:glow rad="101600">
                    <a:srgbClr val="C00000">
                      <a:alpha val="60000"/>
                    </a:srgbClr>
                  </a:glow>
                  <a:outerShdw blurRad="38100" dist="38100" dir="2700000" algn="tl">
                    <a:srgbClr val="000000">
                      <a:alpha val="43137"/>
                    </a:srgbClr>
                  </a:outerShdw>
                </a:effectLst>
              </a:rPr>
              <a:t>Merer</a:t>
            </a:r>
            <a:r>
              <a:rPr lang="es-ES" b="1" dirty="0">
                <a:effectLst>
                  <a:glow rad="101600">
                    <a:srgbClr val="C00000">
                      <a:alpha val="60000"/>
                    </a:srgbClr>
                  </a:glow>
                  <a:outerShdw blurRad="38100" dist="38100" dir="2700000" algn="tl">
                    <a:srgbClr val="000000">
                      <a:alpha val="43137"/>
                    </a:srgbClr>
                  </a:outerShdw>
                </a:effectLst>
              </a:rPr>
              <a:t> explica que las piedras fueron extraídas de las canteras por unos 200 hombres y luego trasladadas a </a:t>
            </a:r>
            <a:r>
              <a:rPr lang="es-ES" b="1" dirty="0" err="1">
                <a:effectLst>
                  <a:glow rad="101600">
                    <a:srgbClr val="C00000">
                      <a:alpha val="60000"/>
                    </a:srgbClr>
                  </a:glow>
                  <a:outerShdw blurRad="38100" dist="38100" dir="2700000" algn="tl">
                    <a:srgbClr val="000000">
                      <a:alpha val="43137"/>
                    </a:srgbClr>
                  </a:outerShdw>
                </a:effectLst>
              </a:rPr>
              <a:t>Giza</a:t>
            </a:r>
            <a:r>
              <a:rPr lang="es-ES" b="1" dirty="0">
                <a:effectLst>
                  <a:glow rad="101600">
                    <a:srgbClr val="C00000">
                      <a:alpha val="60000"/>
                    </a:srgbClr>
                  </a:glow>
                  <a:outerShdw blurRad="38100" dist="38100" dir="2700000" algn="tl">
                    <a:srgbClr val="000000">
                      <a:alpha val="43137"/>
                    </a:srgbClr>
                  </a:outerShdw>
                </a:effectLst>
              </a:rPr>
              <a:t> a través de canales especialmente construidos.</a:t>
            </a:r>
          </a:p>
        </p:txBody>
      </p:sp>
    </p:spTree>
  </p:cSld>
  <p:clrMapOvr>
    <a:masterClrMapping/>
  </p:clrMapOvr>
  <mc:AlternateContent xmlns:mc="http://schemas.openxmlformats.org/markup-compatibility/2006">
    <mc:Choice xmlns:p14="http://schemas.microsoft.com/office/powerpoint/2010/main" Requires="p14">
      <p:transition spd="slow" p14:dur="2000" advTm="22000">
        <p14:vortex/>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4" presetClass="exit" presetSubtype="16" fill="hold" nodeType="withEffect">
                                  <p:stCondLst>
                                    <p:cond delay="0"/>
                                  </p:stCondLst>
                                  <p:childTnLst>
                                    <p:animEffect transition="out" filter="box(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tt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9144000" cy="5715000"/>
          </a:xfrm>
          <a:prstGeom prst="flowChartProcess">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accent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CuadroTexto"/>
          <p:cNvSpPr txBox="1"/>
          <p:nvPr/>
        </p:nvSpPr>
        <p:spPr>
          <a:xfrm>
            <a:off x="428625" y="4643438"/>
            <a:ext cx="8286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bloques de roca se recibían en un puerto interior que se construyó a escasos metros de la base de la Gran Pirámide, donde fueron arrastrados por los trabajadores que construyeron los impresionantes megalitos.</a:t>
            </a:r>
          </a:p>
        </p:txBody>
      </p:sp>
    </p:spTree>
  </p:cSld>
  <p:clrMapOvr>
    <a:masterClrMapping/>
  </p:clrMapOvr>
  <mc:AlternateContent xmlns:mc="http://schemas.openxmlformats.org/markup-compatibility/2006">
    <mc:Choice xmlns:p14="http://schemas.microsoft.com/office/powerpoint/2010/main" Requires="p14">
      <p:transition spd="slow" p14:dur="2000" advTm="25000">
        <p14:vortex dir="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2/3*ppt_w"/>
                                          </p:val>
                                        </p:tav>
                                      </p:tavLst>
                                    </p:anim>
                                    <p:anim calcmode="lin" valueType="num">
                                      <p:cBhvr>
                                        <p:cTn id="10" dur="3000"/>
                                        <p:tgtEl>
                                          <p:spTgt spid="3"/>
                                        </p:tgtEl>
                                        <p:attrNameLst>
                                          <p:attrName>ppt_h</p:attrName>
                                        </p:attrNameLst>
                                      </p:cBhvr>
                                      <p:tavLst>
                                        <p:tav tm="0">
                                          <p:val>
                                            <p:strVal val="ppt_h"/>
                                          </p:val>
                                        </p:tav>
                                        <p:tav tm="100000">
                                          <p:val>
                                            <p:strVal val="2/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2/3*ppt_w"/>
                                          </p:val>
                                        </p:tav>
                                      </p:tavLst>
                                    </p:anim>
                                    <p:anim calcmode="lin" valueType="num">
                                      <p:cBhvr>
                                        <p:cTn id="17" dur="3000"/>
                                        <p:tgtEl>
                                          <p:spTgt spid="4"/>
                                        </p:tgtEl>
                                        <p:attrNameLst>
                                          <p:attrName>ppt_h</p:attrName>
                                        </p:attrNameLst>
                                      </p:cBhvr>
                                      <p:tavLst>
                                        <p:tav tm="0">
                                          <p:val>
                                            <p:strVal val="ppt_h"/>
                                          </p:val>
                                        </p:tav>
                                        <p:tav tm="100000">
                                          <p:val>
                                            <p:strVal val="2/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3000"/>
                                        <p:tgtEl>
                                          <p:spTgt spid="41986"/>
                                        </p:tgtEl>
                                      </p:cBhvr>
                                    </p:animEffect>
                                  </p:childTnLst>
                                </p:cTn>
                              </p:par>
                              <p:par>
                                <p:cTn id="22" presetID="3" presetClass="entr" presetSubtype="5"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3000"/>
                                        <p:tgtEl>
                                          <p:spTgt spid="5"/>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8438"/>
            <a:ext cx="9144000" cy="591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Color 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8438"/>
            <a:ext cx="9144000" cy="591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357688"/>
            <a:ext cx="778668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De esta manera, </a:t>
            </a:r>
            <a:r>
              <a:rPr lang="es-ES" b="1" dirty="0" err="1">
                <a:effectLst>
                  <a:glow rad="101600">
                    <a:srgbClr val="C00000">
                      <a:alpha val="60000"/>
                    </a:srgbClr>
                  </a:glow>
                  <a:outerShdw blurRad="38100" dist="38100" dir="2700000" algn="tl">
                    <a:srgbClr val="000000">
                      <a:alpha val="43137"/>
                    </a:srgbClr>
                  </a:outerShdw>
                </a:effectLst>
              </a:rPr>
              <a:t>Zahi</a:t>
            </a:r>
            <a:r>
              <a:rPr lang="es-ES" b="1" dirty="0">
                <a:effectLst>
                  <a:glow rad="101600">
                    <a:srgbClr val="C00000">
                      <a:alpha val="60000"/>
                    </a:srgbClr>
                  </a:glow>
                  <a:outerShdw blurRad="38100" dist="38100" dir="2700000" algn="tl">
                    <a:srgbClr val="000000">
                      <a:alpha val="43137"/>
                    </a:srgbClr>
                  </a:outerShdw>
                </a:effectLst>
              </a:rPr>
              <a:t> </a:t>
            </a:r>
            <a:r>
              <a:rPr lang="es-ES" b="1" dirty="0" err="1">
                <a:effectLst>
                  <a:glow rad="101600">
                    <a:srgbClr val="C00000">
                      <a:alpha val="60000"/>
                    </a:srgbClr>
                  </a:glow>
                  <a:outerShdw blurRad="38100" dist="38100" dir="2700000" algn="tl">
                    <a:srgbClr val="000000">
                      <a:alpha val="43137"/>
                    </a:srgbClr>
                  </a:outerShdw>
                </a:effectLst>
              </a:rPr>
              <a:t>Hawass</a:t>
            </a:r>
            <a:r>
              <a:rPr lang="es-ES" b="1" dirty="0">
                <a:effectLst>
                  <a:glow rad="101600">
                    <a:srgbClr val="C00000">
                      <a:alpha val="60000"/>
                    </a:srgbClr>
                  </a:glow>
                  <a:outerShdw blurRad="38100" dist="38100" dir="2700000" algn="tl">
                    <a:srgbClr val="000000">
                      <a:alpha val="43137"/>
                    </a:srgbClr>
                  </a:outerShdw>
                </a:effectLst>
              </a:rPr>
              <a:t>, un célebre egiptólogo, reveló que los responsables de construir las pirámides de Egipto “fueron obreros muy bien tratados”. El especialista llegó a esta conclusión tras haber encontrado un grupo de tumbas casi pegadas a ellas.</a:t>
            </a:r>
          </a:p>
        </p:txBody>
      </p:sp>
      <p:sp>
        <p:nvSpPr>
          <p:cNvPr id="5" name="4 CuadroTexto"/>
          <p:cNvSpPr txBox="1"/>
          <p:nvPr/>
        </p:nvSpPr>
        <p:spPr>
          <a:xfrm>
            <a:off x="642938" y="571500"/>
            <a:ext cx="4857750" cy="400050"/>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000" b="1" dirty="0" err="1">
                <a:effectLst>
                  <a:glow rad="101600">
                    <a:srgbClr val="C00000">
                      <a:alpha val="60000"/>
                    </a:srgbClr>
                  </a:glow>
                  <a:outerShdw blurRad="38100" dist="38100" dir="2700000" algn="tl">
                    <a:srgbClr val="000000">
                      <a:alpha val="43137"/>
                    </a:srgbClr>
                  </a:outerShdw>
                </a:effectLst>
                <a:latin typeface="Lucida Bright" pitchFamily="18" charset="0"/>
              </a:rPr>
              <a:t>Zahi</a:t>
            </a: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b="1" dirty="0" err="1">
                <a:effectLst>
                  <a:glow rad="101600">
                    <a:srgbClr val="C00000">
                      <a:alpha val="60000"/>
                    </a:srgbClr>
                  </a:glow>
                  <a:outerShdw blurRad="38100" dist="38100" dir="2700000" algn="tl">
                    <a:srgbClr val="000000">
                      <a:alpha val="43137"/>
                    </a:srgbClr>
                  </a:outerShdw>
                </a:effectLst>
                <a:latin typeface="Lucida Bright" pitchFamily="18" charset="0"/>
              </a:rPr>
              <a:t>Hawass</a:t>
            </a: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 el experto de 74 años.</a:t>
            </a:r>
            <a:endParaRPr lang="es-ES" sz="2000"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3000"/>
                                        <p:tgtEl>
                                          <p:spTgt spid="2"/>
                                        </p:tgtEl>
                                      </p:cBhvr>
                                    </p:animEffect>
                                  </p:childTnLst>
                                </p:cTn>
                              </p:par>
                              <p:par>
                                <p:cTn id="12" presetID="17" presetClass="exit" presetSubtype="10" fill="hold"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4" presetClass="exit" presetSubtype="10" fill="hold" nodeType="withEffect">
                                  <p:stCondLst>
                                    <p:cond delay="0"/>
                                  </p:stCondLst>
                                  <p:childTnLst>
                                    <p:animEffect transition="out" filter="randombar(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10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57188" y="4357688"/>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Allí estaban alojados 12 esqueletos en un perfecto estado de conservación, en posiciones fetales, con las cabezas situadas hacia el oeste y los pies hacia el este, por lo que así coinciden con las antiguas creencias del entierro de los difuntos en ese territorio. </a:t>
            </a:r>
          </a:p>
        </p:txBody>
      </p:sp>
    </p:spTree>
  </p:cSld>
  <p:clrMapOvr>
    <a:masterClrMapping/>
  </p:clrMapOvr>
  <mc:AlternateContent xmlns:mc="http://schemas.openxmlformats.org/markup-compatibility/2006">
    <mc:Choice xmlns:p14="http://schemas.microsoft.com/office/powerpoint/2010/main" Requires="p14">
      <p:transition spd="slow" p14:dur="2000" advTm="30000">
        <p14:glitter dir="u"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14375" y="4857750"/>
            <a:ext cx="7215188" cy="64611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"Si hubieran sido esclavos no estarían enterrados al lado de los reyes y de las reinas”, explicó </a:t>
            </a:r>
            <a:r>
              <a:rPr lang="es-ES" b="1" dirty="0" err="1">
                <a:effectLst>
                  <a:glow rad="101600">
                    <a:srgbClr val="C00000">
                      <a:alpha val="60000"/>
                    </a:srgbClr>
                  </a:glow>
                  <a:outerShdw blurRad="38100" dist="38100" dir="2700000" algn="tl">
                    <a:srgbClr val="000000">
                      <a:alpha val="43137"/>
                    </a:srgbClr>
                  </a:outerShdw>
                </a:effectLst>
              </a:rPr>
              <a:t>Hawass</a:t>
            </a:r>
            <a:r>
              <a:rPr lang="es-ES" b="1" dirty="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6000">
        <p14:glitter dir="r" pattern="hexago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 Oberammergau painted hous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63" y="17463"/>
            <a:ext cx="4924425" cy="569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3 - Oberammergau painted hous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4929188" cy="570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000625" y="1214438"/>
            <a:ext cx="3929063" cy="42465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Según publica el diario La Nación, la hipótesis de los judíos esclavizados ya había sido refutada también por los arqueólogos Israel </a:t>
            </a:r>
            <a:r>
              <a:rPr lang="es-ES" b="1" dirty="0" err="1">
                <a:effectLst>
                  <a:glow rad="101600">
                    <a:srgbClr val="C00000">
                      <a:alpha val="60000"/>
                    </a:srgbClr>
                  </a:glow>
                  <a:outerShdw blurRad="38100" dist="38100" dir="2700000" algn="tl">
                    <a:srgbClr val="000000">
                      <a:alpha val="43137"/>
                    </a:srgbClr>
                  </a:outerShdw>
                </a:effectLst>
              </a:rPr>
              <a:t>Finkelstein</a:t>
            </a:r>
            <a:r>
              <a:rPr lang="es-ES" b="1" dirty="0">
                <a:effectLst>
                  <a:glow rad="101600">
                    <a:srgbClr val="C00000">
                      <a:alpha val="60000"/>
                    </a:srgbClr>
                  </a:glow>
                  <a:outerShdw blurRad="38100" dist="38100" dir="2700000" algn="tl">
                    <a:srgbClr val="000000">
                      <a:alpha val="43137"/>
                    </a:srgbClr>
                  </a:outerShdw>
                </a:effectLst>
              </a:rPr>
              <a:t> y </a:t>
            </a:r>
            <a:r>
              <a:rPr lang="es-ES" b="1" dirty="0" err="1">
                <a:effectLst>
                  <a:glow rad="101600">
                    <a:srgbClr val="C00000">
                      <a:alpha val="60000"/>
                    </a:srgbClr>
                  </a:glow>
                  <a:outerShdw blurRad="38100" dist="38100" dir="2700000" algn="tl">
                    <a:srgbClr val="000000">
                      <a:alpha val="43137"/>
                    </a:srgbClr>
                  </a:outerShdw>
                </a:effectLst>
              </a:rPr>
              <a:t>Neil</a:t>
            </a:r>
            <a:r>
              <a:rPr lang="es-ES" b="1" dirty="0">
                <a:effectLst>
                  <a:glow rad="101600">
                    <a:srgbClr val="C00000">
                      <a:alpha val="60000"/>
                    </a:srgbClr>
                  </a:glow>
                  <a:outerShdw blurRad="38100" dist="38100" dir="2700000" algn="tl">
                    <a:srgbClr val="000000">
                      <a:alpha val="43137"/>
                    </a:srgbClr>
                  </a:outerShdw>
                </a:effectLst>
              </a:rPr>
              <a:t> </a:t>
            </a:r>
            <a:r>
              <a:rPr lang="es-ES" b="1" dirty="0" err="1">
                <a:effectLst>
                  <a:glow rad="101600">
                    <a:srgbClr val="C00000">
                      <a:alpha val="60000"/>
                    </a:srgbClr>
                  </a:glow>
                  <a:outerShdw blurRad="38100" dist="38100" dir="2700000" algn="tl">
                    <a:srgbClr val="000000">
                      <a:alpha val="43137"/>
                    </a:srgbClr>
                  </a:outerShdw>
                </a:effectLst>
              </a:rPr>
              <a:t>Asher</a:t>
            </a:r>
            <a:r>
              <a:rPr lang="es-ES" b="1" dirty="0">
                <a:effectLst>
                  <a:glow rad="101600">
                    <a:srgbClr val="C00000">
                      <a:alpha val="60000"/>
                    </a:srgbClr>
                  </a:glow>
                  <a:outerShdw blurRad="38100" dist="38100" dir="2700000" algn="tl">
                    <a:srgbClr val="000000">
                      <a:alpha val="43137"/>
                    </a:srgbClr>
                  </a:outerShdw>
                </a:effectLst>
              </a:rPr>
              <a:t> </a:t>
            </a:r>
            <a:r>
              <a:rPr lang="es-ES" b="1" dirty="0" err="1">
                <a:effectLst>
                  <a:glow rad="101600">
                    <a:srgbClr val="C00000">
                      <a:alpha val="60000"/>
                    </a:srgbClr>
                  </a:glow>
                  <a:outerShdw blurRad="38100" dist="38100" dir="2700000" algn="tl">
                    <a:srgbClr val="000000">
                      <a:alpha val="43137"/>
                    </a:srgbClr>
                  </a:outerShdw>
                </a:effectLst>
              </a:rPr>
              <a:t>Silberman</a:t>
            </a:r>
            <a:r>
              <a:rPr lang="es-ES" b="1" dirty="0">
                <a:effectLst>
                  <a:glow rad="101600">
                    <a:srgbClr val="C00000">
                      <a:alpha val="60000"/>
                    </a:srgbClr>
                  </a:glow>
                  <a:outerShdw blurRad="38100" dist="38100" dir="2700000" algn="tl">
                    <a:srgbClr val="000000">
                      <a:alpha val="43137"/>
                    </a:srgbClr>
                  </a:outerShdw>
                </a:effectLst>
              </a:rPr>
              <a:t> en su libro "Biblia desenterrada: la nueva visión de la arqueología del antiguo Israel y el origen de sus textos sagrados". Allí, aseguraron que no se encontraron registros arqueológicos del pueblo hebrero en Egipto que se remonten a 4500 años, cuando fueron erigidas las pirámides de </a:t>
            </a:r>
            <a:r>
              <a:rPr lang="es-ES" b="1" dirty="0" err="1">
                <a:effectLst>
                  <a:glow rad="101600">
                    <a:srgbClr val="C00000">
                      <a:alpha val="60000"/>
                    </a:srgbClr>
                  </a:glow>
                  <a:outerShdw blurRad="38100" dist="38100" dir="2700000" algn="tl">
                    <a:srgbClr val="000000">
                      <a:alpha val="43137"/>
                    </a:srgbClr>
                  </a:outerShdw>
                </a:effectLst>
              </a:rPr>
              <a:t>Giza</a:t>
            </a:r>
            <a:r>
              <a:rPr lang="es-ES" b="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46000">
        <p14:glitter dir="d" pattern="hexagon"/>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5).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28625" y="4071938"/>
            <a:ext cx="8358188"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Pirámides de Egipto son los vestigios más poderosos y emblemáticos reconocidos del mundo. </a:t>
            </a:r>
            <a:r>
              <a:rPr lang="es-ES" b="1" dirty="0">
                <a:effectLst>
                  <a:glow rad="101600">
                    <a:srgbClr val="C00000">
                      <a:alpha val="60000"/>
                    </a:srgbClr>
                  </a:glow>
                  <a:outerShdw blurRad="38100" dist="38100" dir="2700000" algn="tl">
                    <a:srgbClr val="000000">
                      <a:alpha val="43137"/>
                    </a:srgbClr>
                  </a:outerShdw>
                </a:effectLst>
              </a:rPr>
              <a:t>Si bien existen más de 100 en todo el territorio de este país africano, las más reconocidas son las de Keops, </a:t>
            </a:r>
            <a:r>
              <a:rPr lang="es-ES" b="1" dirty="0" err="1" smtClean="0">
                <a:effectLst>
                  <a:glow rad="101600">
                    <a:srgbClr val="C00000">
                      <a:alpha val="60000"/>
                    </a:srgbClr>
                  </a:glow>
                  <a:outerShdw blurRad="38100" dist="38100" dir="2700000" algn="tl">
                    <a:srgbClr val="000000">
                      <a:alpha val="43137"/>
                    </a:srgbClr>
                  </a:outerShdw>
                </a:effectLst>
              </a:rPr>
              <a:t>Kefrén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a:effectLst>
                  <a:glow rad="101600">
                    <a:srgbClr val="C00000">
                      <a:alpha val="60000"/>
                    </a:srgbClr>
                  </a:glow>
                  <a:outerShdw blurRad="38100" dist="38100" dir="2700000" algn="tl">
                    <a:srgbClr val="000000">
                      <a:alpha val="43137"/>
                    </a:srgbClr>
                  </a:outerShdw>
                </a:effectLst>
              </a:rPr>
              <a:t>y </a:t>
            </a:r>
            <a:r>
              <a:rPr lang="es-ES" b="1" dirty="0" err="1">
                <a:effectLst>
                  <a:glow rad="101600">
                    <a:srgbClr val="C00000">
                      <a:alpha val="60000"/>
                    </a:srgbClr>
                  </a:glow>
                  <a:outerShdw blurRad="38100" dist="38100" dir="2700000" algn="tl">
                    <a:srgbClr val="000000">
                      <a:alpha val="43137"/>
                    </a:srgbClr>
                  </a:outerShdw>
                </a:effectLst>
              </a:rPr>
              <a:t>Micerinos</a:t>
            </a:r>
            <a:r>
              <a:rPr lang="es-ES" b="1" dirty="0">
                <a:effectLst>
                  <a:glow rad="101600">
                    <a:srgbClr val="C00000">
                      <a:alpha val="60000"/>
                    </a:srgbClr>
                  </a:glow>
                  <a:outerShdw blurRad="38100" dist="38100" dir="2700000" algn="tl">
                    <a:srgbClr val="000000">
                      <a:alpha val="43137"/>
                    </a:srgbClr>
                  </a:outerShdw>
                </a:effectLst>
              </a:rPr>
              <a:t>, levantadas en la llanura de </a:t>
            </a:r>
            <a:r>
              <a:rPr lang="es-ES" b="1" dirty="0" err="1">
                <a:effectLst>
                  <a:glow rad="101600">
                    <a:srgbClr val="C00000">
                      <a:alpha val="60000"/>
                    </a:srgbClr>
                  </a:glow>
                  <a:outerShdw blurRad="38100" dist="38100" dir="2700000" algn="tl">
                    <a:srgbClr val="000000">
                      <a:alpha val="43137"/>
                    </a:srgbClr>
                  </a:outerShdw>
                </a:effectLst>
              </a:rPr>
              <a:t>Giza</a:t>
            </a:r>
            <a:r>
              <a:rPr lang="es-ES" b="1" dirty="0">
                <a:effectLst>
                  <a:glow rad="101600">
                    <a:srgbClr val="C00000">
                      <a:alpha val="60000"/>
                    </a:srgbClr>
                  </a:glow>
                  <a:outerShdw blurRad="38100" dist="38100" dir="2700000" algn="tl">
                    <a:srgbClr val="000000">
                      <a:alpha val="43137"/>
                    </a:srgbClr>
                  </a:outerShdw>
                </a:effectLst>
              </a:rPr>
              <a:t>: una de ellas es la más alta y se la puede observar a las afueras de la capital egipcia moderna, El Cairo.</a:t>
            </a:r>
          </a:p>
        </p:txBody>
      </p:sp>
    </p:spTree>
  </p:cSld>
  <p:clrMapOvr>
    <a:masterClrMapping/>
  </p:clrMapOvr>
  <mc:AlternateContent xmlns:mc="http://schemas.openxmlformats.org/markup-compatibility/2006">
    <mc:Choice xmlns:p14="http://schemas.microsoft.com/office/powerpoint/2010/main" Requires="p14">
      <p:transition spd="slow" p14:dur="2000" advTm="38000">
        <p14:glitte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WordArt 2"/>
          <p:cNvSpPr>
            <a:spLocks noChangeArrowheads="1" noChangeShapeType="1" noTextEdit="1"/>
          </p:cNvSpPr>
          <p:nvPr/>
        </p:nvSpPr>
        <p:spPr bwMode="auto">
          <a:xfrm>
            <a:off x="1692275" y="138113"/>
            <a:ext cx="6192838" cy="884237"/>
          </a:xfrm>
          <a:prstGeom prst="rect">
            <a:avLst/>
          </a:prstGeom>
        </p:spPr>
        <p:txBody>
          <a:bodyPr wrap="none" fromWordArt="1">
            <a:prstTxWarp prst="textCanUp">
              <a:avLst>
                <a:gd name="adj" fmla="val 70306"/>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0899" name="WordArt 3"/>
          <p:cNvSpPr>
            <a:spLocks noChangeArrowheads="1" noChangeShapeType="1" noTextEdit="1"/>
          </p:cNvSpPr>
          <p:nvPr/>
        </p:nvSpPr>
        <p:spPr bwMode="auto">
          <a:xfrm>
            <a:off x="2195513" y="1117600"/>
            <a:ext cx="4897437" cy="720725"/>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0901" name="WordArt 5"/>
          <p:cNvSpPr>
            <a:spLocks noChangeArrowheads="1" noChangeShapeType="1" noTextEdit="1"/>
          </p:cNvSpPr>
          <p:nvPr/>
        </p:nvSpPr>
        <p:spPr bwMode="auto">
          <a:xfrm>
            <a:off x="1547813" y="2057400"/>
            <a:ext cx="6191250" cy="700088"/>
          </a:xfrm>
          <a:prstGeom prst="rect">
            <a:avLst/>
          </a:prstGeom>
        </p:spPr>
        <p:txBody>
          <a:bodyPr wrap="none" fromWordArt="1">
            <a:prstTxWarp prst="textInflateTop">
              <a:avLst>
                <a:gd name="adj" fmla="val 35782"/>
              </a:avLst>
            </a:prstTxWarp>
            <a:scene3d>
              <a:camera prst="orthographicFront"/>
              <a:lightRig rig="threePt" dir="t"/>
            </a:scene3d>
            <a:sp3d extrusionH="57150">
              <a:bevelT w="82550" h="38100" prst="coolSlant"/>
            </a:sp3d>
          </a:bodyPr>
          <a:lstStyle/>
          <a:p>
            <a:pPr algn="ctr">
              <a:defRPr/>
            </a:pPr>
            <a:r>
              <a:rPr lang="es-ES" sz="2800" kern="10" dirty="0">
                <a:ln w="12700">
                  <a:noFill/>
                  <a:round/>
                  <a:headEnd/>
                  <a:tailEnd/>
                </a:ln>
                <a:solidFill>
                  <a:srgbClr val="B2B2B2">
                    <a:alpha val="50195"/>
                  </a:srgbClr>
                </a:solidFill>
                <a:effectLst>
                  <a:prstShdw prst="shdw17" dist="17961" dir="13500000">
                    <a:srgbClr val="6B6B6B"/>
                  </a:prstShdw>
                </a:effectLst>
                <a:latin typeface="Arial Black"/>
              </a:rPr>
              <a:t>- </a:t>
            </a:r>
            <a:r>
              <a:rPr lang="es-ES" sz="2800" kern="10" dirty="0" err="1">
                <a:ln w="12700">
                  <a:noFill/>
                  <a:round/>
                  <a:headEnd/>
                  <a:tailEnd/>
                </a:ln>
                <a:solidFill>
                  <a:srgbClr val="B2B2B2">
                    <a:alpha val="50195"/>
                  </a:srgbClr>
                </a:solidFill>
                <a:effectLst>
                  <a:prstShdw prst="shdw17" dist="17961" dir="13500000">
                    <a:srgbClr val="6B6B6B"/>
                  </a:prstShdw>
                </a:effectLst>
                <a:latin typeface="Arial Black"/>
              </a:rPr>
              <a:t>Pyramids</a:t>
            </a:r>
            <a:r>
              <a:rPr lang="es-ES" sz="2800" kern="10" dirty="0">
                <a:ln w="12700">
                  <a:noFill/>
                  <a:round/>
                  <a:headEnd/>
                  <a:tailEnd/>
                </a:ln>
                <a:solidFill>
                  <a:srgbClr val="B2B2B2">
                    <a:alpha val="50195"/>
                  </a:srgbClr>
                </a:solidFill>
                <a:effectLst>
                  <a:prstShdw prst="shdw17" dist="17961" dir="13500000">
                    <a:srgbClr val="6B6B6B"/>
                  </a:prstShdw>
                </a:effectLst>
                <a:latin typeface="Arial Black"/>
              </a:rPr>
              <a:t> of Egipto  </a:t>
            </a:r>
          </a:p>
        </p:txBody>
      </p:sp>
      <p:sp>
        <p:nvSpPr>
          <p:cNvPr id="80902" name="WordArt 6"/>
          <p:cNvSpPr>
            <a:spLocks noChangeArrowheads="1" noChangeShapeType="1" noTextEdit="1"/>
          </p:cNvSpPr>
          <p:nvPr/>
        </p:nvSpPr>
        <p:spPr bwMode="auto">
          <a:xfrm>
            <a:off x="1258888" y="3017838"/>
            <a:ext cx="6769100" cy="700087"/>
          </a:xfrm>
          <a:prstGeom prst="rect">
            <a:avLst/>
          </a:prstGeom>
        </p:spPr>
        <p:txBody>
          <a:bodyPr wrap="none" fromWordArt="1">
            <a:prstTxWarp prst="textWave2">
              <a:avLst>
                <a:gd name="adj1" fmla="val 0"/>
                <a:gd name="adj2"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effectLst>
                <a:latin typeface="High Tower Text"/>
              </a:rPr>
              <a:t>- </a:t>
            </a:r>
            <a:r>
              <a:rPr lang="es-ES" sz="3600" kern="10" dirty="0" err="1">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effectLst>
                <a:latin typeface="High Tower Text"/>
              </a:rPr>
              <a:t>Pharaoh</a:t>
            </a: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effectLst>
                <a:latin typeface="High Tower Text"/>
              </a:rPr>
              <a:t> Ramsés II  </a:t>
            </a:r>
          </a:p>
        </p:txBody>
      </p:sp>
      <p:sp>
        <p:nvSpPr>
          <p:cNvPr id="80904" name="WordArt 8"/>
          <p:cNvSpPr>
            <a:spLocks noChangeArrowheads="1" noChangeShapeType="1" noTextEdit="1"/>
          </p:cNvSpPr>
          <p:nvPr/>
        </p:nvSpPr>
        <p:spPr bwMode="auto">
          <a:xfrm>
            <a:off x="1643042" y="4286260"/>
            <a:ext cx="5976938" cy="584200"/>
          </a:xfrm>
          <a:prstGeom prst="rect">
            <a:avLst/>
          </a:prstGeom>
        </p:spPr>
        <p:txBody>
          <a:bodyPr wrap="none" fromWordArt="1">
            <a:prstTxWarp prst="textFadeUp">
              <a:avLst>
                <a:gd name="adj" fmla="val 4301"/>
              </a:avLst>
            </a:prstTxWarp>
            <a:scene3d>
              <a:camera prst="orthographicFront"/>
              <a:lightRig rig="threePt" dir="t"/>
            </a:scene3d>
            <a:sp3d extrusionH="57150">
              <a:bevelT w="82550" h="38100" prst="coolSlant"/>
            </a:sp3d>
          </a:bodyPr>
          <a:lstStyle/>
          <a:p>
            <a:pPr algn="ctr">
              <a:defRPr/>
            </a:pPr>
            <a:r>
              <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2800" kern="10" dirty="0" err="1">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Giza</a:t>
            </a:r>
            <a:r>
              <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Port  </a:t>
            </a:r>
          </a:p>
        </p:txBody>
      </p:sp>
    </p:spTree>
  </p:cSld>
  <p:clrMapOvr>
    <a:masterClrMapping/>
  </p:clrMapOvr>
  <mc:AlternateContent xmlns:mc="http://schemas.openxmlformats.org/markup-compatibility/2006">
    <mc:Choice xmlns:p14="http://schemas.microsoft.com/office/powerpoint/2010/main" Requires="p14">
      <p:transition spd="slow" p14:dur="2000" advTm="18000">
        <p14:glitter dir="u"/>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0898"/>
                                        </p:tgtEl>
                                        <p:attrNameLst>
                                          <p:attrName>style.visibility</p:attrName>
                                        </p:attrNameLst>
                                      </p:cBhvr>
                                      <p:to>
                                        <p:strVal val="visible"/>
                                      </p:to>
                                    </p:set>
                                    <p:animEffect transition="in" filter="fade">
                                      <p:cBhvr>
                                        <p:cTn id="7" dur="2000"/>
                                        <p:tgtEl>
                                          <p:spTgt spid="80898"/>
                                        </p:tgtEl>
                                      </p:cBhvr>
                                    </p:animEffect>
                                    <p:anim calcmode="lin" valueType="num">
                                      <p:cBhvr>
                                        <p:cTn id="8" dur="2000" fill="hold"/>
                                        <p:tgtEl>
                                          <p:spTgt spid="80898"/>
                                        </p:tgtEl>
                                        <p:attrNameLst>
                                          <p:attrName>ppt_x</p:attrName>
                                        </p:attrNameLst>
                                      </p:cBhvr>
                                      <p:tavLst>
                                        <p:tav tm="0">
                                          <p:val>
                                            <p:strVal val="#ppt_x"/>
                                          </p:val>
                                        </p:tav>
                                        <p:tav tm="100000">
                                          <p:val>
                                            <p:strVal val="#ppt_x"/>
                                          </p:val>
                                        </p:tav>
                                      </p:tavLst>
                                    </p:anim>
                                    <p:anim calcmode="lin" valueType="num">
                                      <p:cBhvr>
                                        <p:cTn id="9" dur="2000" fill="hold"/>
                                        <p:tgtEl>
                                          <p:spTgt spid="8089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7" presetClass="entr" presetSubtype="4" fill="hold" nodeType="afterEffect">
                                  <p:stCondLst>
                                    <p:cond delay="500"/>
                                  </p:stCondLst>
                                  <p:childTnLst>
                                    <p:set>
                                      <p:cBhvr>
                                        <p:cTn id="12" dur="1" fill="hold">
                                          <p:stCondLst>
                                            <p:cond delay="0"/>
                                          </p:stCondLst>
                                        </p:cTn>
                                        <p:tgtEl>
                                          <p:spTgt spid="80899"/>
                                        </p:tgtEl>
                                        <p:attrNameLst>
                                          <p:attrName>style.visibility</p:attrName>
                                        </p:attrNameLst>
                                      </p:cBhvr>
                                      <p:to>
                                        <p:strVal val="visible"/>
                                      </p:to>
                                    </p:set>
                                    <p:anim calcmode="lin" valueType="num">
                                      <p:cBhvr additive="base">
                                        <p:cTn id="13" dur="2000" fill="hold"/>
                                        <p:tgtEl>
                                          <p:spTgt spid="80899"/>
                                        </p:tgtEl>
                                        <p:attrNameLst>
                                          <p:attrName>ppt_x</p:attrName>
                                        </p:attrNameLst>
                                      </p:cBhvr>
                                      <p:tavLst>
                                        <p:tav tm="0">
                                          <p:val>
                                            <p:strVal val="#ppt_x"/>
                                          </p:val>
                                        </p:tav>
                                        <p:tav tm="100000">
                                          <p:val>
                                            <p:strVal val="#ppt_x"/>
                                          </p:val>
                                        </p:tav>
                                      </p:tavLst>
                                    </p:anim>
                                    <p:anim calcmode="lin" valueType="num">
                                      <p:cBhvr additive="base">
                                        <p:cTn id="14" dur="2000" fill="hold"/>
                                        <p:tgtEl>
                                          <p:spTgt spid="8089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0899"/>
                                        </p:tgtEl>
                                        <p:attrNameLst>
                                          <p:attrName>style.visibility</p:attrName>
                                        </p:attrNameLst>
                                      </p:cBhvr>
                                      <p:to>
                                        <p:strVal val="visible"/>
                                      </p:to>
                                    </p:set>
                                    <p:anim calcmode="lin" valueType="num">
                                      <p:cBhvr>
                                        <p:cTn id="17" dur="2000" fill="hold"/>
                                        <p:tgtEl>
                                          <p:spTgt spid="80899"/>
                                        </p:tgtEl>
                                        <p:attrNameLst>
                                          <p:attrName>ppt_w</p:attrName>
                                        </p:attrNameLst>
                                      </p:cBhvr>
                                      <p:tavLst>
                                        <p:tav tm="0" fmla="#ppt_w*sin(2.5*pi*$)">
                                          <p:val>
                                            <p:fltVal val="0"/>
                                          </p:val>
                                        </p:tav>
                                        <p:tav tm="100000">
                                          <p:val>
                                            <p:fltVal val="1"/>
                                          </p:val>
                                        </p:tav>
                                      </p:tavLst>
                                    </p:anim>
                                    <p:anim calcmode="lin" valueType="num">
                                      <p:cBhvr>
                                        <p:cTn id="18" dur="2000" fill="hold"/>
                                        <p:tgtEl>
                                          <p:spTgt spid="8089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55" presetClass="entr" presetSubtype="0" fill="hold" nodeType="afterEffect">
                                  <p:stCondLst>
                                    <p:cond delay="500"/>
                                  </p:stCondLst>
                                  <p:childTnLst>
                                    <p:set>
                                      <p:cBhvr>
                                        <p:cTn id="21" dur="1" fill="hold">
                                          <p:stCondLst>
                                            <p:cond delay="0"/>
                                          </p:stCondLst>
                                        </p:cTn>
                                        <p:tgtEl>
                                          <p:spTgt spid="80901"/>
                                        </p:tgtEl>
                                        <p:attrNameLst>
                                          <p:attrName>style.visibility</p:attrName>
                                        </p:attrNameLst>
                                      </p:cBhvr>
                                      <p:to>
                                        <p:strVal val="visible"/>
                                      </p:to>
                                    </p:set>
                                    <p:anim calcmode="lin" valueType="num">
                                      <p:cBhvr>
                                        <p:cTn id="22" dur="2000" fill="hold"/>
                                        <p:tgtEl>
                                          <p:spTgt spid="80901"/>
                                        </p:tgtEl>
                                        <p:attrNameLst>
                                          <p:attrName>ppt_w</p:attrName>
                                        </p:attrNameLst>
                                      </p:cBhvr>
                                      <p:tavLst>
                                        <p:tav tm="0">
                                          <p:val>
                                            <p:strVal val="#ppt_w*0.70"/>
                                          </p:val>
                                        </p:tav>
                                        <p:tav tm="100000">
                                          <p:val>
                                            <p:strVal val="#ppt_w"/>
                                          </p:val>
                                        </p:tav>
                                      </p:tavLst>
                                    </p:anim>
                                    <p:anim calcmode="lin" valueType="num">
                                      <p:cBhvr>
                                        <p:cTn id="23" dur="2000" fill="hold"/>
                                        <p:tgtEl>
                                          <p:spTgt spid="80901"/>
                                        </p:tgtEl>
                                        <p:attrNameLst>
                                          <p:attrName>ppt_h</p:attrName>
                                        </p:attrNameLst>
                                      </p:cBhvr>
                                      <p:tavLst>
                                        <p:tav tm="0">
                                          <p:val>
                                            <p:strVal val="#ppt_h"/>
                                          </p:val>
                                        </p:tav>
                                        <p:tav tm="100000">
                                          <p:val>
                                            <p:strVal val="#ppt_h"/>
                                          </p:val>
                                        </p:tav>
                                      </p:tavLst>
                                    </p:anim>
                                    <p:animEffect transition="in" filter="fade">
                                      <p:cBhvr>
                                        <p:cTn id="24" dur="2000"/>
                                        <p:tgtEl>
                                          <p:spTgt spid="80901"/>
                                        </p:tgtEl>
                                      </p:cBhvr>
                                    </p:animEffect>
                                  </p:childTnLst>
                                </p:cTn>
                              </p:par>
                            </p:childTnLst>
                          </p:cTn>
                        </p:par>
                        <p:par>
                          <p:cTn id="25" fill="hold" nodeType="afterGroup">
                            <p:stCondLst>
                              <p:cond delay="7000"/>
                            </p:stCondLst>
                            <p:childTnLst>
                              <p:par>
                                <p:cTn id="26" presetID="26" presetClass="entr" presetSubtype="0" fill="hold" nodeType="afterEffect">
                                  <p:stCondLst>
                                    <p:cond delay="500"/>
                                  </p:stCondLst>
                                  <p:childTnLst>
                                    <p:set>
                                      <p:cBhvr>
                                        <p:cTn id="27" dur="1" fill="hold">
                                          <p:stCondLst>
                                            <p:cond delay="0"/>
                                          </p:stCondLst>
                                        </p:cTn>
                                        <p:tgtEl>
                                          <p:spTgt spid="80902"/>
                                        </p:tgtEl>
                                        <p:attrNameLst>
                                          <p:attrName>style.visibility</p:attrName>
                                        </p:attrNameLst>
                                      </p:cBhvr>
                                      <p:to>
                                        <p:strVal val="visible"/>
                                      </p:to>
                                    </p:set>
                                    <p:animEffect transition="in" filter="wipe(down)">
                                      <p:cBhvr>
                                        <p:cTn id="28" dur="580">
                                          <p:stCondLst>
                                            <p:cond delay="0"/>
                                          </p:stCondLst>
                                        </p:cTn>
                                        <p:tgtEl>
                                          <p:spTgt spid="80902"/>
                                        </p:tgtEl>
                                      </p:cBhvr>
                                    </p:animEffect>
                                    <p:anim calcmode="lin" valueType="num">
                                      <p:cBhvr>
                                        <p:cTn id="29" dur="1822" tmFilter="0,0; 0.14,0.36; 0.43,0.73; 0.71,0.91; 1.0,1.0">
                                          <p:stCondLst>
                                            <p:cond delay="0"/>
                                          </p:stCondLst>
                                        </p:cTn>
                                        <p:tgtEl>
                                          <p:spTgt spid="80902"/>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80902"/>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80902"/>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80902"/>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80902"/>
                                        </p:tgtEl>
                                        <p:attrNameLst>
                                          <p:attrName>ppt_y</p:attrName>
                                        </p:attrNameLst>
                                      </p:cBhvr>
                                      <p:tavLst>
                                        <p:tav tm="0" fmla="#ppt_y-sin(pi*$)/81">
                                          <p:val>
                                            <p:fltVal val="0"/>
                                          </p:val>
                                        </p:tav>
                                        <p:tav tm="100000">
                                          <p:val>
                                            <p:fltVal val="1"/>
                                          </p:val>
                                        </p:tav>
                                      </p:tavLst>
                                    </p:anim>
                                    <p:animScale>
                                      <p:cBhvr>
                                        <p:cTn id="34" dur="26">
                                          <p:stCondLst>
                                            <p:cond delay="650"/>
                                          </p:stCondLst>
                                        </p:cTn>
                                        <p:tgtEl>
                                          <p:spTgt spid="80902"/>
                                        </p:tgtEl>
                                      </p:cBhvr>
                                      <p:to x="100000" y="60000"/>
                                    </p:animScale>
                                    <p:animScale>
                                      <p:cBhvr>
                                        <p:cTn id="35" dur="166" decel="50000">
                                          <p:stCondLst>
                                            <p:cond delay="676"/>
                                          </p:stCondLst>
                                        </p:cTn>
                                        <p:tgtEl>
                                          <p:spTgt spid="80902"/>
                                        </p:tgtEl>
                                      </p:cBhvr>
                                      <p:to x="100000" y="100000"/>
                                    </p:animScale>
                                    <p:animScale>
                                      <p:cBhvr>
                                        <p:cTn id="36" dur="26">
                                          <p:stCondLst>
                                            <p:cond delay="1312"/>
                                          </p:stCondLst>
                                        </p:cTn>
                                        <p:tgtEl>
                                          <p:spTgt spid="80902"/>
                                        </p:tgtEl>
                                      </p:cBhvr>
                                      <p:to x="100000" y="80000"/>
                                    </p:animScale>
                                    <p:animScale>
                                      <p:cBhvr>
                                        <p:cTn id="37" dur="166" decel="50000">
                                          <p:stCondLst>
                                            <p:cond delay="1338"/>
                                          </p:stCondLst>
                                        </p:cTn>
                                        <p:tgtEl>
                                          <p:spTgt spid="80902"/>
                                        </p:tgtEl>
                                      </p:cBhvr>
                                      <p:to x="100000" y="100000"/>
                                    </p:animScale>
                                    <p:animScale>
                                      <p:cBhvr>
                                        <p:cTn id="38" dur="26">
                                          <p:stCondLst>
                                            <p:cond delay="1642"/>
                                          </p:stCondLst>
                                        </p:cTn>
                                        <p:tgtEl>
                                          <p:spTgt spid="80902"/>
                                        </p:tgtEl>
                                      </p:cBhvr>
                                      <p:to x="100000" y="90000"/>
                                    </p:animScale>
                                    <p:animScale>
                                      <p:cBhvr>
                                        <p:cTn id="39" dur="166" decel="50000">
                                          <p:stCondLst>
                                            <p:cond delay="1668"/>
                                          </p:stCondLst>
                                        </p:cTn>
                                        <p:tgtEl>
                                          <p:spTgt spid="80902"/>
                                        </p:tgtEl>
                                      </p:cBhvr>
                                      <p:to x="100000" y="100000"/>
                                    </p:animScale>
                                    <p:animScale>
                                      <p:cBhvr>
                                        <p:cTn id="40" dur="26">
                                          <p:stCondLst>
                                            <p:cond delay="1808"/>
                                          </p:stCondLst>
                                        </p:cTn>
                                        <p:tgtEl>
                                          <p:spTgt spid="80902"/>
                                        </p:tgtEl>
                                      </p:cBhvr>
                                      <p:to x="100000" y="95000"/>
                                    </p:animScale>
                                    <p:animScale>
                                      <p:cBhvr>
                                        <p:cTn id="41" dur="166" decel="50000">
                                          <p:stCondLst>
                                            <p:cond delay="1834"/>
                                          </p:stCondLst>
                                        </p:cTn>
                                        <p:tgtEl>
                                          <p:spTgt spid="80902"/>
                                        </p:tgtEl>
                                      </p:cBhvr>
                                      <p:to x="100000" y="100000"/>
                                    </p:animScale>
                                  </p:childTnLst>
                                </p:cTn>
                              </p:par>
                            </p:childTnLst>
                          </p:cTn>
                        </p:par>
                        <p:par>
                          <p:cTn id="42" fill="hold" nodeType="afterGroup">
                            <p:stCondLst>
                              <p:cond delay="9500"/>
                            </p:stCondLst>
                            <p:childTnLst>
                              <p:par>
                                <p:cTn id="43" presetID="42" presetClass="entr" presetSubtype="0" fill="hold" nodeType="afterEffect">
                                  <p:stCondLst>
                                    <p:cond delay="500"/>
                                  </p:stCondLst>
                                  <p:childTnLst>
                                    <p:set>
                                      <p:cBhvr>
                                        <p:cTn id="44" dur="1" fill="hold">
                                          <p:stCondLst>
                                            <p:cond delay="0"/>
                                          </p:stCondLst>
                                        </p:cTn>
                                        <p:tgtEl>
                                          <p:spTgt spid="80904"/>
                                        </p:tgtEl>
                                        <p:attrNameLst>
                                          <p:attrName>style.visibility</p:attrName>
                                        </p:attrNameLst>
                                      </p:cBhvr>
                                      <p:to>
                                        <p:strVal val="visible"/>
                                      </p:to>
                                    </p:set>
                                    <p:animEffect transition="in" filter="fade">
                                      <p:cBhvr>
                                        <p:cTn id="45" dur="2000"/>
                                        <p:tgtEl>
                                          <p:spTgt spid="80904"/>
                                        </p:tgtEl>
                                      </p:cBhvr>
                                    </p:animEffect>
                                    <p:anim calcmode="lin" valueType="num">
                                      <p:cBhvr>
                                        <p:cTn id="46" dur="2000" fill="hold"/>
                                        <p:tgtEl>
                                          <p:spTgt spid="80904"/>
                                        </p:tgtEl>
                                        <p:attrNameLst>
                                          <p:attrName>ppt_x</p:attrName>
                                        </p:attrNameLst>
                                      </p:cBhvr>
                                      <p:tavLst>
                                        <p:tav tm="0">
                                          <p:val>
                                            <p:strVal val="#ppt_x"/>
                                          </p:val>
                                        </p:tav>
                                        <p:tav tm="100000">
                                          <p:val>
                                            <p:strVal val="#ppt_x"/>
                                          </p:val>
                                        </p:tav>
                                      </p:tavLst>
                                    </p:anim>
                                    <p:anim calcmode="lin" valueType="num">
                                      <p:cBhvr>
                                        <p:cTn id="47" dur="2000" fill="hold"/>
                                        <p:tgtEl>
                                          <p:spTgt spid="809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758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tLang="es-ES"/>
          </a:p>
        </p:txBody>
      </p:sp>
      <p:sp>
        <p:nvSpPr>
          <p:cNvPr id="67587"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tLang="es-ES"/>
          </a:p>
        </p:txBody>
      </p:sp>
      <p:pic>
        <p:nvPicPr>
          <p:cNvPr id="6758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9"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a:latin typeface="Kristen ITC" pitchFamily="66" charset="0"/>
              </a:rPr>
              <a:t>¿Te ha gustado?</a:t>
            </a:r>
            <a:r>
              <a:rPr lang="es-ES" altLang="es-ES" sz="4800">
                <a:latin typeface="Kristen ITC" pitchFamily="66" charset="0"/>
              </a:rPr>
              <a:t> </a:t>
            </a:r>
            <a:br>
              <a:rPr lang="es-ES" altLang="es-ES" sz="4800">
                <a:latin typeface="Kristen ITC" pitchFamily="66" charset="0"/>
              </a:rPr>
            </a:br>
            <a:r>
              <a:rPr lang="es-ES" altLang="es-ES" sz="4400">
                <a:latin typeface="Kristen ITC" pitchFamily="66" charset="0"/>
              </a:rPr>
              <a:t>Puedes ver más entrando </a:t>
            </a:r>
            <a:br>
              <a:rPr lang="es-ES" altLang="es-ES" sz="4400">
                <a:latin typeface="Kristen ITC" pitchFamily="66" charset="0"/>
              </a:rPr>
            </a:br>
            <a:r>
              <a:rPr lang="es-ES" altLang="es-ES" sz="4400" b="1">
                <a:solidFill>
                  <a:srgbClr val="40F903"/>
                </a:solidFill>
                <a:latin typeface="Kristen ITC" pitchFamily="66" charset="0"/>
                <a:hlinkClick r:id="rId2"/>
              </a:rPr>
              <a:t>Aquí</a:t>
            </a:r>
            <a:endParaRPr lang="es-ES" altLang="es-ES" sz="4400" b="1">
              <a:solidFill>
                <a:srgbClr val="40F903"/>
              </a:solidFill>
              <a:latin typeface="Kristen ITC" pitchFamily="66" charset="0"/>
            </a:endParaRPr>
          </a:p>
        </p:txBody>
      </p:sp>
      <p:sp>
        <p:nvSpPr>
          <p:cNvPr id="67590"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a:latin typeface="Kristen ITC"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6759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p14:glitter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5047</TotalTime>
  <Words>1063</Words>
  <Application>Microsoft Office PowerPoint</Application>
  <PresentationFormat>Presentación en pantalla (16:10)</PresentationFormat>
  <Paragraphs>84</Paragraphs>
  <Slides>64</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64</vt:i4>
      </vt:variant>
    </vt:vector>
  </HeadingPairs>
  <TitlesOfParts>
    <vt:vector size="70" baseType="lpstr">
      <vt:lpstr>Arial</vt:lpstr>
      <vt:lpstr>Calibri</vt:lpstr>
      <vt:lpstr>Lucida Bright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258</cp:revision>
  <dcterms:created xsi:type="dcterms:W3CDTF">2016-02-19T12:09:26Z</dcterms:created>
  <dcterms:modified xsi:type="dcterms:W3CDTF">2023-01-29T19:48:23Z</dcterms:modified>
</cp:coreProperties>
</file>