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5057" r:id="rId3"/>
  </p:sldMasterIdLst>
  <p:notesMasterIdLst>
    <p:notesMasterId r:id="rId29"/>
  </p:notesMasterIdLst>
  <p:sldIdLst>
    <p:sldId id="440" r:id="rId4"/>
    <p:sldId id="439" r:id="rId5"/>
    <p:sldId id="451" r:id="rId6"/>
    <p:sldId id="422" r:id="rId7"/>
    <p:sldId id="421" r:id="rId8"/>
    <p:sldId id="455" r:id="rId9"/>
    <p:sldId id="423" r:id="rId10"/>
    <p:sldId id="441" r:id="rId11"/>
    <p:sldId id="424" r:id="rId12"/>
    <p:sldId id="442" r:id="rId13"/>
    <p:sldId id="425" r:id="rId14"/>
    <p:sldId id="443" r:id="rId15"/>
    <p:sldId id="426" r:id="rId16"/>
    <p:sldId id="444" r:id="rId17"/>
    <p:sldId id="448" r:id="rId18"/>
    <p:sldId id="427" r:id="rId19"/>
    <p:sldId id="445" r:id="rId20"/>
    <p:sldId id="428" r:id="rId21"/>
    <p:sldId id="446" r:id="rId22"/>
    <p:sldId id="429" r:id="rId23"/>
    <p:sldId id="447" r:id="rId24"/>
    <p:sldId id="430" r:id="rId25"/>
    <p:sldId id="431" r:id="rId26"/>
    <p:sldId id="452" r:id="rId27"/>
    <p:sldId id="300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5F09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2" d="100"/>
          <a:sy n="72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07/06/2015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321340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8269489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341926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02694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867997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856686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9942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58372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720009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90182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848061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91" r:id="rId1"/>
    <p:sldLayoutId id="2147484992" r:id="rId2"/>
    <p:sldLayoutId id="2147484993" r:id="rId3"/>
    <p:sldLayoutId id="2147484994" r:id="rId4"/>
    <p:sldLayoutId id="2147484995" r:id="rId5"/>
    <p:sldLayoutId id="2147484996" r:id="rId6"/>
    <p:sldLayoutId id="2147484997" r:id="rId7"/>
    <p:sldLayoutId id="2147484998" r:id="rId8"/>
    <p:sldLayoutId id="2147484999" r:id="rId9"/>
    <p:sldLayoutId id="2147485000" r:id="rId10"/>
    <p:sldLayoutId id="214748500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07/06/2015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Multimedia\Imagenes\Fondos\Imagen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793" y="-171400"/>
            <a:ext cx="9360755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20522"/>
            <a:ext cx="9472491" cy="7537954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17180" y="489446"/>
            <a:ext cx="7109639" cy="13817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Paul </a:t>
            </a:r>
            <a:r>
              <a:rPr lang="es-ES" sz="5400" b="1" dirty="0" err="1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Delvaux</a:t>
            </a:r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s-ES" sz="5400" b="1" cap="none" spc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165357" y="6021288"/>
            <a:ext cx="83869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Eaglenest</a:t>
            </a:r>
            <a:endParaRPr lang="es-MX" sz="1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8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370" y="116632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632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capiA\Desktop\La desnudez\delvaux_the-tunnel-1978_2-672x37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490" y="1871172"/>
            <a:ext cx="6886453" cy="402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Marcos\A (82)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720080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564820"/>
      </p:ext>
    </p:extLst>
  </p:cSld>
  <p:clrMapOvr>
    <a:masterClrMapping/>
  </p:clrMapOvr>
  <p:transition advTm="0">
    <p:diamond/>
    <p:sndAc>
      <p:stSnd loop="1">
        <p:snd r:embed="rId2" name="La Rosa-1 Eaglen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9000"/>
                            </p:stCondLst>
                            <p:childTnLst>
                              <p:par>
                                <p:cTn id="61" presetID="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7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1052736"/>
            <a:ext cx="4320480" cy="482593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3200" b="1" kern="180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pintor </a:t>
            </a:r>
            <a:r>
              <a:rPr lang="es-MX" sz="3200" b="1" kern="1800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la </a:t>
            </a:r>
            <a:r>
              <a:rPr lang="es-MX" sz="3200" b="1" kern="180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desnudez</a:t>
            </a:r>
            <a:endParaRPr lang="es-MX" sz="3200" b="1" kern="180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s-ES_tradnl" sz="3200" b="1" kern="1800" dirty="0" smtClean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s-ES_tradnl" sz="3200" b="1" kern="1800" dirty="0" smtClean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s-MX" sz="3200" b="1" kern="1800" dirty="0" smtClean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s-MX" sz="3200" b="1" kern="180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3200" b="1" kern="180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3200" b="1" kern="180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3200" b="1" kern="1800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desencuentro</a:t>
            </a:r>
            <a:endParaRPr lang="es-MX" sz="3200" b="1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C:\Users\capiA\Desktop\paul_delvau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94093"/>
            <a:ext cx="4320480" cy="3047075"/>
          </a:xfrm>
          <a:prstGeom prst="snip2DiagRect">
            <a:avLst>
              <a:gd name="adj1" fmla="val 11743"/>
              <a:gd name="adj2" fmla="val 14058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>
            <a:off x="493204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rosa</a:t>
            </a:r>
            <a:endParaRPr lang="es-ES" sz="1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 Esencial De  La </a:t>
            </a:r>
            <a:r>
              <a:rPr lang="es-ES" sz="2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Musica</a:t>
            </a:r>
            <a:endParaRPr lang="es-ES" sz="2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15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8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91677" y="-1035496"/>
            <a:ext cx="5760645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7324" y="1844824"/>
            <a:ext cx="79051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Sin escuela exacta, desclasado,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encuentra Paul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(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1897-1994),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pintor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afinidad surrealista,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no fue ni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Magritte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ni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Chirico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sino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 meditabundo de estación ferroviaria,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niño que leía a Julio Verne,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ni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Chirico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ni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Magritte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pero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sí una mujer desnuda lienzo a lienzo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los mira a ambos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desde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eternidad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cierto pueblo belga,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Antheit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Lieja,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panorama lírico y cabra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salvaje.</a:t>
            </a:r>
            <a:endParaRPr lang="es-MX" sz="2000" dirty="0">
              <a:solidFill>
                <a:srgbClr val="92D05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7790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2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702030" y="548680"/>
            <a:ext cx="7686394" cy="5760640"/>
            <a:chOff x="702030" y="548680"/>
            <a:chExt cx="7686394" cy="576064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1000"/>
                      </a14:imgEffect>
                      <a14:imgEffect>
                        <a14:brightnessContrast bright="15000" contras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89" y="692696"/>
              <a:ext cx="7536928" cy="54726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" name="Picture 3" descr="E:\Marcos\A (82)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30" y="548680"/>
              <a:ext cx="7686394" cy="5760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0111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1844824"/>
            <a:ext cx="72008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Paul </a:t>
            </a:r>
            <a:r>
              <a:rPr lang="es-MX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sombrero hongo, con su mirada perdida,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sería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uno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los artistas presentes en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Exposición Internacional del </a:t>
            </a:r>
            <a:r>
              <a:rPr lang="es-MX" sz="2800" b="1" i="1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Surrealismo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celebrada, entre bigotes enhiestos, mandorlas efímeras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enfermos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psicoanálisis, en 1938,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bajo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égida de Breton y </a:t>
            </a:r>
            <a:r>
              <a:rPr lang="es-MX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Éluard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ideólogos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cábala y pincel vanguardista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ya llevaban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unos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cuantos años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ventilando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Evangelio de campos magnéticos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por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salones y burdeles parisinos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dirty="0">
              <a:solidFill>
                <a:srgbClr val="92D05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767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1412776"/>
            <a:ext cx="720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i="1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veo a la mujer escondida en el bosque,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decía </a:t>
            </a:r>
            <a:r>
              <a:rPr lang="es-MX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Magritte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belga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también,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famoso montaje fotográfico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dama desnuda soñada por él mismo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es-MX" dirty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Dalí, Ernst, Buñuel y otros, en conjura antológica de ojos cerrados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Pero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sucede en </a:t>
            </a:r>
            <a:r>
              <a:rPr lang="es-MX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que es ella la que parece no ver a nadie,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mujer desnuda que es protagonista absoluto de sus cuadros,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Obsesión evidente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 artista, de mirada perdida,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lejana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hierática, ensimismada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Mujer en sucesión monótona de sí misma,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desnudez es estéril,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sus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ojos son cuencas vacías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Perdura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tan sólo un saludo sin vida, un adiós, la distancia.</a:t>
            </a:r>
            <a:endParaRPr lang="es-MX" dirty="0">
              <a:solidFill>
                <a:srgbClr val="92D05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71474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8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3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251519" y="836712"/>
            <a:ext cx="8665369" cy="5112568"/>
            <a:chOff x="251519" y="548680"/>
            <a:chExt cx="8665369" cy="5112568"/>
          </a:xfrm>
        </p:grpSpPr>
        <p:pic>
          <p:nvPicPr>
            <p:cNvPr id="3" name="Picture 3" descr="E:\Marcos\A (82)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548680"/>
              <a:ext cx="8665369" cy="5112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i-1050" descr="Imagen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401" y="647189"/>
              <a:ext cx="8390071" cy="494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" name="5 Rectángulo"/>
          <p:cNvSpPr/>
          <p:nvPr/>
        </p:nvSpPr>
        <p:spPr>
          <a:xfrm>
            <a:off x="3203848" y="5949280"/>
            <a:ext cx="27286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</a:rPr>
              <a:t>El saludo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</a:rPr>
              <a:t> (1938)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endParaRPr lang="es-MX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20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413338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A veces la muerte, un esqueleto, camina a su lado,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simplemente está ahí, y guarda el sueño de una Venus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dormida.</a:t>
            </a:r>
          </a:p>
          <a:p>
            <a:pPr algn="ctr"/>
            <a:endParaRPr lang="es-MX" sz="2000" dirty="0">
              <a:solidFill>
                <a:srgbClr val="92D050"/>
              </a:solidFill>
              <a:latin typeface="Times New Roman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Se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podría afirmar que la mujer y la muerte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son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las dos constantes principales en la obra del artista belga,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que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eleva así su particular lamento fúnebre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</a:rPr>
              <a:t>por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</a:rPr>
              <a:t>la gloria fugaz de lo bello</a:t>
            </a:r>
            <a:endParaRPr lang="es-MX" sz="2000" dirty="0">
              <a:solidFill>
                <a:srgbClr val="92D05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537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251519" y="836712"/>
            <a:ext cx="8665369" cy="5112568"/>
            <a:chOff x="251519" y="836712"/>
            <a:chExt cx="8665369" cy="5112568"/>
          </a:xfrm>
        </p:grpSpPr>
        <p:pic>
          <p:nvPicPr>
            <p:cNvPr id="2" name="1 Imagen" descr="paul delvaux - the-sleeping-venus-1944"/>
            <p:cNvPicPr/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35000" contras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980728"/>
              <a:ext cx="8280920" cy="482453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836712"/>
              <a:ext cx="8665369" cy="5112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5 Rectángulo"/>
          <p:cNvSpPr/>
          <p:nvPr/>
        </p:nvSpPr>
        <p:spPr>
          <a:xfrm>
            <a:off x="2483768" y="5949280"/>
            <a:ext cx="41251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</a:rPr>
              <a:t>La Venus </a:t>
            </a:r>
            <a:r>
              <a:rPr lang="es-MX" sz="2800" b="1" i="1" dirty="0" smtClean="0">
                <a:solidFill>
                  <a:srgbClr val="92D050"/>
                </a:solidFill>
                <a:latin typeface="Times New Roman"/>
                <a:ea typeface="Times New Roman"/>
              </a:rPr>
              <a:t>dormida 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</a:rPr>
              <a:t>(1944)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r>
              <a:rPr lang="es-MX" sz="2800" b="1" dirty="0" smtClean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endParaRPr lang="es-MX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9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1515556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niño aventurero de lectura francesa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es-MX" sz="2000" dirty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vuelve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 la infancia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se transmuta en el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minerólogo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Otto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Lidenbrock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profesor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intrépido que quiere llegar al meollo de las cosas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</a:t>
            </a:r>
            <a:r>
              <a:rPr lang="es-MX" sz="2000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Viaje al centro de la tierra,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que aquí es ya un mero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alfeñique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una noche con luna, más preocupado que una gabardina,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absorto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su problema nocturno, idiotizado.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 par de señores con gafas,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algún tipo que lleva bombín y no se entera de nada;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sobre todo hay una mujer de belleza clásica,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escultura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nívea, que nunca dirá una sola palabra.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756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251519" y="836712"/>
            <a:ext cx="8665369" cy="5112568"/>
            <a:chOff x="251519" y="836712"/>
            <a:chExt cx="8665369" cy="5112568"/>
          </a:xfrm>
        </p:grpSpPr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836712"/>
              <a:ext cx="8665369" cy="5112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i-1056" descr="Imagen"/>
            <p:cNvPicPr/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15000" contrast="3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935221"/>
              <a:ext cx="8352928" cy="49420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4 Rectángulo"/>
          <p:cNvSpPr/>
          <p:nvPr/>
        </p:nvSpPr>
        <p:spPr>
          <a:xfrm>
            <a:off x="2651438" y="5949280"/>
            <a:ext cx="3792770" cy="3853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b="1" i="1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LAS FASES DE LA LUNA, II</a:t>
            </a:r>
            <a:r>
              <a:rPr lang="es-MX" b="1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(1941)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6324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108639"/>
            <a:ext cx="72008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Poco a poco se va uno adentrando en cierta tesitura inmóvil,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bostezo suave de una odalisca;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incluso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El despertar del bosque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escena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pánica de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afloración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y rama verde,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bacante ceñida de laureles, nos encontramos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este personaje desgarbado,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noctámbulo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ajeno al despertar susodicho,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se está mirando inútilmente las manos.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92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251519" y="836712"/>
            <a:ext cx="8665369" cy="5112568"/>
            <a:chOff x="251519" y="836712"/>
            <a:chExt cx="8665369" cy="5112568"/>
          </a:xfrm>
        </p:grpSpPr>
        <p:pic>
          <p:nvPicPr>
            <p:cNvPr id="5" name="Picture 3" descr="E:\Marcos\A (82)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836712"/>
              <a:ext cx="8665369" cy="5112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980728"/>
              <a:ext cx="8280920" cy="48245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2195736" y="5968910"/>
            <a:ext cx="4778872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despertar del bosque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(1939)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334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139821"/>
            <a:ext cx="7200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ha pintado el gineceo como nadie,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hasta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extenuación,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pasillo largo y lento de mujer indiferente,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repetida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hasta la saciedad,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 desierto en cada ojo,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una estancia de palacio que ya nadie pisa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pintado la belleza de los arquetipos,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fin del mundo,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metafísica de los senos, la Musa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traje encorsetado de un señor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nunca supo nada de requiebros,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simplemente está ahí,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mudo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plantado con todo su desconcierto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9515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1556792"/>
            <a:ext cx="7200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Hay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 </a:t>
            </a:r>
            <a:r>
              <a:rPr lang="es-MX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que pinta siempre el mismo cuadro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porque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 único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misterio, una sola la noche, única la mujer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Arquitectura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apocalíptica, los espacios son largos, inacabables,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horizonte que no llega; la existencia es honda y desabrida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dicotomía de esos planos, de esos mundos que no se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tocan,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yo perdido con su traje y sus gafas,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femineidad abrupta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siempre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renacida, </a:t>
            </a: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conforma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esas escenas oníricas, oscuras, silenciosas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Todo está en otro sitio; todo está más allá, </a:t>
            </a:r>
            <a:endParaRPr lang="es-MX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consigo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s-MX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como </a:t>
            </a:r>
            <a:r>
              <a:rPr lang="es-MX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abrazo desapasionado.</a:t>
            </a:r>
            <a:endParaRPr lang="es-MX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8015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467543" y="313026"/>
            <a:ext cx="8208913" cy="5708262"/>
            <a:chOff x="251519" y="548680"/>
            <a:chExt cx="8208913" cy="5708262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3" y="620688"/>
              <a:ext cx="7828789" cy="54726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548680"/>
              <a:ext cx="8208913" cy="5708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2555776" y="6165304"/>
            <a:ext cx="4020652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alegría de </a:t>
            </a:r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vivir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(1937)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3384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2006838"/>
            <a:ext cx="7200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Estela de todo aquello que se va, que se está despidiendo,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parte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tren en periplo sin estrella ante los ojos de niña del artista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a veces deja su cielo hechizado de estatua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sin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voz para pisar el andén de lo pasajero, la mirada sobre las vías,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soledad de una luna flaca, exigua.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000" dirty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tren es un viandante taciturno, le da a uno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medida de su silencio, se instala para siempre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una mirada helada de limbo y mármol.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487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611559" y="404664"/>
            <a:ext cx="7920881" cy="5616624"/>
            <a:chOff x="251519" y="836712"/>
            <a:chExt cx="7920881" cy="5616624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980728"/>
              <a:ext cx="7602276" cy="5318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3" descr="E:\Marcos\A (82)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836712"/>
              <a:ext cx="7920881" cy="5616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915816" y="6021288"/>
            <a:ext cx="3301994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Tren de tarde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(1957)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5101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1988840"/>
            <a:ext cx="7200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Son muchos otros los motivos que atraviesan,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como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una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espada 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antigua, la dilatada obra de Paul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Espejos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imposibles, columnatas en ruinas,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miradas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diálogo 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velado, híbridos, sirenas,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peripecias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geométricas, caminantes que van siempre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sentidos opuestos a ninguna parte: son sólo algunas de las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notas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 suenan en esta sinfonía abigarrada, a medio camino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entre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expresionismo 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el surrealismo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6970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1763688" y="306234"/>
            <a:ext cx="5616624" cy="5715054"/>
            <a:chOff x="323528" y="306234"/>
            <a:chExt cx="5616624" cy="5715054"/>
          </a:xfrm>
        </p:grpSpPr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306234"/>
              <a:ext cx="5616624" cy="5715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401037"/>
              <a:ext cx="5328592" cy="54933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2998028" y="6146140"/>
            <a:ext cx="3090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</a:rPr>
              <a:t>La </a:t>
            </a:r>
            <a:r>
              <a:rPr lang="es-MX" sz="2800" b="1" i="1" dirty="0" smtClean="0">
                <a:solidFill>
                  <a:srgbClr val="92D050"/>
                </a:solidFill>
                <a:latin typeface="Times New Roman"/>
                <a:ea typeface="Times New Roman"/>
              </a:rPr>
              <a:t>llamada </a:t>
            </a:r>
            <a:r>
              <a:rPr lang="es-MX" sz="2800" dirty="0">
                <a:solidFill>
                  <a:srgbClr val="92D050"/>
                </a:solidFill>
              </a:rPr>
              <a:t>(1955)</a:t>
            </a:r>
            <a:r>
              <a:rPr lang="es-MX" sz="2800" b="1" dirty="0" smtClean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69339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ultimedia\Imagenes\Marcos Transparentes\marco_17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1640" y="-1035493"/>
            <a:ext cx="6480720" cy="89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2276872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err="1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Delvaux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jinete longevo de un párpado que sueña,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murió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a los 96 años en la ciudad belga de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Veurne</a:t>
            </a: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Queda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su desconcertante mundo de silencios, enigmas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000" dirty="0" err="1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entrevisiones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, de viajeros solitarios que no cejan nunca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ese empeño extraño, que, moradores sin alma, se debaten </a:t>
            </a:r>
            <a:endParaRPr lang="es-MX" sz="2000" dirty="0" smtClean="0">
              <a:solidFill>
                <a:srgbClr val="92D05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entre </a:t>
            </a:r>
            <a:r>
              <a:rPr lang="es-MX" sz="2000" dirty="0">
                <a:solidFill>
                  <a:srgbClr val="92D050"/>
                </a:solidFill>
                <a:latin typeface="Times New Roman"/>
                <a:ea typeface="Times New Roman"/>
                <a:cs typeface="Times New Roman"/>
              </a:rPr>
              <a:t>la forma y la nada, perdidos en un páramo de belleza y sueño.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34" y="-2738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00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4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899591" y="404664"/>
            <a:ext cx="7416825" cy="5885492"/>
            <a:chOff x="251519" y="404664"/>
            <a:chExt cx="7416825" cy="5885492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548680"/>
              <a:ext cx="7079235" cy="5616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19" y="404664"/>
              <a:ext cx="7416825" cy="5885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3277415" y="6290156"/>
            <a:ext cx="2589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i="1" dirty="0">
                <a:solidFill>
                  <a:srgbClr val="92D050"/>
                </a:solidFill>
                <a:latin typeface="Times New Roman"/>
                <a:ea typeface="Times New Roman"/>
              </a:rPr>
              <a:t>Soledad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r>
              <a:rPr lang="es-MX" sz="2800" b="1" dirty="0" smtClean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r>
              <a:rPr lang="es-MX" sz="2800" b="1" dirty="0">
                <a:solidFill>
                  <a:srgbClr val="92D050"/>
                </a:solidFill>
                <a:latin typeface="Times New Roman"/>
                <a:ea typeface="Times New Roman"/>
              </a:rPr>
              <a:t>(1944)</a:t>
            </a:r>
            <a:r>
              <a:rPr lang="es-MX" sz="2800" dirty="0">
                <a:solidFill>
                  <a:srgbClr val="92D050"/>
                </a:solidFill>
                <a:latin typeface="Times New Roman"/>
                <a:ea typeface="Times New Roman"/>
              </a:rPr>
              <a:t>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04641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227111" y="351820"/>
            <a:ext cx="8665369" cy="5741476"/>
            <a:chOff x="227111" y="351820"/>
            <a:chExt cx="8665369" cy="5741476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128" y="476672"/>
              <a:ext cx="8424936" cy="54726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3" descr="E:\Marcos\A (82)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111" y="351820"/>
              <a:ext cx="8665369" cy="5741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1 Rectángulo"/>
          <p:cNvSpPr/>
          <p:nvPr/>
        </p:nvSpPr>
        <p:spPr>
          <a:xfrm>
            <a:off x="2744090" y="6165304"/>
            <a:ext cx="3584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dirty="0" smtClean="0">
                <a:solidFill>
                  <a:srgbClr val="92D050"/>
                </a:solidFill>
              </a:rPr>
              <a:t>Noche </a:t>
            </a:r>
            <a:r>
              <a:rPr lang="es-MX" sz="2800" dirty="0">
                <a:solidFill>
                  <a:srgbClr val="92D050"/>
                </a:solidFill>
              </a:rPr>
              <a:t>de Paz (1962)</a:t>
            </a:r>
          </a:p>
        </p:txBody>
      </p:sp>
    </p:spTree>
    <p:extLst>
      <p:ext uri="{BB962C8B-B14F-4D97-AF65-F5344CB8AC3E}">
        <p14:creationId xmlns:p14="http://schemas.microsoft.com/office/powerpoint/2010/main" val="3889779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1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PPS\Mispps para subir\UNAMED. AMIGOS VERDADERSO SON LOS Q SIEMPR ESTÀN ALLI....IMAGEN C FRASE.CON TODO MI CARIÑO P TI DE IR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071" y="1268760"/>
            <a:ext cx="5761940" cy="432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522488" y="6073353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306010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7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ma - () Silencio A larg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1065</Words>
  <Application>Microsoft Office PowerPoint</Application>
  <PresentationFormat>Presentación en pantalla (4:3)</PresentationFormat>
  <Paragraphs>157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25</vt:i4>
      </vt:variant>
    </vt:vector>
  </HeadingPairs>
  <TitlesOfParts>
    <vt:vector size="28" baseType="lpstr">
      <vt:lpstr>1_Diseño predeterminado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111</cp:revision>
  <dcterms:created xsi:type="dcterms:W3CDTF">2015-03-21T13:32:37Z</dcterms:created>
  <dcterms:modified xsi:type="dcterms:W3CDTF">2015-06-07T11:55:56Z</dcterms:modified>
</cp:coreProperties>
</file>