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handoutMasterIdLst>
    <p:handoutMasterId r:id="rId24"/>
  </p:handoutMasterIdLst>
  <p:sldIdLst>
    <p:sldId id="314" r:id="rId3"/>
    <p:sldId id="270" r:id="rId4"/>
    <p:sldId id="323" r:id="rId5"/>
    <p:sldId id="324" r:id="rId6"/>
    <p:sldId id="325" r:id="rId7"/>
    <p:sldId id="329" r:id="rId8"/>
    <p:sldId id="345" r:id="rId9"/>
    <p:sldId id="341" r:id="rId10"/>
    <p:sldId id="343" r:id="rId11"/>
    <p:sldId id="346" r:id="rId12"/>
    <p:sldId id="349" r:id="rId13"/>
    <p:sldId id="352" r:id="rId14"/>
    <p:sldId id="353" r:id="rId15"/>
    <p:sldId id="355" r:id="rId16"/>
    <p:sldId id="359" r:id="rId17"/>
    <p:sldId id="295" r:id="rId18"/>
    <p:sldId id="296" r:id="rId19"/>
    <p:sldId id="272" r:id="rId20"/>
    <p:sldId id="273" r:id="rId21"/>
    <p:sldId id="274" r:id="rId22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6qyrxFgVIrabMlCX/QikA==" hashData="bHpeVcmKsauOhamtP+dgcCALUTRWTPWveefcp9Ot7FqvYRt6ECgHgtvw4DztKhqyGTI5zEOF/FK/D0FA4ubP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09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9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11/04/2018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73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61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243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430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553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376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730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13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399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902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201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900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796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74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700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F9812-636B-47A0-8C51-29ECFD4AD1C7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4A0-89F3-4FBC-A544-CA81F055D8D3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CD7C3-F795-4314-A191-DA336B1DD58E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6159F-AB97-455D-A8D7-9465D1A726D2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E6100-8D41-4DD7-8671-E939061283EE}" type="datetime1">
              <a:rPr lang="es-MX" smtClean="0"/>
              <a:t>11/04/2018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1095C-5152-465D-917F-CAF586A43988}" type="datetime1">
              <a:rPr lang="es-MX" smtClean="0"/>
              <a:t>11/04/2018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9AD06-7E57-409D-B54B-B1264378737C}" type="datetime1">
              <a:rPr lang="es-MX" smtClean="0"/>
              <a:t>11/04/2018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B06E-2D07-4040-8C5D-C65A6CBEAC66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A63BC-FBCC-45C1-96DB-BA87446E0507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3FE5D-4388-457F-8A15-B99CCF0C676D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DDC7-BBA5-418E-ADD3-DAAC2AD98753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E30FC-AB35-4E71-A290-3CA032BB19AC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2.png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8EF9DAC-5FFF-4ADE-BA7A-A065E3BD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314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5000">
        <p14:vortex dir="r"/>
        <p:sndAc>
          <p:stSnd>
            <p:snd r:embed="rId2" name="Palacio Medley - Eaglenest 1.wav"/>
          </p:stSnd>
        </p:sndAc>
      </p:transition>
    </mc:Choice>
    <mc:Fallback xmlns="">
      <p:transition spd="slow" advTm="5000">
        <p:fade/>
        <p:sndAc>
          <p:stSnd>
            <p:snd r:embed="rId4" name="Palacio Medley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edificio, exterior, cielo, antiguo&#10;&#10;Descripción generada con confianza muy alta">
            <a:extLst>
              <a:ext uri="{FF2B5EF4-FFF2-40B4-BE49-F238E27FC236}">
                <a16:creationId xmlns:a16="http://schemas.microsoft.com/office/drawing/2014/main" id="{B2AA6CAD-FF17-40BB-A743-5368DE6894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-58366"/>
            <a:ext cx="12228164" cy="6916366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725609" y="285741"/>
            <a:ext cx="5157332" cy="21698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>
                <a:gd name="adj1" fmla="val 20000"/>
                <a:gd name="adj2" fmla="val 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Palacio Municipal de Puebla 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7351375" y="1815232"/>
            <a:ext cx="1520252" cy="4075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18’23”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-4084" y="4269823"/>
            <a:ext cx="32599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Palacio Municipal </a:t>
            </a:r>
          </a:p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y Portal Hidalgo </a:t>
            </a:r>
          </a:p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al alba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pic>
        <p:nvPicPr>
          <p:cNvPr id="5" name="Imagen 4" descr="Imagen que contiene exterior, edificio, cielo, carretera&#10;&#10;Descripción generada con confianza muy alta">
            <a:extLst>
              <a:ext uri="{FF2B5EF4-FFF2-40B4-BE49-F238E27FC236}">
                <a16:creationId xmlns:a16="http://schemas.microsoft.com/office/drawing/2014/main" id="{E3754A07-999B-4243-A8D8-2BF3ADC36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581" y="295126"/>
            <a:ext cx="8459895" cy="6302622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2CF8B55-ED1D-419E-A9C2-336EED15AC9B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6A7E33E-169F-43BB-A6B1-6494609E65C2}"/>
              </a:ext>
            </a:extLst>
          </p:cNvPr>
          <p:cNvSpPr/>
          <p:nvPr/>
        </p:nvSpPr>
        <p:spPr>
          <a:xfrm>
            <a:off x="-4083" y="1501557"/>
            <a:ext cx="3259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Palacio Municipal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Puebla de Zaragoza</a:t>
            </a:r>
          </a:p>
        </p:txBody>
      </p:sp>
    </p:spTree>
    <p:extLst>
      <p:ext uri="{BB962C8B-B14F-4D97-AF65-F5344CB8AC3E}">
        <p14:creationId xmlns:p14="http://schemas.microsoft.com/office/powerpoint/2010/main" val="207511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0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3527899" y="120232"/>
            <a:ext cx="5777344" cy="3711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Información general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Uso(s)	Municipalidad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Estilo	Isabelino inglés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Localización	Puebla de Zaragoza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Coordenadas mapa:  19°02′38″N 98°11′51″W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Inicio	edificio actual 1906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Diseño y construcción</a:t>
            </a:r>
          </a:p>
          <a:p>
            <a:pPr algn="ctr">
              <a:lnSpc>
                <a:spcPts val="2000"/>
              </a:lnSpc>
            </a:pPr>
            <a:r>
              <a:rPr lang="es-MX" sz="2400" dirty="0">
                <a:latin typeface="CommercialScrD" panose="03000000000000000000" pitchFamily="66" charset="0"/>
              </a:rPr>
              <a:t>Arquitecto(s)	Charles T. S. Hall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372EBDE-306F-4B8B-8EF9-E7A0771EF03C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0856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125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8293463" y="275879"/>
            <a:ext cx="38777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Palacio Municipal de Puebla es la sede del Ayuntamiento de la ciudad de Puebla de Zaragoza ubicado frente a la Plaza Mayor del Centro Histórico,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 patrimonio de la humanidad desde 1987.</a:t>
            </a:r>
          </a:p>
        </p:txBody>
      </p:sp>
      <p:pic>
        <p:nvPicPr>
          <p:cNvPr id="4" name="Imagen 3" descr="Imagen que contiene cielo, edificio, exterior, verde&#10;&#10;Descripción generada con confianza muy alta">
            <a:extLst>
              <a:ext uri="{FF2B5EF4-FFF2-40B4-BE49-F238E27FC236}">
                <a16:creationId xmlns:a16="http://schemas.microsoft.com/office/drawing/2014/main" id="{6274A93A-4FD6-4D10-BD23-B37319C99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3" y="574089"/>
            <a:ext cx="8272650" cy="57435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0901484-6131-4A16-A61D-1AF8235B1E66}"/>
              </a:ext>
            </a:extLst>
          </p:cNvPr>
          <p:cNvSpPr/>
          <p:nvPr/>
        </p:nvSpPr>
        <p:spPr>
          <a:xfrm>
            <a:off x="8293462" y="3174716"/>
            <a:ext cx="38985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edificio actual de estilo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la arquitectura isabelina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con influencias del neoclásico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del renacimiento italiano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fue iniciado en 1887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terminado en 1906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según el proyecto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del arquitecto inglés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Charles T. S. Hall.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0FF233C-6C89-4099-B791-2361E0335A6E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84015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F048F338-98E5-45B1-824D-BE47266F7B09}"/>
              </a:ext>
            </a:extLst>
          </p:cNvPr>
          <p:cNvSpPr/>
          <p:nvPr/>
        </p:nvSpPr>
        <p:spPr>
          <a:xfrm>
            <a:off x="-13486" y="672524"/>
            <a:ext cx="12205485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Consejo requirió del permiso del virrey dado que los regidores no podían enajenar bienes sin su permiso.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891A2ED-B0FA-4539-92A8-CB8A69E875D2}"/>
              </a:ext>
            </a:extLst>
          </p:cNvPr>
          <p:cNvSpPr/>
          <p:nvPr/>
        </p:nvSpPr>
        <p:spPr>
          <a:xfrm>
            <a:off x="-34722" y="1337321"/>
            <a:ext cx="12205485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Sin embargo para el mismo siglo, el Ayuntamiento había recuperado esas fincas.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8BEB6B8-3D8C-4BD2-9246-EFB129E3E9F2}"/>
              </a:ext>
            </a:extLst>
          </p:cNvPr>
          <p:cNvSpPr/>
          <p:nvPr/>
        </p:nvSpPr>
        <p:spPr>
          <a:xfrm>
            <a:off x="-13486" y="1993962"/>
            <a:ext cx="12205485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Era costumbre, en los primeros años, que el cabildo se reuniese en la casa del Corregidor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Hernando de </a:t>
            </a:r>
            <a:r>
              <a:rPr lang="es-MX" sz="2400" dirty="0" err="1">
                <a:latin typeface="CommercialScrD" panose="03000000000000000000" pitchFamily="66" charset="0"/>
              </a:rPr>
              <a:t>Helgueta</a:t>
            </a:r>
            <a:r>
              <a:rPr lang="es-MX" sz="2400" dirty="0">
                <a:latin typeface="CommercialScrD" panose="03000000000000000000" pitchFamily="66" charset="0"/>
              </a:rPr>
              <a:t>, como se lee en un documento de Cabildo del 25 de febrero de 1533.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F09C1FA-711D-40DD-A8C6-AE06F0270524}"/>
              </a:ext>
            </a:extLst>
          </p:cNvPr>
          <p:cNvSpPr/>
          <p:nvPr/>
        </p:nvSpPr>
        <p:spPr>
          <a:xfrm>
            <a:off x="-13487" y="3063986"/>
            <a:ext cx="12205487" cy="4377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3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Se erige el primer Palacio Municipal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1542F46-7341-4DD3-9AC8-2EBAA8BCBE4D}"/>
              </a:ext>
            </a:extLst>
          </p:cNvPr>
          <p:cNvSpPr/>
          <p:nvPr/>
        </p:nvSpPr>
        <p:spPr>
          <a:xfrm>
            <a:off x="-34722" y="3731530"/>
            <a:ext cx="12226721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El edificio del Ayuntamiento se comenzó a construir en 1536 y consistía de tres salas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que ocupaban solo la cuarta parte de la fachada del actual 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8769636-BB2B-4866-8723-6273CC107FD2}"/>
              </a:ext>
            </a:extLst>
          </p:cNvPr>
          <p:cNvSpPr/>
          <p:nvPr/>
        </p:nvSpPr>
        <p:spPr>
          <a:xfrm>
            <a:off x="0" y="4582941"/>
            <a:ext cx="12191999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La sala principal correspondía a la del Cabildo, la cual tenía un estrado de piedra y una escalinata,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más adentro había un claustro y de fachada lucía un portal, que sigue siendo su característica,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junto se hallaba la vivienda del alcalde mayor; al Poniente de la calle se dispuso la Audiencia y la cárcel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y por detrás de esta se construyó la Alhóndiga y el Corral del Concejo (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1546-76</a:t>
            </a:r>
            <a:r>
              <a:rPr lang="es-MX" sz="2400" dirty="0">
                <a:latin typeface="CommercialScrD" panose="03000000000000000000" pitchFamily="66" charset="0"/>
              </a:rPr>
              <a:t>), al mismo tiempo </a:t>
            </a:r>
          </a:p>
          <a:p>
            <a:pPr algn="ctr">
              <a:lnSpc>
                <a:spcPts val="2300"/>
              </a:lnSpc>
            </a:pPr>
            <a:r>
              <a:rPr lang="es-MX" sz="2400" dirty="0">
                <a:latin typeface="CommercialScrD" panose="03000000000000000000" pitchFamily="66" charset="0"/>
              </a:rPr>
              <a:t>se erigió la Capilla del Consejo dedicada a San Miguel, la cual se cita en un documento de 1561,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D2AD8A5-FF88-447E-8CB6-556784487C2B}"/>
              </a:ext>
            </a:extLst>
          </p:cNvPr>
          <p:cNvSpPr/>
          <p:nvPr/>
        </p:nvSpPr>
        <p:spPr>
          <a:xfrm>
            <a:off x="1" y="-1688"/>
            <a:ext cx="6842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El Palacio Municipal hacia 1896, antes de su remodelación.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915E35E-4EC9-472F-99B2-A0264C68880F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7821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66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4036880-FC33-451D-B7EF-423CD806DE0F}"/>
              </a:ext>
            </a:extLst>
          </p:cNvPr>
          <p:cNvSpPr/>
          <p:nvPr/>
        </p:nvSpPr>
        <p:spPr>
          <a:xfrm>
            <a:off x="4309" y="176142"/>
            <a:ext cx="80138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pero hacia 1578 se construyó una nueva sobre el callejón y dos arcos,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hoy Pasaje del Ayuntamiento,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"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para los regidores y la gente del mercado</a:t>
            </a:r>
            <a:r>
              <a:rPr lang="es-MX" sz="2400" dirty="0">
                <a:latin typeface="CommercialScrD" panose="03000000000000000000" pitchFamily="66" charset="0"/>
              </a:rPr>
              <a:t>".</a:t>
            </a:r>
          </a:p>
        </p:txBody>
      </p:sp>
      <p:pic>
        <p:nvPicPr>
          <p:cNvPr id="4" name="Imagen 3" descr="Imagen que contiene edificio, exterior, carretera, cielo&#10;&#10;Descripción generada con confianza muy alta">
            <a:extLst>
              <a:ext uri="{FF2B5EF4-FFF2-40B4-BE49-F238E27FC236}">
                <a16:creationId xmlns:a16="http://schemas.microsoft.com/office/drawing/2014/main" id="{8E17686C-F3A8-485F-B1F2-18BF3DD4D0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749" y="252095"/>
            <a:ext cx="4218770" cy="63493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9D4C6EF-96A6-440A-B8F8-A0E71E377476}"/>
              </a:ext>
            </a:extLst>
          </p:cNvPr>
          <p:cNvSpPr/>
          <p:nvPr/>
        </p:nvSpPr>
        <p:spPr>
          <a:xfrm>
            <a:off x="7152" y="3076554"/>
            <a:ext cx="7601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inscripción del edificio de 1714 adosada actualmente al muro exterior de la Sala de Sesiones reza:</a:t>
            </a:r>
          </a:p>
          <a:p>
            <a:pPr algn="ctr">
              <a:lnSpc>
                <a:spcPts val="2000"/>
              </a:lnSpc>
            </a:pPr>
            <a:endParaRPr lang="es-MX" sz="2400" dirty="0">
              <a:latin typeface="CommercialScrD" panose="03000000000000000000" pitchFamily="66" charset="0"/>
            </a:endParaRPr>
          </a:p>
          <a:p>
            <a:pPr algn="ctr"/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REINANDO EN LAS ESPAÑAS NVESTRO INVICTISIMO SEÑOR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Dn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. PHELIPE V POR LA Ga DE DIOS SIENDO ALCALDE MAIOR DE ESTA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NOVma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.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CIVd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. EL SEÑOR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Dn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JVUAN JOSEPH DE VEITIA LINAJE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CABALLEro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DEL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ORDn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DE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SnTIAGo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DEL CONSEJO DE SV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MAGd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EN EL RI Y </a:t>
            </a:r>
            <a:r>
              <a:rPr lang="es-MX" sz="2400" dirty="0" err="1">
                <a:solidFill>
                  <a:srgbClr val="7030A0"/>
                </a:solidFill>
                <a:latin typeface="AlgerianBasSCD" pitchFamily="2" charset="0"/>
              </a:rPr>
              <a:t>SVPRmo</a:t>
            </a:r>
            <a:r>
              <a:rPr lang="es-MX" sz="2400" dirty="0">
                <a:solidFill>
                  <a:srgbClr val="7030A0"/>
                </a:solidFill>
                <a:latin typeface="AlgerianBasSCD" pitchFamily="2" charset="0"/>
              </a:rPr>
              <a:t> DE YNDIAS SE REEDIFICO ESTE PALACIO Y LAS CASAS DE LOS PROPIOS I RENTAS, AÑO DE 1714.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pic>
        <p:nvPicPr>
          <p:cNvPr id="6" name="Imagen 5" descr="Imagen que contiene tumba&#10;&#10;Descripción generada con confianza muy alta">
            <a:extLst>
              <a:ext uri="{FF2B5EF4-FFF2-40B4-BE49-F238E27FC236}">
                <a16:creationId xmlns:a16="http://schemas.microsoft.com/office/drawing/2014/main" id="{7A5E7660-76C2-43B1-89E7-3823A8D65E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02" y="1445337"/>
            <a:ext cx="5344362" cy="1670113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1E75AAD-031F-400F-AFFA-DE2F8FA85C1F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3536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3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6452192" y="260912"/>
            <a:ext cx="57496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A comienzos del siglo </a:t>
            </a:r>
            <a:r>
              <a:rPr lang="es-MX" sz="1600" dirty="0">
                <a:latin typeface="AlgerianBasSCD" pitchFamily="2" charset="0"/>
              </a:rPr>
              <a:t>XVII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se añadió un segundo piso al Ayuntamiento,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además de la capilla mencionada,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así como para las restantes construcciones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(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casa y tiendas</a:t>
            </a:r>
            <a:r>
              <a:rPr lang="es-MX" sz="2400" dirty="0">
                <a:latin typeface="CommercialScrD" panose="03000000000000000000" pitchFamily="66" charset="0"/>
              </a:rPr>
              <a:t>) al poniente del callejón,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hoy Pasaje.</a:t>
            </a:r>
          </a:p>
        </p:txBody>
      </p:sp>
      <p:pic>
        <p:nvPicPr>
          <p:cNvPr id="4" name="Imagen 3" descr="Imagen que contiene edificio, exterior, calle, caminar&#10;&#10;Descripción generada con confianza muy alta">
            <a:extLst>
              <a:ext uri="{FF2B5EF4-FFF2-40B4-BE49-F238E27FC236}">
                <a16:creationId xmlns:a16="http://schemas.microsoft.com/office/drawing/2014/main" id="{E5623351-0A3E-4BF7-A916-3DC320D40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91" y="520074"/>
            <a:ext cx="5763705" cy="5763705"/>
          </a:xfrm>
          <a:prstGeom prst="rect">
            <a:avLst/>
          </a:prstGeom>
          <a:ln w="127000" cap="rnd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CFBC079-AF76-4211-9BE8-520C6B2B69F6}"/>
              </a:ext>
            </a:extLst>
          </p:cNvPr>
          <p:cNvSpPr/>
          <p:nvPr/>
        </p:nvSpPr>
        <p:spPr>
          <a:xfrm>
            <a:off x="6112217" y="2650071"/>
            <a:ext cx="60896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Atrás de estas construcciones se hizo otro callejón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pero de Poniente a Oriente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que comunicaba con el actual pasaje.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1AB2AF7-1C99-418D-9239-5D54BF0E1561}"/>
              </a:ext>
            </a:extLst>
          </p:cNvPr>
          <p:cNvSpPr/>
          <p:nvPr/>
        </p:nvSpPr>
        <p:spPr>
          <a:xfrm>
            <a:off x="6105829" y="4010526"/>
            <a:ext cx="60896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Hacia la esquina de la 5 de Mayo,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arriba de las viviendas, se ubicó (1617) </a:t>
            </a:r>
          </a:p>
          <a:p>
            <a:pPr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los departamentos de la contaduría de la alcabala.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E509789-6C05-4A3C-9D79-701832B95885}"/>
              </a:ext>
            </a:extLst>
          </p:cNvPr>
          <p:cNvSpPr/>
          <p:nvPr/>
        </p:nvSpPr>
        <p:spPr>
          <a:xfrm>
            <a:off x="6105830" y="5465957"/>
            <a:ext cx="60896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archivo estaba junto a la sala de Cabildo,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el edificio principal del Ayuntamiento.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9663B70-D747-43EB-8551-B188A3E7D2CE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31232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28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5862" y="347660"/>
            <a:ext cx="4230858" cy="10207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5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Segundo </a:t>
            </a:r>
          </a:p>
          <a:p>
            <a:pPr algn="ctr" defTabSz="1219170">
              <a:lnSpc>
                <a:spcPts val="35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Palacio Municipal</a:t>
            </a:r>
          </a:p>
        </p:txBody>
      </p:sp>
      <p:pic>
        <p:nvPicPr>
          <p:cNvPr id="4" name="Imagen 3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931BB6CE-15C9-43B1-B153-EE34D8E765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03" y="780017"/>
            <a:ext cx="7645996" cy="5734497"/>
          </a:xfrm>
          <a:prstGeom prst="snip2DiagRect">
            <a:avLst>
              <a:gd name="adj1" fmla="val 1643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E86291A-29E2-4ABC-ADB8-5CF13E6461FA}"/>
              </a:ext>
            </a:extLst>
          </p:cNvPr>
          <p:cNvSpPr/>
          <p:nvPr/>
        </p:nvSpPr>
        <p:spPr>
          <a:xfrm>
            <a:off x="0" y="1617283"/>
            <a:ext cx="42367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acuerdo a las informaciones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que dan los historiadores Cerón Zapata (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1714</a:t>
            </a:r>
            <a:r>
              <a:rPr lang="es-MX" sz="2400" dirty="0">
                <a:latin typeface="CommercialScrD" panose="03000000000000000000" pitchFamily="66" charset="0"/>
              </a:rPr>
              <a:t>) y Veytia (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1780</a:t>
            </a:r>
            <a:r>
              <a:rPr lang="es-MX" sz="2400" dirty="0">
                <a:latin typeface="CommercialScrD" panose="03000000000000000000" pitchFamily="66" charset="0"/>
              </a:rPr>
              <a:t>),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las oficinas de la Audiencia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la cárcel se hallaban en el espacio del actual Palacio Municipal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pero "</a:t>
            </a:r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carecían </a:t>
            </a:r>
          </a:p>
          <a:p>
            <a:pPr algn="ctr"/>
            <a:r>
              <a:rPr lang="es-MX" sz="2400" dirty="0">
                <a:solidFill>
                  <a:srgbClr val="7030A0"/>
                </a:solidFill>
                <a:latin typeface="CommercialScrD" panose="03000000000000000000" pitchFamily="66" charset="0"/>
              </a:rPr>
              <a:t>de lucimiento y comodidad</a:t>
            </a:r>
            <a:r>
              <a:rPr lang="es-MX" sz="2400" dirty="0">
                <a:latin typeface="CommercialScrD" panose="03000000000000000000" pitchFamily="66" charset="0"/>
              </a:rPr>
              <a:t>"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contrastaba con las aspiraciones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los habitantes de la Angelópolis que para aquel entonces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veían construir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gran Catedral de Puebla.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EA38429-B821-4B07-B3C6-BD3650FAAAED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29977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4665195" y="1872832"/>
            <a:ext cx="75268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este edificio se reservó para los alcaldes mayores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esquina del segundo piso del extremo oriente, actual 2 Norte.</a:t>
            </a:r>
          </a:p>
        </p:txBody>
      </p:sp>
      <p:pic>
        <p:nvPicPr>
          <p:cNvPr id="3" name="Imagen 2" descr="Imagen que contiene interior, pared, edificio, reloj&#10;&#10;Descripción generada con confianza muy alta">
            <a:extLst>
              <a:ext uri="{FF2B5EF4-FFF2-40B4-BE49-F238E27FC236}">
                <a16:creationId xmlns:a16="http://schemas.microsoft.com/office/drawing/2014/main" id="{3220EC70-C908-40E1-B449-2BBD10D792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5" y="931490"/>
            <a:ext cx="4228592" cy="56381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30EE87C-1501-46DD-BBB2-B9509D85B976}"/>
              </a:ext>
            </a:extLst>
          </p:cNvPr>
          <p:cNvSpPr/>
          <p:nvPr/>
        </p:nvSpPr>
        <p:spPr>
          <a:xfrm>
            <a:off x="359894" y="49892"/>
            <a:ext cx="43053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Escudo de Puebla </a:t>
            </a:r>
          </a:p>
          <a:p>
            <a:pPr algn="ctr"/>
            <a:r>
              <a:rPr lang="es-MX" sz="2400" dirty="0">
                <a:solidFill>
                  <a:schemeClr val="accent4">
                    <a:lumMod val="50000"/>
                  </a:schemeClr>
                </a:solidFill>
                <a:latin typeface="CommercialScrD" panose="03000000000000000000" pitchFamily="66" charset="0"/>
              </a:rPr>
              <a:t>en el descanso de la escalinata. </a:t>
            </a:r>
            <a:endParaRPr lang="es-MX" sz="2400" dirty="0">
              <a:latin typeface="CommercialScrD" panose="03000000000000000000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64D563B-D075-41F7-8902-513E30A2A7FB}"/>
              </a:ext>
            </a:extLst>
          </p:cNvPr>
          <p:cNvSpPr/>
          <p:nvPr/>
        </p:nvSpPr>
        <p:spPr>
          <a:xfrm>
            <a:off x="4665195" y="546952"/>
            <a:ext cx="75268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1714 el alcalde mayor Juan José de Veytia y Linaje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inició la construcción de un nuevo edificio para el Ayuntamiento, levantándolo desde los cimientos.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E6D2694-BD8D-463A-AA3C-210D879011C5}"/>
              </a:ext>
            </a:extLst>
          </p:cNvPr>
          <p:cNvSpPr/>
          <p:nvPr/>
        </p:nvSpPr>
        <p:spPr>
          <a:xfrm>
            <a:off x="4663440" y="3015832"/>
            <a:ext cx="7528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Al exterior lucía una balconería uniforme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dentro sala capitular y capilla.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9495B90-61A8-4EEC-8DF0-843E01A2080B}"/>
              </a:ext>
            </a:extLst>
          </p:cNvPr>
          <p:cNvSpPr/>
          <p:nvPr/>
        </p:nvSpPr>
        <p:spPr>
          <a:xfrm>
            <a:off x="4675239" y="4161291"/>
            <a:ext cx="75167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Después de la Puerta principal se accedía a una escalera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que se dividía y conducían a un magnífico corredor con 8 arcos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piedra y balaustrada de hierro bien labrados que distribuían hacia la sala de la Audiencia, cárcel y vivienda del alcalde mayor y sobre cuya puerta se hallaba adosada la lápida de cantería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que posteriormente se colocó en el cubo del zaguán.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462E022-E90C-48D6-881B-63B4F4688C22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1701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162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2" y="370949"/>
            <a:ext cx="42327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junto con el dintel y las jambas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del antiguo zaguán, se hallan adosadas, en la actualidad,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 la pared del corredor,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contigua a la Sala de Sesiones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del Cabildo Municipal.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19BFBB9-9ADD-478E-BD7F-930F6192696E}"/>
              </a:ext>
            </a:extLst>
          </p:cNvPr>
          <p:cNvSpPr/>
          <p:nvPr/>
        </p:nvSpPr>
        <p:spPr>
          <a:xfrm>
            <a:off x="1" y="2715959"/>
            <a:ext cx="423278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Cerca del actual Pasaje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donde habían habitado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los anteriores alcaldes mayores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se ubicó la cárcel que aún servía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para tal fin en 1780, las piezas altas servían de prisión de mujeres,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capilla de ajusticiados,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salas de tormentos y de visitas,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esta última tenía comunicación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al corredor de la vivienda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los gobernadores (1754-84).</a:t>
            </a:r>
          </a:p>
        </p:txBody>
      </p:sp>
      <p:pic>
        <p:nvPicPr>
          <p:cNvPr id="5" name="Imagen 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DFAC6124-F485-44BB-BC3D-E15F1D91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87" y="571500"/>
            <a:ext cx="762000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F1C4D6D-0BE5-4118-94F5-36A390AC3E5B}"/>
              </a:ext>
            </a:extLst>
          </p:cNvPr>
          <p:cNvSpPr/>
          <p:nvPr/>
        </p:nvSpPr>
        <p:spPr>
          <a:xfrm>
            <a:off x="0" y="70891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Esa lápida conmemorativa de la fecha de construcción del segundo Ayuntamiento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074B2A5-0046-449E-AB7C-832511436D58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96969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1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8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6858002" y="1270606"/>
            <a:ext cx="5216013" cy="5719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500"/>
              </a:lnSpc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Actual Palacio Municipal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B2383D7-DFB6-40B6-B4E3-883EBF796157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18834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7620000" y="164482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A partir del segundo período presidencial del General Porfirio Díaz, el país sufrió una transformación paulatina, las ciudades importantes intentaron imitar el modelo urbano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arquitectónico de París;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Puebla no fue la excepción;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17 de febrero de 1897 se publicó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el Boletín Municipal la convocatoria oficial para la construcción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un nuevo y diferente edificio concejal acorde con los lineamientos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de la arquitectura moderna de la época; resultando ganador el Arquitecto inglés Carlos T.S. Hall.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4C1F4E0-A3A8-4E17-BCDE-43C9617E7D91}"/>
              </a:ext>
            </a:extLst>
          </p:cNvPr>
          <p:cNvSpPr/>
          <p:nvPr/>
        </p:nvSpPr>
        <p:spPr>
          <a:xfrm>
            <a:off x="0" y="6034342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Resulta importante mencionar que el Arquitecto Hall no demolió la totalidad del antiguo edificio,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 aprovechó muchos de los pesados muros de mampostería y cantera.</a:t>
            </a:r>
          </a:p>
        </p:txBody>
      </p:sp>
      <p:pic>
        <p:nvPicPr>
          <p:cNvPr id="5" name="Imagen 4" descr="Imagen que contiene edificio, cielo, exterior, grande&#10;&#10;Descripción generada con confianza muy alta">
            <a:extLst>
              <a:ext uri="{FF2B5EF4-FFF2-40B4-BE49-F238E27FC236}">
                <a16:creationId xmlns:a16="http://schemas.microsoft.com/office/drawing/2014/main" id="{26EB9460-618A-40F5-B57E-089514BA2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6" y="648925"/>
            <a:ext cx="7329951" cy="48835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D56B409-14D1-4FB3-8F20-5E89E2B5DE64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0304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5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36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1" y="636422"/>
            <a:ext cx="53989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Ya para 1901, siendo exactos el 5 de enero,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antes de que se concluyera la obra, aprovechando una visita que a Puebla hiciera el General Porfirio Díaz,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Presidente de la República, se le invitó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 “pre-inaugurar”  el edificio,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aún sin la fachada completa.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294847-5C3E-492C-92DB-3FF31897161A}"/>
              </a:ext>
            </a:extLst>
          </p:cNvPr>
          <p:cNvSpPr/>
          <p:nvPr/>
        </p:nvSpPr>
        <p:spPr>
          <a:xfrm>
            <a:off x="1" y="3335375"/>
            <a:ext cx="5398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obra casi concluida, fue entregada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por su autor el primero de junio de 1903.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725E4AD-2A40-4136-9E53-76955A67CB27}"/>
              </a:ext>
            </a:extLst>
          </p:cNvPr>
          <p:cNvSpPr/>
          <p:nvPr/>
        </p:nvSpPr>
        <p:spPr>
          <a:xfrm>
            <a:off x="1" y="4220277"/>
            <a:ext cx="53989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inauguración oficial tuvo lugar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en noviembre de 1906.</a:t>
            </a:r>
          </a:p>
        </p:txBody>
      </p:sp>
      <p:pic>
        <p:nvPicPr>
          <p:cNvPr id="8" name="Imagen 7" descr="Imagen que contiene edificio, interior, suelo, reloj&#10;&#10;Descripción generada con confianza muy alta">
            <a:extLst>
              <a:ext uri="{FF2B5EF4-FFF2-40B4-BE49-F238E27FC236}">
                <a16:creationId xmlns:a16="http://schemas.microsoft.com/office/drawing/2014/main" id="{DE9008A1-BF7C-47D1-9DBE-BFD8F9ED3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000" y="744966"/>
            <a:ext cx="6597991" cy="4107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07ED032F-08EF-4661-9EF6-BF9460230E03}"/>
              </a:ext>
            </a:extLst>
          </p:cNvPr>
          <p:cNvSpPr/>
          <p:nvPr/>
        </p:nvSpPr>
        <p:spPr>
          <a:xfrm>
            <a:off x="1" y="5105186"/>
            <a:ext cx="1219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Desde entonces, pese a los avatares de la Revolución de 1910, a los temblores, y a los distintos ayuntamientos que desde entonces han gobernado la Angelópolis, el Palacio Municipal no ha sufrido modificaciones sustanciales, conservando su belleza y prestancia, digna sede de una ciudad que por su riqueza arquitectónica, entre la que se incluye el edificio consistorial, ha sido declarada “Patrimonio de la Humanidad”.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63E97F6-249B-432B-8C57-887FBABEF308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67632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21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946AC1B-042F-486C-AF6C-46B406A78634}"/>
              </a:ext>
            </a:extLst>
          </p:cNvPr>
          <p:cNvSpPr/>
          <p:nvPr/>
        </p:nvSpPr>
        <p:spPr>
          <a:xfrm>
            <a:off x="5176684" y="474194"/>
            <a:ext cx="70153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latin typeface="CommercialScrD" panose="03000000000000000000" pitchFamily="66" charset="0"/>
              </a:rPr>
              <a:t>La Sala de Cabildos, adornada con yeserías,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alberga el original de la Cédula Real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firmada por Isabel de Portugal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y fechada el 2 de marzo de 1532,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mediante la cual se otorga a Puebla </a:t>
            </a:r>
          </a:p>
          <a:p>
            <a:pPr algn="ctr"/>
            <a:r>
              <a:rPr lang="es-MX" sz="2400" dirty="0">
                <a:latin typeface="CommercialScrD" panose="03000000000000000000" pitchFamily="66" charset="0"/>
              </a:rPr>
              <a:t>el título de "Ciudad de los Ángeles"</a:t>
            </a:r>
          </a:p>
        </p:txBody>
      </p:sp>
      <p:pic>
        <p:nvPicPr>
          <p:cNvPr id="4" name="Imagen 3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12A03F3C-3F47-4580-890B-5EC4DFD42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94" y="427706"/>
            <a:ext cx="4531170" cy="6033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Imagen 7" descr="Imagen que contiene interior, suelo, biblioteca, sala&#10;&#10;Descripción generada con confianza muy alta">
            <a:extLst>
              <a:ext uri="{FF2B5EF4-FFF2-40B4-BE49-F238E27FC236}">
                <a16:creationId xmlns:a16="http://schemas.microsoft.com/office/drawing/2014/main" id="{2591EE33-DEBD-4E47-96E3-535C9A5BBF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324" y="3121726"/>
            <a:ext cx="5855676" cy="3293818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5B38DF6-3ED8-428A-8039-49CA485296E4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3616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375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3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2168CBC-C0B0-4162-9B8A-CE7BCE179DC0}"/>
              </a:ext>
            </a:extLst>
          </p:cNvPr>
          <p:cNvSpPr/>
          <p:nvPr/>
        </p:nvSpPr>
        <p:spPr>
          <a:xfrm>
            <a:off x="-4690" y="1847805"/>
            <a:ext cx="610069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latin typeface="CommercialScrD" panose="03000000000000000000" pitchFamily="66" charset="0"/>
              </a:rPr>
              <a:t>      Periodo	          Presidente municipal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Inicio	Término</a:t>
            </a:r>
          </a:p>
          <a:p>
            <a:endParaRPr lang="es-MX" sz="2400" dirty="0">
              <a:latin typeface="CommercialScrD" panose="03000000000000000000" pitchFamily="66" charset="0"/>
            </a:endParaRPr>
          </a:p>
          <a:p>
            <a:r>
              <a:rPr lang="es-MX" sz="2400" dirty="0">
                <a:latin typeface="CommercialScrD" panose="03000000000000000000" pitchFamily="66" charset="0"/>
              </a:rPr>
              <a:t>1930	1931	Antonio Arellano Muñoz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1933	1934	Dr. Delfino Arrioja y Vargas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1937	1939	Sergio B. Guzmán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1937	1939	Joaquín Blasco Álvarez (Interino)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1939	1941	Rafael Ávila Camacho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1941	1943	Juan B. Treviño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1943	1945	Alfonso Meneses González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1945	1948	Antonio Arellano Garrido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71B1727-3A6F-4960-97EA-3464049ADE6F}"/>
              </a:ext>
            </a:extLst>
          </p:cNvPr>
          <p:cNvSpPr/>
          <p:nvPr/>
        </p:nvSpPr>
        <p:spPr>
          <a:xfrm>
            <a:off x="1" y="641812"/>
            <a:ext cx="12192000" cy="5208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Lista de los Presidentes Municipales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41AD4D2-3A03-40E2-96A7-82CB1BC922DE}"/>
              </a:ext>
            </a:extLst>
          </p:cNvPr>
          <p:cNvSpPr/>
          <p:nvPr/>
        </p:nvSpPr>
        <p:spPr>
          <a:xfrm>
            <a:off x="6668085" y="1859518"/>
            <a:ext cx="554501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latin typeface="CommercialScrD" panose="03000000000000000000" pitchFamily="66" charset="0"/>
              </a:rPr>
              <a:t>      Periodo              Presidente municipal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Inicio	Término</a:t>
            </a:r>
          </a:p>
          <a:p>
            <a:endParaRPr lang="es-MX" sz="2400" dirty="0">
              <a:latin typeface="CommercialScrD" panose="03000000000000000000" pitchFamily="66" charset="0"/>
            </a:endParaRPr>
          </a:p>
          <a:p>
            <a:pPr lvl="0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1948	1951	Enrique Molina Johnson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1951	1954	Nicolás Vázquez Arriola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1954	1957	Arturo Perdomo Morán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1957	1960	Rafael </a:t>
            </a:r>
            <a:r>
              <a:rPr lang="es-MX" sz="2400" dirty="0" err="1">
                <a:latin typeface="CommercialScrD" panose="03000000000000000000" pitchFamily="66" charset="0"/>
              </a:rPr>
              <a:t>Artasanchez</a:t>
            </a:r>
            <a:r>
              <a:rPr lang="es-MX" sz="2400" dirty="0">
                <a:latin typeface="CommercialScrD" panose="03000000000000000000" pitchFamily="66" charset="0"/>
              </a:rPr>
              <a:t> Romero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1957	1960	Francisco Rodríguez Pacheco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1960	1963	Eduardo </a:t>
            </a:r>
            <a:r>
              <a:rPr lang="es-MX" sz="2400" dirty="0" err="1">
                <a:latin typeface="CommercialScrD" panose="03000000000000000000" pitchFamily="66" charset="0"/>
              </a:rPr>
              <a:t>Cué</a:t>
            </a:r>
            <a:r>
              <a:rPr lang="es-MX" sz="2400" dirty="0">
                <a:latin typeface="CommercialScrD" panose="03000000000000000000" pitchFamily="66" charset="0"/>
              </a:rPr>
              <a:t> Merlo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1963	1966	Carlos Vergara Soto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1966	1969	Arcadio Medel Marín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E7DCFE-E6FC-4CAD-96C0-8DD73ED58FE2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503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20000" r="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D06601D-934F-4D8C-A841-9B9512EA8F3B}"/>
              </a:ext>
            </a:extLst>
          </p:cNvPr>
          <p:cNvSpPr/>
          <p:nvPr/>
        </p:nvSpPr>
        <p:spPr>
          <a:xfrm>
            <a:off x="-1" y="1397625"/>
            <a:ext cx="585216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latin typeface="CommercialScrD" panose="03000000000000000000" pitchFamily="66" charset="0"/>
              </a:rPr>
              <a:t>       Periodo	           Presidente municipal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Inicio	Término</a:t>
            </a:r>
          </a:p>
          <a:p>
            <a:endParaRPr lang="es-MX" sz="2400" dirty="0">
              <a:latin typeface="CommercialScrD" panose="03000000000000000000" pitchFamily="66" charset="0"/>
            </a:endParaRPr>
          </a:p>
          <a:p>
            <a:pPr lvl="0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1969	1972	Carlos J. Arruti y Ramírez</a:t>
            </a:r>
          </a:p>
          <a:p>
            <a:pPr marL="457200" indent="-457200">
              <a:buAutoNum type="arabicPlain" startAt="1972"/>
            </a:pPr>
            <a:r>
              <a:rPr lang="es-MX" sz="2400" dirty="0">
                <a:latin typeface="CommercialScrD" panose="03000000000000000000" pitchFamily="66" charset="0"/>
              </a:rPr>
              <a:t>19 de abril de 1972      Gonzalo Bautista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                                                          </a:t>
            </a:r>
            <a:r>
              <a:rPr lang="es-MX" sz="2400" dirty="0" err="1">
                <a:latin typeface="CommercialScrD" panose="03000000000000000000" pitchFamily="66" charset="0"/>
              </a:rPr>
              <a:t>O'Farrill</a:t>
            </a:r>
            <a:endParaRPr lang="es-MX" sz="2400" dirty="0">
              <a:latin typeface="CommercialScrD" panose="03000000000000000000" pitchFamily="66" charset="0"/>
            </a:endParaRPr>
          </a:p>
          <a:p>
            <a:r>
              <a:rPr lang="es-MX" sz="2400" dirty="0">
                <a:latin typeface="CommercialScrD" panose="03000000000000000000" pitchFamily="66" charset="0"/>
              </a:rPr>
              <a:t>1972	1975	Luis Vázquez Lapuente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1975	1978	Eduardo </a:t>
            </a:r>
            <a:r>
              <a:rPr lang="es-MX" sz="2400" dirty="0" err="1">
                <a:latin typeface="CommercialScrD" panose="03000000000000000000" pitchFamily="66" charset="0"/>
              </a:rPr>
              <a:t>Cué</a:t>
            </a:r>
            <a:r>
              <a:rPr lang="es-MX" sz="2400" dirty="0">
                <a:latin typeface="CommercialScrD" panose="03000000000000000000" pitchFamily="66" charset="0"/>
              </a:rPr>
              <a:t> Merlo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1978	1981	Miguel </a:t>
            </a:r>
            <a:r>
              <a:rPr lang="es-MX" sz="2400" dirty="0" err="1">
                <a:latin typeface="CommercialScrD" panose="03000000000000000000" pitchFamily="66" charset="0"/>
              </a:rPr>
              <a:t>Quiróz</a:t>
            </a:r>
            <a:r>
              <a:rPr lang="es-MX" sz="2400" dirty="0">
                <a:latin typeface="CommercialScrD" panose="03000000000000000000" pitchFamily="66" charset="0"/>
              </a:rPr>
              <a:t> Pérez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1981	1984	Victoriano Álvarez García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1984	1987	Amado Camarillo Sánchez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1984	1987	Jorge Murad </a:t>
            </a:r>
            <a:r>
              <a:rPr lang="es-MX" sz="2400" dirty="0" err="1">
                <a:latin typeface="CommercialScrD" panose="03000000000000000000" pitchFamily="66" charset="0"/>
              </a:rPr>
              <a:t>Macluf</a:t>
            </a:r>
            <a:endParaRPr lang="es-MX" sz="2400" dirty="0">
              <a:latin typeface="CommercialScrD" panose="03000000000000000000" pitchFamily="66" charset="0"/>
            </a:endParaRPr>
          </a:p>
          <a:p>
            <a:r>
              <a:rPr lang="es-MX" sz="2400" dirty="0">
                <a:latin typeface="CommercialScrD" panose="03000000000000000000" pitchFamily="66" charset="0"/>
              </a:rPr>
              <a:t>1987	1990	Guillermo Pacheco Pulido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30EF939-8E8B-4666-91BB-2ABA921E136B}"/>
              </a:ext>
            </a:extLst>
          </p:cNvPr>
          <p:cNvSpPr/>
          <p:nvPr/>
        </p:nvSpPr>
        <p:spPr>
          <a:xfrm>
            <a:off x="6096001" y="1395275"/>
            <a:ext cx="60842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latin typeface="CommercialScrD" panose="03000000000000000000" pitchFamily="66" charset="0"/>
              </a:rPr>
              <a:t>       Periodo	      Presidente municipal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Inicio	Término</a:t>
            </a:r>
          </a:p>
          <a:p>
            <a:endParaRPr lang="es-MX" sz="2400" dirty="0">
              <a:latin typeface="CommercialScrD" panose="03000000000000000000" pitchFamily="66" charset="0"/>
            </a:endParaRPr>
          </a:p>
          <a:p>
            <a:pPr lvl="0"/>
            <a:r>
              <a:rPr lang="es-MX" sz="2400" dirty="0">
                <a:solidFill>
                  <a:prstClr val="black"/>
                </a:solidFill>
                <a:latin typeface="CommercialScrD" panose="03000000000000000000" pitchFamily="66" charset="0"/>
              </a:rPr>
              <a:t>1990	1993	Marco Antonio Rojas Flores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1993	1996	Rafael Cañedo Benítez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1996	1999	Gabriel Hinojosa Rivero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1999	2002	Mario Marín Torres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2002	2005	Luis Eduardo Paredes Moctezuma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2005	2008	Enrique </a:t>
            </a:r>
            <a:r>
              <a:rPr lang="es-MX" sz="2400" dirty="0" err="1">
                <a:latin typeface="CommercialScrD" panose="03000000000000000000" pitchFamily="66" charset="0"/>
              </a:rPr>
              <a:t>Doger</a:t>
            </a:r>
            <a:r>
              <a:rPr lang="es-MX" sz="2400" dirty="0">
                <a:latin typeface="CommercialScrD" panose="03000000000000000000" pitchFamily="66" charset="0"/>
              </a:rPr>
              <a:t> Guerrero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2008	2011	Blanca Alcalá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2011	2014	Eduardo Rivera Pérez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2014	2016	José Antonio Gali Fayad</a:t>
            </a:r>
          </a:p>
          <a:p>
            <a:r>
              <a:rPr lang="es-MX" sz="2400" dirty="0">
                <a:latin typeface="CommercialScrD" panose="03000000000000000000" pitchFamily="66" charset="0"/>
              </a:rPr>
              <a:t>2016	2018	Luis </a:t>
            </a:r>
            <a:r>
              <a:rPr lang="es-MX" sz="2400" dirty="0" err="1">
                <a:latin typeface="CommercialScrD" panose="03000000000000000000" pitchFamily="66" charset="0"/>
              </a:rPr>
              <a:t>Banck</a:t>
            </a:r>
            <a:r>
              <a:rPr lang="es-MX" sz="2400" dirty="0">
                <a:latin typeface="CommercialScrD" panose="03000000000000000000" pitchFamily="66" charset="0"/>
              </a:rPr>
              <a:t> Serrato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2103FE6-2F92-4A42-8B95-588B90739A7C}"/>
              </a:ext>
            </a:extLst>
          </p:cNvPr>
          <p:cNvSpPr/>
          <p:nvPr/>
        </p:nvSpPr>
        <p:spPr>
          <a:xfrm>
            <a:off x="1" y="501132"/>
            <a:ext cx="12192000" cy="5208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Lista de los Presidentes Municipales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9C59DE3-0109-465E-AEEC-B8193EC3A91A}"/>
              </a:ext>
            </a:extLst>
          </p:cNvPr>
          <p:cNvSpPr txBox="1"/>
          <p:nvPr/>
        </p:nvSpPr>
        <p:spPr>
          <a:xfrm>
            <a:off x="-4084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6452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3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Palacio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18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37371539-1E80-49A3-8EF5-6F9CC8C50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edificio, exterior, calle&#10;&#10;Descripción generada con confianza muy alta">
            <a:extLst>
              <a:ext uri="{FF2B5EF4-FFF2-40B4-BE49-F238E27FC236}">
                <a16:creationId xmlns:a16="http://schemas.microsoft.com/office/drawing/2014/main" id="{75399B3F-136F-48F3-B6A6-F10518161D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588"/>
            <a:ext cx="12192001" cy="683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3B225B1-347E-4E42-A205-467DC03D0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1121</TotalTime>
  <Words>1262</Words>
  <Application>Microsoft Office PowerPoint</Application>
  <PresentationFormat>Panorámica</PresentationFormat>
  <Paragraphs>227</Paragraphs>
  <Slides>20</Slides>
  <Notes>15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4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Palacio Municipal de Puebla  18'28"  Misppsx</dc:title>
  <dc:creator>Eagle's nest</dc:creator>
  <cp:lastModifiedBy>Eagle's nest</cp:lastModifiedBy>
  <cp:revision>71</cp:revision>
  <dcterms:created xsi:type="dcterms:W3CDTF">2018-02-11T10:42:39Z</dcterms:created>
  <dcterms:modified xsi:type="dcterms:W3CDTF">2018-04-11T10:43:43Z</dcterms:modified>
</cp:coreProperties>
</file>