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6" r:id="rId2"/>
    <p:sldMasterId id="2147483705" r:id="rId3"/>
  </p:sldMasterIdLst>
  <p:notesMasterIdLst>
    <p:notesMasterId r:id="rId43"/>
  </p:notesMasterIdLst>
  <p:sldIdLst>
    <p:sldId id="312" r:id="rId4"/>
    <p:sldId id="298" r:id="rId5"/>
    <p:sldId id="265" r:id="rId6"/>
    <p:sldId id="307" r:id="rId7"/>
    <p:sldId id="259" r:id="rId8"/>
    <p:sldId id="260" r:id="rId9"/>
    <p:sldId id="310" r:id="rId10"/>
    <p:sldId id="268" r:id="rId11"/>
    <p:sldId id="263" r:id="rId12"/>
    <p:sldId id="256" r:id="rId13"/>
    <p:sldId id="309" r:id="rId14"/>
    <p:sldId id="308" r:id="rId15"/>
    <p:sldId id="273" r:id="rId16"/>
    <p:sldId id="276" r:id="rId17"/>
    <p:sldId id="306" r:id="rId18"/>
    <p:sldId id="281" r:id="rId19"/>
    <p:sldId id="284" r:id="rId20"/>
    <p:sldId id="305" r:id="rId21"/>
    <p:sldId id="262" r:id="rId22"/>
    <p:sldId id="299" r:id="rId23"/>
    <p:sldId id="282" r:id="rId24"/>
    <p:sldId id="283" r:id="rId25"/>
    <p:sldId id="289" r:id="rId26"/>
    <p:sldId id="290" r:id="rId27"/>
    <p:sldId id="291" r:id="rId28"/>
    <p:sldId id="304" r:id="rId29"/>
    <p:sldId id="303" r:id="rId30"/>
    <p:sldId id="293" r:id="rId31"/>
    <p:sldId id="280" r:id="rId32"/>
    <p:sldId id="278" r:id="rId33"/>
    <p:sldId id="264" r:id="rId34"/>
    <p:sldId id="270" r:id="rId35"/>
    <p:sldId id="271" r:id="rId36"/>
    <p:sldId id="315" r:id="rId37"/>
    <p:sldId id="311" r:id="rId38"/>
    <p:sldId id="272" r:id="rId39"/>
    <p:sldId id="274" r:id="rId40"/>
    <p:sldId id="313" r:id="rId41"/>
    <p:sldId id="314" r:id="rId4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M1VPemBgJWF2pz1ubX/+g==" hashData="wEUJqwVKziu0Ip54b62vgoB43/ZZvf8XznClnCjsq2wQNCPdNfwVGEg56Y3p7k8iOEw83/VCz+IkzMyqRvfSA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0000FF"/>
    <a:srgbClr val="FFFF99"/>
    <a:srgbClr val="F01510"/>
    <a:srgbClr val="38C1C8"/>
    <a:srgbClr val="FFD653"/>
    <a:srgbClr val="DF17D5"/>
    <a:srgbClr val="CCCCFF"/>
    <a:srgbClr val="FF99CC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80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CF8068-BAD0-4278-86E2-BD2B071364B2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B12D73-CE88-41FD-B826-738ACD2FE4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6402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12D73-CE88-41FD-B826-738ACD2FE443}" type="slidenum">
              <a:rPr lang="es-ES" smtClean="0"/>
              <a:t>28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65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12D73-CE88-41FD-B826-738ACD2FE443}" type="slidenum">
              <a:rPr lang="es-ES" smtClean="0"/>
              <a:t>36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1755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12D73-CE88-41FD-B826-738ACD2FE443}" type="slidenum">
              <a:rPr lang="es-ES" smtClean="0"/>
              <a:t>38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089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210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135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472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589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9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81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104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46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919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05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624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758310-F3A5-42D8-926A-D8679E12307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5054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389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074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7937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5185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2677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287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8100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7056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5135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9161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28561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5003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67266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7087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9894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265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89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6654B88-B629-4B4E-B49E-F031D0849CB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792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3AF4B-0534-4B13-9DF1-CA422F6BDB48}" type="datetimeFigureOut">
              <a:rPr lang="es-ES" smtClean="0"/>
              <a:t>07/01/2015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EF888F82-6401-4B99-A67D-DE4F20338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9800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7.png"/><Relationship Id="rId4" Type="http://schemas.openxmlformats.org/officeDocument/2006/relationships/image" Target="../media/image46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-ztEbKL24kVU/Uiy5urQ-TqI/AAAAAAAALQc/A-fZiV7MGaU/s1600/Carl-on-Lettuce-Seascape-Set-SmallWe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28065" y="0"/>
            <a:ext cx="113358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Paisajes Comestibles de Carl Warner</a:t>
            </a:r>
            <a:endParaRPr lang="es-ES" sz="6000" b="1" dirty="0"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59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  <p:sndAc>
          <p:stSnd loop="1">
            <p:snd r:embed="rId2" name="Richard Clayderman   Le Couer Emerveille.wav"/>
          </p:stSnd>
        </p:sndAc>
      </p:transition>
    </mc:Choice>
    <mc:Fallback xmlns="">
      <p:transition spd="slow" advTm="4000">
        <p:fade/>
        <p:sndAc>
          <p:stSnd loop="1">
            <p:snd r:embed="rId4" name="Richard Clayderman   Le Couer Emerveill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grpSp>
          <p:nvGrpSpPr>
            <p:cNvPr id="11" name="Grupo 10"/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pic>
            <p:nvPicPr>
              <p:cNvPr id="10" name="Picture 2" descr="Pasta Island"/>
              <p:cNvPicPr>
                <a:picLocks noChangeAspect="1" noChangeArrowheads="1"/>
              </p:cNvPicPr>
              <p:nvPr/>
            </p:nvPicPr>
            <p:blipFill rotWithShape="1">
              <a:blip r:embed="rId2">
                <a:lum bright="70000" contrast="-70000"/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colorTemperature colorTemp="8800"/>
                        </a14:imgEffect>
                        <a14:imgEffect>
                          <a14:saturation sat="4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612" r="17842"/>
              <a:stretch/>
            </p:blipFill>
            <p:spPr bwMode="auto">
              <a:xfrm>
                <a:off x="0" y="0"/>
                <a:ext cx="644114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0" name="Picture 2" descr="http://www.lovecolors.net/wp-content/uploads/2008/07/carl-warner-03.jp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37414" y="0"/>
                <a:ext cx="6454586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" name="Rectángulo 2"/>
            <p:cNvSpPr/>
            <p:nvPr/>
          </p:nvSpPr>
          <p:spPr>
            <a:xfrm>
              <a:off x="405654" y="387025"/>
              <a:ext cx="4820772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b="1" dirty="0">
                  <a:latin typeface="Monotype Corsiva" panose="03010101010201010101" pitchFamily="66" charset="0"/>
                </a:rPr>
                <a:t>Se imaginan un mundo formado sólo de verduras y hortalizas? Pues esa es una de las modalidades fotográficas que tiene Carl Warner, fotógrafo nacido en Londres que asombra por su singularidad, trabajo minucioso y extraordinaria fantasía. Les presentare en esta oportunidad una serie de sus conocidas “</a:t>
              </a:r>
              <a:r>
                <a:rPr lang="es-ES" b="1" dirty="0" err="1">
                  <a:latin typeface="Monotype Corsiva" panose="03010101010201010101" pitchFamily="66" charset="0"/>
                </a:rPr>
                <a:t>Foodscapes</a:t>
              </a:r>
              <a:r>
                <a:rPr lang="es-ES" b="1" dirty="0">
                  <a:latin typeface="Monotype Corsiva" panose="03010101010201010101" pitchFamily="66" charset="0"/>
                </a:rPr>
                <a:t>“, escenarios en los cuales todo lo que ves se puede </a:t>
              </a:r>
              <a:r>
                <a:rPr lang="es-ES" b="1" dirty="0" smtClean="0">
                  <a:latin typeface="Monotype Corsiva" panose="03010101010201010101" pitchFamily="66" charset="0"/>
                </a:rPr>
                <a:t>comer.</a:t>
              </a:r>
              <a:endParaRPr lang="es-ES" b="1" dirty="0">
                <a:latin typeface="Monotype Corsiva" panose="03010101010201010101" pitchFamily="66" charset="0"/>
              </a:endParaRPr>
            </a:p>
          </p:txBody>
        </p:sp>
        <p:sp>
          <p:nvSpPr>
            <p:cNvPr id="5" name="Rectángulo 4"/>
            <p:cNvSpPr/>
            <p:nvPr/>
          </p:nvSpPr>
          <p:spPr>
            <a:xfrm>
              <a:off x="493060" y="2676099"/>
              <a:ext cx="4751294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b="1" dirty="0">
                  <a:latin typeface="Monotype Corsiva" panose="03010101010201010101" pitchFamily="66" charset="0"/>
                </a:rPr>
                <a:t>No hay </a:t>
              </a:r>
              <a:r>
                <a:rPr lang="es-ES" b="1" dirty="0" smtClean="0">
                  <a:latin typeface="Monotype Corsiva" panose="03010101010201010101" pitchFamily="66" charset="0"/>
                </a:rPr>
                <a:t>mejor </a:t>
              </a:r>
              <a:r>
                <a:rPr lang="es-ES" b="1" dirty="0">
                  <a:latin typeface="Monotype Corsiva" panose="03010101010201010101" pitchFamily="66" charset="0"/>
                </a:rPr>
                <a:t>forma que fomentar una alimentación saludable entre los niños con platos que entren por los ojos. Y </a:t>
              </a:r>
              <a:r>
                <a:rPr lang="es-ES" b="1" dirty="0" smtClean="0">
                  <a:latin typeface="Monotype Corsiva" panose="03010101010201010101" pitchFamily="66" charset="0"/>
                </a:rPr>
                <a:t>ojalá </a:t>
              </a:r>
              <a:r>
                <a:rPr lang="es-ES" b="1" dirty="0">
                  <a:latin typeface="Monotype Corsiva" panose="03010101010201010101" pitchFamily="66" charset="0"/>
                </a:rPr>
                <a:t>siempre pudiéramos conseguir en la cocina, lo que este fotógrafo realiza sobre una mesa dentro de una cámara frigorífica para que los alimentos no se estropeen.</a:t>
              </a:r>
            </a:p>
          </p:txBody>
        </p:sp>
        <p:sp>
          <p:nvSpPr>
            <p:cNvPr id="6" name="Rectángulo 5"/>
            <p:cNvSpPr/>
            <p:nvPr/>
          </p:nvSpPr>
          <p:spPr>
            <a:xfrm>
              <a:off x="582707" y="4476592"/>
              <a:ext cx="45720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b="1" dirty="0">
                  <a:latin typeface="Monotype Corsiva" panose="03010101010201010101" pitchFamily="66" charset="0"/>
                </a:rPr>
                <a:t>Hoy vas a viajar a muchos sitios en poco tiempo, desde Nueva York, a Egipto pasando por Venecia, China, India, París, Estados Unidos e incluso las profundidades de coral del Caribe</a:t>
              </a:r>
            </a:p>
          </p:txBody>
        </p:sp>
        <p:sp>
          <p:nvSpPr>
            <p:cNvPr id="7" name="Rectángulo 6"/>
            <p:cNvSpPr/>
            <p:nvPr/>
          </p:nvSpPr>
          <p:spPr>
            <a:xfrm>
              <a:off x="582707" y="5676921"/>
              <a:ext cx="464371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b="1" dirty="0" smtClean="0">
                  <a:latin typeface="Monotype Corsiva" panose="03010101010201010101" pitchFamily="66" charset="0"/>
                </a:rPr>
                <a:t>Espero </a:t>
              </a:r>
              <a:r>
                <a:rPr lang="es-ES" b="1" dirty="0">
                  <a:latin typeface="Monotype Corsiva" panose="03010101010201010101" pitchFamily="66" charset="0"/>
                </a:rPr>
                <a:t>que disfrutes tanto de las fotografías que no tienen pérdida como de los evocadores paisajes y sabores</a:t>
              </a:r>
              <a:r>
                <a:rPr lang="es-ES" b="1" dirty="0">
                  <a:latin typeface="HelveticaNeue"/>
                </a:rPr>
                <a:t>.</a:t>
              </a:r>
              <a:endParaRPr lang="es-ES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6226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0">
        <p14:ripple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epito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22807" y="6158984"/>
            <a:ext cx="41168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rgbClr val="CCCC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paisaje de Queso y Pan</a:t>
            </a:r>
            <a:r>
              <a:rPr lang="es-ES" sz="24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2256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The Mayan Pepper Tem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2" cy="6848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8472486" y="5991880"/>
            <a:ext cx="40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Templo 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Maya Pimienta</a:t>
            </a:r>
            <a:endParaRPr lang="es-ES" sz="2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87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ar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" r="510"/>
          <a:stretch/>
        </p:blipFill>
        <p:spPr bwMode="auto">
          <a:xfrm>
            <a:off x="-15689" y="0"/>
            <a:ext cx="12207690" cy="5916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-13447" y="5916708"/>
            <a:ext cx="12192000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mar anaranjado de esta playa , en la puesta de sol, está hecho de láminas de salmón . Patatas y pan forman las rocas. Un barquito hecho de guisante completa el 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escenario </a:t>
            </a:r>
            <a:r>
              <a:rPr lang="es-ES" sz="28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78553" cy="7143750"/>
            <a:chOff x="0" y="0"/>
            <a:chExt cx="12234581" cy="6858000"/>
          </a:xfrm>
        </p:grpSpPr>
        <p:pic>
          <p:nvPicPr>
            <p:cNvPr id="2052" name="Picture 4" descr="Mushroom Savanna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1654"/>
            <a:stretch/>
          </p:blipFill>
          <p:spPr bwMode="auto">
            <a:xfrm>
              <a:off x="0" y="0"/>
              <a:ext cx="12234581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CuadroTexto 4"/>
            <p:cNvSpPr txBox="1"/>
            <p:nvPr/>
          </p:nvSpPr>
          <p:spPr>
            <a:xfrm>
              <a:off x="7193497" y="6031759"/>
              <a:ext cx="270285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800" dirty="0" smtClean="0">
                  <a:solidFill>
                    <a:schemeClr val="bg1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Seta </a:t>
              </a:r>
              <a:r>
                <a:rPr lang="es-ES" sz="2800" dirty="0" err="1" smtClean="0">
                  <a:solidFill>
                    <a:schemeClr val="bg1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Savanna</a:t>
              </a:r>
              <a:endParaRPr lang="es-ES" sz="28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610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0" y="0"/>
            <a:ext cx="12192000" cy="7000875"/>
            <a:chOff x="13446" y="-3"/>
            <a:chExt cx="12192000" cy="6320118"/>
          </a:xfrm>
        </p:grpSpPr>
        <p:pic>
          <p:nvPicPr>
            <p:cNvPr id="5124" name="Picture 4" descr="ecuador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6" y="-3"/>
              <a:ext cx="12192000" cy="63201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ángulo 1"/>
            <p:cNvSpPr/>
            <p:nvPr/>
          </p:nvSpPr>
          <p:spPr>
            <a:xfrm>
              <a:off x="13446" y="5453991"/>
              <a:ext cx="12178554" cy="5279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ES" sz="3200" b="1" dirty="0">
                  <a:solidFill>
                    <a:schemeClr val="bg1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</a:effectLst>
                  <a:latin typeface="Monotype Corsiva" panose="03010101010201010101" pitchFamily="66" charset="0"/>
                </a:rPr>
                <a:t>Un paisaje otoñal de hojuelas de </a:t>
              </a:r>
              <a:r>
                <a:rPr lang="es-ES" sz="3200" b="1" dirty="0" smtClean="0">
                  <a:solidFill>
                    <a:schemeClr val="bg1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</a:effectLst>
                  <a:latin typeface="Monotype Corsiva" panose="03010101010201010101" pitchFamily="66" charset="0"/>
                </a:rPr>
                <a:t>maíz </a:t>
              </a:r>
              <a:r>
                <a:rPr lang="es-ES" sz="3200" b="1" dirty="0">
                  <a:solidFill>
                    <a:schemeClr val="bg1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</a:effectLst>
                  <a:latin typeface="Monotype Corsiva" panose="03010101010201010101" pitchFamily="66" charset="0"/>
                </a:rPr>
                <a:t>y diversos cereales</a:t>
              </a:r>
              <a:r>
                <a:rPr lang="es-ES" sz="3200" dirty="0">
                  <a:solidFill>
                    <a:schemeClr val="bg1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</a:effectLst>
                  <a:latin typeface="Monotype Corsiva" panose="03010101010201010101" pitchFamily="66" charset="0"/>
                </a:rPr>
                <a:t>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138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ond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121524" cy="339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Banana Ball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2253" y="0"/>
            <a:ext cx="4239747" cy="346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318931" y="2893549"/>
            <a:ext cx="1452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Góndola</a:t>
            </a:r>
            <a:endParaRPr lang="es-ES" sz="28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686800" y="2955104"/>
            <a:ext cx="2272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Globo de plátanos</a:t>
            </a:r>
            <a:endParaRPr lang="es-ES" sz="2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Picture 2" descr="Arte con Comid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" r="404"/>
          <a:stretch/>
        </p:blipFill>
        <p:spPr bwMode="auto">
          <a:xfrm>
            <a:off x="7952254" y="3469342"/>
            <a:ext cx="4262719" cy="342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White Chocolate Castl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13"/>
          <a:stretch/>
        </p:blipFill>
        <p:spPr bwMode="auto">
          <a:xfrm>
            <a:off x="0" y="3390370"/>
            <a:ext cx="4121523" cy="346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hrysler Buildi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6"/>
          <a:stretch/>
        </p:blipFill>
        <p:spPr bwMode="auto">
          <a:xfrm>
            <a:off x="4090144" y="0"/>
            <a:ext cx="386210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/>
          <p:cNvSpPr/>
          <p:nvPr/>
        </p:nvSpPr>
        <p:spPr>
          <a:xfrm>
            <a:off x="4948008" y="174812"/>
            <a:ext cx="20104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Edificio </a:t>
            </a:r>
            <a:r>
              <a:rPr lang="es-ES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Chrysler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9950824" y="6433096"/>
            <a:ext cx="2445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Tren de Chocolate</a:t>
            </a:r>
            <a:endParaRPr lang="es-ES" sz="2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450477" y="6433097"/>
            <a:ext cx="3301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DF17D5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Castillo de Chocolate Blanco</a:t>
            </a:r>
            <a:endParaRPr lang="es-ES" sz="2400" b="1" dirty="0">
              <a:solidFill>
                <a:srgbClr val="DF17D5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59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rte con Comi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72"/>
          <a:stretch/>
        </p:blipFill>
        <p:spPr bwMode="auto">
          <a:xfrm>
            <a:off x="0" y="0"/>
            <a:ext cx="127657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85737" y="6239173"/>
            <a:ext cx="121919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 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Mercado </a:t>
            </a:r>
            <a:r>
              <a:rPr lang="es-ES" sz="2800" b="1" dirty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on Muchas </a:t>
            </a:r>
            <a:r>
              <a:rPr lang="es-ES" sz="2800" b="1" dirty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F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ru</a:t>
            </a:r>
            <a:r>
              <a:rPr lang="es-ES" sz="2800" dirty="0" smtClean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tas</a:t>
            </a:r>
            <a:r>
              <a:rPr lang="es-ES" sz="2800" dirty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Helvetica" panose="020B0604020202020204" pitchFamily="34" charset="0"/>
              </a:rPr>
              <a:t> </a:t>
            </a:r>
            <a:endParaRPr lang="es-ES" sz="2800" dirty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034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3.bp.blogspot.com/-VR9yLDbyFVQ/UK9wgMOCMsI/AAAAAAAAAsw/veXRZxRoktg/s1600/Imag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78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0" y="5763309"/>
            <a:ext cx="12192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Globos de frutas y legumbres, árboles de brócoli, rocas de patata, campos de mazorcas, pepinos, aldea de queso, torre de zanahoria, etc.</a:t>
            </a:r>
          </a:p>
        </p:txBody>
      </p:sp>
    </p:spTree>
    <p:extLst>
      <p:ext uri="{BB962C8B-B14F-4D97-AF65-F5344CB8AC3E}">
        <p14:creationId xmlns:p14="http://schemas.microsoft.com/office/powerpoint/2010/main" val="312597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curiosidades.com/wp-content/uploads/2013/09/carl-warner-foodscape-2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572"/>
            <a:ext cx="12192000" cy="700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0" y="5780782"/>
            <a:ext cx="12192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Bosque</a:t>
            </a:r>
            <a:r>
              <a:rPr lang="es-ES" sz="3200" b="1" dirty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, </a:t>
            </a:r>
            <a:r>
              <a:rPr lang="es-ES" sz="3200" b="1" dirty="0" smtClean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realizados </a:t>
            </a:r>
            <a:r>
              <a:rPr lang="es-ES" sz="3200" b="1" dirty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con brócolis, </a:t>
            </a:r>
            <a:r>
              <a:rPr lang="es-ES" sz="3200" b="1" dirty="0" smtClean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guisantes </a:t>
            </a:r>
            <a:r>
              <a:rPr lang="es-ES" sz="3200" b="1" dirty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colgados, y </a:t>
            </a:r>
            <a:r>
              <a:rPr lang="es-ES" sz="3200" b="1" dirty="0" smtClean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caminos trazados </a:t>
            </a:r>
            <a:r>
              <a:rPr lang="es-ES" sz="3200" b="1" dirty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con comino. </a:t>
            </a:r>
            <a:r>
              <a:rPr lang="es-ES" sz="3200" b="1" dirty="0" smtClean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Las montañas </a:t>
            </a:r>
            <a:r>
              <a:rPr lang="es-ES" sz="3200" b="1" dirty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son de pan y </a:t>
            </a:r>
            <a:r>
              <a:rPr lang="es-ES" sz="3200" b="1" dirty="0" smtClean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las </a:t>
            </a:r>
            <a:r>
              <a:rPr lang="es-ES" sz="3200" b="1" dirty="0">
                <a:solidFill>
                  <a:srgbClr val="FFD65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nubes de coliflor adornan el cielo.</a:t>
            </a:r>
          </a:p>
        </p:txBody>
      </p:sp>
    </p:spTree>
    <p:extLst>
      <p:ext uri="{BB962C8B-B14F-4D97-AF65-F5344CB8AC3E}">
        <p14:creationId xmlns:p14="http://schemas.microsoft.com/office/powerpoint/2010/main" val="309338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tilton Cott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668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8390965" y="5809129"/>
            <a:ext cx="2124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Casa de campo</a:t>
            </a:r>
            <a:endParaRPr lang="es-ES" sz="2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7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Yellow Oas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9712140" y="6034721"/>
            <a:ext cx="2614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Oasis Amarillo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10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epito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466" y="0"/>
            <a:ext cx="12317507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0" y="6334780"/>
            <a:ext cx="1222057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Las p</a:t>
            </a:r>
            <a:r>
              <a:rPr lang="es-ES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iedras Son </a:t>
            </a:r>
            <a:r>
              <a:rPr lang="es-E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de </a:t>
            </a:r>
            <a:r>
              <a:rPr lang="es-ES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conchas </a:t>
            </a:r>
            <a:r>
              <a:rPr lang="es-E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y </a:t>
            </a:r>
            <a:r>
              <a:rPr lang="es-ES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corales</a:t>
            </a:r>
            <a:r>
              <a:rPr lang="es-E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, el bote de </a:t>
            </a:r>
            <a:r>
              <a:rPr lang="es-ES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espárragos </a:t>
            </a:r>
            <a:r>
              <a:rPr lang="es-E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y el mar de sardinas </a:t>
            </a:r>
          </a:p>
        </p:txBody>
      </p:sp>
    </p:spTree>
    <p:extLst>
      <p:ext uri="{BB962C8B-B14F-4D97-AF65-F5344CB8AC3E}">
        <p14:creationId xmlns:p14="http://schemas.microsoft.com/office/powerpoint/2010/main" val="292417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arl-warner-foodscape-27[2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-223837" y="6045293"/>
            <a:ext cx="3343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ln w="0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Bosque de </a:t>
            </a:r>
            <a:r>
              <a:rPr lang="es-ES" sz="3200" b="1" dirty="0" smtClean="0">
                <a:ln w="0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Apio</a:t>
            </a:r>
            <a:endParaRPr lang="es-ES" sz="3200" b="1" dirty="0">
              <a:ln w="0"/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3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2549"/>
            <a:ext cx="12192000" cy="6855451"/>
            <a:chOff x="0" y="0"/>
            <a:chExt cx="12192000" cy="6855451"/>
          </a:xfrm>
        </p:grpSpPr>
        <p:pic>
          <p:nvPicPr>
            <p:cNvPr id="3" name="Picture 2" descr="Alma DDB Miami - McDonald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878"/>
            <a:stretch/>
          </p:blipFill>
          <p:spPr bwMode="auto">
            <a:xfrm>
              <a:off x="6145306" y="0"/>
              <a:ext cx="6046694" cy="68554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Alma DDB Miami - McDonald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2194"/>
            <a:stretch/>
          </p:blipFill>
          <p:spPr bwMode="auto">
            <a:xfrm>
              <a:off x="0" y="0"/>
              <a:ext cx="6145306" cy="6855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Rectángulo 4"/>
          <p:cNvSpPr/>
          <p:nvPr/>
        </p:nvSpPr>
        <p:spPr>
          <a:xfrm>
            <a:off x="3711388" y="6266184"/>
            <a:ext cx="8108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Alma DDB Miami  Mc Donald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24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arl-warner-foodscape-29[2]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280993" y="5877580"/>
            <a:ext cx="2753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Amazona </a:t>
            </a:r>
            <a:r>
              <a:rPr lang="es-ES" sz="32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Kajack</a:t>
            </a: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12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arl-warner-foodscape-14[2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-76200" y="6220106"/>
            <a:ext cx="786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Puente Tatziky de pepino, brócolis , lechugas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29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  <p:sndAc>
          <p:stSnd>
            <p:snd r:embed="rId2" name="Richard Clayderman   Le Couer Emerveille.wav"/>
          </p:stSnd>
        </p:sndAc>
      </p:transition>
    </mc:Choice>
    <mc:Fallback xmlns="">
      <p:transition spd="slow" advTm="5000">
        <p:fade/>
        <p:sndAc>
          <p:stSnd>
            <p:snd r:embed="rId4" name="Richard Clayderman   Le Couer Emerveill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-1"/>
            <a:ext cx="12191999" cy="7015163"/>
            <a:chOff x="0" y="0"/>
            <a:chExt cx="12191999" cy="6843338"/>
          </a:xfrm>
        </p:grpSpPr>
        <p:pic>
          <p:nvPicPr>
            <p:cNvPr id="3" name="Picture 4" descr="Lettuce Seascape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63" r="5781" b="12558"/>
            <a:stretch/>
          </p:blipFill>
          <p:spPr bwMode="auto">
            <a:xfrm>
              <a:off x="0" y="0"/>
              <a:ext cx="12191999" cy="68433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CuadroTexto 3"/>
            <p:cNvSpPr txBox="1"/>
            <p:nvPr/>
          </p:nvSpPr>
          <p:spPr>
            <a:xfrm>
              <a:off x="8251171" y="6005818"/>
              <a:ext cx="27700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3200" dirty="0" smtClean="0">
                  <a:solidFill>
                    <a:schemeClr val="bg1"/>
                  </a:solidFill>
                  <a:effectLst>
                    <a:glow rad="101600">
                      <a:srgbClr val="00B050">
                        <a:alpha val="60000"/>
                      </a:srgbClr>
                    </a:glow>
                  </a:effectLst>
                  <a:latin typeface="Monotype Corsiva" panose="03010101010201010101" pitchFamily="66" charset="0"/>
                </a:rPr>
                <a:t>Lechuga </a:t>
              </a:r>
              <a:r>
                <a:rPr lang="es-ES" sz="3200" dirty="0">
                  <a:solidFill>
                    <a:schemeClr val="bg1"/>
                  </a:solidFill>
                  <a:effectLst>
                    <a:glow rad="101600">
                      <a:srgbClr val="00B050">
                        <a:alpha val="60000"/>
                      </a:srgbClr>
                    </a:glow>
                  </a:effectLst>
                  <a:latin typeface="Monotype Corsiva" panose="03010101010201010101" pitchFamily="66" charset="0"/>
                </a:rPr>
                <a:t>M</a:t>
              </a:r>
              <a:r>
                <a:rPr lang="es-ES" sz="3200" dirty="0" smtClean="0">
                  <a:solidFill>
                    <a:schemeClr val="bg1"/>
                  </a:solidFill>
                  <a:effectLst>
                    <a:glow rad="101600">
                      <a:srgbClr val="00B050">
                        <a:alpha val="60000"/>
                      </a:srgbClr>
                    </a:glow>
                  </a:effectLst>
                  <a:latin typeface="Monotype Corsiva" panose="03010101010201010101" pitchFamily="66" charset="0"/>
                </a:rPr>
                <a:t>arina</a:t>
              </a:r>
              <a:endParaRPr lang="es-ES" sz="3200" dirty="0">
                <a:solidFill>
                  <a:schemeClr val="bg1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11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heese Volc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530569" y="6063318"/>
            <a:ext cx="2635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Volcán de Queso</a:t>
            </a:r>
            <a:endParaRPr lang="es-ES" sz="2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78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ruffle Fa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542174" y="97722"/>
            <a:ext cx="21900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aídas </a:t>
            </a:r>
            <a:r>
              <a:rPr lang="es-ES" sz="2800" b="1" dirty="0">
                <a:solidFill>
                  <a:schemeClr val="bg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de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Trufa</a:t>
            </a:r>
            <a:endParaRPr lang="es-ES" sz="2800" b="1" dirty="0">
              <a:solidFill>
                <a:schemeClr val="bg1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5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arl-warner-foodscape-30[2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457825" y="105430"/>
            <a:ext cx="3100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Puente de 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Rialto</a:t>
            </a:r>
            <a:endParaRPr lang="es-ES" sz="32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86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arl-warner-foodscape-25[2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6767232" y="114302"/>
            <a:ext cx="2733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Valle Vaquero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79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arl-warner-foodscape-10[2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8601076" y="6165649"/>
            <a:ext cx="3820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Horizonte de L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ondres</a:t>
            </a: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85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arl-warner-foodscape-4[2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54960" y="6131480"/>
            <a:ext cx="2635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Fabrica de carne</a:t>
            </a:r>
          </a:p>
        </p:txBody>
      </p:sp>
    </p:spTree>
    <p:extLst>
      <p:ext uri="{BB962C8B-B14F-4D97-AF65-F5344CB8AC3E}">
        <p14:creationId xmlns:p14="http://schemas.microsoft.com/office/powerpoint/2010/main" val="420116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curiosidades.com/wp-content/uploads/2013/09/carl-warner-foodscape-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14300" y="116443"/>
            <a:ext cx="2714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Estadio de carne</a:t>
            </a:r>
          </a:p>
        </p:txBody>
      </p:sp>
    </p:spTree>
    <p:extLst>
      <p:ext uri="{BB962C8B-B14F-4D97-AF65-F5344CB8AC3E}">
        <p14:creationId xmlns:p14="http://schemas.microsoft.com/office/powerpoint/2010/main" val="125996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" y="0"/>
            <a:ext cx="12192000" cy="6857999"/>
            <a:chOff x="1" y="0"/>
            <a:chExt cx="12192000" cy="6857999"/>
          </a:xfrm>
        </p:grpSpPr>
        <p:pic>
          <p:nvPicPr>
            <p:cNvPr id="3" name="Picture 4" descr="Pumpkin Paradis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12192000" cy="6857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ángulo 3"/>
            <p:cNvSpPr/>
            <p:nvPr/>
          </p:nvSpPr>
          <p:spPr>
            <a:xfrm>
              <a:off x="9002847" y="6175517"/>
              <a:ext cx="242085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28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Monotype Corsiva" panose="03010101010201010101" pitchFamily="66" charset="0"/>
                </a:rPr>
                <a:t>Paraíso Pumpkim</a:t>
              </a:r>
              <a:endParaRPr lang="es-ES" sz="2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2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0"/>
            <a:ext cx="12344400" cy="6919352"/>
            <a:chOff x="43702" y="-30677"/>
            <a:chExt cx="12148297" cy="6919352"/>
          </a:xfrm>
        </p:grpSpPr>
        <p:pic>
          <p:nvPicPr>
            <p:cNvPr id="3" name="Picture 2" descr="Red Hot Chilli Scorpio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02" y="-30677"/>
              <a:ext cx="12148297" cy="69193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ángulo 3"/>
            <p:cNvSpPr/>
            <p:nvPr/>
          </p:nvSpPr>
          <p:spPr>
            <a:xfrm>
              <a:off x="145170" y="236396"/>
              <a:ext cx="41601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3200" b="1" dirty="0">
                  <a:solidFill>
                    <a:srgbClr val="FFFF0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Escorpión rojo chile picante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662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Paris Boulev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248" y="0"/>
            <a:ext cx="61587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curiosidades.com/wp-content/uploads/2013/09/carl-warner-foodscape-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332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6182354" y="6038012"/>
            <a:ext cx="2930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glow rad="228600">
                    <a:srgbClr val="0000FF"/>
                  </a:glow>
                </a:effectLst>
                <a:latin typeface="Monotype Corsiva" panose="03010101010201010101" pitchFamily="66" charset="0"/>
              </a:rPr>
              <a:t>Boulevard  de Paris</a:t>
            </a:r>
            <a:endParaRPr lang="es-ES" sz="2400" b="1" dirty="0">
              <a:solidFill>
                <a:schemeClr val="bg1"/>
              </a:solidFill>
              <a:effectLst>
                <a:glow rad="228600">
                  <a:srgbClr val="0000FF"/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57197" y="6268844"/>
            <a:ext cx="3786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Gran Muralla de Piña</a:t>
            </a:r>
            <a:endParaRPr lang="es-ES" sz="2800" b="1" dirty="0">
              <a:solidFill>
                <a:srgbClr val="FFC0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07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0" y="0"/>
            <a:ext cx="12192000" cy="6858000"/>
            <a:chOff x="0" y="0"/>
            <a:chExt cx="12192000" cy="6360459"/>
          </a:xfrm>
        </p:grpSpPr>
        <p:pic>
          <p:nvPicPr>
            <p:cNvPr id="23554" name="Picture 2" descr="carl-warner-foodscape-33[6]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63604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9672638" y="5560358"/>
              <a:ext cx="2343150" cy="542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3200" b="1" dirty="0" smtClean="0">
                  <a:solidFill>
                    <a:srgbClr val="FFFF99"/>
                  </a:solidFill>
                  <a:effectLst>
                    <a:glow rad="101600">
                      <a:srgbClr val="FF0000">
                        <a:alpha val="60000"/>
                      </a:srgbClr>
                    </a:glow>
                  </a:effectLst>
                  <a:latin typeface="Monotype Corsiva" panose="03010101010201010101" pitchFamily="66" charset="0"/>
                </a:rPr>
                <a:t>Pueblo de Pan</a:t>
              </a:r>
              <a:endParaRPr lang="es-ES" sz="3200" b="1" dirty="0">
                <a:solidFill>
                  <a:srgbClr val="FFFF99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283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0905563" y="5721314"/>
            <a:ext cx="1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  <a:latin typeface="Monotype Corsiva" panose="03010101010201010101" pitchFamily="66" charset="0"/>
              </a:rPr>
              <a:t>Junco chino</a:t>
            </a:r>
          </a:p>
        </p:txBody>
      </p:sp>
      <p:grpSp>
        <p:nvGrpSpPr>
          <p:cNvPr id="4" name="Grupo 3"/>
          <p:cNvGrpSpPr/>
          <p:nvPr/>
        </p:nvGrpSpPr>
        <p:grpSpPr>
          <a:xfrm>
            <a:off x="0" y="-157671"/>
            <a:ext cx="12192000" cy="7015671"/>
            <a:chOff x="1" y="0"/>
            <a:chExt cx="12192000" cy="7015671"/>
          </a:xfrm>
        </p:grpSpPr>
        <p:pic>
          <p:nvPicPr>
            <p:cNvPr id="20482" name="Picture 2" descr="carl-warner-foodscape-26[2]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12192000" cy="6601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ángulo 2"/>
            <p:cNvSpPr/>
            <p:nvPr/>
          </p:nvSpPr>
          <p:spPr>
            <a:xfrm>
              <a:off x="1" y="6061564"/>
              <a:ext cx="12191999" cy="954107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s-ES" sz="2800" b="1" dirty="0" smtClean="0">
                  <a:solidFill>
                    <a:srgbClr val="0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Paisaje con una escena clásica</a:t>
              </a:r>
              <a:r>
                <a:rPr lang="es-ES" sz="2800" b="1" dirty="0">
                  <a:solidFill>
                    <a:srgbClr val="0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 </a:t>
              </a:r>
              <a:r>
                <a:rPr lang="es-ES" sz="2800" b="1" dirty="0" smtClean="0">
                  <a:solidFill>
                    <a:srgbClr val="0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china para </a:t>
              </a:r>
              <a:r>
                <a:rPr lang="es-ES" sz="2800" b="1" dirty="0">
                  <a:solidFill>
                    <a:srgbClr val="0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una exhibición en Hong Kong, </a:t>
              </a:r>
              <a:r>
                <a:rPr lang="es-ES" sz="2800" b="1" dirty="0" smtClean="0">
                  <a:solidFill>
                    <a:srgbClr val="0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Usó </a:t>
              </a:r>
              <a:r>
                <a:rPr lang="es-ES" sz="2800" b="1" dirty="0">
                  <a:solidFill>
                    <a:srgbClr val="0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canela para la madera de los barcos, col china para el cielo, hojas secas de loto, soya e incluso fideos chinos. </a:t>
              </a:r>
              <a:endParaRPr lang="es-ES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695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194" name="Picture 2" descr="fotografi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3500437" y="0"/>
              <a:ext cx="49577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400" b="1" dirty="0" smtClean="0"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U n </a:t>
              </a:r>
              <a:r>
                <a:rPr lang="es-ES" sz="2400" b="1" dirty="0"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arrecife de coral y una isla </a:t>
              </a:r>
              <a:r>
                <a:rPr lang="es-ES" sz="2400" b="1" dirty="0" smtClean="0"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d e </a:t>
              </a:r>
              <a:r>
                <a:rPr lang="es-ES" sz="2400" b="1" dirty="0"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piñas </a:t>
              </a:r>
              <a:r>
                <a:rPr lang="es-ES" sz="2400" b="1" dirty="0" smtClean="0"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                                      </a:t>
              </a:r>
              <a:endPara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436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epitodo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" t="841" r="515"/>
          <a:stretch/>
        </p:blipFill>
        <p:spPr bwMode="auto">
          <a:xfrm>
            <a:off x="0" y="0"/>
            <a:ext cx="12192000" cy="6399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0" y="6399929"/>
            <a:ext cx="1219200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Cueva Cangrejo, Las </a:t>
            </a:r>
            <a:r>
              <a:rPr lang="es-ES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estalactitas son zanahorias</a:t>
            </a:r>
            <a:r>
              <a:rPr lang="es-ES" dirty="0">
                <a:solidFill>
                  <a:srgbClr val="494D50"/>
                </a:solidFill>
                <a:latin typeface="Helvetica" panose="020B0604020202020204" pitchFamily="34" charset="0"/>
              </a:rPr>
              <a:t> 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6005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-100013" y="-178345"/>
            <a:ext cx="12472987" cy="7036345"/>
            <a:chOff x="-157163" y="-165069"/>
            <a:chExt cx="12472987" cy="7036345"/>
          </a:xfrm>
        </p:grpSpPr>
        <p:pic>
          <p:nvPicPr>
            <p:cNvPr id="15362" name="Picture 2" descr="Arte con Comid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7163" y="-165069"/>
              <a:ext cx="12472987" cy="65944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ángulo 1"/>
            <p:cNvSpPr/>
            <p:nvPr/>
          </p:nvSpPr>
          <p:spPr>
            <a:xfrm>
              <a:off x="-157163" y="6286501"/>
              <a:ext cx="12401547" cy="58477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s-ES" sz="3200" b="1" dirty="0" smtClean="0">
                  <a:solidFill>
                    <a:srgbClr val="C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Paisaje Toscano ,el </a:t>
              </a:r>
              <a:r>
                <a:rPr lang="es-ES" sz="3200" b="1" dirty="0">
                  <a:solidFill>
                    <a:srgbClr val="C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castillo es de </a:t>
              </a:r>
              <a:r>
                <a:rPr lang="es-ES" sz="3200" b="1" dirty="0" err="1" smtClean="0">
                  <a:solidFill>
                    <a:srgbClr val="C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queso,los</a:t>
              </a:r>
              <a:r>
                <a:rPr lang="es-ES" sz="3200" b="1" dirty="0" smtClean="0">
                  <a:solidFill>
                    <a:srgbClr val="C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 </a:t>
              </a:r>
              <a:r>
                <a:rPr lang="es-ES" sz="3200" b="1" dirty="0">
                  <a:solidFill>
                    <a:srgbClr val="C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arboles son pimientos y </a:t>
              </a:r>
              <a:r>
                <a:rPr lang="es-ES" sz="3200" b="1" dirty="0" smtClean="0">
                  <a:solidFill>
                    <a:srgbClr val="C0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perejil ,y ajos</a:t>
              </a:r>
              <a:r>
                <a:rPr lang="es-ES" sz="2400" b="1" dirty="0">
                  <a:solidFill>
                    <a:srgbClr val="FF0000"/>
                  </a:solidFill>
                  <a:effectLst>
                    <a:glow rad="228600">
                      <a:schemeClr val="accent4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031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rawn Again Crustacea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1463"/>
            <a:ext cx="12192000" cy="712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42888" y="-135227"/>
            <a:ext cx="3543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Gamba de crustáceos</a:t>
            </a:r>
            <a:endParaRPr lang="es-ES" sz="3200" b="1" dirty="0">
              <a:solidFill>
                <a:schemeClr val="bg1"/>
              </a:solidFill>
              <a:effectLst>
                <a:glow rad="228600">
                  <a:srgbClr val="0000FF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47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-44790" y="1"/>
            <a:ext cx="12236790" cy="6986588"/>
            <a:chOff x="0" y="2"/>
            <a:chExt cx="12236790" cy="6822123"/>
          </a:xfrm>
        </p:grpSpPr>
        <p:sp>
          <p:nvSpPr>
            <p:cNvPr id="3" name="Rectángulo 2"/>
            <p:cNvSpPr/>
            <p:nvPr/>
          </p:nvSpPr>
          <p:spPr>
            <a:xfrm>
              <a:off x="0" y="6360460"/>
              <a:ext cx="12236789" cy="461665"/>
            </a:xfrm>
            <a:prstGeom prst="rect">
              <a:avLst/>
            </a:prstGeom>
            <a:solidFill>
              <a:srgbClr val="CCCCFF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s-ES" sz="24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                    </a:t>
              </a:r>
              <a:r>
                <a:rPr lang="es-ES" sz="2400" b="1" dirty="0" smtClean="0">
                  <a:solidFill>
                    <a:srgbClr val="0000FF"/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Cielo </a:t>
              </a:r>
              <a:r>
                <a:rPr lang="es-ES" sz="2400" b="1" dirty="0">
                  <a:solidFill>
                    <a:srgbClr val="0000FF"/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y </a:t>
              </a:r>
              <a:r>
                <a:rPr lang="es-ES" sz="2400" b="1" dirty="0" smtClean="0">
                  <a:solidFill>
                    <a:srgbClr val="0000FF"/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Árboles </a:t>
              </a:r>
              <a:r>
                <a:rPr lang="es-ES" sz="2400" b="1" dirty="0">
                  <a:solidFill>
                    <a:srgbClr val="0000FF"/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de </a:t>
              </a:r>
              <a:r>
                <a:rPr lang="es-ES" sz="2400" b="1" dirty="0" smtClean="0">
                  <a:solidFill>
                    <a:srgbClr val="0000FF"/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Col</a:t>
              </a:r>
              <a:r>
                <a:rPr lang="es-ES" sz="2400" b="1" dirty="0">
                  <a:solidFill>
                    <a:srgbClr val="0000FF"/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, </a:t>
              </a:r>
              <a:r>
                <a:rPr lang="es-ES" sz="2400" b="1" dirty="0" smtClean="0">
                  <a:solidFill>
                    <a:srgbClr val="0000FF"/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Abismo </a:t>
              </a:r>
              <a:r>
                <a:rPr lang="es-ES" sz="2400" b="1" dirty="0">
                  <a:solidFill>
                    <a:srgbClr val="0000FF"/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de </a:t>
              </a:r>
              <a:r>
                <a:rPr lang="es-ES" sz="2400" b="1" dirty="0" smtClean="0">
                  <a:solidFill>
                    <a:srgbClr val="0000FF"/>
                  </a:solidFill>
                  <a:effectLst>
                    <a:glow rad="228600">
                      <a:schemeClr val="accent2">
                        <a:satMod val="175000"/>
                        <a:alpha val="40000"/>
                      </a:schemeClr>
                    </a:glow>
                  </a:effectLst>
                  <a:latin typeface="Monotype Corsiva" panose="03010101010201010101" pitchFamily="66" charset="0"/>
                </a:rPr>
                <a:t>Parmesano </a:t>
              </a:r>
              <a:endParaRPr lang="es-ES" sz="2400" b="1" dirty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endParaRPr>
            </a:p>
          </p:txBody>
        </p:sp>
        <p:pic>
          <p:nvPicPr>
            <p:cNvPr id="4" name="Picture 2" descr="fotografia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44"/>
            <a:stretch/>
          </p:blipFill>
          <p:spPr bwMode="auto">
            <a:xfrm>
              <a:off x="1" y="2"/>
              <a:ext cx="12236789" cy="63792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8511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otograf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091" y="-459432"/>
            <a:ext cx="12431091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003813" y="6112817"/>
            <a:ext cx="64689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accent5">
                      <a:lumMod val="50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 paisaje muy pitufesco.. de ajos </a:t>
            </a:r>
          </a:p>
        </p:txBody>
      </p:sp>
    </p:spTree>
    <p:extLst>
      <p:ext uri="{BB962C8B-B14F-4D97-AF65-F5344CB8AC3E}">
        <p14:creationId xmlns:p14="http://schemas.microsoft.com/office/powerpoint/2010/main" val="21767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cuado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" t="1272" r="515" b="847"/>
          <a:stretch/>
        </p:blipFill>
        <p:spPr bwMode="auto">
          <a:xfrm>
            <a:off x="0" y="0"/>
            <a:ext cx="12192000" cy="6347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0" y="6361300"/>
            <a:ext cx="12192000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C00000"/>
                </a:solidFill>
                <a:effectLst/>
                <a:latin typeface="Monotype Corsiva" panose="03010101010201010101" pitchFamily="66" charset="0"/>
              </a:rPr>
              <a:t>Una granja con cocos como si fueran montones de paja </a:t>
            </a:r>
          </a:p>
        </p:txBody>
      </p:sp>
    </p:spTree>
    <p:extLst>
      <p:ext uri="{BB962C8B-B14F-4D97-AF65-F5344CB8AC3E}">
        <p14:creationId xmlns:p14="http://schemas.microsoft.com/office/powerpoint/2010/main" val="59522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546" y="324644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682" y="3934464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56" y="281508"/>
            <a:ext cx="1577793" cy="1698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9926507" y="5696818"/>
            <a:ext cx="813174" cy="717906"/>
            <a:chOff x="7159493" y="5696818"/>
            <a:chExt cx="813174" cy="717906"/>
          </a:xfrm>
        </p:grpSpPr>
        <p:pic>
          <p:nvPicPr>
            <p:cNvPr id="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>
          <a:xfrm>
            <a:off x="109423" y="6169212"/>
            <a:ext cx="1527396" cy="365125"/>
          </a:xfrm>
        </p:spPr>
        <p:txBody>
          <a:bodyPr/>
          <a:lstStyle/>
          <a:p>
            <a:fld id="{D2987E65-0EF1-48B7-B7BB-696C95CAC367}" type="datetime1">
              <a:rPr lang="es-ES" sz="1600" b="1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07/01/2015</a:t>
            </a:fld>
            <a:endParaRPr lang="es-ES" sz="16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200525" y="4496489"/>
            <a:ext cx="3700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Tema: Paisajes comestibles</a:t>
            </a:r>
          </a:p>
          <a:p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Música: Le Couer Emerveille</a:t>
            </a:r>
          </a:p>
          <a:p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Interprete: Richard </a:t>
            </a:r>
            <a:r>
              <a:rPr lang="es-ES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C</a:t>
            </a:r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layderman</a:t>
            </a:r>
            <a:endParaRPr lang="es-ES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8401050" y="6137726"/>
            <a:ext cx="2610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sz="16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896</TotalTime>
  <Words>542</Words>
  <Application>Microsoft Office PowerPoint</Application>
  <PresentationFormat>Panorámica</PresentationFormat>
  <Paragraphs>85</Paragraphs>
  <Slides>39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39</vt:i4>
      </vt:variant>
    </vt:vector>
  </HeadingPairs>
  <TitlesOfParts>
    <vt:vector size="51" baseType="lpstr">
      <vt:lpstr>Arial</vt:lpstr>
      <vt:lpstr>Berlin Sans FB Demi</vt:lpstr>
      <vt:lpstr>Calibri</vt:lpstr>
      <vt:lpstr>Calibri Light</vt:lpstr>
      <vt:lpstr>Helvetica</vt:lpstr>
      <vt:lpstr>HelveticaNeue</vt:lpstr>
      <vt:lpstr>Monotype Corsiva</vt:lpstr>
      <vt:lpstr>Trebuchet MS</vt:lpstr>
      <vt:lpstr>Wingdings 3</vt:lpstr>
      <vt:lpstr>Tema de Office</vt:lpstr>
      <vt:lpstr>Diseño predeterminado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82</cp:revision>
  <dcterms:created xsi:type="dcterms:W3CDTF">2015-01-04T03:10:41Z</dcterms:created>
  <dcterms:modified xsi:type="dcterms:W3CDTF">2015-01-07T23:29:38Z</dcterms:modified>
</cp:coreProperties>
</file>