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4" r:id="rId3"/>
    <p:sldId id="273" r:id="rId4"/>
    <p:sldId id="320" r:id="rId5"/>
    <p:sldId id="312" r:id="rId6"/>
    <p:sldId id="299" r:id="rId7"/>
    <p:sldId id="277" r:id="rId8"/>
    <p:sldId id="281" r:id="rId9"/>
    <p:sldId id="282" r:id="rId10"/>
    <p:sldId id="274" r:id="rId11"/>
    <p:sldId id="279" r:id="rId12"/>
    <p:sldId id="295" r:id="rId13"/>
    <p:sldId id="256" r:id="rId14"/>
    <p:sldId id="292" r:id="rId15"/>
    <p:sldId id="294" r:id="rId16"/>
    <p:sldId id="289" r:id="rId17"/>
    <p:sldId id="296" r:id="rId18"/>
    <p:sldId id="297" r:id="rId19"/>
    <p:sldId id="258" r:id="rId20"/>
    <p:sldId id="288" r:id="rId21"/>
    <p:sldId id="311" r:id="rId22"/>
    <p:sldId id="300" r:id="rId23"/>
    <p:sldId id="301" r:id="rId24"/>
    <p:sldId id="302" r:id="rId25"/>
    <p:sldId id="284" r:id="rId26"/>
    <p:sldId id="291" r:id="rId27"/>
    <p:sldId id="303" r:id="rId28"/>
    <p:sldId id="309" r:id="rId29"/>
    <p:sldId id="293" r:id="rId30"/>
    <p:sldId id="306" r:id="rId31"/>
    <p:sldId id="307" r:id="rId32"/>
    <p:sldId id="308" r:id="rId33"/>
    <p:sldId id="298" r:id="rId34"/>
    <p:sldId id="260" r:id="rId35"/>
    <p:sldId id="259" r:id="rId36"/>
    <p:sldId id="262" r:id="rId37"/>
    <p:sldId id="330" r:id="rId38"/>
    <p:sldId id="310" r:id="rId39"/>
    <p:sldId id="264" r:id="rId40"/>
    <p:sldId id="283" r:id="rId41"/>
    <p:sldId id="265" r:id="rId42"/>
    <p:sldId id="328" r:id="rId43"/>
    <p:sldId id="267" r:id="rId44"/>
    <p:sldId id="326" r:id="rId45"/>
    <p:sldId id="257" r:id="rId46"/>
    <p:sldId id="270" r:id="rId47"/>
    <p:sldId id="276" r:id="rId48"/>
    <p:sldId id="271" r:id="rId49"/>
    <p:sldId id="305" r:id="rId50"/>
    <p:sldId id="322" r:id="rId51"/>
    <p:sldId id="275" r:id="rId52"/>
    <p:sldId id="323" r:id="rId53"/>
    <p:sldId id="319" r:id="rId54"/>
    <p:sldId id="317" r:id="rId55"/>
    <p:sldId id="318" r:id="rId56"/>
    <p:sldId id="325" r:id="rId57"/>
    <p:sldId id="329" r:id="rId58"/>
    <p:sldId id="263" r:id="rId59"/>
    <p:sldId id="336" r:id="rId60"/>
    <p:sldId id="331" r:id="rId61"/>
    <p:sldId id="327" r:id="rId62"/>
    <p:sldId id="335" r:id="rId63"/>
    <p:sldId id="334" r:id="rId64"/>
    <p:sldId id="332" r:id="rId65"/>
    <p:sldId id="333" r:id="rId66"/>
    <p:sldId id="338" r:id="rId67"/>
    <p:sldId id="337" r:id="rId68"/>
    <p:sldId id="339" r:id="rId69"/>
    <p:sldId id="286" r:id="rId70"/>
    <p:sldId id="340" r:id="rId71"/>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ciDNjWPfNCZpa0m0FXO20Q" hashData="Ap59uOqoKGU05eCmc5lfOZDuWQ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FF00"/>
    <a:srgbClr val="9900FF"/>
    <a:srgbClr val="FF33CC"/>
    <a:srgbClr val="FF0000"/>
    <a:srgbClr val="00FF99"/>
    <a:srgbClr val="F8F4A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934" autoAdjust="0"/>
    <p:restoredTop sz="99643"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433647C-63D5-4C0D-A881-9D28A27645F4}" type="slidenum">
              <a:rPr lang="es-ES_tradnl"/>
              <a:pPr>
                <a:defRPr/>
              </a:pPr>
              <a:t>‹Nº›</a:t>
            </a:fld>
            <a:endParaRPr lang="es-ES_tradnl"/>
          </a:p>
        </p:txBody>
      </p:sp>
    </p:spTree>
  </p:cSld>
  <p:clrMapOvr>
    <a:masterClrMapping/>
  </p:clrMapOvr>
  <p:transition advTm="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03107B7-7F2E-4E76-A1AA-17095E902B45}" type="slidenum">
              <a:rPr lang="es-ES_tradnl"/>
              <a:pPr>
                <a:defRPr/>
              </a:pPr>
              <a:t>‹Nº›</a:t>
            </a:fld>
            <a:endParaRPr lang="es-ES_tradnl"/>
          </a:p>
        </p:txBody>
      </p:sp>
    </p:spTree>
  </p:cSld>
  <p:clrMapOvr>
    <a:masterClrMapping/>
  </p:clrMapOvr>
  <p:transition advTm="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26F6E17-D8E0-4481-8B68-0D00250BFC7F}" type="slidenum">
              <a:rPr lang="es-ES_tradnl"/>
              <a:pPr>
                <a:defRPr/>
              </a:pPr>
              <a:t>‹Nº›</a:t>
            </a:fld>
            <a:endParaRPr lang="es-ES_tradnl"/>
          </a:p>
        </p:txBody>
      </p:sp>
    </p:spTree>
  </p:cSld>
  <p:clrMapOvr>
    <a:masterClrMapping/>
  </p:clrMapOvr>
  <p:transition advTm="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6383CF6-7F4C-4916-97E2-907C70C1F248}" type="slidenum">
              <a:rPr lang="es-ES_tradnl"/>
              <a:pPr>
                <a:defRPr/>
              </a:pPr>
              <a:t>‹Nº›</a:t>
            </a:fld>
            <a:endParaRPr lang="es-ES_tradnl"/>
          </a:p>
        </p:txBody>
      </p:sp>
    </p:spTree>
  </p:cSld>
  <p:clrMapOvr>
    <a:masterClrMapping/>
  </p:clrMapOvr>
  <p:transition advTm="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4CEF1093-7ABA-416B-9261-5148AD3F91B9}" type="slidenum">
              <a:rPr lang="es-ES_tradnl"/>
              <a:pPr>
                <a:defRPr/>
              </a:pPr>
              <a:t>‹Nº›</a:t>
            </a:fld>
            <a:endParaRPr lang="es-ES_tradnl"/>
          </a:p>
        </p:txBody>
      </p:sp>
    </p:spTree>
  </p:cSld>
  <p:clrMapOvr>
    <a:masterClrMapping/>
  </p:clrMapOvr>
  <p:transition advTm="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3D8E0431-A5F3-4595-A06C-33EB38AE4A18}" type="slidenum">
              <a:rPr lang="es-ES_tradnl"/>
              <a:pPr>
                <a:defRPr/>
              </a:pPr>
              <a:t>‹Nº›</a:t>
            </a:fld>
            <a:endParaRPr lang="es-ES_tradnl"/>
          </a:p>
        </p:txBody>
      </p:sp>
    </p:spTree>
  </p:cSld>
  <p:clrMapOvr>
    <a:masterClrMapping/>
  </p:clrMapOvr>
  <p:transition advTm="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E15C7E90-F78A-448D-9A47-696752EDBCBE}" type="slidenum">
              <a:rPr lang="es-ES_tradnl"/>
              <a:pPr>
                <a:defRPr/>
              </a:pPr>
              <a:t>‹Nº›</a:t>
            </a:fld>
            <a:endParaRPr lang="es-ES_tradnl"/>
          </a:p>
        </p:txBody>
      </p:sp>
    </p:spTree>
  </p:cSld>
  <p:clrMapOvr>
    <a:masterClrMapping/>
  </p:clrMapOvr>
  <p:transition advTm="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A9CD74B-85A5-448A-BE50-C2F81766290B}" type="slidenum">
              <a:rPr lang="es-ES_tradnl"/>
              <a:pPr>
                <a:defRPr/>
              </a:pPr>
              <a:t>‹Nº›</a:t>
            </a:fld>
            <a:endParaRPr lang="es-ES_tradnl"/>
          </a:p>
        </p:txBody>
      </p:sp>
    </p:spTree>
  </p:cSld>
  <p:clrMapOvr>
    <a:masterClrMapping/>
  </p:clrMapOvr>
  <p:transition advTm="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CE37D94-D164-484E-9AAC-66BC91F14067}" type="slidenum">
              <a:rPr lang="es-ES_tradnl"/>
              <a:pPr>
                <a:defRPr/>
              </a:pPr>
              <a:t>‹Nº›</a:t>
            </a:fld>
            <a:endParaRPr lang="es-ES_tradnl"/>
          </a:p>
        </p:txBody>
      </p:sp>
    </p:spTree>
  </p:cSld>
  <p:clrMapOvr>
    <a:masterClrMapping/>
  </p:clrMapOvr>
  <p:transition advTm="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DD5A066-D89F-4E73-962B-1D8AFAFC5B74}" type="slidenum">
              <a:rPr lang="es-ES_tradnl"/>
              <a:pPr>
                <a:defRPr/>
              </a:pPr>
              <a:t>‹Nº›</a:t>
            </a:fld>
            <a:endParaRPr lang="es-ES_tradnl"/>
          </a:p>
        </p:txBody>
      </p:sp>
    </p:spTree>
  </p:cSld>
  <p:clrMapOvr>
    <a:masterClrMapping/>
  </p:clrMapOvr>
  <p:transition advTm="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9813FB0-D68F-40E3-AB6D-3F9E6864CC6F}" type="slidenum">
              <a:rPr lang="es-ES_tradnl"/>
              <a:pPr>
                <a:defRPr/>
              </a:pPr>
              <a:t>‹Nº›</a:t>
            </a:fld>
            <a:endParaRPr lang="es-ES_tradnl"/>
          </a:p>
        </p:txBody>
      </p:sp>
    </p:spTree>
  </p:cSld>
  <p:clrMapOvr>
    <a:masterClrMapping/>
  </p:clrMapOvr>
  <p:transition advTm="3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3ADE3D02-FB8D-4C98-95B9-337B2F9F3724}"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advTm="3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4.jpeg"/><Relationship Id="rId4" Type="http://schemas.openxmlformats.org/officeDocument/2006/relationships/image" Target="../media/image63.jpeg"/></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5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69.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7" name="Picture 3" descr="oscar"/>
          <p:cNvPicPr>
            <a:picLocks noChangeAspect="1" noChangeArrowheads="1"/>
          </p:cNvPicPr>
          <p:nvPr/>
        </p:nvPicPr>
        <p:blipFill>
          <a:blip r:embed="rId3"/>
          <a:srcRect l="18871" r="19485"/>
          <a:stretch>
            <a:fillRect/>
          </a:stretch>
        </p:blipFill>
        <p:spPr bwMode="auto">
          <a:xfrm>
            <a:off x="6143636" y="428604"/>
            <a:ext cx="2796151" cy="5672152"/>
          </a:xfrm>
          <a:prstGeom prst="ellipse">
            <a:avLst/>
          </a:prstGeom>
          <a:noFill/>
          <a:ln w="9525">
            <a:noFill/>
            <a:miter lim="800000"/>
            <a:headEnd/>
            <a:tailEnd/>
          </a:ln>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71538" y="1357298"/>
            <a:ext cx="7072362" cy="4214842"/>
          </a:xfrm>
          <a:prstGeom prst="rect">
            <a:avLst/>
          </a:prstGeom>
        </p:spPr>
        <p:txBody>
          <a:bodyPr wrap="none" fromWordArt="1">
            <a:prstTxWarp prst="textPlain">
              <a:avLst>
                <a:gd name="adj" fmla="val 4983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OSCAR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DE  LA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ACADEMIA</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2.016</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785786" y="6000768"/>
            <a:ext cx="2228880" cy="461665"/>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4000">
    <p:zoom/>
    <p:sndAc>
      <p:stSnd>
        <p:snd r:embed="rId2" name="Clayderman-As-time-goes-by-casablan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83-oscars-poster"/>
          <p:cNvPicPr>
            <a:picLocks noChangeAspect="1" noChangeArrowheads="1"/>
          </p:cNvPicPr>
          <p:nvPr/>
        </p:nvPicPr>
        <p:blipFill>
          <a:blip r:embed="rId2"/>
          <a:srcRect b="6250"/>
          <a:stretch>
            <a:fillRect/>
          </a:stretch>
        </p:blipFill>
        <p:spPr bwMode="auto">
          <a:xfrm>
            <a:off x="4008438" y="0"/>
            <a:ext cx="5135562" cy="6858000"/>
          </a:xfrm>
          <a:prstGeom prst="rect">
            <a:avLst/>
          </a:prstGeom>
          <a:noFill/>
          <a:ln w="9525">
            <a:noFill/>
            <a:miter lim="800000"/>
            <a:headEnd/>
            <a:tailEnd/>
          </a:ln>
        </p:spPr>
      </p:pic>
      <p:pic>
        <p:nvPicPr>
          <p:cNvPr id="4099" name="Picture 6" descr="Gif planete 30s"/>
          <p:cNvPicPr>
            <a:picLocks noChangeAspect="1" noChangeArrowheads="1" noCrop="1"/>
          </p:cNvPicPr>
          <p:nvPr/>
        </p:nvPicPr>
        <p:blipFill>
          <a:blip r:embed="rId3"/>
          <a:srcRect/>
          <a:stretch>
            <a:fillRect/>
          </a:stretch>
        </p:blipFill>
        <p:spPr bwMode="auto">
          <a:xfrm>
            <a:off x="611188" y="404812"/>
            <a:ext cx="3103556" cy="3524254"/>
          </a:xfrm>
          <a:prstGeom prst="rect">
            <a:avLst/>
          </a:prstGeom>
          <a:noFill/>
          <a:ln w="9525">
            <a:noFill/>
            <a:miter lim="800000"/>
            <a:headEnd/>
            <a:tailEnd/>
          </a:ln>
        </p:spPr>
      </p:pic>
      <p:sp>
        <p:nvSpPr>
          <p:cNvPr id="5" name="4 CuadroTexto"/>
          <p:cNvSpPr txBox="1"/>
          <p:nvPr/>
        </p:nvSpPr>
        <p:spPr>
          <a:xfrm>
            <a:off x="857224" y="4714884"/>
            <a:ext cx="3517310" cy="1569660"/>
          </a:xfrm>
          <a:prstGeom prst="rect">
            <a:avLst/>
          </a:prstGeom>
          <a:noFill/>
        </p:spPr>
        <p:txBody>
          <a:bodyPr wrap="none" rtlCol="0">
            <a:spAutoFit/>
          </a:bodyPr>
          <a:lstStyle/>
          <a:p>
            <a:r>
              <a:rPr lang="es-ES" sz="96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latin typeface="Bauhaus 93" pitchFamily="82" charset="0"/>
              </a:rPr>
              <a:t>2.016</a:t>
            </a:r>
            <a:endParaRPr lang="es-ES" sz="9600" b="1" spc="100" dirty="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latin typeface="Bauhaus 93" pitchFamily="82" charset="0"/>
            </a:endParaRPr>
          </a:p>
        </p:txBody>
      </p:sp>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caracol.com.co/radio/imagenes/2016/01/15/fotorrelato/1452872642_491896_1452873306_album_normal.jpg"/>
          <p:cNvPicPr>
            <a:picLocks noChangeAspect="1" noChangeArrowheads="1"/>
          </p:cNvPicPr>
          <p:nvPr/>
        </p:nvPicPr>
        <p:blipFill>
          <a:blip r:embed="rId2"/>
          <a:srcRect/>
          <a:stretch>
            <a:fillRect/>
          </a:stretch>
        </p:blipFill>
        <p:spPr bwMode="auto">
          <a:xfrm>
            <a:off x="0" y="0"/>
            <a:ext cx="9334500" cy="6858000"/>
          </a:xfrm>
          <a:prstGeom prst="rect">
            <a:avLst/>
          </a:prstGeom>
          <a:noFill/>
        </p:spPr>
      </p:pic>
    </p:spTree>
  </p:cSld>
  <p:clrMapOvr>
    <a:masterClrMapping/>
  </p:clrMapOvr>
  <p:transition advTm="3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20century_fox_logo"/>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sndAc>
      <p:stSnd>
        <p:snd r:embed="rId2" name="6956048[1]_NEW.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MGM-LOGO-classic-movies-5157478-1024-768"/>
          <p:cNvPicPr>
            <a:picLocks noChangeAspect="1" noChangeArrowheads="1"/>
          </p:cNvPicPr>
          <p:nvPr/>
        </p:nvPicPr>
        <p:blipFill>
          <a:blip r:embed="rId2"/>
          <a:srcRect/>
          <a:stretch>
            <a:fillRect/>
          </a:stretch>
        </p:blipFill>
        <p:spPr bwMode="auto">
          <a:xfrm>
            <a:off x="0" y="0"/>
            <a:ext cx="9753600" cy="73152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9" name="Picture 7" descr="Oscars 2016"/>
          <p:cNvPicPr>
            <a:picLocks noChangeAspect="1" noChangeArrowheads="1"/>
          </p:cNvPicPr>
          <p:nvPr/>
        </p:nvPicPr>
        <p:blipFill>
          <a:blip r:embed="rId2"/>
          <a:srcRect/>
          <a:stretch>
            <a:fillRect/>
          </a:stretch>
        </p:blipFill>
        <p:spPr bwMode="auto">
          <a:xfrm>
            <a:off x="571471" y="357166"/>
            <a:ext cx="8048681" cy="3714776"/>
          </a:xfrm>
          <a:prstGeom prst="rect">
            <a:avLst/>
          </a:prstGeom>
          <a:noFill/>
        </p:spPr>
      </p:pic>
      <p:sp>
        <p:nvSpPr>
          <p:cNvPr id="5" name="4 Rectángulo"/>
          <p:cNvSpPr/>
          <p:nvPr/>
        </p:nvSpPr>
        <p:spPr>
          <a:xfrm>
            <a:off x="1285852" y="4286256"/>
            <a:ext cx="6429388" cy="2554545"/>
          </a:xfrm>
          <a:prstGeom prst="rect">
            <a:avLst/>
          </a:prstGeom>
        </p:spPr>
        <p:txBody>
          <a:bodyPr wrap="square">
            <a:spAutoFit/>
          </a:bodyPr>
          <a:lstStyle/>
          <a:p>
            <a:pPr algn="ctr"/>
            <a:r>
              <a:rPr lang="es-ES" sz="2000" b="1" dirty="0">
                <a:solidFill>
                  <a:srgbClr val="FF0000"/>
                </a:solidFill>
              </a:rPr>
              <a:t>Chris Rock, anfitrión de los </a:t>
            </a:r>
            <a:r>
              <a:rPr lang="es-ES" sz="2000" b="1" dirty="0" err="1">
                <a:solidFill>
                  <a:srgbClr val="FF0000"/>
                </a:solidFill>
              </a:rPr>
              <a:t>Oscars</a:t>
            </a:r>
            <a:r>
              <a:rPr lang="es-ES" sz="2000" b="1" dirty="0">
                <a:solidFill>
                  <a:srgbClr val="FF0000"/>
                </a:solidFill>
              </a:rPr>
              <a:t> 2016</a:t>
            </a:r>
          </a:p>
          <a:p>
            <a:pPr algn="ctr"/>
            <a:r>
              <a:rPr lang="es-ES" sz="2000" b="1" dirty="0" smtClean="0">
                <a:solidFill>
                  <a:srgbClr val="FF0000"/>
                </a:solidFill>
              </a:rPr>
              <a:t/>
            </a:r>
            <a:br>
              <a:rPr lang="es-ES" sz="2000" b="1" dirty="0" smtClean="0">
                <a:solidFill>
                  <a:srgbClr val="FF0000"/>
                </a:solidFill>
              </a:rPr>
            </a:br>
            <a:r>
              <a:rPr lang="es-ES" sz="2000" b="1" dirty="0">
                <a:solidFill>
                  <a:srgbClr val="FF0000"/>
                </a:solidFill>
              </a:rPr>
              <a:t>Mucho antes de que se dieran a conocer los nominados de los </a:t>
            </a:r>
            <a:r>
              <a:rPr lang="es-ES" sz="2000" b="1" dirty="0" err="1">
                <a:solidFill>
                  <a:srgbClr val="FF0000"/>
                </a:solidFill>
              </a:rPr>
              <a:t>Oscars</a:t>
            </a:r>
            <a:r>
              <a:rPr lang="es-ES" sz="2000" b="1" dirty="0">
                <a:solidFill>
                  <a:srgbClr val="FF0000"/>
                </a:solidFill>
              </a:rPr>
              <a:t> 2016 y de que muchos famosos amenazaran con boicotear la gala por su falta de diversidad racial, la Academia dio a conocer que el actor afroamericano Chris Rock sería el anfitrión de la ceremonia.</a:t>
            </a:r>
          </a:p>
        </p:txBody>
      </p:sp>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5651500" y="6308725"/>
            <a:ext cx="2592388" cy="396875"/>
          </a:xfrm>
          <a:prstGeom prst="rect">
            <a:avLst/>
          </a:prstGeom>
          <a:noFill/>
          <a:ln w="9525">
            <a:noFill/>
            <a:miter lim="800000"/>
            <a:headEnd/>
            <a:tailEnd/>
          </a:ln>
        </p:spPr>
        <p:txBody>
          <a:bodyPr>
            <a:spAutoFit/>
          </a:bodyPr>
          <a:lstStyle/>
          <a:p>
            <a:pPr>
              <a:spcBef>
                <a:spcPct val="50000"/>
              </a:spcBef>
            </a:pPr>
            <a:endParaRPr kumimoji="1" lang="fr-FR" sz="2000">
              <a:latin typeface="Times New Roman" pitchFamily="18" charset="0"/>
            </a:endParaRPr>
          </a:p>
        </p:txBody>
      </p:sp>
      <p:pic>
        <p:nvPicPr>
          <p:cNvPr id="5123" name="Picture 3" descr="Image1"/>
          <p:cNvPicPr preferRelativeResize="0">
            <a:picLocks noChangeArrowheads="1" noCrop="1"/>
          </p:cNvPicPr>
          <p:nvPr/>
        </p:nvPicPr>
        <p:blipFill>
          <a:blip r:embed="rId3"/>
          <a:srcRect/>
          <a:stretch>
            <a:fillRect/>
          </a:stretch>
        </p:blipFill>
        <p:spPr bwMode="auto">
          <a:xfrm>
            <a:off x="-73025" y="-55563"/>
            <a:ext cx="9217025" cy="7156451"/>
          </a:xfrm>
          <a:prstGeom prst="rect">
            <a:avLst/>
          </a:prstGeom>
          <a:noFill/>
          <a:ln w="9525">
            <a:noFill/>
            <a:miter lim="800000"/>
            <a:headEnd/>
            <a:tailEnd/>
          </a:ln>
        </p:spPr>
      </p:pic>
      <p:pic>
        <p:nvPicPr>
          <p:cNvPr id="27652" name="Picture 4" descr="Image10"/>
          <p:cNvPicPr>
            <a:picLocks noChangeAspect="1" noChangeArrowheads="1"/>
          </p:cNvPicPr>
          <p:nvPr/>
        </p:nvPicPr>
        <p:blipFill>
          <a:blip r:embed="rId4"/>
          <a:srcRect/>
          <a:stretch>
            <a:fillRect/>
          </a:stretch>
        </p:blipFill>
        <p:spPr bwMode="auto">
          <a:xfrm>
            <a:off x="1547813" y="404813"/>
            <a:ext cx="6007100" cy="6070600"/>
          </a:xfrm>
          <a:prstGeom prst="rect">
            <a:avLst/>
          </a:prstGeom>
          <a:noFill/>
          <a:ln w="9525">
            <a:noFill/>
            <a:miter lim="800000"/>
            <a:headEnd/>
            <a:tailEnd/>
          </a:ln>
        </p:spPr>
      </p:pic>
      <p:sp>
        <p:nvSpPr>
          <p:cNvPr id="27653" name="WordArt 5"/>
          <p:cNvSpPr>
            <a:spLocks noChangeArrowheads="1" noChangeShapeType="1" noTextEdit="1"/>
          </p:cNvSpPr>
          <p:nvPr/>
        </p:nvSpPr>
        <p:spPr bwMode="auto">
          <a:xfrm>
            <a:off x="1187450" y="2852738"/>
            <a:ext cx="6548438" cy="1081087"/>
          </a:xfrm>
          <a:prstGeom prst="rect">
            <a:avLst/>
          </a:prstGeom>
        </p:spPr>
        <p:txBody>
          <a:bodyPr wrap="none" fromWordArt="1">
            <a:prstTxWarp prst="textCanDown">
              <a:avLst>
                <a:gd name="adj" fmla="val 33333"/>
              </a:avLst>
            </a:prstTxWarp>
          </a:bodyPr>
          <a:lstStyle/>
          <a:p>
            <a:pPr algn="ctr"/>
            <a:r>
              <a:rPr lang="es-ES" sz="6600" kern="10">
                <a:ln w="9525">
                  <a:solidFill>
                    <a:schemeClr val="bg1"/>
                  </a:solidFill>
                  <a:round/>
                  <a:headEnd/>
                  <a:tailEnd/>
                </a:ln>
                <a:solidFill>
                  <a:schemeClr val="bg1"/>
                </a:solidFill>
                <a:latin typeface="Times New Roman"/>
                <a:cs typeface="Times New Roman"/>
              </a:rPr>
              <a:t>HOLLYWOOD</a:t>
            </a:r>
          </a:p>
        </p:txBody>
      </p:sp>
    </p:spTree>
  </p:cSld>
  <p:clrMapOvr>
    <a:masterClrMapping/>
  </p:clrMapOvr>
  <p:transition spd="med" advClick="0" advTm="3000">
    <p:dissolve/>
    <p:sndAc>
      <p:stSnd>
        <p:snd r:embed="rId2" name="Clayderman-As-time-goes-by-casablan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652"/>
                                        </p:tgtEl>
                                        <p:attrNameLst>
                                          <p:attrName>style.visibility</p:attrName>
                                        </p:attrNameLst>
                                      </p:cBhvr>
                                      <p:to>
                                        <p:strVal val="hidden"/>
                                      </p:to>
                                    </p:set>
                                  </p:childTnLst>
                                </p:cTn>
                              </p:par>
                              <p:par>
                                <p:cTn id="7" presetID="3" presetClass="exit" presetSubtype="0" fill="hold" grpId="0" nodeType="withEffect">
                                  <p:stCondLst>
                                    <p:cond delay="0"/>
                                  </p:stCondLst>
                                  <p:childTnLst>
                                    <p:set>
                                      <p:cBhvr>
                                        <p:cTn id="8" dur="1" fill="hold">
                                          <p:stCondLst>
                                            <p:cond delay="0"/>
                                          </p:stCondLst>
                                        </p:cTn>
                                        <p:tgtEl>
                                          <p:spTgt spid="27653"/>
                                        </p:tgtEl>
                                        <p:attrNameLst>
                                          <p:attrName>style.visibility</p:attrName>
                                        </p:attrNameLst>
                                      </p:cBhvr>
                                      <p:to>
                                        <p:strVal val="hidden"/>
                                      </p:to>
                                    </p:set>
                                  </p:childTnLst>
                                </p:cTn>
                              </p:par>
                            </p:childTnLst>
                          </p:cTn>
                        </p:par>
                        <p:par>
                          <p:cTn id="9" fill="hold">
                            <p:stCondLst>
                              <p:cond delay="0"/>
                            </p:stCondLst>
                            <p:childTnLst>
                              <p:par>
                                <p:cTn id="10" presetID="6" presetClass="emph" presetSubtype="0" fill="hold" nodeType="afterEffect">
                                  <p:stCondLst>
                                    <p:cond delay="0"/>
                                  </p:stCondLst>
                                  <p:childTnLst>
                                    <p:animScale>
                                      <p:cBhvr>
                                        <p:cTn id="11" dur="500" fill="hold"/>
                                        <p:tgtEl>
                                          <p:spTgt spid="27652"/>
                                        </p:tgtEl>
                                      </p:cBhvr>
                                      <p:by x="25000" y="25000"/>
                                    </p:animScale>
                                  </p:childTnLst>
                                </p:cTn>
                              </p:par>
                            </p:childTnLst>
                          </p:cTn>
                        </p:par>
                        <p:par>
                          <p:cTn id="12" fill="hold">
                            <p:stCondLst>
                              <p:cond delay="500"/>
                            </p:stCondLst>
                            <p:childTnLst>
                              <p:par>
                                <p:cTn id="13" presetID="1" presetClass="entr" presetSubtype="0" fill="hold" nodeType="afterEffect">
                                  <p:stCondLst>
                                    <p:cond delay="0"/>
                                  </p:stCondLst>
                                  <p:childTnLst>
                                    <p:set>
                                      <p:cBhvr>
                                        <p:cTn id="14" dur="1" fill="hold">
                                          <p:stCondLst>
                                            <p:cond delay="0"/>
                                          </p:stCondLst>
                                        </p:cTn>
                                        <p:tgtEl>
                                          <p:spTgt spid="27652"/>
                                        </p:tgtEl>
                                        <p:attrNameLst>
                                          <p:attrName>style.visibility</p:attrName>
                                        </p:attrNameLst>
                                      </p:cBhvr>
                                      <p:to>
                                        <p:strVal val="visible"/>
                                      </p:to>
                                    </p:set>
                                  </p:childTnLst>
                                </p:cTn>
                              </p:par>
                            </p:childTnLst>
                          </p:cTn>
                        </p:par>
                        <p:par>
                          <p:cTn id="15" fill="hold">
                            <p:stCondLst>
                              <p:cond delay="500"/>
                            </p:stCondLst>
                            <p:childTnLst>
                              <p:par>
                                <p:cTn id="16" presetID="6" presetClass="emph" presetSubtype="0" accel="50000" decel="50000" fill="hold" nodeType="afterEffect">
                                  <p:stCondLst>
                                    <p:cond delay="0"/>
                                  </p:stCondLst>
                                  <p:childTnLst>
                                    <p:animScale>
                                      <p:cBhvr>
                                        <p:cTn id="17" dur="5000" fill="hold"/>
                                        <p:tgtEl>
                                          <p:spTgt spid="27652"/>
                                        </p:tgtEl>
                                      </p:cBhvr>
                                      <p:by x="300000" y="300000"/>
                                    </p:animScale>
                                  </p:childTnLst>
                                </p:cTn>
                              </p:par>
                              <p:par>
                                <p:cTn id="18" presetID="8" presetClass="emph" presetSubtype="0" fill="hold" nodeType="withEffect">
                                  <p:stCondLst>
                                    <p:cond delay="0"/>
                                  </p:stCondLst>
                                  <p:childTnLst>
                                    <p:animRot by="21600000">
                                      <p:cBhvr>
                                        <p:cTn id="19" dur="4500" fill="hold"/>
                                        <p:tgtEl>
                                          <p:spTgt spid="27652"/>
                                        </p:tgtEl>
                                        <p:attrNameLst>
                                          <p:attrName>r</p:attrName>
                                        </p:attrNameLst>
                                      </p:cBhvr>
                                    </p:animRot>
                                  </p:childTnLst>
                                </p:cTn>
                              </p:par>
                            </p:childTnLst>
                          </p:cTn>
                        </p:par>
                        <p:par>
                          <p:cTn id="20" fill="hold">
                            <p:stCondLst>
                              <p:cond delay="5500"/>
                            </p:stCondLst>
                            <p:childTnLst>
                              <p:par>
                                <p:cTn id="21" presetID="29" presetClass="entr" presetSubtype="0" fill="hold" grpId="1" nodeType="afterEffect">
                                  <p:stCondLst>
                                    <p:cond delay="500"/>
                                  </p:stCondLst>
                                  <p:childTnLst>
                                    <p:set>
                                      <p:cBhvr>
                                        <p:cTn id="22" dur="1" fill="hold">
                                          <p:stCondLst>
                                            <p:cond delay="0"/>
                                          </p:stCondLst>
                                        </p:cTn>
                                        <p:tgtEl>
                                          <p:spTgt spid="27653"/>
                                        </p:tgtEl>
                                        <p:attrNameLst>
                                          <p:attrName>style.visibility</p:attrName>
                                        </p:attrNameLst>
                                      </p:cBhvr>
                                      <p:to>
                                        <p:strVal val="visible"/>
                                      </p:to>
                                    </p:set>
                                    <p:anim calcmode="lin" valueType="num">
                                      <p:cBhvr>
                                        <p:cTn id="23" dur="3000" fill="hold"/>
                                        <p:tgtEl>
                                          <p:spTgt spid="27653"/>
                                        </p:tgtEl>
                                        <p:attrNameLst>
                                          <p:attrName>ppt_x</p:attrName>
                                        </p:attrNameLst>
                                      </p:cBhvr>
                                      <p:tavLst>
                                        <p:tav tm="0">
                                          <p:val>
                                            <p:strVal val="#ppt_x-.2"/>
                                          </p:val>
                                        </p:tav>
                                        <p:tav tm="100000">
                                          <p:val>
                                            <p:strVal val="#ppt_x"/>
                                          </p:val>
                                        </p:tav>
                                      </p:tavLst>
                                    </p:anim>
                                    <p:anim calcmode="lin" valueType="num">
                                      <p:cBhvr>
                                        <p:cTn id="24" dur="3000" fill="hold"/>
                                        <p:tgtEl>
                                          <p:spTgt spid="27653"/>
                                        </p:tgtEl>
                                        <p:attrNameLst>
                                          <p:attrName>ppt_y</p:attrName>
                                        </p:attrNameLst>
                                      </p:cBhvr>
                                      <p:tavLst>
                                        <p:tav tm="0">
                                          <p:val>
                                            <p:strVal val="#ppt_y"/>
                                          </p:val>
                                        </p:tav>
                                        <p:tav tm="100000">
                                          <p:val>
                                            <p:strVal val="#ppt_y"/>
                                          </p:val>
                                        </p:tav>
                                      </p:tavLst>
                                    </p:anim>
                                    <p:animEffect transition="in" filter="wipe(right)" prLst="gradientSize: 0.1">
                                      <p:cBhvr>
                                        <p:cTn id="25" dur="30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p:bldP spid="2765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arte CALIFORNIE_640x480"/>
          <p:cNvPicPr>
            <a:picLocks noChangeAspect="1" noChangeArrowheads="1"/>
          </p:cNvPicPr>
          <p:nvPr/>
        </p:nvPicPr>
        <p:blipFill>
          <a:blip r:embed="rId2"/>
          <a:srcRect/>
          <a:stretch>
            <a:fillRect/>
          </a:stretch>
        </p:blipFill>
        <p:spPr bwMode="auto">
          <a:xfrm>
            <a:off x="0" y="0"/>
            <a:ext cx="9217025" cy="6911975"/>
          </a:xfrm>
          <a:prstGeom prst="rect">
            <a:avLst/>
          </a:prstGeom>
          <a:noFill/>
          <a:ln w="9525">
            <a:noFill/>
            <a:miter lim="800000"/>
            <a:headEnd/>
            <a:tailEnd/>
          </a:ln>
        </p:spPr>
      </p:pic>
    </p:spTree>
  </p:cSld>
  <p:clrMapOvr>
    <a:masterClrMapping/>
  </p:clrMapOvr>
  <p:transition spd="med" advClick="0"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2000"/>
                                        <p:tgtEl>
                                          <p:spTgt spid="28674"/>
                                        </p:tgtEl>
                                      </p:cBhvr>
                                    </p:animEffect>
                                    <p:anim calcmode="lin" valueType="num">
                                      <p:cBhvr>
                                        <p:cTn id="8" dur="2000" fill="hold"/>
                                        <p:tgtEl>
                                          <p:spTgt spid="28674"/>
                                        </p:tgtEl>
                                        <p:attrNameLst>
                                          <p:attrName>style.rotation</p:attrName>
                                        </p:attrNameLst>
                                      </p:cBhvr>
                                      <p:tavLst>
                                        <p:tav tm="0">
                                          <p:val>
                                            <p:fltVal val="720"/>
                                          </p:val>
                                        </p:tav>
                                        <p:tav tm="100000">
                                          <p:val>
                                            <p:fltVal val="0"/>
                                          </p:val>
                                        </p:tav>
                                      </p:tavLst>
                                    </p:anim>
                                    <p:anim calcmode="lin" valueType="num">
                                      <p:cBhvr>
                                        <p:cTn id="9" dur="2000" fill="hold"/>
                                        <p:tgtEl>
                                          <p:spTgt spid="28674"/>
                                        </p:tgtEl>
                                        <p:attrNameLst>
                                          <p:attrName>ppt_h</p:attrName>
                                        </p:attrNameLst>
                                      </p:cBhvr>
                                      <p:tavLst>
                                        <p:tav tm="0">
                                          <p:val>
                                            <p:fltVal val="0"/>
                                          </p:val>
                                        </p:tav>
                                        <p:tav tm="100000">
                                          <p:val>
                                            <p:strVal val="#ppt_h"/>
                                          </p:val>
                                        </p:tav>
                                      </p:tavLst>
                                    </p:anim>
                                    <p:anim calcmode="lin" valueType="num">
                                      <p:cBhvr>
                                        <p:cTn id="10" dur="2000" fill="hold"/>
                                        <p:tgtEl>
                                          <p:spTgt spid="2867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5" name="Picture 7" descr="Oscars 2016"/>
          <p:cNvPicPr>
            <a:picLocks noChangeAspect="1" noChangeArrowheads="1"/>
          </p:cNvPicPr>
          <p:nvPr/>
        </p:nvPicPr>
        <p:blipFill>
          <a:blip r:embed="rId2"/>
          <a:srcRect/>
          <a:stretch>
            <a:fillRect/>
          </a:stretch>
        </p:blipFill>
        <p:spPr bwMode="auto">
          <a:xfrm>
            <a:off x="571472" y="357166"/>
            <a:ext cx="7572428" cy="3494967"/>
          </a:xfrm>
          <a:prstGeom prst="rect">
            <a:avLst/>
          </a:prstGeom>
          <a:noFill/>
        </p:spPr>
      </p:pic>
      <p:sp>
        <p:nvSpPr>
          <p:cNvPr id="5" name="4 Rectángulo"/>
          <p:cNvSpPr/>
          <p:nvPr/>
        </p:nvSpPr>
        <p:spPr>
          <a:xfrm>
            <a:off x="571472" y="4071942"/>
            <a:ext cx="8215338" cy="2585323"/>
          </a:xfrm>
          <a:prstGeom prst="rect">
            <a:avLst/>
          </a:prstGeom>
        </p:spPr>
        <p:txBody>
          <a:bodyPr wrap="square">
            <a:spAutoFit/>
          </a:bodyPr>
          <a:lstStyle/>
          <a:p>
            <a:pPr algn="ctr"/>
            <a:r>
              <a:rPr lang="es-ES" b="1" dirty="0">
                <a:solidFill>
                  <a:srgbClr val="FF0000"/>
                </a:solidFill>
              </a:rPr>
              <a:t>Lady Gaga </a:t>
            </a:r>
            <a:r>
              <a:rPr lang="es-ES" b="1" dirty="0" smtClean="0">
                <a:solidFill>
                  <a:srgbClr val="FF0000"/>
                </a:solidFill>
              </a:rPr>
              <a:t>ha vuelto a </a:t>
            </a:r>
            <a:r>
              <a:rPr lang="es-ES" b="1" dirty="0">
                <a:solidFill>
                  <a:srgbClr val="FF0000"/>
                </a:solidFill>
              </a:rPr>
              <a:t>actuar sobre el escenario en esta edición de los </a:t>
            </a:r>
            <a:r>
              <a:rPr lang="es-ES" b="1" dirty="0" err="1">
                <a:solidFill>
                  <a:srgbClr val="FF0000"/>
                </a:solidFill>
              </a:rPr>
              <a:t>Oscars</a:t>
            </a:r>
            <a:r>
              <a:rPr lang="es-ES" b="1" dirty="0">
                <a:solidFill>
                  <a:srgbClr val="FF0000"/>
                </a:solidFill>
              </a:rPr>
              <a:t>. </a:t>
            </a:r>
            <a:r>
              <a:rPr lang="es-ES" b="1" dirty="0" smtClean="0">
                <a:solidFill>
                  <a:srgbClr val="FF0000"/>
                </a:solidFill>
              </a:rPr>
              <a:t/>
            </a:r>
            <a:br>
              <a:rPr lang="es-ES" b="1" dirty="0" smtClean="0">
                <a:solidFill>
                  <a:srgbClr val="FF0000"/>
                </a:solidFill>
              </a:rPr>
            </a:br>
            <a:r>
              <a:rPr lang="es-ES" b="1" dirty="0" smtClean="0">
                <a:solidFill>
                  <a:srgbClr val="FF0000"/>
                </a:solidFill>
              </a:rPr>
              <a:t/>
            </a:r>
            <a:br>
              <a:rPr lang="es-ES" b="1" dirty="0" smtClean="0">
                <a:solidFill>
                  <a:srgbClr val="FF0000"/>
                </a:solidFill>
              </a:rPr>
            </a:br>
            <a:r>
              <a:rPr lang="es-ES" b="1" dirty="0">
                <a:solidFill>
                  <a:srgbClr val="FF0000"/>
                </a:solidFill>
              </a:rPr>
              <a:t>Pero no </a:t>
            </a:r>
            <a:r>
              <a:rPr lang="es-ES" b="1" dirty="0" smtClean="0">
                <a:solidFill>
                  <a:srgbClr val="FF0000"/>
                </a:solidFill>
              </a:rPr>
              <a:t>es </a:t>
            </a:r>
            <a:r>
              <a:rPr lang="es-ES" b="1" dirty="0">
                <a:solidFill>
                  <a:srgbClr val="FF0000"/>
                </a:solidFill>
              </a:rPr>
              <a:t>la única actuación que </a:t>
            </a:r>
            <a:r>
              <a:rPr lang="es-ES" b="1" dirty="0" smtClean="0">
                <a:solidFill>
                  <a:srgbClr val="FF0000"/>
                </a:solidFill>
              </a:rPr>
              <a:t>hemos visto en </a:t>
            </a:r>
            <a:r>
              <a:rPr lang="es-ES" b="1" dirty="0">
                <a:solidFill>
                  <a:srgbClr val="FF0000"/>
                </a:solidFill>
              </a:rPr>
              <a:t>los Premios </a:t>
            </a:r>
            <a:r>
              <a:rPr lang="es-ES" b="1" dirty="0" err="1">
                <a:solidFill>
                  <a:srgbClr val="FF0000"/>
                </a:solidFill>
              </a:rPr>
              <a:t>Oscars</a:t>
            </a:r>
            <a:r>
              <a:rPr lang="es-ES" b="1" dirty="0">
                <a:solidFill>
                  <a:srgbClr val="FF0000"/>
                </a:solidFill>
              </a:rPr>
              <a:t> 2016 de esta noche. Sam Smith y su "</a:t>
            </a:r>
            <a:r>
              <a:rPr lang="es-ES" b="1" dirty="0" err="1">
                <a:solidFill>
                  <a:srgbClr val="FF0000"/>
                </a:solidFill>
              </a:rPr>
              <a:t>Writing</a:t>
            </a:r>
            <a:r>
              <a:rPr lang="es-ES" b="1" dirty="0">
                <a:solidFill>
                  <a:srgbClr val="FF0000"/>
                </a:solidFill>
              </a:rPr>
              <a:t> </a:t>
            </a:r>
            <a:r>
              <a:rPr lang="es-ES" b="1" dirty="0" err="1">
                <a:solidFill>
                  <a:srgbClr val="FF0000"/>
                </a:solidFill>
              </a:rPr>
              <a:t>on</a:t>
            </a:r>
            <a:r>
              <a:rPr lang="es-ES" b="1" dirty="0">
                <a:solidFill>
                  <a:srgbClr val="FF0000"/>
                </a:solidFill>
              </a:rPr>
              <a:t> </a:t>
            </a:r>
            <a:r>
              <a:rPr lang="es-ES" b="1" dirty="0" err="1">
                <a:solidFill>
                  <a:srgbClr val="FF0000"/>
                </a:solidFill>
              </a:rPr>
              <a:t>the</a:t>
            </a:r>
            <a:r>
              <a:rPr lang="es-ES" b="1" dirty="0">
                <a:solidFill>
                  <a:srgbClr val="FF0000"/>
                </a:solidFill>
              </a:rPr>
              <a:t> Wall" (de la película ´</a:t>
            </a:r>
            <a:r>
              <a:rPr lang="es-ES" b="1" dirty="0" err="1">
                <a:solidFill>
                  <a:srgbClr val="FF0000"/>
                </a:solidFill>
              </a:rPr>
              <a:t>Spectre</a:t>
            </a:r>
            <a:r>
              <a:rPr lang="es-ES" b="1" dirty="0">
                <a:solidFill>
                  <a:srgbClr val="FF0000"/>
                </a:solidFill>
              </a:rPr>
              <a:t>), </a:t>
            </a:r>
            <a:r>
              <a:rPr lang="es-ES" b="1" dirty="0" err="1">
                <a:solidFill>
                  <a:srgbClr val="FF0000"/>
                </a:solidFill>
              </a:rPr>
              <a:t>The</a:t>
            </a:r>
            <a:r>
              <a:rPr lang="es-ES" b="1" dirty="0">
                <a:solidFill>
                  <a:srgbClr val="FF0000"/>
                </a:solidFill>
              </a:rPr>
              <a:t> </a:t>
            </a:r>
            <a:r>
              <a:rPr lang="es-ES" b="1" dirty="0" err="1">
                <a:solidFill>
                  <a:srgbClr val="FF0000"/>
                </a:solidFill>
              </a:rPr>
              <a:t>Weeknd</a:t>
            </a:r>
            <a:r>
              <a:rPr lang="es-ES" b="1" dirty="0">
                <a:solidFill>
                  <a:srgbClr val="FF0000"/>
                </a:solidFill>
              </a:rPr>
              <a:t> con "</a:t>
            </a:r>
            <a:r>
              <a:rPr lang="es-ES" b="1" dirty="0" err="1">
                <a:solidFill>
                  <a:srgbClr val="FF0000"/>
                </a:solidFill>
              </a:rPr>
              <a:t>Earned</a:t>
            </a:r>
            <a:r>
              <a:rPr lang="es-ES" b="1" dirty="0">
                <a:solidFill>
                  <a:srgbClr val="FF0000"/>
                </a:solidFill>
              </a:rPr>
              <a:t> </a:t>
            </a:r>
            <a:r>
              <a:rPr lang="es-ES" b="1" dirty="0" err="1">
                <a:solidFill>
                  <a:srgbClr val="FF0000"/>
                </a:solidFill>
              </a:rPr>
              <a:t>it</a:t>
            </a:r>
            <a:r>
              <a:rPr lang="es-ES" b="1" dirty="0">
                <a:solidFill>
                  <a:srgbClr val="FF0000"/>
                </a:solidFill>
              </a:rPr>
              <a:t>" (De ´50 sombras de Grey´), Sumi Jo y su "Simple </a:t>
            </a:r>
            <a:r>
              <a:rPr lang="es-ES" b="1" dirty="0" err="1">
                <a:solidFill>
                  <a:srgbClr val="FF0000"/>
                </a:solidFill>
              </a:rPr>
              <a:t>Song</a:t>
            </a:r>
            <a:r>
              <a:rPr lang="es-ES" b="1" dirty="0">
                <a:solidFill>
                  <a:srgbClr val="FF0000"/>
                </a:solidFill>
              </a:rPr>
              <a:t> #3" (´La juventud´) y J. Ralph &amp; </a:t>
            </a:r>
            <a:r>
              <a:rPr lang="es-ES" b="1" dirty="0" err="1">
                <a:solidFill>
                  <a:srgbClr val="FF0000"/>
                </a:solidFill>
              </a:rPr>
              <a:t>Antony</a:t>
            </a:r>
            <a:r>
              <a:rPr lang="es-ES" b="1" dirty="0">
                <a:solidFill>
                  <a:srgbClr val="FF0000"/>
                </a:solidFill>
              </a:rPr>
              <a:t> con "Manta </a:t>
            </a:r>
            <a:r>
              <a:rPr lang="es-ES" b="1" dirty="0" err="1">
                <a:solidFill>
                  <a:srgbClr val="FF0000"/>
                </a:solidFill>
              </a:rPr>
              <a:t>Ray</a:t>
            </a:r>
            <a:r>
              <a:rPr lang="es-ES" b="1" dirty="0">
                <a:solidFill>
                  <a:srgbClr val="FF0000"/>
                </a:solidFill>
              </a:rPr>
              <a:t>" (del documental ´</a:t>
            </a:r>
            <a:r>
              <a:rPr lang="es-ES" b="1" dirty="0" err="1">
                <a:solidFill>
                  <a:srgbClr val="FF0000"/>
                </a:solidFill>
              </a:rPr>
              <a:t>Racing</a:t>
            </a:r>
            <a:r>
              <a:rPr lang="es-ES" b="1" dirty="0">
                <a:solidFill>
                  <a:srgbClr val="FF0000"/>
                </a:solidFill>
              </a:rPr>
              <a:t> </a:t>
            </a:r>
            <a:r>
              <a:rPr lang="es-ES" b="1" dirty="0" err="1">
                <a:solidFill>
                  <a:srgbClr val="FF0000"/>
                </a:solidFill>
              </a:rPr>
              <a:t>Extinction</a:t>
            </a:r>
            <a:r>
              <a:rPr lang="es-ES" b="1" dirty="0">
                <a:solidFill>
                  <a:srgbClr val="FF0000"/>
                </a:solidFill>
              </a:rPr>
              <a:t>´) harán lo mismo al estar también nominados al Oscar a la mejor canción original.</a:t>
            </a:r>
          </a:p>
        </p:txBody>
      </p:sp>
    </p:spTree>
  </p:cSld>
  <p:clrMapOvr>
    <a:masterClrMapping/>
  </p:clrMapOvr>
  <p:transition advTm="39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1947212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535011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428596" y="428604"/>
            <a:ext cx="8280400" cy="6119812"/>
          </a:xfrm>
          <a:prstGeom prst="rect">
            <a:avLst/>
          </a:prstGeom>
          <a:solidFill>
            <a:srgbClr val="00FFFF"/>
          </a:solidFill>
          <a:ln w="76200">
            <a:solidFill>
              <a:srgbClr val="FFFF00"/>
            </a:solidFill>
            <a:miter lim="800000"/>
            <a:headEnd/>
            <a:tailEnd/>
          </a:ln>
        </p:spPr>
        <p:txBody>
          <a:bodyPr wrap="none" anchor="ctr"/>
          <a:lstStyle/>
          <a:p>
            <a:pPr fontAlgn="auto">
              <a:spcBef>
                <a:spcPts val="0"/>
              </a:spcBef>
              <a:spcAft>
                <a:spcPts val="0"/>
              </a:spcAft>
              <a:defRPr/>
            </a:pPr>
            <a:endParaRPr lang="es-ES" kern="0">
              <a:solidFill>
                <a:sysClr val="windowText" lastClr="000000"/>
              </a:solidFill>
              <a:latin typeface="+mn-lt"/>
              <a:cs typeface="+mn-cs"/>
            </a:endParaRPr>
          </a:p>
        </p:txBody>
      </p:sp>
      <p:sp>
        <p:nvSpPr>
          <p:cNvPr id="6147" name="Rectangle 4"/>
          <p:cNvSpPr>
            <a:spLocks noChangeArrowheads="1"/>
          </p:cNvSpPr>
          <p:nvPr/>
        </p:nvSpPr>
        <p:spPr bwMode="auto">
          <a:xfrm>
            <a:off x="3143240" y="1785926"/>
            <a:ext cx="5318134" cy="4401205"/>
          </a:xfrm>
          <a:prstGeom prst="rect">
            <a:avLst/>
          </a:prstGeom>
          <a:noFill/>
          <a:ln w="9525">
            <a:noFill/>
            <a:miter lim="800000"/>
            <a:headEnd/>
            <a:tailEnd/>
          </a:ln>
        </p:spPr>
        <p:txBody>
          <a:bodyPr wrap="square" anchor="ctr">
            <a:spAutoFit/>
          </a:bodyPr>
          <a:lstStyle/>
          <a:p>
            <a:pPr algn="ctr"/>
            <a:r>
              <a:rPr lang="es-ES_tradnl" sz="2000" b="1" dirty="0">
                <a:latin typeface="Agency FB" pitchFamily="34" charset="0"/>
              </a:rPr>
              <a:t>Hollywood es un distrito de la ciudad de Los Ángeles. Su nombre se asocia con la sede de la industria del cine estadounidense.</a:t>
            </a:r>
          </a:p>
          <a:p>
            <a:pPr algn="ctr"/>
            <a:r>
              <a:rPr lang="es-ES_tradnl" sz="2000" b="1" dirty="0">
                <a:latin typeface="Agency FB" pitchFamily="34" charset="0"/>
              </a:rPr>
              <a:t>El poblado fue fundado en 1857. Aunque el nombre procede de las palabras inglesas </a:t>
            </a:r>
            <a:r>
              <a:rPr lang="es-ES_tradnl" sz="2000" b="1" i="1" dirty="0" err="1">
                <a:latin typeface="Agency FB" pitchFamily="34" charset="0"/>
              </a:rPr>
              <a:t>holly</a:t>
            </a:r>
            <a:r>
              <a:rPr lang="es-ES_tradnl" sz="2000" b="1" dirty="0">
                <a:latin typeface="Agency FB" pitchFamily="34" charset="0"/>
              </a:rPr>
              <a:t> (acebo) y </a:t>
            </a:r>
            <a:r>
              <a:rPr lang="es-ES_tradnl" sz="2000" b="1" i="1" dirty="0" err="1">
                <a:latin typeface="Agency FB" pitchFamily="34" charset="0"/>
              </a:rPr>
              <a:t>wood</a:t>
            </a:r>
            <a:r>
              <a:rPr lang="es-ES_tradnl" sz="2000" b="1" dirty="0">
                <a:latin typeface="Agency FB" pitchFamily="34" charset="0"/>
              </a:rPr>
              <a:t> (bosque), fue la esposa de un promotor inmobiliario quien dio nombre, en los años 1880 a su rancho situado en la zona después de haber conocido a un matrimonio de otro lugar cuya casa se llamaba Hollywood.</a:t>
            </a:r>
          </a:p>
          <a:p>
            <a:pPr algn="ctr"/>
            <a:r>
              <a:rPr lang="es-ES_tradnl" sz="2000" b="1" dirty="0">
                <a:latin typeface="Agency FB" pitchFamily="34" charset="0"/>
              </a:rPr>
              <a:t>En 1903 Hollywood se convirtió oficialmente en municipio y siete años más tarde sus concejales votaron a favor de la integración de la provincia a la población de Los Ángeles, principalmente, para disponer de agua suficiente a través de la red de suministro de la ciudad.</a:t>
            </a:r>
          </a:p>
        </p:txBody>
      </p:sp>
      <p:pic>
        <p:nvPicPr>
          <p:cNvPr id="4" name="Picture 7" descr="oscar"/>
          <p:cNvPicPr>
            <a:picLocks noChangeAspect="1" noChangeArrowheads="1"/>
          </p:cNvPicPr>
          <p:nvPr/>
        </p:nvPicPr>
        <p:blipFill>
          <a:blip r:embed="rId2"/>
          <a:srcRect/>
          <a:stretch>
            <a:fillRect/>
          </a:stretch>
        </p:blipFill>
        <p:spPr bwMode="auto">
          <a:xfrm>
            <a:off x="857224" y="714356"/>
            <a:ext cx="1645429" cy="2762241"/>
          </a:xfrm>
          <a:prstGeom prst="ellipse">
            <a:avLst/>
          </a:prstGeom>
          <a:noFill/>
          <a:ln w="9525">
            <a:noFill/>
            <a:miter lim="800000"/>
            <a:headEnd/>
            <a:tailEnd/>
          </a:ln>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82306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1444790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1932032"/>
          <p:cNvPicPr>
            <a:picLocks noChangeAspect="1" noChangeArrowheads="1"/>
          </p:cNvPicPr>
          <p:nvPr/>
        </p:nvPicPr>
        <p:blipFill>
          <a:blip r:embed="rId2"/>
          <a:srcRect/>
          <a:stretch>
            <a:fillRect/>
          </a:stretch>
        </p:blipFill>
        <p:spPr bwMode="auto">
          <a:xfrm>
            <a:off x="0" y="0"/>
            <a:ext cx="9396413"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1144639"/>
          <p:cNvPicPr>
            <a:picLocks noChangeAspect="1" noChangeArrowheads="1"/>
          </p:cNvPicPr>
          <p:nvPr/>
        </p:nvPicPr>
        <p:blipFill>
          <a:blip r:embed="rId2"/>
          <a:srcRect/>
          <a:stretch>
            <a:fillRect/>
          </a:stretch>
        </p:blipFill>
        <p:spPr bwMode="auto">
          <a:xfrm>
            <a:off x="0" y="0"/>
            <a:ext cx="4697413" cy="7029450"/>
          </a:xfrm>
          <a:prstGeom prst="rect">
            <a:avLst/>
          </a:prstGeom>
          <a:noFill/>
          <a:ln w="9525">
            <a:noFill/>
            <a:miter lim="800000"/>
            <a:headEnd/>
            <a:tailEnd/>
          </a:ln>
        </p:spPr>
      </p:pic>
      <p:pic>
        <p:nvPicPr>
          <p:cNvPr id="13315" name="Picture 4" descr="44484179"/>
          <p:cNvPicPr>
            <a:picLocks noChangeAspect="1" noChangeArrowheads="1"/>
          </p:cNvPicPr>
          <p:nvPr/>
        </p:nvPicPr>
        <p:blipFill>
          <a:blip r:embed="rId3"/>
          <a:srcRect/>
          <a:stretch>
            <a:fillRect/>
          </a:stretch>
        </p:blipFill>
        <p:spPr bwMode="auto">
          <a:xfrm>
            <a:off x="4643438" y="0"/>
            <a:ext cx="4500562" cy="7100888"/>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1535495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428596" y="357166"/>
            <a:ext cx="8280400" cy="6119812"/>
          </a:xfrm>
          <a:prstGeom prst="rect">
            <a:avLst/>
          </a:prstGeom>
          <a:solidFill>
            <a:srgbClr val="00FFFF"/>
          </a:solidFill>
          <a:ln w="76200">
            <a:solidFill>
              <a:srgbClr val="FFFF00"/>
            </a:solidFill>
            <a:miter lim="800000"/>
            <a:headEnd/>
            <a:tailEnd/>
          </a:ln>
        </p:spPr>
        <p:txBody>
          <a:bodyPr wrap="none" anchor="ctr"/>
          <a:lstStyle/>
          <a:p>
            <a:pPr fontAlgn="auto">
              <a:spcBef>
                <a:spcPts val="0"/>
              </a:spcBef>
              <a:spcAft>
                <a:spcPts val="0"/>
              </a:spcAft>
              <a:defRPr/>
            </a:pPr>
            <a:endParaRPr lang="es-ES" kern="0" dirty="0">
              <a:solidFill>
                <a:sysClr val="windowText" lastClr="000000"/>
              </a:solidFill>
              <a:latin typeface="+mn-lt"/>
              <a:cs typeface="+mn-cs"/>
            </a:endParaRPr>
          </a:p>
        </p:txBody>
      </p:sp>
      <p:sp>
        <p:nvSpPr>
          <p:cNvPr id="15363" name="Rectangle 2"/>
          <p:cNvSpPr>
            <a:spLocks noChangeArrowheads="1"/>
          </p:cNvSpPr>
          <p:nvPr/>
        </p:nvSpPr>
        <p:spPr bwMode="auto">
          <a:xfrm>
            <a:off x="3286116" y="785794"/>
            <a:ext cx="5422879" cy="5632311"/>
          </a:xfrm>
          <a:prstGeom prst="rect">
            <a:avLst/>
          </a:prstGeom>
          <a:noFill/>
          <a:ln w="9525">
            <a:noFill/>
            <a:miter lim="800000"/>
            <a:headEnd/>
            <a:tailEnd/>
          </a:ln>
        </p:spPr>
        <p:txBody>
          <a:bodyPr wrap="square" anchor="ctr">
            <a:spAutoFit/>
          </a:bodyPr>
          <a:lstStyle/>
          <a:p>
            <a:pPr algn="ctr"/>
            <a:r>
              <a:rPr lang="es-ES_tradnl" sz="2000" b="1" dirty="0">
                <a:latin typeface="Agency FB" pitchFamily="34" charset="0"/>
              </a:rPr>
              <a:t>Las grandes empresas del cine de Hollywood </a:t>
            </a:r>
            <a:endParaRPr lang="es-ES_tradnl" sz="2000" b="1" dirty="0" smtClean="0">
              <a:latin typeface="Agency FB" pitchFamily="34" charset="0"/>
            </a:endParaRPr>
          </a:p>
          <a:p>
            <a:pPr algn="ctr"/>
            <a:r>
              <a:rPr lang="es-ES_tradnl" sz="2000" b="1" dirty="0" smtClean="0">
                <a:latin typeface="Agency FB" pitchFamily="34" charset="0"/>
              </a:rPr>
              <a:t>de </a:t>
            </a:r>
            <a:r>
              <a:rPr lang="es-ES_tradnl" sz="2000" b="1" dirty="0">
                <a:latin typeface="Agency FB" pitchFamily="34" charset="0"/>
              </a:rPr>
              <a:t>la época dorada</a:t>
            </a:r>
          </a:p>
          <a:p>
            <a:pPr algn="ctr"/>
            <a:r>
              <a:rPr lang="es-ES_tradnl" sz="2000" b="1" dirty="0">
                <a:latin typeface="Agency FB" pitchFamily="34" charset="0"/>
              </a:rPr>
              <a:t>Universal </a:t>
            </a:r>
            <a:r>
              <a:rPr lang="es-ES_tradnl" sz="2000" b="1" dirty="0" err="1">
                <a:latin typeface="Agency FB" pitchFamily="34" charset="0"/>
              </a:rPr>
              <a:t>Pictures</a:t>
            </a:r>
            <a:r>
              <a:rPr lang="es-ES_tradnl" sz="2000" b="1" dirty="0">
                <a:latin typeface="Agency FB" pitchFamily="34" charset="0"/>
              </a:rPr>
              <a:t> </a:t>
            </a:r>
          </a:p>
          <a:p>
            <a:pPr algn="ctr"/>
            <a:r>
              <a:rPr lang="es-ES_tradnl" sz="2000" b="1" dirty="0">
                <a:latin typeface="Agency FB" pitchFamily="34" charset="0"/>
              </a:rPr>
              <a:t>Fox Film </a:t>
            </a:r>
            <a:r>
              <a:rPr lang="es-ES_tradnl" sz="2000" b="1" dirty="0" err="1">
                <a:latin typeface="Agency FB" pitchFamily="34" charset="0"/>
              </a:rPr>
              <a:t>Corporation</a:t>
            </a:r>
            <a:r>
              <a:rPr lang="es-ES_tradnl" sz="2000" b="1" dirty="0">
                <a:latin typeface="Agency FB" pitchFamily="34" charset="0"/>
              </a:rPr>
              <a:t> (después conocida como la 20th </a:t>
            </a:r>
            <a:r>
              <a:rPr lang="es-ES_tradnl" sz="2000" b="1" dirty="0" err="1">
                <a:latin typeface="Agency FB" pitchFamily="34" charset="0"/>
              </a:rPr>
              <a:t>Century</a:t>
            </a:r>
            <a:r>
              <a:rPr lang="es-ES_tradnl" sz="2000" b="1" dirty="0">
                <a:latin typeface="Agency FB" pitchFamily="34" charset="0"/>
              </a:rPr>
              <a:t> Fox) </a:t>
            </a:r>
          </a:p>
          <a:p>
            <a:pPr algn="ctr"/>
            <a:r>
              <a:rPr lang="es-ES_tradnl" sz="2000" b="1" dirty="0" err="1">
                <a:latin typeface="Agency FB" pitchFamily="34" charset="0"/>
              </a:rPr>
              <a:t>United</a:t>
            </a:r>
            <a:r>
              <a:rPr lang="es-ES_tradnl" sz="2000" b="1" dirty="0">
                <a:latin typeface="Agency FB" pitchFamily="34" charset="0"/>
              </a:rPr>
              <a:t> </a:t>
            </a:r>
            <a:r>
              <a:rPr lang="es-ES_tradnl" sz="2000" b="1" dirty="0" err="1">
                <a:latin typeface="Agency FB" pitchFamily="34" charset="0"/>
              </a:rPr>
              <a:t>Artists</a:t>
            </a:r>
            <a:r>
              <a:rPr lang="es-ES_tradnl" sz="2000" b="1" dirty="0">
                <a:latin typeface="Agency FB" pitchFamily="34" charset="0"/>
              </a:rPr>
              <a:t> </a:t>
            </a:r>
          </a:p>
          <a:p>
            <a:pPr algn="ctr"/>
            <a:r>
              <a:rPr lang="es-ES_tradnl" sz="2000" b="1" dirty="0">
                <a:latin typeface="Agency FB" pitchFamily="34" charset="0"/>
              </a:rPr>
              <a:t>Warner </a:t>
            </a:r>
            <a:r>
              <a:rPr lang="es-ES_tradnl" sz="2000" b="1" dirty="0" err="1">
                <a:latin typeface="Agency FB" pitchFamily="34" charset="0"/>
              </a:rPr>
              <a:t>Bros</a:t>
            </a:r>
            <a:r>
              <a:rPr lang="es-ES_tradnl" sz="2000" b="1" dirty="0">
                <a:latin typeface="Agency FB" pitchFamily="34" charset="0"/>
              </a:rPr>
              <a:t> </a:t>
            </a:r>
          </a:p>
          <a:p>
            <a:pPr algn="ctr"/>
            <a:r>
              <a:rPr lang="es-ES_tradnl" sz="2000" b="1" dirty="0">
                <a:latin typeface="Agency FB" pitchFamily="34" charset="0"/>
              </a:rPr>
              <a:t>Metro-</a:t>
            </a:r>
            <a:r>
              <a:rPr lang="es-ES_tradnl" sz="2000" b="1" dirty="0" err="1">
                <a:latin typeface="Agency FB" pitchFamily="34" charset="0"/>
              </a:rPr>
              <a:t>Goldwyn</a:t>
            </a:r>
            <a:r>
              <a:rPr lang="es-ES_tradnl" sz="2000" b="1" dirty="0">
                <a:latin typeface="Agency FB" pitchFamily="34" charset="0"/>
              </a:rPr>
              <a:t>-Mayer </a:t>
            </a:r>
          </a:p>
          <a:p>
            <a:pPr algn="ctr"/>
            <a:r>
              <a:rPr lang="es-ES_tradnl" sz="2000" b="1" dirty="0">
                <a:latin typeface="Agency FB" pitchFamily="34" charset="0"/>
              </a:rPr>
              <a:t>Columbia </a:t>
            </a:r>
            <a:r>
              <a:rPr lang="es-ES_tradnl" sz="2000" b="1" dirty="0" err="1">
                <a:latin typeface="Agency FB" pitchFamily="34" charset="0"/>
              </a:rPr>
              <a:t>Pictures</a:t>
            </a:r>
            <a:r>
              <a:rPr lang="es-ES_tradnl" sz="2000" b="1" dirty="0">
                <a:latin typeface="Agency FB" pitchFamily="34" charset="0"/>
              </a:rPr>
              <a:t> </a:t>
            </a:r>
          </a:p>
          <a:p>
            <a:pPr algn="ctr"/>
            <a:r>
              <a:rPr lang="es-ES_tradnl" sz="2000" b="1" dirty="0" err="1">
                <a:latin typeface="Agency FB" pitchFamily="34" charset="0"/>
              </a:rPr>
              <a:t>Paramount</a:t>
            </a:r>
            <a:r>
              <a:rPr lang="es-ES_tradnl" sz="2000" b="1" dirty="0">
                <a:latin typeface="Agency FB" pitchFamily="34" charset="0"/>
              </a:rPr>
              <a:t> </a:t>
            </a:r>
            <a:r>
              <a:rPr lang="es-ES_tradnl" sz="2000" b="1" dirty="0" err="1">
                <a:latin typeface="Agency FB" pitchFamily="34" charset="0"/>
              </a:rPr>
              <a:t>Pictures</a:t>
            </a:r>
            <a:r>
              <a:rPr lang="es-ES_tradnl" sz="2000" b="1" dirty="0">
                <a:latin typeface="Agency FB" pitchFamily="34" charset="0"/>
              </a:rPr>
              <a:t> (En el año 1953 adquirió toda la compañía cinematográfica RKO Radio </a:t>
            </a:r>
            <a:r>
              <a:rPr lang="es-ES_tradnl" sz="2000" b="1" dirty="0" err="1">
                <a:latin typeface="Agency FB" pitchFamily="34" charset="0"/>
              </a:rPr>
              <a:t>Pictures</a:t>
            </a:r>
            <a:r>
              <a:rPr lang="es-ES_tradnl" sz="2000" b="1" dirty="0">
                <a:latin typeface="Agency FB" pitchFamily="34" charset="0"/>
              </a:rPr>
              <a:t> (Radio Keith </a:t>
            </a:r>
            <a:r>
              <a:rPr lang="es-ES_tradnl" sz="2000" b="1" dirty="0" err="1">
                <a:latin typeface="Agency FB" pitchFamily="34" charset="0"/>
              </a:rPr>
              <a:t>Orpheum</a:t>
            </a:r>
            <a:r>
              <a:rPr lang="es-ES_tradnl" sz="2000" b="1" dirty="0">
                <a:latin typeface="Agency FB" pitchFamily="34" charset="0"/>
              </a:rPr>
              <a:t>), adquiriendo todos los derechos de autor sobre todas las películas de la RKO) </a:t>
            </a:r>
          </a:p>
          <a:p>
            <a:pPr algn="ctr"/>
            <a:r>
              <a:rPr lang="es-ES_tradnl" sz="2000" b="1" dirty="0">
                <a:latin typeface="Agency FB" pitchFamily="34" charset="0"/>
              </a:rPr>
              <a:t>Radio-Keith-</a:t>
            </a:r>
            <a:r>
              <a:rPr lang="es-ES_tradnl" sz="2000" b="1" dirty="0" err="1">
                <a:latin typeface="Agency FB" pitchFamily="34" charset="0"/>
              </a:rPr>
              <a:t>Orpheum</a:t>
            </a:r>
            <a:r>
              <a:rPr lang="es-ES_tradnl" sz="2000" b="1" dirty="0">
                <a:latin typeface="Agency FB" pitchFamily="34" charset="0"/>
              </a:rPr>
              <a:t>, RKO </a:t>
            </a:r>
            <a:r>
              <a:rPr lang="es-ES_tradnl" sz="2000" b="1" dirty="0" err="1">
                <a:latin typeface="Agency FB" pitchFamily="34" charset="0"/>
              </a:rPr>
              <a:t>Pictures</a:t>
            </a:r>
            <a:r>
              <a:rPr lang="es-ES_tradnl" sz="2000" b="1" dirty="0">
                <a:latin typeface="Agency FB" pitchFamily="34" charset="0"/>
              </a:rPr>
              <a:t> (En el año 1953 toda la compañía cinematográfica fue adquirida por la </a:t>
            </a:r>
            <a:r>
              <a:rPr lang="es-ES_tradnl" sz="2000" b="1" dirty="0" err="1">
                <a:latin typeface="Agency FB" pitchFamily="34" charset="0"/>
              </a:rPr>
              <a:t>Paramount</a:t>
            </a:r>
            <a:r>
              <a:rPr lang="es-ES_tradnl" sz="2000" b="1" dirty="0">
                <a:latin typeface="Agency FB" pitchFamily="34" charset="0"/>
              </a:rPr>
              <a:t> </a:t>
            </a:r>
            <a:r>
              <a:rPr lang="es-ES_tradnl" sz="2000" b="1" dirty="0" err="1">
                <a:latin typeface="Agency FB" pitchFamily="34" charset="0"/>
              </a:rPr>
              <a:t>Pictures</a:t>
            </a:r>
            <a:r>
              <a:rPr lang="es-ES_tradnl" sz="2000" b="1" dirty="0">
                <a:latin typeface="Agency FB" pitchFamily="34" charset="0"/>
              </a:rPr>
              <a:t> </a:t>
            </a:r>
            <a:r>
              <a:rPr lang="es-ES_tradnl" sz="2000" b="1" dirty="0" err="1">
                <a:latin typeface="Agency FB" pitchFamily="34" charset="0"/>
              </a:rPr>
              <a:t>Corporation</a:t>
            </a:r>
            <a:r>
              <a:rPr lang="es-ES_tradnl" sz="2000" b="1" dirty="0">
                <a:latin typeface="Agency FB" pitchFamily="34" charset="0"/>
              </a:rPr>
              <a:t>, quienes tienen los derechos de autor) </a:t>
            </a:r>
          </a:p>
          <a:p>
            <a:pPr algn="ctr"/>
            <a:r>
              <a:rPr lang="es-ES_tradnl" sz="2000" b="1" dirty="0">
                <a:latin typeface="Agency FB" pitchFamily="34" charset="0"/>
              </a:rPr>
              <a:t>Walt Disney </a:t>
            </a:r>
            <a:r>
              <a:rPr lang="es-ES_tradnl" sz="2000" b="1" dirty="0" err="1">
                <a:latin typeface="Agency FB" pitchFamily="34" charset="0"/>
              </a:rPr>
              <a:t>Studios</a:t>
            </a:r>
            <a:r>
              <a:rPr lang="es-ES_tradnl" sz="2000" b="1" dirty="0">
                <a:latin typeface="Agency FB" pitchFamily="34" charset="0"/>
              </a:rPr>
              <a:t> </a:t>
            </a:r>
            <a:r>
              <a:rPr lang="es-ES_tradnl" sz="2000" b="1" dirty="0" err="1">
                <a:latin typeface="Agency FB" pitchFamily="34" charset="0"/>
              </a:rPr>
              <a:t>Motion</a:t>
            </a:r>
            <a:r>
              <a:rPr lang="es-ES_tradnl" sz="2000" b="1" dirty="0">
                <a:latin typeface="Agency FB" pitchFamily="34" charset="0"/>
              </a:rPr>
              <a:t> </a:t>
            </a:r>
            <a:r>
              <a:rPr lang="es-ES_tradnl" sz="2000" b="1" dirty="0" err="1">
                <a:latin typeface="Agency FB" pitchFamily="34" charset="0"/>
              </a:rPr>
              <a:t>Pictures</a:t>
            </a:r>
            <a:r>
              <a:rPr lang="es-ES_tradnl" sz="2000" b="1" dirty="0">
                <a:latin typeface="Agency FB" pitchFamily="34" charset="0"/>
              </a:rPr>
              <a:t> </a:t>
            </a:r>
            <a:r>
              <a:rPr lang="es-ES_tradnl" sz="2000" b="1" dirty="0" err="1">
                <a:latin typeface="Agency FB" pitchFamily="34" charset="0"/>
              </a:rPr>
              <a:t>Group</a:t>
            </a:r>
            <a:endParaRPr lang="es-ES_tradnl" sz="2000" b="1" dirty="0">
              <a:latin typeface="Agency FB" pitchFamily="34" charset="0"/>
            </a:endParaRPr>
          </a:p>
          <a:p>
            <a:pPr algn="ctr" eaLnBrk="0" hangingPunct="0"/>
            <a:endParaRPr lang="es-ES_tradnl" sz="2000" b="1" dirty="0"/>
          </a:p>
        </p:txBody>
      </p:sp>
      <p:pic>
        <p:nvPicPr>
          <p:cNvPr id="4" name="Picture 7" descr="oscar"/>
          <p:cNvPicPr>
            <a:picLocks noChangeAspect="1" noChangeArrowheads="1"/>
          </p:cNvPicPr>
          <p:nvPr/>
        </p:nvPicPr>
        <p:blipFill>
          <a:blip r:embed="rId2"/>
          <a:srcRect/>
          <a:stretch>
            <a:fillRect/>
          </a:stretch>
        </p:blipFill>
        <p:spPr bwMode="auto">
          <a:xfrm>
            <a:off x="857224" y="714356"/>
            <a:ext cx="1645429" cy="2762241"/>
          </a:xfrm>
          <a:prstGeom prst="ellipse">
            <a:avLst/>
          </a:prstGeom>
          <a:noFill/>
          <a:ln w="9525">
            <a:noFill/>
            <a:miter lim="800000"/>
            <a:headEnd/>
            <a:tailEnd/>
          </a:ln>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48056497"/>
          <p:cNvPicPr>
            <a:picLocks noChangeAspect="1" noChangeArrowheads="1"/>
          </p:cNvPicPr>
          <p:nvPr/>
        </p:nvPicPr>
        <p:blipFill>
          <a:blip r:embed="rId3"/>
          <a:srcRect/>
          <a:stretch>
            <a:fillRect/>
          </a:stretch>
        </p:blipFill>
        <p:spPr bwMode="auto">
          <a:xfrm>
            <a:off x="0" y="0"/>
            <a:ext cx="9144000" cy="7100888"/>
          </a:xfrm>
          <a:prstGeom prst="rect">
            <a:avLst/>
          </a:prstGeom>
          <a:noFill/>
          <a:ln w="9525">
            <a:noFill/>
            <a:miter lim="800000"/>
            <a:headEnd/>
            <a:tailEnd/>
          </a:ln>
        </p:spPr>
      </p:pic>
    </p:spTree>
  </p:cSld>
  <p:clrMapOvr>
    <a:masterClrMapping/>
  </p:clrMapOvr>
  <p:transition advTm="3000">
    <p:sndAc>
      <p:stSnd>
        <p:snd r:embed="rId2" name="Clayderman-Moon-river.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olumbia_pictures_logo_520"/>
          <p:cNvPicPr>
            <a:picLocks noChangeAspect="1" noChangeArrowheads="1"/>
          </p:cNvPicPr>
          <p:nvPr/>
        </p:nvPicPr>
        <p:blipFill>
          <a:blip r:embed="rId2"/>
          <a:srcRect/>
          <a:stretch>
            <a:fillRect/>
          </a:stretch>
        </p:blipFill>
        <p:spPr bwMode="auto">
          <a:xfrm>
            <a:off x="0" y="0"/>
            <a:ext cx="4310063" cy="6858000"/>
          </a:xfrm>
          <a:prstGeom prst="rect">
            <a:avLst/>
          </a:prstGeom>
          <a:noFill/>
          <a:ln w="9525">
            <a:noFill/>
            <a:miter lim="800000"/>
            <a:headEnd/>
            <a:tailEnd/>
          </a:ln>
        </p:spPr>
      </p:pic>
      <p:pic>
        <p:nvPicPr>
          <p:cNvPr id="17411" name="Picture 5" descr="rko-logo-172937"/>
          <p:cNvPicPr>
            <a:picLocks noChangeAspect="1" noChangeArrowheads="1"/>
          </p:cNvPicPr>
          <p:nvPr/>
        </p:nvPicPr>
        <p:blipFill>
          <a:blip r:embed="rId3"/>
          <a:srcRect/>
          <a:stretch>
            <a:fillRect/>
          </a:stretch>
        </p:blipFill>
        <p:spPr bwMode="auto">
          <a:xfrm>
            <a:off x="4284663" y="2938463"/>
            <a:ext cx="4859337" cy="3919537"/>
          </a:xfrm>
          <a:prstGeom prst="rect">
            <a:avLst/>
          </a:prstGeom>
          <a:noFill/>
          <a:ln w="9525">
            <a:noFill/>
            <a:miter lim="800000"/>
            <a:headEnd/>
            <a:tailEnd/>
          </a:ln>
        </p:spPr>
      </p:pic>
      <p:pic>
        <p:nvPicPr>
          <p:cNvPr id="17412" name="Picture 7" descr="36402d1156944560-your-own-20th-century-fox-into-logo"/>
          <p:cNvPicPr>
            <a:picLocks noChangeAspect="1" noChangeArrowheads="1"/>
          </p:cNvPicPr>
          <p:nvPr/>
        </p:nvPicPr>
        <p:blipFill>
          <a:blip r:embed="rId4"/>
          <a:srcRect/>
          <a:stretch>
            <a:fillRect/>
          </a:stretch>
        </p:blipFill>
        <p:spPr bwMode="auto">
          <a:xfrm>
            <a:off x="4284663" y="0"/>
            <a:ext cx="4859337" cy="29972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Metro-Goldwyn-Maye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warner-logo-history"/>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universalstudios1-271"/>
          <p:cNvPicPr>
            <a:picLocks noChangeAspect="1" noChangeArrowheads="1"/>
          </p:cNvPicPr>
          <p:nvPr/>
        </p:nvPicPr>
        <p:blipFill>
          <a:blip r:embed="rId2"/>
          <a:srcRect/>
          <a:stretch>
            <a:fillRect/>
          </a:stretch>
        </p:blipFill>
        <p:spPr bwMode="auto">
          <a:xfrm>
            <a:off x="0" y="0"/>
            <a:ext cx="9144000" cy="69342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1 Los Angeles , Hollywood boulevard_640x480"/>
          <p:cNvPicPr>
            <a:picLocks noChangeAspect="1" noChangeArrowheads="1"/>
          </p:cNvPicPr>
          <p:nvPr/>
        </p:nvPicPr>
        <p:blipFill>
          <a:blip r:embed="rId2"/>
          <a:srcRect/>
          <a:stretch>
            <a:fillRect/>
          </a:stretch>
        </p:blipFill>
        <p:spPr bwMode="auto">
          <a:xfrm>
            <a:off x="0" y="0"/>
            <a:ext cx="9217025" cy="6911975"/>
          </a:xfrm>
          <a:prstGeom prst="rect">
            <a:avLst/>
          </a:prstGeom>
          <a:noFill/>
          <a:ln w="9525">
            <a:noFill/>
            <a:miter lim="800000"/>
            <a:headEnd/>
            <a:tailEnd/>
          </a:ln>
        </p:spPr>
      </p:pic>
    </p:spTree>
  </p:cSld>
  <p:clrMapOvr>
    <a:masterClrMapping/>
  </p:clrMapOvr>
  <p:transition spd="med" advClick="0" advTm="5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1088184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6aec3_industria_Hollywood_apuesta_Red_frente_DVD"/>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82304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599130"/>
          <p:cNvPicPr>
            <a:picLocks noChangeAspect="1" noChangeArrowheads="1"/>
          </p:cNvPicPr>
          <p:nvPr/>
        </p:nvPicPr>
        <p:blipFill>
          <a:blip r:embed="rId2"/>
          <a:srcRect/>
          <a:stretch>
            <a:fillRect/>
          </a:stretch>
        </p:blipFill>
        <p:spPr bwMode="auto">
          <a:xfrm>
            <a:off x="0" y="0"/>
            <a:ext cx="9324975" cy="6977063"/>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6187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2104745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555275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1088162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Archivo:Hollywood bowl and sign.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3795" name="Rectangle 4"/>
          <p:cNvSpPr>
            <a:spLocks noChangeArrowheads="1"/>
          </p:cNvSpPr>
          <p:nvPr/>
        </p:nvSpPr>
        <p:spPr bwMode="auto">
          <a:xfrm>
            <a:off x="395288" y="304800"/>
            <a:ext cx="8496300" cy="923330"/>
          </a:xfrm>
          <a:prstGeom prst="rect">
            <a:avLst/>
          </a:prstGeom>
          <a:solidFill>
            <a:srgbClr val="00FFFF"/>
          </a:solidFill>
          <a:ln w="57150">
            <a:solidFill>
              <a:srgbClr val="9900FF"/>
            </a:solidFill>
            <a:miter lim="800000"/>
            <a:headEnd/>
            <a:tailEnd/>
          </a:ln>
        </p:spPr>
        <p:txBody>
          <a:bodyPr anchor="ctr">
            <a:spAutoFit/>
          </a:bodyPr>
          <a:lstStyle/>
          <a:p>
            <a:pPr algn="ctr"/>
            <a:r>
              <a:rPr lang="es-ES_tradnl" b="1" dirty="0">
                <a:latin typeface="Agency FB" pitchFamily="34" charset="0"/>
              </a:rPr>
              <a:t>El Hollywood </a:t>
            </a:r>
            <a:r>
              <a:rPr lang="es-ES_tradnl" b="1" dirty="0" err="1">
                <a:latin typeface="Agency FB" pitchFamily="34" charset="0"/>
              </a:rPr>
              <a:t>Bowl</a:t>
            </a:r>
            <a:r>
              <a:rPr lang="es-ES_tradnl" b="1" dirty="0">
                <a:latin typeface="Agency FB" pitchFamily="34" charset="0"/>
              </a:rPr>
              <a:t> es un famoso anfiteatro en Hollywood, Los Ángeles, California, con capacidad para 17,376 usado principalmente para eventos deportivos y musicales tanto clásicos como populares considerado uno de los símbolos de California y popularizado en incontables </a:t>
            </a:r>
            <a:r>
              <a:rPr lang="es-ES_tradnl" b="1" dirty="0" err="1">
                <a:latin typeface="Agency FB" pitchFamily="34" charset="0"/>
              </a:rPr>
              <a:t>peliculas</a:t>
            </a:r>
            <a:r>
              <a:rPr lang="es-ES_tradnl" b="1" dirty="0">
                <a:latin typeface="Agency FB" pitchFamily="34" charset="0"/>
              </a:rPr>
              <a:t> y cortos</a:t>
            </a:r>
            <a:r>
              <a:rPr lang="es-ES_tradnl" dirty="0">
                <a:latin typeface="Agency FB" pitchFamily="34" charset="0"/>
              </a:rPr>
              <a:t> </a:t>
            </a:r>
          </a:p>
        </p:txBody>
      </p:sp>
    </p:spTree>
  </p:cSld>
  <p:clrMapOvr>
    <a:masterClrMapping/>
  </p:clrMapOvr>
  <p:transition advTm="2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Hollywood_Bowl_200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Academy_Awards_1988"/>
          <p:cNvPicPr>
            <a:picLocks noChangeAspect="1" noChangeArrowheads="1"/>
          </p:cNvPicPr>
          <p:nvPr/>
        </p:nvPicPr>
        <p:blipFill>
          <a:blip r:embed="rId2"/>
          <a:srcRect/>
          <a:stretch>
            <a:fillRect/>
          </a:stretch>
        </p:blipFill>
        <p:spPr bwMode="auto">
          <a:xfrm>
            <a:off x="4583113" y="0"/>
            <a:ext cx="4560887" cy="6858000"/>
          </a:xfrm>
          <a:prstGeom prst="rect">
            <a:avLst/>
          </a:prstGeom>
          <a:noFill/>
          <a:ln w="9525">
            <a:noFill/>
            <a:miter lim="800000"/>
            <a:headEnd/>
            <a:tailEnd/>
          </a:ln>
        </p:spPr>
      </p:pic>
      <p:sp>
        <p:nvSpPr>
          <p:cNvPr id="36867" name="Rectangle 4"/>
          <p:cNvSpPr>
            <a:spLocks noChangeArrowheads="1"/>
          </p:cNvSpPr>
          <p:nvPr/>
        </p:nvSpPr>
        <p:spPr bwMode="auto">
          <a:xfrm>
            <a:off x="642910" y="3429000"/>
            <a:ext cx="3389308" cy="3139321"/>
          </a:xfrm>
          <a:prstGeom prst="rect">
            <a:avLst/>
          </a:prstGeom>
          <a:solidFill>
            <a:srgbClr val="00FFFF"/>
          </a:solidFill>
          <a:ln w="76200">
            <a:solidFill>
              <a:srgbClr val="FFFF00"/>
            </a:solidFill>
            <a:miter lim="800000"/>
            <a:headEnd/>
            <a:tailEnd/>
          </a:ln>
        </p:spPr>
        <p:txBody>
          <a:bodyPr wrap="square" anchor="ctr">
            <a:spAutoFit/>
          </a:bodyPr>
          <a:lstStyle/>
          <a:p>
            <a:pPr algn="ctr"/>
            <a:r>
              <a:rPr lang="es-ES_tradnl" b="1" dirty="0">
                <a:latin typeface="Agency FB" pitchFamily="34" charset="0"/>
              </a:rPr>
              <a:t>Los Premios de la Academia (en inglés: </a:t>
            </a:r>
            <a:r>
              <a:rPr lang="es-ES" b="1" dirty="0" err="1">
                <a:latin typeface="Agency FB" pitchFamily="34" charset="0"/>
              </a:rPr>
              <a:t>Academy</a:t>
            </a:r>
            <a:r>
              <a:rPr lang="es-ES" b="1" dirty="0">
                <a:latin typeface="Agency FB" pitchFamily="34" charset="0"/>
              </a:rPr>
              <a:t> </a:t>
            </a:r>
            <a:r>
              <a:rPr lang="es-ES" b="1" dirty="0" err="1">
                <a:latin typeface="Agency FB" pitchFamily="34" charset="0"/>
              </a:rPr>
              <a:t>Awards</a:t>
            </a:r>
            <a:r>
              <a:rPr lang="es-ES_tradnl" b="1" dirty="0">
                <a:latin typeface="Agency FB" pitchFamily="34" charset="0"/>
              </a:rPr>
              <a:t>), más conocidos como los (Premios) Óscar (o también Óscar, </a:t>
            </a:r>
            <a:r>
              <a:rPr lang="es-ES_tradnl" b="1" dirty="0" err="1">
                <a:latin typeface="Agency FB" pitchFamily="34" charset="0"/>
              </a:rPr>
              <a:t>Óscares</a:t>
            </a:r>
            <a:r>
              <a:rPr lang="es-ES_tradnl" b="1" dirty="0">
                <a:latin typeface="Agency FB" pitchFamily="34" charset="0"/>
              </a:rPr>
              <a:t> o incluso </a:t>
            </a:r>
            <a:r>
              <a:rPr lang="es-ES_tradnl" b="1" dirty="0" err="1">
                <a:latin typeface="Agency FB" pitchFamily="34" charset="0"/>
              </a:rPr>
              <a:t>Óscars</a:t>
            </a:r>
            <a:r>
              <a:rPr lang="es-ES_tradnl" b="1" dirty="0">
                <a:latin typeface="Agency FB" pitchFamily="34" charset="0"/>
              </a:rPr>
              <a:t>, según la variante usada en cada país hispanohablante), son los premios cinematográficos otorgados anualmente cada mes de febrero o marzo por la Academia de las Artes y las Ciencias Cinematográficas en Los Ángeles, California.</a:t>
            </a:r>
            <a:r>
              <a:rPr lang="es-ES_tradnl" dirty="0">
                <a:latin typeface="Agency FB" pitchFamily="34" charset="0"/>
              </a:rPr>
              <a:t> </a:t>
            </a:r>
          </a:p>
        </p:txBody>
      </p:sp>
      <p:pic>
        <p:nvPicPr>
          <p:cNvPr id="4" name="Picture 7" descr="oscar"/>
          <p:cNvPicPr>
            <a:picLocks noChangeAspect="1" noChangeArrowheads="1"/>
          </p:cNvPicPr>
          <p:nvPr/>
        </p:nvPicPr>
        <p:blipFill>
          <a:blip r:embed="rId3"/>
          <a:srcRect/>
          <a:stretch>
            <a:fillRect/>
          </a:stretch>
        </p:blipFill>
        <p:spPr bwMode="auto">
          <a:xfrm>
            <a:off x="214282" y="357166"/>
            <a:ext cx="1645429" cy="2762241"/>
          </a:xfrm>
          <a:prstGeom prst="ellipse">
            <a:avLst/>
          </a:prstGeom>
          <a:noFill/>
          <a:ln w="9525">
            <a:noFill/>
            <a:miter lim="800000"/>
            <a:headEnd/>
            <a:tailEnd/>
          </a:ln>
        </p:spPr>
      </p:pic>
    </p:spTree>
  </p:cSld>
  <p:clrMapOvr>
    <a:masterClrMapping/>
  </p:clrMapOvr>
  <p:transition advTm="24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eed"/>
          <p:cNvPicPr>
            <a:picLocks noChangeAspect="1" noChangeArrowheads="1"/>
          </p:cNvPicPr>
          <p:nvPr/>
        </p:nvPicPr>
        <p:blipFill>
          <a:blip r:embed="rId2"/>
          <a:srcRect/>
          <a:stretch>
            <a:fillRect/>
          </a:stretch>
        </p:blipFill>
        <p:spPr bwMode="auto">
          <a:xfrm>
            <a:off x="0" y="0"/>
            <a:ext cx="9351062" cy="3714752"/>
          </a:xfrm>
          <a:prstGeom prst="rect">
            <a:avLst/>
          </a:prstGeom>
          <a:noFill/>
        </p:spPr>
      </p:pic>
      <p:sp>
        <p:nvSpPr>
          <p:cNvPr id="3" name="2 Rectángulo"/>
          <p:cNvSpPr/>
          <p:nvPr/>
        </p:nvSpPr>
        <p:spPr>
          <a:xfrm>
            <a:off x="500034" y="4000504"/>
            <a:ext cx="8215370" cy="2585323"/>
          </a:xfrm>
          <a:prstGeom prst="rect">
            <a:avLst/>
          </a:prstGeom>
        </p:spPr>
        <p:txBody>
          <a:bodyPr wrap="square">
            <a:spAutoFit/>
          </a:bodyPr>
          <a:lstStyle/>
          <a:p>
            <a:pPr algn="ctr"/>
            <a:r>
              <a:rPr lang="es-ES" dirty="0" err="1" smtClean="0">
                <a:solidFill>
                  <a:srgbClr val="FF0000"/>
                </a:solidFill>
                <a:latin typeface="Agency FB" pitchFamily="34" charset="0"/>
              </a:rPr>
              <a:t>Stallone</a:t>
            </a:r>
            <a:r>
              <a:rPr lang="es-ES" dirty="0" smtClean="0">
                <a:solidFill>
                  <a:srgbClr val="FF0000"/>
                </a:solidFill>
                <a:latin typeface="Agency FB" pitchFamily="34" charset="0"/>
              </a:rPr>
              <a:t> pensó en boicotear los Oscar por olvidarse de Michael B. </a:t>
            </a:r>
            <a:r>
              <a:rPr lang="es-ES" dirty="0" err="1" smtClean="0">
                <a:solidFill>
                  <a:srgbClr val="FF0000"/>
                </a:solidFill>
                <a:latin typeface="Agency FB" pitchFamily="34" charset="0"/>
              </a:rPr>
              <a:t>Jordan</a:t>
            </a:r>
            <a:endParaRPr lang="es-ES" dirty="0" smtClean="0">
              <a:solidFill>
                <a:srgbClr val="FF0000"/>
              </a:solidFill>
              <a:latin typeface="Agency FB" pitchFamily="34" charset="0"/>
            </a:endParaRPr>
          </a:p>
          <a:p>
            <a:pPr algn="ctr"/>
            <a:r>
              <a:rPr lang="es-ES" dirty="0" smtClean="0">
                <a:solidFill>
                  <a:srgbClr val="FF0000"/>
                </a:solidFill>
                <a:latin typeface="Agency FB" pitchFamily="34" charset="0"/>
              </a:rPr>
              <a:t>Carlos Polanco Martes 09 febrero 2016</a:t>
            </a:r>
          </a:p>
          <a:p>
            <a:pPr algn="ctr"/>
            <a:r>
              <a:rPr lang="es-ES" dirty="0" smtClean="0">
                <a:solidFill>
                  <a:srgbClr val="FF0000"/>
                </a:solidFill>
                <a:latin typeface="Agency FB" pitchFamily="34" charset="0"/>
              </a:rPr>
              <a:t>Los Oscar de este 2016 pueden suponer un momento muy especial en la carrera </a:t>
            </a:r>
            <a:r>
              <a:rPr lang="es-ES" dirty="0" err="1" smtClean="0">
                <a:solidFill>
                  <a:srgbClr val="FF0000"/>
                </a:solidFill>
                <a:latin typeface="Agency FB" pitchFamily="34" charset="0"/>
              </a:rPr>
              <a:t>deSylvester</a:t>
            </a:r>
            <a:r>
              <a:rPr lang="es-ES" dirty="0" smtClean="0">
                <a:solidFill>
                  <a:srgbClr val="FF0000"/>
                </a:solidFill>
                <a:latin typeface="Agency FB" pitchFamily="34" charset="0"/>
              </a:rPr>
              <a:t> </a:t>
            </a:r>
            <a:r>
              <a:rPr lang="es-ES" dirty="0" err="1" smtClean="0">
                <a:solidFill>
                  <a:srgbClr val="FF0000"/>
                </a:solidFill>
                <a:latin typeface="Agency FB" pitchFamily="34" charset="0"/>
              </a:rPr>
              <a:t>Stallone</a:t>
            </a:r>
            <a:r>
              <a:rPr lang="es-ES" dirty="0" smtClean="0">
                <a:solidFill>
                  <a:srgbClr val="FF0000"/>
                </a:solidFill>
                <a:latin typeface="Agency FB" pitchFamily="34" charset="0"/>
              </a:rPr>
              <a:t>. Tras casi 40 años sin presencia en los premios, después de las dos nominaciones que consiguió en 1976 por 'Rocky- a mejor actor y mejor guion, ambas con resultado negativo, vuelve a aparecer en la lista de nominados. En esta ocasión opta al premio como mejor actor de reparto por, precisamente, un spin-off de la saga, 'Creed. La leyenda de Rocky'. </a:t>
            </a:r>
            <a:r>
              <a:rPr lang="es-ES" b="1" dirty="0" err="1" smtClean="0">
                <a:solidFill>
                  <a:srgbClr val="FF0000"/>
                </a:solidFill>
                <a:latin typeface="Agency FB" pitchFamily="34" charset="0"/>
              </a:rPr>
              <a:t>Stallone</a:t>
            </a:r>
            <a:r>
              <a:rPr lang="es-ES" b="1" dirty="0" smtClean="0">
                <a:solidFill>
                  <a:srgbClr val="FF0000"/>
                </a:solidFill>
                <a:latin typeface="Agency FB" pitchFamily="34" charset="0"/>
              </a:rPr>
              <a:t> ha confesado recientemente, a tenor de la ya próxima gala, que le rondó por la cabeza sumarse al boicot a los premios más importantes de la industria cinematográfica</a:t>
            </a:r>
            <a:r>
              <a:rPr lang="es-ES" dirty="0" smtClean="0">
                <a:solidFill>
                  <a:srgbClr val="FF0000"/>
                </a:solidFill>
                <a:latin typeface="Agency FB" pitchFamily="34" charset="0"/>
              </a:rPr>
              <a:t> por la falta de actores negros entre los nominados.</a:t>
            </a:r>
            <a:endParaRPr lang="es-ES" dirty="0">
              <a:solidFill>
                <a:srgbClr val="FF0000"/>
              </a:solidFill>
              <a:latin typeface="Agency FB" pitchFamily="34" charset="0"/>
            </a:endParaRPr>
          </a:p>
        </p:txBody>
      </p:sp>
    </p:spTree>
  </p:cSld>
  <p:clrMapOvr>
    <a:masterClrMapping/>
  </p:clrMapOvr>
  <p:transition advTm="51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descr="Oscar-3"/>
          <p:cNvPicPr>
            <a:picLocks noChangeAspect="1" noChangeArrowheads="1"/>
          </p:cNvPicPr>
          <p:nvPr/>
        </p:nvPicPr>
        <p:blipFill>
          <a:blip r:embed="rId2"/>
          <a:srcRect b="16332"/>
          <a:stretch>
            <a:fillRect/>
          </a:stretch>
        </p:blipFill>
        <p:spPr bwMode="auto">
          <a:xfrm>
            <a:off x="0" y="-714404"/>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walkoffame.jpg"/>
          <p:cNvPicPr>
            <a:picLocks noChangeAspect="1" noChangeArrowheads="1"/>
          </p:cNvPicPr>
          <p:nvPr/>
        </p:nvPicPr>
        <p:blipFill>
          <a:blip r:embed="rId2"/>
          <a:srcRect/>
          <a:stretch>
            <a:fillRect/>
          </a:stretch>
        </p:blipFill>
        <p:spPr bwMode="auto">
          <a:xfrm>
            <a:off x="4540250" y="0"/>
            <a:ext cx="4603750" cy="6858000"/>
          </a:xfrm>
          <a:prstGeom prst="rect">
            <a:avLst/>
          </a:prstGeom>
          <a:noFill/>
          <a:ln w="9525">
            <a:noFill/>
            <a:miter lim="800000"/>
            <a:headEnd/>
            <a:tailEnd/>
          </a:ln>
        </p:spPr>
      </p:pic>
      <p:sp>
        <p:nvSpPr>
          <p:cNvPr id="38915" name="Rectangle 4"/>
          <p:cNvSpPr>
            <a:spLocks noChangeArrowheads="1"/>
          </p:cNvSpPr>
          <p:nvPr/>
        </p:nvSpPr>
        <p:spPr bwMode="auto">
          <a:xfrm>
            <a:off x="357158" y="1643050"/>
            <a:ext cx="3889375" cy="5078313"/>
          </a:xfrm>
          <a:prstGeom prst="rect">
            <a:avLst/>
          </a:prstGeom>
          <a:solidFill>
            <a:srgbClr val="00FF99"/>
          </a:solidFill>
          <a:ln w="76200">
            <a:solidFill>
              <a:srgbClr val="FFFF00"/>
            </a:solidFill>
            <a:miter lim="800000"/>
            <a:headEnd/>
            <a:tailEnd/>
          </a:ln>
        </p:spPr>
        <p:txBody>
          <a:bodyPr anchor="ctr">
            <a:spAutoFit/>
          </a:bodyPr>
          <a:lstStyle/>
          <a:p>
            <a:pPr algn="ctr"/>
            <a:r>
              <a:rPr lang="es-ES_tradnl" b="1" dirty="0">
                <a:latin typeface="Agency FB" pitchFamily="34" charset="0"/>
              </a:rPr>
              <a:t>Desde 1960 hasta nuestros tiempos este paseo es de gran anhelo para los famosos.</a:t>
            </a:r>
            <a:br>
              <a:rPr lang="es-ES_tradnl" b="1" dirty="0">
                <a:latin typeface="Agency FB" pitchFamily="34" charset="0"/>
              </a:rPr>
            </a:br>
            <a:r>
              <a:rPr lang="es-ES_tradnl" b="1" dirty="0">
                <a:latin typeface="Agency FB" pitchFamily="34" charset="0"/>
              </a:rPr>
              <a:t>Al menos una vez al mes en una vereda de Los </a:t>
            </a:r>
            <a:r>
              <a:rPr lang="es-ES_tradnl" b="1" dirty="0" err="1">
                <a:latin typeface="Agency FB" pitchFamily="34" charset="0"/>
              </a:rPr>
              <a:t>Angeles</a:t>
            </a:r>
            <a:r>
              <a:rPr lang="es-ES_tradnl" b="1" dirty="0">
                <a:latin typeface="Agency FB" pitchFamily="34" charset="0"/>
              </a:rPr>
              <a:t> una gran ceremonia se da a conocer cuando una estrella del cine queda plasmada con solo un cambio de baldosas. La cámara de comercio de </a:t>
            </a:r>
            <a:r>
              <a:rPr lang="es-ES_tradnl" b="1" dirty="0" err="1">
                <a:latin typeface="Agency FB" pitchFamily="34" charset="0"/>
              </a:rPr>
              <a:t>hollywood</a:t>
            </a:r>
            <a:r>
              <a:rPr lang="es-ES_tradnl" b="1" dirty="0">
                <a:latin typeface="Agency FB" pitchFamily="34" charset="0"/>
              </a:rPr>
              <a:t> decidió que el boulevard por el cual transitaban todas las estrellas camino a los estudios de cine y de grabación musical debían tener su reconocimiento por las entradas de cine y los discos vendidos. Y así crearon el paseo de la fama de Hollywood. Nueve cuadras cubiertas con 2500 baldosas con estrellas de cinco puntas con fondo rosa y borde de bronce incrustado en un cuadrado de carbón. Un lugar con todo </a:t>
            </a:r>
            <a:r>
              <a:rPr lang="es-ES_tradnl" b="1" dirty="0" err="1">
                <a:latin typeface="Agency FB" pitchFamily="34" charset="0"/>
              </a:rPr>
              <a:t>glamour</a:t>
            </a:r>
            <a:r>
              <a:rPr lang="es-ES_tradnl" b="1" dirty="0">
                <a:latin typeface="Agency FB" pitchFamily="34" charset="0"/>
              </a:rPr>
              <a:t> para pasear una tarde soleada. </a:t>
            </a:r>
          </a:p>
        </p:txBody>
      </p:sp>
    </p:spTree>
  </p:cSld>
  <p:clrMapOvr>
    <a:masterClrMapping/>
  </p:clrMapOvr>
  <p:transition advTm="33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10 L'etoile de "/>
          <p:cNvPicPr>
            <a:picLocks noChangeAspect="1" noChangeArrowheads="1"/>
          </p:cNvPicPr>
          <p:nvPr/>
        </p:nvPicPr>
        <p:blipFill>
          <a:blip r:embed="rId2"/>
          <a:srcRect/>
          <a:stretch>
            <a:fillRect/>
          </a:stretch>
        </p:blipFill>
        <p:spPr bwMode="auto">
          <a:xfrm>
            <a:off x="0" y="0"/>
            <a:ext cx="9217025" cy="6911975"/>
          </a:xfrm>
          <a:prstGeom prst="rect">
            <a:avLst/>
          </a:prstGeom>
          <a:noFill/>
          <a:ln w="9525">
            <a:noFill/>
            <a:miter lim="800000"/>
            <a:headEnd/>
            <a:tailEnd/>
          </a:ln>
        </p:spPr>
      </p:pic>
    </p:spTree>
  </p:cSld>
  <p:clrMapOvr>
    <a:masterClrMapping/>
  </p:clrMapOvr>
  <p:transition spd="med" advClick="0" advTm="3000">
    <p:split orient="vert"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SF-LA+15"/>
          <p:cNvPicPr>
            <a:picLocks noChangeAspect="1" noChangeArrowheads="1"/>
          </p:cNvPicPr>
          <p:nvPr/>
        </p:nvPicPr>
        <p:blipFill>
          <a:blip r:embed="rId3"/>
          <a:srcRect/>
          <a:stretch>
            <a:fillRect/>
          </a:stretch>
        </p:blipFill>
        <p:spPr bwMode="auto">
          <a:xfrm>
            <a:off x="4140200" y="0"/>
            <a:ext cx="5003800" cy="6858000"/>
          </a:xfrm>
          <a:prstGeom prst="rect">
            <a:avLst/>
          </a:prstGeom>
          <a:noFill/>
          <a:ln w="9525">
            <a:noFill/>
            <a:miter lim="800000"/>
            <a:headEnd/>
            <a:tailEnd/>
          </a:ln>
        </p:spPr>
      </p:pic>
      <p:pic>
        <p:nvPicPr>
          <p:cNvPr id="40963" name="Picture 5" descr="lm-estrella-fama"/>
          <p:cNvPicPr>
            <a:picLocks noChangeAspect="1" noChangeArrowheads="1"/>
          </p:cNvPicPr>
          <p:nvPr/>
        </p:nvPicPr>
        <p:blipFill>
          <a:blip r:embed="rId4"/>
          <a:srcRect/>
          <a:stretch>
            <a:fillRect/>
          </a:stretch>
        </p:blipFill>
        <p:spPr bwMode="auto">
          <a:xfrm>
            <a:off x="0" y="0"/>
            <a:ext cx="4859338" cy="6858000"/>
          </a:xfrm>
          <a:prstGeom prst="rect">
            <a:avLst/>
          </a:prstGeom>
          <a:noFill/>
          <a:ln w="9525">
            <a:noFill/>
            <a:miter lim="800000"/>
            <a:headEnd/>
            <a:tailEnd/>
          </a:ln>
        </p:spPr>
      </p:pic>
    </p:spTree>
  </p:cSld>
  <p:clrMapOvr>
    <a:masterClrMapping/>
  </p:clrMapOvr>
  <p:transition advTm="3000">
    <p:sndAc>
      <p:stSnd>
        <p:snd r:embed="rId2" name="Clayderman-My-Way.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4646630"/>
          <p:cNvPicPr>
            <a:picLocks noChangeAspect="1" noChangeArrowheads="1"/>
          </p:cNvPicPr>
          <p:nvPr/>
        </p:nvPicPr>
        <p:blipFill>
          <a:blip r:embed="rId2"/>
          <a:srcRect/>
          <a:stretch>
            <a:fillRect/>
          </a:stretch>
        </p:blipFill>
        <p:spPr bwMode="auto">
          <a:xfrm>
            <a:off x="714348" y="0"/>
            <a:ext cx="7643834" cy="5732876"/>
          </a:xfrm>
          <a:prstGeom prst="rect">
            <a:avLst/>
          </a:prstGeom>
          <a:noFill/>
          <a:ln w="9525">
            <a:noFill/>
            <a:miter lim="800000"/>
            <a:headEnd/>
            <a:tailEnd/>
          </a:ln>
        </p:spPr>
      </p:pic>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3"/>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3"/>
          <a:srcRect t="84375"/>
          <a:stretch>
            <a:fillRect/>
          </a:stretch>
        </p:blipFill>
        <p:spPr bwMode="auto">
          <a:xfrm>
            <a:off x="0" y="5786454"/>
            <a:ext cx="9247647" cy="1071546"/>
          </a:xfrm>
          <a:prstGeom prst="rect">
            <a:avLst/>
          </a:prstGeom>
          <a:noFill/>
        </p:spPr>
      </p:pic>
    </p:spTree>
  </p:cSld>
  <p:clrMapOvr>
    <a:masterClrMapping/>
  </p:clrMapOvr>
  <p:transition advTm="3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800px-hollywood_walk_of_fam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4" name="Picture 3" descr="estrellas-hollywood"/>
          <p:cNvPicPr>
            <a:picLocks noChangeAspect="1" noChangeArrowheads="1"/>
          </p:cNvPicPr>
          <p:nvPr/>
        </p:nvPicPr>
        <p:blipFill>
          <a:blip r:embed="rId3"/>
          <a:srcRect/>
          <a:stretch>
            <a:fillRect/>
          </a:stretch>
        </p:blipFill>
        <p:spPr bwMode="auto">
          <a:xfrm>
            <a:off x="500034" y="785794"/>
            <a:ext cx="8215370" cy="5086112"/>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500034" y="500042"/>
            <a:ext cx="8280400" cy="6119812"/>
          </a:xfrm>
          <a:prstGeom prst="rect">
            <a:avLst/>
          </a:prstGeom>
          <a:solidFill>
            <a:srgbClr val="00FFFF"/>
          </a:solidFill>
          <a:ln w="76200">
            <a:solidFill>
              <a:srgbClr val="FFFF00"/>
            </a:solidFill>
            <a:miter lim="800000"/>
            <a:headEnd/>
            <a:tailEnd/>
          </a:ln>
        </p:spPr>
        <p:txBody>
          <a:bodyPr wrap="none" anchor="ctr"/>
          <a:lstStyle/>
          <a:p>
            <a:pPr fontAlgn="auto">
              <a:spcBef>
                <a:spcPts val="0"/>
              </a:spcBef>
              <a:spcAft>
                <a:spcPts val="0"/>
              </a:spcAft>
              <a:defRPr/>
            </a:pPr>
            <a:endParaRPr lang="es-ES" kern="0">
              <a:solidFill>
                <a:sysClr val="windowText" lastClr="000000"/>
              </a:solidFill>
              <a:latin typeface="+mn-lt"/>
              <a:cs typeface="+mn-cs"/>
            </a:endParaRPr>
          </a:p>
        </p:txBody>
      </p:sp>
      <p:sp>
        <p:nvSpPr>
          <p:cNvPr id="46083" name="Rectangle 2"/>
          <p:cNvSpPr>
            <a:spLocks noChangeArrowheads="1"/>
          </p:cNvSpPr>
          <p:nvPr/>
        </p:nvSpPr>
        <p:spPr bwMode="auto">
          <a:xfrm>
            <a:off x="3071802" y="1928802"/>
            <a:ext cx="5605473" cy="4401205"/>
          </a:xfrm>
          <a:prstGeom prst="rect">
            <a:avLst/>
          </a:prstGeom>
          <a:noFill/>
          <a:ln w="9525">
            <a:noFill/>
            <a:miter lim="800000"/>
            <a:headEnd/>
            <a:tailEnd/>
          </a:ln>
        </p:spPr>
        <p:txBody>
          <a:bodyPr wrap="square" anchor="ctr">
            <a:spAutoFit/>
          </a:bodyPr>
          <a:lstStyle/>
          <a:p>
            <a:pPr algn="ctr"/>
            <a:r>
              <a:rPr lang="es-ES_tradnl" sz="2000" b="1" dirty="0">
                <a:latin typeface="Agency FB" pitchFamily="34" charset="0"/>
              </a:rPr>
              <a:t>Además de ser un barrio de Los Ángeles, el término Hollywood define, genéricamente, también a la industria del cine y de la televisión arraigada en el sur de California.</a:t>
            </a:r>
            <a:br>
              <a:rPr lang="es-ES_tradnl" sz="2000" b="1" dirty="0">
                <a:latin typeface="Agency FB" pitchFamily="34" charset="0"/>
              </a:rPr>
            </a:br>
            <a:r>
              <a:rPr lang="es-ES_tradnl" sz="2000" b="1" dirty="0">
                <a:latin typeface="Agency FB" pitchFamily="34" charset="0"/>
              </a:rPr>
              <a:t>A principios de los años 1900, las compañías productoras de cine de Nueva York y Nueva Jersey comenzaron a trasladarse a California debido al monopolio establecido por Edison en EUA y además por sus numerosos días de sol durante el año y a que los días eran también más largos. Aunque ya existía la luz eléctrica, los estudios de cine dependían de la iluminación natural para poder rodar.</a:t>
            </a:r>
          </a:p>
          <a:p>
            <a:pPr algn="ctr"/>
            <a:r>
              <a:rPr lang="es-ES_tradnl" sz="2000" b="1" dirty="0">
                <a:latin typeface="Agency FB" pitchFamily="34" charset="0"/>
              </a:rPr>
              <a:t>El primer estudio en la zona de Hollywood se fundó en 1911. Durante ese mismo año otros 15 estudios se establecieron allí, principalmente, por el buen clima que facilitaba los rodajes en exteriores.</a:t>
            </a:r>
          </a:p>
        </p:txBody>
      </p:sp>
      <p:pic>
        <p:nvPicPr>
          <p:cNvPr id="4" name="Picture 7" descr="oscar"/>
          <p:cNvPicPr>
            <a:picLocks noChangeAspect="1" noChangeArrowheads="1"/>
          </p:cNvPicPr>
          <p:nvPr/>
        </p:nvPicPr>
        <p:blipFill>
          <a:blip r:embed="rId2"/>
          <a:srcRect/>
          <a:stretch>
            <a:fillRect/>
          </a:stretch>
        </p:blipFill>
        <p:spPr bwMode="auto">
          <a:xfrm>
            <a:off x="857224" y="714356"/>
            <a:ext cx="1645429" cy="2762241"/>
          </a:xfrm>
          <a:prstGeom prst="ellipse">
            <a:avLst/>
          </a:prstGeom>
          <a:noFill/>
          <a:ln w="9525">
            <a:noFill/>
            <a:miter lim="800000"/>
            <a:headEnd/>
            <a:tailEnd/>
          </a:ln>
        </p:spPr>
      </p:pic>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fotos-los-angeles-hollywood-020"/>
          <p:cNvPicPr>
            <a:picLocks noChangeAspect="1" noChangeArrowheads="1"/>
          </p:cNvPicPr>
          <p:nvPr/>
        </p:nvPicPr>
        <p:blipFill>
          <a:blip r:embed="rId2"/>
          <a:srcRect/>
          <a:stretch>
            <a:fillRect/>
          </a:stretch>
        </p:blipFill>
        <p:spPr bwMode="auto">
          <a:xfrm>
            <a:off x="4005263" y="0"/>
            <a:ext cx="5138737" cy="6858000"/>
          </a:xfrm>
          <a:prstGeom prst="rect">
            <a:avLst/>
          </a:prstGeom>
          <a:noFill/>
          <a:ln w="9525">
            <a:noFill/>
            <a:miter lim="800000"/>
            <a:headEnd/>
            <a:tailEnd/>
          </a:ln>
        </p:spPr>
      </p:pic>
      <p:sp>
        <p:nvSpPr>
          <p:cNvPr id="47107" name="Rectangle 4"/>
          <p:cNvSpPr>
            <a:spLocks noChangeArrowheads="1"/>
          </p:cNvSpPr>
          <p:nvPr/>
        </p:nvSpPr>
        <p:spPr bwMode="auto">
          <a:xfrm>
            <a:off x="642910" y="3786190"/>
            <a:ext cx="2849589" cy="2585323"/>
          </a:xfrm>
          <a:prstGeom prst="rect">
            <a:avLst/>
          </a:prstGeom>
          <a:solidFill>
            <a:srgbClr val="00FF99"/>
          </a:solidFill>
          <a:ln w="76200">
            <a:solidFill>
              <a:srgbClr val="FFFF00"/>
            </a:solidFill>
            <a:miter lim="800000"/>
            <a:headEnd/>
            <a:tailEnd/>
          </a:ln>
        </p:spPr>
        <p:txBody>
          <a:bodyPr wrap="square">
            <a:spAutoFit/>
          </a:bodyPr>
          <a:lstStyle/>
          <a:p>
            <a:pPr algn="ctr"/>
            <a:r>
              <a:rPr lang="es-ES_tradnl" b="1" dirty="0">
                <a:latin typeface="Agency FB" pitchFamily="34" charset="0"/>
              </a:rPr>
              <a:t>La Academia tiene un nuevo escenario para la entrega de los Premios Oscar. Se trata del lujoso Kodak </a:t>
            </a:r>
            <a:r>
              <a:rPr lang="es-ES_tradnl" b="1" dirty="0" err="1">
                <a:latin typeface="Agency FB" pitchFamily="34" charset="0"/>
              </a:rPr>
              <a:t>Theatre</a:t>
            </a:r>
            <a:r>
              <a:rPr lang="es-ES_tradnl" b="1" dirty="0">
                <a:latin typeface="Agency FB" pitchFamily="34" charset="0"/>
              </a:rPr>
              <a:t>, incorporado dentro del complejo Hollywood &amp; Highland, un sitio diseñado para albergar a los eventos artísticos de mayor prestigio y resonancia en el mundo</a:t>
            </a:r>
            <a:r>
              <a:rPr lang="es-ES_tradnl" b="1" dirty="0"/>
              <a:t>. </a:t>
            </a:r>
          </a:p>
        </p:txBody>
      </p:sp>
      <p:pic>
        <p:nvPicPr>
          <p:cNvPr id="4" name="Picture 7" descr="oscar"/>
          <p:cNvPicPr>
            <a:picLocks noChangeAspect="1" noChangeArrowheads="1"/>
          </p:cNvPicPr>
          <p:nvPr/>
        </p:nvPicPr>
        <p:blipFill>
          <a:blip r:embed="rId3"/>
          <a:srcRect/>
          <a:stretch>
            <a:fillRect/>
          </a:stretch>
        </p:blipFill>
        <p:spPr bwMode="auto">
          <a:xfrm>
            <a:off x="285720" y="285728"/>
            <a:ext cx="1645429" cy="2762241"/>
          </a:xfrm>
          <a:prstGeom prst="ellipse">
            <a:avLst/>
          </a:prstGeom>
          <a:noFill/>
          <a:ln w="9525">
            <a:noFill/>
            <a:miter lim="800000"/>
            <a:headEnd/>
            <a:tailEnd/>
          </a:ln>
        </p:spPr>
      </p:pic>
    </p:spTree>
  </p:cSld>
  <p:clrMapOvr>
    <a:masterClrMapping/>
  </p:clrMapOvr>
  <p:transition advTm="1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2414585056_72ae71bdbe"/>
          <p:cNvPicPr>
            <a:picLocks noChangeAspect="1" noChangeArrowheads="1"/>
          </p:cNvPicPr>
          <p:nvPr/>
        </p:nvPicPr>
        <p:blipFill>
          <a:blip r:embed="rId2"/>
          <a:srcRect/>
          <a:stretch>
            <a:fillRect/>
          </a:stretch>
        </p:blipFill>
        <p:spPr bwMode="auto">
          <a:xfrm>
            <a:off x="0" y="0"/>
            <a:ext cx="9396413"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6fb42b716dd221463e3dc0aa2045f65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descr="escenario"/>
          <p:cNvPicPr>
            <a:picLocks noChangeAspect="1" noChangeArrowheads="1"/>
          </p:cNvPicPr>
          <p:nvPr/>
        </p:nvPicPr>
        <p:blipFill>
          <a:blip r:embed="rId2"/>
          <a:srcRect/>
          <a:stretch>
            <a:fillRect/>
          </a:stretch>
        </p:blipFill>
        <p:spPr bwMode="auto">
          <a:xfrm>
            <a:off x="0" y="0"/>
            <a:ext cx="9525000" cy="6858000"/>
          </a:xfrm>
          <a:prstGeom prst="rect">
            <a:avLst/>
          </a:prstGeom>
          <a:noFill/>
          <a:ln w="9525">
            <a:noFill/>
            <a:miter lim="800000"/>
            <a:headEnd/>
            <a:tailEnd/>
          </a:ln>
        </p:spPr>
      </p:pic>
    </p:spTree>
  </p:cSld>
  <p:clrMapOvr>
    <a:masterClrMapping/>
  </p:clrMapOvr>
  <p:transition advTm="3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www.eluniverso.com/sites/default/files/styles/nota_ampliada_normal_infografia/public/infografias/2016/01/1501_p1_c_a0ph01.jpg"/>
          <p:cNvPicPr>
            <a:picLocks noChangeAspect="1" noChangeArrowheads="1"/>
          </p:cNvPicPr>
          <p:nvPr/>
        </p:nvPicPr>
        <p:blipFill>
          <a:blip r:embed="rId2"/>
          <a:srcRect/>
          <a:stretch>
            <a:fillRect/>
          </a:stretch>
        </p:blipFill>
        <p:spPr bwMode="auto">
          <a:xfrm>
            <a:off x="1857356" y="0"/>
            <a:ext cx="5423887" cy="6858000"/>
          </a:xfrm>
          <a:prstGeom prst="rect">
            <a:avLst/>
          </a:prstGeom>
          <a:noFill/>
        </p:spPr>
      </p:pic>
    </p:spTree>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oscar"/>
          <p:cNvPicPr>
            <a:picLocks noChangeAspect="1" noChangeArrowheads="1"/>
          </p:cNvPicPr>
          <p:nvPr/>
        </p:nvPicPr>
        <p:blipFill>
          <a:blip r:embed="rId2"/>
          <a:srcRect/>
          <a:stretch>
            <a:fillRect/>
          </a:stretch>
        </p:blipFill>
        <p:spPr bwMode="auto">
          <a:xfrm>
            <a:off x="0" y="0"/>
            <a:ext cx="3428992" cy="6858000"/>
          </a:xfrm>
          <a:prstGeom prst="rect">
            <a:avLst/>
          </a:prstGeom>
          <a:noFill/>
          <a:ln w="9525">
            <a:noFill/>
            <a:miter lim="800000"/>
            <a:headEnd/>
            <a:tailEnd/>
          </a:ln>
        </p:spPr>
      </p:pic>
      <p:sp>
        <p:nvSpPr>
          <p:cNvPr id="54274" name="Rectangle 2"/>
          <p:cNvSpPr>
            <a:spLocks noChangeArrowheads="1"/>
          </p:cNvSpPr>
          <p:nvPr/>
        </p:nvSpPr>
        <p:spPr bwMode="auto">
          <a:xfrm>
            <a:off x="4284663" y="452438"/>
            <a:ext cx="4359275" cy="707886"/>
          </a:xfrm>
          <a:prstGeom prst="rect">
            <a:avLst/>
          </a:prstGeom>
          <a:solidFill>
            <a:srgbClr val="F8F4A6"/>
          </a:solidFill>
          <a:ln w="76200">
            <a:solidFill>
              <a:srgbClr val="9900FF"/>
            </a:solidFill>
            <a:miter lim="800000"/>
            <a:headEnd/>
            <a:tailEnd/>
          </a:ln>
        </p:spPr>
        <p:txBody>
          <a:bodyPr anchor="ctr">
            <a:spAutoFit/>
          </a:bodyPr>
          <a:lstStyle/>
          <a:p>
            <a:pPr algn="ctr"/>
            <a:r>
              <a:rPr lang="es-ES_tradnl" sz="4000" b="1" dirty="0" smtClean="0">
                <a:solidFill>
                  <a:srgbClr val="FF0000"/>
                </a:solidFill>
              </a:rPr>
              <a:t>Nominaciones</a:t>
            </a:r>
            <a:endParaRPr lang="es-ES_tradnl" sz="4000" b="1" dirty="0">
              <a:solidFill>
                <a:srgbClr val="FF0000"/>
              </a:solidFill>
            </a:endParaRPr>
          </a:p>
        </p:txBody>
      </p:sp>
      <p:pic>
        <p:nvPicPr>
          <p:cNvPr id="4" name="Picture 10" descr="http://estaticos.elperiodico.com/resources/jpg/6/6/acrices-actores-nominados-los-premios-oscar-2016-1453115874566.jpg"/>
          <p:cNvPicPr>
            <a:picLocks noChangeAspect="1" noChangeArrowheads="1"/>
          </p:cNvPicPr>
          <p:nvPr/>
        </p:nvPicPr>
        <p:blipFill>
          <a:blip r:embed="rId3"/>
          <a:srcRect/>
          <a:stretch>
            <a:fillRect/>
          </a:stretch>
        </p:blipFill>
        <p:spPr bwMode="auto">
          <a:xfrm>
            <a:off x="2571736" y="2143116"/>
            <a:ext cx="6357950" cy="4214842"/>
          </a:xfrm>
          <a:prstGeom prst="rect">
            <a:avLst/>
          </a:prstGeom>
          <a:noFill/>
        </p:spPr>
      </p:pic>
    </p:spTree>
  </p:cSld>
  <p:clrMapOvr>
    <a:masterClrMapping/>
  </p:clrMapOvr>
  <p:transition advTm="9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los40.com/los40/imagenes/2015/11/18/fotorrelato/1447867067_355909_1447869838_album_normal.jpg"/>
          <p:cNvPicPr>
            <a:picLocks noChangeAspect="1" noChangeArrowheads="1"/>
          </p:cNvPicPr>
          <p:nvPr/>
        </p:nvPicPr>
        <p:blipFill>
          <a:blip r:embed="rId2" cstate="print"/>
          <a:srcRect/>
          <a:stretch>
            <a:fillRect/>
          </a:stretch>
        </p:blipFill>
        <p:spPr bwMode="auto">
          <a:xfrm>
            <a:off x="1500166" y="571480"/>
            <a:ext cx="1833438" cy="2643206"/>
          </a:xfrm>
          <a:prstGeom prst="rect">
            <a:avLst/>
          </a:prstGeom>
          <a:noFill/>
        </p:spPr>
      </p:pic>
      <p:sp>
        <p:nvSpPr>
          <p:cNvPr id="94212" name="AutoShape 4" descr="Resultado de imagen de premios oscarNOMINACIONES 2016"/>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94214" name="AutoShape 6" descr="Resultado de imagen de premios oscarNOMINACIONES 2016"/>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94216" name="Picture 8" descr="http://www.elmulticine.com/imagenes/carteles/laescurridiza.jpg"/>
          <p:cNvPicPr>
            <a:picLocks noChangeAspect="1" noChangeArrowheads="1"/>
          </p:cNvPicPr>
          <p:nvPr/>
        </p:nvPicPr>
        <p:blipFill>
          <a:blip r:embed="rId3"/>
          <a:srcRect/>
          <a:stretch>
            <a:fillRect/>
          </a:stretch>
        </p:blipFill>
        <p:spPr bwMode="auto">
          <a:xfrm>
            <a:off x="5072066" y="3286124"/>
            <a:ext cx="2252678" cy="3071834"/>
          </a:xfrm>
          <a:prstGeom prst="rect">
            <a:avLst/>
          </a:prstGeom>
          <a:noFill/>
        </p:spPr>
      </p:pic>
      <p:pic>
        <p:nvPicPr>
          <p:cNvPr id="94218" name="Picture 10" descr="http://images.spanish.latinospost.com/data/images/full/60220/mad-max-fury-road-spotlight.jpg"/>
          <p:cNvPicPr>
            <a:picLocks noChangeAspect="1" noChangeArrowheads="1"/>
          </p:cNvPicPr>
          <p:nvPr/>
        </p:nvPicPr>
        <p:blipFill>
          <a:blip r:embed="rId4"/>
          <a:srcRect/>
          <a:stretch>
            <a:fillRect/>
          </a:stretch>
        </p:blipFill>
        <p:spPr bwMode="auto">
          <a:xfrm>
            <a:off x="3357554" y="571480"/>
            <a:ext cx="3714776" cy="2699405"/>
          </a:xfrm>
          <a:prstGeom prst="rect">
            <a:avLst/>
          </a:prstGeom>
          <a:noFill/>
        </p:spPr>
      </p:pic>
      <p:pic>
        <p:nvPicPr>
          <p:cNvPr id="94220" name="Picture 12" descr="http://cdn2.upsocl.com/wp-content/uploads/2016/01/PELI%CC%81CULAS-oscar.jpg"/>
          <p:cNvPicPr>
            <a:picLocks noChangeAspect="1" noChangeArrowheads="1"/>
          </p:cNvPicPr>
          <p:nvPr/>
        </p:nvPicPr>
        <p:blipFill>
          <a:blip r:embed="rId5"/>
          <a:srcRect r="34091"/>
          <a:stretch>
            <a:fillRect/>
          </a:stretch>
        </p:blipFill>
        <p:spPr bwMode="auto">
          <a:xfrm>
            <a:off x="928662" y="3286124"/>
            <a:ext cx="4143404" cy="3031012"/>
          </a:xfrm>
          <a:prstGeom prst="rect">
            <a:avLst/>
          </a:prstGeom>
          <a:noFill/>
        </p:spPr>
      </p:pic>
    </p:spTree>
  </p:cSld>
  <p:clrMapOvr>
    <a:masterClrMapping/>
  </p:clrMapOvr>
  <p:transition advTm="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image.cleveland.com/home/cleve-media/width620/img/ent_impact_home/photo/19539859-mmmain.jpg"/>
          <p:cNvPicPr>
            <a:picLocks noChangeAspect="1" noChangeArrowheads="1"/>
          </p:cNvPicPr>
          <p:nvPr/>
        </p:nvPicPr>
        <p:blipFill>
          <a:blip r:embed="rId2"/>
          <a:srcRect/>
          <a:stretch>
            <a:fillRect/>
          </a:stretch>
        </p:blipFill>
        <p:spPr bwMode="auto">
          <a:xfrm>
            <a:off x="0" y="0"/>
            <a:ext cx="9196540" cy="6858000"/>
          </a:xfrm>
          <a:prstGeom prst="rect">
            <a:avLst/>
          </a:prstGeom>
          <a:noFill/>
        </p:spPr>
      </p:pic>
    </p:spTree>
  </p:cSld>
  <p:clrMapOvr>
    <a:masterClrMapping/>
  </p:clrMapOvr>
  <p:transition advTm="7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5" descr="oscar"/>
          <p:cNvPicPr>
            <a:picLocks noChangeAspect="1" noChangeArrowheads="1"/>
          </p:cNvPicPr>
          <p:nvPr/>
        </p:nvPicPr>
        <p:blipFill>
          <a:blip r:embed="rId2"/>
          <a:srcRect/>
          <a:stretch>
            <a:fillRect/>
          </a:stretch>
        </p:blipFill>
        <p:spPr bwMode="auto">
          <a:xfrm>
            <a:off x="0" y="0"/>
            <a:ext cx="3643306" cy="6858000"/>
          </a:xfrm>
          <a:prstGeom prst="rect">
            <a:avLst/>
          </a:prstGeom>
          <a:noFill/>
          <a:ln w="9525">
            <a:noFill/>
            <a:miter lim="800000"/>
            <a:headEnd/>
            <a:tailEnd/>
          </a:ln>
        </p:spPr>
      </p:pic>
      <p:pic>
        <p:nvPicPr>
          <p:cNvPr id="61450" name="Picture 10" descr="http://estaticos.elperiodico.com/resources/jpg/6/6/acrices-actores-nominados-los-premios-oscar-2016-1453115874566.jpg"/>
          <p:cNvPicPr>
            <a:picLocks noChangeAspect="1" noChangeArrowheads="1"/>
          </p:cNvPicPr>
          <p:nvPr/>
        </p:nvPicPr>
        <p:blipFill>
          <a:blip r:embed="rId3"/>
          <a:srcRect/>
          <a:stretch>
            <a:fillRect/>
          </a:stretch>
        </p:blipFill>
        <p:spPr bwMode="auto">
          <a:xfrm>
            <a:off x="2786050" y="2643158"/>
            <a:ext cx="6357950" cy="4214842"/>
          </a:xfrm>
          <a:prstGeom prst="rect">
            <a:avLst/>
          </a:prstGeom>
          <a:noFill/>
        </p:spPr>
      </p:pic>
      <p:pic>
        <p:nvPicPr>
          <p:cNvPr id="4" name="Picture 9" descr="http://i1.wp.com/siempre889.mx/wp-content/uploads/2016/01/Premios-OScar-nominaciones-2016-1.png?resize=600%2C450"/>
          <p:cNvPicPr>
            <a:picLocks noChangeAspect="1" noChangeArrowheads="1"/>
          </p:cNvPicPr>
          <p:nvPr/>
        </p:nvPicPr>
        <p:blipFill>
          <a:blip r:embed="rId4"/>
          <a:srcRect l="15000" t="21667" r="14999" b="26666"/>
          <a:stretch>
            <a:fillRect/>
          </a:stretch>
        </p:blipFill>
        <p:spPr bwMode="auto">
          <a:xfrm>
            <a:off x="4429124" y="285728"/>
            <a:ext cx="4000528" cy="2214578"/>
          </a:xfrm>
          <a:prstGeom prst="rect">
            <a:avLst/>
          </a:prstGeom>
          <a:noFill/>
        </p:spPr>
      </p:pic>
    </p:spTree>
  </p:cSld>
  <p:clrMapOvr>
    <a:masterClrMapping/>
  </p:clrMapOvr>
  <p:transition advTm="7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descr="http://static.guiaocio.com/var/guiadelocio.com/storage/images/a-fondo/oscars-2016-las-nominadas/mejor-guion-adaptado/27769418-1-esl-ES/mejor-guion-adaptado.jpg"/>
          <p:cNvPicPr>
            <a:picLocks noChangeAspect="1" noChangeArrowheads="1"/>
          </p:cNvPicPr>
          <p:nvPr/>
        </p:nvPicPr>
        <p:blipFill>
          <a:blip r:embed="rId2"/>
          <a:srcRect/>
          <a:stretch>
            <a:fillRect/>
          </a:stretch>
        </p:blipFill>
        <p:spPr bwMode="auto">
          <a:xfrm>
            <a:off x="-1" y="0"/>
            <a:ext cx="9247647" cy="6858000"/>
          </a:xfrm>
          <a:prstGeom prst="rect">
            <a:avLst/>
          </a:prstGeom>
          <a:noFill/>
        </p:spPr>
      </p:pic>
      <p:pic>
        <p:nvPicPr>
          <p:cNvPr id="88066" name="Picture 2" descr="http://rack.3.mshcdn.com/media/ZgkyMDE2LzAxLzE0LzYzL29zY2Fyc19Ob19MLjI4ZThmLmpwZwpwCXRodW1iCTEyMDB4NjI3IwplCWpwZw/068b2d02/bc3/oscars_No_LOGO.jpg"/>
          <p:cNvPicPr>
            <a:picLocks noChangeAspect="1" noChangeArrowheads="1"/>
          </p:cNvPicPr>
          <p:nvPr/>
        </p:nvPicPr>
        <p:blipFill>
          <a:blip r:embed="rId3"/>
          <a:srcRect/>
          <a:stretch>
            <a:fillRect/>
          </a:stretch>
        </p:blipFill>
        <p:spPr bwMode="auto">
          <a:xfrm>
            <a:off x="-16469" y="1071546"/>
            <a:ext cx="9160469" cy="4786346"/>
          </a:xfrm>
          <a:prstGeom prst="rect">
            <a:avLst/>
          </a:prstGeom>
          <a:noFill/>
        </p:spPr>
      </p:pic>
    </p:spTree>
  </p:cSld>
  <p:clrMapOvr>
    <a:masterClrMapping/>
  </p:clrMapOvr>
  <p:transition advTm="10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es.web.img1.acsta.net/newsv7/16/01/14/17/14/405871.jpg"/>
          <p:cNvPicPr>
            <a:picLocks noChangeAspect="1" noChangeArrowheads="1"/>
          </p:cNvPicPr>
          <p:nvPr/>
        </p:nvPicPr>
        <p:blipFill>
          <a:blip r:embed="rId2"/>
          <a:srcRect/>
          <a:stretch>
            <a:fillRect/>
          </a:stretch>
        </p:blipFill>
        <p:spPr bwMode="auto">
          <a:xfrm>
            <a:off x="357158" y="0"/>
            <a:ext cx="8393962" cy="3357586"/>
          </a:xfrm>
          <a:prstGeom prst="rect">
            <a:avLst/>
          </a:prstGeom>
          <a:noFill/>
        </p:spPr>
      </p:pic>
      <p:pic>
        <p:nvPicPr>
          <p:cNvPr id="96260" name="Picture 4" descr="http://www.mubis.es/media/users/4520/140613/lista-de-nominaciones-oscar-2016-original.jpg"/>
          <p:cNvPicPr>
            <a:picLocks noChangeAspect="1" noChangeArrowheads="1"/>
          </p:cNvPicPr>
          <p:nvPr/>
        </p:nvPicPr>
        <p:blipFill>
          <a:blip r:embed="rId3"/>
          <a:srcRect/>
          <a:stretch>
            <a:fillRect/>
          </a:stretch>
        </p:blipFill>
        <p:spPr bwMode="auto">
          <a:xfrm>
            <a:off x="928662" y="3286124"/>
            <a:ext cx="7643866" cy="3571876"/>
          </a:xfrm>
          <a:prstGeom prst="rect">
            <a:avLst/>
          </a:prstGeom>
          <a:noFill/>
        </p:spPr>
      </p:pic>
    </p:spTree>
  </p:cSld>
  <p:clrMapOvr>
    <a:masterClrMapping/>
  </p:clrMapOvr>
  <p:transition advTm="7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oscar2010"/>
          <p:cNvPicPr>
            <a:picLocks noChangeAspect="1" noChangeArrowheads="1"/>
          </p:cNvPicPr>
          <p:nvPr/>
        </p:nvPicPr>
        <p:blipFill>
          <a:blip r:embed="rId2"/>
          <a:srcRect/>
          <a:stretch>
            <a:fillRect/>
          </a:stretch>
        </p:blipFill>
        <p:spPr bwMode="auto">
          <a:xfrm>
            <a:off x="0" y="-1"/>
            <a:ext cx="9144000" cy="6842979"/>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7890" name="Picture 3" descr="oscar"/>
          <p:cNvPicPr>
            <a:picLocks noChangeAspect="1" noChangeArrowheads="1"/>
          </p:cNvPicPr>
          <p:nvPr/>
        </p:nvPicPr>
        <p:blipFill>
          <a:blip r:embed="rId2"/>
          <a:srcRect l="16355" r="16969"/>
          <a:stretch>
            <a:fillRect/>
          </a:stretch>
        </p:blipFill>
        <p:spPr bwMode="auto">
          <a:xfrm>
            <a:off x="4929190" y="-242888"/>
            <a:ext cx="4214810" cy="7886730"/>
          </a:xfrm>
          <a:prstGeom prst="rect">
            <a:avLst/>
          </a:prstGeom>
          <a:noFill/>
          <a:ln w="9525">
            <a:noFill/>
            <a:miter lim="800000"/>
            <a:headEnd/>
            <a:tailEnd/>
          </a:ln>
        </p:spPr>
      </p:pic>
      <p:sp>
        <p:nvSpPr>
          <p:cNvPr id="4" name="3 Rectángulo"/>
          <p:cNvSpPr/>
          <p:nvPr/>
        </p:nvSpPr>
        <p:spPr>
          <a:xfrm>
            <a:off x="1071538" y="1071546"/>
            <a:ext cx="3616246" cy="2862322"/>
          </a:xfrm>
          <a:prstGeom prst="rect">
            <a:avLst/>
          </a:prstGeom>
        </p:spPr>
        <p:txBody>
          <a:bodyPr wrap="none">
            <a:spAutoFit/>
          </a:bodyPr>
          <a:lstStyle/>
          <a:p>
            <a:pPr algn="ctr"/>
            <a:r>
              <a:rPr lang="es-ES" sz="6000" dirty="0" smtClean="0">
                <a:solidFill>
                  <a:srgbClr val="9900FF"/>
                </a:solidFill>
                <a:effectLst>
                  <a:glow rad="228600">
                    <a:schemeClr val="accent3">
                      <a:satMod val="175000"/>
                      <a:alpha val="40000"/>
                    </a:schemeClr>
                  </a:glow>
                </a:effectLst>
                <a:latin typeface="Arial Black" pitchFamily="34" charset="0"/>
              </a:rPr>
              <a:t>Premios</a:t>
            </a:r>
          </a:p>
          <a:p>
            <a:pPr algn="ctr"/>
            <a:r>
              <a:rPr lang="es-ES" sz="6000" dirty="0" smtClean="0">
                <a:solidFill>
                  <a:srgbClr val="9900FF"/>
                </a:solidFill>
                <a:effectLst>
                  <a:glow rad="228600">
                    <a:schemeClr val="accent3">
                      <a:satMod val="175000"/>
                      <a:alpha val="40000"/>
                    </a:schemeClr>
                  </a:glow>
                </a:effectLst>
                <a:latin typeface="Arial Black" pitchFamily="34" charset="0"/>
              </a:rPr>
              <a:t> Oscar </a:t>
            </a:r>
          </a:p>
          <a:p>
            <a:pPr algn="ctr"/>
            <a:r>
              <a:rPr lang="es-ES" sz="6000" dirty="0" smtClean="0">
                <a:solidFill>
                  <a:srgbClr val="9900FF"/>
                </a:solidFill>
                <a:effectLst>
                  <a:glow rad="228600">
                    <a:schemeClr val="accent3">
                      <a:satMod val="175000"/>
                      <a:alpha val="40000"/>
                    </a:schemeClr>
                  </a:glow>
                </a:effectLst>
                <a:latin typeface="Arial Black" pitchFamily="34" charset="0"/>
              </a:rPr>
              <a:t>2016: </a:t>
            </a:r>
            <a:endParaRPr lang="es-ES" sz="6000" dirty="0"/>
          </a:p>
        </p:txBody>
      </p:sp>
    </p:spTree>
  </p:cSld>
  <p:clrMapOvr>
    <a:masterClrMapping/>
  </p:clrMapOvr>
  <p:transition advTm="7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7042" name="Picture 2" descr="http://bucket1.glanacion.com/anexos/fotos/30/premios-oscar-2016-2165030w620.jpg"/>
          <p:cNvPicPr>
            <a:picLocks noChangeAspect="1" noChangeArrowheads="1"/>
          </p:cNvPicPr>
          <p:nvPr/>
        </p:nvPicPr>
        <p:blipFill>
          <a:blip r:embed="rId3"/>
          <a:srcRect/>
          <a:stretch>
            <a:fillRect/>
          </a:stretch>
        </p:blipFill>
        <p:spPr bwMode="auto">
          <a:xfrm>
            <a:off x="0" y="857232"/>
            <a:ext cx="9144000" cy="5012164"/>
          </a:xfrm>
          <a:prstGeom prst="rect">
            <a:avLst/>
          </a:prstGeom>
          <a:noFill/>
        </p:spPr>
      </p:pic>
      <p:sp>
        <p:nvSpPr>
          <p:cNvPr id="5" name="4 Rectángulo"/>
          <p:cNvSpPr/>
          <p:nvPr/>
        </p:nvSpPr>
        <p:spPr>
          <a:xfrm>
            <a:off x="142844" y="1214422"/>
            <a:ext cx="3857652" cy="2677656"/>
          </a:xfrm>
          <a:prstGeom prst="rect">
            <a:avLst/>
          </a:prstGeom>
        </p:spPr>
        <p:txBody>
          <a:bodyPr wrap="square">
            <a:spAutoFit/>
          </a:bodyPr>
          <a:lstStyle/>
          <a:p>
            <a:r>
              <a:rPr lang="es-ES" sz="2400" b="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Premios Oscar2016: </a:t>
            </a:r>
          </a:p>
          <a:p>
            <a:r>
              <a:rPr lang="es-ES" sz="2400" b="1" i="1" dirty="0" err="1"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Mad</a:t>
            </a:r>
            <a:r>
              <a:rPr lang="es-ES" sz="2400" b="1" i="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 Max: furia en el camino</a:t>
            </a:r>
            <a:r>
              <a:rPr lang="es-ES" sz="2400" b="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 arrasó en los rubros técnicos</a:t>
            </a:r>
          </a:p>
          <a:p>
            <a:r>
              <a:rPr lang="es-ES" sz="2400" b="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La película de </a:t>
            </a:r>
          </a:p>
          <a:p>
            <a:r>
              <a:rPr lang="es-ES" sz="2400" b="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George Miller se </a:t>
            </a:r>
          </a:p>
          <a:p>
            <a:r>
              <a:rPr lang="es-ES" sz="2400" b="1" dirty="0" smtClean="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rPr>
              <a:t>llevó seis estatuillas</a:t>
            </a:r>
            <a:endParaRPr lang="es-ES" sz="2400" b="1" dirty="0">
              <a:ln w="18000">
                <a:solidFill>
                  <a:schemeClr val="accent2">
                    <a:satMod val="140000"/>
                  </a:schemeClr>
                </a:solidFill>
                <a:prstDash val="solid"/>
                <a:miter lim="800000"/>
              </a:ln>
              <a:solidFill>
                <a:srgbClr val="00FFFF"/>
              </a:solidFill>
              <a:effectLst>
                <a:glow rad="228600">
                  <a:schemeClr val="accent5">
                    <a:satMod val="175000"/>
                    <a:alpha val="40000"/>
                  </a:schemeClr>
                </a:glow>
                <a:outerShdw blurRad="25500" dist="23000" dir="7020000" algn="tl">
                  <a:srgbClr val="000000">
                    <a:alpha val="50000"/>
                  </a:srgbClr>
                </a:outerShdw>
              </a:effectLst>
              <a:latin typeface="Arial Black" pitchFamily="34" charset="0"/>
            </a:endParaRPr>
          </a:p>
        </p:txBody>
      </p:sp>
    </p:spTree>
  </p:cSld>
  <p:clrMapOvr>
    <a:masterClrMapping/>
  </p:clrMapOvr>
  <p:transition advTm="12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6"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1028" name="Picture 4" descr="http://bucket1.glanacion.com/anexos/fotos/43/premios-oscar-2016-2162443w640.jpg"/>
          <p:cNvPicPr>
            <a:picLocks noChangeAspect="1" noChangeArrowheads="1"/>
          </p:cNvPicPr>
          <p:nvPr/>
        </p:nvPicPr>
        <p:blipFill>
          <a:blip r:embed="rId3"/>
          <a:srcRect/>
          <a:stretch>
            <a:fillRect/>
          </a:stretch>
        </p:blipFill>
        <p:spPr bwMode="auto">
          <a:xfrm>
            <a:off x="1" y="642918"/>
            <a:ext cx="9223404" cy="5188166"/>
          </a:xfrm>
          <a:prstGeom prst="rect">
            <a:avLst/>
          </a:prstGeom>
          <a:noFill/>
        </p:spPr>
      </p:pic>
      <p:sp>
        <p:nvSpPr>
          <p:cNvPr id="4" name="3 Rectángulo"/>
          <p:cNvSpPr/>
          <p:nvPr/>
        </p:nvSpPr>
        <p:spPr>
          <a:xfrm>
            <a:off x="285720" y="928670"/>
            <a:ext cx="3714776" cy="954107"/>
          </a:xfrm>
          <a:prstGeom prst="rect">
            <a:avLst/>
          </a:prstGeom>
        </p:spPr>
        <p:txBody>
          <a:bodyPr wrap="square">
            <a:spAutoFit/>
          </a:bodyPr>
          <a:lstStyle/>
          <a:p>
            <a:r>
              <a:rPr lang="es-ES" sz="2800"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effectLst>
                <a:latin typeface="Arial Black" pitchFamily="34" charset="0"/>
              </a:rPr>
              <a:t>Mejor</a:t>
            </a:r>
            <a:r>
              <a:rPr lang="es-ES" sz="2800"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 película</a:t>
            </a:r>
          </a:p>
          <a:p>
            <a:r>
              <a:rPr lang="es-ES" sz="2800" i="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En primera plana</a:t>
            </a:r>
            <a:endParaRPr lang="es-ES" sz="2800" dirty="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endParaRPr>
          </a:p>
        </p:txBody>
      </p:sp>
      <p:pic>
        <p:nvPicPr>
          <p:cNvPr id="5"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spTree>
  </p:cSld>
  <p:clrMapOvr>
    <a:masterClrMapping/>
  </p:clrMapOvr>
  <p:transition advTm="10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6146" name="Picture 2" descr="Brie Larson se quedó con el premio a mejor actriz"/>
          <p:cNvPicPr>
            <a:picLocks noChangeAspect="1" noChangeArrowheads="1"/>
          </p:cNvPicPr>
          <p:nvPr/>
        </p:nvPicPr>
        <p:blipFill>
          <a:blip r:embed="rId3"/>
          <a:srcRect/>
          <a:stretch>
            <a:fillRect/>
          </a:stretch>
        </p:blipFill>
        <p:spPr bwMode="auto">
          <a:xfrm>
            <a:off x="0" y="785794"/>
            <a:ext cx="9144000" cy="5143501"/>
          </a:xfrm>
          <a:prstGeom prst="rect">
            <a:avLst/>
          </a:prstGeom>
          <a:noFill/>
        </p:spPr>
      </p:pic>
      <p:sp>
        <p:nvSpPr>
          <p:cNvPr id="5" name="4 Rectángulo"/>
          <p:cNvSpPr/>
          <p:nvPr/>
        </p:nvSpPr>
        <p:spPr>
          <a:xfrm>
            <a:off x="214282" y="1071546"/>
            <a:ext cx="4572000" cy="1384995"/>
          </a:xfrm>
          <a:prstGeom prst="rect">
            <a:avLst/>
          </a:prstGeom>
        </p:spPr>
        <p:txBody>
          <a:bodyPr>
            <a:spAutoFit/>
          </a:bodyPr>
          <a:lstStyle/>
          <a:p>
            <a:r>
              <a:rPr lang="es-ES" sz="2800" b="1" dirty="0"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Mejor actriz</a:t>
            </a:r>
          </a:p>
          <a:p>
            <a:r>
              <a:rPr lang="es-ES" sz="2800" b="1" dirty="0" err="1"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Brie</a:t>
            </a:r>
            <a:r>
              <a:rPr lang="es-ES" sz="2800" b="1" dirty="0"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 </a:t>
            </a:r>
            <a:r>
              <a:rPr lang="es-ES" sz="2800" b="1" dirty="0" err="1"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Larson</a:t>
            </a:r>
            <a:r>
              <a:rPr lang="es-ES" sz="2800" b="1" dirty="0"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 - </a:t>
            </a:r>
          </a:p>
          <a:p>
            <a:r>
              <a:rPr lang="es-ES" sz="2800" b="1" i="1" dirty="0" smtClean="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rPr>
              <a:t>La habitación</a:t>
            </a:r>
            <a:endParaRPr lang="es-ES" sz="2800" b="1" dirty="0">
              <a:ln w="18000">
                <a:solidFill>
                  <a:schemeClr val="accent2">
                    <a:satMod val="140000"/>
                  </a:schemeClr>
                </a:solidFill>
                <a:prstDash val="solid"/>
                <a:miter lim="800000"/>
              </a:ln>
              <a:solidFill>
                <a:srgbClr val="9900FF"/>
              </a:solidFill>
              <a:effectLst>
                <a:glow rad="228600">
                  <a:schemeClr val="accent2">
                    <a:satMod val="175000"/>
                    <a:alpha val="40000"/>
                  </a:schemeClr>
                </a:glow>
              </a:effectLst>
              <a:latin typeface="Arial Black" pitchFamily="34" charset="0"/>
            </a:endParaRPr>
          </a:p>
        </p:txBody>
      </p:sp>
    </p:spTree>
  </p:cSld>
  <p:clrMapOvr>
    <a:masterClrMapping/>
  </p:clrMapOvr>
  <p:transition advTm="8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0898" name="Picture 2" descr="http://bucket2.glanacion.com/anexos/fotos/47/premios-oscar-2016-2162447w640.jpg"/>
          <p:cNvPicPr>
            <a:picLocks noChangeAspect="1" noChangeArrowheads="1"/>
          </p:cNvPicPr>
          <p:nvPr/>
        </p:nvPicPr>
        <p:blipFill>
          <a:blip r:embed="rId3"/>
          <a:srcRect/>
          <a:stretch>
            <a:fillRect/>
          </a:stretch>
        </p:blipFill>
        <p:spPr bwMode="auto">
          <a:xfrm>
            <a:off x="0" y="785794"/>
            <a:ext cx="9144000" cy="4982784"/>
          </a:xfrm>
          <a:prstGeom prst="rect">
            <a:avLst/>
          </a:prstGeom>
          <a:noFill/>
        </p:spPr>
      </p:pic>
      <p:sp>
        <p:nvSpPr>
          <p:cNvPr id="5" name="4 Rectángulo"/>
          <p:cNvSpPr/>
          <p:nvPr/>
        </p:nvSpPr>
        <p:spPr>
          <a:xfrm>
            <a:off x="285720" y="1000108"/>
            <a:ext cx="4572000" cy="1815882"/>
          </a:xfrm>
          <a:prstGeom prst="rect">
            <a:avLst/>
          </a:prstGeom>
        </p:spPr>
        <p:txBody>
          <a:bodyPr>
            <a:spAutoFit/>
          </a:bodyPr>
          <a:lstStyle/>
          <a:p>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Mejor actor</a:t>
            </a:r>
          </a:p>
          <a:p>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Leonardo </a:t>
            </a:r>
          </a:p>
          <a:p>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DiCaprio </a:t>
            </a:r>
          </a:p>
          <a:p>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 </a:t>
            </a:r>
            <a:r>
              <a:rPr lang="es-ES" sz="2800" b="1" i="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rPr>
              <a:t>El renacido</a:t>
            </a:r>
            <a:endParaRPr lang="es-ES" sz="2800" b="1" dirty="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latin typeface="Arial Black" pitchFamily="34" charset="0"/>
            </a:endParaRPr>
          </a:p>
        </p:txBody>
      </p:sp>
    </p:spTree>
  </p:cSld>
  <p:clrMapOvr>
    <a:masterClrMapping/>
  </p:clrMapOvr>
  <p:transition advTm="9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1922" name="Picture 2" descr="Mark Rylance se quedó con el premio a mejor actor de reparto"/>
          <p:cNvPicPr>
            <a:picLocks noChangeAspect="1" noChangeArrowheads="1"/>
          </p:cNvPicPr>
          <p:nvPr/>
        </p:nvPicPr>
        <p:blipFill>
          <a:blip r:embed="rId3"/>
          <a:srcRect/>
          <a:stretch>
            <a:fillRect/>
          </a:stretch>
        </p:blipFill>
        <p:spPr bwMode="auto">
          <a:xfrm>
            <a:off x="0" y="714356"/>
            <a:ext cx="9144000" cy="5143502"/>
          </a:xfrm>
          <a:prstGeom prst="rect">
            <a:avLst/>
          </a:prstGeom>
          <a:noFill/>
        </p:spPr>
      </p:pic>
      <p:sp>
        <p:nvSpPr>
          <p:cNvPr id="5" name="4 Rectángulo"/>
          <p:cNvSpPr/>
          <p:nvPr/>
        </p:nvSpPr>
        <p:spPr>
          <a:xfrm>
            <a:off x="285720" y="1000108"/>
            <a:ext cx="3571900" cy="1569660"/>
          </a:xfrm>
          <a:prstGeom prst="rect">
            <a:avLst/>
          </a:prstGeom>
        </p:spPr>
        <p:txBody>
          <a:bodyPr wrap="square">
            <a:spAutoFit/>
          </a:bodyPr>
          <a:lstStyle/>
          <a:p>
            <a:r>
              <a:rPr lang="es-ES" sz="2400" b="1" dirty="0" smtClean="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Mejor actor de reparto</a:t>
            </a:r>
          </a:p>
          <a:p>
            <a:r>
              <a:rPr lang="es-ES" sz="2400" b="1" dirty="0" smtClean="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Mark </a:t>
            </a:r>
            <a:r>
              <a:rPr lang="es-ES" sz="2400" b="1" dirty="0" err="1" smtClean="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Rylance</a:t>
            </a:r>
            <a:r>
              <a:rPr lang="es-ES" sz="2400" b="1" dirty="0" smtClean="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 -</a:t>
            </a:r>
            <a:r>
              <a:rPr lang="es-ES" sz="2400" b="1" i="1" dirty="0" smtClean="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 Puente de espías</a:t>
            </a:r>
            <a:endParaRPr lang="es-ES" sz="2400" b="1" dirty="0">
              <a:ln w="18000">
                <a:solidFill>
                  <a:schemeClr val="accent2">
                    <a:satMod val="140000"/>
                  </a:schemeClr>
                </a:solidFill>
                <a:prstDash val="solid"/>
                <a:miter lim="800000"/>
              </a:ln>
              <a:solidFill>
                <a:srgbClr val="9900FF"/>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endParaRPr>
          </a:p>
        </p:txBody>
      </p:sp>
    </p:spTree>
  </p:cSld>
  <p:clrMapOvr>
    <a:masterClrMapping/>
  </p:clrMapOvr>
  <p:transition advTm="10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3970" name="Picture 2" descr="http://bucket1.glanacion.com/anexos/fotos/46/premios-oscar-2016-2165046w640.jpg"/>
          <p:cNvPicPr>
            <a:picLocks noChangeAspect="1" noChangeArrowheads="1"/>
          </p:cNvPicPr>
          <p:nvPr/>
        </p:nvPicPr>
        <p:blipFill>
          <a:blip r:embed="rId3"/>
          <a:srcRect/>
          <a:stretch>
            <a:fillRect/>
          </a:stretch>
        </p:blipFill>
        <p:spPr bwMode="auto">
          <a:xfrm>
            <a:off x="0" y="785794"/>
            <a:ext cx="9144000" cy="5143502"/>
          </a:xfrm>
          <a:prstGeom prst="rect">
            <a:avLst/>
          </a:prstGeom>
          <a:noFill/>
        </p:spPr>
      </p:pic>
      <p:sp>
        <p:nvSpPr>
          <p:cNvPr id="5" name="4 Rectángulo"/>
          <p:cNvSpPr/>
          <p:nvPr/>
        </p:nvSpPr>
        <p:spPr>
          <a:xfrm>
            <a:off x="214282" y="857232"/>
            <a:ext cx="3071802" cy="1569660"/>
          </a:xfrm>
          <a:prstGeom prst="rect">
            <a:avLst/>
          </a:prstGeom>
        </p:spPr>
        <p:txBody>
          <a:bodyPr wrap="square">
            <a:spAutoFit/>
          </a:bodyPr>
          <a:lstStyle/>
          <a:p>
            <a:r>
              <a:rPr lang="es-ES" sz="24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Mejor director</a:t>
            </a:r>
          </a:p>
          <a:p>
            <a:r>
              <a:rPr lang="es-ES" sz="24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Alejandro González </a:t>
            </a:r>
            <a:r>
              <a:rPr lang="es-ES" sz="24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Iñárritu</a:t>
            </a:r>
            <a:r>
              <a:rPr lang="es-ES" sz="24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a:t>
            </a:r>
            <a:r>
              <a:rPr lang="es-ES" sz="2400" b="1" i="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a:t>
            </a:r>
          </a:p>
          <a:p>
            <a:r>
              <a:rPr lang="es-ES" sz="2400" b="1" i="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El renacido</a:t>
            </a:r>
            <a:endParaRPr lang="es-ES" sz="2400" b="1" dirty="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endParaRPr>
          </a:p>
        </p:txBody>
      </p:sp>
    </p:spTree>
  </p:cSld>
  <p:clrMapOvr>
    <a:masterClrMapping/>
  </p:clrMapOvr>
  <p:transition advTm="10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2946" name="Picture 2" descr="Mad Max"/>
          <p:cNvPicPr>
            <a:picLocks noChangeAspect="1" noChangeArrowheads="1"/>
          </p:cNvPicPr>
          <p:nvPr/>
        </p:nvPicPr>
        <p:blipFill>
          <a:blip r:embed="rId3"/>
          <a:srcRect/>
          <a:stretch>
            <a:fillRect/>
          </a:stretch>
        </p:blipFill>
        <p:spPr bwMode="auto">
          <a:xfrm>
            <a:off x="0" y="785794"/>
            <a:ext cx="9144000" cy="5143502"/>
          </a:xfrm>
          <a:prstGeom prst="rect">
            <a:avLst/>
          </a:prstGeom>
          <a:noFill/>
        </p:spPr>
      </p:pic>
      <p:sp>
        <p:nvSpPr>
          <p:cNvPr id="5" name="4 Rectángulo"/>
          <p:cNvSpPr/>
          <p:nvPr/>
        </p:nvSpPr>
        <p:spPr>
          <a:xfrm>
            <a:off x="214282" y="1142984"/>
            <a:ext cx="4572000" cy="1815882"/>
          </a:xfrm>
          <a:prstGeom prst="rect">
            <a:avLst/>
          </a:prstGeom>
        </p:spPr>
        <p:txBody>
          <a:bodyPr>
            <a:spAutoFit/>
          </a:bodyPr>
          <a:lstStyle/>
          <a:p>
            <a:r>
              <a:rPr lang="es-ES" sz="2800" b="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Mejor diseño de vestuario</a:t>
            </a:r>
          </a:p>
          <a:p>
            <a:r>
              <a:rPr lang="es-ES" sz="2800" b="1" i="1" dirty="0" err="1"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Mad</a:t>
            </a:r>
            <a:r>
              <a:rPr lang="es-ES" sz="28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rPr>
              <a:t> Max: furia en el camino</a:t>
            </a:r>
            <a:endParaRPr lang="es-ES" sz="2800" b="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latin typeface="Arial Black" pitchFamily="34" charset="0"/>
            </a:endParaRPr>
          </a:p>
        </p:txBody>
      </p:sp>
    </p:spTree>
  </p:cSld>
  <p:clrMapOvr>
    <a:masterClrMapping/>
  </p:clrMapOvr>
  <p:transition advTm="9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4994" name="Picture 2" descr="http://bucket3.glanacion.com/anexos/fotos/08/premios-oscar-2016-2165008w640.gif"/>
          <p:cNvPicPr>
            <a:picLocks noChangeAspect="1" noChangeArrowheads="1" noCrop="1"/>
          </p:cNvPicPr>
          <p:nvPr/>
        </p:nvPicPr>
        <p:blipFill>
          <a:blip r:embed="rId3"/>
          <a:srcRect/>
          <a:stretch>
            <a:fillRect/>
          </a:stretch>
        </p:blipFill>
        <p:spPr bwMode="auto">
          <a:xfrm>
            <a:off x="0" y="857232"/>
            <a:ext cx="9144000" cy="5026540"/>
          </a:xfrm>
          <a:prstGeom prst="rect">
            <a:avLst/>
          </a:prstGeom>
          <a:noFill/>
        </p:spPr>
      </p:pic>
      <p:sp>
        <p:nvSpPr>
          <p:cNvPr id="5" name="4 Rectángulo"/>
          <p:cNvSpPr/>
          <p:nvPr/>
        </p:nvSpPr>
        <p:spPr>
          <a:xfrm>
            <a:off x="214282" y="1142984"/>
            <a:ext cx="4572000" cy="830997"/>
          </a:xfrm>
          <a:prstGeom prst="rect">
            <a:avLst/>
          </a:prstGeom>
        </p:spPr>
        <p:txBody>
          <a:bodyPr>
            <a:spAutoFit/>
          </a:bodyPr>
          <a:lstStyle/>
          <a:p>
            <a:r>
              <a:rPr lang="es-ES" sz="2400" b="1" dirty="0" smtClean="0">
                <a:solidFill>
                  <a:srgbClr val="FFFF00"/>
                </a:solidFill>
                <a:effectLst>
                  <a:glow rad="228600">
                    <a:schemeClr val="accent5">
                      <a:satMod val="175000"/>
                      <a:alpha val="40000"/>
                    </a:schemeClr>
                  </a:glow>
                </a:effectLst>
                <a:latin typeface="Arial Black" pitchFamily="34" charset="0"/>
              </a:rPr>
              <a:t>Mejor película animada</a:t>
            </a:r>
          </a:p>
          <a:p>
            <a:r>
              <a:rPr lang="es-ES" sz="2400" b="1" i="1" dirty="0" smtClean="0">
                <a:solidFill>
                  <a:srgbClr val="FFFF00"/>
                </a:solidFill>
                <a:effectLst>
                  <a:glow rad="228600">
                    <a:schemeClr val="accent5">
                      <a:satMod val="175000"/>
                      <a:alpha val="40000"/>
                    </a:schemeClr>
                  </a:glow>
                </a:effectLst>
                <a:latin typeface="Arial Black" pitchFamily="34" charset="0"/>
              </a:rPr>
              <a:t>Intensamente</a:t>
            </a:r>
            <a:endParaRPr lang="es-ES" sz="2400" b="1" dirty="0">
              <a:solidFill>
                <a:srgbClr val="FFFF00"/>
              </a:solidFill>
              <a:effectLst>
                <a:glow rad="228600">
                  <a:schemeClr val="accent5">
                    <a:satMod val="175000"/>
                    <a:alpha val="40000"/>
                  </a:schemeClr>
                </a:glow>
              </a:effectLst>
              <a:latin typeface="Arial Black" pitchFamily="34" charset="0"/>
            </a:endParaRPr>
          </a:p>
        </p:txBody>
      </p:sp>
    </p:spTree>
  </p:cSld>
  <p:clrMapOvr>
    <a:masterClrMapping/>
  </p:clrMapOvr>
  <p:transition advTm="11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2"/>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2"/>
          <a:srcRect t="84375"/>
          <a:stretch>
            <a:fillRect/>
          </a:stretch>
        </p:blipFill>
        <p:spPr bwMode="auto">
          <a:xfrm>
            <a:off x="0" y="5786454"/>
            <a:ext cx="9247647" cy="1071546"/>
          </a:xfrm>
          <a:prstGeom prst="rect">
            <a:avLst/>
          </a:prstGeom>
          <a:noFill/>
        </p:spPr>
      </p:pic>
      <p:pic>
        <p:nvPicPr>
          <p:cNvPr id="86018" name="Picture 2" descr="El biopic de Amy Wiinehouse"/>
          <p:cNvPicPr>
            <a:picLocks noChangeAspect="1" noChangeArrowheads="1"/>
          </p:cNvPicPr>
          <p:nvPr/>
        </p:nvPicPr>
        <p:blipFill>
          <a:blip r:embed="rId3"/>
          <a:srcRect/>
          <a:stretch>
            <a:fillRect/>
          </a:stretch>
        </p:blipFill>
        <p:spPr bwMode="auto">
          <a:xfrm>
            <a:off x="0" y="759023"/>
            <a:ext cx="9144000" cy="5143501"/>
          </a:xfrm>
          <a:prstGeom prst="rect">
            <a:avLst/>
          </a:prstGeom>
          <a:noFill/>
        </p:spPr>
      </p:pic>
      <p:sp>
        <p:nvSpPr>
          <p:cNvPr id="5" name="4 Rectángulo"/>
          <p:cNvSpPr/>
          <p:nvPr/>
        </p:nvSpPr>
        <p:spPr>
          <a:xfrm>
            <a:off x="357158" y="1214422"/>
            <a:ext cx="2500330" cy="1384995"/>
          </a:xfrm>
          <a:prstGeom prst="rect">
            <a:avLst/>
          </a:prstGeom>
        </p:spPr>
        <p:txBody>
          <a:bodyPr wrap="square">
            <a:spAutoFit/>
          </a:bodyPr>
          <a:lstStyle/>
          <a:p>
            <a:r>
              <a:rPr lang="es-ES" sz="2800" b="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effectLst>
                <a:latin typeface="Arial Black" pitchFamily="34" charset="0"/>
              </a:rPr>
              <a:t>Mejor documental</a:t>
            </a:r>
          </a:p>
          <a:p>
            <a:r>
              <a:rPr lang="es-ES" sz="28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effectLst>
                <a:latin typeface="Arial Black" pitchFamily="34" charset="0"/>
              </a:rPr>
              <a:t>Amy</a:t>
            </a:r>
            <a:endParaRPr lang="es-ES" sz="2800" b="1" dirty="0">
              <a:ln w="18000">
                <a:solidFill>
                  <a:schemeClr val="accent2">
                    <a:satMod val="140000"/>
                  </a:schemeClr>
                </a:solidFill>
                <a:prstDash val="solid"/>
                <a:miter lim="800000"/>
              </a:ln>
              <a:solidFill>
                <a:srgbClr val="FFFF00"/>
              </a:solidFill>
              <a:effectLst>
                <a:glow rad="228600">
                  <a:schemeClr val="accent3">
                    <a:satMod val="175000"/>
                    <a:alpha val="40000"/>
                  </a:schemeClr>
                </a:glow>
              </a:effectLst>
              <a:latin typeface="Arial Black" pitchFamily="34" charset="0"/>
            </a:endParaRPr>
          </a:p>
        </p:txBody>
      </p:sp>
    </p:spTree>
  </p:cSld>
  <p:clrMapOvr>
    <a:masterClrMapping/>
  </p:clrMapOvr>
  <p:transition advTm="10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slate.com/content/dam/slate/articles/arts/movies/2015/12/151223_MOV_HatefulEight.jpg.CROP.promo-xlarge2.jpg"/>
          <p:cNvPicPr>
            <a:picLocks noChangeAspect="1" noChangeArrowheads="1"/>
          </p:cNvPicPr>
          <p:nvPr/>
        </p:nvPicPr>
        <p:blipFill>
          <a:blip r:embed="rId2"/>
          <a:srcRect/>
          <a:stretch>
            <a:fillRect/>
          </a:stretch>
        </p:blipFill>
        <p:spPr bwMode="auto">
          <a:xfrm>
            <a:off x="1785918" y="785794"/>
            <a:ext cx="7358082" cy="5250427"/>
          </a:xfrm>
          <a:prstGeom prst="rect">
            <a:avLst/>
          </a:prstGeom>
          <a:noFill/>
        </p:spPr>
      </p:pic>
      <p:pic>
        <p:nvPicPr>
          <p:cNvPr id="97282" name="Picture 2" descr="http://static.guiaocio.com/var/guiadelocio.com/storage/images/a-fondo/oscars-2016-las-nominadas/mejor-guion-adaptado/27769418-1-esl-ES/mejor-guion-adaptado.jpg"/>
          <p:cNvPicPr>
            <a:picLocks noChangeAspect="1" noChangeArrowheads="1"/>
          </p:cNvPicPr>
          <p:nvPr/>
        </p:nvPicPr>
        <p:blipFill>
          <a:blip r:embed="rId3"/>
          <a:srcRect b="84211"/>
          <a:stretch>
            <a:fillRect/>
          </a:stretch>
        </p:blipFill>
        <p:spPr bwMode="auto">
          <a:xfrm>
            <a:off x="0" y="0"/>
            <a:ext cx="9247647" cy="857232"/>
          </a:xfrm>
          <a:prstGeom prst="rect">
            <a:avLst/>
          </a:prstGeom>
          <a:noFill/>
        </p:spPr>
      </p:pic>
      <p:pic>
        <p:nvPicPr>
          <p:cNvPr id="3" name="Picture 2" descr="http://static.guiaocio.com/var/guiadelocio.com/storage/images/a-fondo/oscars-2016-las-nominadas/mejor-guion-adaptado/27769418-1-esl-ES/mejor-guion-adaptado.jpg"/>
          <p:cNvPicPr>
            <a:picLocks noChangeAspect="1" noChangeArrowheads="1"/>
          </p:cNvPicPr>
          <p:nvPr/>
        </p:nvPicPr>
        <p:blipFill>
          <a:blip r:embed="rId3"/>
          <a:srcRect t="84375"/>
          <a:stretch>
            <a:fillRect/>
          </a:stretch>
        </p:blipFill>
        <p:spPr bwMode="auto">
          <a:xfrm>
            <a:off x="0" y="5786454"/>
            <a:ext cx="9247647" cy="1071546"/>
          </a:xfrm>
          <a:prstGeom prst="rect">
            <a:avLst/>
          </a:prstGeom>
          <a:noFill/>
        </p:spPr>
      </p:pic>
      <p:sp>
        <p:nvSpPr>
          <p:cNvPr id="5" name="4 Rectángulo"/>
          <p:cNvSpPr/>
          <p:nvPr/>
        </p:nvSpPr>
        <p:spPr>
          <a:xfrm>
            <a:off x="142844" y="928670"/>
            <a:ext cx="2286016" cy="3970318"/>
          </a:xfrm>
          <a:prstGeom prst="rect">
            <a:avLst/>
          </a:prstGeom>
        </p:spPr>
        <p:txBody>
          <a:bodyPr wrap="square">
            <a:spAutoFit/>
          </a:bodyPr>
          <a:lstStyle/>
          <a:p>
            <a:r>
              <a:rPr lang="es-ES" sz="28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Ennio</a:t>
            </a:r>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a:t>
            </a:r>
            <a:r>
              <a:rPr lang="es-ES" sz="28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Morricone</a:t>
            </a:r>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gana el Óscar a música original por "</a:t>
            </a:r>
            <a:r>
              <a:rPr lang="es-ES" sz="28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The</a:t>
            </a:r>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a:t>
            </a:r>
            <a:r>
              <a:rPr lang="es-ES" sz="28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Hateful</a:t>
            </a:r>
            <a:r>
              <a:rPr lang="es-ES" sz="2800" b="1" dirty="0"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 </a:t>
            </a:r>
            <a:r>
              <a:rPr lang="es-ES" sz="2800" b="1" dirty="0" err="1" smtClean="0">
                <a:ln w="18000">
                  <a:solidFill>
                    <a:schemeClr val="accent2">
                      <a:satMod val="140000"/>
                    </a:schemeClr>
                  </a:solidFill>
                  <a:prstDash val="solid"/>
                  <a:miter lim="800000"/>
                </a:ln>
                <a:solidFill>
                  <a:srgbClr val="9900FF"/>
                </a:solidFill>
                <a:effectLst>
                  <a:glow rad="228600">
                    <a:schemeClr val="accent3">
                      <a:satMod val="175000"/>
                      <a:alpha val="40000"/>
                    </a:schemeClr>
                  </a:glow>
                  <a:outerShdw blurRad="25500" dist="23000" dir="7020000" algn="tl">
                    <a:srgbClr val="000000">
                      <a:alpha val="50000"/>
                    </a:srgbClr>
                  </a:outerShdw>
                </a:effectLst>
              </a:rPr>
              <a:t>Eight</a:t>
            </a:r>
            <a:r>
              <a:rPr lang="es-ES" dirty="0" smtClean="0">
                <a:effectLst>
                  <a:glow rad="228600">
                    <a:schemeClr val="accent3">
                      <a:satMod val="175000"/>
                      <a:alpha val="40000"/>
                    </a:schemeClr>
                  </a:glow>
                </a:effectLst>
              </a:rPr>
              <a:t>"</a:t>
            </a:r>
            <a:endParaRPr lang="es-ES" dirty="0">
              <a:effectLst>
                <a:glow rad="228600">
                  <a:schemeClr val="accent3">
                    <a:satMod val="175000"/>
                    <a:alpha val="40000"/>
                  </a:schemeClr>
                </a:glow>
              </a:effectLst>
            </a:endParaRPr>
          </a:p>
        </p:txBody>
      </p:sp>
    </p:spTree>
  </p:cSld>
  <p:clrMapOvr>
    <a:masterClrMapping/>
  </p:clrMapOvr>
  <p:transition advTm="11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Oval 3"/>
          <p:cNvSpPr>
            <a:spLocks noChangeArrowheads="1"/>
          </p:cNvSpPr>
          <p:nvPr/>
        </p:nvSpPr>
        <p:spPr bwMode="auto">
          <a:xfrm>
            <a:off x="642910" y="1214422"/>
            <a:ext cx="4110065" cy="3600450"/>
          </a:xfrm>
          <a:prstGeom prst="ellipse">
            <a:avLst/>
          </a:prstGeom>
          <a:solidFill>
            <a:srgbClr val="FF0000"/>
          </a:solidFill>
          <a:ln w="368300">
            <a:solidFill>
              <a:srgbClr val="FF9933"/>
            </a:solidFill>
            <a:round/>
            <a:headEnd/>
            <a:tailEnd/>
          </a:ln>
        </p:spPr>
        <p:txBody>
          <a:bodyPr wrap="none" anchor="ctr"/>
          <a:lstStyle/>
          <a:p>
            <a:endParaRPr lang="fr-FR"/>
          </a:p>
        </p:txBody>
      </p:sp>
      <p:sp>
        <p:nvSpPr>
          <p:cNvPr id="32770" name="Text Box 2"/>
          <p:cNvSpPr txBox="1">
            <a:spLocks noChangeArrowheads="1"/>
          </p:cNvSpPr>
          <p:nvPr/>
        </p:nvSpPr>
        <p:spPr bwMode="auto">
          <a:xfrm>
            <a:off x="5143504" y="928670"/>
            <a:ext cx="3600450" cy="6340197"/>
          </a:xfrm>
          <a:prstGeom prst="rect">
            <a:avLst/>
          </a:prstGeom>
          <a:noFill/>
          <a:ln w="9525">
            <a:noFill/>
            <a:miter lim="800000"/>
            <a:headEnd/>
            <a:tailEnd/>
          </a:ln>
        </p:spPr>
        <p:txBody>
          <a:bodyPr wrap="square">
            <a:spAutoFit/>
          </a:bodyPr>
          <a:lstStyle/>
          <a:p>
            <a:pPr algn="ctr" eaLnBrk="0" hangingPunct="0">
              <a:spcBef>
                <a:spcPct val="50000"/>
              </a:spcBef>
            </a:pPr>
            <a:r>
              <a:rPr lang="fr-FR" sz="3600" b="1" dirty="0" err="1" smtClean="0">
                <a:solidFill>
                  <a:srgbClr val="FFFF00"/>
                </a:solidFill>
                <a:latin typeface="Comic Sans MS" pitchFamily="66" charset="0"/>
              </a:rPr>
              <a:t>Hoy</a:t>
            </a:r>
            <a:r>
              <a:rPr lang="fr-FR" sz="3600" b="1" dirty="0" smtClean="0">
                <a:solidFill>
                  <a:srgbClr val="FFFF00"/>
                </a:solidFill>
                <a:latin typeface="Comic Sans MS" pitchFamily="66" charset="0"/>
              </a:rPr>
              <a:t> es </a:t>
            </a:r>
            <a:fld id="{DC5DDB85-F2BA-43F4-B8D8-2FDDA6E32D36}" type="datetime2">
              <a:rPr lang="es-ES_tradnl" sz="3600" b="1" smtClean="0">
                <a:solidFill>
                  <a:srgbClr val="FFFF00"/>
                </a:solidFill>
                <a:latin typeface="Comic Sans MS" pitchFamily="66" charset="0"/>
              </a:rPr>
              <a:pPr algn="ctr" eaLnBrk="0" hangingPunct="0">
                <a:spcBef>
                  <a:spcPct val="50000"/>
                </a:spcBef>
              </a:pPr>
              <a:t>lunes, 29 de febrero de 2016</a:t>
            </a:fld>
            <a:r>
              <a:rPr lang="es-ES" sz="3600" b="1" dirty="0">
                <a:solidFill>
                  <a:srgbClr val="FFFF00"/>
                </a:solidFill>
                <a:latin typeface="Comic Sans MS" pitchFamily="66" charset="0"/>
              </a:rPr>
              <a:t> </a:t>
            </a:r>
            <a:endParaRPr lang="es-ES" sz="3600" b="1" dirty="0" smtClean="0">
              <a:solidFill>
                <a:srgbClr val="FFFF00"/>
              </a:solidFill>
              <a:latin typeface="Comic Sans MS" pitchFamily="66" charset="0"/>
            </a:endParaRPr>
          </a:p>
          <a:p>
            <a:pPr algn="ctr" eaLnBrk="0" hangingPunct="0">
              <a:spcBef>
                <a:spcPct val="50000"/>
              </a:spcBef>
            </a:pPr>
            <a:r>
              <a:rPr lang="es-ES" sz="3600" b="1" dirty="0" smtClean="0">
                <a:solidFill>
                  <a:srgbClr val="FFFF00"/>
                </a:solidFill>
                <a:latin typeface="Comic Sans MS" pitchFamily="66" charset="0"/>
              </a:rPr>
              <a:t> </a:t>
            </a:r>
            <a:r>
              <a:rPr lang="fr-FR" sz="3200" b="1" dirty="0" err="1" smtClean="0">
                <a:solidFill>
                  <a:srgbClr val="FFFF00"/>
                </a:solidFill>
                <a:latin typeface="Comic Sans MS" pitchFamily="66" charset="0"/>
              </a:rPr>
              <a:t>Ahora</a:t>
            </a:r>
            <a:r>
              <a:rPr lang="fr-FR" sz="3200" b="1" dirty="0" smtClean="0">
                <a:solidFill>
                  <a:srgbClr val="FFFF00"/>
                </a:solidFill>
                <a:latin typeface="Comic Sans MS" pitchFamily="66" charset="0"/>
              </a:rPr>
              <a:t> </a:t>
            </a:r>
            <a:r>
              <a:rPr lang="fr-FR" sz="3200" b="1" dirty="0" err="1" smtClean="0">
                <a:solidFill>
                  <a:srgbClr val="FFFF00"/>
                </a:solidFill>
                <a:latin typeface="Comic Sans MS" pitchFamily="66" charset="0"/>
              </a:rPr>
              <a:t>mismo</a:t>
            </a:r>
            <a:r>
              <a:rPr lang="fr-FR" sz="3200" b="1" dirty="0" smtClean="0">
                <a:solidFill>
                  <a:srgbClr val="FFFF00"/>
                </a:solidFill>
                <a:latin typeface="Comic Sans MS" pitchFamily="66" charset="0"/>
              </a:rPr>
              <a:t> son las </a:t>
            </a:r>
            <a:fld id="{755B49CA-E1C4-4354-8D4D-D59AA0707448}" type="datetime10">
              <a:rPr lang="fr-FR" sz="3200" b="1" smtClean="0">
                <a:solidFill>
                  <a:srgbClr val="FFFF00"/>
                </a:solidFill>
                <a:latin typeface="Comic Sans MS" pitchFamily="66" charset="0"/>
              </a:rPr>
              <a:pPr algn="ctr" eaLnBrk="0" hangingPunct="0">
                <a:spcBef>
                  <a:spcPct val="50000"/>
                </a:spcBef>
              </a:pPr>
              <a:t>11:38</a:t>
            </a:fld>
            <a:r>
              <a:rPr lang="fr-FR" sz="3200" b="1" dirty="0" smtClean="0">
                <a:solidFill>
                  <a:srgbClr val="FFFF00"/>
                </a:solidFill>
                <a:latin typeface="Comic Sans MS" pitchFamily="66" charset="0"/>
              </a:rPr>
              <a:t> </a:t>
            </a:r>
            <a:r>
              <a:rPr lang="fr-FR" sz="3200" b="1" dirty="0" err="1" smtClean="0">
                <a:solidFill>
                  <a:srgbClr val="FFFF00"/>
                </a:solidFill>
                <a:latin typeface="Comic Sans MS" pitchFamily="66" charset="0"/>
              </a:rPr>
              <a:t>horas</a:t>
            </a:r>
            <a:r>
              <a:rPr lang="fr-FR" sz="3200" b="1" dirty="0" smtClean="0">
                <a:solidFill>
                  <a:srgbClr val="FFFF00"/>
                </a:solidFill>
                <a:latin typeface="Comic Sans MS" pitchFamily="66" charset="0"/>
              </a:rPr>
              <a:t>.</a:t>
            </a:r>
          </a:p>
          <a:p>
            <a:pPr algn="ctr" eaLnBrk="0" hangingPunct="0">
              <a:spcBef>
                <a:spcPct val="50000"/>
              </a:spcBef>
            </a:pPr>
            <a:endParaRPr lang="fr-FR" sz="3200" b="1" dirty="0" smtClean="0">
              <a:solidFill>
                <a:srgbClr val="FFFF00"/>
              </a:solidFill>
              <a:latin typeface="Comic Sans MS" pitchFamily="66" charset="0"/>
            </a:endParaRPr>
          </a:p>
          <a:p>
            <a:pPr algn="ctr" eaLnBrk="0" hangingPunct="0">
              <a:spcBef>
                <a:spcPct val="50000"/>
              </a:spcBef>
            </a:pPr>
            <a:endParaRPr lang="fr-FR" sz="3200" b="1" dirty="0" smtClean="0">
              <a:solidFill>
                <a:srgbClr val="FFFF00"/>
              </a:solidFill>
              <a:latin typeface="Comic Sans MS" pitchFamily="66" charset="0"/>
            </a:endParaRPr>
          </a:p>
          <a:p>
            <a:pPr algn="ctr" eaLnBrk="0" hangingPunct="0">
              <a:spcBef>
                <a:spcPct val="50000"/>
              </a:spcBef>
            </a:pPr>
            <a:endParaRPr lang="fr-FR" sz="3200" b="1" dirty="0">
              <a:solidFill>
                <a:srgbClr val="FFFF00"/>
              </a:solidFill>
              <a:latin typeface="Comic Sans MS" pitchFamily="66" charset="0"/>
            </a:endParaRPr>
          </a:p>
        </p:txBody>
      </p:sp>
      <p:sp>
        <p:nvSpPr>
          <p:cNvPr id="32771" name="WordArt 3"/>
          <p:cNvSpPr>
            <a:spLocks noChangeArrowheads="1" noChangeShapeType="1" noTextEdit="1"/>
          </p:cNvSpPr>
          <p:nvPr/>
        </p:nvSpPr>
        <p:spPr bwMode="auto">
          <a:xfrm>
            <a:off x="1214414" y="1857364"/>
            <a:ext cx="3214710" cy="2303463"/>
          </a:xfrm>
          <a:prstGeom prst="rect">
            <a:avLst/>
          </a:prstGeom>
        </p:spPr>
        <p:txBody>
          <a:bodyPr wrap="none" fromWordArt="1">
            <a:prstTxWarp prst="textPlain">
              <a:avLst>
                <a:gd name="adj" fmla="val 50000"/>
              </a:avLst>
            </a:prstTxWarp>
          </a:bodyPr>
          <a:lstStyle/>
          <a:p>
            <a:pPr algn="ctr"/>
            <a:r>
              <a:rPr lang="es-E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gency FB" pitchFamily="34" charset="0"/>
              </a:rPr>
              <a:t>¡</a:t>
            </a:r>
            <a:r>
              <a:rPr lang="es-E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gency FB" pitchFamily="34" charset="0"/>
              </a:rPr>
              <a:t>Que tengas un </a:t>
            </a:r>
          </a:p>
          <a:p>
            <a:pPr algn="ctr"/>
            <a:r>
              <a:rPr lang="es-ES" sz="3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gency FB" pitchFamily="34" charset="0"/>
              </a:rPr>
              <a:t>buen día!</a:t>
            </a:r>
          </a:p>
        </p:txBody>
      </p:sp>
      <p:pic>
        <p:nvPicPr>
          <p:cNvPr id="7" name="Picture 2" descr="CARA"/>
          <p:cNvPicPr>
            <a:picLocks noChangeAspect="1" noChangeArrowheads="1"/>
          </p:cNvPicPr>
          <p:nvPr/>
        </p:nvPicPr>
        <p:blipFill>
          <a:blip r:embed="rId2" cstate="email"/>
          <a:srcRect/>
          <a:stretch>
            <a:fillRect/>
          </a:stretch>
        </p:blipFill>
        <p:spPr bwMode="auto">
          <a:xfrm>
            <a:off x="4357686" y="5000636"/>
            <a:ext cx="890339" cy="1052512"/>
          </a:xfrm>
          <a:prstGeom prst="rect">
            <a:avLst/>
          </a:prstGeom>
          <a:noFill/>
          <a:ln w="38100">
            <a:solidFill>
              <a:srgbClr val="1CDEF8"/>
            </a:solidFill>
            <a:miter lim="800000"/>
            <a:headEnd/>
            <a:tailEnd/>
          </a:ln>
        </p:spPr>
      </p:pic>
      <p:sp>
        <p:nvSpPr>
          <p:cNvPr id="9" name="8 Rectángulo"/>
          <p:cNvSpPr/>
          <p:nvPr/>
        </p:nvSpPr>
        <p:spPr>
          <a:xfrm>
            <a:off x="5429256" y="5286388"/>
            <a:ext cx="3214710" cy="707886"/>
          </a:xfrm>
          <a:prstGeom prst="rect">
            <a:avLst/>
          </a:prstGeom>
        </p:spPr>
        <p:txBody>
          <a:bodyPr wrap="square">
            <a:spAutoFit/>
          </a:bodyPr>
          <a:lstStyle/>
          <a:p>
            <a:r>
              <a:rPr lang="es-ES" sz="4000" b="1" kern="10" dirty="0" smtClean="0">
                <a:ln w="9525">
                  <a:solidFill>
                    <a:srgbClr val="1CDEF8"/>
                  </a:solidFill>
                  <a:round/>
                  <a:headEnd/>
                  <a:tailEnd/>
                </a:ln>
                <a:blipFill dpi="0" rotWithShape="1">
                  <a:blip r:embed="rId3"/>
                  <a:srcRect/>
                  <a:stretch>
                    <a:fillRect/>
                  </a:stretch>
                </a:blipFill>
                <a:effectLst>
                  <a:outerShdw dist="35921" dir="2700000" algn="ctr" rotWithShape="0">
                    <a:schemeClr val="folHlink">
                      <a:alpha val="80000"/>
                    </a:schemeClr>
                  </a:outerShdw>
                </a:effectLst>
                <a:latin typeface="Snap ITC"/>
              </a:rPr>
              <a:t>José Luis</a:t>
            </a:r>
            <a:endParaRPr lang="es-ES" sz="4000" dirty="0"/>
          </a:p>
        </p:txBody>
      </p:sp>
      <p:pic>
        <p:nvPicPr>
          <p:cNvPr id="10"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2"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Effect transition="in" filter="slide(fromTop)">
                                      <p:cBhvr>
                                        <p:cTn id="7" dur="1000"/>
                                        <p:tgtEl>
                                          <p:spTgt spid="32770"/>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2771"/>
                                        </p:tgtEl>
                                        <p:attrNameLst>
                                          <p:attrName>style.visibility</p:attrName>
                                        </p:attrNameLst>
                                      </p:cBhvr>
                                      <p:to>
                                        <p:strVal val="visible"/>
                                      </p:to>
                                    </p:set>
                                    <p:anim calcmode="lin" valueType="num">
                                      <p:cBhvr>
                                        <p:cTn id="10" dur="5000" fill="hold"/>
                                        <p:tgtEl>
                                          <p:spTgt spid="32771"/>
                                        </p:tgtEl>
                                        <p:attrNameLst>
                                          <p:attrName>ppt_w</p:attrName>
                                        </p:attrNameLst>
                                      </p:cBhvr>
                                      <p:tavLst>
                                        <p:tav tm="0">
                                          <p:val>
                                            <p:fltVal val="0"/>
                                          </p:val>
                                        </p:tav>
                                        <p:tav tm="100000">
                                          <p:val>
                                            <p:strVal val="#ppt_w"/>
                                          </p:val>
                                        </p:tav>
                                      </p:tavLst>
                                    </p:anim>
                                    <p:anim calcmode="lin" valueType="num">
                                      <p:cBhvr>
                                        <p:cTn id="11" dur="5000" fill="hold"/>
                                        <p:tgtEl>
                                          <p:spTgt spid="32771"/>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grpId="0" nodeType="clickEffect">
                                  <p:stCondLst>
                                    <p:cond delay="0"/>
                                  </p:stCondLst>
                                  <p:childTnLst>
                                    <p:animRot by="43200000">
                                      <p:cBhvr>
                                        <p:cTn id="15" dur="2000" fill="hold"/>
                                        <p:tgtEl>
                                          <p:spTgt spid="1843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p:bldP spid="32770" grpId="0"/>
      <p:bldP spid="3277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OSCAR 2016">
  <a:themeElements>
    <a:clrScheme name="OSCAR 2001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SCAR 20011">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SCAR 2001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SCAR 2001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SCAR 2001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SCAR 2001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SCAR 2001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SCAR 2001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SCAR 2001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SCAR 2001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SCAR 2001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SCAR 2001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SCAR 2001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SCAR 2001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OSCAR 2016</Template>
  <TotalTime>15</TotalTime>
  <Words>598</Words>
  <Application>Microsoft PowerPoint</Application>
  <PresentationFormat>Presentación en pantalla (4:3)</PresentationFormat>
  <Paragraphs>72</Paragraphs>
  <Slides>69</Slides>
  <Notes>0</Notes>
  <HiddenSlides>0</HiddenSlides>
  <MMClips>0</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OSCAR 2016</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11</cp:revision>
  <dcterms:created xsi:type="dcterms:W3CDTF">2016-02-29T10:28:35Z</dcterms:created>
  <dcterms:modified xsi:type="dcterms:W3CDTF">2016-02-29T10:44:33Z</dcterms:modified>
</cp:coreProperties>
</file>