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69" r:id="rId3"/>
    <p:sldId id="471" r:id="rId4"/>
    <p:sldId id="323" r:id="rId5"/>
    <p:sldId id="287" r:id="rId6"/>
    <p:sldId id="364" r:id="rId7"/>
    <p:sldId id="325" r:id="rId8"/>
    <p:sldId id="326" r:id="rId9"/>
    <p:sldId id="329" r:id="rId10"/>
    <p:sldId id="290" r:id="rId11"/>
    <p:sldId id="333" r:id="rId12"/>
    <p:sldId id="283" r:id="rId13"/>
    <p:sldId id="336" r:id="rId14"/>
    <p:sldId id="335" r:id="rId15"/>
    <p:sldId id="337" r:id="rId16"/>
    <p:sldId id="338" r:id="rId17"/>
    <p:sldId id="341" r:id="rId18"/>
    <p:sldId id="343" r:id="rId19"/>
    <p:sldId id="467" r:id="rId20"/>
    <p:sldId id="342" r:id="rId21"/>
    <p:sldId id="344" r:id="rId22"/>
    <p:sldId id="369" r:id="rId23"/>
    <p:sldId id="404" r:id="rId24"/>
    <p:sldId id="347" r:id="rId25"/>
    <p:sldId id="269" r:id="rId26"/>
    <p:sldId id="351" r:id="rId27"/>
    <p:sldId id="353" r:id="rId28"/>
    <p:sldId id="302" r:id="rId29"/>
    <p:sldId id="263" r:id="rId30"/>
    <p:sldId id="356" r:id="rId31"/>
    <p:sldId id="361" r:id="rId32"/>
    <p:sldId id="466" r:id="rId33"/>
    <p:sldId id="407" r:id="rId34"/>
    <p:sldId id="408" r:id="rId35"/>
    <p:sldId id="409" r:id="rId36"/>
    <p:sldId id="410" r:id="rId37"/>
    <p:sldId id="411" r:id="rId38"/>
    <p:sldId id="412" r:id="rId39"/>
    <p:sldId id="418" r:id="rId40"/>
    <p:sldId id="424" r:id="rId41"/>
    <p:sldId id="468" r:id="rId42"/>
    <p:sldId id="425" r:id="rId43"/>
    <p:sldId id="426" r:id="rId44"/>
    <p:sldId id="427" r:id="rId45"/>
    <p:sldId id="431" r:id="rId46"/>
    <p:sldId id="433" r:id="rId47"/>
    <p:sldId id="434" r:id="rId48"/>
    <p:sldId id="435" r:id="rId49"/>
    <p:sldId id="438" r:id="rId50"/>
    <p:sldId id="439" r:id="rId51"/>
    <p:sldId id="440" r:id="rId52"/>
    <p:sldId id="441" r:id="rId53"/>
    <p:sldId id="443" r:id="rId54"/>
    <p:sldId id="445" r:id="rId55"/>
    <p:sldId id="446" r:id="rId56"/>
    <p:sldId id="447" r:id="rId57"/>
    <p:sldId id="451" r:id="rId58"/>
    <p:sldId id="454" r:id="rId59"/>
    <p:sldId id="458" r:id="rId60"/>
    <p:sldId id="459" r:id="rId61"/>
    <p:sldId id="464" r:id="rId62"/>
    <p:sldId id="470" r:id="rId63"/>
    <p:sldId id="472" r:id="rId64"/>
  </p:sldIdLst>
  <p:sldSz cx="9144000" cy="5715000" type="screen16x10"/>
  <p:notesSz cx="6858000" cy="9144000"/>
  <p:defaultTextStyle>
    <a:defPPr>
      <a:defRPr lang="es-C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ZhMwGsHK2viQ2myDYLMHWg==" hashData="9apeBs7BdzFBOyHto5dd5XrXWU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3610"/>
    <a:srgbClr val="FFD03B"/>
    <a:srgbClr val="F3F066"/>
    <a:srgbClr val="FFD757"/>
    <a:srgbClr val="B55607"/>
    <a:srgbClr val="C45D08"/>
    <a:srgbClr val="CD6209"/>
    <a:srgbClr val="B416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19" autoAdjust="0"/>
    <p:restoredTop sz="9466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sorterViewPr>
    <p:cViewPr>
      <p:scale>
        <a:sx n="66" d="100"/>
        <a:sy n="66" d="100"/>
      </p:scale>
      <p:origin x="0" y="507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FBEA3B67-D9B0-41FA-8A80-C19F510A03A8}" type="datetimeFigureOut">
              <a:rPr lang="es-ES"/>
              <a:pPr>
                <a:defRPr/>
              </a:pPr>
              <a:t>17/09/2024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C137073E-BF63-42F6-8839-C6412F2006B7}"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C2C610F6-E545-481E-80C6-640B0EBE8C87}" type="datetimeFigureOut">
              <a:rPr lang="es-CL"/>
              <a:pPr>
                <a:defRPr/>
              </a:pPr>
              <a:t>17-09-2024</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6DA458D-92B1-49F7-80A4-4347C62BF4FC}" type="slidenum">
              <a:rPr lang="es-CL"/>
              <a:pPr>
                <a:defRPr/>
              </a:pPr>
              <a:t>‹Nº›</a:t>
            </a:fld>
            <a:endParaRPr lang="es-CL"/>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78496020-44DA-4693-BD8F-504877EB5943}" type="datetimeFigureOut">
              <a:rPr lang="es-CL"/>
              <a:pPr>
                <a:defRPr/>
              </a:pPr>
              <a:t>17-09-2024</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7B3F67B-0B08-4DE2-A1C2-D8FCA36D4017}" type="slidenum">
              <a:rPr lang="es-CL"/>
              <a:pPr>
                <a:defRPr/>
              </a:pPr>
              <a:t>‹Nº›</a:t>
            </a:fld>
            <a:endParaRPr lang="es-CL"/>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4528AA5-1981-4456-AFAA-63D206FCFF1F}" type="datetimeFigureOut">
              <a:rPr lang="es-CL"/>
              <a:pPr>
                <a:defRPr/>
              </a:pPr>
              <a:t>17-09-2024</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E33DEC-2043-44C7-8747-18427AB350B2}" type="slidenum">
              <a:rPr lang="es-CL"/>
              <a:pPr>
                <a:defRPr/>
              </a:pPr>
              <a:t>‹Nº›</a:t>
            </a:fld>
            <a:endParaRPr lang="es-CL"/>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8C430E2C-87BB-41CA-AC35-5A641136F1E3}" type="datetimeFigureOut">
              <a:rPr lang="es-CL"/>
              <a:pPr>
                <a:defRPr/>
              </a:pPr>
              <a:t>17-09-2024</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D029CB6-2C4B-4F50-90F5-3C42FD18DF89}" type="slidenum">
              <a:rPr lang="es-CL"/>
              <a:pPr>
                <a:defRPr/>
              </a:pPr>
              <a:t>‹Nº›</a:t>
            </a:fld>
            <a:endParaRPr lang="es-CL"/>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E030F3E8-81E3-494E-9957-DC2B647A99D4}" type="datetimeFigureOut">
              <a:rPr lang="es-CL"/>
              <a:pPr>
                <a:defRPr/>
              </a:pPr>
              <a:t>17-09-2024</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B403B75-DE82-4BC6-9F78-205F1F701511}" type="slidenum">
              <a:rPr lang="es-CL"/>
              <a:pPr>
                <a:defRPr/>
              </a:pPr>
              <a:t>‹Nº›</a:t>
            </a:fld>
            <a:endParaRPr lang="es-CL"/>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DE1FD6CD-B103-4DCC-BE7B-9AC7F130C6DD}" type="datetimeFigureOut">
              <a:rPr lang="es-CL"/>
              <a:pPr>
                <a:defRPr/>
              </a:pPr>
              <a:t>17-09-2024</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86E1189-4E54-4FBC-BE44-A2E016045DF7}" type="slidenum">
              <a:rPr lang="es-CL"/>
              <a:pPr>
                <a:defRPr/>
              </a:pPr>
              <a:t>‹Nº›</a:t>
            </a:fld>
            <a:endParaRPr lang="es-CL"/>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31BE2D5-1A73-47FA-8266-AB3B8AC41436}" type="datetimeFigureOut">
              <a:rPr lang="es-CL"/>
              <a:pPr>
                <a:defRPr/>
              </a:pPr>
              <a:t>17-09-2024</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7924CB4-0EB8-43CE-AD81-C9620FFA3F7B}" type="slidenum">
              <a:rPr lang="es-CL"/>
              <a:pPr>
                <a:defRPr/>
              </a:pPr>
              <a:t>‹Nº›</a:t>
            </a:fld>
            <a:endParaRPr lang="es-CL"/>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28227AC-AFE5-455B-AD94-62FDDEB27AD2}" type="datetimeFigureOut">
              <a:rPr lang="es-CL"/>
              <a:pPr>
                <a:defRPr/>
              </a:pPr>
              <a:t>17-09-2024</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512F009-67D4-4B57-9200-6AB58E08857A}" type="slidenum">
              <a:rPr lang="es-CL"/>
              <a:pPr>
                <a:defRPr/>
              </a:pPr>
              <a:t>‹Nº›</a:t>
            </a:fld>
            <a:endParaRPr lang="es-CL"/>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CL"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3AD346F-DEFE-4C95-BE84-65D5BD08E15E}" type="datetimeFigureOut">
              <a:rPr lang="es-CL"/>
              <a:pPr>
                <a:defRPr/>
              </a:pPr>
              <a:t>17-09-2024</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F6224EC-7A25-41AC-B25E-BACDFBFB6664}" type="slidenum">
              <a:rPr lang="es-CL"/>
              <a:pPr>
                <a:defRPr/>
              </a:pPr>
              <a:t>‹Nº›</a:t>
            </a:fld>
            <a:endParaRPr lang="es-CL"/>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8F012AA2-7594-408A-B1BB-E7D509801BC5}" type="datetimeFigureOut">
              <a:rPr lang="es-CL"/>
              <a:pPr>
                <a:defRPr/>
              </a:pPr>
              <a:t>17-09-2024</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3BB66C-03C0-4A5A-82CB-F8E4124A6E4B}" type="slidenum">
              <a:rPr lang="es-CL"/>
              <a:pPr>
                <a:defRPr/>
              </a:pPr>
              <a:t>‹Nº›</a:t>
            </a:fld>
            <a:endParaRPr lang="es-CL"/>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0B1BE65F-A838-4C8D-8140-EF66E0F88692}" type="datetimeFigureOut">
              <a:rPr lang="es-CL"/>
              <a:pPr>
                <a:defRPr/>
              </a:pPr>
              <a:t>17-09-2024</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8575E37-EC42-45DB-9BA3-77662D35AFA5}" type="slidenum">
              <a:rPr lang="es-CL"/>
              <a:pPr>
                <a:defRPr/>
              </a:pPr>
              <a:t>‹Nº›</a:t>
            </a:fld>
            <a:endParaRPr lang="es-CL"/>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s-CL" altLang="es-ES" smtClean="0"/>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s-CL" altLang="es-ES"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E70C2611-4C2F-4811-9A17-8B8C49ED9481}" type="datetimeFigureOut">
              <a:rPr lang="es-CL"/>
              <a:pPr>
                <a:defRPr/>
              </a:pPr>
              <a:t>17-09-2024</a:t>
            </a:fld>
            <a:endParaRPr lang="es-CL"/>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B89432AA-D9E1-4D03-8CEF-592A47B7A30E}" type="slidenum">
              <a:rPr lang="es-CL"/>
              <a:pPr>
                <a:defRPr/>
              </a:pPr>
              <a:t>‹Nº›</a:t>
            </a:fld>
            <a:endParaRPr lang="es-CL"/>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27584" y="121196"/>
            <a:ext cx="7776864" cy="1368152"/>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Norte contra Sur – Guerra de Secesión Americana  </a:t>
            </a:r>
          </a:p>
        </p:txBody>
      </p:sp>
      <p:sp>
        <p:nvSpPr>
          <p:cNvPr id="16388" name="WordArt 4"/>
          <p:cNvSpPr>
            <a:spLocks noChangeArrowheads="1" noChangeShapeType="1" noTextEdit="1"/>
          </p:cNvSpPr>
          <p:nvPr/>
        </p:nvSpPr>
        <p:spPr bwMode="auto">
          <a:xfrm>
            <a:off x="539552" y="1777380"/>
            <a:ext cx="7920880" cy="100811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y Diálogos recopilados de la red </a:t>
            </a:r>
          </a:p>
        </p:txBody>
      </p:sp>
      <p:sp>
        <p:nvSpPr>
          <p:cNvPr id="16389" name="WordArt 5"/>
          <p:cNvSpPr>
            <a:spLocks noChangeArrowheads="1" noChangeShapeType="1" noTextEdit="1"/>
          </p:cNvSpPr>
          <p:nvPr/>
        </p:nvSpPr>
        <p:spPr bwMode="auto">
          <a:xfrm>
            <a:off x="755576" y="3001516"/>
            <a:ext cx="7704138" cy="935931"/>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07704" y="4225652"/>
            <a:ext cx="5544616" cy="65546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771800" y="4873724"/>
            <a:ext cx="3528392" cy="55133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536" y="1201316"/>
            <a:ext cx="8424862" cy="1323439"/>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Los Estados Unidos de América apenas llevaban “unidos” poco más de ochenta años cuando la nación fue sacudida por la Guerra Civil. Una nación donde se fraguaban dos sociedades, cada una con modelos sociales, políticos y económicos distintos.</a:t>
            </a:r>
          </a:p>
        </p:txBody>
      </p:sp>
      <p:sp>
        <p:nvSpPr>
          <p:cNvPr id="3" name="2 CuadroTexto"/>
          <p:cNvSpPr txBox="1"/>
          <p:nvPr/>
        </p:nvSpPr>
        <p:spPr>
          <a:xfrm>
            <a:off x="395288" y="2857500"/>
            <a:ext cx="8569325" cy="2246769"/>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Una nación que en 4 décadas había visto multiplicarse varias veces su territorio, la compra de Luisiana a Francia, Florida a España, la anexión de Texas y la posterior guerra con México (1846-1848), de este modo en el espacio de una generación, había nacido un enorme pero aún vació imperio, y conforme </a:t>
            </a:r>
            <a:r>
              <a:rPr lang="es-ES" sz="20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 </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expansionaba también fue adquiriendo mayores proporciones, el problema de impedir que las fricciones y conflictos internos la deshicieran.</a:t>
            </a:r>
          </a:p>
        </p:txBody>
      </p:sp>
      <p:sp>
        <p:nvSpPr>
          <p:cNvPr id="4" name="3 Rectángulo"/>
          <p:cNvSpPr/>
          <p:nvPr/>
        </p:nvSpPr>
        <p:spPr>
          <a:xfrm>
            <a:off x="683568" y="121196"/>
            <a:ext cx="7632848" cy="792088"/>
          </a:xfrm>
          <a:prstGeom prst="rect">
            <a:avLst/>
          </a:prstGeom>
          <a:noFill/>
        </p:spPr>
        <p:txBody>
          <a:bodyPr wrap="none">
            <a:prstTxWarp prst="textDeflateTop">
              <a:avLst>
                <a:gd name="adj" fmla="val 43732"/>
              </a:avLst>
            </a:prstTxWarp>
            <a:spAutoFit/>
            <a:scene3d>
              <a:camera prst="perspectiveRelaxedModerately"/>
              <a:lightRig rig="threePt" dir="t"/>
            </a:scene3d>
            <a:sp3d extrusionH="57150">
              <a:bevelT w="38100" h="38100" prst="angle"/>
            </a:sp3d>
          </a:bodyPr>
          <a:lstStyle/>
          <a:p>
            <a:pPr algn="ctr">
              <a:defRPr/>
            </a:pPr>
            <a:r>
              <a:rPr lang="es-E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s-E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Causas de la Guerra Civil </a:t>
            </a:r>
          </a:p>
        </p:txBody>
      </p:sp>
    </p:spTree>
  </p:cSld>
  <p:clrMapOvr>
    <a:masterClrMapping/>
  </p:clrMapOvr>
  <mc:AlternateContent xmlns:mc="http://schemas.openxmlformats.org/markup-compatibility/2006" xmlns:p14="http://schemas.microsoft.com/office/powerpoint/2010/main">
    <mc:Choice Requires="p14">
      <p:transition spd="slow" p14:dur="2250" advTm="65000">
        <p:split orient="vert"/>
      </p:transition>
    </mc:Choice>
    <mc:Fallback xmlns="">
      <p:transition spd="slow" advTm="6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238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rSin título-2.jpg"/>
          <p:cNvPicPr>
            <a:picLocks noChangeAspect="1" noChangeArrowheads="1"/>
          </p:cNvPicPr>
          <p:nvPr/>
        </p:nvPicPr>
        <p:blipFill>
          <a:blip r:embed="rId3" cstate="print"/>
          <a:srcRect/>
          <a:stretch>
            <a:fillRect/>
          </a:stretch>
        </p:blipFill>
        <p:spPr bwMode="auto">
          <a:xfrm>
            <a:off x="0" y="-166688"/>
            <a:ext cx="9144000" cy="6119813"/>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850" y="4791075"/>
            <a:ext cx="8351838"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El ambiente político de los Estados del Norte y del Sur había quedado moldeado por el interés del Sur en sus plantaciones y en la conservación de la esclavitud…</a:t>
            </a:r>
          </a:p>
        </p:txBody>
      </p:sp>
    </p:spTree>
  </p:cSld>
  <p:clrMapOvr>
    <a:masterClrMapping/>
  </p:clrMapOvr>
  <mc:AlternateContent xmlns:mc="http://schemas.openxmlformats.org/markup-compatibility/2006">
    <mc:Choice xmlns:p14="http://schemas.microsoft.com/office/powerpoint/2010/main" Requires="p14">
      <p:transition spd="slow" p14:dur="2000" advTm="22000">
        <p:wipe/>
        <p:sndAc>
          <p:stSnd loop="1">
            <p:snd r:embed="rId2" name="Dead Mans Hand-Cuando Johnny va marchando a casa-Red River Valley.wav"/>
          </p:stSnd>
        </p:sndAc>
      </p:transition>
    </mc:Choice>
    <mc:Fallback>
      <p:transition spd="slow" advTm="22000">
        <p:wipe/>
        <p:sndAc>
          <p:stSnd loop="1">
            <p:snd r:embed="rId2" name="Dead Mans Hand-Cuando Johnny va marchando a casa-Red River Valley.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2000" fill="hold"/>
                                        <p:tgtEl>
                                          <p:spTgt spid="5122"/>
                                        </p:tgtEl>
                                        <p:attrNameLst>
                                          <p:attrName>ppt_w</p:attrName>
                                        </p:attrNameLst>
                                      </p:cBhvr>
                                      <p:tavLst>
                                        <p:tav tm="0">
                                          <p:val>
                                            <p:strVal val="4/3*#ppt_w"/>
                                          </p:val>
                                        </p:tav>
                                        <p:tav tm="100000">
                                          <p:val>
                                            <p:strVal val="#ppt_w"/>
                                          </p:val>
                                        </p:tav>
                                      </p:tavLst>
                                    </p:anim>
                                    <p:anim calcmode="lin" valueType="num">
                                      <p:cBhvr>
                                        <p:cTn id="8" dur="2000" fill="hold"/>
                                        <p:tgtEl>
                                          <p:spTgt spid="5122"/>
                                        </p:tgtEl>
                                        <p:attrNameLst>
                                          <p:attrName>ppt_h</p:attrName>
                                        </p:attrNameLst>
                                      </p:cBhvr>
                                      <p:tavLst>
                                        <p:tav tm="0">
                                          <p:val>
                                            <p:strVal val="4/3*#ppt_h"/>
                                          </p:val>
                                        </p:tav>
                                        <p:tav tm="100000">
                                          <p:val>
                                            <p:strVal val="#ppt_h"/>
                                          </p:val>
                                        </p:tav>
                                      </p:tavLst>
                                    </p:anim>
                                  </p:childTnLst>
                                </p:cTn>
                              </p:par>
                              <p:par>
                                <p:cTn id="9" presetID="7"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3" presetClass="entr" presetSubtype="1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2000"/>
                                        <p:tgtEl>
                                          <p:spTgt spid="4"/>
                                        </p:tgtEl>
                                      </p:cBhvr>
                                    </p:animEffect>
                                  </p:childTnLst>
                                </p:cTn>
                              </p:par>
                              <p:par>
                                <p:cTn id="16" presetID="7" presetClass="entr" presetSubtype="2"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000" fill="hold"/>
                                        <p:tgtEl>
                                          <p:spTgt spid="3"/>
                                        </p:tgtEl>
                                        <p:attrNameLst>
                                          <p:attrName>ppt_x</p:attrName>
                                        </p:attrNameLst>
                                      </p:cBhvr>
                                      <p:tavLst>
                                        <p:tav tm="0">
                                          <p:val>
                                            <p:strVal val="1+#ppt_w/2"/>
                                          </p:val>
                                        </p:tav>
                                        <p:tav tm="100000">
                                          <p:val>
                                            <p:strVal val="#ppt_x"/>
                                          </p:val>
                                        </p:tav>
                                      </p:tavLst>
                                    </p:anim>
                                    <p:anim calcmode="lin" valueType="num">
                                      <p:cBhvr additive="base">
                                        <p:cTn id="19" dur="2000" fill="hold"/>
                                        <p:tgtEl>
                                          <p:spTgt spid="3"/>
                                        </p:tgtEl>
                                        <p:attrNameLst>
                                          <p:attrName>ppt_y</p:attrName>
                                        </p:attrNameLst>
                                      </p:cBhvr>
                                      <p:tavLst>
                                        <p:tav tm="0">
                                          <p:val>
                                            <p:strVal val="#ppt_y"/>
                                          </p:val>
                                        </p:tav>
                                        <p:tav tm="100000">
                                          <p:val>
                                            <p:strVal val="#ppt_y"/>
                                          </p:val>
                                        </p:tav>
                                      </p:tavLst>
                                    </p:anim>
                                  </p:childTnLst>
                                </p:cTn>
                              </p:par>
                              <p:par>
                                <p:cTn id="20" presetID="3" presetClass="entr" presetSubtype="1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2000"/>
                                        <p:tgtEl>
                                          <p:spTgt spid="3"/>
                                        </p:tgtEl>
                                      </p:cBhvr>
                                    </p:animEffect>
                                  </p:childTnLst>
                                </p:cTn>
                              </p:par>
                            </p:childTnLst>
                          </p:cTn>
                        </p:par>
                        <p:par>
                          <p:cTn id="23" fill="hold" nodeType="afterGroup">
                            <p:stCondLst>
                              <p:cond delay="2000"/>
                            </p:stCondLst>
                            <p:childTnLst>
                              <p:par>
                                <p:cTn id="24" presetID="16" presetClass="exit" presetSubtype="42" fill="hold" grpId="2" nodeType="afterEffect">
                                  <p:stCondLst>
                                    <p:cond delay="0"/>
                                  </p:stCondLst>
                                  <p:childTnLst>
                                    <p:animEffect transition="out" filter="barn(outHorizontal)">
                                      <p:cBhvr>
                                        <p:cTn id="25" dur="2000"/>
                                        <p:tgtEl>
                                          <p:spTgt spid="4"/>
                                        </p:tgtEl>
                                      </p:cBhvr>
                                    </p:animEffect>
                                    <p:set>
                                      <p:cBhvr>
                                        <p:cTn id="26" dur="1" fill="hold">
                                          <p:stCondLst>
                                            <p:cond delay="1999"/>
                                          </p:stCondLst>
                                        </p:cTn>
                                        <p:tgtEl>
                                          <p:spTgt spid="4"/>
                                        </p:tgtEl>
                                        <p:attrNameLst>
                                          <p:attrName>style.visibility</p:attrName>
                                        </p:attrNameLst>
                                      </p:cBhvr>
                                      <p:to>
                                        <p:strVal val="hidden"/>
                                      </p:to>
                                    </p:set>
                                  </p:childTnLst>
                                </p:cTn>
                              </p:par>
                              <p:par>
                                <p:cTn id="27" presetID="16" presetClass="exit" presetSubtype="37" fill="hold" grpId="2" nodeType="withEffect">
                                  <p:stCondLst>
                                    <p:cond delay="0"/>
                                  </p:stCondLst>
                                  <p:childTnLst>
                                    <p:animEffect transition="out" filter="barn(outVertical)">
                                      <p:cBhvr>
                                        <p:cTn id="28" dur="2000"/>
                                        <p:tgtEl>
                                          <p:spTgt spid="3"/>
                                        </p:tgtEl>
                                      </p:cBhvr>
                                    </p:animEffect>
                                    <p:set>
                                      <p:cBhvr>
                                        <p:cTn id="29" dur="1" fill="hold">
                                          <p:stCondLst>
                                            <p:cond delay="1999"/>
                                          </p:stCondLst>
                                        </p:cTn>
                                        <p:tgtEl>
                                          <p:spTgt spid="3"/>
                                        </p:tgtEl>
                                        <p:attrNameLst>
                                          <p:attrName>style.visibility</p:attrName>
                                        </p:attrNameLst>
                                      </p:cBhvr>
                                      <p:to>
                                        <p:strVal val="hidden"/>
                                      </p:to>
                                    </p:set>
                                  </p:childTnLst>
                                </p:cTn>
                              </p:par>
                              <p:par>
                                <p:cTn id="30" presetID="3" presetClass="entr" presetSubtype="5" fill="hold" nodeType="withEffect">
                                  <p:stCondLst>
                                    <p:cond delay="0"/>
                                  </p:stCondLst>
                                  <p:childTnLst>
                                    <p:set>
                                      <p:cBhvr>
                                        <p:cTn id="31" dur="1" fill="hold">
                                          <p:stCondLst>
                                            <p:cond delay="0"/>
                                          </p:stCondLst>
                                        </p:cTn>
                                        <p:tgtEl>
                                          <p:spTgt spid="5122"/>
                                        </p:tgtEl>
                                        <p:attrNameLst>
                                          <p:attrName>style.visibility</p:attrName>
                                        </p:attrNameLst>
                                      </p:cBhvr>
                                      <p:to>
                                        <p:strVal val="visible"/>
                                      </p:to>
                                    </p:set>
                                    <p:animEffect transition="in" filter="blinds(vertical)">
                                      <p:cBhvr>
                                        <p:cTn id="32" dur="2000"/>
                                        <p:tgtEl>
                                          <p:spTgt spid="5122"/>
                                        </p:tgtEl>
                                      </p:cBhvr>
                                    </p:animEffect>
                                  </p:childTnLst>
                                </p:cTn>
                              </p:par>
                              <p:par>
                                <p:cTn id="33" presetID="23" presetClass="entr" presetSubtype="16" fill="hold" nodeType="withEffect">
                                  <p:stCondLst>
                                    <p:cond delay="0"/>
                                  </p:stCondLst>
                                  <p:childTnLst>
                                    <p:set>
                                      <p:cBhvr>
                                        <p:cTn id="34" dur="1" fill="hold">
                                          <p:stCondLst>
                                            <p:cond delay="0"/>
                                          </p:stCondLst>
                                        </p:cTn>
                                        <p:tgtEl>
                                          <p:spTgt spid="5122"/>
                                        </p:tgtEl>
                                        <p:attrNameLst>
                                          <p:attrName>style.visibility</p:attrName>
                                        </p:attrNameLst>
                                      </p:cBhvr>
                                      <p:to>
                                        <p:strVal val="visible"/>
                                      </p:to>
                                    </p:set>
                                    <p:anim calcmode="lin" valueType="num">
                                      <p:cBhvr>
                                        <p:cTn id="35" dur="2000" fill="hold"/>
                                        <p:tgtEl>
                                          <p:spTgt spid="5122"/>
                                        </p:tgtEl>
                                        <p:attrNameLst>
                                          <p:attrName>ppt_w</p:attrName>
                                        </p:attrNameLst>
                                      </p:cBhvr>
                                      <p:tavLst>
                                        <p:tav tm="0">
                                          <p:val>
                                            <p:fltVal val="0"/>
                                          </p:val>
                                        </p:tav>
                                        <p:tav tm="100000">
                                          <p:val>
                                            <p:strVal val="#ppt_w"/>
                                          </p:val>
                                        </p:tav>
                                      </p:tavLst>
                                    </p:anim>
                                    <p:anim calcmode="lin" valueType="num">
                                      <p:cBhvr>
                                        <p:cTn id="36" dur="2000" fill="hold"/>
                                        <p:tgtEl>
                                          <p:spTgt spid="5122"/>
                                        </p:tgtEl>
                                        <p:attrNameLst>
                                          <p:attrName>ppt_h</p:attrName>
                                        </p:attrNameLst>
                                      </p:cBhvr>
                                      <p:tavLst>
                                        <p:tav tm="0">
                                          <p:val>
                                            <p:fltVal val="0"/>
                                          </p:val>
                                        </p:tav>
                                        <p:tav tm="100000">
                                          <p:val>
                                            <p:strVal val="#ppt_h"/>
                                          </p:val>
                                        </p:tav>
                                      </p:tavLst>
                                    </p:anim>
                                  </p:childTnLst>
                                </p:cTn>
                              </p:par>
                            </p:childTnLst>
                          </p:cTn>
                        </p:par>
                        <p:par>
                          <p:cTn id="37" fill="hold" nodeType="afterGroup">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3" name="2 Combinar"/>
          <p:cNvSpPr/>
          <p:nvPr/>
        </p:nvSpPr>
        <p:spPr>
          <a:xfrm>
            <a:off x="0" y="0"/>
            <a:ext cx="9144000" cy="2857500"/>
          </a:xfrm>
          <a:prstGeom prst="flowChartMerg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900113" y="4586288"/>
            <a:ext cx="78486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…mientras el Norte se inclinaba hacia el comercio, la navegación y los intereses financieros; de un lado se encontraban los agricultores deudores, y por otro los capitalistas acreedores.</a:t>
            </a: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ppt_x"/>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3"/>
                                        </p:tgtEl>
                                        <p:attrNameLst>
                                          <p:attrName>ppt_x</p:attrName>
                                        </p:attrNameLst>
                                      </p:cBhvr>
                                      <p:tavLst>
                                        <p:tav tm="0">
                                          <p:val>
                                            <p:strVal val="ppt_x"/>
                                          </p:val>
                                        </p:tav>
                                        <p:tav tm="100000">
                                          <p:val>
                                            <p:strVal val="ppt_x"/>
                                          </p:val>
                                        </p:tav>
                                      </p:tavLst>
                                    </p:anim>
                                    <p:anim calcmode="lin" valueType="num">
                                      <p:cBhvr additive="base">
                                        <p:cTn id="23" dur="3000"/>
                                        <p:tgtEl>
                                          <p:spTgt spid="3"/>
                                        </p:tgtEl>
                                        <p:attrNameLst>
                                          <p:attrName>ppt_y</p:attrName>
                                        </p:attrNameLst>
                                      </p:cBhvr>
                                      <p:tavLst>
                                        <p:tav tm="0">
                                          <p:val>
                                            <p:strVal val="ppt_y"/>
                                          </p:val>
                                        </p:tav>
                                        <p:tav tm="100000">
                                          <p:val>
                                            <p:strVal val="1+ppt_h/2"/>
                                          </p:val>
                                        </p:tav>
                                      </p:tavLst>
                                    </p:anim>
                                    <p:set>
                                      <p:cBhvr>
                                        <p:cTn id="24" dur="1" fill="hold">
                                          <p:stCondLst>
                                            <p:cond delay="2999"/>
                                          </p:stCondLst>
                                        </p:cTn>
                                        <p:tgtEl>
                                          <p:spTgt spid="3"/>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0-ppt_w/2"/>
                                          </p:val>
                                        </p:tav>
                                      </p:tavLst>
                                    </p:anim>
                                    <p:anim calcmode="lin" valueType="num">
                                      <p:cBhvr additive="base">
                                        <p:cTn id="27" dur="3000"/>
                                        <p:tgtEl>
                                          <p:spTgt spid="5"/>
                                        </p:tgtEl>
                                        <p:attrNameLst>
                                          <p:attrName>ppt_y</p:attrName>
                                        </p:attrNameLst>
                                      </p:cBhvr>
                                      <p:tavLst>
                                        <p:tav tm="0">
                                          <p:val>
                                            <p:strVal val="ppt_y"/>
                                          </p:val>
                                        </p:tav>
                                        <p:tav tm="100000">
                                          <p:val>
                                            <p:strVal val="ppt_y"/>
                                          </p:val>
                                        </p:tav>
                                      </p:tavLst>
                                    </p:anim>
                                    <p:set>
                                      <p:cBhvr>
                                        <p:cTn id="28" dur="1" fill="hold">
                                          <p:stCondLst>
                                            <p:cond delay="2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6"/>
                                        </p:tgtEl>
                                        <p:attrNameLst>
                                          <p:attrName>ppt_x</p:attrName>
                                        </p:attrNameLst>
                                      </p:cBhvr>
                                      <p:tavLst>
                                        <p:tav tm="0">
                                          <p:val>
                                            <p:strVal val="ppt_x"/>
                                          </p:val>
                                        </p:tav>
                                        <p:tav tm="100000">
                                          <p:val>
                                            <p:strVal val="1+ppt_w/2"/>
                                          </p:val>
                                        </p:tav>
                                      </p:tavLst>
                                    </p:anim>
                                    <p:anim calcmode="lin" valueType="num">
                                      <p:cBhvr additive="base">
                                        <p:cTn id="31" dur="3000"/>
                                        <p:tgtEl>
                                          <p:spTgt spid="6"/>
                                        </p:tgtEl>
                                        <p:attrNameLst>
                                          <p:attrName>ppt_y</p:attrName>
                                        </p:attrNameLst>
                                      </p:cBhvr>
                                      <p:tavLst>
                                        <p:tav tm="0">
                                          <p:val>
                                            <p:strVal val="ppt_y"/>
                                          </p:val>
                                        </p:tav>
                                        <p:tav tm="100000">
                                          <p:val>
                                            <p:strVal val="ppt_y"/>
                                          </p:val>
                                        </p:tav>
                                      </p:tavLst>
                                    </p:anim>
                                    <p:set>
                                      <p:cBhvr>
                                        <p:cTn id="32" dur="1" fill="hold">
                                          <p:stCondLst>
                                            <p:cond delay="2999"/>
                                          </p:stCondLst>
                                        </p:cTn>
                                        <p:tgtEl>
                                          <p:spTgt spid="6"/>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3000"/>
                                        <p:tgtEl>
                                          <p:spTgt spid="21506"/>
                                        </p:tgtEl>
                                      </p:cBhvr>
                                    </p:animEffect>
                                  </p:childTnLst>
                                </p:cTn>
                              </p:par>
                              <p:par>
                                <p:cTn id="36" presetID="23" presetClass="entr" presetSubtype="16" fill="hold" nodeType="withEffect">
                                  <p:stCondLst>
                                    <p:cond delay="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3000" fill="hold"/>
                                        <p:tgtEl>
                                          <p:spTgt spid="21506"/>
                                        </p:tgtEl>
                                        <p:attrNameLst>
                                          <p:attrName>ppt_w</p:attrName>
                                        </p:attrNameLst>
                                      </p:cBhvr>
                                      <p:tavLst>
                                        <p:tav tm="0">
                                          <p:val>
                                            <p:fltVal val="0"/>
                                          </p:val>
                                        </p:tav>
                                        <p:tav tm="100000">
                                          <p:val>
                                            <p:strVal val="#ppt_w"/>
                                          </p:val>
                                        </p:tav>
                                      </p:tavLst>
                                    </p:anim>
                                    <p:anim calcmode="lin" valueType="num">
                                      <p:cBhvr>
                                        <p:cTn id="39" dur="3000" fill="hold"/>
                                        <p:tgtEl>
                                          <p:spTgt spid="21506"/>
                                        </p:tgtEl>
                                        <p:attrNameLst>
                                          <p:attrName>ppt_h</p:attrName>
                                        </p:attrNameLst>
                                      </p:cBhvr>
                                      <p:tavLst>
                                        <p:tav tm="0">
                                          <p:val>
                                            <p:fltVal val="0"/>
                                          </p:val>
                                        </p:tav>
                                        <p:tav tm="100000">
                                          <p:val>
                                            <p:strVal val="#ppt_h"/>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1330681.jpg"/>
          <p:cNvPicPr>
            <a:picLocks noChangeAspect="1" noChangeArrowheads="1"/>
          </p:cNvPicPr>
          <p:nvPr/>
        </p:nvPicPr>
        <p:blipFill>
          <a:blip r:embed="rId2" cstate="print"/>
          <a:srcRect/>
          <a:stretch>
            <a:fillRect/>
          </a:stretch>
        </p:blipFill>
        <p:spPr bwMode="auto">
          <a:xfrm>
            <a:off x="0" y="-311150"/>
            <a:ext cx="9144000" cy="6481763"/>
          </a:xfrm>
          <a:prstGeom prst="rect">
            <a:avLst/>
          </a:prstGeom>
          <a:noFill/>
          <a:ln w="9525">
            <a:noFill/>
            <a:miter lim="800000"/>
            <a:headEnd/>
            <a:tailEnd/>
          </a:ln>
        </p:spPr>
      </p:pic>
      <p:pic>
        <p:nvPicPr>
          <p:cNvPr id="2" name="Picture 2" descr="C:\Documents and Settings\Ana María\Escritorio\yhSin título-2.jpg"/>
          <p:cNvPicPr>
            <a:picLocks noChangeAspect="1" noChangeArrowheads="1"/>
          </p:cNvPicPr>
          <p:nvPr/>
        </p:nvPicPr>
        <p:blipFill>
          <a:blip r:embed="rId3" cstate="print"/>
          <a:srcRect/>
          <a:stretch>
            <a:fillRect/>
          </a:stretch>
        </p:blipFill>
        <p:spPr bwMode="auto">
          <a:xfrm>
            <a:off x="0" y="-311150"/>
            <a:ext cx="9144000" cy="6481763"/>
          </a:xfrm>
          <a:prstGeom prst="rect">
            <a:avLst/>
          </a:prstGeom>
          <a:noFill/>
          <a:ln w="9525">
            <a:noFill/>
            <a:miter lim="800000"/>
            <a:headEnd/>
            <a:tailEnd/>
          </a:ln>
        </p:spPr>
      </p:pic>
      <p:sp>
        <p:nvSpPr>
          <p:cNvPr id="4" name="3 CuadroTexto"/>
          <p:cNvSpPr txBox="1"/>
          <p:nvPr/>
        </p:nvSpPr>
        <p:spPr>
          <a:xfrm>
            <a:off x="468313" y="4657725"/>
            <a:ext cx="82073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Después de la Independencia, los del Norte fueron representados por el partido demócrata de Thomas Jefferson y los del Sur por los federalistas (más tarde republicanos) bajo Alexander Hamilton.</a:t>
            </a: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style.rotation</p:attrName>
                                        </p:attrNameLst>
                                      </p:cBhvr>
                                      <p:tavLst>
                                        <p:tav tm="0">
                                          <p:val>
                                            <p:fltVal val="360"/>
                                          </p:val>
                                        </p:tav>
                                        <p:tav tm="100000">
                                          <p:val>
                                            <p:fltVal val="0"/>
                                          </p:val>
                                        </p:tav>
                                      </p:tavLst>
                                    </p:anim>
                                    <p:animEffect transition="in" filter="fade">
                                      <p:cBhvr>
                                        <p:cTn id="10" dur="3000"/>
                                        <p:tgtEl>
                                          <p:spTgt spid="2"/>
                                        </p:tgtEl>
                                      </p:cBhvr>
                                    </p:animEffect>
                                  </p:childTnLst>
                                </p:cTn>
                              </p:par>
                              <p:par>
                                <p:cTn id="11" presetID="23" presetClass="entr" presetSubtype="52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fltVal val="0"/>
                                          </p:val>
                                        </p:tav>
                                        <p:tav tm="100000">
                                          <p:val>
                                            <p:strVal val="#ppt_h"/>
                                          </p:val>
                                        </p:tav>
                                      </p:tavLst>
                                    </p:anim>
                                    <p:anim calcmode="lin" valueType="num">
                                      <p:cBhvr>
                                        <p:cTn id="15" dur="3000" fill="hold"/>
                                        <p:tgtEl>
                                          <p:spTgt spid="2"/>
                                        </p:tgtEl>
                                        <p:attrNameLst>
                                          <p:attrName>ppt_x</p:attrName>
                                        </p:attrNameLst>
                                      </p:cBhvr>
                                      <p:tavLst>
                                        <p:tav tm="0">
                                          <p:val>
                                            <p:fltVal val="0.5"/>
                                          </p:val>
                                        </p:tav>
                                        <p:tav tm="100000">
                                          <p:val>
                                            <p:strVal val="#ppt_x"/>
                                          </p:val>
                                        </p:tav>
                                      </p:tavLst>
                                    </p:anim>
                                    <p:anim calcmode="lin" valueType="num">
                                      <p:cBhvr>
                                        <p:cTn id="16" dur="3000" fill="hold"/>
                                        <p:tgtEl>
                                          <p:spTgt spid="2"/>
                                        </p:tgtEl>
                                        <p:attrNameLst>
                                          <p:attrName>ppt_y</p:attrName>
                                        </p:attrNameLst>
                                      </p:cBhvr>
                                      <p:tavLst>
                                        <p:tav tm="0">
                                          <p:val>
                                            <p:fltVal val="0.5"/>
                                          </p:val>
                                        </p:tav>
                                        <p:tav tm="100000">
                                          <p:val>
                                            <p:strVal val="#ppt_y"/>
                                          </p:val>
                                        </p:tav>
                                      </p:tavLst>
                                    </p:anim>
                                  </p:childTnLst>
                                </p:cTn>
                              </p:par>
                              <p:par>
                                <p:cTn id="17" presetID="26"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870">
                                          <p:stCondLst>
                                            <p:cond delay="0"/>
                                          </p:stCondLst>
                                        </p:cTn>
                                        <p:tgtEl>
                                          <p:spTgt spid="2"/>
                                        </p:tgtEl>
                                      </p:cBhvr>
                                    </p:animEffect>
                                    <p:anim calcmode="lin" valueType="num">
                                      <p:cBhvr>
                                        <p:cTn id="20" dur="2733"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99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996" tmFilter="0, 0; 0.125,0.2665; 0.25,0.4; 0.375,0.465; 0.5,0.5;  0.625,0.535; 0.75,0.6; 0.875,0.7335; 1,1">
                                          <p:stCondLst>
                                            <p:cond delay="996"/>
                                          </p:stCondLst>
                                        </p:cTn>
                                        <p:tgtEl>
                                          <p:spTgt spid="2"/>
                                        </p:tgtEl>
                                        <p:attrNameLst>
                                          <p:attrName>ppt_y</p:attrName>
                                        </p:attrNameLst>
                                      </p:cBhvr>
                                      <p:tavLst>
                                        <p:tav tm="0" fmla="#ppt_y-sin(pi*$)/9">
                                          <p:val>
                                            <p:fltVal val="0"/>
                                          </p:val>
                                        </p:tav>
                                        <p:tav tm="100000">
                                          <p:val>
                                            <p:fltVal val="1"/>
                                          </p:val>
                                        </p:tav>
                                      </p:tavLst>
                                    </p:anim>
                                    <p:anim calcmode="lin" valueType="num">
                                      <p:cBhvr>
                                        <p:cTn id="23" dur="498" tmFilter="0, 0; 0.125,0.2665; 0.25,0.4; 0.375,0.465; 0.5,0.5;  0.625,0.535; 0.75,0.6; 0.875,0.7335; 1,1">
                                          <p:stCondLst>
                                            <p:cond delay="1986"/>
                                          </p:stCondLst>
                                        </p:cTn>
                                        <p:tgtEl>
                                          <p:spTgt spid="2"/>
                                        </p:tgtEl>
                                        <p:attrNameLst>
                                          <p:attrName>ppt_y</p:attrName>
                                        </p:attrNameLst>
                                      </p:cBhvr>
                                      <p:tavLst>
                                        <p:tav tm="0" fmla="#ppt_y-sin(pi*$)/27">
                                          <p:val>
                                            <p:fltVal val="0"/>
                                          </p:val>
                                        </p:tav>
                                        <p:tav tm="100000">
                                          <p:val>
                                            <p:fltVal val="1"/>
                                          </p:val>
                                        </p:tav>
                                      </p:tavLst>
                                    </p:anim>
                                    <p:anim calcmode="lin" valueType="num">
                                      <p:cBhvr>
                                        <p:cTn id="24" dur="246" tmFilter="0, 0; 0.125,0.2665; 0.25,0.4; 0.375,0.465; 0.5,0.5;  0.625,0.535; 0.75,0.6; 0.875,0.7335; 1,1">
                                          <p:stCondLst>
                                            <p:cond delay="2484"/>
                                          </p:stCondLst>
                                        </p:cTn>
                                        <p:tgtEl>
                                          <p:spTgt spid="2"/>
                                        </p:tgtEl>
                                        <p:attrNameLst>
                                          <p:attrName>ppt_y</p:attrName>
                                        </p:attrNameLst>
                                      </p:cBhvr>
                                      <p:tavLst>
                                        <p:tav tm="0" fmla="#ppt_y-sin(pi*$)/81">
                                          <p:val>
                                            <p:fltVal val="0"/>
                                          </p:val>
                                        </p:tav>
                                        <p:tav tm="100000">
                                          <p:val>
                                            <p:fltVal val="1"/>
                                          </p:val>
                                        </p:tav>
                                      </p:tavLst>
                                    </p:anim>
                                    <p:animScale>
                                      <p:cBhvr>
                                        <p:cTn id="25" dur="39">
                                          <p:stCondLst>
                                            <p:cond delay="975"/>
                                          </p:stCondLst>
                                        </p:cTn>
                                        <p:tgtEl>
                                          <p:spTgt spid="2"/>
                                        </p:tgtEl>
                                      </p:cBhvr>
                                      <p:to x="100000" y="60000"/>
                                    </p:animScale>
                                    <p:animScale>
                                      <p:cBhvr>
                                        <p:cTn id="26" dur="249" decel="50000">
                                          <p:stCondLst>
                                            <p:cond delay="1014"/>
                                          </p:stCondLst>
                                        </p:cTn>
                                        <p:tgtEl>
                                          <p:spTgt spid="2"/>
                                        </p:tgtEl>
                                      </p:cBhvr>
                                      <p:to x="100000" y="100000"/>
                                    </p:animScale>
                                    <p:animScale>
                                      <p:cBhvr>
                                        <p:cTn id="27" dur="39">
                                          <p:stCondLst>
                                            <p:cond delay="1968"/>
                                          </p:stCondLst>
                                        </p:cTn>
                                        <p:tgtEl>
                                          <p:spTgt spid="2"/>
                                        </p:tgtEl>
                                      </p:cBhvr>
                                      <p:to x="100000" y="80000"/>
                                    </p:animScale>
                                    <p:animScale>
                                      <p:cBhvr>
                                        <p:cTn id="28" dur="249" decel="50000">
                                          <p:stCondLst>
                                            <p:cond delay="2007"/>
                                          </p:stCondLst>
                                        </p:cTn>
                                        <p:tgtEl>
                                          <p:spTgt spid="2"/>
                                        </p:tgtEl>
                                      </p:cBhvr>
                                      <p:to x="100000" y="100000"/>
                                    </p:animScale>
                                    <p:animScale>
                                      <p:cBhvr>
                                        <p:cTn id="29" dur="39">
                                          <p:stCondLst>
                                            <p:cond delay="2463"/>
                                          </p:stCondLst>
                                        </p:cTn>
                                        <p:tgtEl>
                                          <p:spTgt spid="2"/>
                                        </p:tgtEl>
                                      </p:cBhvr>
                                      <p:to x="100000" y="90000"/>
                                    </p:animScale>
                                    <p:animScale>
                                      <p:cBhvr>
                                        <p:cTn id="30" dur="249" decel="50000">
                                          <p:stCondLst>
                                            <p:cond delay="2502"/>
                                          </p:stCondLst>
                                        </p:cTn>
                                        <p:tgtEl>
                                          <p:spTgt spid="2"/>
                                        </p:tgtEl>
                                      </p:cBhvr>
                                      <p:to x="100000" y="100000"/>
                                    </p:animScale>
                                    <p:animScale>
                                      <p:cBhvr>
                                        <p:cTn id="31" dur="39">
                                          <p:stCondLst>
                                            <p:cond delay="2712"/>
                                          </p:stCondLst>
                                        </p:cTn>
                                        <p:tgtEl>
                                          <p:spTgt spid="2"/>
                                        </p:tgtEl>
                                      </p:cBhvr>
                                      <p:to x="100000" y="95000"/>
                                    </p:animScale>
                                    <p:animScale>
                                      <p:cBhvr>
                                        <p:cTn id="32" dur="249" decel="50000">
                                          <p:stCondLst>
                                            <p:cond delay="2751"/>
                                          </p:stCondLst>
                                        </p:cTn>
                                        <p:tgtEl>
                                          <p:spTgt spid="2"/>
                                        </p:tgtEl>
                                      </p:cBhvr>
                                      <p:to x="100000" y="100000"/>
                                    </p:animScale>
                                  </p:childTnLst>
                                </p:cTn>
                              </p:par>
                              <p:par>
                                <p:cTn id="33" presetID="50" presetClass="entr" presetSubtype="0" decel="100000" fill="hold" nodeType="withEffect">
                                  <p:stCondLst>
                                    <p:cond delay="0"/>
                                  </p:stCondLst>
                                  <p:childTnLst>
                                    <p:set>
                                      <p:cBhvr>
                                        <p:cTn id="34" dur="1" fill="hold">
                                          <p:stCondLst>
                                            <p:cond delay="0"/>
                                          </p:stCondLst>
                                        </p:cTn>
                                        <p:tgtEl>
                                          <p:spTgt spid="6146"/>
                                        </p:tgtEl>
                                        <p:attrNameLst>
                                          <p:attrName>style.visibility</p:attrName>
                                        </p:attrNameLst>
                                      </p:cBhvr>
                                      <p:to>
                                        <p:strVal val="visible"/>
                                      </p:to>
                                    </p:set>
                                    <p:anim calcmode="lin" valueType="num">
                                      <p:cBhvr>
                                        <p:cTn id="35" dur="3000" fill="hold"/>
                                        <p:tgtEl>
                                          <p:spTgt spid="6146"/>
                                        </p:tgtEl>
                                        <p:attrNameLst>
                                          <p:attrName>ppt_w</p:attrName>
                                        </p:attrNameLst>
                                      </p:cBhvr>
                                      <p:tavLst>
                                        <p:tav tm="0">
                                          <p:val>
                                            <p:strVal val="#ppt_w+.3"/>
                                          </p:val>
                                        </p:tav>
                                        <p:tav tm="100000">
                                          <p:val>
                                            <p:strVal val="#ppt_w"/>
                                          </p:val>
                                        </p:tav>
                                      </p:tavLst>
                                    </p:anim>
                                    <p:anim calcmode="lin" valueType="num">
                                      <p:cBhvr>
                                        <p:cTn id="36" dur="3000" fill="hold"/>
                                        <p:tgtEl>
                                          <p:spTgt spid="6146"/>
                                        </p:tgtEl>
                                        <p:attrNameLst>
                                          <p:attrName>ppt_h</p:attrName>
                                        </p:attrNameLst>
                                      </p:cBhvr>
                                      <p:tavLst>
                                        <p:tav tm="0">
                                          <p:val>
                                            <p:strVal val="#ppt_h"/>
                                          </p:val>
                                        </p:tav>
                                        <p:tav tm="100000">
                                          <p:val>
                                            <p:strVal val="#ppt_h"/>
                                          </p:val>
                                        </p:tav>
                                      </p:tavLst>
                                    </p:anim>
                                    <p:animEffect transition="in" filter="fade">
                                      <p:cBhvr>
                                        <p:cTn id="37" dur="3000"/>
                                        <p:tgtEl>
                                          <p:spTgt spid="6146"/>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sp>
        <p:nvSpPr>
          <p:cNvPr id="3" name="2 Proceso"/>
          <p:cNvSpPr/>
          <p:nvPr/>
        </p:nvSpPr>
        <p:spPr>
          <a:xfrm>
            <a:off x="0" y="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827088" y="4657725"/>
            <a:ext cx="74168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factor principal de futuras disensiones entre Norte y Sur fue la impotencia política de la Constitución bajo la cual se gobernaban los Estados.</a:t>
            </a: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blinds(vertical)">
                                      <p:cBhvr>
                                        <p:cTn id="19" dur="3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3000" fill="hold"/>
                                        <p:tgtEl>
                                          <p:spTgt spid="8195"/>
                                        </p:tgtEl>
                                        <p:attrNameLst>
                                          <p:attrName>ppt_w</p:attrName>
                                        </p:attrNameLst>
                                      </p:cBhvr>
                                      <p:tavLst>
                                        <p:tav tm="0">
                                          <p:val>
                                            <p:strVal val="4/3*#ppt_w"/>
                                          </p:val>
                                        </p:tav>
                                        <p:tav tm="100000">
                                          <p:val>
                                            <p:strVal val="#ppt_w"/>
                                          </p:val>
                                        </p:tav>
                                      </p:tavLst>
                                    </p:anim>
                                    <p:anim calcmode="lin" valueType="num">
                                      <p:cBhvr>
                                        <p:cTn id="23" dur="3000" fill="hold"/>
                                        <p:tgtEl>
                                          <p:spTgt spid="8195"/>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p:spPr>
      </p:pic>
      <p:pic>
        <p:nvPicPr>
          <p:cNvPr id="10" name="Picture 2" descr="C:\Documents and Settings\Ana María\Escritorio\www.1m4g3n3s.jpg"/>
          <p:cNvPicPr>
            <a:picLocks noChangeAspect="1" noChangeArrowheads="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84213" y="4657725"/>
            <a:ext cx="78486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Era un instrumento ideado para controlar las diversas posiciones de cada Estado, pero inadecuado para sostener la solidaridad de un país en continuo crecimiento.</a:t>
            </a:r>
          </a:p>
        </p:txBody>
      </p:sp>
    </p:spTree>
  </p:cSld>
  <p:clrMapOvr>
    <a:masterClrMapping/>
  </p:clrMapOvr>
  <mc:AlternateContent xmlns:mc="http://schemas.openxmlformats.org/markup-compatibility/2006" xmlns:p14="http://schemas.microsoft.com/office/powerpoint/2010/main">
    <mc:Choice Requires="p14">
      <p:transition spd="slow" p14:dur="2000" advTm="20000">
        <p:wheel spokes="1"/>
      </p:transition>
    </mc:Choice>
    <mc:Fallback xmlns="">
      <p:transition spd="slow" advTm="20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3000"/>
                                        <p:tgtEl>
                                          <p:spTgt spid="7"/>
                                        </p:tgtEl>
                                        <p:attrNameLst>
                                          <p:attrName>ppt_h</p:attrName>
                                        </p:attrNameLst>
                                      </p:cBhvr>
                                      <p:tavLst>
                                        <p:tav tm="0">
                                          <p:val>
                                            <p:strVal val="ppt_h"/>
                                          </p:val>
                                        </p:tav>
                                        <p:tav tm="100000">
                                          <p:val>
                                            <p:strVal val="ppt_h"/>
                                          </p:val>
                                        </p:tav>
                                      </p:tavLst>
                                    </p:anim>
                                    <p:anim calcmode="lin" valueType="num">
                                      <p:cBhvr>
                                        <p:cTn id="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000"/>
                                        <p:tgtEl>
                                          <p:spTgt spid="8"/>
                                        </p:tgtEl>
                                        <p:attrNameLst>
                                          <p:attrName>ppt_w</p:attrName>
                                        </p:attrNameLst>
                                      </p:cBhvr>
                                      <p:tavLst>
                                        <p:tav tm="0">
                                          <p:val>
                                            <p:strVal val="ppt_w"/>
                                          </p:val>
                                        </p:tav>
                                        <p:tav tm="100000">
                                          <p:val>
                                            <p:strVal val="ppt_w"/>
                                          </p:val>
                                        </p:tav>
                                      </p:tavLst>
                                    </p:anim>
                                    <p:anim calcmode="lin" valueType="num">
                                      <p:cBhvr>
                                        <p:cTn id="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2999"/>
                                          </p:stCondLst>
                                        </p:cTn>
                                        <p:tgtEl>
                                          <p:spTgt spid="8"/>
                                        </p:tgtEl>
                                        <p:attrNameLst>
                                          <p:attrName>style.visibility</p:attrName>
                                        </p:attrNameLst>
                                      </p:cBhvr>
                                      <p:to>
                                        <p:strVal val="hidden"/>
                                      </p:to>
                                    </p:set>
                                  </p:childTnLst>
                                </p:cTn>
                              </p:par>
                              <p:par>
                                <p:cTn id="33" presetID="50" presetClass="entr" presetSubtype="0" decel="10000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3000" fill="hold"/>
                                        <p:tgtEl>
                                          <p:spTgt spid="9"/>
                                        </p:tgtEl>
                                        <p:attrNameLst>
                                          <p:attrName>ppt_w</p:attrName>
                                        </p:attrNameLst>
                                      </p:cBhvr>
                                      <p:tavLst>
                                        <p:tav tm="0">
                                          <p:val>
                                            <p:strVal val="#ppt_w+.3"/>
                                          </p:val>
                                        </p:tav>
                                        <p:tav tm="100000">
                                          <p:val>
                                            <p:strVal val="#ppt_w"/>
                                          </p:val>
                                        </p:tav>
                                      </p:tavLst>
                                    </p:anim>
                                    <p:anim calcmode="lin" valueType="num">
                                      <p:cBhvr>
                                        <p:cTn id="36" dur="3000" fill="hold"/>
                                        <p:tgtEl>
                                          <p:spTgt spid="9"/>
                                        </p:tgtEl>
                                        <p:attrNameLst>
                                          <p:attrName>ppt_h</p:attrName>
                                        </p:attrNameLst>
                                      </p:cBhvr>
                                      <p:tavLst>
                                        <p:tav tm="0">
                                          <p:val>
                                            <p:strVal val="#ppt_h"/>
                                          </p:val>
                                        </p:tav>
                                        <p:tav tm="100000">
                                          <p:val>
                                            <p:strVal val="#ppt_h"/>
                                          </p:val>
                                        </p:tav>
                                      </p:tavLst>
                                    </p:anim>
                                    <p:animEffect transition="in" filter="fade">
                                      <p:cBhvr>
                                        <p:cTn id="37" dur="3000"/>
                                        <p:tgtEl>
                                          <p:spTgt spid="9"/>
                                        </p:tgtEl>
                                      </p:cBhvr>
                                    </p:animEffect>
                                  </p:childTnLst>
                                </p:cTn>
                              </p:par>
                              <p:par>
                                <p:cTn id="38" presetID="8" presetClass="entr" presetSubtype="32"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diamond(out)">
                                      <p:cBhvr>
                                        <p:cTn id="40" dur="3000"/>
                                        <p:tgtEl>
                                          <p:spTgt spid="10"/>
                                        </p:tgtEl>
                                      </p:cBhvr>
                                    </p:animEffect>
                                  </p:childTnLst>
                                </p:cTn>
                              </p:par>
                              <p:par>
                                <p:cTn id="41" presetID="40" presetClass="entr" presetSubtype="0" fill="hold" grpId="0" nodeType="withEffect">
                                  <p:stCondLst>
                                    <p:cond delay="25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1"/>
                                          </p:val>
                                        </p:tav>
                                        <p:tav tm="100000">
                                          <p:val>
                                            <p:strVal val="#ppt_x"/>
                                          </p:val>
                                        </p:tav>
                                      </p:tavLst>
                                    </p:anim>
                                    <p:anim calcmode="lin" valueType="num">
                                      <p:cBhvr>
                                        <p:cTn id="4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Ana María\Escritorio\1794140642_62a5def5be_o.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9144000" cy="148907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46575"/>
            <a:ext cx="9144000" cy="1319213"/>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4398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4525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586288"/>
            <a:ext cx="8208962"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Constitución había derogado a los artículos de la Confederación de 1777. El Congreso de Filadelfia de 1787 trataba de resolver los problemas a los que se enfrentaba el nuevo Estado.</a:t>
            </a:r>
          </a:p>
        </p:txBody>
      </p:sp>
    </p:spTree>
  </p:cSld>
  <p:clrMapOvr>
    <a:masterClrMapping/>
  </p:clrMapOvr>
  <mc:AlternateContent xmlns:mc="http://schemas.openxmlformats.org/markup-compatibility/2006">
    <mc:Choice xmlns:p14="http://schemas.microsoft.com/office/powerpoint/2010/main" Requires="p14">
      <p:transition spd="slow" p14:dur="2000" advTm="23000">
        <p14:wheelReverse spokes="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4338"/>
                                        </p:tgtEl>
                                        <p:attrNameLst>
                                          <p:attrName>style.visibility</p:attrName>
                                        </p:attrNameLst>
                                      </p:cBhvr>
                                      <p:to>
                                        <p:strVal val="visible"/>
                                      </p:to>
                                    </p:set>
                                    <p:animEffect transition="in" filter="blinds(vertical)">
                                      <p:cBhvr>
                                        <p:cTn id="19" dur="3000"/>
                                        <p:tgtEl>
                                          <p:spTgt spid="14338"/>
                                        </p:tgtEl>
                                      </p:cBhvr>
                                    </p:animEffect>
                                  </p:childTnLst>
                                </p:cTn>
                              </p:par>
                              <p:par>
                                <p:cTn id="20" presetID="16" presetClass="entr" presetSubtype="37" fill="hold" nodeType="withEffect">
                                  <p:stCondLst>
                                    <p:cond delay="0"/>
                                  </p:stCondLst>
                                  <p:childTnLst>
                                    <p:set>
                                      <p:cBhvr>
                                        <p:cTn id="21" dur="1" fill="hold">
                                          <p:stCondLst>
                                            <p:cond delay="0"/>
                                          </p:stCondLst>
                                        </p:cTn>
                                        <p:tgtEl>
                                          <p:spTgt spid="14338"/>
                                        </p:tgtEl>
                                        <p:attrNameLst>
                                          <p:attrName>style.visibility</p:attrName>
                                        </p:attrNameLst>
                                      </p:cBhvr>
                                      <p:to>
                                        <p:strVal val="visible"/>
                                      </p:to>
                                    </p:set>
                                    <p:animEffect transition="in" filter="barn(outVertical)">
                                      <p:cBhvr>
                                        <p:cTn id="22" dur="3000"/>
                                        <p:tgtEl>
                                          <p:spTgt spid="14338"/>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14338"/>
                                        </p:tgtEl>
                                        <p:attrNameLst>
                                          <p:attrName>style.visibility</p:attrName>
                                        </p:attrNameLst>
                                      </p:cBhvr>
                                      <p:to>
                                        <p:strVal val="visible"/>
                                      </p:to>
                                    </p:set>
                                    <p:anim calcmode="lin" valueType="num">
                                      <p:cBhvr>
                                        <p:cTn id="25" dur="3000" fill="hold"/>
                                        <p:tgtEl>
                                          <p:spTgt spid="14338"/>
                                        </p:tgtEl>
                                        <p:attrNameLst>
                                          <p:attrName>ppt_w</p:attrName>
                                        </p:attrNameLst>
                                      </p:cBhvr>
                                      <p:tavLst>
                                        <p:tav tm="0">
                                          <p:val>
                                            <p:strVal val="#ppt_w+.3"/>
                                          </p:val>
                                        </p:tav>
                                        <p:tav tm="100000">
                                          <p:val>
                                            <p:strVal val="#ppt_w"/>
                                          </p:val>
                                        </p:tav>
                                      </p:tavLst>
                                    </p:anim>
                                    <p:anim calcmode="lin" valueType="num">
                                      <p:cBhvr>
                                        <p:cTn id="26" dur="3000" fill="hold"/>
                                        <p:tgtEl>
                                          <p:spTgt spid="14338"/>
                                        </p:tgtEl>
                                        <p:attrNameLst>
                                          <p:attrName>ppt_h</p:attrName>
                                        </p:attrNameLst>
                                      </p:cBhvr>
                                      <p:tavLst>
                                        <p:tav tm="0">
                                          <p:val>
                                            <p:strVal val="#ppt_h"/>
                                          </p:val>
                                        </p:tav>
                                        <p:tav tm="100000">
                                          <p:val>
                                            <p:strVal val="#ppt_h"/>
                                          </p:val>
                                        </p:tav>
                                      </p:tavLst>
                                    </p:anim>
                                    <p:animEffect transition="in" filter="fade">
                                      <p:cBhvr>
                                        <p:cTn id="27" dur="3000"/>
                                        <p:tgtEl>
                                          <p:spTgt spid="14338"/>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rcRect/>
          <a:stretch>
            <a:fillRect/>
          </a:stretch>
        </p:blipFill>
        <p:spPr bwMode="auto">
          <a:xfrm>
            <a:off x="0" y="-382588"/>
            <a:ext cx="9144000" cy="6335713"/>
          </a:xfrm>
          <a:prstGeom prst="rect">
            <a:avLst/>
          </a:prstGeom>
          <a:noFill/>
          <a:ln w="9525">
            <a:noFill/>
            <a:miter lim="800000"/>
            <a:headEnd/>
            <a:tailEnd/>
          </a:ln>
        </p:spPr>
      </p:pic>
      <p:sp>
        <p:nvSpPr>
          <p:cNvPr id="3" name="2 Proceso"/>
          <p:cNvSpPr/>
          <p:nvPr/>
        </p:nvSpPr>
        <p:spPr>
          <a:xfrm>
            <a:off x="0" y="0"/>
            <a:ext cx="9144000" cy="2917825"/>
          </a:xfrm>
          <a:prstGeom prst="flowChartProcess">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2917825"/>
            <a:ext cx="9144000" cy="2797175"/>
          </a:xfrm>
          <a:prstGeom prst="flowChartProcess">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288" y="4370388"/>
            <a:ext cx="8351837"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creación de la nueva Constitución fue fundamentada en los principios del federalismo como propugnaba Alexander Hamilton, (Dos cámaras, regulación del comercio, capacidad de implantar impuestos, pagar deudas y constitución de un ejército para la defensa de la joven nación).</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3000">
        <p:wedge/>
      </p:transition>
    </mc:Choice>
    <mc:Fallback>
      <p:transition spd="slow" advTm="33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ppt_w/2"/>
                                          </p:val>
                                        </p:tav>
                                        <p:tav tm="100000">
                                          <p:val>
                                            <p:strVal val="#ppt_x"/>
                                          </p:val>
                                        </p:tav>
                                      </p:tavLst>
                                    </p:anim>
                                    <p:anim calcmode="lin" valueType="num">
                                      <p:cBhvr>
                                        <p:cTn id="8" dur="2000" fill="hold"/>
                                        <p:tgtEl>
                                          <p:spTgt spid="3"/>
                                        </p:tgtEl>
                                        <p:attrNameLst>
                                          <p:attrName>ppt_y</p:attrName>
                                        </p:attrNameLst>
                                      </p:cBhvr>
                                      <p:tavLst>
                                        <p:tav tm="0">
                                          <p:val>
                                            <p:strVal val="#ppt_y"/>
                                          </p:val>
                                        </p:tav>
                                        <p:tav tm="100000">
                                          <p:val>
                                            <p:strVal val="#ppt_y"/>
                                          </p:val>
                                        </p:tav>
                                      </p:tavLst>
                                    </p:anim>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3"/>
                                        </p:tgtEl>
                                        <p:attrNameLst>
                                          <p:attrName>r</p:attrName>
                                        </p:attrNameLst>
                                      </p:cBhvr>
                                    </p:animRot>
                                  </p:childTnLst>
                                </p:cTn>
                              </p:par>
                              <p:par>
                                <p:cTn id="13" presetID="4"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2000"/>
                                        <p:tgtEl>
                                          <p:spTgt spid="3"/>
                                        </p:tgtEl>
                                      </p:cBhvr>
                                    </p:animEffect>
                                  </p:childTnLst>
                                </p:cTn>
                              </p:par>
                              <p:par>
                                <p:cTn id="16" presetID="17"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ppt_x</p:attrName>
                                        </p:attrNameLst>
                                      </p:cBhvr>
                                      <p:tavLst>
                                        <p:tav tm="0">
                                          <p:val>
                                            <p:strVal val="#ppt_x+#ppt_w/2"/>
                                          </p:val>
                                        </p:tav>
                                        <p:tav tm="100000">
                                          <p:val>
                                            <p:strVal val="#ppt_x"/>
                                          </p:val>
                                        </p:tav>
                                      </p:tavLst>
                                    </p:anim>
                                    <p:anim calcmode="lin" valueType="num">
                                      <p:cBhvr>
                                        <p:cTn id="19" dur="2000" fill="hold"/>
                                        <p:tgtEl>
                                          <p:spTgt spid="4"/>
                                        </p:tgtEl>
                                        <p:attrNameLst>
                                          <p:attrName>ppt_y</p:attrName>
                                        </p:attrNameLst>
                                      </p:cBhvr>
                                      <p:tavLst>
                                        <p:tav tm="0">
                                          <p:val>
                                            <p:strVal val="#ppt_y"/>
                                          </p:val>
                                        </p:tav>
                                        <p:tav tm="100000">
                                          <p:val>
                                            <p:strVal val="#ppt_y"/>
                                          </p:val>
                                        </p:tav>
                                      </p:tavLst>
                                    </p:anim>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21600000">
                                      <p:cBhvr>
                                        <p:cTn id="23" dur="2000" fill="hold"/>
                                        <p:tgtEl>
                                          <p:spTgt spid="4"/>
                                        </p:tgtEl>
                                        <p:attrNameLst>
                                          <p:attrName>r</p:attrName>
                                        </p:attrNameLst>
                                      </p:cBhvr>
                                    </p:animRot>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2000"/>
                                        <p:tgtEl>
                                          <p:spTgt spid="4"/>
                                        </p:tgtEl>
                                      </p:cBhvr>
                                    </p:animEffect>
                                  </p:childTnLst>
                                </p:cTn>
                              </p:par>
                            </p:childTnLst>
                          </p:cTn>
                        </p:par>
                        <p:par>
                          <p:cTn id="27" fill="hold" nodeType="afterGroup">
                            <p:stCondLst>
                              <p:cond delay="2000"/>
                            </p:stCondLst>
                            <p:childTnLst>
                              <p:par>
                                <p:cTn id="28" presetID="17" presetClass="exit" presetSubtype="1" fill="hold" nodeType="afterEffect">
                                  <p:stCondLst>
                                    <p:cond delay="0"/>
                                  </p:stCondLst>
                                  <p:childTnLst>
                                    <p:anim calcmode="lin" valueType="num">
                                      <p:cBhvr>
                                        <p:cTn id="29" dur="2000"/>
                                        <p:tgtEl>
                                          <p:spTgt spid="3"/>
                                        </p:tgtEl>
                                        <p:attrNameLst>
                                          <p:attrName>ppt_x</p:attrName>
                                        </p:attrNameLst>
                                      </p:cBhvr>
                                      <p:tavLst>
                                        <p:tav tm="0">
                                          <p:val>
                                            <p:strVal val="ppt_x"/>
                                          </p:val>
                                        </p:tav>
                                        <p:tav tm="100000">
                                          <p:val>
                                            <p:strVal val="ppt_x"/>
                                          </p:val>
                                        </p:tav>
                                      </p:tavLst>
                                    </p:anim>
                                    <p:anim calcmode="lin" valueType="num">
                                      <p:cBhvr>
                                        <p:cTn id="30" dur="2000"/>
                                        <p:tgtEl>
                                          <p:spTgt spid="3"/>
                                        </p:tgtEl>
                                        <p:attrNameLst>
                                          <p:attrName>ppt_y</p:attrName>
                                        </p:attrNameLst>
                                      </p:cBhvr>
                                      <p:tavLst>
                                        <p:tav tm="0">
                                          <p:val>
                                            <p:strVal val="ppt_y"/>
                                          </p:val>
                                        </p:tav>
                                        <p:tav tm="100000">
                                          <p:val>
                                            <p:strVal val="ppt_y-ppt_h/2"/>
                                          </p:val>
                                        </p:tav>
                                      </p:tavLst>
                                    </p:anim>
                                    <p:anim calcmode="lin" valueType="num">
                                      <p:cBhvr>
                                        <p:cTn id="31" dur="2000"/>
                                        <p:tgtEl>
                                          <p:spTgt spid="3"/>
                                        </p:tgtEl>
                                        <p:attrNameLst>
                                          <p:attrName>ppt_w</p:attrName>
                                        </p:attrNameLst>
                                      </p:cBhvr>
                                      <p:tavLst>
                                        <p:tav tm="0">
                                          <p:val>
                                            <p:strVal val="ppt_w"/>
                                          </p:val>
                                        </p:tav>
                                        <p:tav tm="100000">
                                          <p:val>
                                            <p:strVal val="ppt_w"/>
                                          </p:val>
                                        </p:tav>
                                      </p:tavLst>
                                    </p:anim>
                                    <p:anim calcmode="lin" valueType="num">
                                      <p:cBhvr>
                                        <p:cTn id="32" dur="2000"/>
                                        <p:tgtEl>
                                          <p:spTgt spid="3"/>
                                        </p:tgtEl>
                                        <p:attrNameLst>
                                          <p:attrName>ppt_h</p:attrName>
                                        </p:attrNameLst>
                                      </p:cBhvr>
                                      <p:tavLst>
                                        <p:tav tm="0">
                                          <p:val>
                                            <p:strVal val="ppt_h"/>
                                          </p:val>
                                        </p:tav>
                                        <p:tav tm="100000">
                                          <p:val>
                                            <p:fltVal val="0"/>
                                          </p:val>
                                        </p:tav>
                                      </p:tavLst>
                                    </p:anim>
                                    <p:set>
                                      <p:cBhvr>
                                        <p:cTn id="33" dur="1" fill="hold">
                                          <p:stCondLst>
                                            <p:cond delay="1999"/>
                                          </p:stCondLst>
                                        </p:cTn>
                                        <p:tgtEl>
                                          <p:spTgt spid="3"/>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2000"/>
                                        <p:tgtEl>
                                          <p:spTgt spid="4"/>
                                        </p:tgtEl>
                                        <p:attrNameLst>
                                          <p:attrName>ppt_x</p:attrName>
                                        </p:attrNameLst>
                                      </p:cBhvr>
                                      <p:tavLst>
                                        <p:tav tm="0">
                                          <p:val>
                                            <p:strVal val="ppt_x"/>
                                          </p:val>
                                        </p:tav>
                                        <p:tav tm="100000">
                                          <p:val>
                                            <p:strVal val="ppt_x"/>
                                          </p:val>
                                        </p:tav>
                                      </p:tavLst>
                                    </p:anim>
                                    <p:anim calcmode="lin" valueType="num">
                                      <p:cBhvr>
                                        <p:cTn id="36" dur="2000"/>
                                        <p:tgtEl>
                                          <p:spTgt spid="4"/>
                                        </p:tgtEl>
                                        <p:attrNameLst>
                                          <p:attrName>ppt_y</p:attrName>
                                        </p:attrNameLst>
                                      </p:cBhvr>
                                      <p:tavLst>
                                        <p:tav tm="0">
                                          <p:val>
                                            <p:strVal val="ppt_y"/>
                                          </p:val>
                                        </p:tav>
                                        <p:tav tm="100000">
                                          <p:val>
                                            <p:strVal val="ppt_y+ppt_h/2"/>
                                          </p:val>
                                        </p:tav>
                                      </p:tavLst>
                                    </p:anim>
                                    <p:anim calcmode="lin" valueType="num">
                                      <p:cBhvr>
                                        <p:cTn id="37" dur="2000"/>
                                        <p:tgtEl>
                                          <p:spTgt spid="4"/>
                                        </p:tgtEl>
                                        <p:attrNameLst>
                                          <p:attrName>ppt_w</p:attrName>
                                        </p:attrNameLst>
                                      </p:cBhvr>
                                      <p:tavLst>
                                        <p:tav tm="0">
                                          <p:val>
                                            <p:strVal val="ppt_w"/>
                                          </p:val>
                                        </p:tav>
                                        <p:tav tm="100000">
                                          <p:val>
                                            <p:strVal val="ppt_w"/>
                                          </p:val>
                                        </p:tav>
                                      </p:tavLst>
                                    </p:anim>
                                    <p:anim calcmode="lin" valueType="num">
                                      <p:cBhvr>
                                        <p:cTn id="38" dur="2000"/>
                                        <p:tgtEl>
                                          <p:spTgt spid="4"/>
                                        </p:tgtEl>
                                        <p:attrNameLst>
                                          <p:attrName>ppt_h</p:attrName>
                                        </p:attrNameLst>
                                      </p:cBhvr>
                                      <p:tavLst>
                                        <p:tav tm="0">
                                          <p:val>
                                            <p:strVal val="ppt_h"/>
                                          </p:val>
                                        </p:tav>
                                        <p:tav tm="100000">
                                          <p:val>
                                            <p:fltVal val="0"/>
                                          </p:val>
                                        </p:tav>
                                      </p:tavLst>
                                    </p:anim>
                                    <p:set>
                                      <p:cBhvr>
                                        <p:cTn id="39" dur="1" fill="hold">
                                          <p:stCondLst>
                                            <p:cond delay="1999"/>
                                          </p:stCondLst>
                                        </p:cTn>
                                        <p:tgtEl>
                                          <p:spTgt spid="4"/>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4578"/>
                                        </p:tgtEl>
                                        <p:attrNameLst>
                                          <p:attrName>style.visibility</p:attrName>
                                        </p:attrNameLst>
                                      </p:cBhvr>
                                      <p:to>
                                        <p:strVal val="visible"/>
                                      </p:to>
                                    </p:set>
                                    <p:anim calcmode="lin" valueType="num">
                                      <p:cBhvr>
                                        <p:cTn id="42" dur="2000" fill="hold"/>
                                        <p:tgtEl>
                                          <p:spTgt spid="24578"/>
                                        </p:tgtEl>
                                        <p:attrNameLst>
                                          <p:attrName>ppt_w</p:attrName>
                                        </p:attrNameLst>
                                      </p:cBhvr>
                                      <p:tavLst>
                                        <p:tav tm="0">
                                          <p:val>
                                            <p:strVal val="4/3*#ppt_w"/>
                                          </p:val>
                                        </p:tav>
                                        <p:tav tm="100000">
                                          <p:val>
                                            <p:strVal val="#ppt_w"/>
                                          </p:val>
                                        </p:tav>
                                      </p:tavLst>
                                    </p:anim>
                                    <p:anim calcmode="lin" valueType="num">
                                      <p:cBhvr>
                                        <p:cTn id="43" dur="2000" fill="hold"/>
                                        <p:tgtEl>
                                          <p:spTgt spid="24578"/>
                                        </p:tgtEl>
                                        <p:attrNameLst>
                                          <p:attrName>ppt_h</p:attrName>
                                        </p:attrNameLst>
                                      </p:cBhvr>
                                      <p:tavLst>
                                        <p:tav tm="0">
                                          <p:val>
                                            <p:strVal val="4/3*#ppt_h"/>
                                          </p:val>
                                        </p:tav>
                                        <p:tav tm="100000">
                                          <p:val>
                                            <p:strVal val="#ppt_h"/>
                                          </p:val>
                                        </p:tav>
                                      </p:tavLst>
                                    </p:anim>
                                  </p:childTnLst>
                                </p:cTn>
                              </p:par>
                              <p:par>
                                <p:cTn id="44" presetID="16" presetClass="entr" presetSubtype="42" fill="hold" nodeType="withEffect">
                                  <p:stCondLst>
                                    <p:cond delay="0"/>
                                  </p:stCondLst>
                                  <p:childTnLst>
                                    <p:set>
                                      <p:cBhvr>
                                        <p:cTn id="45" dur="1" fill="hold">
                                          <p:stCondLst>
                                            <p:cond delay="0"/>
                                          </p:stCondLst>
                                        </p:cTn>
                                        <p:tgtEl>
                                          <p:spTgt spid="24578"/>
                                        </p:tgtEl>
                                        <p:attrNameLst>
                                          <p:attrName>style.visibility</p:attrName>
                                        </p:attrNameLst>
                                      </p:cBhvr>
                                      <p:to>
                                        <p:strVal val="visible"/>
                                      </p:to>
                                    </p:set>
                                    <p:animEffect transition="in" filter="barn(outHorizontal)">
                                      <p:cBhvr>
                                        <p:cTn id="46" dur="2000"/>
                                        <p:tgtEl>
                                          <p:spTgt spid="24578"/>
                                        </p:tgtEl>
                                      </p:cBhvr>
                                    </p:animEffect>
                                  </p:childTnLst>
                                </p:cTn>
                              </p:par>
                            </p:childTnLst>
                          </p:cTn>
                        </p:par>
                        <p:par>
                          <p:cTn id="47" fill="hold" nodeType="afterGroup">
                            <p:stCondLst>
                              <p:cond delay="4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1"/>
                                          </p:val>
                                        </p:tav>
                                        <p:tav tm="100000">
                                          <p:val>
                                            <p:strVal val="#ppt_x"/>
                                          </p:val>
                                        </p:tav>
                                      </p:tavLst>
                                    </p:anim>
                                    <p:anim calcmode="lin" valueType="num">
                                      <p:cBhvr>
                                        <p:cTn id="5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sp>
        <p:nvSpPr>
          <p:cNvPr id="3" name="2 Proceso"/>
          <p:cNvSpPr/>
          <p:nvPr/>
        </p:nvSpPr>
        <p:spPr>
          <a:xfrm>
            <a:off x="0" y="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190500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381000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71813" y="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6143625" y="0"/>
            <a:ext cx="3000375"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6083300" y="190500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83300" y="381000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3071813" y="3810000"/>
            <a:ext cx="3060700" cy="190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3071813" y="1897063"/>
            <a:ext cx="3013075" cy="192087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11188" y="4873625"/>
            <a:ext cx="7848600"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Aunque el nuevo país estaba compuesto en su mayoría por pequeños granjeros propietarios, celosos de su independencia estatal.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9000">
        <p15:prstTrans prst="fractur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3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3000" fill="hold"/>
                                        <p:tgtEl>
                                          <p:spTgt spid="18434"/>
                                        </p:tgtEl>
                                        <p:attrNameLst>
                                          <p:attrName>ppt_w</p:attrName>
                                        </p:attrNameLst>
                                      </p:cBhvr>
                                      <p:tavLst>
                                        <p:tav tm="0">
                                          <p:val>
                                            <p:strVal val="#ppt_w+.3"/>
                                          </p:val>
                                        </p:tav>
                                        <p:tav tm="100000">
                                          <p:val>
                                            <p:strVal val="#ppt_w"/>
                                          </p:val>
                                        </p:tav>
                                      </p:tavLst>
                                    </p:anim>
                                    <p:anim calcmode="lin" valueType="num">
                                      <p:cBhvr>
                                        <p:cTn id="38" dur="3000" fill="hold"/>
                                        <p:tgtEl>
                                          <p:spTgt spid="18434"/>
                                        </p:tgtEl>
                                        <p:attrNameLst>
                                          <p:attrName>ppt_h</p:attrName>
                                        </p:attrNameLst>
                                      </p:cBhvr>
                                      <p:tavLst>
                                        <p:tav tm="0">
                                          <p:val>
                                            <p:strVal val="#ppt_h"/>
                                          </p:val>
                                        </p:tav>
                                        <p:tav tm="100000">
                                          <p:val>
                                            <p:strVal val="#ppt_h"/>
                                          </p:val>
                                        </p:tav>
                                      </p:tavLst>
                                    </p:anim>
                                    <p:animEffect transition="in" filter="fade">
                                      <p:cBhvr>
                                        <p:cTn id="39" dur="3000"/>
                                        <p:tgtEl>
                                          <p:spTgt spid="18434"/>
                                        </p:tgtEl>
                                      </p:cBhvr>
                                    </p:animEffect>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3" name="Picture 2" descr="C:\Documents and Settings\Ana María\Escritorio\OTOÑO\caballos-horses-animales-mamiferos-equinos.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7" name="6 Proceso"/>
          <p:cNvSpPr/>
          <p:nvPr/>
        </p:nvSpPr>
        <p:spPr>
          <a:xfrm>
            <a:off x="0" y="4275138"/>
            <a:ext cx="9144000" cy="1439862"/>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0" y="2857500"/>
            <a:ext cx="9144000" cy="14414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0" y="1428750"/>
            <a:ext cx="9144000" cy="14398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0" y="0"/>
            <a:ext cx="9144000" cy="14414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750" y="4657725"/>
            <a:ext cx="83518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interpretación de la Constitución por ambos bandos fue justificación de las agresiones mutuas. El Sur por ejemplo defendía su libertad a seguir con su modo de vida.</a:t>
            </a:r>
          </a:p>
        </p:txBody>
      </p:sp>
    </p:spTree>
  </p:cSld>
  <p:clrMapOvr>
    <a:masterClrMapping/>
  </p:clrMapOvr>
  <mc:AlternateContent xmlns:mc="http://schemas.openxmlformats.org/markup-compatibility/2006" xmlns:p14="http://schemas.microsoft.com/office/powerpoint/2010/main">
    <mc:Choice Requires="p14">
      <p:transition spd="slow" p14:dur="2250" advTm="22000">
        <p:blinds dir="vert"/>
      </p:transition>
    </mc:Choice>
    <mc:Fallback xmlns="">
      <p:transition spd="slow" advTm="2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10" fill="hold" grpId="0" nodeType="withEffect">
                                  <p:stCondLst>
                                    <p:cond delay="0"/>
                                  </p:stCondLst>
                                  <p:childTnLst>
                                    <p:animEffect transition="out" filter="randombar(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3000" fill="hold"/>
                                        <p:tgtEl>
                                          <p:spTgt spid="10242"/>
                                        </p:tgtEl>
                                        <p:attrNameLst>
                                          <p:attrName>ppt_w</p:attrName>
                                        </p:attrNameLst>
                                      </p:cBhvr>
                                      <p:tavLst>
                                        <p:tav tm="0">
                                          <p:val>
                                            <p:strVal val="4/3*#ppt_w"/>
                                          </p:val>
                                        </p:tav>
                                        <p:tav tm="100000">
                                          <p:val>
                                            <p:strVal val="#ppt_w"/>
                                          </p:val>
                                        </p:tav>
                                      </p:tavLst>
                                    </p:anim>
                                    <p:anim calcmode="lin" valueType="num">
                                      <p:cBhvr>
                                        <p:cTn id="23" dur="3000" fill="hold"/>
                                        <p:tgtEl>
                                          <p:spTgt spid="10242"/>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3" name="2 Proceso"/>
          <p:cNvSpPr/>
          <p:nvPr/>
        </p:nvSpPr>
        <p:spPr>
          <a:xfrm>
            <a:off x="0" y="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657725"/>
            <a:ext cx="79200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estaba el caso comercial. La Constitución garantizaba no poner impuestos de exportación, pero ¿qué pasaba cuando el Norte quería proteger su industria imponiendo aranceles?</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3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ppt_w*0.70"/>
                                          </p:val>
                                        </p:tav>
                                        <p:tav tm="100000">
                                          <p:val>
                                            <p:strVal val="#ppt_w"/>
                                          </p:val>
                                        </p:tav>
                                      </p:tavLst>
                                    </p:anim>
                                    <p:anim calcmode="lin" valueType="num">
                                      <p:cBhvr>
                                        <p:cTn id="23" dur="3000" fill="hold"/>
                                        <p:tgtEl>
                                          <p:spTgt spid="21506"/>
                                        </p:tgtEl>
                                        <p:attrNameLst>
                                          <p:attrName>ppt_h</p:attrName>
                                        </p:attrNameLst>
                                      </p:cBhvr>
                                      <p:tavLst>
                                        <p:tav tm="0">
                                          <p:val>
                                            <p:strVal val="#ppt_h"/>
                                          </p:val>
                                        </p:tav>
                                        <p:tav tm="100000">
                                          <p:val>
                                            <p:strVal val="#ppt_h"/>
                                          </p:val>
                                        </p:tav>
                                      </p:tavLst>
                                    </p:anim>
                                    <p:animEffect transition="in" filter="fade">
                                      <p:cBhvr>
                                        <p:cTn id="24" dur="3000"/>
                                        <p:tgtEl>
                                          <p:spTgt spid="21506"/>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lgos-colores-del-otoño---www.jpg"/>
          <p:cNvPicPr>
            <a:picLocks noChangeAspect="1" noChangeArrowheads="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sp>
        <p:nvSpPr>
          <p:cNvPr id="3" name="2 Proceso"/>
          <p:cNvSpPr/>
          <p:nvPr/>
        </p:nvSpPr>
        <p:spPr>
          <a:xfrm>
            <a:off x="3786188" y="1163638"/>
            <a:ext cx="914400" cy="922337"/>
          </a:xfrm>
          <a:prstGeom prst="flowChartProcess">
            <a:avLst/>
          </a:prstGeom>
          <a:noFill/>
        </p:spPr>
        <p:txBody>
          <a:bodyPr anchor="ctr">
            <a:spAutoFit/>
          </a:bodyPr>
          <a:lstStyle/>
          <a:p>
            <a:pPr algn="ctr">
              <a:defRPr/>
            </a:pPr>
            <a:endParaRPr lang="es-ES" sz="5400" b="1">
              <a:solidFill>
                <a:srgbClr val="6479A6"/>
              </a:solidFill>
              <a:effectLst>
                <a:outerShdw blurRad="38100" dist="38100" dir="2700000" algn="tl">
                  <a:srgbClr val="FFFFFF"/>
                </a:outerShdw>
              </a:effectLst>
              <a:latin typeface="Calibri" pitchFamily="34" charset="0"/>
            </a:endParaRPr>
          </a:p>
        </p:txBody>
      </p:sp>
      <p:sp>
        <p:nvSpPr>
          <p:cNvPr id="4" name="3 Proceso"/>
          <p:cNvSpPr/>
          <p:nvPr/>
        </p:nvSpPr>
        <p:spPr>
          <a:xfrm>
            <a:off x="4214813" y="1768475"/>
            <a:ext cx="1500187" cy="923925"/>
          </a:xfrm>
          <a:prstGeom prst="flowChartProcess">
            <a:avLst/>
          </a:prstGeom>
          <a:noFill/>
        </p:spPr>
        <p:txBody>
          <a:bodyPr anchor="ctr">
            <a:spAutoFit/>
          </a:bodyPr>
          <a:lstStyle/>
          <a:p>
            <a:pPr algn="ctr">
              <a:defRPr/>
            </a:pPr>
            <a:endParaRPr lang="es-ES" sz="5400" b="1">
              <a:solidFill>
                <a:srgbClr val="6479A6"/>
              </a:solidFill>
              <a:effectLst>
                <a:outerShdw blurRad="38100" dist="38100" dir="2700000" algn="tl">
                  <a:srgbClr val="FFFFFF"/>
                </a:outerShdw>
              </a:effectLst>
              <a:latin typeface="Calibri" pitchFamily="34" charset="0"/>
            </a:endParaRPr>
          </a:p>
        </p:txBody>
      </p:sp>
      <p:sp>
        <p:nvSpPr>
          <p:cNvPr id="5" name="4 Rectángulo"/>
          <p:cNvSpPr/>
          <p:nvPr/>
        </p:nvSpPr>
        <p:spPr>
          <a:xfrm>
            <a:off x="3286125" y="1585913"/>
            <a:ext cx="914400" cy="923925"/>
          </a:xfrm>
          <a:prstGeom prst="rect">
            <a:avLst/>
          </a:prstGeom>
          <a:noFill/>
        </p:spPr>
        <p:txBody>
          <a:bodyPr anchor="ctr">
            <a:spAutoFit/>
          </a:bodyPr>
          <a:lstStyle/>
          <a:p>
            <a:pPr algn="ctr">
              <a:defRPr/>
            </a:pPr>
            <a:endParaRPr lang="es-ES" sz="5400" b="1">
              <a:solidFill>
                <a:srgbClr val="6479A6"/>
              </a:solidFill>
              <a:effectLst>
                <a:outerShdw blurRad="38100" dist="38100" dir="2700000" algn="tl">
                  <a:srgbClr val="FFFFFF"/>
                </a:outerShdw>
              </a:effectLst>
              <a:latin typeface="Calibri" pitchFamily="34" charset="0"/>
            </a:endParaRPr>
          </a:p>
        </p:txBody>
      </p:sp>
      <p:sp>
        <p:nvSpPr>
          <p:cNvPr id="6" name="5 Proceso"/>
          <p:cNvSpPr/>
          <p:nvPr/>
        </p:nvSpPr>
        <p:spPr>
          <a:xfrm>
            <a:off x="3929063" y="577850"/>
            <a:ext cx="2843212" cy="923925"/>
          </a:xfrm>
          <a:prstGeom prst="flowChartProcess">
            <a:avLst/>
          </a:prstGeom>
          <a:noFill/>
        </p:spPr>
        <p:txBody>
          <a:bodyPr anchor="ctr">
            <a:spAutoFit/>
          </a:bodyPr>
          <a:lstStyle/>
          <a:p>
            <a:pPr algn="ctr">
              <a:defRPr/>
            </a:pPr>
            <a:endParaRPr lang="es-ES" sz="5400" b="1">
              <a:solidFill>
                <a:srgbClr val="6479A6"/>
              </a:solidFill>
              <a:effectLst>
                <a:outerShdw blurRad="38100" dist="38100" dir="2700000" algn="tl">
                  <a:srgbClr val="FFFFFF"/>
                </a:outerShdw>
              </a:effectLst>
              <a:latin typeface="Calibri" pitchFamily="34" charset="0"/>
            </a:endParaRPr>
          </a:p>
        </p:txBody>
      </p:sp>
      <p:sp>
        <p:nvSpPr>
          <p:cNvPr id="11" name="10 Proceso"/>
          <p:cNvSpPr/>
          <p:nvPr/>
        </p:nvSpPr>
        <p:spPr>
          <a:xfrm>
            <a:off x="0" y="-311150"/>
            <a:ext cx="9144000" cy="60261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657725"/>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Sur principalmente agrícola con cultivos de tabaco, caña de azúcar y sobre todo algodón, a raíz del invento de Eli </a:t>
            </a:r>
            <a:r>
              <a:rPr lang="es-ES" i="1" dirty="0" err="1">
                <a:effectLst>
                  <a:glow rad="101600">
                    <a:schemeClr val="accent2">
                      <a:satMod val="175000"/>
                      <a:alpha val="40000"/>
                    </a:schemeClr>
                  </a:glow>
                  <a:outerShdw blurRad="38100" dist="38100" dir="2700000" algn="tl">
                    <a:srgbClr val="000000">
                      <a:alpha val="43137"/>
                    </a:srgbClr>
                  </a:outerShdw>
                </a:effectLst>
              </a:rPr>
              <a:t>Whitney</a:t>
            </a:r>
            <a:r>
              <a:rPr lang="es-ES" i="1" dirty="0">
                <a:effectLst>
                  <a:glow rad="101600">
                    <a:schemeClr val="accent2">
                      <a:satMod val="175000"/>
                      <a:alpha val="40000"/>
                    </a:schemeClr>
                  </a:glow>
                  <a:outerShdw blurRad="38100" dist="38100" dir="2700000" algn="tl">
                    <a:srgbClr val="000000">
                      <a:alpha val="43137"/>
                    </a:srgbClr>
                  </a:outerShdw>
                </a:effectLst>
              </a:rPr>
              <a:t> de la máquina desmontadora de algodón que transformó el comercio de dicho producto.</a:t>
            </a:r>
          </a:p>
        </p:txBody>
      </p:sp>
    </p:spTree>
  </p:cSld>
  <p:clrMapOvr>
    <a:masterClrMapping/>
  </p:clrMapOvr>
  <mc:AlternateContent xmlns:mc="http://schemas.openxmlformats.org/markup-compatibility/2006" xmlns:p14="http://schemas.microsoft.com/office/powerpoint/2010/main">
    <mc:Choice Requires="p14">
      <p:transition spd="slow" p14:dur="2500" advTm="25000">
        <p:checker/>
      </p:transition>
    </mc:Choice>
    <mc:Fallback xmlns="">
      <p:transition spd="slow" advTm="25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fltVal val="0"/>
                                          </p:val>
                                        </p:tav>
                                        <p:tav tm="100000">
                                          <p:val>
                                            <p:strVal val="#ppt_w"/>
                                          </p:val>
                                        </p:tav>
                                      </p:tavLst>
                                    </p:anim>
                                    <p:anim calcmode="lin" valueType="num">
                                      <p:cBhvr>
                                        <p:cTn id="8" dur="3000" fill="hold"/>
                                        <p:tgtEl>
                                          <p:spTgt spid="2048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0482"/>
                                        </p:tgtEl>
                                        <p:attrNameLst>
                                          <p:attrName>style.visibility</p:attrName>
                                        </p:attrNameLst>
                                      </p:cBhvr>
                                      <p:to>
                                        <p:strVal val="visible"/>
                                      </p:to>
                                    </p:set>
                                    <p:animEffect transition="in" filter="blinds(horizontal)">
                                      <p:cBhvr>
                                        <p:cTn id="11" dur="3000"/>
                                        <p:tgtEl>
                                          <p:spTgt spid="20482"/>
                                        </p:tgtEl>
                                      </p:cBhvr>
                                    </p:animEffect>
                                  </p:childTnLst>
                                </p:cTn>
                              </p:par>
                              <p:par>
                                <p:cTn id="12" presetID="8" presetClass="exit" presetSubtype="32" fill="hold" grpId="0" nodeType="withEffect">
                                  <p:stCondLst>
                                    <p:cond delay="0"/>
                                  </p:stCondLst>
                                  <p:childTnLst>
                                    <p:animEffect transition="out" filter="diamond(out)">
                                      <p:cBhvr>
                                        <p:cTn id="13" dur="3000"/>
                                        <p:tgtEl>
                                          <p:spTgt spid="11"/>
                                        </p:tgtEl>
                                      </p:cBhvr>
                                    </p:animEffect>
                                    <p:set>
                                      <p:cBhvr>
                                        <p:cTn id="14" dur="1" fill="hold">
                                          <p:stCondLst>
                                            <p:cond delay="2999"/>
                                          </p:stCondLst>
                                        </p:cTn>
                                        <p:tgtEl>
                                          <p:spTgt spid="11"/>
                                        </p:tgtEl>
                                        <p:attrNameLst>
                                          <p:attrName>style.visibility</p:attrName>
                                        </p:attrNameLst>
                                      </p:cBhvr>
                                      <p:to>
                                        <p:strVal val="hidden"/>
                                      </p:to>
                                    </p:se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4" name="3 Proceso"/>
          <p:cNvSpPr/>
          <p:nvPr/>
        </p:nvSpPr>
        <p:spPr>
          <a:xfrm>
            <a:off x="0" y="0"/>
            <a:ext cx="1547813" cy="572928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1500188" y="0"/>
            <a:ext cx="1547812" cy="572928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00375" y="0"/>
            <a:ext cx="1547813" cy="572928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4500563" y="0"/>
            <a:ext cx="1584325" cy="572928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7596188" y="0"/>
            <a:ext cx="1547812"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72188" y="0"/>
            <a:ext cx="1547812" cy="572928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8313" y="4514850"/>
            <a:ext cx="8135937"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Norte por otro lado incentivó su desarrollo industrial, así no tenía que depender de la antigua metrópoli, además de desarrollar un tejido comercial, sobre todo en la zona de Nueva Inglaterra. Así nace la polarización económica.</a:t>
            </a: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3000"/>
                                        <p:tgtEl>
                                          <p:spTgt spid="22530"/>
                                        </p:tgtEl>
                                      </p:cBhvr>
                                    </p:animEffect>
                                  </p:childTnLst>
                                </p:cTn>
                              </p:par>
                              <p:par>
                                <p:cTn id="26" presetID="23" presetClass="entr" presetSubtype="16"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3000" fill="hold"/>
                                        <p:tgtEl>
                                          <p:spTgt spid="22530"/>
                                        </p:tgtEl>
                                        <p:attrNameLst>
                                          <p:attrName>ppt_w</p:attrName>
                                        </p:attrNameLst>
                                      </p:cBhvr>
                                      <p:tavLst>
                                        <p:tav tm="0">
                                          <p:val>
                                            <p:fltVal val="0"/>
                                          </p:val>
                                        </p:tav>
                                        <p:tav tm="100000">
                                          <p:val>
                                            <p:strVal val="#ppt_w"/>
                                          </p:val>
                                        </p:tav>
                                      </p:tavLst>
                                    </p:anim>
                                    <p:anim calcmode="lin" valueType="num">
                                      <p:cBhvr>
                                        <p:cTn id="29" dur="3000" fill="hold"/>
                                        <p:tgtEl>
                                          <p:spTgt spid="22530"/>
                                        </p:tgtEl>
                                        <p:attrNameLst>
                                          <p:attrName>ppt_h</p:attrName>
                                        </p:attrNameLst>
                                      </p:cBhvr>
                                      <p:tavLst>
                                        <p:tav tm="0">
                                          <p:val>
                                            <p:fltVal val="0"/>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Ana María\Escritorio\tigre.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3" name="2 Proceso"/>
          <p:cNvSpPr/>
          <p:nvPr/>
        </p:nvSpPr>
        <p:spPr>
          <a:xfrm>
            <a:off x="0" y="0"/>
            <a:ext cx="9144000" cy="98901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952500"/>
            <a:ext cx="9144000" cy="98901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1905000"/>
            <a:ext cx="9144000" cy="98901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2857500"/>
            <a:ext cx="9144000" cy="98901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3810000"/>
            <a:ext cx="9144000" cy="98901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0" y="4754563"/>
            <a:ext cx="9144000" cy="960437"/>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750" y="4370388"/>
            <a:ext cx="8208963"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Norte, los aranceles tenían como finalidad esencial proteger a las jóvenes industrias de su anulación por los competidores europeos, pero para el Sur principal foco algodonero del mundo estos aranceles suponían una traba.</a:t>
            </a:r>
          </a:p>
        </p:txBody>
      </p:sp>
    </p:spTree>
  </p:cSld>
  <p:clrMapOvr>
    <a:masterClrMapping/>
  </p:clrMapOvr>
  <mc:AlternateContent xmlns:mc="http://schemas.openxmlformats.org/markup-compatibility/2006">
    <mc:Choice xmlns:p14="http://schemas.microsoft.com/office/powerpoint/2010/main" Requires="p14">
      <p:transition spd="slow" p14:dur="3500" advTm="27000">
        <p14:honeycomb/>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ppt_x"/>
                                          </p:val>
                                        </p:tav>
                                      </p:tavLst>
                                    </p:anim>
                                    <p:anim calcmode="lin" valueType="num">
                                      <p:cBhvr additive="base">
                                        <p:cTn id="11" dur="3000"/>
                                        <p:tgtEl>
                                          <p:spTgt spid="4"/>
                                        </p:tgtEl>
                                        <p:attrNameLst>
                                          <p:attrName>ppt_y</p:attrName>
                                        </p:attrNameLst>
                                      </p:cBhvr>
                                      <p:tavLst>
                                        <p:tav tm="0">
                                          <p:val>
                                            <p:strVal val="ppt_y"/>
                                          </p:val>
                                        </p:tav>
                                        <p:tav tm="100000">
                                          <p:val>
                                            <p:strVal val="0-ppt_h/2"/>
                                          </p:val>
                                        </p:tav>
                                      </p:tavLst>
                                    </p:anim>
                                    <p:set>
                                      <p:cBhvr>
                                        <p:cTn id="12" dur="1" fill="hold">
                                          <p:stCondLst>
                                            <p:cond delay="2999"/>
                                          </p:stCondLst>
                                        </p:cTn>
                                        <p:tgtEl>
                                          <p:spTgt spid="4"/>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ppt_x"/>
                                          </p:val>
                                        </p:tav>
                                      </p:tavLst>
                                    </p:anim>
                                    <p:anim calcmode="lin" valueType="num">
                                      <p:cBhvr additive="base">
                                        <p:cTn id="15" dur="3000"/>
                                        <p:tgtEl>
                                          <p:spTgt spid="5"/>
                                        </p:tgtEl>
                                        <p:attrNameLst>
                                          <p:attrName>ppt_y</p:attrName>
                                        </p:attrNameLst>
                                      </p:cBhvr>
                                      <p:tavLst>
                                        <p:tav tm="0">
                                          <p:val>
                                            <p:strVal val="ppt_y"/>
                                          </p:val>
                                        </p:tav>
                                        <p:tav tm="100000">
                                          <p:val>
                                            <p:strVal val="1+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0-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ppt_x"/>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8"/>
                                        </p:tgtEl>
                                        <p:attrNameLst>
                                          <p:attrName>ppt_x</p:attrName>
                                        </p:attrNameLst>
                                      </p:cBhvr>
                                      <p:tavLst>
                                        <p:tav tm="0">
                                          <p:val>
                                            <p:strVal val="ppt_x"/>
                                          </p:val>
                                        </p:tav>
                                        <p:tav tm="100000">
                                          <p:val>
                                            <p:strVal val="ppt_x"/>
                                          </p:val>
                                        </p:tav>
                                      </p:tavLst>
                                    </p:anim>
                                    <p:anim calcmode="lin" valueType="num">
                                      <p:cBhvr additive="base">
                                        <p:cTn id="27" dur="3000"/>
                                        <p:tgtEl>
                                          <p:spTgt spid="8"/>
                                        </p:tgtEl>
                                        <p:attrNameLst>
                                          <p:attrName>ppt_y</p:attrName>
                                        </p:attrNameLst>
                                      </p:cBhvr>
                                      <p:tavLst>
                                        <p:tav tm="0">
                                          <p:val>
                                            <p:strVal val="ppt_y"/>
                                          </p:val>
                                        </p:tav>
                                        <p:tav tm="100000">
                                          <p:val>
                                            <p:strVal val="0-ppt_h/2"/>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23554"/>
                                        </p:tgtEl>
                                        <p:attrNameLst>
                                          <p:attrName>style.visibility</p:attrName>
                                        </p:attrNameLst>
                                      </p:cBhvr>
                                      <p:to>
                                        <p:strVal val="visible"/>
                                      </p:to>
                                    </p:set>
                                    <p:anim calcmode="lin" valueType="num">
                                      <p:cBhvr>
                                        <p:cTn id="31" dur="3000" fill="hold"/>
                                        <p:tgtEl>
                                          <p:spTgt spid="23554"/>
                                        </p:tgtEl>
                                        <p:attrNameLst>
                                          <p:attrName>ppt_w</p:attrName>
                                        </p:attrNameLst>
                                      </p:cBhvr>
                                      <p:tavLst>
                                        <p:tav tm="0">
                                          <p:val>
                                            <p:strVal val="2/3*#ppt_w"/>
                                          </p:val>
                                        </p:tav>
                                        <p:tav tm="100000">
                                          <p:val>
                                            <p:strVal val="#ppt_w"/>
                                          </p:val>
                                        </p:tav>
                                      </p:tavLst>
                                    </p:anim>
                                    <p:anim calcmode="lin" valueType="num">
                                      <p:cBhvr>
                                        <p:cTn id="32" dur="3000" fill="hold"/>
                                        <p:tgtEl>
                                          <p:spTgt spid="2355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23554"/>
                                        </p:tgtEl>
                                        <p:attrNameLst>
                                          <p:attrName>style.visibility</p:attrName>
                                        </p:attrNameLst>
                                      </p:cBhvr>
                                      <p:to>
                                        <p:strVal val="visible"/>
                                      </p:to>
                                    </p:set>
                                    <p:animEffect transition="in" filter="barn(outVertical)">
                                      <p:cBhvr>
                                        <p:cTn id="35" dur="3000"/>
                                        <p:tgtEl>
                                          <p:spTgt spid="23554"/>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714375" y="536575"/>
            <a:ext cx="7715250" cy="4643438"/>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539750" y="4657725"/>
            <a:ext cx="8351838" cy="922338"/>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Estas diferencias surgieron pronto con una demanda de separación sobre todo a raíz del “Arancel de las Abominaciones” de enero de 1828 cuando los buques del puerto de Charleston pusieron sus banderas a media asta.</a:t>
            </a:r>
          </a:p>
        </p:txBody>
      </p:sp>
    </p:spTree>
  </p:cSld>
  <p:clrMapOvr>
    <a:masterClrMapping/>
  </p:clrMapOvr>
  <mc:AlternateContent xmlns:mc="http://schemas.openxmlformats.org/markup-compatibility/2006" xmlns:p14="http://schemas.microsoft.com/office/powerpoint/2010/main">
    <mc:Choice Requires="p14">
      <p:transition spd="slow" p14:dur="200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3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3000" fill="hold"/>
                                        <p:tgtEl>
                                          <p:spTgt spid="27650"/>
                                        </p:tgtEl>
                                        <p:attrNameLst>
                                          <p:attrName>ppt_w</p:attrName>
                                        </p:attrNameLst>
                                      </p:cBhvr>
                                      <p:tavLst>
                                        <p:tav tm="0">
                                          <p:val>
                                            <p:strVal val="#ppt_w*0.70"/>
                                          </p:val>
                                        </p:tav>
                                        <p:tav tm="100000">
                                          <p:val>
                                            <p:strVal val="#ppt_w"/>
                                          </p:val>
                                        </p:tav>
                                      </p:tavLst>
                                    </p:anim>
                                    <p:anim calcmode="lin" valueType="num">
                                      <p:cBhvr>
                                        <p:cTn id="17" dur="3000" fill="hold"/>
                                        <p:tgtEl>
                                          <p:spTgt spid="27650"/>
                                        </p:tgtEl>
                                        <p:attrNameLst>
                                          <p:attrName>ppt_h</p:attrName>
                                        </p:attrNameLst>
                                      </p:cBhvr>
                                      <p:tavLst>
                                        <p:tav tm="0">
                                          <p:val>
                                            <p:strVal val="#ppt_h"/>
                                          </p:val>
                                        </p:tav>
                                        <p:tav tm="100000">
                                          <p:val>
                                            <p:strVal val="#ppt_h"/>
                                          </p:val>
                                        </p:tav>
                                      </p:tavLst>
                                    </p:anim>
                                    <p:animEffect transition="in" filter="fade">
                                      <p:cBhvr>
                                        <p:cTn id="18" dur="3000"/>
                                        <p:tgtEl>
                                          <p:spTgt spid="2765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sp>
        <p:nvSpPr>
          <p:cNvPr id="3" name="2 Triángulo isósceles"/>
          <p:cNvSpPr/>
          <p:nvPr/>
        </p:nvSpPr>
        <p:spPr>
          <a:xfrm>
            <a:off x="0" y="2857500"/>
            <a:ext cx="9144000" cy="2857500"/>
          </a:xfrm>
          <a:prstGeom prs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Triángulo isósceles"/>
          <p:cNvSpPr/>
          <p:nvPr/>
        </p:nvSpPr>
        <p:spPr>
          <a:xfrm flipV="1">
            <a:off x="0" y="0"/>
            <a:ext cx="9144000" cy="2917825"/>
          </a:xfrm>
          <a:prstGeom prst="triangle">
            <a:avLst>
              <a:gd name="adj" fmla="val 50041"/>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Triángulo isósceles"/>
          <p:cNvSpPr/>
          <p:nvPr/>
        </p:nvSpPr>
        <p:spPr>
          <a:xfrm rot="16200000" flipV="1">
            <a:off x="-571500" y="571500"/>
            <a:ext cx="5715000" cy="4572000"/>
          </a:xfrm>
          <a:prstGeom prst="triangle">
            <a:avLst>
              <a:gd name="adj" fmla="val 49902"/>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16200000">
            <a:off x="4000500" y="571500"/>
            <a:ext cx="5715000" cy="4572000"/>
          </a:xfrm>
          <a:prstGeom prst="triangle">
            <a:avLst>
              <a:gd name="adj" fmla="val 49798"/>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657725"/>
            <a:ext cx="77057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Aquel mismo año, Georgia dirigió un largo memorial a los estados anti-</a:t>
            </a:r>
            <a:r>
              <a:rPr lang="es-ES" i="1" dirty="0" err="1">
                <a:effectLst>
                  <a:glow rad="101600">
                    <a:schemeClr val="accent2">
                      <a:satMod val="175000"/>
                      <a:alpha val="40000"/>
                    </a:schemeClr>
                  </a:glow>
                  <a:outerShdw blurRad="38100" dist="38100" dir="2700000" algn="tl">
                    <a:srgbClr val="000000">
                      <a:alpha val="43137"/>
                    </a:srgbClr>
                  </a:outerShdw>
                </a:effectLst>
              </a:rPr>
              <a:t>arancelistas</a:t>
            </a:r>
            <a:r>
              <a:rPr lang="es-ES" i="1" dirty="0">
                <a:effectLst>
                  <a:glow rad="101600">
                    <a:schemeClr val="accent2">
                      <a:satMod val="175000"/>
                      <a:alpha val="40000"/>
                    </a:schemeClr>
                  </a:glow>
                  <a:outerShdw blurRad="38100" dist="38100" dir="2700000" algn="tl">
                    <a:srgbClr val="000000">
                      <a:alpha val="43137"/>
                    </a:srgbClr>
                  </a:outerShdw>
                </a:effectLst>
              </a:rPr>
              <a:t>, al año siguiente Mississippi recomendó la resistencia y Virginia resolvió que el arancel debía de ser rechazado.</a:t>
            </a:r>
          </a:p>
        </p:txBody>
      </p:sp>
    </p:spTree>
  </p:cSld>
  <p:clrMapOvr>
    <a:masterClrMapping/>
  </p:clrMapOvr>
  <mc:AlternateContent xmlns:mc="http://schemas.openxmlformats.org/markup-compatibility/2006" xmlns:p14="http://schemas.microsoft.com/office/powerpoint/2010/main">
    <mc:Choice Requires="p14">
      <p:transition spd="slow" p14:dur="200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1" fill="hold" nodeType="withEffect">
                                  <p:stCondLst>
                                    <p:cond delay="0"/>
                                  </p:stCondLst>
                                  <p:childTnLst>
                                    <p:animEffect transition="out" filter="wheel(1)">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9698"/>
                                        </p:tgtEl>
                                        <p:attrNameLst>
                                          <p:attrName>style.visibility</p:attrName>
                                        </p:attrNameLst>
                                      </p:cBhvr>
                                      <p:to>
                                        <p:strVal val="visible"/>
                                      </p:to>
                                    </p:set>
                                    <p:anim calcmode="lin" valueType="num">
                                      <p:cBhvr>
                                        <p:cTn id="19" dur="3000" fill="hold"/>
                                        <p:tgtEl>
                                          <p:spTgt spid="29698"/>
                                        </p:tgtEl>
                                        <p:attrNameLst>
                                          <p:attrName>ppt_w</p:attrName>
                                        </p:attrNameLst>
                                      </p:cBhvr>
                                      <p:tavLst>
                                        <p:tav tm="0">
                                          <p:val>
                                            <p:strVal val="2/3*#ppt_w"/>
                                          </p:val>
                                        </p:tav>
                                        <p:tav tm="100000">
                                          <p:val>
                                            <p:strVal val="#ppt_w"/>
                                          </p:val>
                                        </p:tav>
                                      </p:tavLst>
                                    </p:anim>
                                    <p:anim calcmode="lin" valueType="num">
                                      <p:cBhvr>
                                        <p:cTn id="20" dur="3000" fill="hold"/>
                                        <p:tgtEl>
                                          <p:spTgt spid="29698"/>
                                        </p:tgtEl>
                                        <p:attrNameLst>
                                          <p:attrName>ppt_h</p:attrName>
                                        </p:attrNameLst>
                                      </p:cBhvr>
                                      <p:tavLst>
                                        <p:tav tm="0">
                                          <p:val>
                                            <p:strVal val="2/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29698"/>
                                        </p:tgtEl>
                                        <p:attrNameLst>
                                          <p:attrName>style.visibility</p:attrName>
                                        </p:attrNameLst>
                                      </p:cBhvr>
                                      <p:to>
                                        <p:strVal val="visible"/>
                                      </p:to>
                                    </p:set>
                                    <p:animEffect transition="in" filter="box(out)">
                                      <p:cBhvr>
                                        <p:cTn id="23" dur="3000"/>
                                        <p:tgtEl>
                                          <p:spTgt spid="29698"/>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m1.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p:spPr>
      </p:pic>
      <p:sp>
        <p:nvSpPr>
          <p:cNvPr id="5" name="4 Rectángulo"/>
          <p:cNvSpPr/>
          <p:nvPr/>
        </p:nvSpPr>
        <p:spPr>
          <a:xfrm>
            <a:off x="0" y="0"/>
            <a:ext cx="16192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451725" y="0"/>
            <a:ext cx="16922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619250" y="0"/>
            <a:ext cx="5832475" cy="5715000"/>
          </a:xfrm>
          <a:prstGeom prst="rect">
            <a:avLst/>
          </a:prstGeom>
          <a:solidFill>
            <a:schemeClr val="tx1">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835149" y="265212"/>
            <a:ext cx="5401147" cy="5243413"/>
          </a:xfrm>
          <a:prstGeom prst="rect">
            <a:avLst/>
          </a:prstGeom>
          <a:solidFill>
            <a:schemeClr val="tx1">
              <a:lumMod val="9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835150" y="4586288"/>
            <a:ext cx="54737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1832, el Congreso eliminó los impuestos de una larga lista de importaciones, pero ello sólo contribuyó al malestar.</a:t>
            </a:r>
          </a:p>
        </p:txBody>
      </p:sp>
    </p:spTree>
  </p:cSld>
  <p:clrMapOvr>
    <a:masterClrMapping/>
  </p:clrMapOvr>
  <mc:AlternateContent xmlns:mc="http://schemas.openxmlformats.org/markup-compatibility/2006">
    <mc:Choice xmlns:p14="http://schemas.microsoft.com/office/powerpoint/2010/main" Requires="p14">
      <p:transition spd="slow" p14:dur="2250" advTm="18000">
        <p14:doors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6" presetClass="exit" presetSubtype="42" fill="hold" grpId="0"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ffSin título-2.jpg"/>
          <p:cNvPicPr>
            <a:picLocks noChangeAspect="1" noChangeArrowheads="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sp>
        <p:nvSpPr>
          <p:cNvPr id="3" name="2 Proceso"/>
          <p:cNvSpPr/>
          <p:nvPr/>
        </p:nvSpPr>
        <p:spPr>
          <a:xfrm>
            <a:off x="2700338" y="0"/>
            <a:ext cx="950912" cy="5715000"/>
          </a:xfrm>
          <a:prstGeom prst="flowChartProcess">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8172450" y="0"/>
            <a:ext cx="971550" cy="5715000"/>
          </a:xfrm>
          <a:prstGeom prst="flowChartProcess">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7215188" y="0"/>
            <a:ext cx="971550" cy="5715000"/>
          </a:xfrm>
          <a:prstGeom prst="flowChartProcess">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3563938" y="0"/>
            <a:ext cx="1016000" cy="5715000"/>
          </a:xfrm>
          <a:prstGeom prst="flowChartProcess">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4500563" y="0"/>
            <a:ext cx="935037" cy="5715000"/>
          </a:xfrm>
          <a:prstGeom prst="flowChartProcess">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5364163" y="0"/>
            <a:ext cx="1073150" cy="5715000"/>
          </a:xfrm>
          <a:prstGeom prst="flowChartProcess">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6357938" y="0"/>
            <a:ext cx="936625" cy="5715000"/>
          </a:xfrm>
          <a:prstGeom prst="flowChartProcess">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1763713" y="0"/>
            <a:ext cx="958850" cy="5715000"/>
          </a:xfrm>
          <a:prstGeom prst="flowChartProcess">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900113" y="0"/>
            <a:ext cx="893762" cy="5715000"/>
          </a:xfrm>
          <a:prstGeom prst="flowChartProcess">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0" y="0"/>
            <a:ext cx="900113" cy="5715000"/>
          </a:xfrm>
          <a:prstGeom prst="flowChartProcess">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179388" y="4657725"/>
            <a:ext cx="871378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producción agraria del sur estaba sostenida por el trabajo de los esclavos. Se establece que en el Sur habitarían de 3 a 4 millones de esclavos. La cuestión de la esclavitud fue otra de las causas claves del conflicto.</a:t>
            </a:r>
          </a:p>
        </p:txBody>
      </p:sp>
    </p:spTree>
  </p:cSld>
  <p:clrMapOvr>
    <a:masterClrMapping/>
  </p:clrMapOvr>
  <mc:AlternateContent xmlns:mc="http://schemas.openxmlformats.org/markup-compatibility/2006">
    <mc:Choice xmlns:p14="http://schemas.microsoft.com/office/powerpoint/2010/main" Requires="p14">
      <p:transition spd="slow" p14:dur="225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2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par>
                                <p:cTn id="14" presetID="4"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2000"/>
                                        <p:tgtEl>
                                          <p:spTgt spid="6"/>
                                        </p:tgtEl>
                                      </p:cBhvr>
                                    </p:animEffect>
                                  </p:childTnLst>
                                </p:cTn>
                              </p:par>
                              <p:par>
                                <p:cTn id="17" presetID="4"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2000"/>
                                        <p:tgtEl>
                                          <p:spTgt spid="7"/>
                                        </p:tgtEl>
                                      </p:cBhvr>
                                    </p:animEffect>
                                  </p:childTnLst>
                                </p:cTn>
                              </p:par>
                              <p:par>
                                <p:cTn id="20" presetID="4"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2000"/>
                                        <p:tgtEl>
                                          <p:spTgt spid="8"/>
                                        </p:tgtEl>
                                      </p:cBhvr>
                                    </p:animEffect>
                                  </p:childTnLst>
                                </p:cTn>
                              </p:par>
                              <p:par>
                                <p:cTn id="23" presetID="4" presetClass="entr" presetSubtype="1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ox(in)">
                                      <p:cBhvr>
                                        <p:cTn id="25" dur="2000"/>
                                        <p:tgtEl>
                                          <p:spTgt spid="9"/>
                                        </p:tgtEl>
                                      </p:cBhvr>
                                    </p:animEffect>
                                  </p:childTnLst>
                                </p:cTn>
                              </p:par>
                              <p:par>
                                <p:cTn id="26" presetID="4"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in)">
                                      <p:cBhvr>
                                        <p:cTn id="28" dur="2000"/>
                                        <p:tgtEl>
                                          <p:spTgt spid="10"/>
                                        </p:tgtEl>
                                      </p:cBhvr>
                                    </p:animEffect>
                                  </p:childTnLst>
                                </p:cTn>
                              </p:par>
                              <p:par>
                                <p:cTn id="29" presetID="4"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2000"/>
                                        <p:tgtEl>
                                          <p:spTgt spid="11"/>
                                        </p:tgtEl>
                                      </p:cBhvr>
                                    </p:animEffect>
                                  </p:childTnLst>
                                </p:cTn>
                              </p:par>
                              <p:par>
                                <p:cTn id="32" presetID="4" presetClass="entr" presetSubtype="16"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2000"/>
                                        <p:tgtEl>
                                          <p:spTgt spid="12"/>
                                        </p:tgtEl>
                                      </p:cBhvr>
                                    </p:animEffect>
                                  </p:childTnLst>
                                </p:cTn>
                              </p:par>
                            </p:childTnLst>
                          </p:cTn>
                        </p:par>
                        <p:par>
                          <p:cTn id="35" fill="hold" nodeType="afterGroup">
                            <p:stCondLst>
                              <p:cond delay="2000"/>
                            </p:stCondLst>
                            <p:childTnLst>
                              <p:par>
                                <p:cTn id="36" presetID="49" presetClass="exit" presetSubtype="0" accel="100000" fill="hold" nodeType="afterEffect">
                                  <p:stCondLst>
                                    <p:cond delay="0"/>
                                  </p:stCondLst>
                                  <p:childTnLst>
                                    <p:anim calcmode="lin" valueType="num">
                                      <p:cBhvr>
                                        <p:cTn id="37" dur="2000"/>
                                        <p:tgtEl>
                                          <p:spTgt spid="12"/>
                                        </p:tgtEl>
                                        <p:attrNameLst>
                                          <p:attrName>ppt_w</p:attrName>
                                        </p:attrNameLst>
                                      </p:cBhvr>
                                      <p:tavLst>
                                        <p:tav tm="0">
                                          <p:val>
                                            <p:strVal val="ppt_w"/>
                                          </p:val>
                                        </p:tav>
                                        <p:tav tm="100000">
                                          <p:val>
                                            <p:fltVal val="0"/>
                                          </p:val>
                                        </p:tav>
                                      </p:tavLst>
                                    </p:anim>
                                    <p:anim calcmode="lin" valueType="num">
                                      <p:cBhvr>
                                        <p:cTn id="38" dur="2000"/>
                                        <p:tgtEl>
                                          <p:spTgt spid="12"/>
                                        </p:tgtEl>
                                        <p:attrNameLst>
                                          <p:attrName>ppt_h</p:attrName>
                                        </p:attrNameLst>
                                      </p:cBhvr>
                                      <p:tavLst>
                                        <p:tav tm="0">
                                          <p:val>
                                            <p:strVal val="ppt_h"/>
                                          </p:val>
                                        </p:tav>
                                        <p:tav tm="100000">
                                          <p:val>
                                            <p:fltVal val="0"/>
                                          </p:val>
                                        </p:tav>
                                      </p:tavLst>
                                    </p:anim>
                                    <p:anim calcmode="lin" valueType="num">
                                      <p:cBhvr>
                                        <p:cTn id="39" dur="2000"/>
                                        <p:tgtEl>
                                          <p:spTgt spid="12"/>
                                        </p:tgtEl>
                                        <p:attrNameLst>
                                          <p:attrName>style.rotation</p:attrName>
                                        </p:attrNameLst>
                                      </p:cBhvr>
                                      <p:tavLst>
                                        <p:tav tm="0">
                                          <p:val>
                                            <p:fltVal val="0"/>
                                          </p:val>
                                        </p:tav>
                                        <p:tav tm="100000">
                                          <p:val>
                                            <p:fltVal val="360"/>
                                          </p:val>
                                        </p:tav>
                                      </p:tavLst>
                                    </p:anim>
                                    <p:animEffect transition="out" filter="fade">
                                      <p:cBhvr>
                                        <p:cTn id="40" dur="2000"/>
                                        <p:tgtEl>
                                          <p:spTgt spid="12"/>
                                        </p:tgtEl>
                                      </p:cBhvr>
                                    </p:animEffect>
                                    <p:set>
                                      <p:cBhvr>
                                        <p:cTn id="41" dur="1" fill="hold">
                                          <p:stCondLst>
                                            <p:cond delay="1999"/>
                                          </p:stCondLst>
                                        </p:cTn>
                                        <p:tgtEl>
                                          <p:spTgt spid="12"/>
                                        </p:tgtEl>
                                        <p:attrNameLst>
                                          <p:attrName>style.visibility</p:attrName>
                                        </p:attrNameLst>
                                      </p:cBhvr>
                                      <p:to>
                                        <p:strVal val="hidden"/>
                                      </p:to>
                                    </p:set>
                                  </p:childTnLst>
                                </p:cTn>
                              </p:par>
                              <p:par>
                                <p:cTn id="42" presetID="49" presetClass="exit" presetSubtype="0" accel="100000" fill="hold" nodeType="withEffect">
                                  <p:stCondLst>
                                    <p:cond delay="500"/>
                                  </p:stCondLst>
                                  <p:childTnLst>
                                    <p:anim calcmode="lin" valueType="num">
                                      <p:cBhvr>
                                        <p:cTn id="43" dur="2000"/>
                                        <p:tgtEl>
                                          <p:spTgt spid="11"/>
                                        </p:tgtEl>
                                        <p:attrNameLst>
                                          <p:attrName>ppt_w</p:attrName>
                                        </p:attrNameLst>
                                      </p:cBhvr>
                                      <p:tavLst>
                                        <p:tav tm="0">
                                          <p:val>
                                            <p:strVal val="ppt_w"/>
                                          </p:val>
                                        </p:tav>
                                        <p:tav tm="100000">
                                          <p:val>
                                            <p:fltVal val="0"/>
                                          </p:val>
                                        </p:tav>
                                      </p:tavLst>
                                    </p:anim>
                                    <p:anim calcmode="lin" valueType="num">
                                      <p:cBhvr>
                                        <p:cTn id="44" dur="2000"/>
                                        <p:tgtEl>
                                          <p:spTgt spid="11"/>
                                        </p:tgtEl>
                                        <p:attrNameLst>
                                          <p:attrName>ppt_h</p:attrName>
                                        </p:attrNameLst>
                                      </p:cBhvr>
                                      <p:tavLst>
                                        <p:tav tm="0">
                                          <p:val>
                                            <p:strVal val="ppt_h"/>
                                          </p:val>
                                        </p:tav>
                                        <p:tav tm="100000">
                                          <p:val>
                                            <p:fltVal val="0"/>
                                          </p:val>
                                        </p:tav>
                                      </p:tavLst>
                                    </p:anim>
                                    <p:anim calcmode="lin" valueType="num">
                                      <p:cBhvr>
                                        <p:cTn id="45" dur="2000"/>
                                        <p:tgtEl>
                                          <p:spTgt spid="11"/>
                                        </p:tgtEl>
                                        <p:attrNameLst>
                                          <p:attrName>style.rotation</p:attrName>
                                        </p:attrNameLst>
                                      </p:cBhvr>
                                      <p:tavLst>
                                        <p:tav tm="0">
                                          <p:val>
                                            <p:fltVal val="0"/>
                                          </p:val>
                                        </p:tav>
                                        <p:tav tm="100000">
                                          <p:val>
                                            <p:fltVal val="360"/>
                                          </p:val>
                                        </p:tav>
                                      </p:tavLst>
                                    </p:anim>
                                    <p:animEffect transition="out" filter="fade">
                                      <p:cBhvr>
                                        <p:cTn id="46" dur="2000"/>
                                        <p:tgtEl>
                                          <p:spTgt spid="11"/>
                                        </p:tgtEl>
                                      </p:cBhvr>
                                    </p:animEffect>
                                    <p:set>
                                      <p:cBhvr>
                                        <p:cTn id="47" dur="1" fill="hold">
                                          <p:stCondLst>
                                            <p:cond delay="1999"/>
                                          </p:stCondLst>
                                        </p:cTn>
                                        <p:tgtEl>
                                          <p:spTgt spid="11"/>
                                        </p:tgtEl>
                                        <p:attrNameLst>
                                          <p:attrName>style.visibility</p:attrName>
                                        </p:attrNameLst>
                                      </p:cBhvr>
                                      <p:to>
                                        <p:strVal val="hidden"/>
                                      </p:to>
                                    </p:set>
                                  </p:childTnLst>
                                </p:cTn>
                              </p:par>
                              <p:par>
                                <p:cTn id="48" presetID="49" presetClass="exit" presetSubtype="0" accel="100000" fill="hold" nodeType="withEffect">
                                  <p:stCondLst>
                                    <p:cond delay="1000"/>
                                  </p:stCondLst>
                                  <p:childTnLst>
                                    <p:anim calcmode="lin" valueType="num">
                                      <p:cBhvr>
                                        <p:cTn id="49" dur="2000"/>
                                        <p:tgtEl>
                                          <p:spTgt spid="10"/>
                                        </p:tgtEl>
                                        <p:attrNameLst>
                                          <p:attrName>ppt_w</p:attrName>
                                        </p:attrNameLst>
                                      </p:cBhvr>
                                      <p:tavLst>
                                        <p:tav tm="0">
                                          <p:val>
                                            <p:strVal val="ppt_w"/>
                                          </p:val>
                                        </p:tav>
                                        <p:tav tm="100000">
                                          <p:val>
                                            <p:fltVal val="0"/>
                                          </p:val>
                                        </p:tav>
                                      </p:tavLst>
                                    </p:anim>
                                    <p:anim calcmode="lin" valueType="num">
                                      <p:cBhvr>
                                        <p:cTn id="50" dur="2000"/>
                                        <p:tgtEl>
                                          <p:spTgt spid="10"/>
                                        </p:tgtEl>
                                        <p:attrNameLst>
                                          <p:attrName>ppt_h</p:attrName>
                                        </p:attrNameLst>
                                      </p:cBhvr>
                                      <p:tavLst>
                                        <p:tav tm="0">
                                          <p:val>
                                            <p:strVal val="ppt_h"/>
                                          </p:val>
                                        </p:tav>
                                        <p:tav tm="100000">
                                          <p:val>
                                            <p:fltVal val="0"/>
                                          </p:val>
                                        </p:tav>
                                      </p:tavLst>
                                    </p:anim>
                                    <p:anim calcmode="lin" valueType="num">
                                      <p:cBhvr>
                                        <p:cTn id="51" dur="2000"/>
                                        <p:tgtEl>
                                          <p:spTgt spid="10"/>
                                        </p:tgtEl>
                                        <p:attrNameLst>
                                          <p:attrName>style.rotation</p:attrName>
                                        </p:attrNameLst>
                                      </p:cBhvr>
                                      <p:tavLst>
                                        <p:tav tm="0">
                                          <p:val>
                                            <p:fltVal val="0"/>
                                          </p:val>
                                        </p:tav>
                                        <p:tav tm="100000">
                                          <p:val>
                                            <p:fltVal val="360"/>
                                          </p:val>
                                        </p:tav>
                                      </p:tavLst>
                                    </p:anim>
                                    <p:animEffect transition="out" filter="fade">
                                      <p:cBhvr>
                                        <p:cTn id="52" dur="2000"/>
                                        <p:tgtEl>
                                          <p:spTgt spid="10"/>
                                        </p:tgtEl>
                                      </p:cBhvr>
                                    </p:animEffect>
                                    <p:set>
                                      <p:cBhvr>
                                        <p:cTn id="53" dur="1" fill="hold">
                                          <p:stCondLst>
                                            <p:cond delay="1999"/>
                                          </p:stCondLst>
                                        </p:cTn>
                                        <p:tgtEl>
                                          <p:spTgt spid="10"/>
                                        </p:tgtEl>
                                        <p:attrNameLst>
                                          <p:attrName>style.visibility</p:attrName>
                                        </p:attrNameLst>
                                      </p:cBhvr>
                                      <p:to>
                                        <p:strVal val="hidden"/>
                                      </p:to>
                                    </p:set>
                                  </p:childTnLst>
                                </p:cTn>
                              </p:par>
                              <p:par>
                                <p:cTn id="54" presetID="49" presetClass="exit" presetSubtype="0" accel="100000" fill="hold" nodeType="withEffect">
                                  <p:stCondLst>
                                    <p:cond delay="1500"/>
                                  </p:stCondLst>
                                  <p:childTnLst>
                                    <p:anim calcmode="lin" valueType="num">
                                      <p:cBhvr>
                                        <p:cTn id="55" dur="2000"/>
                                        <p:tgtEl>
                                          <p:spTgt spid="3"/>
                                        </p:tgtEl>
                                        <p:attrNameLst>
                                          <p:attrName>ppt_w</p:attrName>
                                        </p:attrNameLst>
                                      </p:cBhvr>
                                      <p:tavLst>
                                        <p:tav tm="0">
                                          <p:val>
                                            <p:strVal val="ppt_w"/>
                                          </p:val>
                                        </p:tav>
                                        <p:tav tm="100000">
                                          <p:val>
                                            <p:fltVal val="0"/>
                                          </p:val>
                                        </p:tav>
                                      </p:tavLst>
                                    </p:anim>
                                    <p:anim calcmode="lin" valueType="num">
                                      <p:cBhvr>
                                        <p:cTn id="56" dur="2000"/>
                                        <p:tgtEl>
                                          <p:spTgt spid="3"/>
                                        </p:tgtEl>
                                        <p:attrNameLst>
                                          <p:attrName>ppt_h</p:attrName>
                                        </p:attrNameLst>
                                      </p:cBhvr>
                                      <p:tavLst>
                                        <p:tav tm="0">
                                          <p:val>
                                            <p:strVal val="ppt_h"/>
                                          </p:val>
                                        </p:tav>
                                        <p:tav tm="100000">
                                          <p:val>
                                            <p:fltVal val="0"/>
                                          </p:val>
                                        </p:tav>
                                      </p:tavLst>
                                    </p:anim>
                                    <p:anim calcmode="lin" valueType="num">
                                      <p:cBhvr>
                                        <p:cTn id="57" dur="2000"/>
                                        <p:tgtEl>
                                          <p:spTgt spid="3"/>
                                        </p:tgtEl>
                                        <p:attrNameLst>
                                          <p:attrName>style.rotation</p:attrName>
                                        </p:attrNameLst>
                                      </p:cBhvr>
                                      <p:tavLst>
                                        <p:tav tm="0">
                                          <p:val>
                                            <p:fltVal val="0"/>
                                          </p:val>
                                        </p:tav>
                                        <p:tav tm="100000">
                                          <p:val>
                                            <p:fltVal val="360"/>
                                          </p:val>
                                        </p:tav>
                                      </p:tavLst>
                                    </p:anim>
                                    <p:animEffect transition="out" filter="fade">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49" presetClass="exit" presetSubtype="0" accel="100000" fill="hold" nodeType="withEffect">
                                  <p:stCondLst>
                                    <p:cond delay="2000"/>
                                  </p:stCondLst>
                                  <p:childTnLst>
                                    <p:anim calcmode="lin" valueType="num">
                                      <p:cBhvr>
                                        <p:cTn id="61" dur="2000"/>
                                        <p:tgtEl>
                                          <p:spTgt spid="6"/>
                                        </p:tgtEl>
                                        <p:attrNameLst>
                                          <p:attrName>ppt_w</p:attrName>
                                        </p:attrNameLst>
                                      </p:cBhvr>
                                      <p:tavLst>
                                        <p:tav tm="0">
                                          <p:val>
                                            <p:strVal val="ppt_w"/>
                                          </p:val>
                                        </p:tav>
                                        <p:tav tm="100000">
                                          <p:val>
                                            <p:fltVal val="0"/>
                                          </p:val>
                                        </p:tav>
                                      </p:tavLst>
                                    </p:anim>
                                    <p:anim calcmode="lin" valueType="num">
                                      <p:cBhvr>
                                        <p:cTn id="62" dur="2000"/>
                                        <p:tgtEl>
                                          <p:spTgt spid="6"/>
                                        </p:tgtEl>
                                        <p:attrNameLst>
                                          <p:attrName>ppt_h</p:attrName>
                                        </p:attrNameLst>
                                      </p:cBhvr>
                                      <p:tavLst>
                                        <p:tav tm="0">
                                          <p:val>
                                            <p:strVal val="ppt_h"/>
                                          </p:val>
                                        </p:tav>
                                        <p:tav tm="100000">
                                          <p:val>
                                            <p:fltVal val="0"/>
                                          </p:val>
                                        </p:tav>
                                      </p:tavLst>
                                    </p:anim>
                                    <p:anim calcmode="lin" valueType="num">
                                      <p:cBhvr>
                                        <p:cTn id="63" dur="2000"/>
                                        <p:tgtEl>
                                          <p:spTgt spid="6"/>
                                        </p:tgtEl>
                                        <p:attrNameLst>
                                          <p:attrName>style.rotation</p:attrName>
                                        </p:attrNameLst>
                                      </p:cBhvr>
                                      <p:tavLst>
                                        <p:tav tm="0">
                                          <p:val>
                                            <p:fltVal val="0"/>
                                          </p:val>
                                        </p:tav>
                                        <p:tav tm="100000">
                                          <p:val>
                                            <p:fltVal val="360"/>
                                          </p:val>
                                        </p:tav>
                                      </p:tavLst>
                                    </p:anim>
                                    <p:animEffect transition="out" filter="fade">
                                      <p:cBhvr>
                                        <p:cTn id="64" dur="2000"/>
                                        <p:tgtEl>
                                          <p:spTgt spid="6"/>
                                        </p:tgtEl>
                                      </p:cBhvr>
                                    </p:animEffect>
                                    <p:set>
                                      <p:cBhvr>
                                        <p:cTn id="65" dur="1" fill="hold">
                                          <p:stCondLst>
                                            <p:cond delay="1999"/>
                                          </p:stCondLst>
                                        </p:cTn>
                                        <p:tgtEl>
                                          <p:spTgt spid="6"/>
                                        </p:tgtEl>
                                        <p:attrNameLst>
                                          <p:attrName>style.visibility</p:attrName>
                                        </p:attrNameLst>
                                      </p:cBhvr>
                                      <p:to>
                                        <p:strVal val="hidden"/>
                                      </p:to>
                                    </p:set>
                                  </p:childTnLst>
                                </p:cTn>
                              </p:par>
                              <p:par>
                                <p:cTn id="66" presetID="49" presetClass="exit" presetSubtype="0" accel="100000" fill="hold" nodeType="withEffect">
                                  <p:stCondLst>
                                    <p:cond delay="2500"/>
                                  </p:stCondLst>
                                  <p:childTnLst>
                                    <p:anim calcmode="lin" valueType="num">
                                      <p:cBhvr>
                                        <p:cTn id="67" dur="2000"/>
                                        <p:tgtEl>
                                          <p:spTgt spid="7"/>
                                        </p:tgtEl>
                                        <p:attrNameLst>
                                          <p:attrName>ppt_w</p:attrName>
                                        </p:attrNameLst>
                                      </p:cBhvr>
                                      <p:tavLst>
                                        <p:tav tm="0">
                                          <p:val>
                                            <p:strVal val="ppt_w"/>
                                          </p:val>
                                        </p:tav>
                                        <p:tav tm="100000">
                                          <p:val>
                                            <p:fltVal val="0"/>
                                          </p:val>
                                        </p:tav>
                                      </p:tavLst>
                                    </p:anim>
                                    <p:anim calcmode="lin" valueType="num">
                                      <p:cBhvr>
                                        <p:cTn id="68" dur="2000"/>
                                        <p:tgtEl>
                                          <p:spTgt spid="7"/>
                                        </p:tgtEl>
                                        <p:attrNameLst>
                                          <p:attrName>ppt_h</p:attrName>
                                        </p:attrNameLst>
                                      </p:cBhvr>
                                      <p:tavLst>
                                        <p:tav tm="0">
                                          <p:val>
                                            <p:strVal val="ppt_h"/>
                                          </p:val>
                                        </p:tav>
                                        <p:tav tm="100000">
                                          <p:val>
                                            <p:fltVal val="0"/>
                                          </p:val>
                                        </p:tav>
                                      </p:tavLst>
                                    </p:anim>
                                    <p:anim calcmode="lin" valueType="num">
                                      <p:cBhvr>
                                        <p:cTn id="69" dur="2000"/>
                                        <p:tgtEl>
                                          <p:spTgt spid="7"/>
                                        </p:tgtEl>
                                        <p:attrNameLst>
                                          <p:attrName>style.rotation</p:attrName>
                                        </p:attrNameLst>
                                      </p:cBhvr>
                                      <p:tavLst>
                                        <p:tav tm="0">
                                          <p:val>
                                            <p:fltVal val="0"/>
                                          </p:val>
                                        </p:tav>
                                        <p:tav tm="100000">
                                          <p:val>
                                            <p:fltVal val="360"/>
                                          </p:val>
                                        </p:tav>
                                      </p:tavLst>
                                    </p:anim>
                                    <p:animEffect transition="out" filter="fade">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49" presetClass="exit" presetSubtype="0" accel="100000" fill="hold" nodeType="withEffect">
                                  <p:stCondLst>
                                    <p:cond delay="3000"/>
                                  </p:stCondLst>
                                  <p:childTnLst>
                                    <p:anim calcmode="lin" valueType="num">
                                      <p:cBhvr>
                                        <p:cTn id="73" dur="2000"/>
                                        <p:tgtEl>
                                          <p:spTgt spid="8"/>
                                        </p:tgtEl>
                                        <p:attrNameLst>
                                          <p:attrName>ppt_w</p:attrName>
                                        </p:attrNameLst>
                                      </p:cBhvr>
                                      <p:tavLst>
                                        <p:tav tm="0">
                                          <p:val>
                                            <p:strVal val="ppt_w"/>
                                          </p:val>
                                        </p:tav>
                                        <p:tav tm="100000">
                                          <p:val>
                                            <p:fltVal val="0"/>
                                          </p:val>
                                        </p:tav>
                                      </p:tavLst>
                                    </p:anim>
                                    <p:anim calcmode="lin" valueType="num">
                                      <p:cBhvr>
                                        <p:cTn id="74" dur="2000"/>
                                        <p:tgtEl>
                                          <p:spTgt spid="8"/>
                                        </p:tgtEl>
                                        <p:attrNameLst>
                                          <p:attrName>ppt_h</p:attrName>
                                        </p:attrNameLst>
                                      </p:cBhvr>
                                      <p:tavLst>
                                        <p:tav tm="0">
                                          <p:val>
                                            <p:strVal val="ppt_h"/>
                                          </p:val>
                                        </p:tav>
                                        <p:tav tm="100000">
                                          <p:val>
                                            <p:fltVal val="0"/>
                                          </p:val>
                                        </p:tav>
                                      </p:tavLst>
                                    </p:anim>
                                    <p:anim calcmode="lin" valueType="num">
                                      <p:cBhvr>
                                        <p:cTn id="75" dur="2000"/>
                                        <p:tgtEl>
                                          <p:spTgt spid="8"/>
                                        </p:tgtEl>
                                        <p:attrNameLst>
                                          <p:attrName>style.rotation</p:attrName>
                                        </p:attrNameLst>
                                      </p:cBhvr>
                                      <p:tavLst>
                                        <p:tav tm="0">
                                          <p:val>
                                            <p:fltVal val="0"/>
                                          </p:val>
                                        </p:tav>
                                        <p:tav tm="100000">
                                          <p:val>
                                            <p:fltVal val="360"/>
                                          </p:val>
                                        </p:tav>
                                      </p:tavLst>
                                    </p:anim>
                                    <p:animEffect transition="out" filter="fade">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49" presetClass="exit" presetSubtype="0" accel="100000" fill="hold" nodeType="withEffect">
                                  <p:stCondLst>
                                    <p:cond delay="3500"/>
                                  </p:stCondLst>
                                  <p:childTnLst>
                                    <p:anim calcmode="lin" valueType="num">
                                      <p:cBhvr>
                                        <p:cTn id="79" dur="2000"/>
                                        <p:tgtEl>
                                          <p:spTgt spid="9"/>
                                        </p:tgtEl>
                                        <p:attrNameLst>
                                          <p:attrName>ppt_w</p:attrName>
                                        </p:attrNameLst>
                                      </p:cBhvr>
                                      <p:tavLst>
                                        <p:tav tm="0">
                                          <p:val>
                                            <p:strVal val="ppt_w"/>
                                          </p:val>
                                        </p:tav>
                                        <p:tav tm="100000">
                                          <p:val>
                                            <p:fltVal val="0"/>
                                          </p:val>
                                        </p:tav>
                                      </p:tavLst>
                                    </p:anim>
                                    <p:anim calcmode="lin" valueType="num">
                                      <p:cBhvr>
                                        <p:cTn id="80" dur="2000"/>
                                        <p:tgtEl>
                                          <p:spTgt spid="9"/>
                                        </p:tgtEl>
                                        <p:attrNameLst>
                                          <p:attrName>ppt_h</p:attrName>
                                        </p:attrNameLst>
                                      </p:cBhvr>
                                      <p:tavLst>
                                        <p:tav tm="0">
                                          <p:val>
                                            <p:strVal val="ppt_h"/>
                                          </p:val>
                                        </p:tav>
                                        <p:tav tm="100000">
                                          <p:val>
                                            <p:fltVal val="0"/>
                                          </p:val>
                                        </p:tav>
                                      </p:tavLst>
                                    </p:anim>
                                    <p:anim calcmode="lin" valueType="num">
                                      <p:cBhvr>
                                        <p:cTn id="81" dur="2000"/>
                                        <p:tgtEl>
                                          <p:spTgt spid="9"/>
                                        </p:tgtEl>
                                        <p:attrNameLst>
                                          <p:attrName>style.rotation</p:attrName>
                                        </p:attrNameLst>
                                      </p:cBhvr>
                                      <p:tavLst>
                                        <p:tav tm="0">
                                          <p:val>
                                            <p:fltVal val="0"/>
                                          </p:val>
                                        </p:tav>
                                        <p:tav tm="100000">
                                          <p:val>
                                            <p:fltVal val="360"/>
                                          </p:val>
                                        </p:tav>
                                      </p:tavLst>
                                    </p:anim>
                                    <p:animEffect transition="out" filter="fade">
                                      <p:cBhvr>
                                        <p:cTn id="82" dur="2000"/>
                                        <p:tgtEl>
                                          <p:spTgt spid="9"/>
                                        </p:tgtEl>
                                      </p:cBhvr>
                                    </p:animEffect>
                                    <p:set>
                                      <p:cBhvr>
                                        <p:cTn id="83" dur="1" fill="hold">
                                          <p:stCondLst>
                                            <p:cond delay="1999"/>
                                          </p:stCondLst>
                                        </p:cTn>
                                        <p:tgtEl>
                                          <p:spTgt spid="9"/>
                                        </p:tgtEl>
                                        <p:attrNameLst>
                                          <p:attrName>style.visibility</p:attrName>
                                        </p:attrNameLst>
                                      </p:cBhvr>
                                      <p:to>
                                        <p:strVal val="hidden"/>
                                      </p:to>
                                    </p:set>
                                  </p:childTnLst>
                                </p:cTn>
                              </p:par>
                              <p:par>
                                <p:cTn id="84" presetID="49" presetClass="exit" presetSubtype="0" accel="100000" fill="hold" nodeType="withEffect">
                                  <p:stCondLst>
                                    <p:cond delay="400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style.rotation</p:attrName>
                                        </p:attrNameLst>
                                      </p:cBhvr>
                                      <p:tavLst>
                                        <p:tav tm="0">
                                          <p:val>
                                            <p:fltVal val="0"/>
                                          </p:val>
                                        </p:tav>
                                        <p:tav tm="100000">
                                          <p:val>
                                            <p:fltVal val="360"/>
                                          </p:val>
                                        </p:tav>
                                      </p:tavLst>
                                    </p:anim>
                                    <p:animEffect transition="out" filter="fade">
                                      <p:cBhvr>
                                        <p:cTn id="88" dur="2000"/>
                                        <p:tgtEl>
                                          <p:spTgt spid="5"/>
                                        </p:tgtEl>
                                      </p:cBhvr>
                                    </p:animEffect>
                                    <p:set>
                                      <p:cBhvr>
                                        <p:cTn id="89" dur="1" fill="hold">
                                          <p:stCondLst>
                                            <p:cond delay="1999"/>
                                          </p:stCondLst>
                                        </p:cTn>
                                        <p:tgtEl>
                                          <p:spTgt spid="5"/>
                                        </p:tgtEl>
                                        <p:attrNameLst>
                                          <p:attrName>style.visibility</p:attrName>
                                        </p:attrNameLst>
                                      </p:cBhvr>
                                      <p:to>
                                        <p:strVal val="hidden"/>
                                      </p:to>
                                    </p:set>
                                  </p:childTnLst>
                                </p:cTn>
                              </p:par>
                              <p:par>
                                <p:cTn id="90" presetID="49" presetClass="exit" presetSubtype="0" accel="100000" fill="hold" nodeType="withEffect">
                                  <p:stCondLst>
                                    <p:cond delay="4500"/>
                                  </p:stCondLst>
                                  <p:childTnLst>
                                    <p:anim calcmode="lin" valueType="num">
                                      <p:cBhvr>
                                        <p:cTn id="91" dur="2000"/>
                                        <p:tgtEl>
                                          <p:spTgt spid="4"/>
                                        </p:tgtEl>
                                        <p:attrNameLst>
                                          <p:attrName>ppt_w</p:attrName>
                                        </p:attrNameLst>
                                      </p:cBhvr>
                                      <p:tavLst>
                                        <p:tav tm="0">
                                          <p:val>
                                            <p:strVal val="ppt_w"/>
                                          </p:val>
                                        </p:tav>
                                        <p:tav tm="100000">
                                          <p:val>
                                            <p:fltVal val="0"/>
                                          </p:val>
                                        </p:tav>
                                      </p:tavLst>
                                    </p:anim>
                                    <p:anim calcmode="lin" valueType="num">
                                      <p:cBhvr>
                                        <p:cTn id="92" dur="2000"/>
                                        <p:tgtEl>
                                          <p:spTgt spid="4"/>
                                        </p:tgtEl>
                                        <p:attrNameLst>
                                          <p:attrName>ppt_h</p:attrName>
                                        </p:attrNameLst>
                                      </p:cBhvr>
                                      <p:tavLst>
                                        <p:tav tm="0">
                                          <p:val>
                                            <p:strVal val="ppt_h"/>
                                          </p:val>
                                        </p:tav>
                                        <p:tav tm="100000">
                                          <p:val>
                                            <p:fltVal val="0"/>
                                          </p:val>
                                        </p:tav>
                                      </p:tavLst>
                                    </p:anim>
                                    <p:anim calcmode="lin" valueType="num">
                                      <p:cBhvr>
                                        <p:cTn id="93" dur="2000"/>
                                        <p:tgtEl>
                                          <p:spTgt spid="4"/>
                                        </p:tgtEl>
                                        <p:attrNameLst>
                                          <p:attrName>style.rotation</p:attrName>
                                        </p:attrNameLst>
                                      </p:cBhvr>
                                      <p:tavLst>
                                        <p:tav tm="0">
                                          <p:val>
                                            <p:fltVal val="0"/>
                                          </p:val>
                                        </p:tav>
                                        <p:tav tm="100000">
                                          <p:val>
                                            <p:fltVal val="360"/>
                                          </p:val>
                                        </p:tav>
                                      </p:tavLst>
                                    </p:anim>
                                    <p:animEffect transition="out" filter="fade">
                                      <p:cBhvr>
                                        <p:cTn id="94" dur="2000"/>
                                        <p:tgtEl>
                                          <p:spTgt spid="4"/>
                                        </p:tgtEl>
                                      </p:cBhvr>
                                    </p:animEffect>
                                    <p:set>
                                      <p:cBhvr>
                                        <p:cTn id="95" dur="1" fill="hold">
                                          <p:stCondLst>
                                            <p:cond delay="1999"/>
                                          </p:stCondLst>
                                        </p:cTn>
                                        <p:tgtEl>
                                          <p:spTgt spid="4"/>
                                        </p:tgtEl>
                                        <p:attrNameLst>
                                          <p:attrName>style.visibility</p:attrName>
                                        </p:attrNameLst>
                                      </p:cBhvr>
                                      <p:to>
                                        <p:strVal val="hidden"/>
                                      </p:to>
                                    </p:set>
                                  </p:childTnLst>
                                </p:cTn>
                              </p:par>
                              <p:par>
                                <p:cTn id="96" presetID="39" presetClass="entr" presetSubtype="0" accel="100000" fill="hold" nodeType="withEffect">
                                  <p:stCondLst>
                                    <p:cond delay="0"/>
                                  </p:stCondLst>
                                  <p:childTnLst>
                                    <p:set>
                                      <p:cBhvr>
                                        <p:cTn id="97" dur="1" fill="hold">
                                          <p:stCondLst>
                                            <p:cond delay="0"/>
                                          </p:stCondLst>
                                        </p:cTn>
                                        <p:tgtEl>
                                          <p:spTgt spid="28674"/>
                                        </p:tgtEl>
                                        <p:attrNameLst>
                                          <p:attrName>style.visibility</p:attrName>
                                        </p:attrNameLst>
                                      </p:cBhvr>
                                      <p:to>
                                        <p:strVal val="visible"/>
                                      </p:to>
                                    </p:set>
                                    <p:anim calcmode="lin" valueType="num">
                                      <p:cBhvr>
                                        <p:cTn id="98" dur="5000" fill="hold"/>
                                        <p:tgtEl>
                                          <p:spTgt spid="28674"/>
                                        </p:tgtEl>
                                        <p:attrNameLst>
                                          <p:attrName>ppt_h</p:attrName>
                                        </p:attrNameLst>
                                      </p:cBhvr>
                                      <p:tavLst>
                                        <p:tav tm="0">
                                          <p:val>
                                            <p:strVal val="#ppt_h/20"/>
                                          </p:val>
                                        </p:tav>
                                        <p:tav tm="50000">
                                          <p:val>
                                            <p:strVal val="#ppt_h/20"/>
                                          </p:val>
                                        </p:tav>
                                        <p:tav tm="100000">
                                          <p:val>
                                            <p:strVal val="#ppt_h"/>
                                          </p:val>
                                        </p:tav>
                                      </p:tavLst>
                                    </p:anim>
                                    <p:anim calcmode="lin" valueType="num">
                                      <p:cBhvr>
                                        <p:cTn id="99" dur="5000" fill="hold"/>
                                        <p:tgtEl>
                                          <p:spTgt spid="28674"/>
                                        </p:tgtEl>
                                        <p:attrNameLst>
                                          <p:attrName>ppt_w</p:attrName>
                                        </p:attrNameLst>
                                      </p:cBhvr>
                                      <p:tavLst>
                                        <p:tav tm="0">
                                          <p:val>
                                            <p:strVal val="#ppt_w+.3"/>
                                          </p:val>
                                        </p:tav>
                                        <p:tav tm="50000">
                                          <p:val>
                                            <p:strVal val="#ppt_w+.3"/>
                                          </p:val>
                                        </p:tav>
                                        <p:tav tm="100000">
                                          <p:val>
                                            <p:strVal val="#ppt_w"/>
                                          </p:val>
                                        </p:tav>
                                      </p:tavLst>
                                    </p:anim>
                                    <p:anim calcmode="lin" valueType="num">
                                      <p:cBhvr>
                                        <p:cTn id="100" dur="5000" fill="hold"/>
                                        <p:tgtEl>
                                          <p:spTgt spid="28674"/>
                                        </p:tgtEl>
                                        <p:attrNameLst>
                                          <p:attrName>ppt_x</p:attrName>
                                        </p:attrNameLst>
                                      </p:cBhvr>
                                      <p:tavLst>
                                        <p:tav tm="0">
                                          <p:val>
                                            <p:strVal val="#ppt_x-.3"/>
                                          </p:val>
                                        </p:tav>
                                        <p:tav tm="50000">
                                          <p:val>
                                            <p:strVal val="#ppt_x"/>
                                          </p:val>
                                        </p:tav>
                                        <p:tav tm="100000">
                                          <p:val>
                                            <p:strVal val="#ppt_x"/>
                                          </p:val>
                                        </p:tav>
                                      </p:tavLst>
                                    </p:anim>
                                    <p:anim calcmode="lin" valueType="num">
                                      <p:cBhvr>
                                        <p:cTn id="101" dur="5000" fill="hold"/>
                                        <p:tgtEl>
                                          <p:spTgt spid="28674"/>
                                        </p:tgtEl>
                                        <p:attrNameLst>
                                          <p:attrName>ppt_y</p:attrName>
                                        </p:attrNameLst>
                                      </p:cBhvr>
                                      <p:tavLst>
                                        <p:tav tm="0">
                                          <p:val>
                                            <p:strVal val="#ppt_y"/>
                                          </p:val>
                                        </p:tav>
                                        <p:tav tm="100000">
                                          <p:val>
                                            <p:strVal val="#ppt_y"/>
                                          </p:val>
                                        </p:tav>
                                      </p:tavLst>
                                    </p:anim>
                                  </p:childTnLst>
                                </p:cTn>
                              </p:par>
                              <p:par>
                                <p:cTn id="102" presetID="8" presetClass="emph" presetSubtype="0" fill="hold" nodeType="withEffect">
                                  <p:stCondLst>
                                    <p:cond delay="0"/>
                                  </p:stCondLst>
                                  <p:childTnLst>
                                    <p:animRot by="21600000">
                                      <p:cBhvr>
                                        <p:cTn id="103" dur="6000" fill="hold"/>
                                        <p:tgtEl>
                                          <p:spTgt spid="28674"/>
                                        </p:tgtEl>
                                        <p:attrNameLst>
                                          <p:attrName>r</p:attrName>
                                        </p:attrNameLst>
                                      </p:cBhvr>
                                    </p:animRot>
                                  </p:childTnLst>
                                </p:cTn>
                              </p:par>
                            </p:childTnLst>
                          </p:cTn>
                        </p:par>
                        <p:par>
                          <p:cTn id="104" fill="hold" nodeType="afterGroup">
                            <p:stCondLst>
                              <p:cond delay="8500"/>
                            </p:stCondLst>
                            <p:childTnLst>
                              <p:par>
                                <p:cTn id="105" presetID="40" presetClass="entr" presetSubtype="0" fill="hold" grpId="0" nodeType="afterEffect">
                                  <p:stCondLst>
                                    <p:cond delay="0"/>
                                  </p:stCondLst>
                                  <p:iterate type="lt">
                                    <p:tmPct val="10000"/>
                                  </p:iterate>
                                  <p:childTnLst>
                                    <p:set>
                                      <p:cBhvr>
                                        <p:cTn id="106" dur="1" fill="hold">
                                          <p:stCondLst>
                                            <p:cond delay="0"/>
                                          </p:stCondLst>
                                        </p:cTn>
                                        <p:tgtEl>
                                          <p:spTgt spid="13"/>
                                        </p:tgtEl>
                                        <p:attrNameLst>
                                          <p:attrName>style.visibility</p:attrName>
                                        </p:attrNameLst>
                                      </p:cBhvr>
                                      <p:to>
                                        <p:strVal val="visible"/>
                                      </p:to>
                                    </p:set>
                                    <p:animEffect transition="in" filter="fade">
                                      <p:cBhvr>
                                        <p:cTn id="107" dur="1000"/>
                                        <p:tgtEl>
                                          <p:spTgt spid="13"/>
                                        </p:tgtEl>
                                      </p:cBhvr>
                                    </p:animEffect>
                                    <p:anim calcmode="lin" valueType="num">
                                      <p:cBhvr>
                                        <p:cTn id="108" dur="1000" fill="hold"/>
                                        <p:tgtEl>
                                          <p:spTgt spid="13"/>
                                        </p:tgtEl>
                                        <p:attrNameLst>
                                          <p:attrName>ppt_x</p:attrName>
                                        </p:attrNameLst>
                                      </p:cBhvr>
                                      <p:tavLst>
                                        <p:tav tm="0">
                                          <p:val>
                                            <p:strVal val="#ppt_x-.1"/>
                                          </p:val>
                                        </p:tav>
                                        <p:tav tm="100000">
                                          <p:val>
                                            <p:strVal val="#ppt_x"/>
                                          </p:val>
                                        </p:tav>
                                      </p:tavLst>
                                    </p:anim>
                                    <p:anim calcmode="lin" valueType="num">
                                      <p:cBhvr>
                                        <p:cTn id="10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2395538"/>
            <a:ext cx="9144000" cy="923925"/>
          </a:xfrm>
          <a:prstGeom prst="rect">
            <a:avLst/>
          </a:prstGeom>
          <a:solidFill>
            <a:schemeClr val="bg1"/>
          </a:solidFill>
        </p:spPr>
        <p:txBody>
          <a:bodyPr anchor="ctr">
            <a:spAutoFit/>
          </a:bodyPr>
          <a:lstStyle/>
          <a:p>
            <a:pPr algn="ctr">
              <a:defRPr/>
            </a:pPr>
            <a:endParaRPr lang="es-ES" sz="5400" b="1">
              <a:solidFill>
                <a:srgbClr val="6479A6"/>
              </a:solidFill>
              <a:effectLst>
                <a:outerShdw blurRad="38100" dist="38100" dir="2700000" algn="tl">
                  <a:srgbClr val="FFFFFF"/>
                </a:outerShdw>
              </a:effectLst>
            </a:endParaRPr>
          </a:p>
        </p:txBody>
      </p:sp>
      <p:pic>
        <p:nvPicPr>
          <p:cNvPr id="31746" name="Picture 2" descr="C:\Documents and Settings\Ana María\Escritorio\ññSin título-2.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sp>
        <p:nvSpPr>
          <p:cNvPr id="3" name="2 Proceso"/>
          <p:cNvSpPr/>
          <p:nvPr/>
        </p:nvSpPr>
        <p:spPr>
          <a:xfrm>
            <a:off x="0" y="-238125"/>
            <a:ext cx="9144000" cy="595312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288" y="4873625"/>
            <a:ext cx="85693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Entre 1781 y 1804 la esclavitud quedó abolida en el norte y hacia 1819, de los veintidós Estados existentes, once eran esclavistas y los restantes libres.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1000">
        <p15:prstTrans prst="curtains"/>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Effect transition="in" filter="wheel(8)">
                                      <p:cBhvr>
                                        <p:cTn id="13" dur="3000"/>
                                        <p:tgtEl>
                                          <p:spTgt spid="31746"/>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3" name="2 Extracto"/>
          <p:cNvSpPr/>
          <p:nvPr/>
        </p:nvSpPr>
        <p:spPr>
          <a:xfrm>
            <a:off x="0" y="2786063"/>
            <a:ext cx="9144000" cy="2928937"/>
          </a:xfrm>
          <a:prstGeom prst="flowChartExtra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Extracto"/>
          <p:cNvSpPr/>
          <p:nvPr/>
        </p:nvSpPr>
        <p:spPr>
          <a:xfrm flipV="1">
            <a:off x="0" y="0"/>
            <a:ext cx="9144000" cy="2928938"/>
          </a:xfrm>
          <a:prstGeom prst="flowChartExtra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Extracto"/>
          <p:cNvSpPr/>
          <p:nvPr/>
        </p:nvSpPr>
        <p:spPr>
          <a:xfrm rot="5400000">
            <a:off x="-571500" y="571500"/>
            <a:ext cx="5715000" cy="4572000"/>
          </a:xfrm>
          <a:prstGeom prst="flowChartExtra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16200000">
            <a:off x="4000500" y="571500"/>
            <a:ext cx="5715000" cy="4572000"/>
          </a:xfrm>
          <a:prstGeom prst="flowChartExtra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288" y="4657725"/>
            <a:ext cx="84248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conflictos se iniciaron cuando aquel mismo año la ley de admisión de Missouri fue presentada a la Cámara de Representantes, pero como estado esclavista.</a:t>
            </a:r>
          </a:p>
        </p:txBody>
      </p:sp>
    </p:spTree>
  </p:cSld>
  <p:clrMapOvr>
    <a:masterClrMapping/>
  </p:clrMapOvr>
  <mc:AlternateContent xmlns:mc="http://schemas.openxmlformats.org/markup-compatibility/2006">
    <mc:Choice xmlns:p14="http://schemas.microsoft.com/office/powerpoint/2010/main" Requires="p14">
      <p:transition spd="slow" p14:dur="2250" advTm="22000">
        <p14:ripp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8" presetClass="exit" presetSubtype="16" fill="hold" grpId="0" nodeType="withEffect">
                                  <p:stCondLst>
                                    <p:cond delay="0"/>
                                  </p:stCondLst>
                                  <p:childTnLst>
                                    <p:animEffect transition="out" filter="diamond(in)">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8" presetClass="exit" presetSubtype="16" fill="hold" grpId="0"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8" presetClass="exit" presetSubtype="16" fill="hold" grpId="0" nodeType="withEffect">
                                  <p:stCondLst>
                                    <p:cond delay="0"/>
                                  </p:stCondLst>
                                  <p:childTnLst>
                                    <p:animEffect transition="out" filter="diamond(in)">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8" presetClass="exit" presetSubtype="16" fill="hold" grpId="0" nodeType="withEffect">
                                  <p:stCondLst>
                                    <p:cond delay="0"/>
                                  </p:stCondLst>
                                  <p:childTnLst>
                                    <p:animEffect transition="out" filter="diamond(in)">
                                      <p:cBhvr>
                                        <p:cTn id="22" dur="3000"/>
                                        <p:tgtEl>
                                          <p:spTgt spid="3"/>
                                        </p:tgtEl>
                                      </p:cBhvr>
                                    </p:animEffect>
                                    <p:set>
                                      <p:cBhvr>
                                        <p:cTn id="23" dur="1" fill="hold">
                                          <p:stCondLst>
                                            <p:cond delay="2999"/>
                                          </p:stCondLst>
                                        </p:cTn>
                                        <p:tgtEl>
                                          <p:spTgt spid="3"/>
                                        </p:tgtEl>
                                        <p:attrNameLst>
                                          <p:attrName>style.visibility</p:attrName>
                                        </p:attrNameLst>
                                      </p:cBhvr>
                                      <p:to>
                                        <p:strVal val="hidden"/>
                                      </p:to>
                                    </p:se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Nueva carpeta\Otoño - Autumn - Fog Season by Katya Horner.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4" name="3 Proceso"/>
          <p:cNvSpPr/>
          <p:nvPr/>
        </p:nvSpPr>
        <p:spPr>
          <a:xfrm>
            <a:off x="0" y="0"/>
            <a:ext cx="9144000" cy="148907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94200"/>
            <a:ext cx="9144000" cy="13208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4398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524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188" y="4657725"/>
            <a:ext cx="79930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posturas morales, de base religiosa, hicieron crecer en el Norte un fuerte sentimiento abolicionista, que pedía el freno a la extensión de la esclavitud y también la abolición de la misma.</a:t>
            </a: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5" fill="hold" nodeType="withEffect">
                                  <p:stCondLst>
                                    <p:cond delay="0"/>
                                  </p:stCondLst>
                                  <p:childTnLst>
                                    <p:animEffect transition="out" filter="randombar(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4" presetClass="exit" presetSubtype="5" fill="hold" nodeType="withEffect">
                                  <p:stCondLst>
                                    <p:cond delay="0"/>
                                  </p:stCondLst>
                                  <p:childTnLst>
                                    <p:animEffect transition="out" filter="randombar(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4" presetClass="exit" presetSubtype="5" fill="hold" nodeType="withEffect">
                                  <p:stCondLst>
                                    <p:cond delay="0"/>
                                  </p:stCondLst>
                                  <p:childTnLst>
                                    <p:animEffect transition="out" filter="randombar(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16" presetClass="entr" presetSubtype="37"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Vertical)">
                                      <p:cBhvr>
                                        <p:cTn id="22" dur="3000"/>
                                        <p:tgtEl>
                                          <p:spTgt spid="9"/>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roceso"/>
          <p:cNvSpPr/>
          <p:nvPr/>
        </p:nvSpPr>
        <p:spPr>
          <a:xfrm>
            <a:off x="0" y="0"/>
            <a:ext cx="9144000" cy="5715000"/>
          </a:xfrm>
          <a:prstGeom prst="flowChartProcess">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34818" name="Picture 2" descr="C:\Documents and Settings\Ana María\Escritorio\de-regreso-al-bosque-encantado-magic-forest.jpg"/>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pic>
        <p:nvPicPr>
          <p:cNvPr id="5" name="Picture 2" descr="C:\Documents and Settings\Ana María\Escritorio\de-regreso-al-bosque-encantado-magic-forest.jpg"/>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7" name="6 CuadroTexto"/>
          <p:cNvSpPr txBox="1"/>
          <p:nvPr/>
        </p:nvSpPr>
        <p:spPr>
          <a:xfrm>
            <a:off x="684213" y="5068888"/>
            <a:ext cx="7920037"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nuevo territorio de Kansas se precipitó un conflicto por motivos de la esclavitud que sin duda fue uno de los alicientes de la Guerra.</a:t>
            </a:r>
          </a:p>
        </p:txBody>
      </p:sp>
    </p:spTree>
  </p:cSld>
  <p:clrMapOvr>
    <a:masterClrMapping/>
  </p:clrMapOvr>
  <mc:AlternateContent xmlns:mc="http://schemas.openxmlformats.org/markup-compatibility/2006" xmlns:p14="http://schemas.microsoft.com/office/powerpoint/2010/main">
    <mc:Choice Requires="p14">
      <p:transition spd="slow" p14:dur="200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strVal val="4/3*#ppt_w"/>
                                          </p:val>
                                        </p:tav>
                                        <p:tav tm="100000">
                                          <p:val>
                                            <p:strVal val="#ppt_w"/>
                                          </p:val>
                                        </p:tav>
                                      </p:tavLst>
                                    </p:anim>
                                    <p:anim calcmode="lin" valueType="num">
                                      <p:cBhvr>
                                        <p:cTn id="8" dur="3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8)">
                                      <p:cBhvr>
                                        <p:cTn id="11" dur="3000"/>
                                        <p:tgtEl>
                                          <p:spTgt spid="34818"/>
                                        </p:tgtEl>
                                      </p:cBhvr>
                                    </p:animEffect>
                                  </p:childTnLst>
                                </p:cTn>
                              </p:par>
                              <p:par>
                                <p:cTn id="12" presetID="6" presetClass="exit" presetSubtype="32" fill="hold"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3" name="Picture 7" descr="F:\MIS COSAS\DOCUMENTOS ANA\PAISAJES\OTOÑO\OTOÑO-3\206364.jpg"/>
          <p:cNvPicPr>
            <a:picLocks noChangeAspect="1" noChangeArrowheads="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sp>
        <p:nvSpPr>
          <p:cNvPr id="4" name="3 CuadroTexto"/>
          <p:cNvSpPr txBox="1"/>
          <p:nvPr/>
        </p:nvSpPr>
        <p:spPr>
          <a:xfrm>
            <a:off x="971550" y="4791075"/>
            <a:ext cx="75612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las elecciones para la legislatura territorial de marzo de 1855 se produjeron enfrentamientos entre grupos esclavistas procedentes de Mississippi y abolicionistas.</a:t>
            </a:r>
          </a:p>
        </p:txBody>
      </p:sp>
    </p:spTree>
  </p:cSld>
  <p:clrMapOvr>
    <a:masterClrMapping/>
  </p:clrMapOvr>
  <mc:AlternateContent xmlns:mc="http://schemas.openxmlformats.org/markup-compatibility/2006" xmlns:p14="http://schemas.microsoft.com/office/powerpoint/2010/main">
    <mc:Choice Requires="p14">
      <p:transition spd="slow" p14:dur="200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3000" fill="hold"/>
                                        <p:tgtEl>
                                          <p:spTgt spid="6151"/>
                                        </p:tgtEl>
                                        <p:attrNameLst>
                                          <p:attrName>ppt_w</p:attrName>
                                        </p:attrNameLst>
                                      </p:cBhvr>
                                      <p:tavLst>
                                        <p:tav tm="0">
                                          <p:val>
                                            <p:strVal val="4/3*#ppt_w"/>
                                          </p:val>
                                        </p:tav>
                                        <p:tav tm="100000">
                                          <p:val>
                                            <p:strVal val="#ppt_w"/>
                                          </p:val>
                                        </p:tav>
                                      </p:tavLst>
                                    </p:anim>
                                    <p:anim calcmode="lin" valueType="num">
                                      <p:cBhvr>
                                        <p:cTn id="15" dur="3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3000"/>
                                        <p:tgtEl>
                                          <p:spTgt spid="6151"/>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ccSin título-2.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6" name="5 Proceso"/>
          <p:cNvSpPr/>
          <p:nvPr/>
        </p:nvSpPr>
        <p:spPr>
          <a:xfrm>
            <a:off x="357188" y="298450"/>
            <a:ext cx="8358187" cy="5178425"/>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785813" y="655638"/>
            <a:ext cx="7500937" cy="4464050"/>
          </a:xfrm>
          <a:prstGeom prst="flowChartProcess">
            <a:avLst/>
          </a:prstGeom>
          <a:solidFill>
            <a:schemeClr val="bg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188" y="4586288"/>
            <a:ext cx="8208962"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sabotearon las elecciones haciendo de Kansas un estado esclavista. Los abolicionistas crearon un gobierno paralelo motivando que el estado de Kansas tuviera dos gobiernos paralelos.</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pic>
        <p:nvPicPr>
          <p:cNvPr id="5"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sp>
        <p:nvSpPr>
          <p:cNvPr id="3" name="2 Proceso"/>
          <p:cNvSpPr/>
          <p:nvPr/>
        </p:nvSpPr>
        <p:spPr>
          <a:xfrm>
            <a:off x="0" y="-238125"/>
            <a:ext cx="9144000" cy="595312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238125"/>
            <a:ext cx="9144000" cy="5953125"/>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55650" y="4873625"/>
            <a:ext cx="77057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Así la colonización del nuevo territorio se mostró violenta, luchando entre sí facciones esclavistas y abolicionistas.</a:t>
            </a:r>
          </a:p>
        </p:txBody>
      </p:sp>
    </p:spTree>
  </p:cSld>
  <p:clrMapOvr>
    <a:masterClrMapping/>
  </p:clrMapOvr>
  <mc:AlternateContent xmlns:mc="http://schemas.openxmlformats.org/markup-compatibility/2006">
    <mc:Choice xmlns:p14="http://schemas.microsoft.com/office/powerpoint/2010/main" Requires="p14">
      <p:transition spd="slow" p14:dur="2250" advTm="19000">
        <p14:prism isInverted="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3000"/>
                                        <p:tgtEl>
                                          <p:spTgt spid="5"/>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MIS COSAS\DOCUMENTOS ANA\PAISAJES\OTOÑO\OTOÑO\180811.jpg"/>
          <p:cNvPicPr>
            <a:picLocks noChangeAspect="1" noChangeArrowheads="1"/>
          </p:cNvPicPr>
          <p:nvPr/>
        </p:nvPicPr>
        <p:blipFill>
          <a:blip r:embed="rId3" cstate="print"/>
          <a:srcRect/>
          <a:stretch>
            <a:fillRect/>
          </a:stretch>
        </p:blipFill>
        <p:spPr bwMode="auto">
          <a:xfrm>
            <a:off x="0" y="-311150"/>
            <a:ext cx="9144000" cy="6264275"/>
          </a:xfrm>
          <a:prstGeom prst="rect">
            <a:avLst/>
          </a:prstGeom>
          <a:noFill/>
          <a:ln w="9525">
            <a:noFill/>
            <a:miter lim="800000"/>
            <a:headEnd/>
            <a:tailEnd/>
          </a:ln>
        </p:spPr>
      </p:pic>
      <p:sp>
        <p:nvSpPr>
          <p:cNvPr id="5" name="4 Proceso"/>
          <p:cNvSpPr/>
          <p:nvPr/>
        </p:nvSpPr>
        <p:spPr>
          <a:xfrm>
            <a:off x="0" y="-311150"/>
            <a:ext cx="9144000" cy="60261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311150"/>
            <a:ext cx="9144000" cy="602615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873625"/>
            <a:ext cx="79216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1859 había más Estados Libres que Esclavistas en ambas cámaras del Congreso, inclinado el equilibrio de poder a favor del Norte.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9000">
        <p:randomBar dir="vert"/>
      </p:transition>
    </mc:Choice>
    <mc:Fallback xmlns="">
      <p:transition spd="slow" advTm="19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16"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ppt_w"/>
                                          </p:val>
                                        </p:tav>
                                      </p:tavLst>
                                    </p:anim>
                                    <p:anim calcmode="lin" valueType="num">
                                      <p:cBhvr>
                                        <p:cTn id="7" dur="3000"/>
                                        <p:tgtEl>
                                          <p:spTgt spid="6"/>
                                        </p:tgtEl>
                                        <p:attrNameLst>
                                          <p:attrName>ppt_h</p:attrName>
                                        </p:attrNameLst>
                                      </p:cBhvr>
                                      <p:tavLst>
                                        <p:tav tm="0">
                                          <p:val>
                                            <p:strVal val="ppt_h"/>
                                          </p:val>
                                        </p:tav>
                                        <p:tav tm="100000">
                                          <p:val>
                                            <p:strVal val="4*ppt_h"/>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6" presetClass="exit" presetSubtype="42" fill="hold" nodeType="withEffect">
                                  <p:stCondLst>
                                    <p:cond delay="0"/>
                                  </p:stCondLst>
                                  <p:childTnLst>
                                    <p:animEffect transition="out" filter="barn(outHorizont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35842"/>
                                        </p:tgtEl>
                                        <p:attrNameLst>
                                          <p:attrName>style.visibility</p:attrName>
                                        </p:attrNameLst>
                                      </p:cBhvr>
                                      <p:to>
                                        <p:strVal val="visible"/>
                                      </p:to>
                                    </p:set>
                                    <p:anim calcmode="lin" valueType="num">
                                      <p:cBhvr>
                                        <p:cTn id="21" dur="3000" fill="hold"/>
                                        <p:tgtEl>
                                          <p:spTgt spid="35842"/>
                                        </p:tgtEl>
                                        <p:attrNameLst>
                                          <p:attrName>ppt_w</p:attrName>
                                        </p:attrNameLst>
                                      </p:cBhvr>
                                      <p:tavLst>
                                        <p:tav tm="0">
                                          <p:val>
                                            <p:strVal val="2/3*#ppt_w"/>
                                          </p:val>
                                        </p:tav>
                                        <p:tav tm="100000">
                                          <p:val>
                                            <p:strVal val="#ppt_w"/>
                                          </p:val>
                                        </p:tav>
                                      </p:tavLst>
                                    </p:anim>
                                    <p:anim calcmode="lin" valueType="num">
                                      <p:cBhvr>
                                        <p:cTn id="22" dur="3000" fill="hold"/>
                                        <p:tgtEl>
                                          <p:spTgt spid="35842"/>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35842"/>
                                        </p:tgtEl>
                                        <p:attrNameLst>
                                          <p:attrName>style.visibility</p:attrName>
                                        </p:attrNameLst>
                                      </p:cBhvr>
                                      <p:to>
                                        <p:strVal val="visible"/>
                                      </p:to>
                                    </p:set>
                                    <p:animEffect transition="in" filter="diamond(out)">
                                      <p:cBhvr>
                                        <p:cTn id="25" dur="3000"/>
                                        <p:tgtEl>
                                          <p:spTgt spid="35842"/>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MIS COSAS\DOCUMENTOS ANA\PAISAJES\OTOÑO\OTOÑO-3\beautiful-scenery-wallpaper_800x600_91974.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3" name="2 Proceso"/>
          <p:cNvSpPr/>
          <p:nvPr/>
        </p:nvSpPr>
        <p:spPr>
          <a:xfrm>
            <a:off x="0" y="0"/>
            <a:ext cx="4572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flipH="1">
            <a:off x="4572000" y="0"/>
            <a:ext cx="4572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755650" y="4873625"/>
            <a:ext cx="7777163"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protestas del Sur eran cada vez más airadas y más cuando veían que el poder político en el Congreso se les estaba escapando.</a:t>
            </a:r>
          </a:p>
        </p:txBody>
      </p:sp>
    </p:spTree>
  </p:cSld>
  <p:clrMapOvr>
    <a:masterClrMapping/>
  </p:clrMapOvr>
  <mc:AlternateContent xmlns:mc="http://schemas.openxmlformats.org/markup-compatibility/2006" xmlns:p14="http://schemas.microsoft.com/office/powerpoint/2010/main">
    <mc:Choice Requires="p14">
      <p:transition spd="slow" p14:dur="2000" advTm="18000">
        <p:randomBar dir="vert"/>
      </p:transition>
    </mc:Choice>
    <mc:Fallback xmlns="">
      <p:transition spd="slow" advTm="18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4" presetClass="exit" presetSubtype="5" fill="hold" nodeType="withEffect">
                                  <p:stCondLst>
                                    <p:cond delay="0"/>
                                  </p:stCondLst>
                                  <p:childTnLst>
                                    <p:animEffect transition="out" filter="randombar(vertic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3000" fill="hold"/>
                                        <p:tgtEl>
                                          <p:spTgt spid="1028"/>
                                        </p:tgtEl>
                                        <p:attrNameLst>
                                          <p:attrName>ppt_w</p:attrName>
                                        </p:attrNameLst>
                                      </p:cBhvr>
                                      <p:tavLst>
                                        <p:tav tm="0">
                                          <p:val>
                                            <p:strVal val="4/3*#ppt_w"/>
                                          </p:val>
                                        </p:tav>
                                        <p:tav tm="100000">
                                          <p:val>
                                            <p:strVal val="#ppt_w"/>
                                          </p:val>
                                        </p:tav>
                                      </p:tavLst>
                                    </p:anim>
                                    <p:anim calcmode="lin" valueType="num">
                                      <p:cBhvr>
                                        <p:cTn id="26" dur="3000" fill="hold"/>
                                        <p:tgtEl>
                                          <p:spTgt spid="1028"/>
                                        </p:tgtEl>
                                        <p:attrNameLst>
                                          <p:attrName>ppt_h</p:attrName>
                                        </p:attrNameLst>
                                      </p:cBhvr>
                                      <p:tavLst>
                                        <p:tav tm="0">
                                          <p:val>
                                            <p:strVal val="4/3*#ppt_h"/>
                                          </p:val>
                                        </p:tav>
                                        <p:tav tm="100000">
                                          <p:val>
                                            <p:strVal val="#ppt_h"/>
                                          </p:val>
                                        </p:tav>
                                      </p:tavLst>
                                    </p:anim>
                                  </p:childTnLst>
                                </p:cTn>
                              </p:par>
                              <p:par>
                                <p:cTn id="27" presetID="14" presetClass="entr" presetSubtype="10" fill="hold" nodeType="withEffect">
                                  <p:stCondLst>
                                    <p:cond delay="0"/>
                                  </p:stCondLst>
                                  <p:childTnLst>
                                    <p:set>
                                      <p:cBhvr>
                                        <p:cTn id="28" dur="1" fill="hold">
                                          <p:stCondLst>
                                            <p:cond delay="0"/>
                                          </p:stCondLst>
                                        </p:cTn>
                                        <p:tgtEl>
                                          <p:spTgt spid="1028"/>
                                        </p:tgtEl>
                                        <p:attrNameLst>
                                          <p:attrName>style.visibility</p:attrName>
                                        </p:attrNameLst>
                                      </p:cBhvr>
                                      <p:to>
                                        <p:strVal val="visible"/>
                                      </p:to>
                                    </p:set>
                                    <p:animEffect transition="in" filter="randombar(horizontal)">
                                      <p:cBhvr>
                                        <p:cTn id="29" dur="3000"/>
                                        <p:tgtEl>
                                          <p:spTgt spid="1028"/>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Ana María\Escritorio\puente-hacia-el-bosque-postales-de-nuestro-planeta.jpg"/>
          <p:cNvPicPr>
            <a:picLocks noChangeAspect="1" noChangeArrowheads="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p:spPr>
      </p:pic>
      <p:sp>
        <p:nvSpPr>
          <p:cNvPr id="3" name="2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84213" y="4873625"/>
            <a:ext cx="7345362"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Cada año miles de emigrantes acudían a los Estados Unidos. Les importaba poco la política y sólo procuraban ganar dinero.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9000">
        <p15:prstTrans prst="airplan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grpId="0"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1+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3"/>
                                        </p:tgtEl>
                                        <p:attrNameLst>
                                          <p:attrName>ppt_x</p:attrName>
                                        </p:attrNameLst>
                                      </p:cBhvr>
                                      <p:tavLst>
                                        <p:tav tm="0">
                                          <p:val>
                                            <p:strVal val="ppt_x"/>
                                          </p:val>
                                        </p:tav>
                                        <p:tav tm="100000">
                                          <p:val>
                                            <p:strVal val="0-ppt_w/2"/>
                                          </p:val>
                                        </p:tav>
                                      </p:tavLst>
                                    </p:anim>
                                    <p:anim calcmode="lin" valueType="num">
                                      <p:cBhvr additive="base">
                                        <p:cTn id="14" dur="3000"/>
                                        <p:tgtEl>
                                          <p:spTgt spid="3"/>
                                        </p:tgtEl>
                                        <p:attrNameLst>
                                          <p:attrName>ppt_y</p:attrName>
                                        </p:attrNameLst>
                                      </p:cBhvr>
                                      <p:tavLst>
                                        <p:tav tm="0">
                                          <p:val>
                                            <p:strVal val="ppt_y"/>
                                          </p:val>
                                        </p:tav>
                                        <p:tav tm="100000">
                                          <p:val>
                                            <p:strVal val="ppt_y"/>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8" presetClass="entr" presetSubtype="16" fill="hold" nodeType="withEffect">
                                  <p:stCondLst>
                                    <p:cond delay="0"/>
                                  </p:stCondLst>
                                  <p:childTnLst>
                                    <p:set>
                                      <p:cBhvr>
                                        <p:cTn id="20" dur="1" fill="hold">
                                          <p:stCondLst>
                                            <p:cond delay="0"/>
                                          </p:stCondLst>
                                        </p:cTn>
                                        <p:tgtEl>
                                          <p:spTgt spid="46082"/>
                                        </p:tgtEl>
                                        <p:attrNameLst>
                                          <p:attrName>style.visibility</p:attrName>
                                        </p:attrNameLst>
                                      </p:cBhvr>
                                      <p:to>
                                        <p:strVal val="visible"/>
                                      </p:to>
                                    </p:set>
                                    <p:animEffect transition="in" filter="diamond(in)">
                                      <p:cBhvr>
                                        <p:cTn id="21" dur="3000"/>
                                        <p:tgtEl>
                                          <p:spTgt spid="46082"/>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6082"/>
                                        </p:tgtEl>
                                        <p:attrNameLst>
                                          <p:attrName>style.visibility</p:attrName>
                                        </p:attrNameLst>
                                      </p:cBhvr>
                                      <p:to>
                                        <p:strVal val="visible"/>
                                      </p:to>
                                    </p:set>
                                    <p:anim calcmode="lin" valueType="num">
                                      <p:cBhvr>
                                        <p:cTn id="24" dur="3000" fill="hold"/>
                                        <p:tgtEl>
                                          <p:spTgt spid="46082"/>
                                        </p:tgtEl>
                                        <p:attrNameLst>
                                          <p:attrName>ppt_w</p:attrName>
                                        </p:attrNameLst>
                                      </p:cBhvr>
                                      <p:tavLst>
                                        <p:tav tm="0">
                                          <p:val>
                                            <p:strVal val="#ppt_w+.3"/>
                                          </p:val>
                                        </p:tav>
                                        <p:tav tm="100000">
                                          <p:val>
                                            <p:strVal val="#ppt_w"/>
                                          </p:val>
                                        </p:tav>
                                      </p:tavLst>
                                    </p:anim>
                                    <p:anim calcmode="lin" valueType="num">
                                      <p:cBhvr>
                                        <p:cTn id="25" dur="3000" fill="hold"/>
                                        <p:tgtEl>
                                          <p:spTgt spid="46082"/>
                                        </p:tgtEl>
                                        <p:attrNameLst>
                                          <p:attrName>ppt_h</p:attrName>
                                        </p:attrNameLst>
                                      </p:cBhvr>
                                      <p:tavLst>
                                        <p:tav tm="0">
                                          <p:val>
                                            <p:strVal val="#ppt_h"/>
                                          </p:val>
                                        </p:tav>
                                        <p:tav tm="100000">
                                          <p:val>
                                            <p:strVal val="#ppt_h"/>
                                          </p:val>
                                        </p:tav>
                                      </p:tavLst>
                                    </p:anim>
                                    <p:animEffect transition="in" filter="fade">
                                      <p:cBhvr>
                                        <p:cTn id="26" dur="3000"/>
                                        <p:tgtEl>
                                          <p:spTgt spid="46082"/>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Ana María\Escritorio\zzSin título-2.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5" name="4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 name="2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791368" y="4887343"/>
            <a:ext cx="7561263"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ferrocarriles avanzaban día tras día, además en 1844 comienza la instalación del telégrafo Morse.</a:t>
            </a:r>
          </a:p>
        </p:txBody>
      </p:sp>
    </p:spTree>
  </p:cSld>
  <p:clrMapOvr>
    <a:masterClrMapping/>
  </p:clrMapOvr>
  <mc:AlternateContent xmlns:mc="http://schemas.openxmlformats.org/markup-compatibility/2006" xmlns:p14="http://schemas.microsoft.com/office/powerpoint/2010/main">
    <mc:Choice Requires="p14">
      <p:transition spd="slow" p14:dur="2250" advTm="17000">
        <p14:ripple dir="r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3"/>
                                        </p:tgtEl>
                                        <p:attrNameLst>
                                          <p:attrName>ppt_x</p:attrName>
                                        </p:attrNameLst>
                                      </p:cBhvr>
                                      <p:tavLst>
                                        <p:tav tm="0">
                                          <p:val>
                                            <p:strVal val="ppt_x"/>
                                          </p:val>
                                        </p:tav>
                                        <p:tav tm="100000">
                                          <p:val>
                                            <p:strVal val="ppt_x-ppt_w/2"/>
                                          </p:val>
                                        </p:tav>
                                      </p:tavLst>
                                    </p:anim>
                                    <p:anim calcmode="lin" valueType="num">
                                      <p:cBhvr>
                                        <p:cTn id="16" dur="3000"/>
                                        <p:tgtEl>
                                          <p:spTgt spid="3"/>
                                        </p:tgtEl>
                                        <p:attrNameLst>
                                          <p:attrName>ppt_y</p:attrName>
                                        </p:attrNameLst>
                                      </p:cBhvr>
                                      <p:tavLst>
                                        <p:tav tm="0">
                                          <p:val>
                                            <p:strVal val="ppt_y"/>
                                          </p:val>
                                        </p:tav>
                                        <p:tav tm="100000">
                                          <p:val>
                                            <p:strVal val="ppt_y"/>
                                          </p:val>
                                        </p:tav>
                                      </p:tavLst>
                                    </p:anim>
                                    <p:anim calcmode="lin" valueType="num">
                                      <p:cBhvr>
                                        <p:cTn id="17" dur="3000"/>
                                        <p:tgtEl>
                                          <p:spTgt spid="3"/>
                                        </p:tgtEl>
                                        <p:attrNameLst>
                                          <p:attrName>ppt_w</p:attrName>
                                        </p:attrNameLst>
                                      </p:cBhvr>
                                      <p:tavLst>
                                        <p:tav tm="0">
                                          <p:val>
                                            <p:strVal val="ppt_w"/>
                                          </p:val>
                                        </p:tav>
                                        <p:tav tm="100000">
                                          <p:val>
                                            <p:fltVal val="0"/>
                                          </p:val>
                                        </p:tav>
                                      </p:tavLst>
                                    </p:anim>
                                    <p:anim calcmode="lin" valueType="num">
                                      <p:cBhvr>
                                        <p:cTn id="18" dur="3000"/>
                                        <p:tgtEl>
                                          <p:spTgt spid="3"/>
                                        </p:tgtEl>
                                        <p:attrNameLst>
                                          <p:attrName>ppt_h</p:attrName>
                                        </p:attrNameLst>
                                      </p:cBhvr>
                                      <p:tavLst>
                                        <p:tav tm="0">
                                          <p:val>
                                            <p:strVal val="ppt_h"/>
                                          </p:val>
                                        </p:tav>
                                        <p:tav tm="100000">
                                          <p:val>
                                            <p:strVal val="ppt_h"/>
                                          </p:val>
                                        </p:tav>
                                      </p:tavLst>
                                    </p:anim>
                                    <p:set>
                                      <p:cBhvr>
                                        <p:cTn id="19" dur="1" fill="hold">
                                          <p:stCondLst>
                                            <p:cond delay="2999"/>
                                          </p:stCondLst>
                                        </p:cTn>
                                        <p:tgtEl>
                                          <p:spTgt spid="3"/>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ppt_w/2"/>
                                          </p:val>
                                        </p:tav>
                                      </p:tavLst>
                                    </p:anim>
                                    <p:anim calcmode="lin" valueType="num">
                                      <p:cBhvr>
                                        <p:cTn id="25" dur="3000"/>
                                        <p:tgtEl>
                                          <p:spTgt spid="5"/>
                                        </p:tgtEl>
                                        <p:attrNameLst>
                                          <p:attrName>ppt_y</p:attrName>
                                        </p:attrNameLst>
                                      </p:cBhvr>
                                      <p:tavLst>
                                        <p:tav tm="0">
                                          <p:val>
                                            <p:strVal val="ppt_y"/>
                                          </p:val>
                                        </p:tav>
                                        <p:tav tm="100000">
                                          <p:val>
                                            <p:strVal val="ppt_y"/>
                                          </p:val>
                                        </p:tav>
                                      </p:tavLst>
                                    </p:anim>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strVal val="ppt_h"/>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xit" presetSubtype="16" fill="hold" grpId="1" nodeType="withEffect">
                                  <p:stCondLst>
                                    <p:cond delay="0"/>
                                  </p:stCondLst>
                                  <p:childTnLst>
                                    <p:animEffect transition="out" filter="diamond(in)">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8" presetClass="exit" presetSubtype="16" fill="hold" grpId="1" nodeType="withEffect">
                                  <p:stCondLst>
                                    <p:cond delay="0"/>
                                  </p:stCondLst>
                                  <p:childTnLst>
                                    <p:animEffect transition="out" filter="diamond(in)">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1202"/>
                                        </p:tgtEl>
                                        <p:attrNameLst>
                                          <p:attrName>style.visibility</p:attrName>
                                        </p:attrNameLst>
                                      </p:cBhvr>
                                      <p:to>
                                        <p:strVal val="visible"/>
                                      </p:to>
                                    </p:set>
                                    <p:anim calcmode="lin" valueType="num">
                                      <p:cBhvr>
                                        <p:cTn id="43" dur="3000" fill="hold"/>
                                        <p:tgtEl>
                                          <p:spTgt spid="51202"/>
                                        </p:tgtEl>
                                        <p:attrNameLst>
                                          <p:attrName>ppt_w</p:attrName>
                                        </p:attrNameLst>
                                      </p:cBhvr>
                                      <p:tavLst>
                                        <p:tav tm="0">
                                          <p:val>
                                            <p:fltVal val="0"/>
                                          </p:val>
                                        </p:tav>
                                        <p:tav tm="100000">
                                          <p:val>
                                            <p:strVal val="#ppt_w"/>
                                          </p:val>
                                        </p:tav>
                                      </p:tavLst>
                                    </p:anim>
                                    <p:anim calcmode="lin" valueType="num">
                                      <p:cBhvr>
                                        <p:cTn id="44" dur="3000" fill="hold"/>
                                        <p:tgtEl>
                                          <p:spTgt spid="51202"/>
                                        </p:tgtEl>
                                        <p:attrNameLst>
                                          <p:attrName>ppt_h</p:attrName>
                                        </p:attrNameLst>
                                      </p:cBhvr>
                                      <p:tavLst>
                                        <p:tav tm="0">
                                          <p:val>
                                            <p:strVal val="#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51202"/>
                                        </p:tgtEl>
                                        <p:attrNameLst>
                                          <p:attrName>style.visibility</p:attrName>
                                        </p:attrNameLst>
                                      </p:cBhvr>
                                      <p:to>
                                        <p:strVal val="visible"/>
                                      </p:to>
                                    </p:set>
                                    <p:animEffect transition="in" filter="blinds(vertical)">
                                      <p:cBhvr>
                                        <p:cTn id="47" dur="3000"/>
                                        <p:tgtEl>
                                          <p:spTgt spid="51202"/>
                                        </p:tgtEl>
                                      </p:cBhvr>
                                    </p:animEffect>
                                  </p:childTnLst>
                                </p:cTn>
                              </p:par>
                            </p:childTnLst>
                          </p:cTn>
                        </p:par>
                        <p:par>
                          <p:cTn id="48" fill="hold" nodeType="afterGroup">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3" grpId="0" animBg="1"/>
      <p:bldP spid="3" grpId="1" animBg="1"/>
      <p:bldP spid="4" grpId="0" animBg="1"/>
      <p:bldP spid="4" grpId="1"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na María\Escritorio\sheyla.jpg"/>
          <p:cNvPicPr>
            <a:picLocks noChangeAspect="1" noChangeArrowheads="1"/>
          </p:cNvPicPr>
          <p:nvPr/>
        </p:nvPicPr>
        <p:blipFill>
          <a:blip r:embed="rId3" cstate="print"/>
          <a:srcRect/>
          <a:stretch>
            <a:fillRect/>
          </a:stretch>
        </p:blipFill>
        <p:spPr bwMode="auto">
          <a:xfrm>
            <a:off x="0" y="-382588"/>
            <a:ext cx="9144000" cy="6335713"/>
          </a:xfrm>
          <a:prstGeom prst="rect">
            <a:avLst/>
          </a:prstGeom>
          <a:noFill/>
          <a:ln w="9525">
            <a:noFill/>
            <a:miter lim="800000"/>
            <a:headEnd/>
            <a:tailEnd/>
          </a:ln>
        </p:spPr>
      </p:pic>
      <p:pic>
        <p:nvPicPr>
          <p:cNvPr id="17" name="Picture 2" descr="C:\Documents and Settings\Ana María\Escritorio\sheyla.jpg"/>
          <p:cNvPicPr>
            <a:picLocks noChangeAspect="1" noChangeArrowheads="1"/>
          </p:cNvPicPr>
          <p:nvPr/>
        </p:nvPicPr>
        <p:blipFill>
          <a:blip r:embed="rId3" cstate="print"/>
          <a:srcRect/>
          <a:stretch>
            <a:fillRect/>
          </a:stretch>
        </p:blipFill>
        <p:spPr bwMode="auto">
          <a:xfrm>
            <a:off x="0" y="-382588"/>
            <a:ext cx="9144000" cy="6335713"/>
          </a:xfrm>
          <a:prstGeom prst="rect">
            <a:avLst/>
          </a:prstGeom>
          <a:noFill/>
          <a:ln w="9525">
            <a:noFill/>
            <a:miter lim="800000"/>
            <a:headEnd/>
            <a:tailEnd/>
          </a:ln>
        </p:spPr>
      </p:pic>
      <p:pic>
        <p:nvPicPr>
          <p:cNvPr id="20" name="Picture 2" descr="C:\Documents and Settings\Ana María\Escritorio\sheyla.jpg"/>
          <p:cNvPicPr>
            <a:picLocks noChangeAspect="1" noChangeArrowheads="1"/>
          </p:cNvPicPr>
          <p:nvPr/>
        </p:nvPicPr>
        <p:blipFill>
          <a:blip r:embed="rId3" cstate="print"/>
          <a:stretch>
            <a:fillRect/>
          </a:stretch>
        </p:blipFill>
        <p:spPr bwMode="auto">
          <a:xfrm>
            <a:off x="0" y="-382860"/>
            <a:ext cx="9144000" cy="6336704"/>
          </a:xfrm>
          <a:prstGeom prst="rect">
            <a:avLst/>
          </a:prstGeom>
          <a:noFill/>
          <a:scene3d>
            <a:camera prst="orthographicFront"/>
            <a:lightRig rig="threePt" dir="t"/>
          </a:scene3d>
        </p:spPr>
      </p:pic>
      <p:sp>
        <p:nvSpPr>
          <p:cNvPr id="5" name="4 CuadroTexto"/>
          <p:cNvSpPr txBox="1"/>
          <p:nvPr/>
        </p:nvSpPr>
        <p:spPr>
          <a:xfrm>
            <a:off x="323850" y="4945063"/>
            <a:ext cx="8351838"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Sur no sólo no crecía, sino que sus estados se iban debilitando a causa de los muchos ciudadanos que emigraban al Norte y al Oeste.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20000">
        <p14:ripple dir="r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out)">
                                      <p:cBhvr>
                                        <p:cTn id="7" dur="3000"/>
                                        <p:tgtEl>
                                          <p:spTgt spid="14"/>
                                        </p:tgtEl>
                                      </p:cBhvr>
                                    </p:animEffect>
                                  </p:childTnLst>
                                </p:cTn>
                              </p:par>
                              <p:par>
                                <p:cTn id="8" presetID="16" presetClass="entr" presetSubtype="37"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outVertical)">
                                      <p:cBhvr>
                                        <p:cTn id="10" dur="3000"/>
                                        <p:tgtEl>
                                          <p:spTgt spid="17"/>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3000"/>
                                        <p:tgtEl>
                                          <p:spTgt spid="20"/>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34819" name="4 CuadroTexto"/>
          <p:cNvSpPr txBox="1">
            <a:spLocks noChangeArrowheads="1"/>
          </p:cNvSpPr>
          <p:nvPr/>
        </p:nvSpPr>
        <p:spPr bwMode="auto">
          <a:xfrm>
            <a:off x="3571875" y="6072188"/>
            <a:ext cx="5000625" cy="369887"/>
          </a:xfrm>
          <a:prstGeom prst="rect">
            <a:avLst/>
          </a:prstGeom>
          <a:noFill/>
          <a:ln w="9525">
            <a:noFill/>
            <a:miter lim="800000"/>
            <a:headEnd/>
            <a:tailEnd/>
          </a:ln>
        </p:spPr>
        <p:txBody>
          <a:bodyPr>
            <a:spAutoFit/>
          </a:bodyPr>
          <a:lstStyle/>
          <a:p>
            <a:endParaRPr lang="es-ES" altLang="es-ES">
              <a:solidFill>
                <a:schemeClr val="bg1"/>
              </a:solidFill>
              <a:latin typeface="Calibri" pitchFamily="34" charset="0"/>
            </a:endParaRPr>
          </a:p>
        </p:txBody>
      </p:sp>
      <p:pic>
        <p:nvPicPr>
          <p:cNvPr id="6" name="5 Imagen" descr="anywalls.com-58192.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7" name="6 Imagen" descr="anywalls.com-58192.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8" name="7 CuadroTexto"/>
          <p:cNvSpPr txBox="1"/>
          <p:nvPr/>
        </p:nvSpPr>
        <p:spPr>
          <a:xfrm>
            <a:off x="539750" y="4791075"/>
            <a:ext cx="78486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Dos años después, el 16 de octubre de 1859, John Brown, acérrimo opositor a la esclavitud, atacó el arsenal federal de </a:t>
            </a:r>
            <a:r>
              <a:rPr lang="es-ES" i="1" dirty="0" err="1">
                <a:effectLst>
                  <a:glow rad="101600">
                    <a:schemeClr val="accent2">
                      <a:satMod val="175000"/>
                      <a:alpha val="40000"/>
                    </a:schemeClr>
                  </a:glow>
                  <a:outerShdw blurRad="38100" dist="38100" dir="2700000" algn="tl">
                    <a:srgbClr val="000000">
                      <a:alpha val="43137"/>
                    </a:srgbClr>
                  </a:outerShdw>
                </a:effectLst>
              </a:rPr>
              <a:t>Harpes</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Ferry</a:t>
            </a:r>
            <a:r>
              <a:rPr lang="es-ES" i="1" dirty="0">
                <a:effectLst>
                  <a:glow rad="101600">
                    <a:schemeClr val="accent2">
                      <a:satMod val="175000"/>
                      <a:alpha val="40000"/>
                    </a:schemeClr>
                  </a:glow>
                  <a:outerShdw blurRad="38100" dist="38100" dir="2700000" algn="tl">
                    <a:srgbClr val="000000">
                      <a:alpha val="43137"/>
                    </a:srgbClr>
                  </a:outerShdw>
                </a:effectLst>
              </a:rPr>
              <a:t> para organizar una rebelión general de esclavos.</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3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b708.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35843" name="4 CuadroTexto"/>
          <p:cNvSpPr txBox="1">
            <a:spLocks noChangeArrowheads="1"/>
          </p:cNvSpPr>
          <p:nvPr/>
        </p:nvSpPr>
        <p:spPr bwMode="auto">
          <a:xfrm>
            <a:off x="6786563" y="6013450"/>
            <a:ext cx="3071812" cy="368300"/>
          </a:xfrm>
          <a:prstGeom prst="rect">
            <a:avLst/>
          </a:prstGeom>
          <a:noFill/>
          <a:ln w="9525">
            <a:noFill/>
            <a:miter lim="800000"/>
            <a:headEnd/>
            <a:tailEnd/>
          </a:ln>
        </p:spPr>
        <p:txBody>
          <a:bodyPr>
            <a:spAutoFit/>
          </a:bodyPr>
          <a:lstStyle/>
          <a:p>
            <a:endParaRPr lang="es-ES" altLang="es-ES" b="1">
              <a:solidFill>
                <a:srgbClr val="000000"/>
              </a:solidFill>
              <a:latin typeface="Calibri" pitchFamily="34" charset="0"/>
            </a:endParaRPr>
          </a:p>
        </p:txBody>
      </p:sp>
      <p:pic>
        <p:nvPicPr>
          <p:cNvPr id="6" name="5 Imagen" descr="gb708.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7" name="6 Imagen" descr="gb708.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8" name="7 CuadroTexto"/>
          <p:cNvSpPr txBox="1"/>
          <p:nvPr/>
        </p:nvSpPr>
        <p:spPr>
          <a:xfrm>
            <a:off x="395288" y="4657725"/>
            <a:ext cx="84248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Ese ataque, unido a la condena norteña de la decisión tomada en el caso </a:t>
            </a:r>
            <a:r>
              <a:rPr lang="es-ES" i="1" dirty="0" err="1">
                <a:effectLst>
                  <a:glow rad="101600">
                    <a:schemeClr val="accent2">
                      <a:satMod val="175000"/>
                      <a:alpha val="40000"/>
                    </a:schemeClr>
                  </a:glow>
                  <a:outerShdw blurRad="38100" dist="38100" dir="2700000" algn="tl">
                    <a:srgbClr val="000000">
                      <a:alpha val="43137"/>
                    </a:srgbClr>
                  </a:outerShdw>
                </a:effectLst>
              </a:rPr>
              <a:t>Dred</a:t>
            </a:r>
            <a:r>
              <a:rPr lang="es-ES" i="1" dirty="0">
                <a:effectLst>
                  <a:glow rad="101600">
                    <a:schemeClr val="accent2">
                      <a:satMod val="175000"/>
                      <a:alpha val="40000"/>
                    </a:schemeClr>
                  </a:glow>
                  <a:outerShdw blurRad="38100" dist="38100" dir="2700000" algn="tl">
                    <a:srgbClr val="000000">
                      <a:alpha val="43137"/>
                    </a:srgbClr>
                  </a:outerShdw>
                </a:effectLst>
              </a:rPr>
              <a:t> Scott, acabó por convencer a los sureños de su creciente inseguridad dentro de la Unión.</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767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6" name="5 Imagen" descr="7767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7" name="6 Imagen" descr="7767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5" name="4 CuadroTexto"/>
          <p:cNvSpPr txBox="1"/>
          <p:nvPr/>
        </p:nvSpPr>
        <p:spPr>
          <a:xfrm>
            <a:off x="395288" y="4791075"/>
            <a:ext cx="84248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trataba de una amenaza que no podía ser ignorada, y en ambos bandos se alzaron muchas voces para disolver la Unión, de forma que Norte y Sur siguieran caminos separados.</a:t>
            </a: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osas-y-champan-300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5" name="4 Imagen" descr="rosas-y-champan-300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6" name="5 Imagen" descr="rosas-y-champan-300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7" name="6 CuadroTexto"/>
          <p:cNvSpPr txBox="1"/>
          <p:nvPr/>
        </p:nvSpPr>
        <p:spPr>
          <a:xfrm>
            <a:off x="468313" y="4760913"/>
            <a:ext cx="8424862" cy="954087"/>
          </a:xfrm>
          <a:prstGeom prst="rect">
            <a:avLst/>
          </a:prstGeom>
          <a:noFill/>
        </p:spPr>
        <p:txBody>
          <a:bodyPr>
            <a:spAutoFit/>
          </a:bodyPr>
          <a:lstStyle/>
          <a:p>
            <a:pPr>
              <a:defRPr/>
            </a:pPr>
            <a:r>
              <a:rPr lang="es-ES" sz="2000" i="1" dirty="0">
                <a:effectLst>
                  <a:glow rad="101600">
                    <a:schemeClr val="accent5">
                      <a:satMod val="175000"/>
                      <a:alpha val="40000"/>
                    </a:schemeClr>
                  </a:glow>
                </a:effectLst>
              </a:rPr>
              <a:t>El Estallido del Conflicto:</a:t>
            </a:r>
            <a:r>
              <a:rPr lang="es-ES" i="1" dirty="0">
                <a:effectLst>
                  <a:glow rad="101600">
                    <a:schemeClr val="accent2">
                      <a:satMod val="175000"/>
                      <a:alpha val="40000"/>
                    </a:schemeClr>
                  </a:glow>
                </a:effectLst>
              </a:rPr>
              <a:t> La Secesión de la Unión no sólo era una idea y un rumor, pronto se llevará a cabo. Los derechos estatales del Sur, eran más importantes que las leyes Federales.</a:t>
            </a: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scarllet_johansson_moet_chandon_4.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6" name="5 Imagen" descr="scarllet_johansson_moet_chandon_4.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4" name="3 Imagen" descr="scarllet_johansson_moet_chandon_4.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5" name="4 CuadroTexto"/>
          <p:cNvSpPr txBox="1"/>
          <p:nvPr/>
        </p:nvSpPr>
        <p:spPr>
          <a:xfrm>
            <a:off x="468313" y="4945063"/>
            <a:ext cx="8424862"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Este intento de fundar un partido de consenso que trataba de solucionar el problema de la esclavitud con el dialogo, llegó demasiado tarde.</a:t>
            </a:r>
          </a:p>
        </p:txBody>
      </p:sp>
    </p:spTree>
  </p:cSld>
  <p:clrMapOvr>
    <a:masterClrMapping/>
  </p:clrMapOvr>
  <mc:AlternateContent xmlns:mc="http://schemas.openxmlformats.org/markup-compatibility/2006" xmlns:p14="http://schemas.microsoft.com/office/powerpoint/2010/main">
    <mc:Choice Requires="p14">
      <p:transition spd="slow" p14:dur="2250" advTm="21000">
        <p14:gallery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safe_image.jpg"/>
          <p:cNvPicPr>
            <a:picLocks noChangeAspect="1"/>
          </p:cNvPicPr>
          <p:nvPr/>
        </p:nvPicPr>
        <p:blipFill>
          <a:blip r:embed="rId2" cstate="print"/>
          <a:srcRect/>
          <a:stretch>
            <a:fillRect/>
          </a:stretch>
        </p:blipFill>
        <p:spPr bwMode="auto">
          <a:xfrm>
            <a:off x="0" y="-238125"/>
            <a:ext cx="9144000" cy="5942013"/>
          </a:xfrm>
          <a:prstGeom prst="rect">
            <a:avLst/>
          </a:prstGeom>
          <a:noFill/>
          <a:ln w="9525">
            <a:noFill/>
            <a:miter lim="800000"/>
            <a:headEnd/>
            <a:tailEnd/>
          </a:ln>
        </p:spPr>
      </p:pic>
      <p:pic>
        <p:nvPicPr>
          <p:cNvPr id="4" name="3 Imagen" descr="safe_image.jpg"/>
          <p:cNvPicPr>
            <a:picLocks noChangeAspect="1"/>
          </p:cNvPicPr>
          <p:nvPr/>
        </p:nvPicPr>
        <p:blipFill>
          <a:blip r:embed="rId2" cstate="print"/>
          <a:srcRect/>
          <a:stretch>
            <a:fillRect/>
          </a:stretch>
        </p:blipFill>
        <p:spPr bwMode="auto">
          <a:xfrm>
            <a:off x="0" y="-238125"/>
            <a:ext cx="9144000" cy="5942013"/>
          </a:xfrm>
          <a:prstGeom prst="rect">
            <a:avLst/>
          </a:prstGeom>
          <a:noFill/>
          <a:ln w="9525">
            <a:noFill/>
            <a:miter lim="800000"/>
            <a:headEnd/>
            <a:tailEnd/>
          </a:ln>
        </p:spPr>
      </p:pic>
      <p:sp>
        <p:nvSpPr>
          <p:cNvPr id="39940" name="4 CuadroTexto"/>
          <p:cNvSpPr txBox="1">
            <a:spLocks noChangeArrowheads="1"/>
          </p:cNvSpPr>
          <p:nvPr/>
        </p:nvSpPr>
        <p:spPr bwMode="auto">
          <a:xfrm>
            <a:off x="285750" y="6132513"/>
            <a:ext cx="4929188" cy="368300"/>
          </a:xfrm>
          <a:prstGeom prst="rect">
            <a:avLst/>
          </a:prstGeom>
          <a:noFill/>
          <a:ln w="9525">
            <a:noFill/>
            <a:miter lim="800000"/>
            <a:headEnd/>
            <a:tailEnd/>
          </a:ln>
        </p:spPr>
        <p:txBody>
          <a:bodyPr>
            <a:spAutoFit/>
          </a:bodyPr>
          <a:lstStyle/>
          <a:p>
            <a:r>
              <a:rPr lang="es-ES" altLang="es-ES">
                <a:latin typeface="Calibri" pitchFamily="34" charset="0"/>
              </a:rPr>
              <a:t> </a:t>
            </a:r>
          </a:p>
        </p:txBody>
      </p:sp>
      <p:sp>
        <p:nvSpPr>
          <p:cNvPr id="5" name="4 CuadroTexto"/>
          <p:cNvSpPr txBox="1"/>
          <p:nvPr/>
        </p:nvSpPr>
        <p:spPr>
          <a:xfrm>
            <a:off x="684213" y="4586288"/>
            <a:ext cx="7775575"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republicanos eligieron a Abraham Lincoln, en una campaña en la que se oponían a la expansión de la esclavitud y apoyaban una tarifa proteccionista.</a:t>
            </a:r>
          </a:p>
        </p:txBody>
      </p:sp>
    </p:spTree>
  </p:cSld>
  <p:clrMapOvr>
    <a:masterClrMapping/>
  </p:clrMapOvr>
  <mc:AlternateContent xmlns:mc="http://schemas.openxmlformats.org/markup-compatibility/2006">
    <mc:Choice xmlns:p14="http://schemas.microsoft.com/office/powerpoint/2010/main" Requires="p14">
      <p:transition spd="slow" p14:dur="2250" advTm="20000">
        <p14:gallery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79715551_b4e7e548c5_h.jpg"/>
          <p:cNvPicPr>
            <a:picLocks noChangeAspect="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pic>
        <p:nvPicPr>
          <p:cNvPr id="5" name="4 Imagen" descr="8579715551_b4e7e548c5_h.jpg"/>
          <p:cNvPicPr>
            <a:picLocks noChangeAspect="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pic>
        <p:nvPicPr>
          <p:cNvPr id="6" name="5 Imagen" descr="8579715551_b4e7e548c5_h.jpg"/>
          <p:cNvPicPr>
            <a:picLocks noChangeAspect="1"/>
          </p:cNvPicPr>
          <p:nvPr/>
        </p:nvPicPr>
        <p:blipFill>
          <a:blip r:embed="rId2" cstate="print"/>
          <a:srcRect/>
          <a:stretch>
            <a:fillRect/>
          </a:stretch>
        </p:blipFill>
        <p:spPr bwMode="auto">
          <a:xfrm>
            <a:off x="0" y="-311150"/>
            <a:ext cx="9144000" cy="6192838"/>
          </a:xfrm>
          <a:prstGeom prst="rect">
            <a:avLst/>
          </a:prstGeom>
          <a:noFill/>
          <a:ln w="9525">
            <a:noFill/>
            <a:miter lim="800000"/>
            <a:headEnd/>
            <a:tailEnd/>
          </a:ln>
        </p:spPr>
      </p:pic>
      <p:sp>
        <p:nvSpPr>
          <p:cNvPr id="7" name="6 CuadroTexto"/>
          <p:cNvSpPr txBox="1"/>
          <p:nvPr/>
        </p:nvSpPr>
        <p:spPr>
          <a:xfrm>
            <a:off x="179388" y="4657725"/>
            <a:ext cx="871378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principios de Febrero de 1861 en Montgomery, Alabama, los representantes de los estados </a:t>
            </a:r>
            <a:r>
              <a:rPr lang="es-ES" i="1" dirty="0" err="1">
                <a:effectLst>
                  <a:glow rad="101600">
                    <a:schemeClr val="accent2">
                      <a:satMod val="175000"/>
                      <a:alpha val="40000"/>
                    </a:schemeClr>
                  </a:glow>
                  <a:outerShdw blurRad="38100" dist="38100" dir="2700000" algn="tl">
                    <a:srgbClr val="000000">
                      <a:alpha val="43137"/>
                    </a:srgbClr>
                  </a:outerShdw>
                </a:effectLst>
              </a:rPr>
              <a:t>secesionados</a:t>
            </a:r>
            <a:r>
              <a:rPr lang="es-ES" i="1" dirty="0">
                <a:effectLst>
                  <a:glow rad="101600">
                    <a:schemeClr val="accent2">
                      <a:satMod val="175000"/>
                      <a:alpha val="40000"/>
                    </a:schemeClr>
                  </a:glow>
                  <a:outerShdw blurRad="38100" dist="38100" dir="2700000" algn="tl">
                    <a:srgbClr val="000000">
                      <a:alpha val="43137"/>
                    </a:srgbClr>
                  </a:outerShdw>
                </a:effectLst>
              </a:rPr>
              <a:t> se reunieron para crear una nueva nación, los estados Confederados de América.</a:t>
            </a:r>
          </a:p>
        </p:txBody>
      </p:sp>
    </p:spTree>
  </p:cSld>
  <p:clrMapOvr>
    <a:masterClrMapping/>
  </p:clrMapOvr>
  <mc:AlternateContent xmlns:mc="http://schemas.openxmlformats.org/markup-compatibility/2006" xmlns:p14="http://schemas.microsoft.com/office/powerpoint/2010/main">
    <mc:Choice Requires="p14">
      <p:transition spd="slow" p14:dur="200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arbolfloreado.jpg"/>
          <p:cNvPicPr>
            <a:picLocks noChangeAspect="1" noChangeArrowheads="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3" name="Picture 2" descr="C:\Documents and Settings\Ana María\Escritorio\arbolfloreado.jpg"/>
          <p:cNvPicPr>
            <a:picLocks noChangeAspect="1" noChangeArrowheads="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sp>
        <p:nvSpPr>
          <p:cNvPr id="4" name="3 CuadroTexto"/>
          <p:cNvSpPr txBox="1"/>
          <p:nvPr/>
        </p:nvSpPr>
        <p:spPr>
          <a:xfrm>
            <a:off x="468313" y="4791075"/>
            <a:ext cx="84248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Constitución provisional adoptada era similar en líneas generales a la de los Estados Unidos, pero permitía la esclavitud, prohibía el comercio de esclavos con África, aunque permitía la Trata entre los Estados.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ageCurlDoub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wheel(4)">
                                      <p:cBhvr>
                                        <p:cTn id="10" dur="3000"/>
                                        <p:tgtEl>
                                          <p:spTgt spid="9218"/>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rcRect/>
          <a:stretch>
            <a:fillRect/>
          </a:stretch>
        </p:blipFill>
        <p:spPr bwMode="auto">
          <a:xfrm>
            <a:off x="1476375" y="0"/>
            <a:ext cx="6191250" cy="5715000"/>
          </a:xfrm>
          <a:prstGeom prst="rect">
            <a:avLst/>
          </a:prstGeom>
          <a:noFill/>
          <a:ln w="9525">
            <a:noFill/>
            <a:miter lim="800000"/>
            <a:headEnd/>
            <a:tailEnd/>
          </a:ln>
        </p:spPr>
      </p:pic>
      <p:sp>
        <p:nvSpPr>
          <p:cNvPr id="5" name="4 Rectángulo"/>
          <p:cNvSpPr/>
          <p:nvPr/>
        </p:nvSpPr>
        <p:spPr>
          <a:xfrm>
            <a:off x="0" y="0"/>
            <a:ext cx="14763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667625" y="0"/>
            <a:ext cx="14763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476375" y="0"/>
            <a:ext cx="6119813" cy="5715000"/>
          </a:xfrm>
          <a:prstGeom prst="rect">
            <a:avLst/>
          </a:prstGeom>
          <a:solidFill>
            <a:schemeClr val="tx1">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763687" y="193204"/>
            <a:ext cx="5544617" cy="5388446"/>
          </a:xfrm>
          <a:prstGeom prst="rect">
            <a:avLst/>
          </a:prstGeom>
          <a:solidFill>
            <a:schemeClr val="tx1">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403350" y="4657725"/>
            <a:ext cx="63373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Estados del Sur se separaban, según ellos, por los agravios que el Norte producía entorno a la cuestión de la esclavitud.</a:t>
            </a:r>
          </a:p>
        </p:txBody>
      </p:sp>
    </p:spTree>
  </p:cSld>
  <p:clrMapOvr>
    <a:masterClrMapping/>
  </p:clrMapOvr>
  <mc:AlternateContent xmlns:mc="http://schemas.openxmlformats.org/markup-compatibility/2006">
    <mc:Choice xmlns:p14="http://schemas.microsoft.com/office/powerpoint/2010/main" Requires="p14">
      <p:transition spd="slow" p14:dur="2250" advTm="18000">
        <p14:flip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4"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na María\Escritorio\negrito.jpg"/>
          <p:cNvPicPr>
            <a:picLocks noChangeAspect="1" noChangeArrowheads="1"/>
          </p:cNvPicPr>
          <p:nvPr/>
        </p:nvPicPr>
        <p:blipFill>
          <a:blip r:embed="rId2" cstate="print"/>
          <a:srcRect/>
          <a:stretch>
            <a:fillRect/>
          </a:stretch>
        </p:blipFill>
        <p:spPr bwMode="auto">
          <a:xfrm>
            <a:off x="0" y="-238125"/>
            <a:ext cx="9144000" cy="6335713"/>
          </a:xfrm>
          <a:prstGeom prst="rect">
            <a:avLst/>
          </a:prstGeom>
          <a:noFill/>
          <a:ln w="9525">
            <a:noFill/>
            <a:miter lim="800000"/>
            <a:headEnd/>
            <a:tailEnd/>
          </a:ln>
        </p:spPr>
      </p:pic>
      <p:pic>
        <p:nvPicPr>
          <p:cNvPr id="3" name="Picture 2" descr="C:\Documents and Settings\Ana María\Escritorio\negrito.jpg"/>
          <p:cNvPicPr>
            <a:picLocks noChangeAspect="1" noChangeArrowheads="1"/>
          </p:cNvPicPr>
          <p:nvPr/>
        </p:nvPicPr>
        <p:blipFill>
          <a:blip r:embed="rId2" cstate="print"/>
          <a:srcRect/>
          <a:stretch>
            <a:fillRect/>
          </a:stretch>
        </p:blipFill>
        <p:spPr bwMode="auto">
          <a:xfrm>
            <a:off x="0" y="-238125"/>
            <a:ext cx="9144000" cy="6335713"/>
          </a:xfrm>
          <a:prstGeom prst="rect">
            <a:avLst/>
          </a:prstGeom>
          <a:noFill/>
          <a:ln w="9525">
            <a:noFill/>
            <a:miter lim="800000"/>
            <a:headEnd/>
            <a:tailEnd/>
          </a:ln>
        </p:spPr>
      </p:pic>
      <p:sp>
        <p:nvSpPr>
          <p:cNvPr id="4" name="3 CuadroTexto"/>
          <p:cNvSpPr txBox="1"/>
          <p:nvPr/>
        </p:nvSpPr>
        <p:spPr>
          <a:xfrm>
            <a:off x="468313" y="4514850"/>
            <a:ext cx="842486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historiografía posterior ha considerado la Secesión como un error, pues sureños y demócratas unidos, tenían mayoría en ambas cámaras, con lo cual Lincoln no podía hacer nada sin el consentimiento del Congreso, entre ellas la principal la esclavitud.</a:t>
            </a:r>
          </a:p>
        </p:txBody>
      </p:sp>
    </p:spTree>
  </p:cSld>
  <p:clrMapOvr>
    <a:masterClrMapping/>
  </p:clrMapOvr>
  <mc:AlternateContent xmlns:mc="http://schemas.openxmlformats.org/markup-compatibility/2006">
    <mc:Choice xmlns:p14="http://schemas.microsoft.com/office/powerpoint/2010/main" Requires="p14">
      <p:transition spd="slow" p14:dur="2250" advTm="29000">
        <p14:flip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xit" presetSubtype="0"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2"/>
                                          </p:val>
                                        </p:tav>
                                      </p:tavLst>
                                    </p:anim>
                                    <p:anim calcmode="lin" valueType="num">
                                      <p:cBhvr>
                                        <p:cTn id="7" dur="3000"/>
                                        <p:tgtEl>
                                          <p:spTgt spid="3"/>
                                        </p:tgtEl>
                                        <p:attrNameLst>
                                          <p:attrName>ppt_y</p:attrName>
                                        </p:attrNameLst>
                                      </p:cBhvr>
                                      <p:tavLst>
                                        <p:tav tm="0">
                                          <p:val>
                                            <p:strVal val="ppt_y"/>
                                          </p:val>
                                        </p:tav>
                                        <p:tav tm="100000">
                                          <p:val>
                                            <p:strVal val="ppt_y"/>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16" presetClass="entr" presetSubtype="42" fill="hold" nodeType="with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arn(outHorizontal)">
                                      <p:cBhvr>
                                        <p:cTn id="12" dur="2000"/>
                                        <p:tgtEl>
                                          <p:spTgt spid="33794"/>
                                        </p:tgtEl>
                                      </p:cBhvr>
                                    </p:animEffect>
                                  </p:childTnLst>
                                </p:cTn>
                              </p:par>
                              <p:par>
                                <p:cTn id="13" presetID="23" presetClass="entr" presetSubtype="288"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 calcmode="lin" valueType="num">
                                      <p:cBhvr>
                                        <p:cTn id="15" dur="3000" fill="hold"/>
                                        <p:tgtEl>
                                          <p:spTgt spid="33794"/>
                                        </p:tgtEl>
                                        <p:attrNameLst>
                                          <p:attrName>ppt_w</p:attrName>
                                        </p:attrNameLst>
                                      </p:cBhvr>
                                      <p:tavLst>
                                        <p:tav tm="0">
                                          <p:val>
                                            <p:strVal val="4/3*#ppt_w"/>
                                          </p:val>
                                        </p:tav>
                                        <p:tav tm="100000">
                                          <p:val>
                                            <p:strVal val="#ppt_w"/>
                                          </p:val>
                                        </p:tav>
                                      </p:tavLst>
                                    </p:anim>
                                    <p:anim calcmode="lin" valueType="num">
                                      <p:cBhvr>
                                        <p:cTn id="16" dur="3000" fill="hold"/>
                                        <p:tgtEl>
                                          <p:spTgt spid="33794"/>
                                        </p:tgtEl>
                                        <p:attrNameLst>
                                          <p:attrName>ppt_h</p:attrName>
                                        </p:attrNameLst>
                                      </p:cBhvr>
                                      <p:tavLst>
                                        <p:tav tm="0">
                                          <p:val>
                                            <p:strVal val="4/3*#ppt_h"/>
                                          </p:val>
                                        </p:tav>
                                        <p:tav tm="100000">
                                          <p:val>
                                            <p:strVal val="#ppt_h"/>
                                          </p:val>
                                        </p:tav>
                                      </p:tavLst>
                                    </p:anim>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jerconflores.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pic>
        <p:nvPicPr>
          <p:cNvPr id="3" name="2 Imagen" descr="mujerconflores.jpg"/>
          <p:cNvPicPr>
            <a:picLocks noChangeAspect="1"/>
          </p:cNvPicPr>
          <p:nvPr/>
        </p:nvPicPr>
        <p:blipFill>
          <a:blip r:embed="rId2" cstate="print"/>
          <a:srcRect r="50000" b="50043"/>
          <a:stretch>
            <a:fillRect/>
          </a:stretch>
        </p:blipFill>
        <p:spPr bwMode="auto">
          <a:xfrm>
            <a:off x="0" y="-382588"/>
            <a:ext cx="4572000" cy="3240088"/>
          </a:xfrm>
          <a:prstGeom prst="rect">
            <a:avLst/>
          </a:prstGeom>
          <a:noFill/>
          <a:ln w="9525">
            <a:noFill/>
            <a:miter lim="800000"/>
            <a:headEnd/>
            <a:tailEnd/>
          </a:ln>
        </p:spPr>
      </p:pic>
      <p:pic>
        <p:nvPicPr>
          <p:cNvPr id="4" name="3 Imagen" descr="mujerconflores.jpg"/>
          <p:cNvPicPr>
            <a:picLocks noChangeAspect="1"/>
          </p:cNvPicPr>
          <p:nvPr/>
        </p:nvPicPr>
        <p:blipFill>
          <a:blip r:embed="rId2" cstate="print"/>
          <a:srcRect l="50000" b="50000"/>
          <a:stretch>
            <a:fillRect/>
          </a:stretch>
        </p:blipFill>
        <p:spPr bwMode="auto">
          <a:xfrm>
            <a:off x="4572000" y="-382588"/>
            <a:ext cx="4572000" cy="3240088"/>
          </a:xfrm>
          <a:prstGeom prst="rect">
            <a:avLst/>
          </a:prstGeom>
          <a:noFill/>
          <a:ln w="9525">
            <a:noFill/>
            <a:miter lim="800000"/>
            <a:headEnd/>
            <a:tailEnd/>
          </a:ln>
        </p:spPr>
      </p:pic>
      <p:pic>
        <p:nvPicPr>
          <p:cNvPr id="5" name="4 Imagen" descr="mujerconflores.jpg"/>
          <p:cNvPicPr>
            <a:picLocks noChangeAspect="1"/>
          </p:cNvPicPr>
          <p:nvPr/>
        </p:nvPicPr>
        <p:blipFill>
          <a:blip r:embed="rId2" cstate="print"/>
          <a:srcRect l="50000" t="50043"/>
          <a:stretch>
            <a:fillRect/>
          </a:stretch>
        </p:blipFill>
        <p:spPr bwMode="auto">
          <a:xfrm>
            <a:off x="4572000" y="2857500"/>
            <a:ext cx="4572000" cy="3168650"/>
          </a:xfrm>
          <a:prstGeom prst="rect">
            <a:avLst/>
          </a:prstGeom>
          <a:noFill/>
          <a:ln w="9525">
            <a:noFill/>
            <a:miter lim="800000"/>
            <a:headEnd/>
            <a:tailEnd/>
          </a:ln>
        </p:spPr>
      </p:pic>
      <p:pic>
        <p:nvPicPr>
          <p:cNvPr id="6" name="5 Imagen" descr="mujerconflores.jpg"/>
          <p:cNvPicPr>
            <a:picLocks noChangeAspect="1"/>
          </p:cNvPicPr>
          <p:nvPr/>
        </p:nvPicPr>
        <p:blipFill>
          <a:blip r:embed="rId2" cstate="print"/>
          <a:srcRect t="50043" r="50000"/>
          <a:stretch>
            <a:fillRect/>
          </a:stretch>
        </p:blipFill>
        <p:spPr bwMode="auto">
          <a:xfrm>
            <a:off x="0" y="2857500"/>
            <a:ext cx="4572000" cy="3168650"/>
          </a:xfrm>
          <a:prstGeom prst="rect">
            <a:avLst/>
          </a:prstGeom>
          <a:noFill/>
          <a:ln w="9525">
            <a:noFill/>
            <a:miter lim="800000"/>
            <a:headEnd/>
            <a:tailEnd/>
          </a:ln>
        </p:spPr>
      </p:pic>
      <p:pic>
        <p:nvPicPr>
          <p:cNvPr id="7" name="6 Imagen" descr="mujerconflores.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sp>
        <p:nvSpPr>
          <p:cNvPr id="8" name="7 CuadroTexto"/>
          <p:cNvSpPr txBox="1"/>
          <p:nvPr/>
        </p:nvSpPr>
        <p:spPr>
          <a:xfrm>
            <a:off x="250825" y="4791075"/>
            <a:ext cx="85693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guerra era evitable, si Lincoln simplemente hubiera aceptado la Secesión y se hubiera contentado por ellos. Pero la cohabitación de ambas naciones hubiera sido imposible. ¿Qué hubiera pasado con los esclavos fugitivos?</a:t>
            </a: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3000"/>
                                        <p:tgtEl>
                                          <p:spTgt spid="3"/>
                                        </p:tgtEl>
                                      </p:cBhvr>
                                    </p:animEffect>
                                  </p:childTnLst>
                                </p:cTn>
                              </p:par>
                              <p:par>
                                <p:cTn id="15" presetID="4" presetClass="exit" presetSubtype="32" fill="hold" nodeType="withEffect">
                                  <p:stCondLst>
                                    <p:cond delay="0"/>
                                  </p:stCondLst>
                                  <p:childTnLst>
                                    <p:animEffect transition="out" filter="box(out)">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 presetClass="exit" presetSubtype="6" fill="hold" nodeType="withEffect">
                                  <p:stCondLst>
                                    <p:cond delay="0"/>
                                  </p:stCondLst>
                                  <p:childTnLst>
                                    <p:anim calcmode="lin" valueType="num">
                                      <p:cBhvr additive="base">
                                        <p:cTn id="19" dur="3000"/>
                                        <p:tgtEl>
                                          <p:spTgt spid="3"/>
                                        </p:tgtEl>
                                        <p:attrNameLst>
                                          <p:attrName>ppt_x</p:attrName>
                                        </p:attrNameLst>
                                      </p:cBhvr>
                                      <p:tavLst>
                                        <p:tav tm="0">
                                          <p:val>
                                            <p:strVal val="ppt_x"/>
                                          </p:val>
                                        </p:tav>
                                        <p:tav tm="100000">
                                          <p:val>
                                            <p:strVal val="1+ppt_w/2"/>
                                          </p:val>
                                        </p:tav>
                                      </p:tavLst>
                                    </p:anim>
                                    <p:anim calcmode="lin" valueType="num">
                                      <p:cBhvr additive="base">
                                        <p:cTn id="20" dur="3000"/>
                                        <p:tgtEl>
                                          <p:spTgt spid="3"/>
                                        </p:tgtEl>
                                        <p:attrNameLst>
                                          <p:attrName>ppt_y</p:attrName>
                                        </p:attrNameLst>
                                      </p:cBhvr>
                                      <p:tavLst>
                                        <p:tav tm="0">
                                          <p:val>
                                            <p:strVal val="ppt_y"/>
                                          </p:val>
                                        </p:tav>
                                        <p:tav tm="100000">
                                          <p:val>
                                            <p:strVal val="1+ppt_h/2"/>
                                          </p:val>
                                        </p:tav>
                                      </p:tavLst>
                                    </p:anim>
                                    <p:set>
                                      <p:cBhvr>
                                        <p:cTn id="21" dur="1" fill="hold">
                                          <p:stCondLst>
                                            <p:cond delay="2999"/>
                                          </p:stCondLst>
                                        </p:cTn>
                                        <p:tgtEl>
                                          <p:spTgt spid="3"/>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3000" fill="hold"/>
                                        <p:tgtEl>
                                          <p:spTgt spid="4"/>
                                        </p:tgtEl>
                                        <p:attrNameLst>
                                          <p:attrName>ppt_x</p:attrName>
                                        </p:attrNameLst>
                                      </p:cBhvr>
                                      <p:tavLst>
                                        <p:tav tm="0">
                                          <p:val>
                                            <p:strVal val="0-#ppt_w/2"/>
                                          </p:val>
                                        </p:tav>
                                        <p:tav tm="100000">
                                          <p:val>
                                            <p:strVal val="#ppt_x"/>
                                          </p:val>
                                        </p:tav>
                                      </p:tavLst>
                                    </p:anim>
                                    <p:anim calcmode="lin" valueType="num">
                                      <p:cBhvr additive="base">
                                        <p:cTn id="25" dur="3000" fill="hold"/>
                                        <p:tgtEl>
                                          <p:spTgt spid="4"/>
                                        </p:tgtEl>
                                        <p:attrNameLst>
                                          <p:attrName>ppt_y</p:attrName>
                                        </p:attrNameLst>
                                      </p:cBhvr>
                                      <p:tavLst>
                                        <p:tav tm="0">
                                          <p:val>
                                            <p:strVal val="1+#ppt_h/2"/>
                                          </p:val>
                                        </p:tav>
                                        <p:tav tm="100000">
                                          <p:val>
                                            <p:strVal val="#ppt_y"/>
                                          </p:val>
                                        </p:tav>
                                      </p:tavLst>
                                    </p:anim>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3000"/>
                                        <p:tgtEl>
                                          <p:spTgt spid="4"/>
                                        </p:tgtEl>
                                      </p:cBhvr>
                                    </p:animEffect>
                                  </p:childTnLst>
                                </p:cTn>
                              </p:par>
                              <p:par>
                                <p:cTn id="29" presetID="4" presetClass="exit" presetSubtype="32" fill="hold" nodeType="withEffect">
                                  <p:stCondLst>
                                    <p:cond delay="0"/>
                                  </p:stCondLst>
                                  <p:childTnLst>
                                    <p:animEffect transition="out" filter="box(out)">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2" presetClass="exit" presetSubtype="12" fill="hold" nodeType="withEffect">
                                  <p:stCondLst>
                                    <p:cond delay="0"/>
                                  </p:stCondLst>
                                  <p:childTnLst>
                                    <p:anim calcmode="lin" valueType="num">
                                      <p:cBhvr additive="base">
                                        <p:cTn id="33" dur="3000"/>
                                        <p:tgtEl>
                                          <p:spTgt spid="4"/>
                                        </p:tgtEl>
                                        <p:attrNameLst>
                                          <p:attrName>ppt_x</p:attrName>
                                        </p:attrNameLst>
                                      </p:cBhvr>
                                      <p:tavLst>
                                        <p:tav tm="0">
                                          <p:val>
                                            <p:strVal val="ppt_x"/>
                                          </p:val>
                                        </p:tav>
                                        <p:tav tm="100000">
                                          <p:val>
                                            <p:strVal val="0-ppt_w/2"/>
                                          </p:val>
                                        </p:tav>
                                      </p:tavLst>
                                    </p:anim>
                                    <p:anim calcmode="lin" valueType="num">
                                      <p:cBhvr additive="base">
                                        <p:cTn id="34" dur="3000"/>
                                        <p:tgtEl>
                                          <p:spTgt spid="4"/>
                                        </p:tgtEl>
                                        <p:attrNameLst>
                                          <p:attrName>ppt_y</p:attrName>
                                        </p:attrNameLst>
                                      </p:cBhvr>
                                      <p:tavLst>
                                        <p:tav tm="0">
                                          <p:val>
                                            <p:strVal val="ppt_y"/>
                                          </p:val>
                                        </p:tav>
                                        <p:tav tm="100000">
                                          <p:val>
                                            <p:strVal val="1+ppt_h/2"/>
                                          </p:val>
                                        </p:tav>
                                      </p:tavLst>
                                    </p:anim>
                                    <p:set>
                                      <p:cBhvr>
                                        <p:cTn id="35" dur="1" fill="hold">
                                          <p:stCondLst>
                                            <p:cond delay="2999"/>
                                          </p:stCondLst>
                                        </p:cTn>
                                        <p:tgtEl>
                                          <p:spTgt spid="4"/>
                                        </p:tgtEl>
                                        <p:attrNameLst>
                                          <p:attrName>style.visibility</p:attrName>
                                        </p:attrNameLst>
                                      </p:cBhvr>
                                      <p:to>
                                        <p:strVal val="hidden"/>
                                      </p:to>
                                    </p:set>
                                  </p:childTnLst>
                                </p:cTn>
                              </p:par>
                              <p:par>
                                <p:cTn id="36" presetID="2" presetClass="entr" presetSubtype="9"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4" presetClass="entr" presetSubtype="16"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ox(in)">
                                      <p:cBhvr>
                                        <p:cTn id="42" dur="3000"/>
                                        <p:tgtEl>
                                          <p:spTgt spid="5"/>
                                        </p:tgtEl>
                                      </p:cBhvr>
                                    </p:animEffect>
                                  </p:childTnLst>
                                </p:cTn>
                              </p:par>
                              <p:par>
                                <p:cTn id="43" presetID="4" presetClass="exit" presetSubtype="32" fill="hold" nodeType="withEffect">
                                  <p:stCondLst>
                                    <p:cond delay="0"/>
                                  </p:stCondLst>
                                  <p:childTnLst>
                                    <p:animEffect transition="out" filter="box(out)">
                                      <p:cBhvr>
                                        <p:cTn id="44" dur="3000"/>
                                        <p:tgtEl>
                                          <p:spTgt spid="5"/>
                                        </p:tgtEl>
                                      </p:cBhvr>
                                    </p:animEffect>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0-ppt_w/2"/>
                                          </p:val>
                                        </p:tav>
                                      </p:tavLst>
                                    </p:anim>
                                    <p:anim calcmode="lin" valueType="num">
                                      <p:cBhvr additive="base">
                                        <p:cTn id="48" dur="3000"/>
                                        <p:tgtEl>
                                          <p:spTgt spid="5"/>
                                        </p:tgtEl>
                                        <p:attrNameLst>
                                          <p:attrName>ppt_y</p:attrName>
                                        </p:attrNameLst>
                                      </p:cBhvr>
                                      <p:tavLst>
                                        <p:tav tm="0">
                                          <p:val>
                                            <p:strVal val="ppt_y"/>
                                          </p:val>
                                        </p:tav>
                                        <p:tav tm="100000">
                                          <p:val>
                                            <p:strVal val="0-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ntr" presetSubtype="3"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1+#ppt_w/2"/>
                                          </p:val>
                                        </p:tav>
                                        <p:tav tm="100000">
                                          <p:val>
                                            <p:strVal val="#ppt_x"/>
                                          </p:val>
                                        </p:tav>
                                      </p:tavLst>
                                    </p:anim>
                                    <p:anim calcmode="lin" valueType="num">
                                      <p:cBhvr additive="base">
                                        <p:cTn id="53" dur="3000" fill="hold"/>
                                        <p:tgtEl>
                                          <p:spTgt spid="6"/>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ox(in)">
                                      <p:cBhvr>
                                        <p:cTn id="56" dur="3000"/>
                                        <p:tgtEl>
                                          <p:spTgt spid="6"/>
                                        </p:tgtEl>
                                      </p:cBhvr>
                                    </p:animEffect>
                                  </p:childTnLst>
                                </p:cTn>
                              </p:par>
                              <p:par>
                                <p:cTn id="57" presetID="4" presetClass="exit" presetSubtype="32" fill="hold" nodeType="withEffect">
                                  <p:stCondLst>
                                    <p:cond delay="0"/>
                                  </p:stCondLst>
                                  <p:childTnLst>
                                    <p:animEffect transition="out" filter="box(out)">
                                      <p:cBhvr>
                                        <p:cTn id="58" dur="3000"/>
                                        <p:tgtEl>
                                          <p:spTgt spid="6"/>
                                        </p:tgtEl>
                                      </p:cBhvr>
                                    </p:animEffect>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3"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4" presetClass="entr" presetSubtype="32"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ox(out)">
                                      <p:cBhvr>
                                        <p:cTn id="66" dur="3000"/>
                                        <p:tgtEl>
                                          <p:spTgt spid="7"/>
                                        </p:tgtEl>
                                      </p:cBhvr>
                                    </p:animEffect>
                                  </p:childTnLst>
                                </p:cTn>
                              </p:par>
                              <p:par>
                                <p:cTn id="67" presetID="2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3000" fill="hold"/>
                                        <p:tgtEl>
                                          <p:spTgt spid="7"/>
                                        </p:tgtEl>
                                        <p:attrNameLst>
                                          <p:attrName>ppt_w</p:attrName>
                                        </p:attrNameLst>
                                      </p:cBhvr>
                                      <p:tavLst>
                                        <p:tav tm="0">
                                          <p:val>
                                            <p:fltVal val="0"/>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childTnLst>
                                </p:cTn>
                              </p:par>
                            </p:childTnLst>
                          </p:cTn>
                        </p:par>
                        <p:par>
                          <p:cTn id="71" fill="hold" nodeType="afterGroup">
                            <p:stCondLst>
                              <p:cond delay="3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8"/>
                                        </p:tgtEl>
                                        <p:attrNameLst>
                                          <p:attrName>style.visibility</p:attrName>
                                        </p:attrNameLst>
                                      </p:cBhvr>
                                      <p:to>
                                        <p:strVal val="visible"/>
                                      </p:to>
                                    </p:set>
                                    <p:animEffect transition="in" filter="fade">
                                      <p:cBhvr>
                                        <p:cTn id="74" dur="1000"/>
                                        <p:tgtEl>
                                          <p:spTgt spid="8"/>
                                        </p:tgtEl>
                                      </p:cBhvr>
                                    </p:animEffect>
                                    <p:anim calcmode="lin" valueType="num">
                                      <p:cBhvr>
                                        <p:cTn id="75" dur="1000" fill="hold"/>
                                        <p:tgtEl>
                                          <p:spTgt spid="8"/>
                                        </p:tgtEl>
                                        <p:attrNameLst>
                                          <p:attrName>ppt_x</p:attrName>
                                        </p:attrNameLst>
                                      </p:cBhvr>
                                      <p:tavLst>
                                        <p:tav tm="0">
                                          <p:val>
                                            <p:strVal val="#ppt_x-.1"/>
                                          </p:val>
                                        </p:tav>
                                        <p:tav tm="100000">
                                          <p:val>
                                            <p:strVal val="#ppt_x"/>
                                          </p:val>
                                        </p:tav>
                                      </p:tavLst>
                                    </p:anim>
                                    <p:anim calcmode="lin" valueType="num">
                                      <p:cBhvr>
                                        <p:cTn id="7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entreramas.jpg"/>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3" name="Picture 2" descr="C:\Documents and Settings\Ana María\Escritorio\entreramas.jpg"/>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4" name="Picture 2" descr="C:\Documents and Settings\Ana María\Escritorio\entreramas.jpg"/>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5" name="4 CuadroTexto"/>
          <p:cNvSpPr txBox="1"/>
          <p:nvPr/>
        </p:nvSpPr>
        <p:spPr>
          <a:xfrm>
            <a:off x="323850" y="4791075"/>
            <a:ext cx="84963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Sí la Unión reconociera el derecho de la Secesión, ¿qué pasaría en el futuro con otros Estados descontentos? Los intentos de conciliación en la “Comisión de paz o de la concordia” fracasaron.</a:t>
            </a: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4*#ppt_w"/>
                                          </p:val>
                                        </p:tav>
                                        <p:tav tm="100000">
                                          <p:val>
                                            <p:strVal val="#ppt_w"/>
                                          </p:val>
                                        </p:tav>
                                      </p:tavLst>
                                    </p:anim>
                                    <p:anim calcmode="lin" valueType="num">
                                      <p:cBhvr>
                                        <p:cTn id="8" dur="3000" fill="hold"/>
                                        <p:tgtEl>
                                          <p:spTgt spid="20482"/>
                                        </p:tgtEl>
                                        <p:attrNameLst>
                                          <p:attrName>ppt_h</p:attrName>
                                        </p:attrNameLst>
                                      </p:cBhvr>
                                      <p:tavLst>
                                        <p:tav tm="0">
                                          <p:val>
                                            <p:strVal val="4*#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CIELO\conmariposas.jpg"/>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10" name="Picture 2" descr="C:\Documents and Settings\Ana María\Escritorio\CIELO\conmariposas.jpg"/>
          <p:cNvPicPr>
            <a:picLocks noChangeAspect="1" noChangeArrowheads="1"/>
          </p:cNvPicPr>
          <p:nvPr/>
        </p:nvPicPr>
        <p:blipFill>
          <a:blip r:embed="rId2" cstate="print"/>
          <a:srcRect/>
          <a:stretch>
            <a:fillRect/>
          </a:stretch>
        </p:blipFill>
        <p:spPr bwMode="auto">
          <a:xfrm>
            <a:off x="539750" y="338138"/>
            <a:ext cx="8064500" cy="4979987"/>
          </a:xfrm>
          <a:prstGeom prst="rect">
            <a:avLst/>
          </a:prstGeom>
          <a:noFill/>
          <a:ln w="9525">
            <a:noFill/>
            <a:miter lim="800000"/>
            <a:headEnd/>
            <a:tailEnd/>
          </a:ln>
        </p:spPr>
      </p:pic>
      <p:sp>
        <p:nvSpPr>
          <p:cNvPr id="4" name="3 CuadroTexto"/>
          <p:cNvSpPr txBox="1"/>
          <p:nvPr/>
        </p:nvSpPr>
        <p:spPr>
          <a:xfrm>
            <a:off x="395288" y="4945063"/>
            <a:ext cx="8351837"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Confederación se apoderó de los arsenales federales, las instalaciones militares, oficinas postales y de aduanas dentro del Sur.</a:t>
            </a:r>
          </a:p>
        </p:txBody>
      </p:sp>
    </p:spTree>
  </p:cSld>
  <p:clrMapOvr>
    <a:masterClrMapping/>
  </p:clrMapOvr>
  <mc:AlternateContent xmlns:mc="http://schemas.openxmlformats.org/markup-compatibility/2006">
    <mc:Choice xmlns:p14="http://schemas.microsoft.com/office/powerpoint/2010/main" Requires="p14">
      <p:transition spd="slow" p14:dur="30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8)">
                                      <p:cBhvr>
                                        <p:cTn id="10" dur="3000"/>
                                        <p:tgtEl>
                                          <p:spTgt spid="11"/>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congafas1.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3" name="Picture 2" descr="C:\Documents and Settings\Ana María\Escritorio\congafas1.jpg"/>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4" name="3 CuadroTexto"/>
          <p:cNvSpPr txBox="1"/>
          <p:nvPr/>
        </p:nvSpPr>
        <p:spPr>
          <a:xfrm>
            <a:off x="323850" y="4657725"/>
            <a:ext cx="84978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Fuerte Sumter en la bahía de Charleston no se rindió a los hombres del Sur. Cuando Lincoln anunció su intención de enviar refuerzos, los Confederados comprendieron que debían utilizar la fuerza.</a:t>
            </a:r>
          </a:p>
        </p:txBody>
      </p:sp>
    </p:spTree>
  </p:cSld>
  <p:clrMapOvr>
    <a:masterClrMapping/>
  </p:clrMapOvr>
  <mc:AlternateContent xmlns:mc="http://schemas.openxmlformats.org/markup-compatibility/2006">
    <mc:Choice xmlns:p14="http://schemas.microsoft.com/office/powerpoint/2010/main" Requires="p14">
      <p:transition spd="slow" p14:dur="3000" advTm="24000">
        <p14:shred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2000" fill="hold"/>
                                        <p:tgtEl>
                                          <p:spTgt spid="3"/>
                                        </p:tgtEl>
                                        <p:attrNameLst>
                                          <p:attrName>r</p:attrName>
                                        </p:attrNameLst>
                                      </p:cBhvr>
                                    </p:animRot>
                                  </p:childTnLst>
                                </p:cTn>
                              </p:par>
                              <p:par>
                                <p:cTn id="14" presetID="8" presetClass="entr" presetSubtype="3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amond(out)">
                                      <p:cBhvr>
                                        <p:cTn id="16" dur="3000"/>
                                        <p:tgtEl>
                                          <p:spTgt spid="6146"/>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4"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31746" name="Picture 2" descr="E:\MIS COSAS\DOCUMENTOS ANA\PAISAJES\PRIMAVERA\PRIMAVERA\150601_e8fd3969cadd6b37f2deaf14707006df_large.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5" name="4 CuadroTexto"/>
          <p:cNvSpPr txBox="1"/>
          <p:nvPr/>
        </p:nvSpPr>
        <p:spPr>
          <a:xfrm>
            <a:off x="611188" y="4945063"/>
            <a:ext cx="81375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las 4.30 de la madrugada, del día 12 de Abril un cañón sudista disparó el primer tiro de la Guerra Civil Americana.</a:t>
            </a:r>
          </a:p>
        </p:txBody>
      </p:sp>
    </p:spTree>
  </p:cSld>
  <p:clrMapOvr>
    <a:masterClrMapping/>
  </p:clrMapOvr>
  <mc:AlternateContent xmlns:mc="http://schemas.openxmlformats.org/markup-compatibility/2006">
    <mc:Choice xmlns:p14="http://schemas.microsoft.com/office/powerpoint/2010/main" Requires="p14">
      <p:transition spd="slow" p14:dur="3000" advTm="18000">
        <p14:shred pattern="rectang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3000" fill="hold"/>
                                        <p:tgtEl>
                                          <p:spTgt spid="31746"/>
                                        </p:tgtEl>
                                        <p:attrNameLst>
                                          <p:attrName>ppt_w</p:attrName>
                                        </p:attrNameLst>
                                      </p:cBhvr>
                                      <p:tavLst>
                                        <p:tav tm="0">
                                          <p:val>
                                            <p:strVal val="#ppt_w+.3"/>
                                          </p:val>
                                        </p:tav>
                                        <p:tav tm="100000">
                                          <p:val>
                                            <p:strVal val="#ppt_w"/>
                                          </p:val>
                                        </p:tav>
                                      </p:tavLst>
                                    </p:anim>
                                    <p:anim calcmode="lin" valueType="num">
                                      <p:cBhvr>
                                        <p:cTn id="14" dur="3000" fill="hold"/>
                                        <p:tgtEl>
                                          <p:spTgt spid="31746"/>
                                        </p:tgtEl>
                                        <p:attrNameLst>
                                          <p:attrName>ppt_h</p:attrName>
                                        </p:attrNameLst>
                                      </p:cBhvr>
                                      <p:tavLst>
                                        <p:tav tm="0">
                                          <p:val>
                                            <p:strVal val="#ppt_h"/>
                                          </p:val>
                                        </p:tav>
                                        <p:tav tm="100000">
                                          <p:val>
                                            <p:strVal val="#ppt_h"/>
                                          </p:val>
                                        </p:tav>
                                      </p:tavLst>
                                    </p:anim>
                                    <p:animEffect transition="in" filter="fade">
                                      <p:cBhvr>
                                        <p:cTn id="15" dur="3000"/>
                                        <p:tgtEl>
                                          <p:spTgt spid="31746"/>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CIELO\amapolas.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3" name="Picture 2" descr="C:\Documents and Settings\Ana María\Escritorio\CIELO\amapolas.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4" name="Picture 2" descr="C:\Documents and Settings\Ana María\Escritorio\CIELO\amapolas.jpg"/>
          <p:cNvPicPr>
            <a:picLocks noChangeAspect="1" noChangeArrowheads="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5" name="4 CuadroTexto"/>
          <p:cNvSpPr txBox="1"/>
          <p:nvPr/>
        </p:nvSpPr>
        <p:spPr>
          <a:xfrm>
            <a:off x="611188" y="4657725"/>
            <a:ext cx="81375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Confederación fue la agresora, como Lincoln pretendía. Como había dicho en su discurso de posesión, ahora tenía justificación para llamar a la movilización de voluntarios.</a:t>
            </a:r>
          </a:p>
        </p:txBody>
      </p:sp>
    </p:spTree>
  </p:cSld>
  <p:clrMapOvr>
    <a:masterClrMapping/>
  </p:clrMapOvr>
  <mc:AlternateContent xmlns:mc="http://schemas.openxmlformats.org/markup-compatibility/2006">
    <mc:Choice xmlns:p14="http://schemas.microsoft.com/office/powerpoint/2010/main" Requires="p14">
      <p:transition spd="slow" p14:dur="3000" advTm="22000">
        <p14:shred pattern="rectangle" dir="ou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28674"/>
                                        </p:tgtEl>
                                      </p:cBhvr>
                                    </p:animEffect>
                                    <p:set>
                                      <p:cBhvr>
                                        <p:cTn id="7" dur="1" fill="hold">
                                          <p:stCondLst>
                                            <p:cond delay="2999"/>
                                          </p:stCondLst>
                                        </p:cTn>
                                        <p:tgtEl>
                                          <p:spTgt spid="28674"/>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28674"/>
                                        </p:tgtEl>
                                        <p:attrNameLst>
                                          <p:attrName>ppt_w</p:attrName>
                                        </p:attrNameLst>
                                      </p:cBhvr>
                                      <p:tavLst>
                                        <p:tav tm="0">
                                          <p:val>
                                            <p:strVal val="ppt_w"/>
                                          </p:val>
                                        </p:tav>
                                        <p:tav tm="100000">
                                          <p:val>
                                            <p:fltVal val="0"/>
                                          </p:val>
                                        </p:tav>
                                      </p:tavLst>
                                    </p:anim>
                                    <p:anim calcmode="lin" valueType="num">
                                      <p:cBhvr>
                                        <p:cTn id="10" dur="3000"/>
                                        <p:tgtEl>
                                          <p:spTgt spid="28674"/>
                                        </p:tgtEl>
                                        <p:attrNameLst>
                                          <p:attrName>ppt_h</p:attrName>
                                        </p:attrNameLst>
                                      </p:cBhvr>
                                      <p:tavLst>
                                        <p:tav tm="0">
                                          <p:val>
                                            <p:strVal val="ppt_h"/>
                                          </p:val>
                                        </p:tav>
                                        <p:tav tm="100000">
                                          <p:val>
                                            <p:fltVal val="0"/>
                                          </p:val>
                                        </p:tav>
                                      </p:tavLst>
                                    </p:anim>
                                    <p:set>
                                      <p:cBhvr>
                                        <p:cTn id="11" dur="1" fill="hold">
                                          <p:stCondLst>
                                            <p:cond delay="2999"/>
                                          </p:stCondLst>
                                        </p:cTn>
                                        <p:tgtEl>
                                          <p:spTgt spid="28674"/>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arbolamarillo.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16386" name="Picture 2" descr="C:\Documents and Settings\Ana María\Escritorio\arbolamarillo.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9" name="Picture 2" descr="C:\Documents and Settings\Ana María\Escritorio\arbolamarillo.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10" name="Picture 2" descr="C:\Documents and Settings\Ana María\Escritorio\arbolamarill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584" y="4585692"/>
            <a:ext cx="7848600"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“…En vuestras manos, mis descontentos paisanos, y no en las mías, descansa la posibilidad trascendental de una guerra civil. No puede existir conflicto sin que vosotros seáis los agresores…”</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prestig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3000" fill="hold"/>
                                        <p:tgtEl>
                                          <p:spTgt spid="16386"/>
                                        </p:tgtEl>
                                        <p:attrNameLst>
                                          <p:attrName>ppt_w</p:attrName>
                                        </p:attrNameLst>
                                      </p:cBhvr>
                                      <p:tavLst>
                                        <p:tav tm="0">
                                          <p:val>
                                            <p:fltVal val="0"/>
                                          </p:val>
                                        </p:tav>
                                        <p:tav tm="100000">
                                          <p:val>
                                            <p:strVal val="#ppt_w"/>
                                          </p:val>
                                        </p:tav>
                                      </p:tavLst>
                                    </p:anim>
                                    <p:anim calcmode="lin" valueType="num">
                                      <p:cBhvr>
                                        <p:cTn id="8" dur="3000" fill="hold"/>
                                        <p:tgtEl>
                                          <p:spTgt spid="16386"/>
                                        </p:tgtEl>
                                        <p:attrNameLst>
                                          <p:attrName>ppt_h</p:attrName>
                                        </p:attrNameLst>
                                      </p:cBhvr>
                                      <p:tavLst>
                                        <p:tav tm="0">
                                          <p:val>
                                            <p:fltVal val="0"/>
                                          </p:val>
                                        </p:tav>
                                        <p:tav tm="100000">
                                          <p:val>
                                            <p:strVal val="#ppt_h"/>
                                          </p:val>
                                        </p:tav>
                                      </p:tavLst>
                                    </p:anim>
                                    <p:animEffect transition="in" filter="fade">
                                      <p:cBhvr>
                                        <p:cTn id="9" dur="3000"/>
                                        <p:tgtEl>
                                          <p:spTgt spid="16386"/>
                                        </p:tgtEl>
                                      </p:cBhvr>
                                    </p:animEffect>
                                  </p:childTnLst>
                                </p:cTn>
                              </p:par>
                              <p:par>
                                <p:cTn id="10" presetID="6" presetClass="exit" presetSubtype="16" fill="hold" nodeType="withEffect">
                                  <p:stCondLst>
                                    <p:cond delay="0"/>
                                  </p:stCondLst>
                                  <p:childTnLst>
                                    <p:animEffect transition="out" filter="circle(in)">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par>
                                <p:cTn id="13" presetID="53" presetClass="exit" presetSubtype="0" fill="hold" nodeType="withEffect">
                                  <p:stCondLst>
                                    <p:cond delay="0"/>
                                  </p:stCondLst>
                                  <p:childTnLst>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fltVal val="0"/>
                                          </p:val>
                                        </p:tav>
                                      </p:tavLst>
                                    </p:anim>
                                    <p:animEffect transition="out" filter="fade">
                                      <p:cBhvr>
                                        <p:cTn id="16" dur="3000"/>
                                        <p:tgtEl>
                                          <p:spTgt spid="9"/>
                                        </p:tgtEl>
                                      </p:cBhvr>
                                    </p:animEffect>
                                    <p:set>
                                      <p:cBhvr>
                                        <p:cTn id="17" dur="1" fill="hold">
                                          <p:stCondLst>
                                            <p:cond delay="2999"/>
                                          </p:stCondLst>
                                        </p:cTn>
                                        <p:tgtEl>
                                          <p:spTgt spid="9"/>
                                        </p:tgtEl>
                                        <p:attrNameLst>
                                          <p:attrName>style.visibility</p:attrName>
                                        </p:attrNameLst>
                                      </p:cBhvr>
                                      <p:to>
                                        <p:strVal val="hidden"/>
                                      </p:to>
                                    </p:set>
                                  </p:childTnLst>
                                </p:cTn>
                              </p:par>
                              <p:par>
                                <p:cTn id="18" presetID="16" presetClass="entr" presetSubtype="26"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Horizontal)">
                                      <p:cBhvr>
                                        <p:cTn id="20" dur="3000"/>
                                        <p:tgtEl>
                                          <p:spTgt spid="10"/>
                                        </p:tgtEl>
                                      </p:cBhvr>
                                    </p:animEffect>
                                  </p:childTnLst>
                                </p:cTn>
                              </p:par>
                              <p:par>
                                <p:cTn id="21" presetID="23" presetClass="entr" presetSubtype="28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strVal val="4/3*#ppt_w"/>
                                          </p:val>
                                        </p:tav>
                                        <p:tav tm="100000">
                                          <p:val>
                                            <p:strVal val="#ppt_w"/>
                                          </p:val>
                                        </p:tav>
                                      </p:tavLst>
                                    </p:anim>
                                    <p:anim calcmode="lin" valueType="num">
                                      <p:cBhvr>
                                        <p:cTn id="24" dur="2000" fill="hold"/>
                                        <p:tgtEl>
                                          <p:spTgt spid="11"/>
                                        </p:tgtEl>
                                        <p:attrNameLst>
                                          <p:attrName>ppt_h</p:attrName>
                                        </p:attrNameLst>
                                      </p:cBhvr>
                                      <p:tavLst>
                                        <p:tav tm="0">
                                          <p:val>
                                            <p:strVal val="4/3*#ppt_h"/>
                                          </p:val>
                                        </p:tav>
                                        <p:tav tm="100000">
                                          <p:val>
                                            <p:strVal val="#ppt_h"/>
                                          </p:val>
                                        </p:tav>
                                      </p:tavLst>
                                    </p:anim>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3"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4" name="Picture 2" descr="C:\Documents and Settings\Ana María\Escritorio\paletasenflor.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5" name="4 CuadroTexto"/>
          <p:cNvSpPr txBox="1"/>
          <p:nvPr/>
        </p:nvSpPr>
        <p:spPr>
          <a:xfrm>
            <a:off x="323850" y="4873625"/>
            <a:ext cx="8280400"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 medida motivó que estados indecisos como Arkansas, Carolina del Norte, Tennessee, y Virginia optaran por su inclusión en la Confederación.</a:t>
            </a:r>
          </a:p>
        </p:txBody>
      </p:sp>
    </p:spTree>
  </p:cSld>
  <p:clrMapOvr>
    <a:masterClrMapping/>
  </p:clrMapOvr>
  <mc:AlternateContent xmlns:mc="http://schemas.openxmlformats.org/markup-compatibility/2006">
    <mc:Choice xmlns:p14="http://schemas.microsoft.com/office/powerpoint/2010/main" Requires="p14">
      <p:transition spd="slow" p14:dur="2250" advTm="20000">
        <p14:warp dir="i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fltVal val="0"/>
                                          </p:val>
                                        </p:tav>
                                        <p:tav tm="100000">
                                          <p:val>
                                            <p:strVal val="#ppt_w"/>
                                          </p:val>
                                        </p:tav>
                                      </p:tavLst>
                                    </p:anim>
                                    <p:anim calcmode="lin" valueType="num">
                                      <p:cBhvr>
                                        <p:cTn id="8" dur="3000" fill="hold"/>
                                        <p:tgtEl>
                                          <p:spTgt spid="4098"/>
                                        </p:tgtEl>
                                        <p:attrNameLst>
                                          <p:attrName>ppt_h</p:attrName>
                                        </p:attrNameLst>
                                      </p:cBhvr>
                                      <p:tavLst>
                                        <p:tav tm="0">
                                          <p:val>
                                            <p:strVal val="#ppt_h"/>
                                          </p:val>
                                        </p:tav>
                                        <p:tav tm="100000">
                                          <p:val>
                                            <p:strVal val="#ppt_h"/>
                                          </p:val>
                                        </p:tav>
                                      </p:tavLst>
                                    </p:anim>
                                  </p:childTnLst>
                                </p:cTn>
                              </p:par>
                              <p:par>
                                <p:cTn id="9" presetID="7" presetClass="exit" presetSubtype="1"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ppt_x"/>
                                          </p:val>
                                        </p:tav>
                                      </p:tavLst>
                                    </p:anim>
                                    <p:anim calcmode="lin" valueType="num">
                                      <p:cBhvr additive="base">
                                        <p:cTn id="11" dur="3000"/>
                                        <p:tgtEl>
                                          <p:spTgt spid="3"/>
                                        </p:tgtEl>
                                        <p:attrNameLst>
                                          <p:attrName>ppt_y</p:attrName>
                                        </p:attrNameLst>
                                      </p:cBhvr>
                                      <p:tavLst>
                                        <p:tav tm="0">
                                          <p:val>
                                            <p:strVal val="ppt_y"/>
                                          </p:val>
                                        </p:tav>
                                        <p:tav tm="100000">
                                          <p:val>
                                            <p:strVal val="0-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3000"/>
                                        <p:tgtEl>
                                          <p:spTgt spid="3"/>
                                        </p:tgtEl>
                                      </p:cBhvr>
                                    </p:animEffect>
                                  </p:childTnLst>
                                </p:cTn>
                              </p:par>
                              <p:par>
                                <p:cTn id="16" presetID="7" presetClass="exit" presetSubtype="4"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ppt_x"/>
                                          </p:val>
                                        </p:tav>
                                      </p:tavLst>
                                    </p:anim>
                                    <p:anim calcmode="lin" valueType="num">
                                      <p:cBhvr additive="base">
                                        <p:cTn id="18" dur="3000"/>
                                        <p:tgtEl>
                                          <p:spTgt spid="4"/>
                                        </p:tgtEl>
                                        <p:attrNameLst>
                                          <p:attrName>ppt_y</p:attrName>
                                        </p:attrNameLst>
                                      </p:cBhvr>
                                      <p:tavLst>
                                        <p:tav tm="0">
                                          <p:val>
                                            <p:strVal val="ppt_y"/>
                                          </p:val>
                                        </p:tav>
                                        <p:tav tm="100000">
                                          <p:val>
                                            <p:strVal val="1+ppt_h/2"/>
                                          </p:val>
                                        </p:tav>
                                      </p:tavLst>
                                    </p:anim>
                                    <p:set>
                                      <p:cBhvr>
                                        <p:cTn id="19" dur="1" fill="hold">
                                          <p:stCondLst>
                                            <p:cond delay="2999"/>
                                          </p:stCondLst>
                                        </p:cTn>
                                        <p:tgtEl>
                                          <p:spTgt spid="4"/>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chicacrocus.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3" name="2 CuadroTexto"/>
          <p:cNvSpPr txBox="1"/>
          <p:nvPr/>
        </p:nvSpPr>
        <p:spPr>
          <a:xfrm>
            <a:off x="179388" y="4370388"/>
            <a:ext cx="8785225" cy="12017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Pero no todos los estados esclavistas formaron parte de la Confederación, así nos encontramos los llamados fronterizos: Maryland, Kentucky y Missouri, que se mantuvieron en la Unión, así como una parte de Virginia (Occidental) que se desligó de Virginia para mantener su lealtad a Washington.</a:t>
            </a:r>
          </a:p>
        </p:txBody>
      </p:sp>
    </p:spTree>
  </p:cSld>
  <p:clrMapOvr>
    <a:masterClrMapping/>
  </p:clrMapOvr>
  <mc:AlternateContent xmlns:mc="http://schemas.openxmlformats.org/markup-compatibility/2006">
    <mc:Choice xmlns:p14="http://schemas.microsoft.com/office/powerpoint/2010/main" Requires="p14">
      <p:transition spd="slow" p14:dur="225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2000" fill="hold"/>
                                        <p:tgtEl>
                                          <p:spTgt spid="7170"/>
                                        </p:tgtEl>
                                        <p:attrNameLst>
                                          <p:attrName>ppt_w</p:attrName>
                                        </p:attrNameLst>
                                      </p:cBhvr>
                                      <p:tavLst>
                                        <p:tav tm="0">
                                          <p:val>
                                            <p:fltVal val="0"/>
                                          </p:val>
                                        </p:tav>
                                        <p:tav tm="100000">
                                          <p:val>
                                            <p:strVal val="#ppt_w"/>
                                          </p:val>
                                        </p:tav>
                                      </p:tavLst>
                                    </p:anim>
                                    <p:anim calcmode="lin" valueType="num">
                                      <p:cBhvr>
                                        <p:cTn id="8" dur="2000" fill="hold"/>
                                        <p:tgtEl>
                                          <p:spTgt spid="7170"/>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Effect transition="in" filter="blinds(vertical)">
                                      <p:cBhvr>
                                        <p:cTn id="11" dur="1000"/>
                                        <p:tgtEl>
                                          <p:spTgt spid="7170"/>
                                        </p:tgtEl>
                                      </p:cBhvr>
                                    </p:animEffect>
                                  </p:childTnLst>
                                </p:cTn>
                              </p:par>
                              <p:par>
                                <p:cTn id="12" presetID="17" presetClass="entr" presetSubtype="10" fill="hold" nodeType="withEffect">
                                  <p:stCondLst>
                                    <p:cond delay="1000"/>
                                  </p:stCondLst>
                                  <p:childTnLst>
                                    <p:set>
                                      <p:cBhvr>
                                        <p:cTn id="13" dur="1" fill="hold">
                                          <p:stCondLst>
                                            <p:cond delay="0"/>
                                          </p:stCondLst>
                                        </p:cTn>
                                        <p:tgtEl>
                                          <p:spTgt spid="7170"/>
                                        </p:tgtEl>
                                        <p:attrNameLst>
                                          <p:attrName>style.visibility</p:attrName>
                                        </p:attrNameLst>
                                      </p:cBhvr>
                                      <p:to>
                                        <p:strVal val="visible"/>
                                      </p:to>
                                    </p:set>
                                    <p:anim calcmode="lin" valueType="num">
                                      <p:cBhvr>
                                        <p:cTn id="14" dur="1000" fill="hold"/>
                                        <p:tgtEl>
                                          <p:spTgt spid="7170"/>
                                        </p:tgtEl>
                                        <p:attrNameLst>
                                          <p:attrName>ppt_w</p:attrName>
                                        </p:attrNameLst>
                                      </p:cBhvr>
                                      <p:tavLst>
                                        <p:tav tm="0">
                                          <p:val>
                                            <p:fltVal val="0"/>
                                          </p:val>
                                        </p:tav>
                                        <p:tav tm="100000">
                                          <p:val>
                                            <p:strVal val="#ppt_w"/>
                                          </p:val>
                                        </p:tav>
                                      </p:tavLst>
                                    </p:anim>
                                    <p:anim calcmode="lin" valueType="num">
                                      <p:cBhvr>
                                        <p:cTn id="15" dur="1000" fill="hold"/>
                                        <p:tgtEl>
                                          <p:spTgt spid="7170"/>
                                        </p:tgtEl>
                                        <p:attrNameLst>
                                          <p:attrName>ppt_h</p:attrName>
                                        </p:attrNameLst>
                                      </p:cBhvr>
                                      <p:tavLst>
                                        <p:tav tm="0">
                                          <p:val>
                                            <p:strVal val="#ppt_h"/>
                                          </p:val>
                                        </p:tav>
                                        <p:tav tm="100000">
                                          <p:val>
                                            <p:strVal val="#ppt_h"/>
                                          </p:val>
                                        </p:tav>
                                      </p:tavLst>
                                    </p:anim>
                                  </p:childTnLst>
                                </p:cTn>
                              </p:par>
                              <p:par>
                                <p:cTn id="16" presetID="6" presetClass="emph" presetSubtype="0" autoRev="1" fill="hold" nodeType="withEffect">
                                  <p:stCondLst>
                                    <p:cond delay="1000"/>
                                  </p:stCondLst>
                                  <p:childTnLst>
                                    <p:animScale>
                                      <p:cBhvr>
                                        <p:cTn id="17" dur="1000" fill="hold"/>
                                        <p:tgtEl>
                                          <p:spTgt spid="7170"/>
                                        </p:tgtEl>
                                      </p:cBhvr>
                                      <p:by x="50000" y="50000"/>
                                    </p:animScale>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conmoto1.jpg"/>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pic>
        <p:nvPicPr>
          <p:cNvPr id="7" name="Picture 2" descr="C:\Documents and Settings\Ana María\Escritorio\conmoto1.jpg"/>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4" name="3 CuadroTexto"/>
          <p:cNvSpPr txBox="1"/>
          <p:nvPr/>
        </p:nvSpPr>
        <p:spPr>
          <a:xfrm>
            <a:off x="395288" y="4791075"/>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algunos Estados todavía indecisos se vivieron escenas de guerra civil interestatal para posicionarse de un bando u otro. Como fue el caso de Missouri y California.</a:t>
            </a:r>
          </a:p>
        </p:txBody>
      </p:sp>
    </p:spTree>
  </p:cSld>
  <p:clrMapOvr>
    <a:masterClrMapping/>
  </p:clrMapOvr>
  <mc:AlternateContent xmlns:mc="http://schemas.openxmlformats.org/markup-compatibility/2006">
    <mc:Choice xmlns:p14="http://schemas.microsoft.com/office/powerpoint/2010/main" Requires="p14">
      <p:transition spd="slow" p14:dur="2250" advTm="22000">
        <p14:ferris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ppt_x</p:attrName>
                                        </p:attrNameLst>
                                      </p:cBhvr>
                                      <p:tavLst>
                                        <p:tav tm="0">
                                          <p:val>
                                            <p:strVal val="#ppt_x+#ppt_w/2"/>
                                          </p:val>
                                        </p:tav>
                                        <p:tav tm="100000">
                                          <p:val>
                                            <p:strVal val="#ppt_x"/>
                                          </p:val>
                                        </p:tav>
                                      </p:tavLst>
                                    </p:anim>
                                    <p:anim calcmode="lin" valueType="num">
                                      <p:cBhvr>
                                        <p:cTn id="8" dur="3000" fill="hold"/>
                                        <p:tgtEl>
                                          <p:spTgt spid="3074"/>
                                        </p:tgtEl>
                                        <p:attrNameLst>
                                          <p:attrName>ppt_y</p:attrName>
                                        </p:attrNameLst>
                                      </p:cBhvr>
                                      <p:tavLst>
                                        <p:tav tm="0">
                                          <p:val>
                                            <p:strVal val="#ppt_y"/>
                                          </p:val>
                                        </p:tav>
                                        <p:tav tm="100000">
                                          <p:val>
                                            <p:strVal val="#ppt_y"/>
                                          </p:val>
                                        </p:tav>
                                      </p:tavLst>
                                    </p:anim>
                                    <p:anim calcmode="lin" valueType="num">
                                      <p:cBhvr>
                                        <p:cTn id="9" dur="3000" fill="hold"/>
                                        <p:tgtEl>
                                          <p:spTgt spid="3074"/>
                                        </p:tgtEl>
                                        <p:attrNameLst>
                                          <p:attrName>ppt_w</p:attrName>
                                        </p:attrNameLst>
                                      </p:cBhvr>
                                      <p:tavLst>
                                        <p:tav tm="0">
                                          <p:val>
                                            <p:fltVal val="0"/>
                                          </p:val>
                                        </p:tav>
                                        <p:tav tm="100000">
                                          <p:val>
                                            <p:strVal val="#ppt_w"/>
                                          </p:val>
                                        </p:tav>
                                      </p:tavLst>
                                    </p:anim>
                                    <p:anim calcmode="lin" valueType="num">
                                      <p:cBhvr>
                                        <p:cTn id="10" dur="3000" fill="hold"/>
                                        <p:tgtEl>
                                          <p:spTgt spid="307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blinds(horizontal)">
                                      <p:cBhvr>
                                        <p:cTn id="13" dur="3000"/>
                                        <p:tgtEl>
                                          <p:spTgt spid="3074"/>
                                        </p:tgtEl>
                                      </p:cBhvr>
                                    </p:animEffect>
                                  </p:childTnLst>
                                </p:cTn>
                              </p:par>
                              <p:par>
                                <p:cTn id="14" presetID="8" presetClass="emph" presetSubtype="0" fill="hold" nodeType="withEffect">
                                  <p:stCondLst>
                                    <p:cond delay="0"/>
                                  </p:stCondLst>
                                  <p:childTnLst>
                                    <p:animRot by="21600000">
                                      <p:cBhvr>
                                        <p:cTn id="15" dur="2000" fill="hold"/>
                                        <p:tgtEl>
                                          <p:spTgt spid="3074"/>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ppt_x</p:attrName>
                                        </p:attrNameLst>
                                      </p:cBhvr>
                                      <p:tavLst>
                                        <p:tav tm="0">
                                          <p:val>
                                            <p:strVal val="#ppt_x-#ppt_w/2"/>
                                          </p:val>
                                        </p:tav>
                                        <p:tav tm="100000">
                                          <p:val>
                                            <p:strVal val="#ppt_x"/>
                                          </p:val>
                                        </p:tav>
                                      </p:tavLst>
                                    </p:anim>
                                    <p:anim calcmode="lin" valueType="num">
                                      <p:cBhvr>
                                        <p:cTn id="19" dur="3000" fill="hold"/>
                                        <p:tgtEl>
                                          <p:spTgt spid="7"/>
                                        </p:tgtEl>
                                        <p:attrNameLst>
                                          <p:attrName>ppt_y</p:attrName>
                                        </p:attrNameLst>
                                      </p:cBhvr>
                                      <p:tavLst>
                                        <p:tav tm="0">
                                          <p:val>
                                            <p:strVal val="#ppt_y"/>
                                          </p:val>
                                        </p:tav>
                                        <p:tav tm="100000">
                                          <p:val>
                                            <p:strVal val="#ppt_y"/>
                                          </p:val>
                                        </p:tav>
                                      </p:tavLst>
                                    </p:anim>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3000"/>
                                        <p:tgtEl>
                                          <p:spTgt spid="7"/>
                                        </p:tgtEl>
                                      </p:cBhvr>
                                    </p:animEffect>
                                  </p:childTnLst>
                                </p:cTn>
                              </p:par>
                              <p:par>
                                <p:cTn id="25" presetID="8" presetClass="emph" presetSubtype="0" fill="hold" nodeType="withEffect">
                                  <p:stCondLst>
                                    <p:cond delay="0"/>
                                  </p:stCondLst>
                                  <p:childTnLst>
                                    <p:animRot by="-21600000">
                                      <p:cBhvr>
                                        <p:cTn id="26" dur="2000" fill="hold"/>
                                        <p:tgtEl>
                                          <p:spTgt spid="7"/>
                                        </p:tgtEl>
                                        <p:attrNameLst>
                                          <p:attrName>r</p:attrName>
                                        </p:attrNameLst>
                                      </p:cBhvr>
                                    </p:animRo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pic>
        <p:nvPicPr>
          <p:cNvPr id="6" name="5 Imagen" descr="Imagen17.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4" name="3 Imagen" descr="Imagen1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873625"/>
            <a:ext cx="777557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estado del Pacífico hubo luchas armadas entre ambos bandos, al final la victoria fue para los Unionistas.</a:t>
            </a:r>
          </a:p>
        </p:txBody>
      </p:sp>
    </p:spTree>
  </p:cSld>
  <p:clrMapOvr>
    <a:masterClrMapping/>
  </p:clrMapOvr>
  <mc:AlternateContent xmlns:mc="http://schemas.openxmlformats.org/markup-compatibility/2006">
    <mc:Choice xmlns:p14="http://schemas.microsoft.com/office/powerpoint/2010/main" Requires="p14">
      <p:transition spd="slow" p14:dur="2250" advTm="17000">
        <p14:conveyor dir="l"/>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3"/>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rcRect/>
          <a:stretch>
            <a:fillRect/>
          </a:stretch>
        </p:blipFill>
        <p:spPr bwMode="auto">
          <a:xfrm>
            <a:off x="0" y="12700"/>
            <a:ext cx="9144000" cy="5691188"/>
          </a:xfrm>
          <a:prstGeom prst="rect">
            <a:avLst/>
          </a:prstGeom>
          <a:noFill/>
          <a:ln w="9525">
            <a:noFill/>
            <a:miter lim="800000"/>
            <a:headEnd/>
            <a:tailEnd/>
          </a:ln>
        </p:spPr>
      </p:pic>
      <p:pic>
        <p:nvPicPr>
          <p:cNvPr id="3" name="2 Imagen" descr="Image98.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4" name="3 CuadroTexto"/>
          <p:cNvSpPr txBox="1"/>
          <p:nvPr/>
        </p:nvSpPr>
        <p:spPr>
          <a:xfrm>
            <a:off x="611188" y="4873625"/>
            <a:ext cx="7993062"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todas formas California era un Estado lejano para ayudar a la Unión, sí bien su ayuda pecuniaria fue muy estimada.</a:t>
            </a:r>
          </a:p>
        </p:txBody>
      </p:sp>
    </p:spTree>
  </p:cSld>
  <p:clrMapOvr>
    <a:masterClrMapping/>
  </p:clrMapOvr>
  <mc:AlternateContent xmlns:mc="http://schemas.openxmlformats.org/markup-compatibility/2006">
    <mc:Choice xmlns:p14="http://schemas.microsoft.com/office/powerpoint/2010/main" Requires="p14">
      <p:transition spd="slow" p14:dur="2250" advTm="18000">
        <p14:conveyor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strVal val="4/3*#ppt_w"/>
                                          </p:val>
                                        </p:tav>
                                        <p:tav tm="100000">
                                          <p:val>
                                            <p:strVal val="#ppt_w"/>
                                          </p:val>
                                        </p:tav>
                                      </p:tavLst>
                                    </p:anim>
                                    <p:anim calcmode="lin" valueType="num">
                                      <p:cBhvr>
                                        <p:cTn id="15" dur="3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3000"/>
                                        <p:tgtEl>
                                          <p:spTgt spid="21"/>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539750" y="4657725"/>
            <a:ext cx="8208963"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La tensión entre el Norte y el Sur era extrema. En 1859, John Brown, un partidario del abolicionismo, había tratado de iniciar una rebelión de esclavos en Virginia atacando un depósito de municiones del ejército.</a:t>
            </a: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55.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5" name="4 Imagen" descr="Imagen55.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6" name="5 Imagen" descr="Imagen55.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7" name="6 CuadroTexto"/>
          <p:cNvSpPr txBox="1"/>
          <p:nvPr/>
        </p:nvSpPr>
        <p:spPr>
          <a:xfrm>
            <a:off x="395288" y="4945063"/>
            <a:ext cx="8424862" cy="647700"/>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Brown fue rápidamente capturado, juzgado y sentenciado a la horca. Tras su ejecución muchos habitantes del Norte lo aclamaron como mártir.</a:t>
            </a: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4"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7366-1680x1050.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pic>
        <p:nvPicPr>
          <p:cNvPr id="6" name="5 Imagen" descr="517366-1680x1050.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pic>
        <p:nvPicPr>
          <p:cNvPr id="7" name="6 Imagen" descr="517366-1680x1050.jpg"/>
          <p:cNvPicPr>
            <a:picLocks noChangeAspect="1"/>
          </p:cNvPicPr>
          <p:nvPr/>
        </p:nvPicPr>
        <p:blipFill>
          <a:blip r:embed="rId2" cstate="print"/>
          <a:srcRect/>
          <a:stretch>
            <a:fillRect/>
          </a:stretch>
        </p:blipFill>
        <p:spPr bwMode="auto">
          <a:xfrm>
            <a:off x="0" y="-382588"/>
            <a:ext cx="9144000" cy="6408738"/>
          </a:xfrm>
          <a:prstGeom prst="rect">
            <a:avLst/>
          </a:prstGeom>
          <a:noFill/>
          <a:ln w="9525">
            <a:noFill/>
            <a:miter lim="800000"/>
            <a:headEnd/>
            <a:tailEnd/>
          </a:ln>
        </p:spPr>
      </p:pic>
      <p:sp>
        <p:nvSpPr>
          <p:cNvPr id="5" name="4 CuadroTexto"/>
          <p:cNvSpPr txBox="1"/>
          <p:nvPr/>
        </p:nvSpPr>
        <p:spPr>
          <a:xfrm>
            <a:off x="684213" y="4586288"/>
            <a:ext cx="8135937"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La represión del ejército al recuperar Fort Sumter, hizo que a los estados confederados se les unieran Virginia, Arkansas, Tennessee y Carolina del Norte.</a:t>
            </a: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plus(in)">
                                      <p:cBhvr>
                                        <p:cTn id="11" dur="3000"/>
                                        <p:tgtEl>
                                          <p:spTgt spid="7"/>
                                        </p:tgtEl>
                                      </p:cBhvr>
                                    </p:animEffect>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10377115_a29801f313_b.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6" name="5 Imagen" descr="4910377115_a29801f313_b.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7" name="6 Imagen" descr="4910377115_a29801f313_b.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8" name="7 CuadroTexto"/>
          <p:cNvSpPr txBox="1"/>
          <p:nvPr/>
        </p:nvSpPr>
        <p:spPr>
          <a:xfrm>
            <a:off x="684213" y="4657725"/>
            <a:ext cx="7920037" cy="922338"/>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De este modo comenzó la guerra civil entre los Estados Confederados del Sur y los Estados del Norte, que acabaría con la victoria de estos últimos en 1865. </a:t>
            </a:r>
          </a:p>
        </p:txBody>
      </p:sp>
    </p:spTree>
  </p:cSld>
  <p:clrMapOvr>
    <a:masterClrMapping/>
  </p:clrMapOvr>
  <mc:AlternateContent xmlns:mc="http://schemas.openxmlformats.org/markup-compatibility/2006">
    <mc:Choice xmlns:p14="http://schemas.microsoft.com/office/powerpoint/2010/main" Requires="p14">
      <p:transition spd="slow" p14:dur="2250" advTm="20000">
        <p14:window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jpg"/>
          <p:cNvPicPr>
            <a:picLocks noGrp="1" noChangeAspect="1"/>
          </p:cNvPicPr>
          <p:nvPr>
            <p:ph idx="4294967295"/>
          </p:nvPr>
        </p:nvPicPr>
        <p:blipFill>
          <a:blip r:embed="rId2" cstate="print"/>
          <a:srcRect/>
          <a:stretch>
            <a:fillRect/>
          </a:stretch>
        </p:blipFill>
        <p:spPr>
          <a:xfrm>
            <a:off x="0" y="-382588"/>
            <a:ext cx="9144000" cy="6335713"/>
          </a:xfrm>
        </p:spPr>
      </p:pic>
      <p:pic>
        <p:nvPicPr>
          <p:cNvPr id="6" name="3 Marcador de contenido" descr="Imagen1.jpg"/>
          <p:cNvPicPr>
            <a:picLocks noChangeAspect="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sp>
        <p:nvSpPr>
          <p:cNvPr id="5" name="4 CuadroTexto"/>
          <p:cNvSpPr txBox="1"/>
          <p:nvPr/>
        </p:nvSpPr>
        <p:spPr>
          <a:xfrm>
            <a:off x="1116013" y="4791075"/>
            <a:ext cx="7416800"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En el trasfondo, era una lucha entre dos tipos de economías, una industrial-abolicionista (Norte) y otra agraria-esclavista (Sur), las cuales eran totalmente diferentes.</a:t>
            </a:r>
          </a:p>
        </p:txBody>
      </p:sp>
    </p:spTree>
  </p:cSld>
  <p:clrMapOvr>
    <a:masterClrMapping/>
  </p:clrMapOvr>
  <mc:AlternateContent xmlns:mc="http://schemas.openxmlformats.org/markup-compatibility/2006">
    <mc:Choice xmlns:p14="http://schemas.microsoft.com/office/powerpoint/2010/main" Requires="p14">
      <p:transition spd="slow" p14:dur="225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delie_Penguin_South_Shetland_Islands_Antarctic_Peninsula.jpg"/>
          <p:cNvPicPr>
            <a:picLocks noChangeAspect="1"/>
          </p:cNvPicPr>
          <p:nvPr/>
        </p:nvPicPr>
        <p:blipFill>
          <a:blip r:embed="rId2" cstate="print"/>
          <a:srcRect/>
          <a:stretch>
            <a:fillRect/>
          </a:stretch>
        </p:blipFill>
        <p:spPr bwMode="auto">
          <a:xfrm>
            <a:off x="0" y="-455613"/>
            <a:ext cx="9144000" cy="6408738"/>
          </a:xfrm>
          <a:prstGeom prst="rect">
            <a:avLst/>
          </a:prstGeom>
          <a:noFill/>
          <a:ln w="9525">
            <a:noFill/>
            <a:miter lim="800000"/>
            <a:headEnd/>
            <a:tailEnd/>
          </a:ln>
        </p:spPr>
      </p:pic>
      <p:pic>
        <p:nvPicPr>
          <p:cNvPr id="5" name="4 Imagen" descr="Adelie_Penguin_South_Shetland_Islands_Antarctic_Peninsula.jpg"/>
          <p:cNvPicPr>
            <a:picLocks noChangeAspect="1"/>
          </p:cNvPicPr>
          <p:nvPr/>
        </p:nvPicPr>
        <p:blipFill>
          <a:blip r:embed="rId2" cstate="print"/>
          <a:srcRect/>
          <a:stretch>
            <a:fillRect/>
          </a:stretch>
        </p:blipFill>
        <p:spPr bwMode="auto">
          <a:xfrm>
            <a:off x="0" y="-455613"/>
            <a:ext cx="9144000" cy="6408738"/>
          </a:xfrm>
          <a:prstGeom prst="rect">
            <a:avLst/>
          </a:prstGeom>
          <a:noFill/>
          <a:ln w="9525">
            <a:noFill/>
            <a:miter lim="800000"/>
            <a:headEnd/>
            <a:tailEnd/>
          </a:ln>
        </p:spPr>
      </p:pic>
      <p:sp>
        <p:nvSpPr>
          <p:cNvPr id="6" name="5 CuadroTexto"/>
          <p:cNvSpPr txBox="1"/>
          <p:nvPr/>
        </p:nvSpPr>
        <p:spPr>
          <a:xfrm>
            <a:off x="1331913" y="4586288"/>
            <a:ext cx="7272337" cy="92392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Los Sureños declararon que no peleaban sólo por la esclavitud. Después de todo, la mayoría de los soldados confederados eran demasiado pobres para poseer esclavos.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fallOve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59.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5" name="4 Imagen" descr="Imagen59.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6" name="5 CuadroTexto"/>
          <p:cNvSpPr txBox="1"/>
          <p:nvPr/>
        </p:nvSpPr>
        <p:spPr>
          <a:xfrm>
            <a:off x="395288" y="4238625"/>
            <a:ext cx="8569325" cy="1476375"/>
          </a:xfrm>
          <a:prstGeom prst="rect">
            <a:avLst/>
          </a:prstGeom>
          <a:noFill/>
        </p:spPr>
        <p:txBody>
          <a:bodyPr>
            <a:spAutoFit/>
          </a:bodyPr>
          <a:lstStyle/>
          <a:p>
            <a:pPr>
              <a:defRPr/>
            </a:pPr>
            <a:r>
              <a:rPr lang="es-ES" i="1" dirty="0">
                <a:effectLst>
                  <a:glow rad="101600">
                    <a:srgbClr val="C00000">
                      <a:alpha val="60000"/>
                    </a:srgbClr>
                  </a:glow>
                  <a:outerShdw blurRad="38100" dist="38100" dir="2700000" algn="tl">
                    <a:srgbClr val="1F497D"/>
                  </a:outerShdw>
                </a:effectLst>
              </a:rPr>
              <a:t>Los confederados generalmente tuvieron la ventaja de pelear en su propio territorio, y su moral era excelente. Tenían magníficos soldados, pero eran mucho menores en número que las fuerzas de la Unión del Norte. Al finalizar la guerra, algunos de los integrantes de dichas partidas fueron perseguidos como forajidos por las tropelías cometidas durante la contienda. </a:t>
            </a:r>
          </a:p>
        </p:txBody>
      </p:sp>
    </p:spTree>
  </p:cSld>
  <p:clrMapOvr>
    <a:masterClrMapping/>
  </p:clrMapOvr>
  <mc:AlternateContent xmlns:mc="http://schemas.openxmlformats.org/markup-compatibility/2006">
    <mc:Choice xmlns:p14="http://schemas.microsoft.com/office/powerpoint/2010/main" Requires="p14">
      <p:transition spd="slow" p14:dur="2000" advTm="43000">
        <p:circle/>
      </p:transition>
    </mc:Choice>
    <mc:Fallback>
      <p:transition spd="slow" advTm="43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childTnLst>
                          </p:cTn>
                        </p:par>
                        <p:par>
                          <p:cTn id="9" fill="hold" nodeType="afterGroup">
                            <p:stCondLst>
                              <p:cond delay="2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strVal val="4/3*#ppt_w"/>
                                          </p:val>
                                        </p:tav>
                                        <p:tav tm="100000">
                                          <p:val>
                                            <p:strVal val="#ppt_w"/>
                                          </p:val>
                                        </p:tav>
                                      </p:tavLst>
                                    </p:anim>
                                    <p:anim calcmode="lin" valueType="num">
                                      <p:cBhvr>
                                        <p:cTn id="13" dur="2000" fill="hold"/>
                                        <p:tgtEl>
                                          <p:spTgt spid="4"/>
                                        </p:tgtEl>
                                        <p:attrNameLst>
                                          <p:attrName>ppt_h</p:attrName>
                                        </p:attrNameLst>
                                      </p:cBhvr>
                                      <p:tavLst>
                                        <p:tav tm="0">
                                          <p:val>
                                            <p:strVal val="4/3*#ppt_h"/>
                                          </p:val>
                                        </p:tav>
                                        <p:tav tm="100000">
                                          <p:val>
                                            <p:strVal val="#ppt_h"/>
                                          </p:val>
                                        </p:tav>
                                      </p:tavLst>
                                    </p:anim>
                                  </p:childTnLst>
                                </p:cTn>
                              </p:par>
                            </p:childTnLst>
                          </p:cTn>
                        </p:par>
                        <p:par>
                          <p:cTn id="14" fill="hold" nodeType="afterGroup">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3674"/>
            <a:ext cx="5688013" cy="935633"/>
          </a:xfrm>
          <a:prstGeom prst="rect">
            <a:avLst/>
          </a:prstGeom>
        </p:spPr>
        <p:txBody>
          <a:bodyPr wrap="none" fromWordArt="1">
            <a:prstTxWarp prst="textDeflate">
              <a:avLst>
                <a:gd name="adj" fmla="val 24903"/>
              </a:avLst>
            </a:prstTxWarp>
            <a:scene3d>
              <a:camera prst="perspectiveRelaxedModerately"/>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475656" y="1236663"/>
            <a:ext cx="5904655" cy="972765"/>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043608" y="2425452"/>
            <a:ext cx="7272908" cy="852934"/>
          </a:xfrm>
          <a:prstGeom prst="rect">
            <a:avLst/>
          </a:prstGeom>
        </p:spPr>
        <p:txBody>
          <a:bodyPr wrap="none" fromWordArt="1">
            <a:prstTxWarp prst="textCanUp">
              <a:avLst>
                <a:gd name="adj" fmla="val 94782"/>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Dead Mans Hand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223280" y="3505572"/>
            <a:ext cx="6913563" cy="758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Cuando</a:t>
            </a:r>
            <a:r>
              <a:rPr lang="en-US" sz="3600" kern="10" dirty="0">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 Johnny </a:t>
            </a:r>
            <a:r>
              <a:rPr lang="en-US" sz="3600" kern="10" dirty="0" err="1">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va</a:t>
            </a:r>
            <a:r>
              <a:rPr lang="en-US" sz="3600" kern="10" dirty="0">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marchando</a:t>
            </a:r>
            <a:r>
              <a:rPr lang="en-US" sz="3600" kern="10" dirty="0">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rPr>
              <a:t> a casa  </a:t>
            </a:r>
            <a:endParaRPr lang="es-ES" sz="3600" kern="10" dirty="0">
              <a:ln w="9525">
                <a:noFill/>
                <a:round/>
                <a:headEnd/>
                <a:tailEnd/>
              </a:ln>
              <a:solidFill>
                <a:schemeClr val="tx2">
                  <a:lumMod val="50000"/>
                </a:schemeClr>
              </a:soli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10"/>
          <p:cNvSpPr>
            <a:spLocks noChangeArrowheads="1" noChangeShapeType="1" noTextEdit="1"/>
          </p:cNvSpPr>
          <p:nvPr/>
        </p:nvSpPr>
        <p:spPr bwMode="auto">
          <a:xfrm>
            <a:off x="1139751" y="4513684"/>
            <a:ext cx="6913563" cy="758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a:ln w="9525">
                  <a:noFill/>
                  <a:round/>
                  <a:headEnd/>
                  <a:tailEnd/>
                </a:ln>
                <a:solidFill>
                  <a:srgbClr val="00B0F0"/>
                </a:solidFill>
                <a:effectLst>
                  <a:prstShdw prst="shdw17" dist="17961" dir="13500000">
                    <a:srgbClr val="385F99"/>
                  </a:prstShdw>
                  <a:reflection blurRad="6350" stA="60000" endA="900" endPos="58000" dir="5400000" sy="-100000" algn="bl" rotWithShape="0"/>
                </a:effectLst>
                <a:latin typeface="High Tower Text"/>
              </a:rPr>
              <a:t>Red River Valley  </a:t>
            </a:r>
            <a:endParaRPr lang="es-ES" sz="3600" kern="10" dirty="0">
              <a:ln w="9525">
                <a:noFill/>
                <a:round/>
                <a:headEnd/>
                <a:tailEnd/>
              </a:ln>
              <a:solidFill>
                <a:srgbClr val="00B0F0"/>
              </a:soli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500" fill="hold"/>
                                        <p:tgtEl>
                                          <p:spTgt spid="78851"/>
                                        </p:tgtEl>
                                        <p:attrNameLst>
                                          <p:attrName>ppt_x</p:attrName>
                                        </p:attrNameLst>
                                      </p:cBhvr>
                                      <p:tavLst>
                                        <p:tav tm="0">
                                          <p:val>
                                            <p:strVal val="#ppt_x"/>
                                          </p:val>
                                        </p:tav>
                                        <p:tav tm="100000">
                                          <p:val>
                                            <p:strVal val="#ppt_x"/>
                                          </p:val>
                                        </p:tav>
                                      </p:tavLst>
                                    </p:anim>
                                    <p:anim calcmode="lin" valueType="num">
                                      <p:cBhvr additive="base">
                                        <p:cTn id="17" dur="25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50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5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10000"/>
                            </p:stCondLst>
                            <p:childTnLst>
                              <p:par>
                                <p:cTn id="30" presetID="23" presetClass="entr" presetSubtype="16"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553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554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554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554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5543"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5544"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5545"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5546"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5547"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5548"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ags/tag2.xml><?xml version="1.0" encoding="utf-8"?>
<p:tagLst xmlns:a="http://schemas.openxmlformats.org/drawingml/2006/main" xmlns:r="http://schemas.openxmlformats.org/officeDocument/2006/relationships" xmlns:p="http://schemas.openxmlformats.org/presentationml/2006/main">
  <p:tag name="TIMING" val="|7.8"/>
</p:tagLst>
</file>

<file path=ppt/tags/tag3.xml><?xml version="1.0" encoding="utf-8"?>
<p:tagLst xmlns:a="http://schemas.openxmlformats.org/drawingml/2006/main" xmlns:r="http://schemas.openxmlformats.org/officeDocument/2006/relationships" xmlns:p="http://schemas.openxmlformats.org/presentationml/2006/main">
  <p:tag name="TIMING" val="|12.3"/>
</p:tagLst>
</file>

<file path=ppt/theme/theme1.xml><?xml version="1.0" encoding="utf-8"?>
<a:theme xmlns:a="http://schemas.openxmlformats.org/drawingml/2006/main" name="Los Colores Del Otoño - Shey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spPr>
      <a:bodyPr wrap="square" lIns="91440" tIns="45720" rIns="91440" bIns="45720" rtlCol="0" anchor="ctr">
        <a:spAutoFit/>
      </a:bodyPr>
      <a:lstStyle>
        <a:defPPr algn="ctr">
          <a:defRPr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defRPr>
        </a:defPPr>
      </a:lstStyle>
    </a:spDef>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Colores Del Otoño - Sheyla</Template>
  <TotalTime>5031</TotalTime>
  <Words>2028</Words>
  <Application>Microsoft Office PowerPoint</Application>
  <PresentationFormat>Presentación en pantalla (16:10)</PresentationFormat>
  <Paragraphs>74</Paragraphs>
  <Slides>62</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62</vt:i4>
      </vt:variant>
    </vt:vector>
  </HeadingPairs>
  <TitlesOfParts>
    <vt:vector size="72" baseType="lpstr">
      <vt:lpstr>Arial</vt:lpstr>
      <vt:lpstr>Arial Black</vt:lpstr>
      <vt:lpstr>Calibri</vt:lpstr>
      <vt:lpstr>High Tower Text</vt:lpstr>
      <vt:lpstr>Highlight LET</vt:lpstr>
      <vt:lpstr>Kristen ITC</vt:lpstr>
      <vt:lpstr>Lucida Bright</vt:lpstr>
      <vt:lpstr>Times New Roman</vt:lpstr>
      <vt:lpstr>Los Colores Del Otoño - Sheyla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Vicente García</dc:creator>
  <cp:lastModifiedBy>Vicente Garcia</cp:lastModifiedBy>
  <cp:revision>318</cp:revision>
  <dcterms:created xsi:type="dcterms:W3CDTF">2013-10-01T23:34:05Z</dcterms:created>
  <dcterms:modified xsi:type="dcterms:W3CDTF">2024-09-17T17:20:29Z</dcterms:modified>
</cp:coreProperties>
</file>